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6" r:id="rId3"/>
    <p:sldId id="279" r:id="rId4"/>
    <p:sldId id="282" r:id="rId5"/>
    <p:sldId id="283" r:id="rId6"/>
    <p:sldId id="270" r:id="rId7"/>
    <p:sldId id="267" r:id="rId8"/>
    <p:sldId id="257" r:id="rId9"/>
    <p:sldId id="258" r:id="rId10"/>
    <p:sldId id="259" r:id="rId11"/>
    <p:sldId id="268" r:id="rId12"/>
    <p:sldId id="260" r:id="rId13"/>
    <p:sldId id="261" r:id="rId14"/>
    <p:sldId id="271" r:id="rId15"/>
    <p:sldId id="262" r:id="rId16"/>
    <p:sldId id="272" r:id="rId17"/>
    <p:sldId id="284" r:id="rId18"/>
    <p:sldId id="263" r:id="rId19"/>
    <p:sldId id="274" r:id="rId20"/>
    <p:sldId id="273" r:id="rId21"/>
    <p:sldId id="265" r:id="rId22"/>
    <p:sldId id="264" r:id="rId23"/>
    <p:sldId id="275"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46108-D145-4A9E-B199-9DA8493BF5D2}" type="datetimeFigureOut">
              <a:rPr lang="en-US" smtClean="0"/>
              <a:t>4/6/23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970E0D-479F-452D-9C61-72ADC12252D1}" type="slidenum">
              <a:rPr lang="en-US" smtClean="0"/>
              <a:t>‹#›</a:t>
            </a:fld>
            <a:endParaRPr lang="en-US"/>
          </a:p>
        </p:txBody>
      </p:sp>
    </p:spTree>
    <p:extLst>
      <p:ext uri="{BB962C8B-B14F-4D97-AF65-F5344CB8AC3E}">
        <p14:creationId xmlns:p14="http://schemas.microsoft.com/office/powerpoint/2010/main" val="844817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CAF579-2040-2D4D-918E-01E992668DB4}" type="datetime1">
              <a:rPr lang="en-IN" smtClean="0"/>
              <a:t>06/04/23</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41491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0D0C8F-4972-774F-8CE4-2BBD0A044082}" type="datetime1">
              <a:rPr lang="en-IN" smtClean="0"/>
              <a:t>06/04/23</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91655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AF1A5E-A6F0-9A46-A352-0B4F6B182926}" type="datetime1">
              <a:rPr lang="en-IN" smtClean="0"/>
              <a:t>06/04/23</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49272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BDEC5-E50D-D244-B660-71DEE88AE137}" type="datetime1">
              <a:rPr lang="en-IN" smtClean="0"/>
              <a:t>06/04/23</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88099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9944A-FD83-BE48-AA11-EC3CCA6739C9}" type="datetime1">
              <a:rPr lang="en-IN" smtClean="0"/>
              <a:t>06/04/23</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13113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11EA06-9C3A-EC49-9DC3-9367F2C1E7EB}" type="datetime1">
              <a:rPr lang="en-IN" smtClean="0"/>
              <a:t>06/04/23</a:t>
            </a:fld>
            <a:endParaRPr lang="en-US"/>
          </a:p>
        </p:txBody>
      </p:sp>
      <p:sp>
        <p:nvSpPr>
          <p:cNvPr id="6" name="Footer Placeholder 5"/>
          <p:cNvSpPr>
            <a:spLocks noGrp="1"/>
          </p:cNvSpPr>
          <p:nvPr>
            <p:ph type="ftr" sz="quarter" idx="11"/>
          </p:nvPr>
        </p:nvSpPr>
        <p:spPr/>
        <p:txBody>
          <a:bodyPr/>
          <a:lstStyle/>
          <a:p>
            <a:r>
              <a:rPr lang="en-US"/>
              <a:t>Dr Sumangla Rathore</a:t>
            </a:r>
          </a:p>
        </p:txBody>
      </p:sp>
      <p:sp>
        <p:nvSpPr>
          <p:cNvPr id="7" name="Slide Number Placeholder 6"/>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152172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005DC7-1076-AE49-BE1A-537C223F0186}" type="datetime1">
              <a:rPr lang="en-IN" smtClean="0"/>
              <a:t>06/04/23</a:t>
            </a:fld>
            <a:endParaRPr lang="en-US"/>
          </a:p>
        </p:txBody>
      </p:sp>
      <p:sp>
        <p:nvSpPr>
          <p:cNvPr id="8" name="Footer Placeholder 7"/>
          <p:cNvSpPr>
            <a:spLocks noGrp="1"/>
          </p:cNvSpPr>
          <p:nvPr>
            <p:ph type="ftr" sz="quarter" idx="11"/>
          </p:nvPr>
        </p:nvSpPr>
        <p:spPr/>
        <p:txBody>
          <a:bodyPr/>
          <a:lstStyle/>
          <a:p>
            <a:r>
              <a:rPr lang="en-US"/>
              <a:t>Dr Sumangla Rathore</a:t>
            </a:r>
          </a:p>
        </p:txBody>
      </p:sp>
      <p:sp>
        <p:nvSpPr>
          <p:cNvPr id="9" name="Slide Number Placeholder 8"/>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18647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ADB3EC-982D-EB44-89E8-C909115BD7A5}" type="datetime1">
              <a:rPr lang="en-IN" smtClean="0"/>
              <a:t>06/04/23</a:t>
            </a:fld>
            <a:endParaRPr lang="en-US"/>
          </a:p>
        </p:txBody>
      </p:sp>
      <p:sp>
        <p:nvSpPr>
          <p:cNvPr id="4" name="Footer Placeholder 3"/>
          <p:cNvSpPr>
            <a:spLocks noGrp="1"/>
          </p:cNvSpPr>
          <p:nvPr>
            <p:ph type="ftr" sz="quarter" idx="11"/>
          </p:nvPr>
        </p:nvSpPr>
        <p:spPr/>
        <p:txBody>
          <a:bodyPr/>
          <a:lstStyle/>
          <a:p>
            <a:r>
              <a:rPr lang="en-US"/>
              <a:t>Dr Sumangla Rathore</a:t>
            </a:r>
          </a:p>
        </p:txBody>
      </p:sp>
      <p:sp>
        <p:nvSpPr>
          <p:cNvPr id="5" name="Slide Number Placeholder 4"/>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10545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9CCBC-DCCF-7C4A-88EA-FAAAF73C96B6}" type="datetime1">
              <a:rPr lang="en-IN" smtClean="0"/>
              <a:t>06/04/23</a:t>
            </a:fld>
            <a:endParaRPr lang="en-US"/>
          </a:p>
        </p:txBody>
      </p:sp>
      <p:sp>
        <p:nvSpPr>
          <p:cNvPr id="3" name="Footer Placeholder 2"/>
          <p:cNvSpPr>
            <a:spLocks noGrp="1"/>
          </p:cNvSpPr>
          <p:nvPr>
            <p:ph type="ftr" sz="quarter" idx="11"/>
          </p:nvPr>
        </p:nvSpPr>
        <p:spPr/>
        <p:txBody>
          <a:bodyPr/>
          <a:lstStyle/>
          <a:p>
            <a:r>
              <a:rPr lang="en-US"/>
              <a:t>Dr Sumangla Rathore</a:t>
            </a:r>
          </a:p>
        </p:txBody>
      </p:sp>
      <p:sp>
        <p:nvSpPr>
          <p:cNvPr id="4" name="Slide Number Placeholder 3"/>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338037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8858BA-6F84-6C4A-80A0-DC6AC7300B49}" type="datetime1">
              <a:rPr lang="en-IN" smtClean="0"/>
              <a:t>06/04/23</a:t>
            </a:fld>
            <a:endParaRPr lang="en-US"/>
          </a:p>
        </p:txBody>
      </p:sp>
      <p:sp>
        <p:nvSpPr>
          <p:cNvPr id="6" name="Footer Placeholder 5"/>
          <p:cNvSpPr>
            <a:spLocks noGrp="1"/>
          </p:cNvSpPr>
          <p:nvPr>
            <p:ph type="ftr" sz="quarter" idx="11"/>
          </p:nvPr>
        </p:nvSpPr>
        <p:spPr/>
        <p:txBody>
          <a:bodyPr/>
          <a:lstStyle/>
          <a:p>
            <a:r>
              <a:rPr lang="en-US"/>
              <a:t>Dr Sumangla Rathore</a:t>
            </a:r>
          </a:p>
        </p:txBody>
      </p:sp>
      <p:sp>
        <p:nvSpPr>
          <p:cNvPr id="7" name="Slide Number Placeholder 6"/>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172267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DD6BE8-84C6-7F47-85C0-F53BDAA056CF}" type="datetime1">
              <a:rPr lang="en-IN" smtClean="0"/>
              <a:t>06/04/23</a:t>
            </a:fld>
            <a:endParaRPr lang="en-US"/>
          </a:p>
        </p:txBody>
      </p:sp>
      <p:sp>
        <p:nvSpPr>
          <p:cNvPr id="6" name="Footer Placeholder 5"/>
          <p:cNvSpPr>
            <a:spLocks noGrp="1"/>
          </p:cNvSpPr>
          <p:nvPr>
            <p:ph type="ftr" sz="quarter" idx="11"/>
          </p:nvPr>
        </p:nvSpPr>
        <p:spPr/>
        <p:txBody>
          <a:bodyPr/>
          <a:lstStyle/>
          <a:p>
            <a:r>
              <a:rPr lang="en-US"/>
              <a:t>Dr Sumangla Rathore</a:t>
            </a:r>
          </a:p>
        </p:txBody>
      </p:sp>
      <p:sp>
        <p:nvSpPr>
          <p:cNvPr id="7" name="Slide Number Placeholder 6"/>
          <p:cNvSpPr>
            <a:spLocks noGrp="1"/>
          </p:cNvSpPr>
          <p:nvPr>
            <p:ph type="sldNum" sz="quarter" idx="12"/>
          </p:nvPr>
        </p:nvSpPr>
        <p:spPr/>
        <p:txBody>
          <a:bodyPr/>
          <a:lstStyle/>
          <a:p>
            <a:fld id="{F8A70F72-FB65-4167-90D7-47DBA67DE753}" type="slidenum">
              <a:rPr lang="en-US" smtClean="0"/>
              <a:t>‹#›</a:t>
            </a:fld>
            <a:endParaRPr lang="en-US"/>
          </a:p>
        </p:txBody>
      </p:sp>
    </p:spTree>
    <p:extLst>
      <p:ext uri="{BB962C8B-B14F-4D97-AF65-F5344CB8AC3E}">
        <p14:creationId xmlns:p14="http://schemas.microsoft.com/office/powerpoint/2010/main" val="345786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87807-78E3-5640-A55A-FEE8159FE0B3}" type="datetime1">
              <a:rPr lang="en-IN" smtClean="0"/>
              <a:t>06/04/23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Sumangla Rathore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0F72-FB65-4167-90D7-47DBA67DE753}" type="slidenum">
              <a:rPr lang="en-US" smtClean="0"/>
              <a:t>‹#›</a:t>
            </a:fld>
            <a:endParaRPr lang="en-US"/>
          </a:p>
        </p:txBody>
      </p:sp>
    </p:spTree>
    <p:extLst>
      <p:ext uri="{BB962C8B-B14F-4D97-AF65-F5344CB8AC3E}">
        <p14:creationId xmlns:p14="http://schemas.microsoft.com/office/powerpoint/2010/main" val="225866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inkedin.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xml"/><Relationship Id="rId4" Type="http://schemas.openxmlformats.org/officeDocument/2006/relationships/hyperlink" Target="http://www.plus.google.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Media Marketing</a:t>
            </a:r>
          </a:p>
        </p:txBody>
      </p:sp>
      <p:sp>
        <p:nvSpPr>
          <p:cNvPr id="3" name="Subtitle 2"/>
          <p:cNvSpPr>
            <a:spLocks noGrp="1"/>
          </p:cNvSpPr>
          <p:nvPr>
            <p:ph type="subTitle" idx="1"/>
          </p:nvPr>
        </p:nvSpPr>
        <p:spPr/>
        <p:txBody>
          <a:bodyPr/>
          <a:lstStyle/>
          <a:p>
            <a:r>
              <a:rPr lang="en-US" dirty="0"/>
              <a:t>Dr </a:t>
            </a:r>
            <a:r>
              <a:rPr lang="en-US" dirty="0" err="1"/>
              <a:t>Avinash</a:t>
            </a:r>
            <a:r>
              <a:rPr lang="en-US" dirty="0"/>
              <a:t> Panwar</a:t>
            </a:r>
          </a:p>
        </p:txBody>
      </p:sp>
    </p:spTree>
    <p:extLst>
      <p:ext uri="{BB962C8B-B14F-4D97-AF65-F5344CB8AC3E}">
        <p14:creationId xmlns:p14="http://schemas.microsoft.com/office/powerpoint/2010/main" val="373141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Social Media Strategy</a:t>
            </a:r>
          </a:p>
        </p:txBody>
      </p:sp>
      <p:sp>
        <p:nvSpPr>
          <p:cNvPr id="3" name="Content Placeholder 2"/>
          <p:cNvSpPr>
            <a:spLocks noGrp="1"/>
          </p:cNvSpPr>
          <p:nvPr>
            <p:ph idx="1"/>
          </p:nvPr>
        </p:nvSpPr>
        <p:spPr>
          <a:xfrm>
            <a:off x="152400" y="1112837"/>
            <a:ext cx="8915400" cy="4525963"/>
          </a:xfrm>
        </p:spPr>
        <p:txBody>
          <a:bodyPr>
            <a:noAutofit/>
          </a:bodyPr>
          <a:lstStyle/>
          <a:p>
            <a:pPr marL="0" indent="0">
              <a:buNone/>
            </a:pPr>
            <a:r>
              <a:rPr lang="en-US" sz="2400" b="1" dirty="0"/>
              <a:t>1. Set up the social media marketing goals</a:t>
            </a:r>
          </a:p>
          <a:p>
            <a:pPr lvl="1"/>
            <a:r>
              <a:rPr lang="en-US" sz="1800" dirty="0"/>
              <a:t>What are you hoping to achieve through social media marketing?</a:t>
            </a:r>
          </a:p>
          <a:p>
            <a:pPr lvl="1"/>
            <a:r>
              <a:rPr lang="en-US" sz="1800" dirty="0"/>
              <a:t>Who is your target audience?</a:t>
            </a:r>
          </a:p>
          <a:p>
            <a:pPr lvl="1"/>
            <a:r>
              <a:rPr lang="en-US" sz="1800" dirty="0"/>
              <a:t>Where would your target audience hang out and how would they use social media?</a:t>
            </a:r>
          </a:p>
          <a:p>
            <a:pPr lvl="1"/>
            <a:r>
              <a:rPr lang="en-US" sz="1800" dirty="0"/>
              <a:t>What message do you want to send to your audience with social media marketing?</a:t>
            </a:r>
          </a:p>
          <a:p>
            <a:pPr marL="0" indent="0">
              <a:buNone/>
            </a:pPr>
            <a:r>
              <a:rPr lang="en-US" sz="2400" b="1" dirty="0"/>
              <a:t>2. Different social media marketing sites require different approaches, so develop a unique strategy tailored for each platform.</a:t>
            </a:r>
          </a:p>
          <a:p>
            <a:pPr marL="0" indent="0">
              <a:buNone/>
            </a:pPr>
            <a:r>
              <a:rPr lang="en-US" sz="2400" b="1" dirty="0"/>
              <a:t>3. Social Media Content Planning</a:t>
            </a:r>
            <a:r>
              <a:rPr lang="en-US" sz="2400" dirty="0"/>
              <a:t> </a:t>
            </a:r>
          </a:p>
          <a:p>
            <a:pPr lvl="1"/>
            <a:r>
              <a:rPr lang="en-US" sz="1800" dirty="0"/>
              <a:t>brainstorm content ideas that will interest your target audience</a:t>
            </a:r>
          </a:p>
          <a:p>
            <a:pPr lvl="1"/>
            <a:r>
              <a:rPr lang="en-US" sz="1800" dirty="0"/>
              <a:t>Identify the right time to publish</a:t>
            </a:r>
          </a:p>
          <a:p>
            <a:pPr lvl="1"/>
            <a:r>
              <a:rPr lang="en-US" sz="1800" dirty="0"/>
              <a:t>Post regularly and offer truly valuable information that your ideal customers will find helpful and interesting.</a:t>
            </a:r>
          </a:p>
          <a:p>
            <a:pPr marL="0" indent="0">
              <a:buNone/>
            </a:pPr>
            <a:r>
              <a:rPr lang="en-US" sz="2400" b="1" dirty="0"/>
              <a:t>4. Active social listening and reputation management.</a:t>
            </a:r>
          </a:p>
          <a:p>
            <a:pPr marL="0" indent="0">
              <a:buNone/>
            </a:pPr>
            <a:r>
              <a:rPr lang="en-US" sz="2400" b="1" dirty="0"/>
              <a:t>5</a:t>
            </a:r>
            <a:r>
              <a:rPr lang="en-US" sz="2400" dirty="0"/>
              <a:t>. </a:t>
            </a:r>
            <a:r>
              <a:rPr lang="en-US" sz="2400" b="1" dirty="0"/>
              <a:t>A Consistent Brand Image</a:t>
            </a:r>
          </a:p>
          <a:p>
            <a:pPr marL="857250" lvl="1" indent="-457200"/>
            <a:r>
              <a:rPr lang="en-US" sz="1800" dirty="0"/>
              <a:t>The business’s core identity, whether it's friendly, fun, or trustworthy, should stay consistent.</a:t>
            </a:r>
          </a:p>
        </p:txBody>
      </p:sp>
    </p:spTree>
    <p:extLst>
      <p:ext uri="{BB962C8B-B14F-4D97-AF65-F5344CB8AC3E}">
        <p14:creationId xmlns:p14="http://schemas.microsoft.com/office/powerpoint/2010/main" val="79908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Social Media Strategy</a:t>
            </a:r>
          </a:p>
        </p:txBody>
      </p:sp>
      <p:sp>
        <p:nvSpPr>
          <p:cNvPr id="3" name="Content Placeholder 2"/>
          <p:cNvSpPr>
            <a:spLocks noGrp="1"/>
          </p:cNvSpPr>
          <p:nvPr>
            <p:ph idx="1"/>
          </p:nvPr>
        </p:nvSpPr>
        <p:spPr>
          <a:xfrm>
            <a:off x="228600" y="1066800"/>
            <a:ext cx="8839200" cy="4525963"/>
          </a:xfrm>
        </p:spPr>
        <p:txBody>
          <a:bodyPr>
            <a:noAutofit/>
          </a:bodyPr>
          <a:lstStyle/>
          <a:p>
            <a:pPr marL="0" indent="0">
              <a:buNone/>
            </a:pPr>
            <a:r>
              <a:rPr lang="en-US" sz="2400" b="1" dirty="0"/>
              <a:t>6. Social Media for Content Promotion</a:t>
            </a:r>
          </a:p>
          <a:p>
            <a:pPr marL="857250" lvl="1" indent="-457200"/>
            <a:r>
              <a:rPr lang="en-US" sz="2000" b="1" dirty="0"/>
              <a:t> </a:t>
            </a:r>
            <a:r>
              <a:rPr lang="en-US" sz="2000" dirty="0"/>
              <a:t>Use Social media for sharing the best website and blog content with readers to promote your content and build more </a:t>
            </a:r>
            <a:r>
              <a:rPr lang="en-US" sz="1800" dirty="0"/>
              <a:t>followers</a:t>
            </a:r>
            <a:r>
              <a:rPr lang="en-US" sz="2000" dirty="0"/>
              <a:t>. </a:t>
            </a:r>
          </a:p>
          <a:p>
            <a:pPr marL="0" indent="0">
              <a:buNone/>
            </a:pPr>
            <a:r>
              <a:rPr lang="en-US" sz="2400" b="1" dirty="0"/>
              <a:t>7. Sharing Curated Links </a:t>
            </a:r>
          </a:p>
          <a:p>
            <a:pPr lvl="1"/>
            <a:r>
              <a:rPr lang="en-US" sz="2000" dirty="0"/>
              <a:t>Link to outside </a:t>
            </a:r>
            <a:r>
              <a:rPr lang="en-US" sz="1600" dirty="0"/>
              <a:t>articles</a:t>
            </a:r>
            <a:r>
              <a:rPr lang="en-US" sz="2000" dirty="0"/>
              <a:t> to </a:t>
            </a:r>
            <a:r>
              <a:rPr lang="en-US" sz="1600" dirty="0"/>
              <a:t>improve</a:t>
            </a:r>
            <a:r>
              <a:rPr lang="en-US" sz="2000" dirty="0"/>
              <a:t> trust and reliability, and get some links in return.</a:t>
            </a:r>
          </a:p>
          <a:p>
            <a:pPr marL="0" indent="0">
              <a:buNone/>
            </a:pPr>
            <a:r>
              <a:rPr lang="en-US" sz="2400" b="1" dirty="0"/>
              <a:t>8. Tracking Competitors </a:t>
            </a:r>
          </a:p>
          <a:p>
            <a:pPr marL="857250" lvl="1" indent="-457200"/>
            <a:r>
              <a:rPr lang="en-US" sz="2000" dirty="0"/>
              <a:t>Competitors can provide valuable data for keyword research and other social media marketing insights. </a:t>
            </a:r>
          </a:p>
          <a:p>
            <a:pPr marL="0" indent="0">
              <a:buNone/>
            </a:pPr>
            <a:r>
              <a:rPr lang="en-US" sz="2400" b="1" dirty="0"/>
              <a:t>9. Use a mix of organic and paid social media marketing</a:t>
            </a:r>
          </a:p>
          <a:p>
            <a:pPr marL="0" indent="0">
              <a:buNone/>
            </a:pPr>
            <a:r>
              <a:rPr lang="en-US" sz="2400" b="1" dirty="0"/>
              <a:t>10. Measure Success with Analytics</a:t>
            </a:r>
          </a:p>
          <a:p>
            <a:pPr marL="0" indent="0">
              <a:buNone/>
            </a:pPr>
            <a:r>
              <a:rPr lang="en-US" sz="2400" b="1" dirty="0"/>
              <a:t>11. Social Media </a:t>
            </a:r>
            <a:r>
              <a:rPr lang="en-US" sz="2400" b="1" dirty="0" err="1"/>
              <a:t>Optimisation</a:t>
            </a:r>
            <a:endParaRPr lang="en-US" sz="2400" b="1" dirty="0"/>
          </a:p>
          <a:p>
            <a:pPr marL="0" indent="0">
              <a:buNone/>
            </a:pPr>
            <a:r>
              <a:rPr lang="en-US" sz="2400" b="1" dirty="0"/>
              <a:t>10. Social Media Crisis Management</a:t>
            </a:r>
            <a:r>
              <a:rPr lang="en-US" sz="2400" dirty="0"/>
              <a:t> </a:t>
            </a:r>
          </a:p>
          <a:p>
            <a:pPr lvl="1"/>
            <a:r>
              <a:rPr lang="en-US" sz="2000" dirty="0"/>
              <a:t>Employees should know how to handle an adverse situation on social media</a:t>
            </a:r>
          </a:p>
        </p:txBody>
      </p:sp>
    </p:spTree>
    <p:extLst>
      <p:ext uri="{BB962C8B-B14F-4D97-AF65-F5344CB8AC3E}">
        <p14:creationId xmlns:p14="http://schemas.microsoft.com/office/powerpoint/2010/main" val="5030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Metrics in SEO</a:t>
            </a:r>
          </a:p>
        </p:txBody>
      </p:sp>
      <p:sp>
        <p:nvSpPr>
          <p:cNvPr id="3" name="Content Placeholder 2"/>
          <p:cNvSpPr>
            <a:spLocks noGrp="1"/>
          </p:cNvSpPr>
          <p:nvPr>
            <p:ph idx="1"/>
          </p:nvPr>
        </p:nvSpPr>
        <p:spPr/>
        <p:txBody>
          <a:bodyPr>
            <a:normAutofit fontScale="92500" lnSpcReduction="10000"/>
          </a:bodyPr>
          <a:lstStyle/>
          <a:p>
            <a:pPr algn="just"/>
            <a:r>
              <a:rPr lang="en-US" dirty="0"/>
              <a:t>Social media feeds into the discovery of new content such as news stories, and “discovery” is a search activity. </a:t>
            </a:r>
          </a:p>
          <a:p>
            <a:pPr algn="just"/>
            <a:r>
              <a:rPr lang="en-US" dirty="0"/>
              <a:t>Helps build links that in turn support into </a:t>
            </a:r>
            <a:r>
              <a:rPr lang="en-US" u="sng" dirty="0"/>
              <a:t>SEO</a:t>
            </a:r>
            <a:r>
              <a:rPr lang="en-US" dirty="0"/>
              <a:t> efforts. </a:t>
            </a:r>
          </a:p>
          <a:p>
            <a:pPr algn="just"/>
            <a:r>
              <a:rPr lang="en-US" dirty="0"/>
              <a:t>Many people also perform searches at social media sites to find social media content. </a:t>
            </a:r>
          </a:p>
          <a:p>
            <a:pPr algn="just"/>
            <a:r>
              <a:rPr lang="en-US" dirty="0"/>
              <a:t>Social connections may impact the relevance of some search results, either within a social media network or at a ‘mainstream’ search engine.</a:t>
            </a:r>
          </a:p>
        </p:txBody>
      </p:sp>
    </p:spTree>
    <p:extLst>
      <p:ext uri="{BB962C8B-B14F-4D97-AF65-F5344CB8AC3E}">
        <p14:creationId xmlns:p14="http://schemas.microsoft.com/office/powerpoint/2010/main" val="281774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Facebook Marketing</a:t>
            </a:r>
          </a:p>
        </p:txBody>
      </p:sp>
      <p:sp>
        <p:nvSpPr>
          <p:cNvPr id="3" name="Content Placeholder 2"/>
          <p:cNvSpPr>
            <a:spLocks noGrp="1"/>
          </p:cNvSpPr>
          <p:nvPr>
            <p:ph idx="1"/>
          </p:nvPr>
        </p:nvSpPr>
        <p:spPr>
          <a:xfrm>
            <a:off x="152400" y="762000"/>
            <a:ext cx="8763000" cy="5562600"/>
          </a:xfrm>
        </p:spPr>
        <p:txBody>
          <a:bodyPr>
            <a:noAutofit/>
          </a:bodyPr>
          <a:lstStyle/>
          <a:p>
            <a:pPr marL="0" indent="0" algn="just">
              <a:buNone/>
            </a:pPr>
            <a:r>
              <a:rPr lang="en-US" sz="1600" dirty="0"/>
              <a:t>Launched on February 4, 2004, by Mark Zuckerberg and his friends Eduardo </a:t>
            </a:r>
            <a:r>
              <a:rPr lang="en-US" sz="1600" dirty="0" err="1"/>
              <a:t>Saverin</a:t>
            </a:r>
            <a:r>
              <a:rPr lang="en-US" sz="1600" dirty="0"/>
              <a:t>, Andrew McCollum, Dustin Moskovitz and Chris Hughes. </a:t>
            </a:r>
          </a:p>
          <a:p>
            <a:pPr marL="0" indent="0" algn="just">
              <a:buNone/>
            </a:pPr>
            <a:r>
              <a:rPr lang="en-US" sz="1600" dirty="0"/>
              <a:t>Initially the service was limited to Harvard students, which later spread to colleges in Boston, the Ivy League, and Stanford University. Later with the support from various other universities and high school students it grew to a large network of participants. </a:t>
            </a:r>
          </a:p>
          <a:p>
            <a:pPr marL="0" indent="0" algn="just">
              <a:buNone/>
            </a:pPr>
            <a:r>
              <a:rPr lang="en-US" sz="1600" b="1" dirty="0"/>
              <a:t>Features:</a:t>
            </a:r>
            <a:endParaRPr lang="en-US" sz="1600" dirty="0"/>
          </a:p>
          <a:p>
            <a:pPr marL="0" indent="0" algn="just">
              <a:buNone/>
            </a:pPr>
            <a:r>
              <a:rPr lang="en-US" sz="1600" b="1" dirty="0"/>
              <a:t>Profile Creation: </a:t>
            </a:r>
            <a:r>
              <a:rPr lang="en-US" sz="1600" dirty="0"/>
              <a:t>Users can create profiles and upload content consisting of photos, images, personal interests, contact information, family events and other details such as employment status, etc. </a:t>
            </a:r>
            <a:endParaRPr lang="en-US" sz="1600" b="1" dirty="0"/>
          </a:p>
          <a:p>
            <a:pPr marL="0" indent="0" algn="just">
              <a:buNone/>
            </a:pPr>
            <a:r>
              <a:rPr lang="en-US" sz="1600" b="1" dirty="0"/>
              <a:t>News Feed: </a:t>
            </a:r>
            <a:r>
              <a:rPr lang="en-US" sz="1600" dirty="0"/>
              <a:t>News feed is available on a user's homepage and highlights information including profile changes, upcoming events, and birthdays of the user's friends.</a:t>
            </a:r>
            <a:endParaRPr lang="en-US" sz="1600" b="1" dirty="0"/>
          </a:p>
          <a:p>
            <a:pPr marL="0" indent="0" algn="just">
              <a:buNone/>
            </a:pPr>
            <a:r>
              <a:rPr lang="en-US" sz="1600" b="1" dirty="0"/>
              <a:t>Chat: </a:t>
            </a:r>
            <a:r>
              <a:rPr lang="en-US" sz="1600" dirty="0"/>
              <a:t>Chat is an instant messaging service which facilitates users to communicate with other registered users.</a:t>
            </a:r>
          </a:p>
          <a:p>
            <a:pPr marL="0" indent="0" algn="just">
              <a:buNone/>
            </a:pPr>
            <a:r>
              <a:rPr lang="en-US" sz="1600" b="1" dirty="0"/>
              <a:t>Notes: </a:t>
            </a:r>
            <a:r>
              <a:rPr lang="en-US" sz="1600" dirty="0"/>
              <a:t>It has a blogging feature which supports use of tags and images. It allows users to import blogs from other blogging service providers like Live Journal and Blogger. (Disabled after Oct 31</a:t>
            </a:r>
            <a:r>
              <a:rPr lang="en-US" sz="1600" baseline="30000" dirty="0"/>
              <a:t>st</a:t>
            </a:r>
            <a:r>
              <a:rPr lang="en-US" sz="1600" dirty="0"/>
              <a:t> 2020)</a:t>
            </a:r>
          </a:p>
          <a:p>
            <a:pPr marL="0" indent="0" algn="just">
              <a:buNone/>
            </a:pPr>
            <a:r>
              <a:rPr lang="en-US" sz="1600" b="1" dirty="0"/>
              <a:t>Market Place: </a:t>
            </a:r>
            <a:r>
              <a:rPr lang="en-US" sz="1600" dirty="0"/>
              <a:t>In the year 2016, Market Place service was launched to post free classified advertisements like the CNET’s Craigslist service. </a:t>
            </a:r>
          </a:p>
          <a:p>
            <a:pPr marL="0" indent="0" algn="just">
              <a:buNone/>
            </a:pPr>
            <a:r>
              <a:rPr lang="en-US" sz="1600" b="1" dirty="0"/>
              <a:t>Page: </a:t>
            </a:r>
            <a:r>
              <a:rPr lang="en-US" sz="1600" dirty="0"/>
              <a:t>To connect and share with customers by creating a business page</a:t>
            </a:r>
          </a:p>
          <a:p>
            <a:pPr marL="0" indent="0" algn="just">
              <a:buNone/>
            </a:pPr>
            <a:r>
              <a:rPr lang="en-US" sz="1600" b="1" dirty="0"/>
              <a:t>Like button: </a:t>
            </a:r>
            <a:r>
              <a:rPr lang="en-US" sz="1600" dirty="0"/>
              <a:t>Allows users to express their appreciation for other users' posts such as status updates, comments, photos, and advertisements.</a:t>
            </a:r>
          </a:p>
          <a:p>
            <a:pPr marL="0" indent="0" algn="just">
              <a:buNone/>
            </a:pPr>
            <a:r>
              <a:rPr lang="en-US" sz="1600" b="1" dirty="0"/>
              <a:t>Ad: </a:t>
            </a:r>
            <a:r>
              <a:rPr lang="en-US" sz="1600" dirty="0"/>
              <a:t>To advertise business, brand or </a:t>
            </a:r>
            <a:r>
              <a:rPr lang="en-US" sz="1600" dirty="0" err="1"/>
              <a:t>organisation</a:t>
            </a:r>
            <a:endParaRPr lang="en-US" sz="1600" dirty="0"/>
          </a:p>
          <a:p>
            <a:pPr marL="0" indent="0" algn="just">
              <a:buNone/>
            </a:pPr>
            <a:r>
              <a:rPr lang="en-US" sz="1600" b="1" dirty="0"/>
              <a:t>Group: </a:t>
            </a:r>
            <a:r>
              <a:rPr lang="en-US" sz="1600" dirty="0"/>
              <a:t>To find and connect people with similar interests</a:t>
            </a:r>
          </a:p>
          <a:p>
            <a:pPr marL="0" indent="0" algn="just">
              <a:buNone/>
            </a:pPr>
            <a:r>
              <a:rPr lang="en-US" sz="1600" b="1" dirty="0"/>
              <a:t>Events: </a:t>
            </a:r>
            <a:r>
              <a:rPr lang="en-US" sz="1600" dirty="0"/>
              <a:t>Bringing together people for a public or private event</a:t>
            </a:r>
          </a:p>
        </p:txBody>
      </p:sp>
      <p:sp>
        <p:nvSpPr>
          <p:cNvPr id="4" name="AutoShape 2" descr="Image result for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faceboo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338"/>
            <a:ext cx="22098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66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Facebook</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Increased exposure to more than 2 billion global users. </a:t>
            </a:r>
          </a:p>
          <a:p>
            <a:pPr lvl="0"/>
            <a:r>
              <a:rPr lang="en-US" dirty="0"/>
              <a:t>Gather more leads from the network users.</a:t>
            </a:r>
          </a:p>
          <a:p>
            <a:pPr lvl="0"/>
            <a:r>
              <a:rPr lang="en-US" dirty="0"/>
              <a:t>Reduced marketing expenses.</a:t>
            </a:r>
          </a:p>
          <a:p>
            <a:pPr lvl="0"/>
            <a:r>
              <a:rPr lang="en-US" dirty="0"/>
              <a:t>Higher probability to reach a targeted audience. </a:t>
            </a:r>
          </a:p>
          <a:p>
            <a:pPr lvl="0"/>
            <a:r>
              <a:rPr lang="en-US" dirty="0"/>
              <a:t>Use other face book insights. ...for specific tasks (built in analytics). </a:t>
            </a:r>
          </a:p>
          <a:p>
            <a:pPr lvl="0"/>
            <a:r>
              <a:rPr lang="en-US" dirty="0"/>
              <a:t>Increased scope for building brand loyalty. </a:t>
            </a:r>
          </a:p>
          <a:p>
            <a:pPr lvl="0"/>
            <a:r>
              <a:rPr lang="en-US" dirty="0"/>
              <a:t>Ensured and enhanced web traffic for self-business. </a:t>
            </a:r>
          </a:p>
          <a:p>
            <a:pPr lvl="0"/>
            <a:r>
              <a:rPr lang="en-US" dirty="0"/>
              <a:t>Boost search engine operations.</a:t>
            </a:r>
          </a:p>
          <a:p>
            <a:endParaRPr lang="en-US" dirty="0"/>
          </a:p>
        </p:txBody>
      </p:sp>
    </p:spTree>
    <p:extLst>
      <p:ext uri="{BB962C8B-B14F-4D97-AF65-F5344CB8AC3E}">
        <p14:creationId xmlns:p14="http://schemas.microsoft.com/office/powerpoint/2010/main" val="178025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a:t>Twitter Marketing</a:t>
            </a:r>
          </a:p>
        </p:txBody>
      </p:sp>
      <p:sp>
        <p:nvSpPr>
          <p:cNvPr id="3" name="Content Placeholder 2"/>
          <p:cNvSpPr>
            <a:spLocks noGrp="1"/>
          </p:cNvSpPr>
          <p:nvPr>
            <p:ph idx="1"/>
          </p:nvPr>
        </p:nvSpPr>
        <p:spPr>
          <a:xfrm>
            <a:off x="533400" y="1295400"/>
            <a:ext cx="7848600" cy="4724400"/>
          </a:xfrm>
        </p:spPr>
        <p:txBody>
          <a:bodyPr>
            <a:noAutofit/>
          </a:bodyPr>
          <a:lstStyle/>
          <a:p>
            <a:pPr algn="just" fontAlgn="base"/>
            <a:r>
              <a:rPr lang="en-US" sz="2800" u="sng" dirty="0"/>
              <a:t>Twitter</a:t>
            </a:r>
            <a:r>
              <a:rPr lang="en-US" sz="2800" dirty="0"/>
              <a:t> is an American real-time microblogging platform, publicly launched in July 2006. </a:t>
            </a:r>
          </a:p>
          <a:p>
            <a:pPr algn="just" fontAlgn="base"/>
            <a:r>
              <a:rPr lang="en-US" sz="2800" dirty="0"/>
              <a:t>Its defining feature is the tight limits on the length of each post – known as a ‘tweet’. Initially this stood at 140 characters, though this figure was doubled in most languages to 280 in 2017. </a:t>
            </a:r>
          </a:p>
          <a:p>
            <a:pPr algn="just" fontAlgn="base"/>
            <a:r>
              <a:rPr lang="en-US" sz="2800" dirty="0"/>
              <a:t>It currently boasts 330 active monthly users, and a </a:t>
            </a:r>
            <a:r>
              <a:rPr lang="en-IN" b="1" dirty="0"/>
              <a:t>market cap</a:t>
            </a:r>
            <a:r>
              <a:rPr lang="en-IN" dirty="0"/>
              <a:t> for the quarter that ended in Jun. </a:t>
            </a:r>
            <a:r>
              <a:rPr lang="en-IN" b="1" dirty="0"/>
              <a:t>2020</a:t>
            </a:r>
            <a:r>
              <a:rPr lang="en-IN" dirty="0"/>
              <a:t> of $23,547 Mil</a:t>
            </a:r>
            <a:endParaRPr lang="en-US" sz="2800" dirty="0"/>
          </a:p>
        </p:txBody>
      </p:sp>
      <p:sp>
        <p:nvSpPr>
          <p:cNvPr id="4" name="AutoShape 2" descr="Image result for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105400"/>
            <a:ext cx="14382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01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Twitter Marketing</a:t>
            </a:r>
          </a:p>
        </p:txBody>
      </p:sp>
      <p:sp>
        <p:nvSpPr>
          <p:cNvPr id="3" name="Content Placeholder 2"/>
          <p:cNvSpPr>
            <a:spLocks noGrp="1"/>
          </p:cNvSpPr>
          <p:nvPr>
            <p:ph idx="1"/>
          </p:nvPr>
        </p:nvSpPr>
        <p:spPr>
          <a:xfrm>
            <a:off x="304800" y="838200"/>
            <a:ext cx="8534400" cy="5410200"/>
          </a:xfrm>
        </p:spPr>
        <p:txBody>
          <a:bodyPr>
            <a:noAutofit/>
          </a:bodyPr>
          <a:lstStyle/>
          <a:p>
            <a:pPr marL="0" indent="0">
              <a:buNone/>
            </a:pPr>
            <a:r>
              <a:rPr lang="en-US" sz="2000" dirty="0"/>
              <a:t>Uses and benefits for business:</a:t>
            </a:r>
          </a:p>
          <a:p>
            <a:pPr marL="111125" lvl="0" indent="-111125"/>
            <a:r>
              <a:rPr lang="en-US" sz="2000" b="1" i="1" dirty="0"/>
              <a:t>Communicating</a:t>
            </a:r>
            <a:r>
              <a:rPr lang="en-US" sz="2000" i="1" dirty="0"/>
              <a:t>:</a:t>
            </a:r>
            <a:r>
              <a:rPr lang="en-US" sz="2000" dirty="0"/>
              <a:t> Twitter is a way to keep followers up to date with current information about the business. Importantly, it lets followers communicate with the company too. For example, cinemas use Twitter to converse with patrons, recommend new release movies and retweet interesting tweets from movie buffs and experts. Retweet is a highly powerful tool.</a:t>
            </a:r>
          </a:p>
          <a:p>
            <a:pPr marL="111125" lvl="0" indent="-111125"/>
            <a:r>
              <a:rPr lang="en-US" sz="2000" b="1" i="1" dirty="0"/>
              <a:t>Generating leads</a:t>
            </a:r>
            <a:r>
              <a:rPr lang="en-US" sz="2000" i="1" dirty="0"/>
              <a:t>: </a:t>
            </a:r>
            <a:r>
              <a:rPr lang="en-US" sz="2000" dirty="0"/>
              <a:t>Tweeting about special offers or new products can encourage followers to find out more, potentially leading to sales. For example, tour operators offer special promotions like 'buy one get one free' via Twitter.</a:t>
            </a:r>
          </a:p>
          <a:p>
            <a:pPr marL="111125" lvl="0" indent="-111125"/>
            <a:r>
              <a:rPr lang="en-US" sz="2000" b="1" i="1" dirty="0"/>
              <a:t>Showing brand's personality</a:t>
            </a:r>
            <a:r>
              <a:rPr lang="en-US" sz="2000" i="1" dirty="0"/>
              <a:t>:</a:t>
            </a:r>
            <a:r>
              <a:rPr lang="en-US" sz="2000" dirty="0"/>
              <a:t> Twitter gives a chance to liven up a company’s image. Tweeting about customers, people associated and brand’s personality, gives followers a sense of business as more than just a supplier of goods or services. For example, the Economic Times, Boston Consulting Group, etc., use twitter widely to promote and distribute insights to users. </a:t>
            </a:r>
          </a:p>
        </p:txBody>
      </p:sp>
    </p:spTree>
    <p:extLst>
      <p:ext uri="{BB962C8B-B14F-4D97-AF65-F5344CB8AC3E}">
        <p14:creationId xmlns:p14="http://schemas.microsoft.com/office/powerpoint/2010/main" val="296101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Twitter Marketing</a:t>
            </a:r>
          </a:p>
        </p:txBody>
      </p:sp>
      <p:sp>
        <p:nvSpPr>
          <p:cNvPr id="3" name="Content Placeholder 2"/>
          <p:cNvSpPr>
            <a:spLocks noGrp="1"/>
          </p:cNvSpPr>
          <p:nvPr>
            <p:ph idx="1"/>
          </p:nvPr>
        </p:nvSpPr>
        <p:spPr>
          <a:xfrm>
            <a:off x="304800" y="838200"/>
            <a:ext cx="8534400" cy="5410200"/>
          </a:xfrm>
        </p:spPr>
        <p:txBody>
          <a:bodyPr>
            <a:noAutofit/>
          </a:bodyPr>
          <a:lstStyle/>
          <a:p>
            <a:pPr marL="111125" lvl="0" indent="-111125"/>
            <a:r>
              <a:rPr lang="en-US" sz="2000" b="1" i="1" dirty="0"/>
              <a:t>Researching trends:</a:t>
            </a:r>
            <a:r>
              <a:rPr lang="en-US" sz="2000" dirty="0"/>
              <a:t> Searching or following tweets can give an idea of trends and topics that Twitter users are interested in. Twitter operates in real-time, so one can search for conversations that are happening right now. It can show what Twitter users are saying about the brand, competitors and product category. </a:t>
            </a:r>
          </a:p>
          <a:p>
            <a:pPr marL="111125" lvl="0" indent="-111125"/>
            <a:r>
              <a:rPr lang="en-US" sz="2000" b="1" i="1" dirty="0"/>
              <a:t>Seeking feedback:</a:t>
            </a:r>
            <a:r>
              <a:rPr lang="en-US" sz="2000" i="1" dirty="0"/>
              <a:t> </a:t>
            </a:r>
            <a:r>
              <a:rPr lang="en-US" sz="2000" dirty="0"/>
              <a:t>Many global businesses use social media, including Twitter, to invite online feedback, reviews or comments. This information is useful for businesses that want to improve, and also for potential customers doing research for their own purchases.</a:t>
            </a:r>
          </a:p>
          <a:p>
            <a:pPr marL="111125" lvl="0" indent="-111125"/>
            <a:r>
              <a:rPr lang="en-US" sz="2000" b="1" i="1" dirty="0"/>
              <a:t>Providing customer service:</a:t>
            </a:r>
            <a:r>
              <a:rPr lang="en-US" sz="2000" i="1" dirty="0"/>
              <a:t> </a:t>
            </a:r>
            <a:r>
              <a:rPr lang="en-US" sz="2000" dirty="0"/>
              <a:t>For Twitter-savvy customers, receiving queries and doing services via Twitter is very convenient. A large telecommunications company has capitalized on this, providing a 24-hour response service for all sorts of customer queries, with staff using their names and answering in a chatty, personal tone.</a:t>
            </a:r>
          </a:p>
        </p:txBody>
      </p:sp>
    </p:spTree>
    <p:extLst>
      <p:ext uri="{BB962C8B-B14F-4D97-AF65-F5344CB8AC3E}">
        <p14:creationId xmlns:p14="http://schemas.microsoft.com/office/powerpoint/2010/main" val="176171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Marketing</a:t>
            </a:r>
          </a:p>
        </p:txBody>
      </p:sp>
      <p:sp>
        <p:nvSpPr>
          <p:cNvPr id="3" name="Content Placeholder 2"/>
          <p:cNvSpPr>
            <a:spLocks noGrp="1"/>
          </p:cNvSpPr>
          <p:nvPr>
            <p:ph idx="1"/>
          </p:nvPr>
        </p:nvSpPr>
        <p:spPr>
          <a:xfrm>
            <a:off x="304800" y="1295400"/>
            <a:ext cx="8382000" cy="5257800"/>
          </a:xfrm>
        </p:spPr>
        <p:txBody>
          <a:bodyPr>
            <a:normAutofit/>
          </a:bodyPr>
          <a:lstStyle/>
          <a:p>
            <a:pPr algn="just"/>
            <a:r>
              <a:rPr lang="en-US" sz="1800" b="1" dirty="0"/>
              <a:t>Google+</a:t>
            </a:r>
            <a:r>
              <a:rPr lang="en-US" sz="1800" dirty="0"/>
              <a:t>, pronounced and sometimes written as </a:t>
            </a:r>
            <a:r>
              <a:rPr lang="en-US" sz="1800" b="1" dirty="0"/>
              <a:t>Google Plus</a:t>
            </a:r>
            <a:r>
              <a:rPr lang="en-US" sz="1800" dirty="0"/>
              <a:t>, is an Internet-based social network that is owned and operated by Google, launched in June 2011.</a:t>
            </a:r>
          </a:p>
          <a:p>
            <a:pPr algn="just"/>
            <a:r>
              <a:rPr lang="en-US" sz="1800" dirty="0"/>
              <a:t>In October 2018, Google announced that it was shutting down Google+ for consumers, citing low user engagement and a software error, first reported by </a:t>
            </a:r>
            <a:r>
              <a:rPr lang="en-US" sz="1800" i="1" dirty="0"/>
              <a:t>The Wall Street Journal,</a:t>
            </a:r>
            <a:r>
              <a:rPr lang="en-US" sz="1800" dirty="0"/>
              <a:t> that potentially exposed the data of hundreds of thousands of users.</a:t>
            </a:r>
            <a:endParaRPr lang="en-US" sz="1800" baseline="30000" dirty="0"/>
          </a:p>
          <a:p>
            <a:pPr algn="just"/>
            <a:r>
              <a:rPr lang="en-US" sz="1800" dirty="0"/>
              <a:t>Google first indicated that Google+ would operate until August 2019, allowing users to download and migrate their information. The company subsequently moved the date up to April.</a:t>
            </a:r>
          </a:p>
          <a:p>
            <a:pPr algn="just"/>
            <a:r>
              <a:rPr lang="en-US" sz="1800" dirty="0"/>
              <a:t>Google+ was designed to offer significant benefits for a wide variety of businesses. </a:t>
            </a:r>
          </a:p>
          <a:p>
            <a:pPr algn="just"/>
            <a:r>
              <a:rPr lang="en-US" sz="1800" dirty="0"/>
              <a:t>Users can find information that is relevant to them and share it with other users who share the same interests.</a:t>
            </a:r>
          </a:p>
          <a:p>
            <a:pPr algn="just"/>
            <a:r>
              <a:rPr lang="en-US" sz="1800" dirty="0"/>
              <a:t>Google+ helps build and widen a network of contacts and also enables to bring business and brand closer to prospective customers and followers in a unique way. </a:t>
            </a:r>
          </a:p>
          <a:p>
            <a:pPr algn="just"/>
            <a:r>
              <a:rPr lang="en-US" sz="1800" dirty="0"/>
              <a:t>Moreover, Google+ enables to distribute media content effectively and efficiently in order to dominate social media. </a:t>
            </a:r>
          </a:p>
        </p:txBody>
      </p:sp>
      <p:sp>
        <p:nvSpPr>
          <p:cNvPr id="4" name="AutoShape 4" descr="Image result for google+ wik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57200"/>
            <a:ext cx="3114675" cy="87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54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Marketing</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US" sz="2000" dirty="0"/>
              <a:t>Main benefits of using Google+ for business as advocated by the company:</a:t>
            </a:r>
          </a:p>
          <a:p>
            <a:pPr marL="0" indent="0">
              <a:buNone/>
            </a:pPr>
            <a:r>
              <a:rPr lang="en-US" sz="2000" b="1" dirty="0" err="1"/>
              <a:t>i</a:t>
            </a:r>
            <a:r>
              <a:rPr lang="en-US" sz="2000" b="1" dirty="0"/>
              <a:t>) Take Advantage of YouTube Generation</a:t>
            </a:r>
            <a:endParaRPr lang="en-US" sz="2000" dirty="0"/>
          </a:p>
          <a:p>
            <a:pPr marL="0" indent="0">
              <a:buNone/>
            </a:pPr>
            <a:r>
              <a:rPr lang="en-US" sz="2000" dirty="0"/>
              <a:t>Reach a wider audience by effectively using Google+ and YouTube in conjunction. For instance, Google+ users can view your YouTube video when you share them to Google+.</a:t>
            </a:r>
          </a:p>
          <a:p>
            <a:pPr marL="0" indent="0">
              <a:buNone/>
            </a:pPr>
            <a:r>
              <a:rPr lang="en-US" sz="2000" b="1" dirty="0"/>
              <a:t>ii) Improved Presence and Reach</a:t>
            </a:r>
            <a:endParaRPr lang="en-US" sz="2000" dirty="0"/>
          </a:p>
          <a:p>
            <a:pPr marL="0" indent="0">
              <a:buNone/>
            </a:pPr>
            <a:r>
              <a:rPr lang="en-US" sz="2000" dirty="0"/>
              <a:t>Help one’s business build and maintain a strong presence by using features such as Google Maps and Local Business Pages.</a:t>
            </a:r>
          </a:p>
          <a:p>
            <a:pPr marL="0" indent="0">
              <a:buNone/>
            </a:pPr>
            <a:r>
              <a:rPr lang="en-US" sz="2000" b="1" dirty="0"/>
              <a:t>iii) Your Conversations archived even after the events</a:t>
            </a:r>
            <a:r>
              <a:rPr lang="en-US" sz="2000" dirty="0"/>
              <a:t> </a:t>
            </a:r>
          </a:p>
          <a:p>
            <a:pPr marL="0" indent="0">
              <a:buNone/>
            </a:pPr>
            <a:r>
              <a:rPr lang="en-US" sz="2000" dirty="0"/>
              <a:t>Google Drive, being a cloud based file storage and management service, is capable of sharing huge amounts of information with your audience, including PDFs, presentation slide shows, and password-protected documents. </a:t>
            </a:r>
          </a:p>
          <a:p>
            <a:pPr marL="0" indent="0">
              <a:buNone/>
            </a:pPr>
            <a:r>
              <a:rPr lang="en-US" sz="2000" b="1" dirty="0"/>
              <a:t>iv) Use Embedded Posts to Extend the Life of Content</a:t>
            </a:r>
            <a:endParaRPr lang="en-US" sz="2000" dirty="0"/>
          </a:p>
          <a:p>
            <a:pPr marL="0" indent="0">
              <a:buNone/>
            </a:pPr>
            <a:r>
              <a:rPr lang="en-US" sz="2000" dirty="0"/>
              <a:t>Embedded Posts is a great feature that enables users to share Google+ posts on blogs. </a:t>
            </a:r>
          </a:p>
        </p:txBody>
      </p:sp>
    </p:spTree>
    <p:extLst>
      <p:ext uri="{BB962C8B-B14F-4D97-AF65-F5344CB8AC3E}">
        <p14:creationId xmlns:p14="http://schemas.microsoft.com/office/powerpoint/2010/main" val="239236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a:t>Social media is</a:t>
            </a:r>
            <a:r>
              <a:rPr lang="en-US" dirty="0"/>
              <a:t> </a:t>
            </a:r>
            <a:r>
              <a:rPr lang="en-US" b="1" dirty="0"/>
              <a:t>the fastest growing trend in the history of the world</a:t>
            </a:r>
            <a:r>
              <a:rPr lang="en-US" dirty="0"/>
              <a:t>.</a:t>
            </a:r>
          </a:p>
          <a:p>
            <a:pPr algn="just" fontAlgn="base"/>
            <a:r>
              <a:rPr lang="en-US" dirty="0"/>
              <a:t>In approx. 10 years, Facebook crossed </a:t>
            </a:r>
            <a:r>
              <a:rPr lang="en-US" b="1" dirty="0"/>
              <a:t>2 billion monthly active users (</a:t>
            </a:r>
            <a:r>
              <a:rPr lang="en-US" dirty="0"/>
              <a:t>one out of every four humans on this planet has a Facebook account).</a:t>
            </a:r>
          </a:p>
          <a:p>
            <a:pPr marL="0" indent="0" algn="just" fontAlgn="base">
              <a:buNone/>
            </a:pPr>
            <a:endParaRPr lang="en-US" dirty="0"/>
          </a:p>
          <a:p>
            <a:endParaRPr lang="en-US" dirty="0"/>
          </a:p>
        </p:txBody>
      </p:sp>
    </p:spTree>
    <p:extLst>
      <p:ext uri="{BB962C8B-B14F-4D97-AF65-F5344CB8AC3E}">
        <p14:creationId xmlns:p14="http://schemas.microsoft.com/office/powerpoint/2010/main" val="1102419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Marketing</a:t>
            </a:r>
          </a:p>
        </p:txBody>
      </p:sp>
      <p:sp>
        <p:nvSpPr>
          <p:cNvPr id="3" name="Content Placeholder 2"/>
          <p:cNvSpPr>
            <a:spLocks noGrp="1"/>
          </p:cNvSpPr>
          <p:nvPr>
            <p:ph idx="1"/>
          </p:nvPr>
        </p:nvSpPr>
        <p:spPr>
          <a:xfrm>
            <a:off x="457200" y="1295400"/>
            <a:ext cx="8229600" cy="5257800"/>
          </a:xfrm>
        </p:spPr>
        <p:txBody>
          <a:bodyPr>
            <a:normAutofit fontScale="55000" lnSpcReduction="20000"/>
          </a:bodyPr>
          <a:lstStyle/>
          <a:p>
            <a:pPr marL="0" indent="0">
              <a:buNone/>
            </a:pPr>
            <a:r>
              <a:rPr lang="en-US" b="1" dirty="0"/>
              <a:t>v) Take Advantage of Images</a:t>
            </a:r>
            <a:endParaRPr lang="en-US" dirty="0"/>
          </a:p>
          <a:p>
            <a:pPr marL="0" indent="0">
              <a:buNone/>
            </a:pPr>
            <a:r>
              <a:rPr lang="en-US" dirty="0"/>
              <a:t>Visual content is a very effective way of capturing the attention of your audience. Social networks such as Facebook, Twitter and Instagram require users to format (resize or crop) images to specific dimensions. Google+ does not adjust or crop pictures.</a:t>
            </a:r>
          </a:p>
          <a:p>
            <a:pPr marL="0" indent="0">
              <a:buNone/>
            </a:pPr>
            <a:r>
              <a:rPr lang="en-US" b="1" dirty="0"/>
              <a:t>vi) Format Posts</a:t>
            </a:r>
            <a:endParaRPr lang="en-US" dirty="0"/>
          </a:p>
          <a:p>
            <a:pPr marL="0" indent="0">
              <a:buNone/>
            </a:pPr>
            <a:r>
              <a:rPr lang="en-US" dirty="0"/>
              <a:t>Google+ allows you to add variables such as italics and bold in order to capture the reader’s attention.</a:t>
            </a:r>
          </a:p>
          <a:p>
            <a:pPr marL="0" indent="0">
              <a:buNone/>
            </a:pPr>
            <a:r>
              <a:rPr lang="en-US" b="1" dirty="0"/>
              <a:t>vii) Segment your Audience using Google+ Circles</a:t>
            </a:r>
            <a:endParaRPr lang="en-US" dirty="0"/>
          </a:p>
          <a:p>
            <a:pPr marL="0" indent="0">
              <a:buNone/>
            </a:pPr>
            <a:r>
              <a:rPr lang="en-US" dirty="0"/>
              <a:t>One can use Google+ Circles to segment contacts as you connect with other members. </a:t>
            </a:r>
          </a:p>
          <a:p>
            <a:pPr marL="0" indent="0">
              <a:buNone/>
            </a:pPr>
            <a:r>
              <a:rPr lang="en-US" b="1" dirty="0"/>
              <a:t>viii) Track Performance Using In-Depth Analytics</a:t>
            </a:r>
            <a:endParaRPr lang="en-US" dirty="0"/>
          </a:p>
          <a:p>
            <a:pPr marL="0" indent="0">
              <a:buNone/>
            </a:pPr>
            <a:r>
              <a:rPr lang="en-US" dirty="0"/>
              <a:t>There are many analytics tools which can be integrated with Google+. For ex:  Circle Count and Sum All.</a:t>
            </a:r>
          </a:p>
          <a:p>
            <a:r>
              <a:rPr lang="en-US" dirty="0"/>
              <a:t>a)	</a:t>
            </a:r>
            <a:r>
              <a:rPr lang="en-US" i="1" dirty="0"/>
              <a:t>Sum All:</a:t>
            </a:r>
            <a:r>
              <a:rPr lang="en-US" dirty="0"/>
              <a:t> This tool provides a visual presentation of new Google+ followers, published posts and post engagement.</a:t>
            </a:r>
          </a:p>
          <a:p>
            <a:r>
              <a:rPr lang="en-US" dirty="0"/>
              <a:t>b)	</a:t>
            </a:r>
            <a:r>
              <a:rPr lang="en-US" i="1" dirty="0"/>
              <a:t>Circle Count:</a:t>
            </a:r>
            <a:r>
              <a:rPr lang="en-US" dirty="0"/>
              <a:t> This is a valuable tool that enables you to make key connections by providing you with a comprehensive database of influencers.</a:t>
            </a:r>
          </a:p>
          <a:p>
            <a:endParaRPr lang="en-US" dirty="0"/>
          </a:p>
        </p:txBody>
      </p:sp>
    </p:spTree>
    <p:extLst>
      <p:ext uri="{BB962C8B-B14F-4D97-AF65-F5344CB8AC3E}">
        <p14:creationId xmlns:p14="http://schemas.microsoft.com/office/powerpoint/2010/main" val="78952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in SEO</a:t>
            </a:r>
          </a:p>
        </p:txBody>
      </p:sp>
      <p:sp>
        <p:nvSpPr>
          <p:cNvPr id="3" name="Content Placeholder 2"/>
          <p:cNvSpPr>
            <a:spLocks noGrp="1"/>
          </p:cNvSpPr>
          <p:nvPr>
            <p:ph idx="1"/>
          </p:nvPr>
        </p:nvSpPr>
        <p:spPr/>
        <p:txBody>
          <a:bodyPr>
            <a:normAutofit fontScale="92500" lnSpcReduction="20000"/>
          </a:bodyPr>
          <a:lstStyle/>
          <a:p>
            <a:pPr algn="just"/>
            <a:r>
              <a:rPr lang="en-US" dirty="0"/>
              <a:t>Google+ content gets indexed immediately and shows up in search results</a:t>
            </a:r>
          </a:p>
          <a:p>
            <a:pPr algn="just" fontAlgn="base"/>
            <a:r>
              <a:rPr lang="en-US" dirty="0"/>
              <a:t>By sharing blog posts on Google+ in particular helps to get higher ranking for keyword terms</a:t>
            </a:r>
          </a:p>
          <a:p>
            <a:pPr algn="just" fontAlgn="base"/>
            <a:r>
              <a:rPr lang="en-US" dirty="0"/>
              <a:t>It also helps to drive search traffic to Google+ profile and then back to the company blog and website</a:t>
            </a:r>
          </a:p>
          <a:p>
            <a:pPr algn="just"/>
            <a:r>
              <a:rPr lang="en-US" dirty="0"/>
              <a:t>The more people you add to circles and the more people who add you to their circles, the more likely you are to show up in search results for your network.</a:t>
            </a:r>
          </a:p>
        </p:txBody>
      </p:sp>
    </p:spTree>
    <p:extLst>
      <p:ext uri="{BB962C8B-B14F-4D97-AF65-F5344CB8AC3E}">
        <p14:creationId xmlns:p14="http://schemas.microsoft.com/office/powerpoint/2010/main" val="3177112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Marketing</a:t>
            </a:r>
          </a:p>
        </p:txBody>
      </p:sp>
      <p:sp>
        <p:nvSpPr>
          <p:cNvPr id="3" name="Content Placeholder 2"/>
          <p:cNvSpPr>
            <a:spLocks noGrp="1"/>
          </p:cNvSpPr>
          <p:nvPr>
            <p:ph idx="1"/>
          </p:nvPr>
        </p:nvSpPr>
        <p:spPr>
          <a:xfrm>
            <a:off x="304800" y="1219200"/>
            <a:ext cx="8686800" cy="4525963"/>
          </a:xfrm>
        </p:spPr>
        <p:txBody>
          <a:bodyPr>
            <a:noAutofit/>
          </a:bodyPr>
          <a:lstStyle/>
          <a:p>
            <a:r>
              <a:rPr lang="en-US" sz="2400" dirty="0"/>
              <a:t>LinkedIn is one of the more professional social media marketing sites. </a:t>
            </a:r>
          </a:p>
          <a:p>
            <a:r>
              <a:rPr lang="en-IN" sz="2400" dirty="0"/>
              <a:t>It is an employment and business oriented social media networking service that operates via website and mobile apps. </a:t>
            </a:r>
          </a:p>
          <a:p>
            <a:r>
              <a:rPr lang="en-US" sz="2400" dirty="0"/>
              <a:t>Founded on December 28, 2002 and launched on May 5, 2003, </a:t>
            </a:r>
            <a:r>
              <a:rPr lang="en-IN" sz="2400" dirty="0"/>
              <a:t>it is headquartered in California, United States</a:t>
            </a:r>
          </a:p>
          <a:p>
            <a:r>
              <a:rPr lang="en-US" sz="2400" dirty="0"/>
              <a:t>It's a great tool for posting jobs and general employee networking.</a:t>
            </a:r>
          </a:p>
          <a:p>
            <a:r>
              <a:rPr lang="en-US" sz="2400" dirty="0"/>
              <a:t>Recommendations feature on LinkedIn makes a business appear more credible and reliable for new customers. </a:t>
            </a:r>
          </a:p>
          <a:p>
            <a:r>
              <a:rPr lang="en-US" sz="2400" dirty="0"/>
              <a:t>The Questions section of LinkedIn provides a platform to get established as a thought leader and earn trust by answering questions.</a:t>
            </a:r>
          </a:p>
          <a:p>
            <a:endParaRPr lang="en-US" sz="2400" dirty="0"/>
          </a:p>
        </p:txBody>
      </p:sp>
      <p:pic>
        <p:nvPicPr>
          <p:cNvPr id="1026" name="Picture 2" descr="LinkedIn Logo 2013.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1905000"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57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marketing</a:t>
            </a:r>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en-US" sz="2400" b="1" dirty="0"/>
              <a:t>LinkedIn uses and benefits: </a:t>
            </a:r>
          </a:p>
          <a:p>
            <a:pPr marL="0" indent="0">
              <a:buNone/>
            </a:pPr>
            <a:r>
              <a:rPr lang="en-US" sz="2400" dirty="0" err="1"/>
              <a:t>i</a:t>
            </a:r>
            <a:r>
              <a:rPr lang="en-US" sz="2400" dirty="0"/>
              <a:t>) Identifying the right people as a customer or prospect (finding their profile).</a:t>
            </a:r>
          </a:p>
          <a:p>
            <a:pPr marL="0" indent="0">
              <a:buNone/>
            </a:pPr>
            <a:r>
              <a:rPr lang="en-US" sz="2400" dirty="0"/>
              <a:t>ii) Receiving introductions or referrals to prospects (via the introductions tool or outside LinkedIn via mail).</a:t>
            </a:r>
          </a:p>
          <a:p>
            <a:pPr marL="0" indent="0">
              <a:buNone/>
            </a:pPr>
            <a:r>
              <a:rPr lang="en-US" sz="2400" dirty="0"/>
              <a:t>iii) Researching out to the relationships between colleagues, customers, prospects and other contacts (see the connections in their profiles).</a:t>
            </a:r>
          </a:p>
          <a:p>
            <a:pPr marL="0" indent="0">
              <a:buNone/>
            </a:pPr>
            <a:r>
              <a:rPr lang="en-US" sz="2400" dirty="0"/>
              <a:t>iv) Eliciting information about customers and other prospects, which makes the conversations online and offline easier (reading their personal and company profile).</a:t>
            </a:r>
          </a:p>
          <a:p>
            <a:pPr marL="0" indent="0">
              <a:buNone/>
            </a:pPr>
            <a:r>
              <a:rPr lang="en-US" sz="2400" dirty="0"/>
              <a:t>v) Maintaining relationships with current customers (Personal contacts, Discussions in Groups and answering questions in Answers)</a:t>
            </a:r>
          </a:p>
        </p:txBody>
      </p:sp>
    </p:spTree>
    <p:extLst>
      <p:ext uri="{BB962C8B-B14F-4D97-AF65-F5344CB8AC3E}">
        <p14:creationId xmlns:p14="http://schemas.microsoft.com/office/powerpoint/2010/main" val="237445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marketing</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vi) Visibility for you as a sales person and your organization and personal branding (your profile on LinkedIn)</a:t>
            </a:r>
          </a:p>
          <a:p>
            <a:pPr marL="0" indent="0" algn="just">
              <a:buNone/>
            </a:pPr>
            <a:r>
              <a:rPr lang="en-US" dirty="0"/>
              <a:t>vii) Well known Word of mouth publicity (getting recommendations and people talking about you).</a:t>
            </a:r>
          </a:p>
          <a:p>
            <a:pPr marL="0" indent="0" algn="just">
              <a:buNone/>
            </a:pPr>
            <a:r>
              <a:rPr lang="en-US" dirty="0"/>
              <a:t>viii) Finding the right groups and organizations to be a member of, both online and offline </a:t>
            </a:r>
          </a:p>
          <a:p>
            <a:pPr marL="0" indent="0" algn="just">
              <a:buNone/>
            </a:pPr>
            <a:r>
              <a:rPr lang="en-US" dirty="0"/>
              <a:t>ix) Picking up trends in the marketplace (Discussions in the groups of your customers and in the groups of your peers).</a:t>
            </a:r>
          </a:p>
          <a:p>
            <a:pPr marL="0" indent="0" algn="just">
              <a:buNone/>
            </a:pPr>
            <a:r>
              <a:rPr lang="en-US" dirty="0"/>
              <a:t>x) Getting notifications when someone changes jobs. (network updates).</a:t>
            </a:r>
          </a:p>
          <a:p>
            <a:pPr marL="0" indent="0" algn="just">
              <a:buNone/>
            </a:pPr>
            <a:endParaRPr lang="en-US" dirty="0"/>
          </a:p>
        </p:txBody>
      </p:sp>
    </p:spTree>
    <p:extLst>
      <p:ext uri="{BB962C8B-B14F-4D97-AF65-F5344CB8AC3E}">
        <p14:creationId xmlns:p14="http://schemas.microsoft.com/office/powerpoint/2010/main" val="25392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Talent Solutions</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LinkedIn introduced a service known as LinkedIn Talent solutions for companies and professionals. It consist of the below three tools: </a:t>
            </a:r>
            <a:endParaRPr lang="en-US" dirty="0"/>
          </a:p>
          <a:p>
            <a:r>
              <a:rPr lang="en-IN" b="1" dirty="0"/>
              <a:t>Recruiter</a:t>
            </a:r>
            <a:endParaRPr lang="en-US" dirty="0"/>
          </a:p>
          <a:p>
            <a:pPr marL="0" indent="0">
              <a:buNone/>
            </a:pPr>
            <a:r>
              <a:rPr lang="en-IN" dirty="0"/>
              <a:t>Recruiter helps in finding the right talent quicker using LinkedIn's most powerful search techniques. </a:t>
            </a:r>
          </a:p>
          <a:p>
            <a:pPr marL="0" indent="0">
              <a:buNone/>
            </a:pPr>
            <a:r>
              <a:rPr lang="en-IN" dirty="0"/>
              <a:t>It gives unlimited access to the LinkedIn network of 400+ million professionals</a:t>
            </a:r>
          </a:p>
          <a:p>
            <a:pPr marL="0" indent="0">
              <a:buNone/>
            </a:pPr>
            <a:r>
              <a:rPr lang="en-IN" dirty="0"/>
              <a:t>Helps in building a pipeline of top talent to fulfil roles more faster, and collaborate easily with teams so duplication of work is avoided.</a:t>
            </a:r>
            <a:endParaRPr lang="en-US" dirty="0"/>
          </a:p>
          <a:p>
            <a:r>
              <a:rPr lang="en-IN" b="1" dirty="0"/>
              <a:t>Recruiters </a:t>
            </a:r>
            <a:r>
              <a:rPr lang="en-IN" b="1" dirty="0" err="1"/>
              <a:t>Lite</a:t>
            </a:r>
            <a:r>
              <a:rPr lang="en-IN" b="1" dirty="0"/>
              <a:t> </a:t>
            </a:r>
            <a:endParaRPr lang="en-US" dirty="0"/>
          </a:p>
          <a:p>
            <a:pPr marL="0" indent="0">
              <a:buNone/>
            </a:pPr>
            <a:r>
              <a:rPr lang="en-IN" dirty="0"/>
              <a:t>Uses LinkedIn’s advanced search tools </a:t>
            </a:r>
          </a:p>
          <a:p>
            <a:pPr marL="0" indent="0">
              <a:buNone/>
            </a:pPr>
            <a:r>
              <a:rPr lang="en-IN" dirty="0"/>
              <a:t>Provides unlimited visibility of 3rd degree network</a:t>
            </a:r>
          </a:p>
          <a:p>
            <a:pPr marL="0" indent="0">
              <a:buNone/>
            </a:pPr>
            <a:r>
              <a:rPr lang="en-IN" dirty="0"/>
              <a:t>Reach out to top talent with </a:t>
            </a:r>
            <a:r>
              <a:rPr lang="en-IN" dirty="0" err="1"/>
              <a:t>InMail</a:t>
            </a:r>
            <a:r>
              <a:rPr lang="en-IN" dirty="0"/>
              <a:t>.</a:t>
            </a:r>
          </a:p>
          <a:p>
            <a:r>
              <a:rPr lang="en-IN" b="1" dirty="0"/>
              <a:t>Referrals</a:t>
            </a:r>
            <a:endParaRPr lang="en-US" dirty="0"/>
          </a:p>
          <a:p>
            <a:pPr marL="0" indent="0">
              <a:buNone/>
            </a:pPr>
            <a:r>
              <a:rPr lang="en-IN" dirty="0"/>
              <a:t>An employee referral tool to surf matches of best quality between employee's first degree connections and all of open jobs.</a:t>
            </a:r>
            <a:endParaRPr lang="en-US" dirty="0"/>
          </a:p>
          <a:p>
            <a:endParaRPr lang="en-US" dirty="0"/>
          </a:p>
        </p:txBody>
      </p:sp>
    </p:spTree>
    <p:extLst>
      <p:ext uri="{BB962C8B-B14F-4D97-AF65-F5344CB8AC3E}">
        <p14:creationId xmlns:p14="http://schemas.microsoft.com/office/powerpoint/2010/main" val="62063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a:bodyPr>
          <a:lstStyle/>
          <a:p>
            <a:r>
              <a:rPr lang="en-US" dirty="0"/>
              <a:t>https://www.smartinsights.com/social-media-marketing/social-media-strategy/new-global-social-media-research/</a:t>
            </a:r>
          </a:p>
          <a:p>
            <a:r>
              <a:rPr lang="en-US" dirty="0"/>
              <a:t>https://business.linkedin.com/talent-solutions#</a:t>
            </a:r>
          </a:p>
          <a:p>
            <a:r>
              <a:rPr lang="en-US" dirty="0">
                <a:hlinkClick r:id="rId2"/>
              </a:rPr>
              <a:t>www.facebook.com</a:t>
            </a:r>
            <a:endParaRPr lang="en-US" dirty="0"/>
          </a:p>
          <a:p>
            <a:r>
              <a:rPr lang="en-US" dirty="0">
                <a:hlinkClick r:id="rId3"/>
              </a:rPr>
              <a:t>www.linkedin.com</a:t>
            </a:r>
            <a:endParaRPr lang="en-US" dirty="0"/>
          </a:p>
          <a:p>
            <a:r>
              <a:rPr lang="en-US" dirty="0">
                <a:hlinkClick r:id="rId4"/>
              </a:rPr>
              <a:t>www.plus.google.com</a:t>
            </a:r>
            <a:endParaRPr lang="en-US" dirty="0"/>
          </a:p>
          <a:p>
            <a:r>
              <a:rPr lang="en-US" dirty="0" err="1"/>
              <a:t>www.twitter.com</a:t>
            </a:r>
            <a:endParaRPr lang="en-US" dirty="0"/>
          </a:p>
        </p:txBody>
      </p:sp>
    </p:spTree>
    <p:extLst>
      <p:ext uri="{BB962C8B-B14F-4D97-AF65-F5344CB8AC3E}">
        <p14:creationId xmlns:p14="http://schemas.microsoft.com/office/powerpoint/2010/main" val="191250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AutoShape 2" descr="how many people use social m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Social Media Use Around The World">
            <a:extLst>
              <a:ext uri="{FF2B5EF4-FFF2-40B4-BE49-F238E27FC236}">
                <a16:creationId xmlns:a16="http://schemas.microsoft.com/office/drawing/2014/main" id="{2E1EE666-347F-CA43-89CE-7CBAF4B2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7613"/>
            <a:ext cx="7531100" cy="42448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cial Media Use Around The World">
            <a:extLst>
              <a:ext uri="{FF2B5EF4-FFF2-40B4-BE49-F238E27FC236}">
                <a16:creationId xmlns:a16="http://schemas.microsoft.com/office/drawing/2014/main" id="{6FC1D426-0023-9941-8CCC-3F3CB8AFD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0013"/>
            <a:ext cx="7531100" cy="424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2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0124-CA16-824C-9DF3-CC003C1769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EC13FA-61F2-544D-8A25-210EB67950F5}"/>
              </a:ext>
            </a:extLst>
          </p:cNvPr>
          <p:cNvSpPr>
            <a:spLocks noGrp="1"/>
          </p:cNvSpPr>
          <p:nvPr>
            <p:ph idx="1"/>
          </p:nvPr>
        </p:nvSpPr>
        <p:spPr/>
        <p:txBody>
          <a:bodyPr/>
          <a:lstStyle/>
          <a:p>
            <a:endParaRPr lang="en-US"/>
          </a:p>
        </p:txBody>
      </p:sp>
      <p:pic>
        <p:nvPicPr>
          <p:cNvPr id="2050" name="Picture 2" descr="World's most used social media platforms">
            <a:extLst>
              <a:ext uri="{FF2B5EF4-FFF2-40B4-BE49-F238E27FC236}">
                <a16:creationId xmlns:a16="http://schemas.microsoft.com/office/drawing/2014/main" id="{6C3DC785-9A42-5744-8427-FBF45AB06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466850"/>
            <a:ext cx="6985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0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C3BA-8BE4-E44F-8795-A15D64305C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2697C4-319E-A444-86D8-993FF0575FED}"/>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EA758CA6-8E4C-AD4F-ABCD-761AEC80A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4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9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and social 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382000" cy="657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39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77500" lnSpcReduction="20000"/>
          </a:bodyPr>
          <a:lstStyle/>
          <a:p>
            <a:pPr algn="just"/>
            <a:r>
              <a:rPr lang="en-US" b="1" dirty="0"/>
              <a:t>Social Media:</a:t>
            </a:r>
            <a:r>
              <a:rPr lang="en-US" dirty="0"/>
              <a:t> </a:t>
            </a:r>
            <a:r>
              <a:rPr lang="en-US" i="1" dirty="0"/>
              <a:t>Internet and mobile-based channels and tools that allow users to interact with each other and share opinions and content. </a:t>
            </a:r>
          </a:p>
          <a:p>
            <a:pPr algn="just"/>
            <a:r>
              <a:rPr lang="en-US" i="1" dirty="0"/>
              <a:t>It involves the building of communities or networks and encouraging participation and engagement.</a:t>
            </a:r>
            <a:endParaRPr lang="en-US" dirty="0"/>
          </a:p>
          <a:p>
            <a:pPr algn="just"/>
            <a:r>
              <a:rPr lang="en-US" b="1" dirty="0"/>
              <a:t>Content:</a:t>
            </a:r>
            <a:r>
              <a:rPr lang="en-US" dirty="0"/>
              <a:t> Whatever is being posted e.g. a Facebook status update, a photo on Instagram, a tweet, something to pin on a board on Pinterest, and so on.</a:t>
            </a:r>
          </a:p>
          <a:p>
            <a:pPr algn="just"/>
            <a:r>
              <a:rPr lang="en-US" b="1" dirty="0"/>
              <a:t>Hashtags:</a:t>
            </a:r>
            <a:r>
              <a:rPr lang="en-US" dirty="0"/>
              <a:t> let you describe the topic of your content or mark it as part of current trends.</a:t>
            </a:r>
          </a:p>
          <a:p>
            <a:pPr algn="just"/>
            <a:r>
              <a:rPr lang="en-US" b="1" dirty="0"/>
              <a:t>Engagement:</a:t>
            </a:r>
            <a:r>
              <a:rPr lang="en-US" dirty="0"/>
              <a:t> a general term that means that people interact with the content that you produce. It can be a like, a recommend, a comment, or a share.</a:t>
            </a:r>
          </a:p>
        </p:txBody>
      </p:sp>
    </p:spTree>
    <p:extLst>
      <p:ext uri="{BB962C8B-B14F-4D97-AF65-F5344CB8AC3E}">
        <p14:creationId xmlns:p14="http://schemas.microsoft.com/office/powerpoint/2010/main" val="275321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Marketing</a:t>
            </a:r>
          </a:p>
        </p:txBody>
      </p:sp>
      <p:sp>
        <p:nvSpPr>
          <p:cNvPr id="3" name="Content Placeholder 2"/>
          <p:cNvSpPr>
            <a:spLocks noGrp="1"/>
          </p:cNvSpPr>
          <p:nvPr>
            <p:ph idx="1"/>
          </p:nvPr>
        </p:nvSpPr>
        <p:spPr/>
        <p:txBody>
          <a:bodyPr>
            <a:normAutofit fontScale="92500"/>
          </a:bodyPr>
          <a:lstStyle/>
          <a:p>
            <a:r>
              <a:rPr lang="en-US" dirty="0"/>
              <a:t>A form of digital marketing that involves creating and sharing content on social media networks in order to achieve marketing and branding goals. </a:t>
            </a:r>
          </a:p>
          <a:p>
            <a:pPr algn="just"/>
            <a:r>
              <a:rPr lang="en-US" dirty="0"/>
              <a:t>It includes activities like posting text and image updates, videos, and other content that drives audience engagement, as well as paid social media advertising.</a:t>
            </a:r>
          </a:p>
          <a:p>
            <a:r>
              <a:rPr lang="en-US" dirty="0"/>
              <a:t>Examples: Facebook, Twitter, Pinterest, Instagram, LinkedIn, YouTube, etc.</a:t>
            </a:r>
          </a:p>
        </p:txBody>
      </p:sp>
    </p:spTree>
    <p:extLst>
      <p:ext uri="{BB962C8B-B14F-4D97-AF65-F5344CB8AC3E}">
        <p14:creationId xmlns:p14="http://schemas.microsoft.com/office/powerpoint/2010/main" val="20308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lstStyle/>
          <a:p>
            <a:r>
              <a:rPr lang="en-US" dirty="0"/>
              <a:t>Increasing website traffic</a:t>
            </a:r>
          </a:p>
          <a:p>
            <a:r>
              <a:rPr lang="en-US" dirty="0"/>
              <a:t>Building conversions</a:t>
            </a:r>
          </a:p>
          <a:p>
            <a:r>
              <a:rPr lang="en-US" dirty="0"/>
              <a:t>Raising brand awareness</a:t>
            </a:r>
          </a:p>
          <a:p>
            <a:r>
              <a:rPr lang="en-US" dirty="0"/>
              <a:t>Creating a brand identity and positive brand association</a:t>
            </a:r>
          </a:p>
          <a:p>
            <a:r>
              <a:rPr lang="en-US" dirty="0"/>
              <a:t>Improving communication and interaction with key audiences</a:t>
            </a:r>
          </a:p>
          <a:p>
            <a:endParaRPr lang="en-US" dirty="0"/>
          </a:p>
        </p:txBody>
      </p:sp>
    </p:spTree>
    <p:extLst>
      <p:ext uri="{BB962C8B-B14F-4D97-AF65-F5344CB8AC3E}">
        <p14:creationId xmlns:p14="http://schemas.microsoft.com/office/powerpoint/2010/main" val="25179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6973</TotalTime>
  <Words>2485</Words>
  <Application>Microsoft Macintosh PowerPoint</Application>
  <PresentationFormat>On-screen Show (4:3)</PresentationFormat>
  <Paragraphs>160</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Social Media Marketing</vt:lpstr>
      <vt:lpstr>PowerPoint Presentation</vt:lpstr>
      <vt:lpstr>PowerPoint Presentation</vt:lpstr>
      <vt:lpstr>PowerPoint Presentation</vt:lpstr>
      <vt:lpstr>PowerPoint Presentation</vt:lpstr>
      <vt:lpstr>PowerPoint Presentation</vt:lpstr>
      <vt:lpstr>Definitions</vt:lpstr>
      <vt:lpstr>Social Media Marketing</vt:lpstr>
      <vt:lpstr>Benefits</vt:lpstr>
      <vt:lpstr>Social Media Strategy</vt:lpstr>
      <vt:lpstr>Social Media Strategy</vt:lpstr>
      <vt:lpstr>Social Media Metrics in SEO</vt:lpstr>
      <vt:lpstr>Facebook Marketing</vt:lpstr>
      <vt:lpstr>Benefits of Facebook</vt:lpstr>
      <vt:lpstr>Twitter Marketing</vt:lpstr>
      <vt:lpstr>Twitter Marketing</vt:lpstr>
      <vt:lpstr>Twitter Marketing</vt:lpstr>
      <vt:lpstr>Google+ Marketing</vt:lpstr>
      <vt:lpstr>Google+ Marketing</vt:lpstr>
      <vt:lpstr>Google+ Marketing</vt:lpstr>
      <vt:lpstr>Benefits in SEO</vt:lpstr>
      <vt:lpstr>LinkedIn Marketing</vt:lpstr>
      <vt:lpstr>LinkedIn marketing</vt:lpstr>
      <vt:lpstr>LinkedIn marketing</vt:lpstr>
      <vt:lpstr>LinkedIn Talent Solutions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Sumangla</dc:creator>
  <cp:lastModifiedBy>Microsoft Office User</cp:lastModifiedBy>
  <cp:revision>45</cp:revision>
  <dcterms:created xsi:type="dcterms:W3CDTF">2018-12-03T02:48:52Z</dcterms:created>
  <dcterms:modified xsi:type="dcterms:W3CDTF">2023-04-06T06:14:56Z</dcterms:modified>
</cp:coreProperties>
</file>