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82" r:id="rId5"/>
    <p:sldId id="273" r:id="rId6"/>
    <p:sldId id="276" r:id="rId7"/>
    <p:sldId id="277" r:id="rId8"/>
    <p:sldId id="278" r:id="rId9"/>
    <p:sldId id="279" r:id="rId10"/>
    <p:sldId id="280" r:id="rId11"/>
    <p:sldId id="283" r:id="rId12"/>
    <p:sldId id="284" r:id="rId13"/>
    <p:sldId id="287" r:id="rId14"/>
    <p:sldId id="259" r:id="rId15"/>
    <p:sldId id="260" r:id="rId16"/>
    <p:sldId id="285" r:id="rId17"/>
    <p:sldId id="270" r:id="rId18"/>
    <p:sldId id="286" r:id="rId19"/>
    <p:sldId id="305" r:id="rId20"/>
    <p:sldId id="269" r:id="rId21"/>
    <p:sldId id="261" r:id="rId22"/>
    <p:sldId id="293" r:id="rId23"/>
    <p:sldId id="262" r:id="rId24"/>
    <p:sldId id="288" r:id="rId25"/>
    <p:sldId id="289" r:id="rId26"/>
    <p:sldId id="290" r:id="rId27"/>
    <p:sldId id="292" r:id="rId28"/>
    <p:sldId id="263" r:id="rId29"/>
    <p:sldId id="307" r:id="rId30"/>
    <p:sldId id="294" r:id="rId31"/>
    <p:sldId id="308" r:id="rId32"/>
    <p:sldId id="264" r:id="rId33"/>
    <p:sldId id="297" r:id="rId34"/>
    <p:sldId id="301" r:id="rId35"/>
    <p:sldId id="306" r:id="rId36"/>
    <p:sldId id="302" r:id="rId37"/>
    <p:sldId id="309" r:id="rId38"/>
    <p:sldId id="295" r:id="rId39"/>
    <p:sldId id="296" r:id="rId40"/>
    <p:sldId id="265" r:id="rId41"/>
    <p:sldId id="299" r:id="rId42"/>
    <p:sldId id="298" r:id="rId43"/>
    <p:sldId id="266" r:id="rId44"/>
    <p:sldId id="303" r:id="rId45"/>
    <p:sldId id="267" r:id="rId46"/>
    <p:sldId id="304" r:id="rId47"/>
    <p:sldId id="268" r:id="rId48"/>
    <p:sldId id="27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8828"/>
  </p:normalViewPr>
  <p:slideViewPr>
    <p:cSldViewPr>
      <p:cViewPr varScale="1">
        <p:scale>
          <a:sx n="97" d="100"/>
          <a:sy n="97" d="100"/>
        </p:scale>
        <p:origin x="2528"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5810F-DECE-4585-BC3D-58C24365BAA0}" type="datetimeFigureOut">
              <a:rPr lang="en-US" smtClean="0"/>
              <a:t>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D78B83-DF3E-440C-989D-6C312587E948}" type="slidenum">
              <a:rPr lang="en-US" smtClean="0"/>
              <a:t>‹#›</a:t>
            </a:fld>
            <a:endParaRPr lang="en-US"/>
          </a:p>
        </p:txBody>
      </p:sp>
    </p:spTree>
    <p:extLst>
      <p:ext uri="{BB962C8B-B14F-4D97-AF65-F5344CB8AC3E}">
        <p14:creationId xmlns:p14="http://schemas.microsoft.com/office/powerpoint/2010/main" val="381204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2. Signup sources</a:t>
            </a:r>
          </a:p>
          <a:p>
            <a:pPr marL="0" indent="0">
              <a:buNone/>
            </a:pPr>
            <a:r>
              <a:rPr lang="en-US" dirty="0"/>
              <a:t>Know how and where subscribers sign up for your list to get a better idea of how to communicate with them and where you might want to focus your marketing efforts going forward.</a:t>
            </a:r>
          </a:p>
          <a:p>
            <a:pPr marL="0" indent="0">
              <a:buNone/>
            </a:pPr>
            <a:r>
              <a:rPr lang="en-US" dirty="0"/>
              <a:t>For example, if you see that the majority of your signups are being generated from forms you’ve shared on Facebook and Twitter, then you might want to focus on connecting with your customers—and potential customers—through social media. You can even create segments to target people who joined your list through a specific method, whether it’s an integration like Facebook, an app , an e-commerce integration, or a hosted form.</a:t>
            </a:r>
          </a:p>
          <a:p>
            <a:endParaRPr lang="en-US" dirty="0"/>
          </a:p>
        </p:txBody>
      </p:sp>
      <p:sp>
        <p:nvSpPr>
          <p:cNvPr id="4" name="Slide Number Placeholder 3"/>
          <p:cNvSpPr>
            <a:spLocks noGrp="1"/>
          </p:cNvSpPr>
          <p:nvPr>
            <p:ph type="sldNum" sz="quarter" idx="10"/>
          </p:nvPr>
        </p:nvSpPr>
        <p:spPr/>
        <p:txBody>
          <a:bodyPr/>
          <a:lstStyle/>
          <a:p>
            <a:fld id="{E2D78B83-DF3E-440C-989D-6C312587E948}" type="slidenum">
              <a:rPr lang="en-US" smtClean="0"/>
              <a:t>15</a:t>
            </a:fld>
            <a:endParaRPr lang="en-US"/>
          </a:p>
        </p:txBody>
      </p:sp>
    </p:spTree>
    <p:extLst>
      <p:ext uri="{BB962C8B-B14F-4D97-AF65-F5344CB8AC3E}">
        <p14:creationId xmlns:p14="http://schemas.microsoft.com/office/powerpoint/2010/main" val="1641687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2. Signup sources</a:t>
            </a:r>
          </a:p>
          <a:p>
            <a:pPr marL="0" indent="0">
              <a:buNone/>
            </a:pPr>
            <a:r>
              <a:rPr lang="en-US" dirty="0"/>
              <a:t>Know how and where subscribers sign up for your list to get a better idea of how to communicate with them and where you might want to focus your marketing efforts going forward.</a:t>
            </a:r>
          </a:p>
          <a:p>
            <a:pPr marL="0" indent="0">
              <a:buNone/>
            </a:pPr>
            <a:r>
              <a:rPr lang="en-US" dirty="0"/>
              <a:t>For example, if you see that the majority of your signups are being generated from forms you’ve shared on Facebook and Twitter, then you might want to focus on connecting with your customers—and potential customers—through social media. You can even create segments to target people who joined your list through a specific method, whether it’s an integration like Facebook, an app , an e-commerce integration, or a hosted form.</a:t>
            </a:r>
          </a:p>
          <a:p>
            <a:endParaRPr lang="en-US" dirty="0"/>
          </a:p>
        </p:txBody>
      </p:sp>
      <p:sp>
        <p:nvSpPr>
          <p:cNvPr id="4" name="Slide Number Placeholder 3"/>
          <p:cNvSpPr>
            <a:spLocks noGrp="1"/>
          </p:cNvSpPr>
          <p:nvPr>
            <p:ph type="sldNum" sz="quarter" idx="10"/>
          </p:nvPr>
        </p:nvSpPr>
        <p:spPr/>
        <p:txBody>
          <a:bodyPr/>
          <a:lstStyle/>
          <a:p>
            <a:fld id="{E2D78B83-DF3E-440C-989D-6C312587E948}" type="slidenum">
              <a:rPr lang="en-US" smtClean="0"/>
              <a:t>16</a:t>
            </a:fld>
            <a:endParaRPr lang="en-US"/>
          </a:p>
        </p:txBody>
      </p:sp>
    </p:spTree>
    <p:extLst>
      <p:ext uri="{BB962C8B-B14F-4D97-AF65-F5344CB8AC3E}">
        <p14:creationId xmlns:p14="http://schemas.microsoft.com/office/powerpoint/2010/main" val="164168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02004A-B2C9-A24A-8AFC-0CDE2618AFDE}" type="datetime1">
              <a:rPr lang="en-IN" smtClean="0"/>
              <a:t>20/04/23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12366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DB589-CC41-C249-8808-CB34693330E1}" type="datetime1">
              <a:rPr lang="en-IN" smtClean="0"/>
              <a:t>20/04/23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131235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788C5-3200-FE45-80B4-1D340626F78F}" type="datetime1">
              <a:rPr lang="en-IN" smtClean="0"/>
              <a:t>20/04/23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2679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3CB011-5F0C-E14F-A00E-69792CD326E3}" type="datetime1">
              <a:rPr lang="en-IN" smtClean="0"/>
              <a:t>20/04/23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58550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0CE10F-7B8D-EC4E-BE43-CE00FBF0BDB3}" type="datetime1">
              <a:rPr lang="en-IN" smtClean="0"/>
              <a:t>20/04/23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94460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9BDF1F-5525-6142-BF7A-DBEBD368F4B5}" type="datetime1">
              <a:rPr lang="en-IN" smtClean="0"/>
              <a:t>20/04/23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37363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F82FE6-1D43-E241-BBB1-F0560A344F2F}" type="datetime1">
              <a:rPr lang="en-IN" smtClean="0"/>
              <a:t>20/04/23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45338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D1CB9C-9787-DD4C-8755-A07B898E4FC3}" type="datetime1">
              <a:rPr lang="en-IN" smtClean="0"/>
              <a:t>20/04/23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87815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61481-D057-C449-8686-45243051519F}" type="datetime1">
              <a:rPr lang="en-IN" smtClean="0"/>
              <a:t>20/04/23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152706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AAB22-B7C4-3248-B7AA-9FA955CC5DE4}" type="datetime1">
              <a:rPr lang="en-IN" smtClean="0"/>
              <a:t>20/04/23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188740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E559E-7B00-0642-94BE-3DBC175D5293}" type="datetime1">
              <a:rPr lang="en-IN" smtClean="0"/>
              <a:t>20/04/23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B0FBC-10BB-49BC-8D3A-BC2E7870D40C}" type="slidenum">
              <a:rPr lang="en-US" smtClean="0"/>
              <a:t>‹#›</a:t>
            </a:fld>
            <a:endParaRPr lang="en-US"/>
          </a:p>
        </p:txBody>
      </p:sp>
    </p:spTree>
    <p:extLst>
      <p:ext uri="{BB962C8B-B14F-4D97-AF65-F5344CB8AC3E}">
        <p14:creationId xmlns:p14="http://schemas.microsoft.com/office/powerpoint/2010/main" val="423877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550C1-4E02-954D-A08E-77A08B373C1C}" type="datetime1">
              <a:rPr lang="en-IN" smtClean="0"/>
              <a:t>20/04/23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B0FBC-10BB-49BC-8D3A-BC2E7870D40C}" type="slidenum">
              <a:rPr lang="en-US" smtClean="0"/>
              <a:t>‹#›</a:t>
            </a:fld>
            <a:endParaRPr lang="en-US"/>
          </a:p>
        </p:txBody>
      </p:sp>
    </p:spTree>
    <p:extLst>
      <p:ext uri="{BB962C8B-B14F-4D97-AF65-F5344CB8AC3E}">
        <p14:creationId xmlns:p14="http://schemas.microsoft.com/office/powerpoint/2010/main" val="3833403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n.pcmag.com/e-mail/37054/the-best-email-marketing-softwa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hubspot.com/youtube-marketing" TargetMode="External"/><Relationship Id="rId3" Type="http://schemas.openxmlformats.org/officeDocument/2006/relationships/hyperlink" Target="https://optinmonster.com/beginners-guide-to-email-marketing/" TargetMode="External"/><Relationship Id="rId7" Type="http://schemas.openxmlformats.org/officeDocument/2006/relationships/hyperlink" Target="https://www.wyzowl.com/how-to-effectively-use-youtube-for-video-marketing/" TargetMode="External"/><Relationship Id="rId2" Type="http://schemas.openxmlformats.org/officeDocument/2006/relationships/hyperlink" Target="https://mailchimp.com/resources/email-marketing-field-guide/" TargetMode="External"/><Relationship Id="rId1" Type="http://schemas.openxmlformats.org/officeDocument/2006/relationships/slideLayout" Target="../slideLayouts/slideLayout2.xml"/><Relationship Id="rId6" Type="http://schemas.openxmlformats.org/officeDocument/2006/relationships/hyperlink" Target="https://developers.google.com/search/mobile-sites/mobile-seo/" TargetMode="External"/><Relationship Id="rId5" Type="http://schemas.openxmlformats.org/officeDocument/2006/relationships/hyperlink" Target="https://support.google.com/youtube/answer/1646861?hl=en" TargetMode="External"/><Relationship Id="rId10" Type="http://schemas.openxmlformats.org/officeDocument/2006/relationships/hyperlink" Target="https://biteable.com/blog/uncategorized/how-to-get-200000-views-to-your-youtube-channel/" TargetMode="External"/><Relationship Id="rId4" Type="http://schemas.openxmlformats.org/officeDocument/2006/relationships/hyperlink" Target="http://www.marketing-schools.org/types-of-marketing/newsletter-marketing.html" TargetMode="External"/><Relationship Id="rId9" Type="http://schemas.openxmlformats.org/officeDocument/2006/relationships/hyperlink" Target="https://www.ngdata.com/youtube-video-marketing-tip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2400" cy="1470025"/>
          </a:xfrm>
        </p:spPr>
        <p:txBody>
          <a:bodyPr/>
          <a:lstStyle/>
          <a:p>
            <a:r>
              <a:rPr lang="en-US" dirty="0"/>
              <a:t>Email, Mobile and Video Marketing</a:t>
            </a:r>
          </a:p>
        </p:txBody>
      </p:sp>
      <p:sp>
        <p:nvSpPr>
          <p:cNvPr id="3" name="Subtitle 2"/>
          <p:cNvSpPr>
            <a:spLocks noGrp="1"/>
          </p:cNvSpPr>
          <p:nvPr>
            <p:ph type="subTitle" idx="1"/>
          </p:nvPr>
        </p:nvSpPr>
        <p:spPr/>
        <p:txBody>
          <a:bodyPr/>
          <a:lstStyle/>
          <a:p>
            <a:r>
              <a:rPr lang="en-US" dirty="0"/>
              <a:t>Dr. </a:t>
            </a:r>
            <a:r>
              <a:rPr lang="en-US" dirty="0" err="1"/>
              <a:t>Avinash</a:t>
            </a:r>
            <a:r>
              <a:rPr lang="en-US" dirty="0"/>
              <a:t> Panwar</a:t>
            </a:r>
          </a:p>
        </p:txBody>
      </p:sp>
    </p:spTree>
    <p:extLst>
      <p:ext uri="{BB962C8B-B14F-4D97-AF65-F5344CB8AC3E}">
        <p14:creationId xmlns:p14="http://schemas.microsoft.com/office/powerpoint/2010/main" val="4146579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email marketing</a:t>
            </a:r>
          </a:p>
        </p:txBody>
      </p:sp>
      <p:sp>
        <p:nvSpPr>
          <p:cNvPr id="3" name="Content Placeholder 2"/>
          <p:cNvSpPr>
            <a:spLocks noGrp="1"/>
          </p:cNvSpPr>
          <p:nvPr>
            <p:ph idx="1"/>
          </p:nvPr>
        </p:nvSpPr>
        <p:spPr>
          <a:xfrm>
            <a:off x="457200" y="1447800"/>
            <a:ext cx="8229600" cy="4525963"/>
          </a:xfrm>
        </p:spPr>
        <p:txBody>
          <a:bodyPr/>
          <a:lstStyle/>
          <a:p>
            <a:r>
              <a:rPr lang="en-US" b="1" dirty="0"/>
              <a:t>Customers Like to Hear From their Favorite brands</a:t>
            </a:r>
            <a:endParaRPr lang="en-US" dirty="0"/>
          </a:p>
          <a:p>
            <a:pPr marL="0" indent="0">
              <a:buNone/>
            </a:pPr>
            <a:endParaRPr lang="en-US" dirty="0"/>
          </a:p>
          <a:p>
            <a:pPr marL="0" indent="0">
              <a:buNone/>
            </a:pPr>
            <a:br>
              <a:rPr lang="en-US" dirty="0"/>
            </a:br>
            <a:endParaRPr lang="en-US" dirty="0"/>
          </a:p>
          <a:p>
            <a:pPr marL="0" indent="0">
              <a:buNone/>
            </a:pPr>
            <a:br>
              <a:rPr lang="en-US" dirty="0"/>
            </a:br>
            <a:endParaRPr lang="en-US" dirty="0"/>
          </a:p>
          <a:p>
            <a:pPr marL="0" indent="0">
              <a:buNone/>
            </a:pPr>
            <a:endParaRPr lang="en-US" dirty="0"/>
          </a:p>
        </p:txBody>
      </p:sp>
      <p:sp>
        <p:nvSpPr>
          <p:cNvPr id="4" name="Rectangle 3"/>
          <p:cNvSpPr/>
          <p:nvPr/>
        </p:nvSpPr>
        <p:spPr>
          <a:xfrm>
            <a:off x="1371600" y="6245423"/>
            <a:ext cx="6553200" cy="307777"/>
          </a:xfrm>
          <a:prstGeom prst="rect">
            <a:avLst/>
          </a:prstGeom>
        </p:spPr>
        <p:txBody>
          <a:bodyPr wrap="square">
            <a:spAutoFit/>
          </a:bodyPr>
          <a:lstStyle/>
          <a:p>
            <a:pPr algn="ctr"/>
            <a:r>
              <a:rPr lang="en-US" sz="1400" dirty="0"/>
              <a:t>Source: https://www.oberlo.in/blog/email-marketing-statistics</a:t>
            </a:r>
          </a:p>
        </p:txBody>
      </p:sp>
      <p:pic>
        <p:nvPicPr>
          <p:cNvPr id="8194" name="Picture 2" descr="promotional emails statis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438400"/>
            <a:ext cx="6169916"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68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Email Marketing Software</a:t>
            </a:r>
          </a:p>
        </p:txBody>
      </p:sp>
      <p:sp>
        <p:nvSpPr>
          <p:cNvPr id="3" name="Content Placeholder 2"/>
          <p:cNvSpPr>
            <a:spLocks noGrp="1"/>
          </p:cNvSpPr>
          <p:nvPr>
            <p:ph idx="1"/>
          </p:nvPr>
        </p:nvSpPr>
        <p:spPr>
          <a:xfrm>
            <a:off x="228600" y="838200"/>
            <a:ext cx="8763000" cy="5257800"/>
          </a:xfrm>
        </p:spPr>
        <p:txBody>
          <a:bodyPr>
            <a:noAutofit/>
          </a:bodyPr>
          <a:lstStyle/>
          <a:p>
            <a:pPr algn="just"/>
            <a:r>
              <a:rPr lang="en-US" sz="2000" dirty="0"/>
              <a:t>Email marketing packages that are customized as per business size and needs. </a:t>
            </a:r>
          </a:p>
          <a:p>
            <a:pPr algn="just"/>
            <a:r>
              <a:rPr lang="en-US" sz="2000" dirty="0"/>
              <a:t>Range from basic text-based email editors to fully designed HTML or JavaScript templates.</a:t>
            </a:r>
          </a:p>
          <a:p>
            <a:pPr algn="just"/>
            <a:r>
              <a:rPr lang="en-US" sz="2000" dirty="0"/>
              <a:t>Price ranges from about Rs300 per month to as much as Rs1200 per month for a range of features.</a:t>
            </a:r>
          </a:p>
          <a:p>
            <a:pPr marL="0" indent="0">
              <a:buNone/>
            </a:pPr>
            <a:r>
              <a:rPr lang="en-US" sz="2000" b="1" dirty="0"/>
              <a:t>Two categories:</a:t>
            </a:r>
          </a:p>
          <a:p>
            <a:pPr marL="0" indent="0">
              <a:buNone/>
            </a:pPr>
            <a:r>
              <a:rPr lang="en-US" sz="2000" b="1" dirty="0"/>
              <a:t>1. Pure-play email marketing services </a:t>
            </a:r>
            <a:r>
              <a:rPr lang="en-US" sz="2000" dirty="0"/>
              <a:t>: Mostly used for one-time communications. For example, an automated email response when they join a subscriber list, on their birthday, or when you promote a new product. E.g. </a:t>
            </a:r>
            <a:r>
              <a:rPr lang="en-US" sz="2000" dirty="0" err="1"/>
              <a:t>MailChimp</a:t>
            </a:r>
            <a:endParaRPr lang="en-US" sz="2000" dirty="0"/>
          </a:p>
          <a:p>
            <a:pPr marL="0" indent="0" algn="just">
              <a:buNone/>
            </a:pPr>
            <a:r>
              <a:rPr lang="en-US" sz="2000" b="1" dirty="0"/>
              <a:t>2. Marketing Automation tools:</a:t>
            </a:r>
            <a:r>
              <a:rPr lang="en-US" sz="2000" dirty="0"/>
              <a:t> A more complex tool that can build comprehensive workflows designed to automate the email marketing process through prolonged, email-based interactions. For example, to guide someone from a subscriber list to a product purchase. Or you can send thank you emails or send new product promotions. E.g. Hubspot</a:t>
            </a:r>
          </a:p>
        </p:txBody>
      </p:sp>
    </p:spTree>
    <p:extLst>
      <p:ext uri="{BB962C8B-B14F-4D97-AF65-F5344CB8AC3E}">
        <p14:creationId xmlns:p14="http://schemas.microsoft.com/office/powerpoint/2010/main" val="101130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t>Email marketing software</a:t>
            </a:r>
          </a:p>
        </p:txBody>
      </p:sp>
      <p:sp>
        <p:nvSpPr>
          <p:cNvPr id="3" name="Content Placeholder 2"/>
          <p:cNvSpPr>
            <a:spLocks noGrp="1"/>
          </p:cNvSpPr>
          <p:nvPr>
            <p:ph idx="1"/>
          </p:nvPr>
        </p:nvSpPr>
        <p:spPr>
          <a:xfrm>
            <a:off x="152400" y="457200"/>
            <a:ext cx="8534400" cy="4678363"/>
          </a:xfrm>
        </p:spPr>
        <p:txBody>
          <a:bodyPr>
            <a:noAutofit/>
          </a:bodyPr>
          <a:lstStyle/>
          <a:p>
            <a:pPr marL="0" indent="0" algn="just">
              <a:buNone/>
            </a:pPr>
            <a:r>
              <a:rPr lang="en-US" sz="2400" b="1" dirty="0"/>
              <a:t>Features:</a:t>
            </a:r>
          </a:p>
          <a:p>
            <a:pPr algn="just"/>
            <a:r>
              <a:rPr lang="en-US" sz="2400" b="1" dirty="0"/>
              <a:t>Managing subscribers list: </a:t>
            </a:r>
            <a:r>
              <a:rPr lang="en-US" sz="2400" dirty="0"/>
              <a:t>Allow to manage contacts by simply keeping a list of names and email addresses or can create a complex database full of subscribers segmented by demographic slices and engagement levels. </a:t>
            </a:r>
            <a:endParaRPr lang="en-US" sz="2400" b="1" dirty="0"/>
          </a:p>
          <a:p>
            <a:pPr algn="just"/>
            <a:r>
              <a:rPr lang="en-US" sz="2400" dirty="0"/>
              <a:t>Some software allow to import Gmail and other webmail contacts, and customer relationship management (CRM) data stored on other  software.</a:t>
            </a:r>
          </a:p>
          <a:p>
            <a:pPr algn="just"/>
            <a:r>
              <a:rPr lang="en-US" sz="2400" b="1" dirty="0"/>
              <a:t>Building an email newsletter: </a:t>
            </a:r>
            <a:r>
              <a:rPr lang="en-US" sz="2400" dirty="0"/>
              <a:t>you can import your own HTML, start from scratch, or use a pre-designed template. Most of these services have drag-and-drop UIs that let you choose exactly the elements you want to include, as well as image libraries</a:t>
            </a:r>
          </a:p>
          <a:p>
            <a:pPr algn="just"/>
            <a:r>
              <a:rPr lang="en-US" sz="2400" b="1" dirty="0"/>
              <a:t>Tools to test your emails for spam:</a:t>
            </a:r>
            <a:r>
              <a:rPr lang="en-US" sz="2400" dirty="0"/>
              <a:t> Identifying usage of terms that may send the email into subscribers' junk folders or get your emails banned before they ever reach their recipients.</a:t>
            </a:r>
          </a:p>
        </p:txBody>
      </p:sp>
    </p:spTree>
    <p:extLst>
      <p:ext uri="{BB962C8B-B14F-4D97-AF65-F5344CB8AC3E}">
        <p14:creationId xmlns:p14="http://schemas.microsoft.com/office/powerpoint/2010/main" val="41951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t>Email marketing software</a:t>
            </a:r>
          </a:p>
        </p:txBody>
      </p:sp>
      <p:sp>
        <p:nvSpPr>
          <p:cNvPr id="3" name="Content Placeholder 2"/>
          <p:cNvSpPr>
            <a:spLocks noGrp="1"/>
          </p:cNvSpPr>
          <p:nvPr>
            <p:ph idx="1"/>
          </p:nvPr>
        </p:nvSpPr>
        <p:spPr>
          <a:xfrm>
            <a:off x="152400" y="457200"/>
            <a:ext cx="8534400" cy="4678363"/>
          </a:xfrm>
        </p:spPr>
        <p:txBody>
          <a:bodyPr>
            <a:noAutofit/>
          </a:bodyPr>
          <a:lstStyle/>
          <a:p>
            <a:pPr marL="0" indent="0" algn="just">
              <a:buNone/>
            </a:pPr>
            <a:r>
              <a:rPr lang="en-US" sz="2000" b="1" dirty="0"/>
              <a:t>Features:</a:t>
            </a:r>
          </a:p>
          <a:p>
            <a:r>
              <a:rPr lang="en-US" sz="2000" b="1" dirty="0"/>
              <a:t>Email auto-responders: </a:t>
            </a:r>
            <a:r>
              <a:rPr lang="en-US" sz="2000" dirty="0"/>
              <a:t>offer custom auto-responders which help you stay in touch with your contacts with automatically generated emails based on special occasions (such as their birthday or anniversary), welcome emails for new subscribers, or thank you emails for recent purchases.</a:t>
            </a:r>
          </a:p>
          <a:p>
            <a:r>
              <a:rPr lang="en-US" sz="2000" b="1" dirty="0"/>
              <a:t>Custom workflows</a:t>
            </a:r>
            <a:r>
              <a:rPr lang="en-US" sz="2000" dirty="0"/>
              <a:t>: you can specify triggers based on actions (such as opening an email or making a purchase) or on inaction (such as ignoring emails). With these services, you can also set up a series of emails (such as tutorials) to be sent to segments of users, and you can pause or stop a campaign at any time. </a:t>
            </a:r>
          </a:p>
          <a:p>
            <a:r>
              <a:rPr lang="en-US" sz="2000" b="1" dirty="0"/>
              <a:t>Campaign Tracking: </a:t>
            </a:r>
            <a:r>
              <a:rPr lang="en-US" sz="2000" dirty="0"/>
              <a:t>you can track your successes and failures and make adjustments based on your learnings. E.g. simple open and click rate data, color-coded charts and statistics, or even integration with Google Analytics.</a:t>
            </a:r>
          </a:p>
          <a:p>
            <a:r>
              <a:rPr lang="en-US" sz="2000" b="1" dirty="0"/>
              <a:t>Integration with other communication-based tools, such as social media management and web analytics software.</a:t>
            </a:r>
          </a:p>
        </p:txBody>
      </p:sp>
    </p:spTree>
    <p:extLst>
      <p:ext uri="{BB962C8B-B14F-4D97-AF65-F5344CB8AC3E}">
        <p14:creationId xmlns:p14="http://schemas.microsoft.com/office/powerpoint/2010/main" val="28935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a:t>Popular email marketing software</a:t>
            </a:r>
          </a:p>
        </p:txBody>
      </p:sp>
      <p:sp>
        <p:nvSpPr>
          <p:cNvPr id="3" name="Content Placeholder 2"/>
          <p:cNvSpPr>
            <a:spLocks noGrp="1"/>
          </p:cNvSpPr>
          <p:nvPr>
            <p:ph idx="1"/>
          </p:nvPr>
        </p:nvSpPr>
        <p:spPr>
          <a:xfrm>
            <a:off x="533400" y="838200"/>
            <a:ext cx="8534400" cy="4525963"/>
          </a:xfrm>
        </p:spPr>
        <p:txBody>
          <a:bodyPr>
            <a:noAutofit/>
          </a:bodyPr>
          <a:lstStyle/>
          <a:p>
            <a:pPr marL="0" indent="0">
              <a:buNone/>
            </a:pPr>
            <a:r>
              <a:rPr lang="en-US" sz="1650" b="1" dirty="0"/>
              <a:t>HUBSPOT</a:t>
            </a:r>
          </a:p>
          <a:p>
            <a:pPr marL="0" indent="0">
              <a:buNone/>
            </a:pPr>
            <a:r>
              <a:rPr lang="en-US" sz="1650" b="1" dirty="0"/>
              <a:t>Pros: </a:t>
            </a:r>
            <a:r>
              <a:rPr lang="en-US" sz="1650" dirty="0"/>
              <a:t>Marketing automation</a:t>
            </a:r>
            <a:r>
              <a:rPr lang="en-US" sz="1650" b="1" dirty="0"/>
              <a:t>. </a:t>
            </a:r>
            <a:r>
              <a:rPr lang="en-US" sz="1650" dirty="0"/>
              <a:t>Easy workflow creation. Nice set of pre-built workflows. Works smoothly with related CRM and Sales tools.</a:t>
            </a:r>
          </a:p>
          <a:p>
            <a:pPr marL="0" indent="0">
              <a:buNone/>
            </a:pPr>
            <a:r>
              <a:rPr lang="en-US" sz="1650" b="1" dirty="0"/>
              <a:t>Cons: </a:t>
            </a:r>
            <a:r>
              <a:rPr lang="en-US" sz="1650" dirty="0"/>
              <a:t>Workflows based on yes or no propositions only. Could use deeper search and SEO-based marketing utilities. Very expensive.</a:t>
            </a:r>
          </a:p>
          <a:p>
            <a:pPr marL="0" indent="0">
              <a:buNone/>
            </a:pPr>
            <a:endParaRPr lang="en-US" sz="1650" b="1" dirty="0"/>
          </a:p>
          <a:p>
            <a:pPr marL="0" indent="0">
              <a:buNone/>
            </a:pPr>
            <a:r>
              <a:rPr lang="en-US" sz="1650" b="1" dirty="0"/>
              <a:t>MAILCHIMP</a:t>
            </a:r>
          </a:p>
          <a:p>
            <a:pPr marL="0" indent="0">
              <a:buNone/>
            </a:pPr>
            <a:r>
              <a:rPr lang="en-US" sz="1650" b="1" dirty="0"/>
              <a:t>Pros: </a:t>
            </a:r>
            <a:r>
              <a:rPr lang="en-US" sz="1650" dirty="0"/>
              <a:t>Email builder. Excellent how-to materials. A wealth of third-party integrations. Affordable plans at every level, including a free plan.</a:t>
            </a:r>
          </a:p>
          <a:p>
            <a:pPr marL="0" indent="0">
              <a:buNone/>
            </a:pPr>
            <a:r>
              <a:rPr lang="en-US" sz="1650" b="1" dirty="0"/>
              <a:t>Cons: </a:t>
            </a:r>
            <a:r>
              <a:rPr lang="en-US" sz="1650" dirty="0"/>
              <a:t>Reports don't automatically refresh. Pricing plans can be confusing.</a:t>
            </a:r>
          </a:p>
          <a:p>
            <a:pPr marL="0" indent="0">
              <a:buNone/>
            </a:pPr>
            <a:endParaRPr lang="en-US" sz="1650" dirty="0">
              <a:hlinkClick r:id="rId2"/>
            </a:endParaRPr>
          </a:p>
          <a:p>
            <a:pPr marL="0" indent="0">
              <a:buNone/>
            </a:pPr>
            <a:r>
              <a:rPr lang="en-US" sz="1650" b="1" dirty="0"/>
              <a:t>CAMPAIGN MONITOR</a:t>
            </a:r>
          </a:p>
          <a:p>
            <a:pPr marL="0" indent="0">
              <a:buNone/>
            </a:pPr>
            <a:r>
              <a:rPr lang="en-US" sz="1650" b="1" dirty="0"/>
              <a:t>Pros: </a:t>
            </a:r>
            <a:r>
              <a:rPr lang="en-US" sz="1650" dirty="0"/>
              <a:t>Easy to use. Attractive email builder. Excellent array of autoresponders.</a:t>
            </a:r>
          </a:p>
          <a:p>
            <a:pPr marL="0" indent="0">
              <a:buNone/>
            </a:pPr>
            <a:r>
              <a:rPr lang="en-US" sz="1650" b="1" dirty="0"/>
              <a:t>Cons: </a:t>
            </a:r>
            <a:r>
              <a:rPr lang="en-US" sz="1650" dirty="0"/>
              <a:t>Doesn't offer any phone or chat support. Difficult contact importing.</a:t>
            </a:r>
          </a:p>
          <a:p>
            <a:pPr marL="0" indent="0">
              <a:buNone/>
            </a:pPr>
            <a:endParaRPr lang="en-US" sz="1650" dirty="0"/>
          </a:p>
          <a:p>
            <a:pPr marL="0" indent="0">
              <a:buNone/>
            </a:pPr>
            <a:r>
              <a:rPr lang="en-US" sz="1650" b="1" dirty="0"/>
              <a:t>ZOHO CAMPAIGNS</a:t>
            </a:r>
          </a:p>
          <a:p>
            <a:pPr marL="0" indent="0">
              <a:buNone/>
            </a:pPr>
            <a:r>
              <a:rPr lang="en-US" sz="1650" b="1" dirty="0"/>
              <a:t>Pros: </a:t>
            </a:r>
            <a:r>
              <a:rPr lang="en-US" sz="1650" dirty="0"/>
              <a:t>Some good yet basic marketing automation features provided. A solid number of autoresponders and email workflows given. Free version offered.</a:t>
            </a:r>
          </a:p>
          <a:p>
            <a:pPr marL="0" indent="0">
              <a:buNone/>
            </a:pPr>
            <a:r>
              <a:rPr lang="en-US" sz="1650" b="1" dirty="0"/>
              <a:t>Cons: </a:t>
            </a:r>
            <a:r>
              <a:rPr lang="en-US" sz="1650" dirty="0"/>
              <a:t>Templates need improving. Outdated user interface.</a:t>
            </a:r>
          </a:p>
          <a:p>
            <a:pPr marL="0" indent="0">
              <a:buNone/>
            </a:pPr>
            <a:endParaRPr lang="en-US" sz="1650" dirty="0"/>
          </a:p>
          <a:p>
            <a:pPr marL="0" indent="0">
              <a:buNone/>
            </a:pPr>
            <a:endParaRPr lang="en-US" sz="1650" dirty="0"/>
          </a:p>
          <a:p>
            <a:pPr marL="0" indent="0">
              <a:buNone/>
            </a:pPr>
            <a:endParaRPr lang="en-US" sz="1650" dirty="0"/>
          </a:p>
          <a:p>
            <a:pPr marL="0" indent="0">
              <a:buNone/>
            </a:pPr>
            <a:endParaRPr lang="en-US" sz="1650" dirty="0"/>
          </a:p>
        </p:txBody>
      </p:sp>
      <p:sp>
        <p:nvSpPr>
          <p:cNvPr id="4" name="Rectangle 3"/>
          <p:cNvSpPr/>
          <p:nvPr/>
        </p:nvSpPr>
        <p:spPr>
          <a:xfrm>
            <a:off x="533400" y="6550223"/>
            <a:ext cx="7924800" cy="307777"/>
          </a:xfrm>
          <a:prstGeom prst="rect">
            <a:avLst/>
          </a:prstGeom>
        </p:spPr>
        <p:txBody>
          <a:bodyPr wrap="square">
            <a:spAutoFit/>
          </a:bodyPr>
          <a:lstStyle/>
          <a:p>
            <a:r>
              <a:rPr lang="en-US" sz="1400" dirty="0"/>
              <a:t>Source: https://in.pcmag.com/e-mail/37054/the-best-email-marketing-software</a:t>
            </a:r>
          </a:p>
        </p:txBody>
      </p:sp>
    </p:spTree>
    <p:extLst>
      <p:ext uri="{BB962C8B-B14F-4D97-AF65-F5344CB8AC3E}">
        <p14:creationId xmlns:p14="http://schemas.microsoft.com/office/powerpoint/2010/main" val="165842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a:t>Email marketing campaign</a:t>
            </a:r>
          </a:p>
        </p:txBody>
      </p:sp>
      <p:sp>
        <p:nvSpPr>
          <p:cNvPr id="3" name="Content Placeholder 2"/>
          <p:cNvSpPr>
            <a:spLocks noGrp="1"/>
          </p:cNvSpPr>
          <p:nvPr>
            <p:ph idx="1"/>
          </p:nvPr>
        </p:nvSpPr>
        <p:spPr>
          <a:xfrm>
            <a:off x="76200" y="1189037"/>
            <a:ext cx="9067800" cy="5135563"/>
          </a:xfrm>
        </p:spPr>
        <p:txBody>
          <a:bodyPr>
            <a:noAutofit/>
          </a:bodyPr>
          <a:lstStyle/>
          <a:p>
            <a:pPr marL="0" indent="0">
              <a:buNone/>
            </a:pPr>
            <a:r>
              <a:rPr lang="en-US" sz="2000" dirty="0"/>
              <a:t>An </a:t>
            </a:r>
            <a:r>
              <a:rPr lang="en-US" sz="2000" b="1" dirty="0"/>
              <a:t>email marketing campaign</a:t>
            </a:r>
            <a:r>
              <a:rPr lang="en-US" sz="2000" dirty="0"/>
              <a:t> is an </a:t>
            </a:r>
            <a:r>
              <a:rPr lang="en-US" sz="2000" b="1" dirty="0"/>
              <a:t>email</a:t>
            </a:r>
            <a:r>
              <a:rPr lang="en-US" sz="2000" dirty="0"/>
              <a:t> sent from a business to one or more customers or prospects. A successful </a:t>
            </a:r>
            <a:r>
              <a:rPr lang="en-US" sz="2000" b="1" dirty="0"/>
              <a:t>email marketing campaign</a:t>
            </a:r>
            <a:r>
              <a:rPr lang="en-US" sz="2000" dirty="0"/>
              <a:t> will get the recipients to take action, engage with your business, and help you to get more leads and sales. </a:t>
            </a:r>
          </a:p>
          <a:p>
            <a:pPr marL="0" indent="0">
              <a:buNone/>
            </a:pPr>
            <a:endParaRPr lang="en-US" sz="2000" b="1" dirty="0"/>
          </a:p>
          <a:p>
            <a:pPr marL="0" indent="0">
              <a:buNone/>
            </a:pPr>
            <a:r>
              <a:rPr lang="en-US" sz="2000" b="1" dirty="0"/>
              <a:t>Steps: </a:t>
            </a:r>
          </a:p>
          <a:p>
            <a:pPr marL="0" indent="0">
              <a:buNone/>
            </a:pPr>
            <a:r>
              <a:rPr lang="en-US" sz="2000" b="1" dirty="0"/>
              <a:t>1. Define your audience</a:t>
            </a:r>
          </a:p>
          <a:p>
            <a:pPr marL="0" indent="0">
              <a:buNone/>
            </a:pPr>
            <a:r>
              <a:rPr lang="en-US" sz="2000" dirty="0"/>
              <a:t>Use Signup forms to collect information about the audience. Data such as age, gender, interests and subscription preferences..</a:t>
            </a:r>
          </a:p>
          <a:p>
            <a:pPr marL="0" indent="0">
              <a:buNone/>
            </a:pPr>
            <a:r>
              <a:rPr lang="en-US" sz="2000" b="1" dirty="0"/>
              <a:t>2. Signup sources</a:t>
            </a:r>
          </a:p>
          <a:p>
            <a:pPr marL="0" indent="0">
              <a:buNone/>
            </a:pPr>
            <a:r>
              <a:rPr lang="en-US" sz="2000" dirty="0"/>
              <a:t>Know how and where subscribers sign up for your list to get a better idea of how to communicate with them and where you might want to focus your marketing efforts going forward.</a:t>
            </a:r>
          </a:p>
          <a:p>
            <a:pPr marL="0" indent="0">
              <a:buNone/>
            </a:pPr>
            <a:endParaRPr lang="en-US" sz="2000" dirty="0"/>
          </a:p>
          <a:p>
            <a:pPr marL="0" indent="0">
              <a:buNone/>
            </a:pPr>
            <a:endParaRPr lang="en-US" sz="1400" b="1" dirty="0"/>
          </a:p>
          <a:p>
            <a:pPr marL="0" indent="0">
              <a:buNone/>
            </a:pPr>
            <a:endParaRPr lang="en-US" sz="1800" dirty="0"/>
          </a:p>
          <a:p>
            <a:pPr marL="0" indent="0">
              <a:buNone/>
            </a:pPr>
            <a:endParaRPr lang="en-US" sz="1800" dirty="0"/>
          </a:p>
          <a:p>
            <a:endParaRPr lang="en-US" sz="1800" dirty="0"/>
          </a:p>
          <a:p>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059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a:t>Email marketing campaign</a:t>
            </a:r>
          </a:p>
        </p:txBody>
      </p:sp>
      <p:sp>
        <p:nvSpPr>
          <p:cNvPr id="3" name="Content Placeholder 2"/>
          <p:cNvSpPr>
            <a:spLocks noGrp="1"/>
          </p:cNvSpPr>
          <p:nvPr>
            <p:ph idx="1"/>
          </p:nvPr>
        </p:nvSpPr>
        <p:spPr>
          <a:xfrm>
            <a:off x="76200" y="838200"/>
            <a:ext cx="9067800" cy="5135563"/>
          </a:xfrm>
        </p:spPr>
        <p:txBody>
          <a:bodyPr>
            <a:noAutofit/>
          </a:bodyPr>
          <a:lstStyle/>
          <a:p>
            <a:pPr marL="0" indent="0">
              <a:buNone/>
            </a:pPr>
            <a:r>
              <a:rPr lang="en-US" sz="1800" b="1" dirty="0"/>
              <a:t>3. Segments and groups</a:t>
            </a:r>
          </a:p>
          <a:p>
            <a:pPr marL="0" indent="0">
              <a:buNone/>
            </a:pPr>
            <a:r>
              <a:rPr lang="en-US" sz="1800" dirty="0"/>
              <a:t>Create custom segments from data you’ve collected for your subscribers—like e-commerce activity and email engagement.</a:t>
            </a:r>
          </a:p>
          <a:p>
            <a:pPr marL="0" indent="0">
              <a:buNone/>
            </a:pPr>
            <a:r>
              <a:rPr lang="en-US" sz="1800" dirty="0"/>
              <a:t>Examples:</a:t>
            </a:r>
          </a:p>
          <a:p>
            <a:pPr fontAlgn="base"/>
            <a:r>
              <a:rPr lang="en-US" sz="1800" b="1" dirty="0"/>
              <a:t>New subscribers</a:t>
            </a:r>
            <a:r>
              <a:rPr lang="en-US" sz="1800" dirty="0"/>
              <a:t> – e.g. send new subscribers a welcome email, or a welcome series.</a:t>
            </a:r>
          </a:p>
          <a:p>
            <a:pPr fontAlgn="base"/>
            <a:r>
              <a:rPr lang="en-US" sz="1800" b="1" dirty="0"/>
              <a:t>Preferences</a:t>
            </a:r>
            <a:r>
              <a:rPr lang="en-US" sz="1800" dirty="0"/>
              <a:t> – e.g. subscribers who want to hear about blog posts vs. those who only want sale notifications.</a:t>
            </a:r>
          </a:p>
          <a:p>
            <a:pPr fontAlgn="base"/>
            <a:r>
              <a:rPr lang="en-US" sz="1800" b="1" dirty="0"/>
              <a:t>Interests</a:t>
            </a:r>
            <a:r>
              <a:rPr lang="en-US" sz="1800" dirty="0"/>
              <a:t> – e.g. subscribers who like classical music vs. those who like pop.</a:t>
            </a:r>
          </a:p>
          <a:p>
            <a:pPr fontAlgn="base"/>
            <a:r>
              <a:rPr lang="en-US" sz="1800" b="1" dirty="0"/>
              <a:t>Location</a:t>
            </a:r>
            <a:r>
              <a:rPr lang="en-US" sz="1800" dirty="0"/>
              <a:t> – e.g. notify subscribers who live in the area about your local event.</a:t>
            </a:r>
          </a:p>
          <a:p>
            <a:pPr fontAlgn="base"/>
            <a:r>
              <a:rPr lang="en-US" sz="1800" b="1" dirty="0"/>
              <a:t>Open rate</a:t>
            </a:r>
            <a:r>
              <a:rPr lang="en-US" sz="1800" dirty="0"/>
              <a:t> – e.g. reward your more engaged subscribers with a special offer just for them.</a:t>
            </a:r>
          </a:p>
          <a:p>
            <a:pPr fontAlgn="base"/>
            <a:r>
              <a:rPr lang="en-US" sz="1800" b="1" dirty="0"/>
              <a:t>Inactivity</a:t>
            </a:r>
            <a:r>
              <a:rPr lang="en-US" sz="1800" dirty="0"/>
              <a:t> – e.g. remind subscribers who haven’t engaged for a while of the next step you want them to take.</a:t>
            </a:r>
          </a:p>
          <a:p>
            <a:pPr fontAlgn="base"/>
            <a:r>
              <a:rPr lang="en-US" sz="1800" b="1" dirty="0"/>
              <a:t>Lead magnet</a:t>
            </a:r>
            <a:r>
              <a:rPr lang="en-US" sz="1800" dirty="0"/>
              <a:t> – e.g. send targeted emails based on the topic of the lead magnet that they opted in for.(a lead magnet  is something that you give away for free in exchange for an email address)</a:t>
            </a:r>
          </a:p>
          <a:p>
            <a:pPr fontAlgn="base"/>
            <a:r>
              <a:rPr lang="en-US" sz="1800" b="1" dirty="0"/>
              <a:t>Shopping Cart Abandonment</a:t>
            </a:r>
            <a:r>
              <a:rPr lang="en-US" sz="1800" dirty="0"/>
              <a:t> – e.g. remind subscribers who put items in their cart that they haven’t checked out yet.</a:t>
            </a:r>
          </a:p>
          <a:p>
            <a:pPr marL="0" indent="0">
              <a:buNone/>
            </a:pPr>
            <a:r>
              <a:rPr lang="en-US" sz="1800" b="1" dirty="0"/>
              <a:t>4. Personalization is the key</a:t>
            </a:r>
          </a:p>
          <a:p>
            <a:pPr marL="0" indent="0">
              <a:buNone/>
            </a:pPr>
            <a:r>
              <a:rPr lang="en-US" sz="1800" dirty="0"/>
              <a:t>Email list segmentation helps to send more personalized and relevant emails.</a:t>
            </a:r>
            <a:endParaRPr lang="en-US" sz="1800" b="1" dirty="0"/>
          </a:p>
          <a:p>
            <a:pPr marL="0" indent="0" fontAlgn="base">
              <a:buNone/>
            </a:pPr>
            <a:endParaRPr lang="en-US" sz="1800" dirty="0"/>
          </a:p>
          <a:p>
            <a:pPr fontAlgn="base"/>
            <a:endParaRPr lang="en-US" sz="1800" dirty="0"/>
          </a:p>
          <a:p>
            <a:pPr marL="0" indent="0">
              <a:buNone/>
            </a:pPr>
            <a:endParaRPr lang="en-US" sz="1400" b="1" dirty="0"/>
          </a:p>
          <a:p>
            <a:pPr marL="0" indent="0">
              <a:buNone/>
            </a:pPr>
            <a:endParaRPr lang="en-US" sz="1800" dirty="0"/>
          </a:p>
          <a:p>
            <a:pPr marL="0" indent="0">
              <a:buNone/>
            </a:pPr>
            <a:endParaRPr lang="en-US" sz="1800" dirty="0"/>
          </a:p>
          <a:p>
            <a:endParaRPr lang="en-US" sz="1800" dirty="0"/>
          </a:p>
          <a:p>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40674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211763"/>
          </a:xfrm>
        </p:spPr>
        <p:txBody>
          <a:bodyPr>
            <a:noAutofit/>
          </a:bodyPr>
          <a:lstStyle/>
          <a:p>
            <a:pPr marL="0" indent="0">
              <a:buNone/>
            </a:pPr>
            <a:endParaRPr lang="en-US" sz="2000" b="1" dirty="0"/>
          </a:p>
          <a:p>
            <a:pPr marL="0" indent="0">
              <a:buNone/>
            </a:pPr>
            <a:r>
              <a:rPr lang="en-US" sz="2000" b="1" dirty="0"/>
              <a:t>5. Develop a content strategy</a:t>
            </a:r>
          </a:p>
          <a:p>
            <a:pPr marL="0" indent="0">
              <a:buNone/>
            </a:pPr>
            <a:r>
              <a:rPr lang="en-US" sz="2000" dirty="0"/>
              <a:t>Send emails with purpose, that really speak to your subscribers, so always keep in mind what they signed up for. </a:t>
            </a:r>
          </a:p>
          <a:p>
            <a:pPr marL="0" indent="0">
              <a:buNone/>
            </a:pPr>
            <a:r>
              <a:rPr lang="en-US" sz="2000" dirty="0"/>
              <a:t>Plan some general content types you can include in your campaigns, so you can refer to it when designing your emails. For example:</a:t>
            </a:r>
          </a:p>
          <a:p>
            <a:pPr marL="400050" lvl="1" indent="0">
              <a:buNone/>
            </a:pPr>
            <a:r>
              <a:rPr lang="en-US" sz="1600" dirty="0"/>
              <a:t>Upcoming events</a:t>
            </a:r>
          </a:p>
          <a:p>
            <a:pPr marL="400050" lvl="1" indent="0">
              <a:buNone/>
            </a:pPr>
            <a:r>
              <a:rPr lang="en-US" sz="1600" dirty="0"/>
              <a:t>Recaps and photos from previous events</a:t>
            </a:r>
          </a:p>
          <a:p>
            <a:pPr marL="400050" lvl="1" indent="0">
              <a:buNone/>
            </a:pPr>
            <a:r>
              <a:rPr lang="en-US" sz="1600" dirty="0"/>
              <a:t>Popular posts from social media, like Instagram or Facebook</a:t>
            </a:r>
          </a:p>
          <a:p>
            <a:pPr marL="400050" lvl="1" indent="0">
              <a:buNone/>
            </a:pPr>
            <a:r>
              <a:rPr lang="en-US" sz="1600" dirty="0"/>
              <a:t>News coverage</a:t>
            </a:r>
          </a:p>
          <a:p>
            <a:pPr marL="400050" lvl="1" indent="0">
              <a:buNone/>
            </a:pPr>
            <a:r>
              <a:rPr lang="en-US" sz="1600" dirty="0"/>
              <a:t>Details about featured or new products</a:t>
            </a:r>
          </a:p>
          <a:p>
            <a:pPr marL="400050" lvl="1" indent="0">
              <a:buNone/>
            </a:pPr>
            <a:r>
              <a:rPr lang="en-US" sz="1600" dirty="0"/>
              <a:t>Holiday shopping guides</a:t>
            </a:r>
          </a:p>
          <a:p>
            <a:pPr marL="0" indent="0">
              <a:buNone/>
            </a:pPr>
            <a:r>
              <a:rPr lang="en-US" sz="2000" b="1" dirty="0"/>
              <a:t>Content tips to follow: </a:t>
            </a:r>
          </a:p>
          <a:p>
            <a:pPr marL="400050" lvl="1" indent="0">
              <a:buNone/>
            </a:pPr>
            <a:r>
              <a:rPr lang="en-US" sz="1600" b="1" dirty="0"/>
              <a:t>Offer value to your subscribers</a:t>
            </a:r>
          </a:p>
          <a:p>
            <a:pPr marL="400050" lvl="1" indent="0">
              <a:buNone/>
            </a:pPr>
            <a:r>
              <a:rPr lang="en-US" sz="1600" b="1" dirty="0"/>
              <a:t>Keep it useful</a:t>
            </a:r>
          </a:p>
          <a:p>
            <a:pPr marL="400050" lvl="1" indent="0">
              <a:buNone/>
            </a:pPr>
            <a:r>
              <a:rPr lang="en-US" sz="1600" b="1" dirty="0"/>
              <a:t>Show some personality</a:t>
            </a:r>
          </a:p>
          <a:p>
            <a:pPr marL="400050" lvl="1" indent="0">
              <a:buNone/>
            </a:pPr>
            <a:r>
              <a:rPr lang="en-US" sz="1600" b="1" dirty="0"/>
              <a:t>Keep it short</a:t>
            </a:r>
          </a:p>
          <a:p>
            <a:pPr marL="400050" lvl="1" indent="0">
              <a:buNone/>
            </a:pPr>
            <a:r>
              <a:rPr lang="en-US" sz="1600" b="1" dirty="0"/>
              <a:t>Get inspired</a:t>
            </a:r>
            <a:endParaRPr lang="en-US" sz="3600" b="1" dirty="0"/>
          </a:p>
        </p:txBody>
      </p:sp>
      <p:sp>
        <p:nvSpPr>
          <p:cNvPr id="4" name="Title 1"/>
          <p:cNvSpPr>
            <a:spLocks noGrp="1"/>
          </p:cNvSpPr>
          <p:nvPr>
            <p:ph type="title"/>
          </p:nvPr>
        </p:nvSpPr>
        <p:spPr>
          <a:xfrm>
            <a:off x="457200" y="-152400"/>
            <a:ext cx="8229600" cy="1143000"/>
          </a:xfrm>
        </p:spPr>
        <p:txBody>
          <a:bodyPr>
            <a:normAutofit/>
          </a:bodyPr>
          <a:lstStyle/>
          <a:p>
            <a:r>
              <a:rPr lang="en-US" sz="4000" dirty="0"/>
              <a:t>Email marketing campaign</a:t>
            </a:r>
          </a:p>
        </p:txBody>
      </p:sp>
    </p:spTree>
    <p:extLst>
      <p:ext uri="{BB962C8B-B14F-4D97-AF65-F5344CB8AC3E}">
        <p14:creationId xmlns:p14="http://schemas.microsoft.com/office/powerpoint/2010/main" val="248566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buNone/>
            </a:pPr>
            <a:r>
              <a:rPr lang="en-US" sz="2000" b="1" dirty="0"/>
              <a:t>6. Establish sending frequency and goals</a:t>
            </a:r>
          </a:p>
          <a:p>
            <a:pPr marL="0" indent="0">
              <a:buNone/>
            </a:pPr>
            <a:r>
              <a:rPr lang="en-US" sz="2000" dirty="0"/>
              <a:t>Make a schedule if you think your sending frequency will change for special events and holidays—</a:t>
            </a:r>
          </a:p>
          <a:p>
            <a:pPr marL="0" indent="0">
              <a:buNone/>
            </a:pPr>
            <a:r>
              <a:rPr lang="en-US" sz="2000" b="1" dirty="0"/>
              <a:t>7. Designing emails</a:t>
            </a:r>
          </a:p>
          <a:p>
            <a:pPr marL="0" indent="0">
              <a:buNone/>
            </a:pPr>
            <a:r>
              <a:rPr lang="en-US" sz="2000" dirty="0"/>
              <a:t>Focus on your message and keep your design straightforward. </a:t>
            </a:r>
          </a:p>
          <a:p>
            <a:pPr marL="0" indent="0">
              <a:buNone/>
            </a:pPr>
            <a:r>
              <a:rPr lang="en-US" sz="2000" dirty="0"/>
              <a:t>Lay out all the elements for your campaign in a hierarchy, putting your most important information or the main takeaway toward the top so people can quickly scan your email if they’re short on time.</a:t>
            </a:r>
          </a:p>
          <a:p>
            <a:pPr marL="0" indent="0">
              <a:buNone/>
            </a:pPr>
            <a:r>
              <a:rPr lang="en-US" sz="2000" dirty="0"/>
              <a:t>Make your campaigns as easy to read as possible by dividing text into sections</a:t>
            </a:r>
          </a:p>
          <a:p>
            <a:pPr marL="0" indent="0">
              <a:buNone/>
            </a:pPr>
            <a:r>
              <a:rPr lang="en-US" sz="2000" dirty="0"/>
              <a:t>Choosing legible fonts within the 14-16px range </a:t>
            </a:r>
          </a:p>
          <a:p>
            <a:pPr marL="0" indent="0">
              <a:buNone/>
            </a:pPr>
            <a:r>
              <a:rPr lang="en-US" sz="2000" dirty="0"/>
              <a:t>Adding a call to action.</a:t>
            </a:r>
          </a:p>
          <a:p>
            <a:pPr marL="0" indent="0">
              <a:buNone/>
            </a:pPr>
            <a:endParaRPr lang="en-US" sz="2000" dirty="0"/>
          </a:p>
          <a:p>
            <a:endParaRPr lang="en-US" sz="2000" dirty="0"/>
          </a:p>
        </p:txBody>
      </p:sp>
      <p:sp>
        <p:nvSpPr>
          <p:cNvPr id="4" name="Title 1"/>
          <p:cNvSpPr>
            <a:spLocks noGrp="1"/>
          </p:cNvSpPr>
          <p:nvPr>
            <p:ph type="title"/>
          </p:nvPr>
        </p:nvSpPr>
        <p:spPr>
          <a:xfrm>
            <a:off x="457200" y="-152400"/>
            <a:ext cx="8229600" cy="1143000"/>
          </a:xfrm>
        </p:spPr>
        <p:txBody>
          <a:bodyPr>
            <a:normAutofit/>
          </a:bodyPr>
          <a:lstStyle/>
          <a:p>
            <a:r>
              <a:rPr lang="en-US" sz="4000" dirty="0"/>
              <a:t>Email marketing campaign</a:t>
            </a:r>
          </a:p>
        </p:txBody>
      </p:sp>
    </p:spTree>
    <p:extLst>
      <p:ext uri="{BB962C8B-B14F-4D97-AF65-F5344CB8AC3E}">
        <p14:creationId xmlns:p14="http://schemas.microsoft.com/office/powerpoint/2010/main" val="75405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buNone/>
            </a:pPr>
            <a:r>
              <a:rPr lang="en-US" sz="2000" b="1" dirty="0"/>
              <a:t>8. Test your campaigns</a:t>
            </a:r>
          </a:p>
          <a:p>
            <a:r>
              <a:rPr lang="en-US" sz="2000" dirty="0"/>
              <a:t>Test in different email clients and ISPs</a:t>
            </a:r>
          </a:p>
          <a:p>
            <a:r>
              <a:rPr lang="en-US" sz="2000" dirty="0"/>
              <a:t>Send test emails to friends and coworkers</a:t>
            </a:r>
          </a:p>
          <a:p>
            <a:pPr marL="0" indent="0">
              <a:buNone/>
            </a:pPr>
            <a:r>
              <a:rPr lang="en-US" sz="2000" b="1" dirty="0"/>
              <a:t>9. Email delivery and avoiding spam filters</a:t>
            </a:r>
          </a:p>
          <a:p>
            <a:r>
              <a:rPr lang="en-US" sz="2000" dirty="0"/>
              <a:t>Factors that can impact how much time it takes for your campaign to be delivered: </a:t>
            </a:r>
          </a:p>
          <a:p>
            <a:pPr marL="400050" lvl="1" indent="0">
              <a:buNone/>
            </a:pPr>
            <a:r>
              <a:rPr lang="en-US" sz="2000" dirty="0"/>
              <a:t>reputation of the sending server, the campaign’s content, and the receiving servers.</a:t>
            </a:r>
          </a:p>
          <a:p>
            <a:r>
              <a:rPr lang="en-US" sz="2000" dirty="0"/>
              <a:t>Ensure that the content is compliant with generic terms of use and consistent with your brand to avoid  spam filters and firewalls when they reach receiving servers</a:t>
            </a:r>
          </a:p>
          <a:p>
            <a:pPr marL="0" indent="0">
              <a:buNone/>
            </a:pPr>
            <a:endParaRPr lang="en-US" sz="2000" dirty="0"/>
          </a:p>
          <a:p>
            <a:endParaRPr lang="en-US" sz="2000" dirty="0"/>
          </a:p>
        </p:txBody>
      </p:sp>
      <p:sp>
        <p:nvSpPr>
          <p:cNvPr id="4" name="Title 1"/>
          <p:cNvSpPr>
            <a:spLocks noGrp="1"/>
          </p:cNvSpPr>
          <p:nvPr>
            <p:ph type="title"/>
          </p:nvPr>
        </p:nvSpPr>
        <p:spPr>
          <a:xfrm>
            <a:off x="457200" y="-152400"/>
            <a:ext cx="8229600" cy="1143000"/>
          </a:xfrm>
        </p:spPr>
        <p:txBody>
          <a:bodyPr>
            <a:normAutofit/>
          </a:bodyPr>
          <a:lstStyle/>
          <a:p>
            <a:r>
              <a:rPr lang="en-US" sz="4000" dirty="0"/>
              <a:t>Email marketing campaign</a:t>
            </a:r>
          </a:p>
        </p:txBody>
      </p:sp>
    </p:spTree>
    <p:extLst>
      <p:ext uri="{BB962C8B-B14F-4D97-AF65-F5344CB8AC3E}">
        <p14:creationId xmlns:p14="http://schemas.microsoft.com/office/powerpoint/2010/main" val="85516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email marketing?</a:t>
            </a:r>
          </a:p>
        </p:txBody>
      </p:sp>
      <p:sp>
        <p:nvSpPr>
          <p:cNvPr id="3" name="Content Placeholder 2"/>
          <p:cNvSpPr>
            <a:spLocks noGrp="1"/>
          </p:cNvSpPr>
          <p:nvPr>
            <p:ph idx="1"/>
          </p:nvPr>
        </p:nvSpPr>
        <p:spPr/>
        <p:txBody>
          <a:bodyPr/>
          <a:lstStyle/>
          <a:p>
            <a:pPr algn="just"/>
            <a:r>
              <a:rPr lang="en-US" dirty="0"/>
              <a:t>It is a highly effective digital marketing strategy of sending emails to prospects and customers. </a:t>
            </a:r>
          </a:p>
          <a:p>
            <a:pPr algn="just"/>
            <a:r>
              <a:rPr lang="en-US" dirty="0"/>
              <a:t>Effective marketing emails convert prospects into customers, and turn one-time buyers into loyal fans.</a:t>
            </a:r>
          </a:p>
        </p:txBody>
      </p:sp>
    </p:spTree>
    <p:extLst>
      <p:ext uri="{BB962C8B-B14F-4D97-AF65-F5344CB8AC3E}">
        <p14:creationId xmlns:p14="http://schemas.microsoft.com/office/powerpoint/2010/main" val="382842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create an email list:</a:t>
            </a:r>
            <a:br>
              <a:rPr lang="en-US" dirty="0"/>
            </a:br>
            <a:endParaRPr lang="en-US" dirty="0"/>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pPr marL="0" indent="0">
              <a:buNone/>
            </a:pPr>
            <a:r>
              <a:rPr lang="en-US" sz="3600" b="1" dirty="0"/>
              <a:t>To add new subscribers:</a:t>
            </a:r>
          </a:p>
          <a:p>
            <a:r>
              <a:rPr lang="en-US" b="1" dirty="0"/>
              <a:t>Create a signup form on your website:</a:t>
            </a:r>
            <a:r>
              <a:rPr lang="en-US" dirty="0"/>
              <a:t> Create a form for newsletter signups and install a pop-up for first time visitors.</a:t>
            </a:r>
          </a:p>
          <a:p>
            <a:r>
              <a:rPr lang="en-US" b="1" dirty="0"/>
              <a:t>Use a signup sheet for brick and mortar store or at the event you are hosting</a:t>
            </a:r>
            <a:endParaRPr lang="en-US" dirty="0"/>
          </a:p>
          <a:p>
            <a:r>
              <a:rPr lang="en-US" b="1" dirty="0"/>
              <a:t>Drive signups through social media: </a:t>
            </a:r>
            <a:r>
              <a:rPr lang="en-US" dirty="0"/>
              <a:t>If you don’t have a substantial email list (or you’d just like to see it grow), but you’ve got an engaged social media following, tap into that resource. Share your signup form on your social channels.</a:t>
            </a:r>
          </a:p>
          <a:p>
            <a:pPr marL="0" indent="0">
              <a:buNone/>
            </a:pPr>
            <a:r>
              <a:rPr lang="en-US" b="1" dirty="0"/>
              <a:t>To add more subscribers to an existing list:</a:t>
            </a:r>
          </a:p>
          <a:p>
            <a:r>
              <a:rPr lang="en-US" b="1" dirty="0"/>
              <a:t>Host a contest or offer a discount: </a:t>
            </a:r>
            <a:r>
              <a:rPr lang="en-US" dirty="0"/>
              <a:t>Give people an incentive to sign up for your email list (Lead magnets such as pdfs, videos, music or any downloadable content also helps).</a:t>
            </a:r>
          </a:p>
          <a:p>
            <a:r>
              <a:rPr lang="en-US" b="1" dirty="0"/>
              <a:t>Make your emails easy to share: </a:t>
            </a:r>
            <a:r>
              <a:rPr lang="en-US" dirty="0"/>
              <a:t>Create beautiful, compelling emails which people will want to share.</a:t>
            </a:r>
          </a:p>
          <a:p>
            <a:r>
              <a:rPr lang="en-US" b="1" dirty="0"/>
              <a:t>Build a landing page :</a:t>
            </a:r>
            <a:r>
              <a:rPr lang="en-US" dirty="0"/>
              <a:t> Landing pages give people a clear call to action and drive email signups.</a:t>
            </a:r>
          </a:p>
          <a:p>
            <a:endParaRPr lang="en-US" dirty="0"/>
          </a:p>
        </p:txBody>
      </p:sp>
    </p:spTree>
    <p:extLst>
      <p:ext uri="{BB962C8B-B14F-4D97-AF65-F5344CB8AC3E}">
        <p14:creationId xmlns:p14="http://schemas.microsoft.com/office/powerpoint/2010/main" val="75959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Newsletters in email marketing</a:t>
            </a:r>
          </a:p>
        </p:txBody>
      </p:sp>
      <p:sp>
        <p:nvSpPr>
          <p:cNvPr id="3" name="Content Placeholder 2"/>
          <p:cNvSpPr>
            <a:spLocks noGrp="1"/>
          </p:cNvSpPr>
          <p:nvPr>
            <p:ph idx="1"/>
          </p:nvPr>
        </p:nvSpPr>
        <p:spPr/>
        <p:txBody>
          <a:bodyPr>
            <a:normAutofit fontScale="70000" lnSpcReduction="20000"/>
          </a:bodyPr>
          <a:lstStyle/>
          <a:p>
            <a:r>
              <a:rPr lang="en-US" dirty="0"/>
              <a:t>Newsletters are regularly occurring emails that include primarily informational content or a summary of content </a:t>
            </a:r>
            <a:r>
              <a:rPr lang="en-US" dirty="0" err="1"/>
              <a:t>organised</a:t>
            </a:r>
            <a:r>
              <a:rPr lang="en-US" dirty="0"/>
              <a:t> into one email that users can scroll through and read sections they choose.</a:t>
            </a:r>
          </a:p>
          <a:p>
            <a:pPr algn="just"/>
            <a:r>
              <a:rPr lang="en-US" dirty="0"/>
              <a:t>Email newsletters don’t push products rather these emails enhance a relationship by engaging in personal and topical information relevant to the subscriber.</a:t>
            </a:r>
          </a:p>
          <a:p>
            <a:pPr algn="just"/>
            <a:r>
              <a:rPr lang="en-US" dirty="0"/>
              <a:t>The aim of a newsletter is to engage and educate whereas the aim of an email marketing campaign is sales.</a:t>
            </a:r>
          </a:p>
          <a:p>
            <a:pPr marL="0" indent="0" algn="just">
              <a:buNone/>
            </a:pPr>
            <a:r>
              <a:rPr lang="en-US" b="1" dirty="0"/>
              <a:t>Types of content that can be included in a newsletter:</a:t>
            </a:r>
          </a:p>
          <a:p>
            <a:pPr marL="400050" lvl="1" indent="0" algn="just">
              <a:buNone/>
            </a:pPr>
            <a:r>
              <a:rPr lang="en-US" dirty="0"/>
              <a:t>Industry news</a:t>
            </a:r>
          </a:p>
          <a:p>
            <a:pPr marL="400050" lvl="1" indent="0" algn="just">
              <a:buNone/>
            </a:pPr>
            <a:r>
              <a:rPr lang="en-US" dirty="0"/>
              <a:t>Interesting statistics</a:t>
            </a:r>
          </a:p>
          <a:p>
            <a:pPr marL="400050" lvl="1" indent="0" algn="just">
              <a:buNone/>
            </a:pPr>
            <a:r>
              <a:rPr lang="en-US" dirty="0"/>
              <a:t>"how to" articles</a:t>
            </a:r>
          </a:p>
          <a:p>
            <a:pPr marL="400050" lvl="1" indent="0" algn="just">
              <a:buNone/>
            </a:pPr>
            <a:r>
              <a:rPr lang="en-US" dirty="0"/>
              <a:t>Information about multiple products, sales, or company initiatives</a:t>
            </a:r>
          </a:p>
        </p:txBody>
      </p:sp>
    </p:spTree>
    <p:extLst>
      <p:ext uri="{BB962C8B-B14F-4D97-AF65-F5344CB8AC3E}">
        <p14:creationId xmlns:p14="http://schemas.microsoft.com/office/powerpoint/2010/main" val="209552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Newsletter marketing strategy</a:t>
            </a:r>
          </a:p>
        </p:txBody>
      </p:sp>
      <p:sp>
        <p:nvSpPr>
          <p:cNvPr id="3" name="Content Placeholder 2"/>
          <p:cNvSpPr>
            <a:spLocks noGrp="1"/>
          </p:cNvSpPr>
          <p:nvPr>
            <p:ph idx="1"/>
          </p:nvPr>
        </p:nvSpPr>
        <p:spPr/>
        <p:txBody>
          <a:bodyPr>
            <a:normAutofit fontScale="62500" lnSpcReduction="20000"/>
          </a:bodyPr>
          <a:lstStyle/>
          <a:p>
            <a:pPr algn="just"/>
            <a:r>
              <a:rPr lang="en-US" b="1" dirty="0"/>
              <a:t>Develop Reserve Content –</a:t>
            </a:r>
            <a:r>
              <a:rPr lang="en-US" dirty="0"/>
              <a:t> Write a few articles that can be published at any time for the months when there is not enough content to fill the newsletter.</a:t>
            </a:r>
          </a:p>
          <a:p>
            <a:pPr algn="just"/>
            <a:r>
              <a:rPr lang="en-US" b="1" dirty="0"/>
              <a:t>Read Competitors Newsletters –</a:t>
            </a:r>
            <a:r>
              <a:rPr lang="en-US" dirty="0"/>
              <a:t> Read the newsletters of competitors to see what kinds of articles and deals are being offered.</a:t>
            </a:r>
          </a:p>
          <a:p>
            <a:pPr algn="just"/>
            <a:r>
              <a:rPr lang="en-US" b="1" dirty="0"/>
              <a:t>Research The Readers –</a:t>
            </a:r>
            <a:r>
              <a:rPr lang="en-US" dirty="0"/>
              <a:t> Examine the other sites and communities that subscribers frequent. This can suggest topics for future articles and offers.</a:t>
            </a:r>
          </a:p>
          <a:p>
            <a:pPr algn="just"/>
            <a:r>
              <a:rPr lang="en-US" b="1" dirty="0"/>
              <a:t>Partner –</a:t>
            </a:r>
            <a:r>
              <a:rPr lang="en-US" dirty="0"/>
              <a:t> Develop relationships with other companies or causes that readers will be interested in.</a:t>
            </a:r>
          </a:p>
          <a:p>
            <a:pPr algn="just"/>
            <a:r>
              <a:rPr lang="en-US" b="1" dirty="0"/>
              <a:t>Recycle –</a:t>
            </a:r>
            <a:r>
              <a:rPr lang="en-US" dirty="0"/>
              <a:t> Use content from sources like blogs and company publications in the newsletter.</a:t>
            </a:r>
          </a:p>
          <a:p>
            <a:pPr algn="just"/>
            <a:r>
              <a:rPr lang="en-US" b="1" dirty="0"/>
              <a:t>Reduce Length and Frequency –</a:t>
            </a:r>
            <a:r>
              <a:rPr lang="en-US" dirty="0"/>
              <a:t> Readers don't want to be bogged down with endlessly long newsletters. Doing less can make a bigger impact.</a:t>
            </a:r>
          </a:p>
          <a:p>
            <a:pPr algn="just"/>
            <a:r>
              <a:rPr lang="en-US" b="1" dirty="0"/>
              <a:t>Encourage Feedback –</a:t>
            </a:r>
            <a:r>
              <a:rPr lang="en-US" dirty="0"/>
              <a:t> Allow readers to comment on newsletters and suggest topics for future issues</a:t>
            </a:r>
          </a:p>
          <a:p>
            <a:pPr algn="just"/>
            <a:endParaRPr lang="en-US" dirty="0"/>
          </a:p>
        </p:txBody>
      </p:sp>
    </p:spTree>
    <p:extLst>
      <p:ext uri="{BB962C8B-B14F-4D97-AF65-F5344CB8AC3E}">
        <p14:creationId xmlns:p14="http://schemas.microsoft.com/office/powerpoint/2010/main" val="34310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Effective strategies for email marketing</a:t>
            </a:r>
          </a:p>
        </p:txBody>
      </p:sp>
      <p:sp>
        <p:nvSpPr>
          <p:cNvPr id="3" name="Content Placeholder 2"/>
          <p:cNvSpPr>
            <a:spLocks noGrp="1"/>
          </p:cNvSpPr>
          <p:nvPr>
            <p:ph idx="1"/>
          </p:nvPr>
        </p:nvSpPr>
        <p:spPr/>
        <p:txBody>
          <a:bodyPr/>
          <a:lstStyle/>
          <a:p>
            <a:pPr marL="514350" indent="-514350">
              <a:buAutoNum type="arabicPeriod"/>
            </a:pPr>
            <a:r>
              <a:rPr lang="en-US" b="1" dirty="0"/>
              <a:t>Getting permission for email sign-up</a:t>
            </a:r>
          </a:p>
          <a:p>
            <a:pPr marL="0" indent="0">
              <a:buNone/>
            </a:pPr>
            <a:r>
              <a:rPr lang="en-US" dirty="0"/>
              <a:t>Simply posting “enter your email for updates” isn’t going to get anyone interested to do so.</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7600"/>
            <a:ext cx="42672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hris email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600450"/>
            <a:ext cx="42672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77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Effective strategies for email marketing</a:t>
            </a:r>
          </a:p>
        </p:txBody>
      </p:sp>
      <p:sp>
        <p:nvSpPr>
          <p:cNvPr id="3" name="Content Placeholder 2"/>
          <p:cNvSpPr>
            <a:spLocks noGrp="1"/>
          </p:cNvSpPr>
          <p:nvPr>
            <p:ph idx="1"/>
          </p:nvPr>
        </p:nvSpPr>
        <p:spPr/>
        <p:txBody>
          <a:bodyPr>
            <a:normAutofit/>
          </a:bodyPr>
          <a:lstStyle/>
          <a:p>
            <a:pPr marL="0" indent="0">
              <a:buNone/>
            </a:pPr>
            <a:r>
              <a:rPr lang="en-US" b="1" dirty="0"/>
              <a:t>2. Get Whitelisted</a:t>
            </a:r>
          </a:p>
          <a:p>
            <a:pPr marL="0" indent="0" algn="just">
              <a:buNone/>
            </a:pPr>
            <a:r>
              <a:rPr lang="en-US" dirty="0"/>
              <a:t>Getting whitelisted is equivalent to being marked as a friend, by being added to the recipient’s address book. </a:t>
            </a:r>
          </a:p>
          <a:p>
            <a:pPr marL="0" indent="0" algn="just">
              <a:buNone/>
            </a:pPr>
            <a:r>
              <a:rPr lang="en-US" dirty="0"/>
              <a:t>The best way to do this is by providing instructions to do so at the top of each email, especially on the initial thank you and first follow-up email.</a:t>
            </a:r>
          </a:p>
          <a:p>
            <a:pPr marL="0" indent="0">
              <a:buNone/>
            </a:pPr>
            <a:endParaRPr lang="en-US" dirty="0"/>
          </a:p>
        </p:txBody>
      </p:sp>
    </p:spTree>
    <p:extLst>
      <p:ext uri="{BB962C8B-B14F-4D97-AF65-F5344CB8AC3E}">
        <p14:creationId xmlns:p14="http://schemas.microsoft.com/office/powerpoint/2010/main" val="3227636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Effective strategies for email marketing</a:t>
            </a:r>
          </a:p>
        </p:txBody>
      </p:sp>
      <p:sp>
        <p:nvSpPr>
          <p:cNvPr id="3" name="Content Placeholder 2"/>
          <p:cNvSpPr>
            <a:spLocks noGrp="1"/>
          </p:cNvSpPr>
          <p:nvPr>
            <p:ph idx="1"/>
          </p:nvPr>
        </p:nvSpPr>
        <p:spPr/>
        <p:txBody>
          <a:bodyPr/>
          <a:lstStyle/>
          <a:p>
            <a:pPr marL="0" indent="0">
              <a:buNone/>
            </a:pPr>
            <a:r>
              <a:rPr lang="en-US" dirty="0"/>
              <a:t>3. </a:t>
            </a:r>
            <a:r>
              <a:rPr lang="en-US" b="1" dirty="0"/>
              <a:t>Manage Expectations with Follow-Up Efforts</a:t>
            </a:r>
          </a:p>
          <a:p>
            <a:pPr marL="0" indent="0">
              <a:buNone/>
            </a:pPr>
            <a:r>
              <a:rPr lang="en-US" dirty="0"/>
              <a:t>Strong call to action</a:t>
            </a:r>
          </a:p>
          <a:p>
            <a:pPr marL="0" indent="0">
              <a:buNone/>
            </a:pPr>
            <a:r>
              <a:rPr lang="en-US" dirty="0"/>
              <a:t>Consistent follow-up. </a:t>
            </a:r>
          </a:p>
          <a:p>
            <a:pPr marL="0" indent="0">
              <a:buNone/>
            </a:pPr>
            <a:r>
              <a:rPr lang="en-US" dirty="0"/>
              <a:t>Maintaining the expected frequency of emails.</a:t>
            </a:r>
          </a:p>
          <a:p>
            <a:pPr marL="0" indent="0">
              <a:buNone/>
            </a:pPr>
            <a:r>
              <a:rPr lang="en-US" dirty="0"/>
              <a:t>Right timing is important</a:t>
            </a:r>
          </a:p>
          <a:p>
            <a:pPr marL="0" indent="0">
              <a:buNone/>
            </a:pPr>
            <a:endParaRPr lang="en-US" dirty="0"/>
          </a:p>
        </p:txBody>
      </p:sp>
    </p:spTree>
    <p:extLst>
      <p:ext uri="{BB962C8B-B14F-4D97-AF65-F5344CB8AC3E}">
        <p14:creationId xmlns:p14="http://schemas.microsoft.com/office/powerpoint/2010/main" val="4100484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Effective strategies for email marketing</a:t>
            </a:r>
          </a:p>
        </p:txBody>
      </p:sp>
      <p:sp>
        <p:nvSpPr>
          <p:cNvPr id="3" name="Content Placeholder 2"/>
          <p:cNvSpPr>
            <a:spLocks noGrp="1"/>
          </p:cNvSpPr>
          <p:nvPr>
            <p:ph idx="1"/>
          </p:nvPr>
        </p:nvSpPr>
        <p:spPr/>
        <p:txBody>
          <a:bodyPr/>
          <a:lstStyle/>
          <a:p>
            <a:pPr marL="0" indent="0">
              <a:buNone/>
            </a:pPr>
            <a:r>
              <a:rPr lang="en-US" b="1" dirty="0"/>
              <a:t>4. Add value to the content</a:t>
            </a:r>
          </a:p>
          <a:p>
            <a:pPr marL="0" indent="0">
              <a:buNone/>
            </a:pPr>
            <a:r>
              <a:rPr lang="en-US" dirty="0"/>
              <a:t>Use a right mix of messages and updates. </a:t>
            </a:r>
          </a:p>
          <a:p>
            <a:pPr marL="0" indent="0">
              <a:buNone/>
            </a:pPr>
            <a:r>
              <a:rPr lang="en-US" dirty="0"/>
              <a:t>For example, while the email might contain a list of product updates and images, it’s balanced by a personal message or friendly update.</a:t>
            </a:r>
          </a:p>
          <a:p>
            <a:pPr marL="0" indent="0">
              <a:buNone/>
            </a:pPr>
            <a:endParaRPr lang="en-US" dirty="0"/>
          </a:p>
        </p:txBody>
      </p:sp>
    </p:spTree>
    <p:extLst>
      <p:ext uri="{BB962C8B-B14F-4D97-AF65-F5344CB8AC3E}">
        <p14:creationId xmlns:p14="http://schemas.microsoft.com/office/powerpoint/2010/main" val="4242691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Effective strategies for email marketing</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b="1" dirty="0"/>
              <a:t>5. Segmentation and Analytics</a:t>
            </a:r>
          </a:p>
          <a:p>
            <a:pPr marL="0" indent="0" algn="just">
              <a:buNone/>
            </a:pPr>
            <a:r>
              <a:rPr lang="en-US" dirty="0"/>
              <a:t>Segmentation gives you the ability to send more targeted communication. </a:t>
            </a:r>
          </a:p>
          <a:p>
            <a:pPr marL="0" indent="0" algn="just">
              <a:buNone/>
            </a:pPr>
            <a:r>
              <a:rPr lang="en-US" dirty="0"/>
              <a:t>Email Analytics give specific clues as to whether the email marketing efforts are moving in right direction. 3 commonly used analytics:</a:t>
            </a:r>
          </a:p>
          <a:p>
            <a:pPr marL="0" indent="0" algn="just">
              <a:buNone/>
            </a:pPr>
            <a:r>
              <a:rPr lang="en-US" b="1" dirty="0"/>
              <a:t>Open rate:</a:t>
            </a:r>
            <a:r>
              <a:rPr lang="en-US" dirty="0"/>
              <a:t> tells you how well you’ve built your relationship; if the number is low, it means that people have started to delete upon receipt and you need to add more value to your content and manage expectations.</a:t>
            </a:r>
          </a:p>
          <a:p>
            <a:pPr marL="0" indent="0" algn="just">
              <a:buNone/>
            </a:pPr>
            <a:r>
              <a:rPr lang="en-US" b="1" dirty="0"/>
              <a:t>Click through rate (CTR):</a:t>
            </a:r>
            <a:r>
              <a:rPr lang="en-US" dirty="0"/>
              <a:t> If it is low, it means that your message is either not targeted enough, or simply not getting through.</a:t>
            </a:r>
          </a:p>
          <a:p>
            <a:pPr marL="0" indent="0" algn="just">
              <a:buNone/>
            </a:pPr>
            <a:r>
              <a:rPr lang="en-US" b="1" dirty="0"/>
              <a:t>Unsubscribes:</a:t>
            </a:r>
            <a:r>
              <a:rPr lang="en-US" dirty="0"/>
              <a:t> try to examine when people are leaving and take action based on those leaks.</a:t>
            </a:r>
          </a:p>
        </p:txBody>
      </p:sp>
    </p:spTree>
    <p:extLst>
      <p:ext uri="{BB962C8B-B14F-4D97-AF65-F5344CB8AC3E}">
        <p14:creationId xmlns:p14="http://schemas.microsoft.com/office/powerpoint/2010/main" val="2007284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website configuration</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In the USA, 94% of people with smartphones search for local information on their phones*.</a:t>
            </a:r>
          </a:p>
          <a:p>
            <a:r>
              <a:rPr lang="en-US" dirty="0"/>
              <a:t>The desktop version of a site might be difficult to view and use on a mobile device.</a:t>
            </a:r>
          </a:p>
          <a:p>
            <a:r>
              <a:rPr lang="en-US" dirty="0"/>
              <a:t>A Mobile website is the mobile-friendly version of the website which can be displayed appropriately on a mobile device.</a:t>
            </a:r>
          </a:p>
          <a:p>
            <a:pPr marL="0" indent="0">
              <a:buNone/>
            </a:pPr>
            <a:r>
              <a:rPr lang="en-US" dirty="0"/>
              <a:t>Main considerations while making a mobile-friendly website:</a:t>
            </a:r>
          </a:p>
          <a:p>
            <a:pPr marL="514350" indent="-514350">
              <a:buAutoNum type="arabicPeriod"/>
            </a:pPr>
            <a:r>
              <a:rPr lang="en-US" dirty="0"/>
              <a:t>Make an easy to use mobile site so that it is easier for the customers to complete their tasks using it.</a:t>
            </a:r>
          </a:p>
          <a:p>
            <a:pPr marL="514350" indent="-514350">
              <a:buAutoNum type="arabicPeriod"/>
            </a:pPr>
            <a:r>
              <a:rPr lang="en-US" dirty="0"/>
              <a:t> Focus on consistency in your interface and provide a unified experience across platforms.</a:t>
            </a:r>
          </a:p>
          <a:p>
            <a:pPr marL="514350" indent="-514350">
              <a:buAutoNum type="arabicPeriod"/>
            </a:pPr>
            <a:r>
              <a:rPr lang="en-US" dirty="0"/>
              <a:t>Ensure that the mobile site is fast and takes less time to load the pages.</a:t>
            </a:r>
          </a:p>
          <a:p>
            <a:pPr marL="514350" indent="-514350">
              <a:buAutoNum type="arabicPeriod"/>
            </a:pPr>
            <a:r>
              <a:rPr lang="en-US" dirty="0"/>
              <a:t>Continuously improve by collecting feedback from customers and data from web analytics.</a:t>
            </a:r>
          </a:p>
          <a:p>
            <a:pPr marL="514350" indent="-514350">
              <a:buAutoNum type="arabicPeriod"/>
            </a:pPr>
            <a:endParaRPr lang="en-US" dirty="0"/>
          </a:p>
        </p:txBody>
      </p:sp>
      <p:sp>
        <p:nvSpPr>
          <p:cNvPr id="4" name="Rectangle 3"/>
          <p:cNvSpPr/>
          <p:nvPr/>
        </p:nvSpPr>
        <p:spPr>
          <a:xfrm>
            <a:off x="1219200" y="6488668"/>
            <a:ext cx="6781800" cy="369332"/>
          </a:xfrm>
          <a:prstGeom prst="rect">
            <a:avLst/>
          </a:prstGeom>
        </p:spPr>
        <p:txBody>
          <a:bodyPr wrap="square">
            <a:spAutoFit/>
          </a:bodyPr>
          <a:lstStyle/>
          <a:p>
            <a:r>
              <a:rPr lang="en-US" dirty="0"/>
              <a:t>*https://developers.google.com/search/mobile-sites/get-started</a:t>
            </a:r>
          </a:p>
        </p:txBody>
      </p:sp>
    </p:spTree>
    <p:extLst>
      <p:ext uri="{BB962C8B-B14F-4D97-AF65-F5344CB8AC3E}">
        <p14:creationId xmlns:p14="http://schemas.microsoft.com/office/powerpoint/2010/main" val="2254312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CDC1-2C87-6D42-B6A7-6D3BCE8C12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1A6997-084F-C149-8954-87467CD7F294}"/>
              </a:ext>
            </a:extLst>
          </p:cNvPr>
          <p:cNvSpPr>
            <a:spLocks noGrp="1"/>
          </p:cNvSpPr>
          <p:nvPr>
            <p:ph idx="1"/>
          </p:nvPr>
        </p:nvSpPr>
        <p:spPr/>
        <p:txBody>
          <a:bodyPr/>
          <a:lstStyle/>
          <a:p>
            <a:endParaRPr lang="en-US"/>
          </a:p>
        </p:txBody>
      </p:sp>
      <p:pic>
        <p:nvPicPr>
          <p:cNvPr id="1026" name="Picture 2" descr="Image for post">
            <a:extLst>
              <a:ext uri="{FF2B5EF4-FFF2-40B4-BE49-F238E27FC236}">
                <a16:creationId xmlns:a16="http://schemas.microsoft.com/office/drawing/2014/main" id="{34FAFF25-FCF2-E043-A15B-B39595824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47750"/>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01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email marketing</a:t>
            </a:r>
          </a:p>
        </p:txBody>
      </p:sp>
      <p:sp>
        <p:nvSpPr>
          <p:cNvPr id="3" name="Content Placeholder 2"/>
          <p:cNvSpPr>
            <a:spLocks noGrp="1"/>
          </p:cNvSpPr>
          <p:nvPr>
            <p:ph idx="1"/>
          </p:nvPr>
        </p:nvSpPr>
        <p:spPr/>
        <p:txBody>
          <a:bodyPr/>
          <a:lstStyle/>
          <a:p>
            <a:r>
              <a:rPr lang="en-US" b="1" dirty="0"/>
              <a:t>Widespread usage of email</a:t>
            </a:r>
          </a:p>
        </p:txBody>
      </p:sp>
      <p:pic>
        <p:nvPicPr>
          <p:cNvPr id="1026" name="Picture 2" descr="email usage statis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209800"/>
            <a:ext cx="6402139" cy="41679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71600" y="6029738"/>
            <a:ext cx="6553200" cy="307777"/>
          </a:xfrm>
          <a:prstGeom prst="rect">
            <a:avLst/>
          </a:prstGeom>
        </p:spPr>
        <p:txBody>
          <a:bodyPr wrap="square">
            <a:spAutoFit/>
          </a:bodyPr>
          <a:lstStyle/>
          <a:p>
            <a:pPr algn="ctr"/>
            <a:r>
              <a:rPr lang="en-US" sz="1400" dirty="0"/>
              <a:t>Source: https://www.oberlo.in/blog/email-marketing-statistics</a:t>
            </a:r>
          </a:p>
        </p:txBody>
      </p:sp>
    </p:spTree>
    <p:extLst>
      <p:ext uri="{BB962C8B-B14F-4D97-AF65-F5344CB8AC3E}">
        <p14:creationId xmlns:p14="http://schemas.microsoft.com/office/powerpoint/2010/main" val="25611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site configuration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Three main techniques for implementing a website that can handle view screens of all types and sizes:</a:t>
            </a:r>
          </a:p>
          <a:p>
            <a:pPr marL="514350" indent="-514350" algn="just">
              <a:buFont typeface="+mj-lt"/>
              <a:buAutoNum type="arabicPeriod"/>
            </a:pPr>
            <a:r>
              <a:rPr lang="en-US" b="1" dirty="0"/>
              <a:t>Responsive web design:</a:t>
            </a:r>
            <a:r>
              <a:rPr lang="en-US" dirty="0"/>
              <a:t> Serves the same HTML code on the same URL regardless of the users’ device (desktop, tablet, mobile, non-visual browser), but can render the display differently (i.e., “respond”) based on the screen size. </a:t>
            </a:r>
            <a:r>
              <a:rPr lang="en-US" b="1" dirty="0"/>
              <a:t>Responsive design is Google’s recommended design pattern</a:t>
            </a:r>
            <a:r>
              <a:rPr lang="en-US" dirty="0"/>
              <a:t>.</a:t>
            </a:r>
          </a:p>
          <a:p>
            <a:pPr marL="514350" indent="-514350">
              <a:buFont typeface="+mj-lt"/>
              <a:buAutoNum type="arabicPeriod"/>
            </a:pPr>
            <a:r>
              <a:rPr lang="en-US" b="1" dirty="0"/>
              <a:t>Dynamic serving:</a:t>
            </a:r>
            <a:r>
              <a:rPr lang="en-US" dirty="0"/>
              <a:t> Uses the same URL regardless of device, but separate HTML codes for different device types based on what the server knows about the user’s browser.</a:t>
            </a:r>
          </a:p>
          <a:p>
            <a:pPr marL="514350" indent="-514350" algn="just">
              <a:buFont typeface="+mj-lt"/>
              <a:buAutoNum type="arabicPeriod"/>
            </a:pPr>
            <a:r>
              <a:rPr lang="en-US" b="1" dirty="0"/>
              <a:t>Separate URLs:</a:t>
            </a:r>
            <a:r>
              <a:rPr lang="en-US" dirty="0"/>
              <a:t> Serves different code to each device, and on separate URLs. This configuration tries to detect the users’ device, then redirects to the appropriate page using HTTP redirects along with the Vary HTTP header.</a:t>
            </a:r>
          </a:p>
          <a:p>
            <a:pPr marL="0" indent="0">
              <a:buNone/>
            </a:pPr>
            <a:endParaRPr lang="en-US" dirty="0"/>
          </a:p>
        </p:txBody>
      </p:sp>
    </p:spTree>
    <p:extLst>
      <p:ext uri="{BB962C8B-B14F-4D97-AF65-F5344CB8AC3E}">
        <p14:creationId xmlns:p14="http://schemas.microsoft.com/office/powerpoint/2010/main" val="3210891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E5C1-7CEC-444B-A81C-4C327F3F20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D1C631-3285-5E4F-B6DE-26E6DED02770}"/>
              </a:ext>
            </a:extLst>
          </p:cNvPr>
          <p:cNvSpPr>
            <a:spLocks noGrp="1"/>
          </p:cNvSpPr>
          <p:nvPr>
            <p:ph idx="1"/>
          </p:nvPr>
        </p:nvSpPr>
        <p:spPr/>
        <p:txBody>
          <a:bodyPr/>
          <a:lstStyle/>
          <a:p>
            <a:endParaRPr lang="en-US"/>
          </a:p>
        </p:txBody>
      </p:sp>
      <p:pic>
        <p:nvPicPr>
          <p:cNvPr id="2050" name="Picture 2" descr="Image for post">
            <a:extLst>
              <a:ext uri="{FF2B5EF4-FFF2-40B4-BE49-F238E27FC236}">
                <a16:creationId xmlns:a16="http://schemas.microsoft.com/office/drawing/2014/main" id="{2076E5F2-EA11-314A-B540-0CC712384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571500"/>
            <a:ext cx="69977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844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marketing using YouTube</a:t>
            </a:r>
          </a:p>
        </p:txBody>
      </p:sp>
      <p:sp>
        <p:nvSpPr>
          <p:cNvPr id="3" name="Content Placeholder 2"/>
          <p:cNvSpPr>
            <a:spLocks noGrp="1"/>
          </p:cNvSpPr>
          <p:nvPr>
            <p:ph idx="1"/>
          </p:nvPr>
        </p:nvSpPr>
        <p:spPr/>
        <p:txBody>
          <a:bodyPr>
            <a:normAutofit fontScale="77500" lnSpcReduction="20000"/>
          </a:bodyPr>
          <a:lstStyle/>
          <a:p>
            <a:pPr algn="just" fontAlgn="base"/>
            <a:r>
              <a:rPr lang="en-US" dirty="0"/>
              <a:t>YouTube is an American video-sharing website headquartered in San Bruno, California. </a:t>
            </a:r>
          </a:p>
          <a:p>
            <a:pPr algn="just" fontAlgn="base"/>
            <a:r>
              <a:rPr lang="en-US" dirty="0"/>
              <a:t>Three former PayPal employees—Chad Hurley, Steve Chen, and Jawed Karim—created the service in February 2005. </a:t>
            </a:r>
          </a:p>
          <a:p>
            <a:pPr algn="just" fontAlgn="base"/>
            <a:r>
              <a:rPr lang="en-US" dirty="0"/>
              <a:t>Google bought the site in November 2006 for US$1.65 billion.</a:t>
            </a:r>
          </a:p>
          <a:p>
            <a:pPr algn="just" fontAlgn="base"/>
            <a:r>
              <a:rPr lang="en-US" dirty="0"/>
              <a:t>YouTube now operates as one of Google's subsidiaries.</a:t>
            </a:r>
          </a:p>
          <a:p>
            <a:pPr algn="just" fontAlgn="base"/>
            <a:r>
              <a:rPr lang="en-US" dirty="0"/>
              <a:t>YouTube has over a billion users which is almost a third of ALL people on the internet.</a:t>
            </a:r>
          </a:p>
          <a:p>
            <a:pPr algn="just" fontAlgn="base"/>
            <a:r>
              <a:rPr lang="en-US" dirty="0"/>
              <a:t>The number of channels earning six figures per year on YouTube grew more than 40% y/y.</a:t>
            </a:r>
          </a:p>
          <a:p>
            <a:pPr algn="just" fontAlgn="base"/>
            <a:r>
              <a:rPr lang="en-US" dirty="0"/>
              <a:t>YouTube is being used by marketers to enhance brand presence and improve overall SEO.</a:t>
            </a:r>
          </a:p>
          <a:p>
            <a:pPr marL="0" indent="0" algn="just" fontAlgn="base">
              <a:buNone/>
            </a:pPr>
            <a:endParaRPr lang="en-US" dirty="0"/>
          </a:p>
          <a:p>
            <a:pPr algn="just"/>
            <a:endParaRPr lang="en-US" dirty="0"/>
          </a:p>
        </p:txBody>
      </p:sp>
      <p:sp>
        <p:nvSpPr>
          <p:cNvPr id="4" name="Rectangle 3"/>
          <p:cNvSpPr/>
          <p:nvPr/>
        </p:nvSpPr>
        <p:spPr>
          <a:xfrm>
            <a:off x="613954" y="6248400"/>
            <a:ext cx="7620000" cy="369332"/>
          </a:xfrm>
          <a:prstGeom prst="rect">
            <a:avLst/>
          </a:prstGeom>
        </p:spPr>
        <p:txBody>
          <a:bodyPr wrap="square">
            <a:spAutoFit/>
          </a:bodyPr>
          <a:lstStyle/>
          <a:p>
            <a:r>
              <a:rPr lang="en-US" dirty="0"/>
              <a:t>https://www.youtube.com/intl/en-GB/yt/about/press/</a:t>
            </a:r>
          </a:p>
        </p:txBody>
      </p:sp>
    </p:spTree>
    <p:extLst>
      <p:ext uri="{BB962C8B-B14F-4D97-AF65-F5344CB8AC3E}">
        <p14:creationId xmlns:p14="http://schemas.microsoft.com/office/powerpoint/2010/main" val="4168848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Marketing using YouTube</a:t>
            </a:r>
          </a:p>
        </p:txBody>
      </p:sp>
      <p:sp>
        <p:nvSpPr>
          <p:cNvPr id="3" name="Content Placeholder 2"/>
          <p:cNvSpPr>
            <a:spLocks noGrp="1"/>
          </p:cNvSpPr>
          <p:nvPr>
            <p:ph idx="1"/>
          </p:nvPr>
        </p:nvSpPr>
        <p:spPr/>
        <p:txBody>
          <a:bodyPr>
            <a:normAutofit/>
          </a:bodyPr>
          <a:lstStyle/>
          <a:p>
            <a:pPr marL="0" indent="0">
              <a:buNone/>
            </a:pPr>
            <a:r>
              <a:rPr lang="en-US" b="1" dirty="0"/>
              <a:t>Creating a YouTube channel:</a:t>
            </a:r>
          </a:p>
          <a:p>
            <a:pPr marL="914400" lvl="1" indent="-514350" algn="just"/>
            <a:r>
              <a:rPr lang="en-US" dirty="0"/>
              <a:t>Login using a Gmail ID</a:t>
            </a:r>
          </a:p>
          <a:p>
            <a:pPr marL="914400" lvl="1" indent="-514350" algn="just"/>
            <a:r>
              <a:rPr lang="en-US" dirty="0"/>
              <a:t>Select “Customize channel” to add a Channel Art and Channel Icon </a:t>
            </a:r>
          </a:p>
          <a:p>
            <a:pPr marL="914400" lvl="1" indent="-514350" algn="just"/>
            <a:r>
              <a:rPr lang="en-US" dirty="0"/>
              <a:t>Use images that are easily recognizable and consistent with your overall branding.</a:t>
            </a:r>
          </a:p>
          <a:p>
            <a:pPr marL="914400" lvl="1" indent="-514350" algn="just"/>
            <a:r>
              <a:rPr lang="en-US" dirty="0"/>
              <a:t>Add a channel description, a company email, and links to your company website and other social platforms in the About section.</a:t>
            </a:r>
          </a:p>
          <a:p>
            <a:pPr marL="514350" indent="-514350">
              <a:buAutoNum type="arabicPeriod"/>
            </a:pPr>
            <a:endParaRPr lang="en-US" dirty="0"/>
          </a:p>
        </p:txBody>
      </p:sp>
    </p:spTree>
    <p:extLst>
      <p:ext uri="{BB962C8B-B14F-4D97-AF65-F5344CB8AC3E}">
        <p14:creationId xmlns:p14="http://schemas.microsoft.com/office/powerpoint/2010/main" val="3969787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Types of videos for promotion</a:t>
            </a:r>
          </a:p>
        </p:txBody>
      </p:sp>
      <p:sp>
        <p:nvSpPr>
          <p:cNvPr id="3" name="Content Placeholder 2"/>
          <p:cNvSpPr>
            <a:spLocks noGrp="1"/>
          </p:cNvSpPr>
          <p:nvPr>
            <p:ph idx="1"/>
          </p:nvPr>
        </p:nvSpPr>
        <p:spPr>
          <a:xfrm>
            <a:off x="304800" y="1189037"/>
            <a:ext cx="8763000" cy="4830763"/>
          </a:xfrm>
        </p:spPr>
        <p:txBody>
          <a:bodyPr>
            <a:noAutofit/>
          </a:bodyPr>
          <a:lstStyle/>
          <a:p>
            <a:pPr marL="0" indent="0" algn="just" fontAlgn="base">
              <a:buNone/>
            </a:pPr>
            <a:r>
              <a:rPr lang="en-US" sz="2000" b="1" dirty="0"/>
              <a:t>1) Customer testimonials</a:t>
            </a:r>
          </a:p>
          <a:p>
            <a:pPr marL="0" indent="0" algn="just" fontAlgn="base">
              <a:buNone/>
            </a:pPr>
            <a:r>
              <a:rPr lang="en-US" sz="2000" dirty="0"/>
              <a:t>Short-form interviews with satisfied customers. Customer testimonials can help build company and product credibility.</a:t>
            </a:r>
          </a:p>
          <a:p>
            <a:pPr marL="0" indent="0" algn="just" fontAlgn="base">
              <a:buNone/>
            </a:pPr>
            <a:r>
              <a:rPr lang="en-US" sz="2000" b="1" dirty="0"/>
              <a:t>2) On-demand product demonstration videos</a:t>
            </a:r>
          </a:p>
          <a:p>
            <a:pPr marL="0" indent="0" algn="just" fontAlgn="base">
              <a:buNone/>
            </a:pPr>
            <a:r>
              <a:rPr lang="en-US" sz="2000" dirty="0"/>
              <a:t>Short pieces of content showing the benefits and proper use of a product.</a:t>
            </a:r>
          </a:p>
          <a:p>
            <a:pPr marL="0" indent="0" algn="just" fontAlgn="base">
              <a:buNone/>
            </a:pPr>
            <a:r>
              <a:rPr lang="en-US" sz="2000" b="1" dirty="0"/>
              <a:t>3) Explainer and tutorial videos</a:t>
            </a:r>
          </a:p>
          <a:p>
            <a:pPr marL="0" indent="0" algn="just" fontAlgn="base">
              <a:buNone/>
            </a:pPr>
            <a:r>
              <a:rPr lang="en-US" sz="2000" dirty="0"/>
              <a:t>In-depth videos explaining how to use a product or various parts of a product or service. Tutorials can be used to answer customer support questions or explain a new product feature. </a:t>
            </a:r>
          </a:p>
          <a:p>
            <a:pPr marL="0" indent="0" algn="just" fontAlgn="base">
              <a:buNone/>
            </a:pPr>
            <a:r>
              <a:rPr lang="en-US" sz="2000" b="1" dirty="0"/>
              <a:t>4) Thought leader interviews</a:t>
            </a:r>
          </a:p>
          <a:p>
            <a:pPr marL="0" indent="0" algn="just" fontAlgn="base">
              <a:buNone/>
            </a:pPr>
            <a:r>
              <a:rPr lang="en-US" sz="2000" dirty="0"/>
              <a:t>Interviews with experts or thought leaders can help amplify your company’s credibility in an industry.</a:t>
            </a:r>
          </a:p>
        </p:txBody>
      </p:sp>
    </p:spTree>
    <p:extLst>
      <p:ext uri="{BB962C8B-B14F-4D97-AF65-F5344CB8AC3E}">
        <p14:creationId xmlns:p14="http://schemas.microsoft.com/office/powerpoint/2010/main" val="3294437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Types of videos for promotion</a:t>
            </a:r>
          </a:p>
        </p:txBody>
      </p:sp>
      <p:sp>
        <p:nvSpPr>
          <p:cNvPr id="3" name="Content Placeholder 2"/>
          <p:cNvSpPr>
            <a:spLocks noGrp="1"/>
          </p:cNvSpPr>
          <p:nvPr>
            <p:ph idx="1"/>
          </p:nvPr>
        </p:nvSpPr>
        <p:spPr>
          <a:xfrm>
            <a:off x="304800" y="1265237"/>
            <a:ext cx="8763000" cy="4830763"/>
          </a:xfrm>
        </p:spPr>
        <p:txBody>
          <a:bodyPr>
            <a:noAutofit/>
          </a:bodyPr>
          <a:lstStyle/>
          <a:p>
            <a:pPr marL="0" indent="0" algn="just" fontAlgn="base">
              <a:buNone/>
            </a:pPr>
            <a:r>
              <a:rPr lang="en-US" sz="2000" b="1" dirty="0"/>
              <a:t>5) Project reviews and case studies</a:t>
            </a:r>
          </a:p>
          <a:p>
            <a:pPr marL="0" indent="0" algn="just" fontAlgn="base">
              <a:buNone/>
            </a:pPr>
            <a:r>
              <a:rPr lang="en-US" sz="2000" dirty="0"/>
              <a:t>Project reviews or case studies recap a successful campaign or project and often include statistics and results.</a:t>
            </a:r>
          </a:p>
          <a:p>
            <a:pPr marL="0" indent="0" algn="just" fontAlgn="base">
              <a:buNone/>
            </a:pPr>
            <a:r>
              <a:rPr lang="en-US" sz="2000" b="1" dirty="0"/>
              <a:t>6) YouTube Live</a:t>
            </a:r>
          </a:p>
          <a:p>
            <a:pPr marL="0" indent="0" algn="just" fontAlgn="base">
              <a:buNone/>
            </a:pPr>
            <a:r>
              <a:rPr lang="en-US" sz="2000" dirty="0"/>
              <a:t>Allows users to broadcast live content to viewers. Live video allows you to easily share unfiltered moments, and lets your audience participate with real-time comments. </a:t>
            </a:r>
          </a:p>
          <a:p>
            <a:pPr marL="0" indent="0" algn="just" fontAlgn="base">
              <a:buNone/>
            </a:pPr>
            <a:r>
              <a:rPr lang="en-US" sz="2000" b="1" dirty="0"/>
              <a:t>7) Video blogs </a:t>
            </a:r>
          </a:p>
          <a:p>
            <a:pPr marL="0" indent="0" algn="just" fontAlgn="base">
              <a:buNone/>
            </a:pPr>
            <a:r>
              <a:rPr lang="en-US" sz="2000" dirty="0"/>
              <a:t>Video blogs are daily or weekly videos documenting daily life or events. You could also record a video that gives an overview and the most important tips from a blog post so your audience has multiple ways to digest the content. </a:t>
            </a:r>
          </a:p>
          <a:p>
            <a:pPr marL="0" indent="0" algn="just" fontAlgn="base">
              <a:buNone/>
            </a:pPr>
            <a:r>
              <a:rPr lang="en-US" sz="2000" b="1" dirty="0"/>
              <a:t>8) Event videos</a:t>
            </a:r>
          </a:p>
          <a:p>
            <a:pPr marL="0" indent="0" algn="just" fontAlgn="base">
              <a:buNone/>
            </a:pPr>
            <a:r>
              <a:rPr lang="en-US" sz="2000" dirty="0"/>
              <a:t>Event videos feature in-person experiences at a conference or expo and can be a great way to show the excitement of a crowd.</a:t>
            </a:r>
          </a:p>
        </p:txBody>
      </p:sp>
    </p:spTree>
    <p:extLst>
      <p:ext uri="{BB962C8B-B14F-4D97-AF65-F5344CB8AC3E}">
        <p14:creationId xmlns:p14="http://schemas.microsoft.com/office/powerpoint/2010/main" val="546742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 video script</a:t>
            </a:r>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b="1" dirty="0"/>
              <a:t>Define Your Goal</a:t>
            </a:r>
          </a:p>
          <a:p>
            <a:pPr marL="0" indent="0" fontAlgn="base">
              <a:buNone/>
            </a:pPr>
            <a:r>
              <a:rPr lang="en-US" b="1" dirty="0"/>
              <a:t>Create a Storyboard and Write the Lines</a:t>
            </a:r>
          </a:p>
          <a:p>
            <a:pPr marL="0" indent="0" fontAlgn="base">
              <a:buNone/>
            </a:pPr>
            <a:r>
              <a:rPr lang="en-US" dirty="0"/>
              <a:t>A storyboard is like a blueprint for your video and serves as an outline for the shoot. It  includes:</a:t>
            </a:r>
          </a:p>
          <a:p>
            <a:pPr fontAlgn="base"/>
            <a:r>
              <a:rPr lang="en-US" dirty="0"/>
              <a:t>A frame for each major scene or location change.</a:t>
            </a:r>
          </a:p>
          <a:p>
            <a:pPr fontAlgn="base"/>
            <a:r>
              <a:rPr lang="en-US" dirty="0"/>
              <a:t>Basic descriptive information about the scene (time of day, weather, mood of the characters, etc.)</a:t>
            </a:r>
          </a:p>
          <a:p>
            <a:pPr fontAlgn="base"/>
            <a:r>
              <a:rPr lang="en-US" dirty="0"/>
              <a:t>Lines for each scene.</a:t>
            </a:r>
          </a:p>
          <a:p>
            <a:pPr fontAlgn="base"/>
            <a:r>
              <a:rPr lang="en-US" dirty="0"/>
              <a:t>Camera direction for motion and details on if you want tight, medium, or wide shots. </a:t>
            </a:r>
            <a:r>
              <a:rPr lang="en-US" b="1" dirty="0"/>
              <a:t> </a:t>
            </a:r>
            <a:endParaRPr lang="en-US" dirty="0"/>
          </a:p>
          <a:p>
            <a:pPr marL="0" indent="0" fontAlgn="base">
              <a:buNone/>
            </a:pPr>
            <a:r>
              <a:rPr lang="en-US" b="1" dirty="0"/>
              <a:t>Decide on Additional Multimedia Elements</a:t>
            </a:r>
          </a:p>
          <a:p>
            <a:pPr marL="0" indent="0" fontAlgn="base">
              <a:buNone/>
            </a:pPr>
            <a:r>
              <a:rPr lang="en-US" dirty="0"/>
              <a:t>Plan out the placement and content for graphical pieces in advance. These elements can be incorporated into your storyboards so the video’s content flows seamlessly. </a:t>
            </a:r>
          </a:p>
          <a:p>
            <a:pPr marL="0" indent="0" fontAlgn="base">
              <a:buNone/>
            </a:pPr>
            <a:r>
              <a:rPr lang="en-US" b="1" dirty="0"/>
              <a:t>Determine the Length of the Video</a:t>
            </a:r>
          </a:p>
          <a:p>
            <a:pPr marL="0" indent="0" fontAlgn="base">
              <a:buNone/>
            </a:pPr>
            <a:r>
              <a:rPr lang="en-US" dirty="0"/>
              <a:t>On YouTube, videos under two minutes receive the highest levels of engagement. </a:t>
            </a:r>
          </a:p>
          <a:p>
            <a:pPr marL="0" indent="0" fontAlgn="base">
              <a:buNone/>
            </a:pPr>
            <a:r>
              <a:rPr lang="en-US" b="1" dirty="0"/>
              <a:t>Pick a Filming Location(s)</a:t>
            </a:r>
          </a:p>
          <a:p>
            <a:pPr marL="0" indent="0">
              <a:buNone/>
            </a:pPr>
            <a:endParaRPr lang="en-US" dirty="0"/>
          </a:p>
        </p:txBody>
      </p:sp>
    </p:spTree>
    <p:extLst>
      <p:ext uri="{BB962C8B-B14F-4D97-AF65-F5344CB8AC3E}">
        <p14:creationId xmlns:p14="http://schemas.microsoft.com/office/powerpoint/2010/main" val="1405138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14FC-0278-5945-975A-F88F5B2FD9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288FA4-51B0-7842-9AD5-1E42F2D52531}"/>
              </a:ext>
            </a:extLst>
          </p:cNvPr>
          <p:cNvSpPr>
            <a:spLocks noGrp="1"/>
          </p:cNvSpPr>
          <p:nvPr>
            <p:ph idx="1"/>
          </p:nvPr>
        </p:nvSpPr>
        <p:spPr/>
        <p:txBody>
          <a:bodyPr/>
          <a:lstStyle/>
          <a:p>
            <a:endParaRPr lang="en-US"/>
          </a:p>
        </p:txBody>
      </p:sp>
      <p:pic>
        <p:nvPicPr>
          <p:cNvPr id="1026" name="Picture 2" descr="5 Storyboard Templates | Video Marketing | Storyboard Examples">
            <a:extLst>
              <a:ext uri="{FF2B5EF4-FFF2-40B4-BE49-F238E27FC236}">
                <a16:creationId xmlns:a16="http://schemas.microsoft.com/office/drawing/2014/main" id="{64240BA1-9285-1B41-86DE-6E0ECD2ED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52" y="20877"/>
            <a:ext cx="81010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810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Effective Strategy for video marketing using YouTube</a:t>
            </a:r>
            <a:endParaRPr lang="en-US" dirty="0"/>
          </a:p>
        </p:txBody>
      </p:sp>
      <p:sp>
        <p:nvSpPr>
          <p:cNvPr id="3" name="Content Placeholder 2"/>
          <p:cNvSpPr>
            <a:spLocks noGrp="1"/>
          </p:cNvSpPr>
          <p:nvPr>
            <p:ph idx="1"/>
          </p:nvPr>
        </p:nvSpPr>
        <p:spPr>
          <a:xfrm>
            <a:off x="152400" y="990600"/>
            <a:ext cx="8610600" cy="4525963"/>
          </a:xfrm>
        </p:spPr>
        <p:txBody>
          <a:bodyPr>
            <a:noAutofit/>
          </a:bodyPr>
          <a:lstStyle/>
          <a:p>
            <a:r>
              <a:rPr lang="en-US" sz="2000" b="1" dirty="0"/>
              <a:t>Set a goal. E.g.:</a:t>
            </a:r>
          </a:p>
          <a:p>
            <a:pPr lvl="1" fontAlgn="base"/>
            <a:r>
              <a:rPr lang="en-US" sz="1800" dirty="0"/>
              <a:t>Brand awareness</a:t>
            </a:r>
          </a:p>
          <a:p>
            <a:pPr lvl="1" fontAlgn="base"/>
            <a:r>
              <a:rPr lang="en-US" sz="1800" dirty="0"/>
              <a:t>Drive leads</a:t>
            </a:r>
          </a:p>
          <a:p>
            <a:pPr lvl="1" fontAlgn="base"/>
            <a:r>
              <a:rPr lang="en-US" sz="1800" dirty="0"/>
              <a:t>Improve SEO</a:t>
            </a:r>
          </a:p>
          <a:p>
            <a:pPr lvl="1" fontAlgn="base"/>
            <a:r>
              <a:rPr lang="en-US" sz="1800" dirty="0"/>
              <a:t>Increase conversions</a:t>
            </a:r>
          </a:p>
          <a:p>
            <a:pPr algn="just"/>
            <a:r>
              <a:rPr lang="en-US" sz="2000" b="1" dirty="0"/>
              <a:t>Audience targeting: </a:t>
            </a:r>
            <a:r>
              <a:rPr lang="en-US" sz="2000" dirty="0"/>
              <a:t>in-depth knowledge of your target consumers including their tastes, product preferences, disposable income, spending behavior, sites they visit and the type of content they consume.</a:t>
            </a:r>
          </a:p>
          <a:p>
            <a:r>
              <a:rPr lang="en-US" sz="2000" b="1" dirty="0"/>
              <a:t>Create videos that the audience will pay attention to</a:t>
            </a:r>
          </a:p>
          <a:p>
            <a:pPr lvl="1" fontAlgn="base"/>
            <a:r>
              <a:rPr lang="en-US" sz="1800" dirty="0"/>
              <a:t>Engaging</a:t>
            </a:r>
          </a:p>
          <a:p>
            <a:pPr lvl="1" fontAlgn="base"/>
            <a:r>
              <a:rPr lang="en-US" sz="1800" dirty="0"/>
              <a:t>Entertaining</a:t>
            </a:r>
          </a:p>
          <a:p>
            <a:pPr lvl="1" fontAlgn="base"/>
            <a:r>
              <a:rPr lang="en-US" sz="1800" dirty="0"/>
              <a:t>Valuable</a:t>
            </a:r>
          </a:p>
          <a:p>
            <a:pPr lvl="1" fontAlgn="base"/>
            <a:r>
              <a:rPr lang="en-US" sz="1800" dirty="0"/>
              <a:t>Useful</a:t>
            </a:r>
          </a:p>
          <a:p>
            <a:pPr lvl="1" fontAlgn="base"/>
            <a:r>
              <a:rPr lang="en-US" sz="1800" dirty="0"/>
              <a:t>Answer the needs of your audience</a:t>
            </a:r>
          </a:p>
          <a:p>
            <a:pPr fontAlgn="base"/>
            <a:r>
              <a:rPr lang="en-US" sz="2000" b="1" dirty="0"/>
              <a:t>Do keyword research</a:t>
            </a:r>
          </a:p>
          <a:p>
            <a:pPr marL="0" indent="0" fontAlgn="base">
              <a:buNone/>
            </a:pPr>
            <a:endParaRPr lang="en-US" sz="1800" dirty="0"/>
          </a:p>
          <a:p>
            <a:pPr fontAlgn="base"/>
            <a:endParaRPr lang="en-US" sz="2000" b="1" dirty="0"/>
          </a:p>
          <a:p>
            <a:pPr fontAlgn="base"/>
            <a:endParaRPr lang="en-US" sz="2000" b="1" dirty="0"/>
          </a:p>
          <a:p>
            <a:pPr fontAlgn="base"/>
            <a:endParaRPr lang="en-US" sz="2000" dirty="0"/>
          </a:p>
          <a:p>
            <a:endParaRPr lang="en-US" sz="2000" b="1" dirty="0"/>
          </a:p>
          <a:p>
            <a:endParaRPr lang="en-US" sz="2000" dirty="0"/>
          </a:p>
        </p:txBody>
      </p:sp>
    </p:spTree>
    <p:extLst>
      <p:ext uri="{BB962C8B-B14F-4D97-AF65-F5344CB8AC3E}">
        <p14:creationId xmlns:p14="http://schemas.microsoft.com/office/powerpoint/2010/main" val="3118024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b="1" dirty="0"/>
              <a:t>Use annotations and cards</a:t>
            </a:r>
            <a:endParaRPr lang="en-US" sz="3100" b="1" dirty="0"/>
          </a:p>
          <a:p>
            <a:pPr lvl="1" fontAlgn="base"/>
            <a:r>
              <a:rPr lang="en-US" sz="2900" dirty="0"/>
              <a:t>Annotations are clickable links that you can insert into your videos </a:t>
            </a:r>
          </a:p>
          <a:p>
            <a:pPr lvl="1" fontAlgn="base"/>
            <a:r>
              <a:rPr lang="en-US" sz="2900" dirty="0"/>
              <a:t>Cards are more professional version of annotations. It might be included as a rectangular box containing more information and clickable links.</a:t>
            </a:r>
          </a:p>
          <a:p>
            <a:pPr fontAlgn="base"/>
            <a:r>
              <a:rPr lang="en-US" b="1" dirty="0"/>
              <a:t>Choose relevant thumbnail</a:t>
            </a:r>
          </a:p>
          <a:p>
            <a:pPr fontAlgn="base"/>
            <a:r>
              <a:rPr lang="en-US" b="1" dirty="0"/>
              <a:t>Cross-promote your video by sharing links on other platforms such as </a:t>
            </a:r>
          </a:p>
          <a:p>
            <a:pPr lvl="1" fontAlgn="base"/>
            <a:r>
              <a:rPr lang="en-US" dirty="0"/>
              <a:t>Write a blog and include it within your post</a:t>
            </a:r>
          </a:p>
          <a:p>
            <a:pPr lvl="1" fontAlgn="base"/>
            <a:r>
              <a:rPr lang="en-US" dirty="0"/>
              <a:t>Email your database that sends a link back to your video</a:t>
            </a:r>
          </a:p>
          <a:p>
            <a:pPr lvl="1" fontAlgn="base"/>
            <a:r>
              <a:rPr lang="en-US" dirty="0"/>
              <a:t>Upload it to your social channels</a:t>
            </a:r>
          </a:p>
          <a:p>
            <a:pPr lvl="1" fontAlgn="base"/>
            <a:r>
              <a:rPr lang="en-US" dirty="0"/>
              <a:t>Outreach to relevant influencers and ask them if they would share it</a:t>
            </a:r>
          </a:p>
          <a:p>
            <a:pPr lvl="1" fontAlgn="base"/>
            <a:r>
              <a:rPr lang="en-US" dirty="0"/>
              <a:t>Write a guest post surrounding the content of your video and link back to it</a:t>
            </a:r>
          </a:p>
          <a:p>
            <a:pPr lvl="1" fontAlgn="base"/>
            <a:r>
              <a:rPr lang="en-US" dirty="0"/>
              <a:t>Pay to advertise your video and YouTube channel</a:t>
            </a:r>
          </a:p>
          <a:p>
            <a:pPr fontAlgn="base"/>
            <a:r>
              <a:rPr lang="en-US" b="1" dirty="0"/>
              <a:t>Monitor the performance using analytics</a:t>
            </a:r>
          </a:p>
          <a:p>
            <a:pPr fontAlgn="base"/>
            <a:endParaRPr lang="en-US" b="1" dirty="0"/>
          </a:p>
          <a:p>
            <a:pPr fontAlgn="base"/>
            <a:endParaRPr lang="en-US" dirty="0"/>
          </a:p>
          <a:p>
            <a:endParaRPr lang="en-US" b="1" dirty="0"/>
          </a:p>
          <a:p>
            <a:endParaRPr lang="en-US" dirty="0"/>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a:t>Effective Strategy for video marketing using YouTube</a:t>
            </a:r>
            <a:endParaRPr lang="en-US" dirty="0"/>
          </a:p>
        </p:txBody>
      </p:sp>
    </p:spTree>
    <p:extLst>
      <p:ext uri="{BB962C8B-B14F-4D97-AF65-F5344CB8AC3E}">
        <p14:creationId xmlns:p14="http://schemas.microsoft.com/office/powerpoint/2010/main" val="341932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email marketing</a:t>
            </a:r>
          </a:p>
        </p:txBody>
      </p:sp>
      <p:sp>
        <p:nvSpPr>
          <p:cNvPr id="3" name="Content Placeholder 2"/>
          <p:cNvSpPr>
            <a:spLocks noGrp="1"/>
          </p:cNvSpPr>
          <p:nvPr>
            <p:ph idx="1"/>
          </p:nvPr>
        </p:nvSpPr>
        <p:spPr/>
        <p:txBody>
          <a:bodyPr>
            <a:normAutofit/>
          </a:bodyPr>
          <a:lstStyle/>
          <a:p>
            <a:pPr algn="just"/>
            <a:r>
              <a:rPr lang="en-US" dirty="0"/>
              <a:t>It is cost effective, measurable and easily shareable</a:t>
            </a:r>
          </a:p>
          <a:p>
            <a:pPr algn="just"/>
            <a:r>
              <a:rPr lang="en-US" dirty="0"/>
              <a:t>Improves brand awareness. </a:t>
            </a:r>
          </a:p>
          <a:p>
            <a:pPr algn="just"/>
            <a:r>
              <a:rPr lang="en-US" dirty="0"/>
              <a:t>Flexible design as you can send text, images, and attach files</a:t>
            </a:r>
          </a:p>
          <a:p>
            <a:pPr algn="just"/>
            <a:r>
              <a:rPr lang="en-US" dirty="0"/>
              <a:t>Scalability for large audiences. </a:t>
            </a:r>
          </a:p>
          <a:p>
            <a:pPr algn="just"/>
            <a:r>
              <a:rPr lang="en-US" dirty="0"/>
              <a:t>It is less intrusive than phone marketing and green friendlier than postal marketing. </a:t>
            </a:r>
          </a:p>
        </p:txBody>
      </p:sp>
    </p:spTree>
    <p:extLst>
      <p:ext uri="{BB962C8B-B14F-4D97-AF65-F5344CB8AC3E}">
        <p14:creationId xmlns:p14="http://schemas.microsoft.com/office/powerpoint/2010/main" val="248012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Optimisation</a:t>
            </a:r>
            <a:r>
              <a:rPr lang="en-US" dirty="0"/>
              <a:t> of videos</a:t>
            </a:r>
          </a:p>
        </p:txBody>
      </p:sp>
      <p:sp>
        <p:nvSpPr>
          <p:cNvPr id="3" name="Content Placeholder 2"/>
          <p:cNvSpPr>
            <a:spLocks noGrp="1"/>
          </p:cNvSpPr>
          <p:nvPr>
            <p:ph idx="1"/>
          </p:nvPr>
        </p:nvSpPr>
        <p:spPr/>
        <p:txBody>
          <a:bodyPr>
            <a:normAutofit fontScale="92500" lnSpcReduction="20000"/>
          </a:bodyPr>
          <a:lstStyle/>
          <a:p>
            <a:pPr algn="just"/>
            <a:r>
              <a:rPr lang="en-US" dirty="0"/>
              <a:t>Optimization helps to rank highly on both YouTube and in Google search results.</a:t>
            </a:r>
          </a:p>
          <a:p>
            <a:pPr algn="just"/>
            <a:r>
              <a:rPr lang="en-US" dirty="0"/>
              <a:t>Identify the right keyword for your channel by applying keyword research.</a:t>
            </a:r>
          </a:p>
          <a:p>
            <a:pPr algn="just"/>
            <a:r>
              <a:rPr lang="en-US" dirty="0"/>
              <a:t>Optimize the metadata for the YouTube videos.</a:t>
            </a:r>
          </a:p>
          <a:p>
            <a:pPr algn="just"/>
            <a:r>
              <a:rPr lang="en-US" dirty="0"/>
              <a:t>Providing the right information in your video’s metadata will help to ensure that it is properly indexed by YouTube and appears when people are searching for videos like yours.</a:t>
            </a:r>
          </a:p>
          <a:p>
            <a:pPr algn="just"/>
            <a:r>
              <a:rPr lang="en-US" dirty="0"/>
              <a:t>Adopt a mobile-first mindset</a:t>
            </a:r>
          </a:p>
          <a:p>
            <a:pPr algn="just"/>
            <a:endParaRPr lang="en-US" dirty="0"/>
          </a:p>
          <a:p>
            <a:pPr algn="just"/>
            <a:endParaRPr lang="en-US" dirty="0"/>
          </a:p>
        </p:txBody>
      </p:sp>
    </p:spTree>
    <p:extLst>
      <p:ext uri="{BB962C8B-B14F-4D97-AF65-F5344CB8AC3E}">
        <p14:creationId xmlns:p14="http://schemas.microsoft.com/office/powerpoint/2010/main" val="239593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err="1"/>
              <a:t>Optimisation</a:t>
            </a:r>
            <a:r>
              <a:rPr lang="en-US" dirty="0"/>
              <a:t> of videos</a:t>
            </a:r>
          </a:p>
        </p:txBody>
      </p:sp>
      <p:sp>
        <p:nvSpPr>
          <p:cNvPr id="3" name="Content Placeholder 2"/>
          <p:cNvSpPr>
            <a:spLocks noGrp="1"/>
          </p:cNvSpPr>
          <p:nvPr>
            <p:ph idx="1"/>
          </p:nvPr>
        </p:nvSpPr>
        <p:spPr>
          <a:xfrm>
            <a:off x="0" y="685800"/>
            <a:ext cx="9144000" cy="4754563"/>
          </a:xfrm>
        </p:spPr>
        <p:txBody>
          <a:bodyPr>
            <a:noAutofit/>
          </a:bodyPr>
          <a:lstStyle/>
          <a:p>
            <a:pPr marL="0" indent="0">
              <a:buNone/>
            </a:pPr>
            <a:r>
              <a:rPr lang="en-US" sz="2400" dirty="0"/>
              <a:t>Metadata gives viewers information about the video, which includes:</a:t>
            </a:r>
          </a:p>
          <a:p>
            <a:r>
              <a:rPr lang="en-US" sz="2400" b="1" dirty="0"/>
              <a:t>Video title:</a:t>
            </a:r>
            <a:r>
              <a:rPr lang="en-US" sz="2400" dirty="0"/>
              <a:t> Include the most important information and keywords in the beginning of your title. Keep titles to around 60 characters </a:t>
            </a:r>
          </a:p>
          <a:p>
            <a:r>
              <a:rPr lang="en-US" sz="2400" b="1" dirty="0"/>
              <a:t>Description:</a:t>
            </a:r>
            <a:r>
              <a:rPr lang="en-US" sz="2400" dirty="0"/>
              <a:t> YouTube will only show the first two to three lines (about 100 characters) of video’s description, then viewers will need to click “show more” to see the rest. For that reason, be sure to include any important links or CTAs in the beginning of your description</a:t>
            </a:r>
          </a:p>
          <a:p>
            <a:r>
              <a:rPr lang="en-US" sz="2400" b="1" dirty="0"/>
              <a:t>Tags:</a:t>
            </a:r>
            <a:r>
              <a:rPr lang="en-US" sz="2400" dirty="0"/>
              <a:t> highlight your main keywords in your tags.</a:t>
            </a:r>
          </a:p>
          <a:p>
            <a:r>
              <a:rPr lang="en-US" sz="2400" b="1" dirty="0"/>
              <a:t>Category:</a:t>
            </a:r>
            <a:r>
              <a:rPr lang="en-US" sz="2400" dirty="0"/>
              <a:t> After you upload a video, YouTube will allow you to choose a video category under “Advanced settings.”</a:t>
            </a:r>
          </a:p>
          <a:p>
            <a:r>
              <a:rPr lang="en-US" sz="2400" b="1" dirty="0"/>
              <a:t>Thumbnail:</a:t>
            </a:r>
            <a:r>
              <a:rPr lang="en-US" sz="2400" dirty="0"/>
              <a:t> YouTube will auto-generate a few thumbnail options for your video, but it is recommended to upload a custom thumbnail. </a:t>
            </a:r>
          </a:p>
          <a:p>
            <a:r>
              <a:rPr lang="en-US" sz="2400" b="1" dirty="0"/>
              <a:t>Subtitles and closed captions:</a:t>
            </a:r>
            <a:r>
              <a:rPr lang="en-US" sz="2400" dirty="0"/>
              <a:t> add subtitles or closed captions by uploading a supported text transcript or timed subtitles file.</a:t>
            </a:r>
            <a:r>
              <a:rPr lang="en-US" dirty="0"/>
              <a:t> </a:t>
            </a:r>
          </a:p>
          <a:p>
            <a:pPr algn="just"/>
            <a:endParaRPr lang="en-US" sz="2400" dirty="0"/>
          </a:p>
        </p:txBody>
      </p:sp>
    </p:spTree>
    <p:extLst>
      <p:ext uri="{BB962C8B-B14F-4D97-AF65-F5344CB8AC3E}">
        <p14:creationId xmlns:p14="http://schemas.microsoft.com/office/powerpoint/2010/main" val="3295069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Adding subtitles and captions</a:t>
            </a:r>
          </a:p>
        </p:txBody>
      </p:sp>
      <p:pic>
        <p:nvPicPr>
          <p:cNvPr id="1026" name="Picture 2" descr="YouTube Subtitles and Closed Cap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209800"/>
            <a:ext cx="8695148"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31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Tips and tricks for promotion</a:t>
            </a:r>
          </a:p>
        </p:txBody>
      </p:sp>
      <p:sp>
        <p:nvSpPr>
          <p:cNvPr id="3" name="Content Placeholder 2"/>
          <p:cNvSpPr>
            <a:spLocks noGrp="1"/>
          </p:cNvSpPr>
          <p:nvPr>
            <p:ph idx="1"/>
          </p:nvPr>
        </p:nvSpPr>
        <p:spPr>
          <a:xfrm>
            <a:off x="0" y="762000"/>
            <a:ext cx="8686800" cy="4525963"/>
          </a:xfrm>
        </p:spPr>
        <p:txBody>
          <a:bodyPr>
            <a:noAutofit/>
          </a:bodyPr>
          <a:lstStyle/>
          <a:p>
            <a:pPr algn="just"/>
            <a:r>
              <a:rPr lang="en-US" sz="2000" dirty="0"/>
              <a:t>Provide good quality relevant content</a:t>
            </a:r>
          </a:p>
          <a:p>
            <a:pPr algn="just"/>
            <a:r>
              <a:rPr lang="en-US" sz="2000" dirty="0"/>
              <a:t>Create and publish short, fun videos which have a high propensity of going viral</a:t>
            </a:r>
          </a:p>
          <a:p>
            <a:pPr algn="just"/>
            <a:r>
              <a:rPr lang="en-US" sz="2000" dirty="0"/>
              <a:t>Embed videos on homepage and other pages of website.</a:t>
            </a:r>
          </a:p>
          <a:p>
            <a:pPr algn="just"/>
            <a:r>
              <a:rPr lang="en-US" sz="2000" dirty="0"/>
              <a:t>Share videos on social media using a variety of social media channels including Facebook, Twitter, LinkedIn and Google+</a:t>
            </a:r>
          </a:p>
          <a:p>
            <a:pPr algn="just"/>
            <a:r>
              <a:rPr lang="en-US" sz="2000" dirty="0"/>
              <a:t>YouTube retargeting: Re-advertising to viewers who showed interest in your brand by watching a video</a:t>
            </a:r>
          </a:p>
          <a:p>
            <a:pPr algn="just"/>
            <a:r>
              <a:rPr lang="en-US" sz="2000" dirty="0"/>
              <a:t>Include videos in emails</a:t>
            </a:r>
          </a:p>
          <a:p>
            <a:pPr algn="just"/>
            <a:r>
              <a:rPr lang="en-US" sz="2000" dirty="0"/>
              <a:t>Promote your video through influencers who will act as your brand advocates.</a:t>
            </a:r>
          </a:p>
          <a:p>
            <a:pPr algn="just"/>
            <a:r>
              <a:rPr lang="en-US" sz="2000" dirty="0"/>
              <a:t>Focus on entertaining than advertising : Video ads can be used for advertisement, use video marketing for customer engagement.</a:t>
            </a:r>
          </a:p>
          <a:p>
            <a:pPr algn="just"/>
            <a:r>
              <a:rPr lang="en-US" sz="2000" dirty="0"/>
              <a:t>Create interesting thumbnails, channel art, icon, title and description.</a:t>
            </a:r>
          </a:p>
          <a:p>
            <a:pPr algn="just"/>
            <a:r>
              <a:rPr lang="en-US" sz="2000" dirty="0"/>
              <a:t>Use tags correctly.</a:t>
            </a:r>
          </a:p>
          <a:p>
            <a:pPr algn="just"/>
            <a:r>
              <a:rPr lang="en-US" sz="2000" dirty="0"/>
              <a:t>Add in-stream call-to-actions and inspire viewers to subscribe.</a:t>
            </a:r>
          </a:p>
          <a:p>
            <a:pPr algn="just"/>
            <a:r>
              <a:rPr lang="en-US" sz="2000" dirty="0"/>
              <a:t>Maximize engagement by encouraging viewers to like, share and comment on your videos.</a:t>
            </a:r>
          </a:p>
          <a:p>
            <a:pPr marL="0" indent="0">
              <a:buNone/>
            </a:pPr>
            <a:endParaRPr lang="en-US" sz="2000" dirty="0"/>
          </a:p>
        </p:txBody>
      </p:sp>
    </p:spTree>
    <p:extLst>
      <p:ext uri="{BB962C8B-B14F-4D97-AF65-F5344CB8AC3E}">
        <p14:creationId xmlns:p14="http://schemas.microsoft.com/office/powerpoint/2010/main" val="5355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YouTube Analytics</a:t>
            </a:r>
          </a:p>
        </p:txBody>
      </p:sp>
      <p:sp>
        <p:nvSpPr>
          <p:cNvPr id="3" name="Content Placeholder 2"/>
          <p:cNvSpPr>
            <a:spLocks noGrp="1"/>
          </p:cNvSpPr>
          <p:nvPr>
            <p:ph idx="1"/>
          </p:nvPr>
        </p:nvSpPr>
        <p:spPr>
          <a:xfrm>
            <a:off x="457200" y="1371600"/>
            <a:ext cx="8382000" cy="4754563"/>
          </a:xfrm>
        </p:spPr>
        <p:txBody>
          <a:bodyPr>
            <a:normAutofit fontScale="70000" lnSpcReduction="20000"/>
          </a:bodyPr>
          <a:lstStyle/>
          <a:p>
            <a:pPr marL="0" indent="0" algn="just">
              <a:buNone/>
            </a:pPr>
            <a:r>
              <a:rPr lang="en-US" dirty="0"/>
              <a:t> YouTube Analytics provide insights to monitor and improve the performance of videos. There are three main parts of the YouTube Analytics dashboard:</a:t>
            </a:r>
          </a:p>
          <a:p>
            <a:r>
              <a:rPr lang="en-US" b="1" dirty="0" err="1"/>
              <a:t>Realtime</a:t>
            </a:r>
            <a:r>
              <a:rPr lang="en-US" b="1" dirty="0"/>
              <a:t> -</a:t>
            </a:r>
            <a:r>
              <a:rPr lang="en-US" dirty="0"/>
              <a:t> To see how many people are watching your channel and views on the top few videos with estimated real time views. </a:t>
            </a:r>
          </a:p>
          <a:p>
            <a:r>
              <a:rPr lang="en-US" b="1" dirty="0"/>
              <a:t>Watch time reports</a:t>
            </a:r>
            <a:r>
              <a:rPr lang="en-US" dirty="0"/>
              <a:t> - Watch time is the total number of minutes someone watches of your video. In these reports, you can break down how many minutes people are watching, some information about who these viewers are, where they’re discovering you from, and what parts of your video keep their attention or cause them to leave. </a:t>
            </a:r>
          </a:p>
          <a:p>
            <a:r>
              <a:rPr lang="en-US" b="1" dirty="0"/>
              <a:t>Interaction reports</a:t>
            </a:r>
            <a:r>
              <a:rPr lang="en-US" dirty="0"/>
              <a:t> - To see how viewers respond to your videos - do they like or dislike them? Which ones got them talking in the comments that were shared with their friends on social media or, added to a playlist on their channel? Did they click on additional features you’ve added to your videos like cards?</a:t>
            </a:r>
          </a:p>
        </p:txBody>
      </p:sp>
    </p:spTree>
    <p:extLst>
      <p:ext uri="{BB962C8B-B14F-4D97-AF65-F5344CB8AC3E}">
        <p14:creationId xmlns:p14="http://schemas.microsoft.com/office/powerpoint/2010/main" val="110728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YouTube Analytics</a:t>
            </a:r>
          </a:p>
        </p:txBody>
      </p:sp>
      <p:sp>
        <p:nvSpPr>
          <p:cNvPr id="3" name="Content Placeholder 2"/>
          <p:cNvSpPr>
            <a:spLocks noGrp="1"/>
          </p:cNvSpPr>
          <p:nvPr>
            <p:ph idx="1"/>
          </p:nvPr>
        </p:nvSpPr>
        <p:spPr>
          <a:xfrm>
            <a:off x="457200" y="1341437"/>
            <a:ext cx="8229600" cy="4830763"/>
          </a:xfrm>
        </p:spPr>
        <p:txBody>
          <a:bodyPr>
            <a:normAutofit fontScale="55000" lnSpcReduction="20000"/>
          </a:bodyPr>
          <a:lstStyle/>
          <a:p>
            <a:pPr marL="0" indent="0" algn="just">
              <a:buNone/>
            </a:pPr>
            <a:r>
              <a:rPr lang="en-US" b="1" dirty="0"/>
              <a:t>Some useful metrics are:</a:t>
            </a:r>
          </a:p>
          <a:p>
            <a:pPr marL="0" indent="0" algn="just">
              <a:buNone/>
            </a:pPr>
            <a:r>
              <a:rPr lang="en-US" b="1" dirty="0"/>
              <a:t>1. Views:</a:t>
            </a:r>
            <a:r>
              <a:rPr lang="en-US" dirty="0"/>
              <a:t> Direct indicator of video’s success.</a:t>
            </a:r>
          </a:p>
          <a:p>
            <a:pPr marL="0" indent="0" algn="just">
              <a:buNone/>
            </a:pPr>
            <a:r>
              <a:rPr lang="en-US" b="1" dirty="0"/>
              <a:t>2. Watch Time:</a:t>
            </a:r>
            <a:r>
              <a:rPr lang="en-US" dirty="0"/>
              <a:t> the estimated total minutes spent viewing the content</a:t>
            </a:r>
          </a:p>
          <a:p>
            <a:pPr marL="0" indent="0" algn="just">
              <a:buNone/>
            </a:pPr>
            <a:r>
              <a:rPr lang="en-US" b="1" dirty="0"/>
              <a:t>3. Impressions:</a:t>
            </a:r>
            <a:r>
              <a:rPr lang="en-US" dirty="0"/>
              <a:t> how many times your video thumbnails are shown on YouTube</a:t>
            </a:r>
          </a:p>
          <a:p>
            <a:pPr marL="0" indent="0" algn="just">
              <a:buNone/>
            </a:pPr>
            <a:r>
              <a:rPr lang="en-US" b="1" dirty="0"/>
              <a:t>4. Impressions Click Through Rate:</a:t>
            </a:r>
            <a:r>
              <a:rPr lang="en-US" dirty="0"/>
              <a:t>  what percentage of your impressions on YouTube turned into views.</a:t>
            </a:r>
          </a:p>
          <a:p>
            <a:pPr marL="0" indent="0" algn="just">
              <a:buNone/>
            </a:pPr>
            <a:r>
              <a:rPr lang="en-US" b="1" dirty="0"/>
              <a:t>5. Average view duration: </a:t>
            </a:r>
            <a:r>
              <a:rPr lang="en-US" dirty="0"/>
              <a:t>To</a:t>
            </a:r>
            <a:r>
              <a:rPr lang="en-US" b="1" dirty="0"/>
              <a:t> s</a:t>
            </a:r>
            <a:r>
              <a:rPr lang="en-US" dirty="0"/>
              <a:t>ee if people are watching your video all the way to the end or cutting before your video is finished. </a:t>
            </a:r>
          </a:p>
          <a:p>
            <a:pPr marL="0" indent="0" algn="just">
              <a:buNone/>
            </a:pPr>
            <a:r>
              <a:rPr lang="en-US" b="1" dirty="0"/>
              <a:t>6. Demographics Report: </a:t>
            </a:r>
            <a:r>
              <a:rPr lang="en-US" dirty="0"/>
              <a:t>Gender-wise and Location-wise breakdown of data</a:t>
            </a:r>
          </a:p>
          <a:p>
            <a:pPr marL="0" indent="0" algn="just">
              <a:buNone/>
            </a:pPr>
            <a:r>
              <a:rPr lang="en-US" b="1" dirty="0"/>
              <a:t>7. Playback locations report: S</a:t>
            </a:r>
            <a:r>
              <a:rPr lang="en-US" dirty="0"/>
              <a:t>hows the sites your videos are being viewed on. This is a great way to see if people are embedding your videos on their sites or blogs and what those sites are.</a:t>
            </a:r>
          </a:p>
          <a:p>
            <a:pPr marL="0" indent="0" algn="just">
              <a:buNone/>
            </a:pPr>
            <a:r>
              <a:rPr lang="en-US" b="1" dirty="0"/>
              <a:t>8. Traffic sources: </a:t>
            </a:r>
            <a:r>
              <a:rPr lang="en-US" dirty="0"/>
              <a:t>to see how people are finding your videos. Types of traffic sources include YouTube search, YouTube suggested videos (found within YouTube by clicking a thumbnail), YouTube channel page, and YouTube playlist. </a:t>
            </a:r>
          </a:p>
          <a:p>
            <a:pPr marL="0" indent="0" algn="just">
              <a:buNone/>
            </a:pPr>
            <a:r>
              <a:rPr lang="en-US" b="1" dirty="0"/>
              <a:t>9. Devices: </a:t>
            </a:r>
            <a:r>
              <a:rPr lang="en-US" dirty="0"/>
              <a:t>This report lets you know what devices and operating systems people are watching your videos on.</a:t>
            </a:r>
          </a:p>
          <a:p>
            <a:pPr marL="0" indent="0" algn="just">
              <a:buNone/>
            </a:pPr>
            <a:r>
              <a:rPr lang="en-US" b="1" dirty="0"/>
              <a:t>10. Audience retention: </a:t>
            </a:r>
            <a:r>
              <a:rPr lang="en-US" dirty="0"/>
              <a:t>See how much of your video is being watched and, on average, when people are turning it off.</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b="1" dirty="0"/>
          </a:p>
          <a:p>
            <a:pPr marL="0" indent="0" algn="just">
              <a:buNone/>
            </a:pPr>
            <a:endParaRPr lang="en-US" dirty="0"/>
          </a:p>
          <a:p>
            <a:pPr marL="0" indent="0" algn="just">
              <a:buNone/>
            </a:pP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101621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YouTube Analytics</a:t>
            </a:r>
          </a:p>
        </p:txBody>
      </p:sp>
      <p:sp>
        <p:nvSpPr>
          <p:cNvPr id="3" name="Content Placeholder 2"/>
          <p:cNvSpPr>
            <a:spLocks noGrp="1"/>
          </p:cNvSpPr>
          <p:nvPr>
            <p:ph idx="1"/>
          </p:nvPr>
        </p:nvSpPr>
        <p:spPr/>
        <p:txBody>
          <a:bodyPr>
            <a:normAutofit fontScale="62500" lnSpcReduction="20000"/>
          </a:bodyPr>
          <a:lstStyle/>
          <a:p>
            <a:pPr marL="0" indent="0" algn="just">
              <a:buNone/>
            </a:pPr>
            <a:r>
              <a:rPr lang="en-US" b="1" dirty="0"/>
              <a:t>11. Subscribers: </a:t>
            </a:r>
            <a:r>
              <a:rPr lang="en-US" dirty="0"/>
              <a:t>See how many people have subscribed and unsubscribed to your channel</a:t>
            </a:r>
          </a:p>
          <a:p>
            <a:pPr marL="0" indent="0" algn="just">
              <a:buNone/>
            </a:pPr>
            <a:r>
              <a:rPr lang="en-US" b="1" dirty="0"/>
              <a:t>12. Likes and dislikes: </a:t>
            </a:r>
            <a:r>
              <a:rPr lang="en-US" dirty="0"/>
              <a:t>To see how people are responding to your videos</a:t>
            </a:r>
          </a:p>
          <a:p>
            <a:pPr marL="0" indent="0" algn="just">
              <a:buNone/>
            </a:pPr>
            <a:r>
              <a:rPr lang="en-US" b="1" dirty="0"/>
              <a:t>13. Favorites: </a:t>
            </a:r>
            <a:r>
              <a:rPr lang="en-US" dirty="0"/>
              <a:t>This report shows both when a video was marked as a favorite and also when it was unmarked.</a:t>
            </a:r>
          </a:p>
          <a:p>
            <a:pPr marL="0" indent="0" algn="just">
              <a:buNone/>
            </a:pPr>
            <a:r>
              <a:rPr lang="en-US" b="1" dirty="0"/>
              <a:t>14. Comments: </a:t>
            </a:r>
            <a:r>
              <a:rPr lang="en-US" dirty="0"/>
              <a:t>See how many comments each of your videos has received.</a:t>
            </a:r>
          </a:p>
          <a:p>
            <a:pPr marL="0" indent="0" algn="just">
              <a:buNone/>
            </a:pPr>
            <a:r>
              <a:rPr lang="en-US" b="1" dirty="0"/>
              <a:t>15. Sharing: </a:t>
            </a:r>
            <a:r>
              <a:rPr lang="en-US" dirty="0"/>
              <a:t>This report shows you the number of times your video has been shared</a:t>
            </a:r>
          </a:p>
          <a:p>
            <a:pPr marL="0" indent="0" algn="just">
              <a:buNone/>
            </a:pPr>
            <a:r>
              <a:rPr lang="en-US" b="1" dirty="0"/>
              <a:t>16. Annotations: </a:t>
            </a:r>
            <a:r>
              <a:rPr lang="en-US" dirty="0"/>
              <a:t>This report provides details of the activity, click-through data, and close rates for each annotation you add to your videos.</a:t>
            </a:r>
          </a:p>
          <a:p>
            <a:pPr marL="0" indent="0" algn="just">
              <a:buNone/>
            </a:pPr>
            <a:r>
              <a:rPr lang="en-US" b="1" dirty="0"/>
              <a:t>17. Revenue report:</a:t>
            </a:r>
            <a:r>
              <a:rPr lang="en-US" dirty="0"/>
              <a:t> gives you an overview of the different types of revenue streams, including estimated ad revenue and estimated revenue from YouTube Premium.</a:t>
            </a:r>
          </a:p>
          <a:p>
            <a:pPr marL="0" indent="0" algn="just">
              <a:buNone/>
            </a:pPr>
            <a:r>
              <a:rPr lang="en-US" b="1" dirty="0"/>
              <a:t>18. Ad rates report:</a:t>
            </a:r>
            <a:r>
              <a:rPr lang="en-US" dirty="0"/>
              <a:t> gives you a detailed breakdown of how each much money each type of ad is bringing into your channel. </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b="1" dirty="0"/>
          </a:p>
          <a:p>
            <a:pPr marL="0" indent="0" algn="just">
              <a:buNone/>
            </a:pPr>
            <a:endParaRPr lang="en-US" dirty="0"/>
          </a:p>
          <a:p>
            <a:pPr marL="0" indent="0" algn="just">
              <a:buNone/>
            </a:pP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43394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Monetizing YT Channel</a:t>
            </a:r>
          </a:p>
        </p:txBody>
      </p:sp>
      <p:sp>
        <p:nvSpPr>
          <p:cNvPr id="3" name="Content Placeholder 2"/>
          <p:cNvSpPr>
            <a:spLocks noGrp="1"/>
          </p:cNvSpPr>
          <p:nvPr>
            <p:ph idx="1"/>
          </p:nvPr>
        </p:nvSpPr>
        <p:spPr/>
        <p:txBody>
          <a:bodyPr>
            <a:normAutofit fontScale="77500" lnSpcReduction="20000"/>
          </a:bodyPr>
          <a:lstStyle/>
          <a:p>
            <a:pPr algn="just"/>
            <a:r>
              <a:rPr lang="en-US" dirty="0"/>
              <a:t>The YouTube Partner </a:t>
            </a:r>
            <a:r>
              <a:rPr lang="en-US" dirty="0" err="1"/>
              <a:t>Programme</a:t>
            </a:r>
            <a:r>
              <a:rPr lang="en-US" dirty="0"/>
              <a:t> (YPP) lets creators </a:t>
            </a:r>
            <a:r>
              <a:rPr lang="en-US" dirty="0" err="1"/>
              <a:t>monetise</a:t>
            </a:r>
            <a:r>
              <a:rPr lang="en-US" dirty="0"/>
              <a:t> their content on YouTube. </a:t>
            </a:r>
          </a:p>
          <a:p>
            <a:pPr algn="just"/>
            <a:r>
              <a:rPr lang="en-US" dirty="0"/>
              <a:t>Creators can earn money from advertisements served on their videos and from YouTube Premium subscribers watching their content.</a:t>
            </a:r>
          </a:p>
          <a:p>
            <a:pPr algn="just"/>
            <a:r>
              <a:rPr lang="en-US" dirty="0"/>
              <a:t>One has to apply to join the YouTube Partner </a:t>
            </a:r>
            <a:r>
              <a:rPr lang="en-US" dirty="0" err="1"/>
              <a:t>Programme</a:t>
            </a:r>
            <a:r>
              <a:rPr lang="en-US" dirty="0"/>
              <a:t> from the account in YouTube Studio.</a:t>
            </a:r>
          </a:p>
          <a:p>
            <a:pPr algn="just"/>
            <a:r>
              <a:rPr lang="en-US" b="1" dirty="0" err="1"/>
              <a:t>Programme</a:t>
            </a:r>
            <a:r>
              <a:rPr lang="en-US" b="1" dirty="0"/>
              <a:t> threshold: </a:t>
            </a:r>
            <a:r>
              <a:rPr lang="en-US" dirty="0"/>
              <a:t>Once a channel reaches 4000 watch hours in the previous 12 months and 1000 subscribers, it will be reviewed to join the </a:t>
            </a:r>
            <a:r>
              <a:rPr lang="en-US" dirty="0" err="1"/>
              <a:t>programme</a:t>
            </a:r>
            <a:r>
              <a:rPr lang="en-US" dirty="0"/>
              <a:t>.</a:t>
            </a:r>
          </a:p>
          <a:p>
            <a:pPr algn="just"/>
            <a:r>
              <a:rPr lang="en-US" dirty="0"/>
              <a:t>Once approved, you'll start earning money on YouTube right away by </a:t>
            </a:r>
            <a:r>
              <a:rPr lang="en-US" dirty="0" err="1"/>
              <a:t>chosing</a:t>
            </a:r>
            <a:r>
              <a:rPr lang="en-US" dirty="0"/>
              <a:t> the videos that you want to </a:t>
            </a:r>
            <a:r>
              <a:rPr lang="en-US" dirty="0" err="1"/>
              <a:t>monetise</a:t>
            </a:r>
            <a:r>
              <a:rPr lang="en-US" dirty="0"/>
              <a:t>.</a:t>
            </a:r>
          </a:p>
        </p:txBody>
      </p:sp>
    </p:spTree>
    <p:extLst>
      <p:ext uri="{BB962C8B-B14F-4D97-AF65-F5344CB8AC3E}">
        <p14:creationId xmlns:p14="http://schemas.microsoft.com/office/powerpoint/2010/main" val="36281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r>
              <a:rPr lang="en-US" dirty="0">
                <a:hlinkClick r:id="rId2"/>
              </a:rPr>
              <a:t>https://mailchimp.com/resources/email-marketing-field-guide/</a:t>
            </a:r>
            <a:endParaRPr lang="en-US" dirty="0"/>
          </a:p>
          <a:p>
            <a:r>
              <a:rPr lang="en-US" dirty="0">
                <a:hlinkClick r:id="rId3"/>
              </a:rPr>
              <a:t>https://optinmonster.com/beginners-guide-to-email-marketing/</a:t>
            </a:r>
            <a:endParaRPr lang="en-US" dirty="0"/>
          </a:p>
          <a:p>
            <a:r>
              <a:rPr lang="en-US" dirty="0">
                <a:hlinkClick r:id="rId4"/>
              </a:rPr>
              <a:t>http://www.marketing-schools.org/types-of-marketing/newsletter-marketing.html</a:t>
            </a:r>
            <a:endParaRPr lang="en-US" dirty="0"/>
          </a:p>
          <a:p>
            <a:r>
              <a:rPr lang="en-US" dirty="0">
                <a:hlinkClick r:id="rId5"/>
              </a:rPr>
              <a:t>https://support.google.com/youtube/answer/1646861?hl=en</a:t>
            </a:r>
            <a:endParaRPr lang="en-US" dirty="0"/>
          </a:p>
          <a:p>
            <a:r>
              <a:rPr lang="en-US" dirty="0">
                <a:hlinkClick r:id="rId6"/>
              </a:rPr>
              <a:t>https://developers.google.com/search/mobile-sites/mobile-seo/</a:t>
            </a:r>
            <a:endParaRPr lang="en-US" dirty="0"/>
          </a:p>
          <a:p>
            <a:r>
              <a:rPr lang="en-US" dirty="0">
                <a:hlinkClick r:id="rId7"/>
              </a:rPr>
              <a:t>https://www.wyzowl.com/how-to-effectively-use-youtube-for-video-marketing/</a:t>
            </a:r>
            <a:endParaRPr lang="en-US" dirty="0"/>
          </a:p>
          <a:p>
            <a:r>
              <a:rPr lang="en-US" dirty="0">
                <a:hlinkClick r:id="rId8"/>
              </a:rPr>
              <a:t>https://www.hubspot.com/youtube-marketing</a:t>
            </a:r>
            <a:endParaRPr lang="en-US" dirty="0"/>
          </a:p>
          <a:p>
            <a:r>
              <a:rPr lang="en-US" dirty="0">
                <a:hlinkClick r:id="rId9"/>
              </a:rPr>
              <a:t>https://www.ngdata.com/youtube-video-marketing-tips/</a:t>
            </a:r>
            <a:endParaRPr lang="en-US" dirty="0"/>
          </a:p>
          <a:p>
            <a:r>
              <a:rPr lang="en-US" dirty="0">
                <a:hlinkClick r:id="rId10"/>
              </a:rPr>
              <a:t>https://biteable.com/blog/uncategorized/how-to-get-200000-views-to-your-youtube-channel/</a:t>
            </a:r>
            <a:endParaRPr lang="en-US" dirty="0"/>
          </a:p>
          <a:p>
            <a:r>
              <a:rPr lang="en-US" dirty="0"/>
              <a:t>https://creatoracademy.youtube.com/page/lesson/engagement-analytics?cid=analytics-series&amp;hl=en#strategies-zippy-link-4</a:t>
            </a:r>
          </a:p>
          <a:p>
            <a:endParaRPr lang="en-US" dirty="0"/>
          </a:p>
        </p:txBody>
      </p:sp>
    </p:spTree>
    <p:extLst>
      <p:ext uri="{BB962C8B-B14F-4D97-AF65-F5344CB8AC3E}">
        <p14:creationId xmlns:p14="http://schemas.microsoft.com/office/powerpoint/2010/main" val="44353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email marketing</a:t>
            </a:r>
          </a:p>
        </p:txBody>
      </p:sp>
      <p:sp>
        <p:nvSpPr>
          <p:cNvPr id="3" name="Content Placeholder 2"/>
          <p:cNvSpPr>
            <a:spLocks noGrp="1"/>
          </p:cNvSpPr>
          <p:nvPr>
            <p:ph idx="1"/>
          </p:nvPr>
        </p:nvSpPr>
        <p:spPr>
          <a:xfrm>
            <a:off x="457200" y="1371600"/>
            <a:ext cx="8229600" cy="4525963"/>
          </a:xfrm>
        </p:spPr>
        <p:txBody>
          <a:bodyPr/>
          <a:lstStyle/>
          <a:p>
            <a:r>
              <a:rPr lang="en-US" b="1" dirty="0"/>
              <a:t>Email Continues to Deliver a Strong Return on Investment</a:t>
            </a:r>
            <a:endParaRPr lang="en-US" dirty="0"/>
          </a:p>
          <a:p>
            <a:endParaRPr lang="en-US" dirty="0"/>
          </a:p>
        </p:txBody>
      </p:sp>
      <p:pic>
        <p:nvPicPr>
          <p:cNvPr id="2050" name="Picture 2" descr="email marketing roi 20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438400"/>
            <a:ext cx="5675691" cy="3581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71600" y="6029738"/>
            <a:ext cx="6553200" cy="307777"/>
          </a:xfrm>
          <a:prstGeom prst="rect">
            <a:avLst/>
          </a:prstGeom>
        </p:spPr>
        <p:txBody>
          <a:bodyPr wrap="square">
            <a:spAutoFit/>
          </a:bodyPr>
          <a:lstStyle/>
          <a:p>
            <a:pPr algn="ctr"/>
            <a:r>
              <a:rPr lang="en-US" sz="1400" dirty="0"/>
              <a:t>Source: https://www.oberlo.in/blog/email-marketing-statistics</a:t>
            </a:r>
          </a:p>
        </p:txBody>
      </p:sp>
    </p:spTree>
    <p:extLst>
      <p:ext uri="{BB962C8B-B14F-4D97-AF65-F5344CB8AC3E}">
        <p14:creationId xmlns:p14="http://schemas.microsoft.com/office/powerpoint/2010/main" val="401958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email marketing</a:t>
            </a:r>
          </a:p>
        </p:txBody>
      </p:sp>
      <p:sp>
        <p:nvSpPr>
          <p:cNvPr id="3" name="Content Placeholder 2"/>
          <p:cNvSpPr>
            <a:spLocks noGrp="1"/>
          </p:cNvSpPr>
          <p:nvPr>
            <p:ph idx="1"/>
          </p:nvPr>
        </p:nvSpPr>
        <p:spPr/>
        <p:txBody>
          <a:bodyPr/>
          <a:lstStyle/>
          <a:p>
            <a:r>
              <a:rPr lang="en-US" b="1" dirty="0"/>
              <a:t>Welcome Emails Have Great Potential</a:t>
            </a:r>
            <a:endParaRPr lang="en-US" dirty="0"/>
          </a:p>
          <a:p>
            <a:pPr marL="0" indent="0">
              <a:buNone/>
            </a:pPr>
            <a:endParaRPr lang="en-US" dirty="0"/>
          </a:p>
        </p:txBody>
      </p:sp>
      <p:sp>
        <p:nvSpPr>
          <p:cNvPr id="4" name="Rectangle 3"/>
          <p:cNvSpPr/>
          <p:nvPr/>
        </p:nvSpPr>
        <p:spPr>
          <a:xfrm>
            <a:off x="1371600" y="6029738"/>
            <a:ext cx="6553200" cy="307777"/>
          </a:xfrm>
          <a:prstGeom prst="rect">
            <a:avLst/>
          </a:prstGeom>
        </p:spPr>
        <p:txBody>
          <a:bodyPr wrap="square">
            <a:spAutoFit/>
          </a:bodyPr>
          <a:lstStyle/>
          <a:p>
            <a:pPr algn="ctr"/>
            <a:r>
              <a:rPr lang="en-US" sz="1400" dirty="0"/>
              <a:t>Source: https://www.oberlo.in/blog/email-marketing-statistics</a:t>
            </a:r>
          </a:p>
        </p:txBody>
      </p:sp>
      <p:pic>
        <p:nvPicPr>
          <p:cNvPr id="4098" name="Picture 2" descr="welcome email statis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7837" y="2372140"/>
            <a:ext cx="5780725" cy="365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37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Importance of email marketing</a:t>
            </a:r>
          </a:p>
        </p:txBody>
      </p:sp>
      <p:sp>
        <p:nvSpPr>
          <p:cNvPr id="3" name="Content Placeholder 2"/>
          <p:cNvSpPr>
            <a:spLocks noGrp="1"/>
          </p:cNvSpPr>
          <p:nvPr>
            <p:ph idx="1"/>
          </p:nvPr>
        </p:nvSpPr>
        <p:spPr>
          <a:xfrm>
            <a:off x="152400" y="1143000"/>
            <a:ext cx="8763000" cy="4525963"/>
          </a:xfrm>
        </p:spPr>
        <p:txBody>
          <a:bodyPr>
            <a:normAutofit/>
          </a:bodyPr>
          <a:lstStyle/>
          <a:p>
            <a:r>
              <a:rPr lang="en-US" sz="2800" b="1" dirty="0"/>
              <a:t>Can send personalized messages to target customer segments</a:t>
            </a:r>
          </a:p>
          <a:p>
            <a:r>
              <a:rPr lang="en-US" sz="2800" b="1" dirty="0"/>
              <a:t>Personalization delivers better results</a:t>
            </a:r>
            <a:endParaRPr lang="en-US" sz="2800" dirty="0"/>
          </a:p>
          <a:p>
            <a:pPr marL="0" indent="0">
              <a:buNone/>
            </a:pPr>
            <a:br>
              <a:rPr lang="en-US" sz="2800" dirty="0"/>
            </a:br>
            <a:endParaRPr lang="en-US" sz="2800" dirty="0"/>
          </a:p>
          <a:p>
            <a:pPr marL="0" indent="0">
              <a:buNone/>
            </a:pPr>
            <a:endParaRPr lang="en-US" sz="2800" dirty="0"/>
          </a:p>
        </p:txBody>
      </p:sp>
      <p:sp>
        <p:nvSpPr>
          <p:cNvPr id="4" name="Rectangle 3"/>
          <p:cNvSpPr/>
          <p:nvPr/>
        </p:nvSpPr>
        <p:spPr>
          <a:xfrm>
            <a:off x="1371600" y="6397823"/>
            <a:ext cx="6553200" cy="307777"/>
          </a:xfrm>
          <a:prstGeom prst="rect">
            <a:avLst/>
          </a:prstGeom>
        </p:spPr>
        <p:txBody>
          <a:bodyPr wrap="square">
            <a:spAutoFit/>
          </a:bodyPr>
          <a:lstStyle/>
          <a:p>
            <a:pPr algn="ctr"/>
            <a:r>
              <a:rPr lang="en-US" sz="1400" dirty="0"/>
              <a:t>Source: https://www.oberlo.in/blog/email-marketing-statistics</a:t>
            </a:r>
          </a:p>
        </p:txBody>
      </p:sp>
      <p:pic>
        <p:nvPicPr>
          <p:cNvPr id="5122" name="Picture 2" descr="email personalization statis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0437" y="2577885"/>
            <a:ext cx="61755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7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email marketing</a:t>
            </a:r>
          </a:p>
        </p:txBody>
      </p:sp>
      <p:sp>
        <p:nvSpPr>
          <p:cNvPr id="3" name="Content Placeholder 2"/>
          <p:cNvSpPr>
            <a:spLocks noGrp="1"/>
          </p:cNvSpPr>
          <p:nvPr>
            <p:ph idx="1"/>
          </p:nvPr>
        </p:nvSpPr>
        <p:spPr>
          <a:xfrm>
            <a:off x="457200" y="1295400"/>
            <a:ext cx="8229600" cy="4525963"/>
          </a:xfrm>
        </p:spPr>
        <p:txBody>
          <a:bodyPr/>
          <a:lstStyle/>
          <a:p>
            <a:r>
              <a:rPr lang="en-US" b="1" dirty="0"/>
              <a:t>Customers with abandoned shopping carts can be easily converted</a:t>
            </a:r>
            <a:endParaRPr lang="en-US" dirty="0"/>
          </a:p>
          <a:p>
            <a:pPr marL="0" indent="0">
              <a:buNone/>
            </a:pPr>
            <a:br>
              <a:rPr lang="en-US" dirty="0"/>
            </a:br>
            <a:endParaRPr lang="en-US" dirty="0"/>
          </a:p>
          <a:p>
            <a:pPr marL="0" indent="0">
              <a:buNone/>
            </a:pPr>
            <a:endParaRPr lang="en-US" dirty="0"/>
          </a:p>
        </p:txBody>
      </p:sp>
      <p:sp>
        <p:nvSpPr>
          <p:cNvPr id="4" name="Rectangle 3"/>
          <p:cNvSpPr/>
          <p:nvPr/>
        </p:nvSpPr>
        <p:spPr>
          <a:xfrm>
            <a:off x="1371600" y="6169223"/>
            <a:ext cx="6553200" cy="307777"/>
          </a:xfrm>
          <a:prstGeom prst="rect">
            <a:avLst/>
          </a:prstGeom>
        </p:spPr>
        <p:txBody>
          <a:bodyPr wrap="square">
            <a:spAutoFit/>
          </a:bodyPr>
          <a:lstStyle/>
          <a:p>
            <a:pPr algn="ctr"/>
            <a:r>
              <a:rPr lang="en-US" sz="1400" dirty="0"/>
              <a:t>Source: https://www.oberlo.in/blog/email-marketing-statistics</a:t>
            </a:r>
          </a:p>
        </p:txBody>
      </p:sp>
      <p:pic>
        <p:nvPicPr>
          <p:cNvPr id="6146" name="Picture 2" descr="abandoned cart email statis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9364" y="2438400"/>
            <a:ext cx="6054436"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98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email marketing</a:t>
            </a:r>
          </a:p>
        </p:txBody>
      </p:sp>
      <p:sp>
        <p:nvSpPr>
          <p:cNvPr id="3" name="Content Placeholder 2"/>
          <p:cNvSpPr>
            <a:spLocks noGrp="1"/>
          </p:cNvSpPr>
          <p:nvPr>
            <p:ph idx="1"/>
          </p:nvPr>
        </p:nvSpPr>
        <p:spPr/>
        <p:txBody>
          <a:bodyPr/>
          <a:lstStyle/>
          <a:p>
            <a:r>
              <a:rPr lang="en-US" b="1" dirty="0"/>
              <a:t>Interactive emails enhance the click rates</a:t>
            </a:r>
            <a:endParaRPr lang="en-US" dirty="0"/>
          </a:p>
          <a:p>
            <a:pPr marL="0" indent="0">
              <a:buNone/>
            </a:pPr>
            <a:br>
              <a:rPr lang="en-US" dirty="0"/>
            </a:br>
            <a:endParaRPr lang="en-US" dirty="0"/>
          </a:p>
          <a:p>
            <a:pPr marL="0" indent="0">
              <a:buNone/>
            </a:pPr>
            <a:br>
              <a:rPr lang="en-US" dirty="0"/>
            </a:br>
            <a:endParaRPr lang="en-US" dirty="0"/>
          </a:p>
          <a:p>
            <a:pPr marL="0" indent="0">
              <a:buNone/>
            </a:pPr>
            <a:endParaRPr lang="en-US" dirty="0"/>
          </a:p>
        </p:txBody>
      </p:sp>
      <p:sp>
        <p:nvSpPr>
          <p:cNvPr id="4" name="Rectangle 3"/>
          <p:cNvSpPr/>
          <p:nvPr/>
        </p:nvSpPr>
        <p:spPr>
          <a:xfrm>
            <a:off x="1371600" y="6029738"/>
            <a:ext cx="6553200" cy="307777"/>
          </a:xfrm>
          <a:prstGeom prst="rect">
            <a:avLst/>
          </a:prstGeom>
        </p:spPr>
        <p:txBody>
          <a:bodyPr wrap="square">
            <a:spAutoFit/>
          </a:bodyPr>
          <a:lstStyle/>
          <a:p>
            <a:pPr algn="ctr"/>
            <a:r>
              <a:rPr lang="en-US" sz="1400" dirty="0"/>
              <a:t>Source: https://www.oberlo.in/blog/email-marketing-statistics</a:t>
            </a:r>
          </a:p>
        </p:txBody>
      </p:sp>
      <p:pic>
        <p:nvPicPr>
          <p:cNvPr id="7170" name="Picture 2" descr="interactive email marketing statis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160266"/>
            <a:ext cx="6183273" cy="389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499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5156</TotalTime>
  <Words>4831</Words>
  <Application>Microsoft Macintosh PowerPoint</Application>
  <PresentationFormat>On-screen Show (4:3)</PresentationFormat>
  <Paragraphs>386</Paragraphs>
  <Slides>48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Office Theme</vt:lpstr>
      <vt:lpstr>Email, Mobile and Video Marketing</vt:lpstr>
      <vt:lpstr>What is email marketing?</vt:lpstr>
      <vt:lpstr>Importance of email marketing</vt:lpstr>
      <vt:lpstr>Importance of email marketing</vt:lpstr>
      <vt:lpstr>Importance of email marketing</vt:lpstr>
      <vt:lpstr>Importance of email marketing</vt:lpstr>
      <vt:lpstr>Importance of email marketing</vt:lpstr>
      <vt:lpstr>Importance of email marketing</vt:lpstr>
      <vt:lpstr>Importance of email marketing</vt:lpstr>
      <vt:lpstr>Importance of email marketing</vt:lpstr>
      <vt:lpstr>Email Marketing Software</vt:lpstr>
      <vt:lpstr>Email marketing software</vt:lpstr>
      <vt:lpstr>Email marketing software</vt:lpstr>
      <vt:lpstr>Popular email marketing software</vt:lpstr>
      <vt:lpstr>Email marketing campaign</vt:lpstr>
      <vt:lpstr>Email marketing campaign</vt:lpstr>
      <vt:lpstr>Email marketing campaign</vt:lpstr>
      <vt:lpstr>Email marketing campaign</vt:lpstr>
      <vt:lpstr>Email marketing campaign</vt:lpstr>
      <vt:lpstr>How to create an email list: </vt:lpstr>
      <vt:lpstr>Newsletters in email marketing</vt:lpstr>
      <vt:lpstr>Newsletter marketing strategy</vt:lpstr>
      <vt:lpstr>Effective strategies for email marketing</vt:lpstr>
      <vt:lpstr>Effective strategies for email marketing</vt:lpstr>
      <vt:lpstr>Effective strategies for email marketing</vt:lpstr>
      <vt:lpstr>Effective strategies for email marketing</vt:lpstr>
      <vt:lpstr>Effective strategies for email marketing</vt:lpstr>
      <vt:lpstr>Mobile website configuration</vt:lpstr>
      <vt:lpstr>PowerPoint Presentation</vt:lpstr>
      <vt:lpstr>Mobile site configuration</vt:lpstr>
      <vt:lpstr>PowerPoint Presentation</vt:lpstr>
      <vt:lpstr>Video marketing using YouTube</vt:lpstr>
      <vt:lpstr>Video Marketing using YouTube</vt:lpstr>
      <vt:lpstr>Types of videos for promotion</vt:lpstr>
      <vt:lpstr>Types of videos for promotion</vt:lpstr>
      <vt:lpstr>How to write a video script</vt:lpstr>
      <vt:lpstr>PowerPoint Presentation</vt:lpstr>
      <vt:lpstr>Effective Strategy for video marketing using YouTube</vt:lpstr>
      <vt:lpstr>PowerPoint Presentation</vt:lpstr>
      <vt:lpstr>Optimisation of videos</vt:lpstr>
      <vt:lpstr>Optimisation of videos</vt:lpstr>
      <vt:lpstr>PowerPoint Presentation</vt:lpstr>
      <vt:lpstr>Tips and tricks for promotion</vt:lpstr>
      <vt:lpstr>YouTube Analytics</vt:lpstr>
      <vt:lpstr>YouTube Analytics</vt:lpstr>
      <vt:lpstr>YouTube Analytics</vt:lpstr>
      <vt:lpstr>Monetizing YT Channel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Marketing</dc:title>
  <dc:creator>Sumangla</dc:creator>
  <cp:lastModifiedBy>Microsoft Office User</cp:lastModifiedBy>
  <cp:revision>66</cp:revision>
  <dcterms:created xsi:type="dcterms:W3CDTF">2018-11-12T09:19:37Z</dcterms:created>
  <dcterms:modified xsi:type="dcterms:W3CDTF">2023-04-20T04:15:40Z</dcterms:modified>
</cp:coreProperties>
</file>