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7" r:id="rId3"/>
    <p:sldId id="277" r:id="rId4"/>
    <p:sldId id="278" r:id="rId5"/>
    <p:sldId id="268" r:id="rId6"/>
    <p:sldId id="257" r:id="rId7"/>
    <p:sldId id="258" r:id="rId8"/>
    <p:sldId id="259" r:id="rId9"/>
    <p:sldId id="264" r:id="rId10"/>
    <p:sldId id="260" r:id="rId11"/>
    <p:sldId id="261" r:id="rId12"/>
    <p:sldId id="262" r:id="rId13"/>
    <p:sldId id="263" r:id="rId14"/>
    <p:sldId id="265" r:id="rId15"/>
    <p:sldId id="266" r:id="rId16"/>
    <p:sldId id="269" r:id="rId17"/>
    <p:sldId id="270" r:id="rId18"/>
    <p:sldId id="285" r:id="rId19"/>
    <p:sldId id="271" r:id="rId20"/>
    <p:sldId id="289" r:id="rId21"/>
    <p:sldId id="273" r:id="rId22"/>
    <p:sldId id="286" r:id="rId23"/>
    <p:sldId id="287" r:id="rId24"/>
    <p:sldId id="290" r:id="rId25"/>
    <p:sldId id="288" r:id="rId26"/>
    <p:sldId id="272" r:id="rId27"/>
    <p:sldId id="274" r:id="rId28"/>
    <p:sldId id="280" r:id="rId29"/>
    <p:sldId id="281" r:id="rId30"/>
    <p:sldId id="283" r:id="rId31"/>
    <p:sldId id="284" r:id="rId32"/>
    <p:sldId id="291"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DC26B-220C-42C3-B921-6E72D252421F}" type="datetimeFigureOut">
              <a:rPr lang="en-US" smtClean="0"/>
              <a:t>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1AFD0-7CF4-4E94-A4D8-346B391D777D}" type="slidenum">
              <a:rPr lang="en-US" smtClean="0"/>
              <a:t>‹#›</a:t>
            </a:fld>
            <a:endParaRPr lang="en-US"/>
          </a:p>
        </p:txBody>
      </p:sp>
    </p:spTree>
    <p:extLst>
      <p:ext uri="{BB962C8B-B14F-4D97-AF65-F5344CB8AC3E}">
        <p14:creationId xmlns:p14="http://schemas.microsoft.com/office/powerpoint/2010/main" val="46708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1AFD0-7CF4-4E94-A4D8-346B391D777D}" type="slidenum">
              <a:rPr lang="en-US" smtClean="0"/>
              <a:t>20</a:t>
            </a:fld>
            <a:endParaRPr lang="en-US"/>
          </a:p>
        </p:txBody>
      </p:sp>
    </p:spTree>
    <p:extLst>
      <p:ext uri="{BB962C8B-B14F-4D97-AF65-F5344CB8AC3E}">
        <p14:creationId xmlns:p14="http://schemas.microsoft.com/office/powerpoint/2010/main" val="156152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DC5319-6698-2E4F-8A89-60203A5737EB}" type="datetime1">
              <a:rPr lang="en-IN" smtClean="0"/>
              <a:t>20/02/24</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212671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F5079-CA52-AD42-A1D0-31E3B9E02135}" type="datetime1">
              <a:rPr lang="en-IN" smtClean="0"/>
              <a:t>20/02/24</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52433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C447EF-6213-1149-BED4-73FF0D2EC823}" type="datetime1">
              <a:rPr lang="en-IN" smtClean="0"/>
              <a:t>20/02/24</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1767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FD523F-9308-DA4F-AFE3-1EF0DF23152C}" type="datetime1">
              <a:rPr lang="en-IN" smtClean="0"/>
              <a:t>20/02/24</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3325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64A21-42D8-E14D-9488-78A0683335ED}" type="datetime1">
              <a:rPr lang="en-IN" smtClean="0"/>
              <a:t>20/02/24</a:t>
            </a:fld>
            <a:endParaRPr lang="en-US"/>
          </a:p>
        </p:txBody>
      </p:sp>
      <p:sp>
        <p:nvSpPr>
          <p:cNvPr id="5" name="Footer Placeholder 4"/>
          <p:cNvSpPr>
            <a:spLocks noGrp="1"/>
          </p:cNvSpPr>
          <p:nvPr>
            <p:ph type="ftr" sz="quarter" idx="11"/>
          </p:nvPr>
        </p:nvSpPr>
        <p:spPr/>
        <p:txBody>
          <a:bodyPr/>
          <a:lstStyle/>
          <a:p>
            <a:r>
              <a:rPr lang="en-US"/>
              <a:t>Dr Sumangla Rathore</a:t>
            </a:r>
          </a:p>
        </p:txBody>
      </p:sp>
      <p:sp>
        <p:nvSpPr>
          <p:cNvPr id="6" name="Slide Number Placeholder 5"/>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75942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442B0B-E56A-E547-B7A6-F4E1079EB1F2}" type="datetime1">
              <a:rPr lang="en-IN" smtClean="0"/>
              <a:t>20/02/24</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49160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D305E4-FCBB-3941-BC0A-8B11C91F697D}" type="datetime1">
              <a:rPr lang="en-IN" smtClean="0"/>
              <a:t>20/02/24</a:t>
            </a:fld>
            <a:endParaRPr lang="en-US"/>
          </a:p>
        </p:txBody>
      </p:sp>
      <p:sp>
        <p:nvSpPr>
          <p:cNvPr id="8" name="Footer Placeholder 7"/>
          <p:cNvSpPr>
            <a:spLocks noGrp="1"/>
          </p:cNvSpPr>
          <p:nvPr>
            <p:ph type="ftr" sz="quarter" idx="11"/>
          </p:nvPr>
        </p:nvSpPr>
        <p:spPr/>
        <p:txBody>
          <a:bodyPr/>
          <a:lstStyle/>
          <a:p>
            <a:r>
              <a:rPr lang="en-US"/>
              <a:t>Dr Sumangla Rathore</a:t>
            </a:r>
          </a:p>
        </p:txBody>
      </p:sp>
      <p:sp>
        <p:nvSpPr>
          <p:cNvPr id="9" name="Slide Number Placeholder 8"/>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13481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B8D48-BDEE-374C-A179-9D99DDB90AFD}" type="datetime1">
              <a:rPr lang="en-IN" smtClean="0"/>
              <a:t>20/02/24</a:t>
            </a:fld>
            <a:endParaRPr lang="en-US"/>
          </a:p>
        </p:txBody>
      </p:sp>
      <p:sp>
        <p:nvSpPr>
          <p:cNvPr id="4" name="Footer Placeholder 3"/>
          <p:cNvSpPr>
            <a:spLocks noGrp="1"/>
          </p:cNvSpPr>
          <p:nvPr>
            <p:ph type="ftr" sz="quarter" idx="11"/>
          </p:nvPr>
        </p:nvSpPr>
        <p:spPr/>
        <p:txBody>
          <a:bodyPr/>
          <a:lstStyle/>
          <a:p>
            <a:r>
              <a:rPr lang="en-US"/>
              <a:t>Dr Sumangla Rathore</a:t>
            </a:r>
          </a:p>
        </p:txBody>
      </p:sp>
      <p:sp>
        <p:nvSpPr>
          <p:cNvPr id="5" name="Slide Number Placeholder 4"/>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68205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477DA-DE31-D240-8332-5DA410C858BC}" type="datetime1">
              <a:rPr lang="en-IN" smtClean="0"/>
              <a:t>20/02/24</a:t>
            </a:fld>
            <a:endParaRPr lang="en-US"/>
          </a:p>
        </p:txBody>
      </p:sp>
      <p:sp>
        <p:nvSpPr>
          <p:cNvPr id="3" name="Footer Placeholder 2"/>
          <p:cNvSpPr>
            <a:spLocks noGrp="1"/>
          </p:cNvSpPr>
          <p:nvPr>
            <p:ph type="ftr" sz="quarter" idx="11"/>
          </p:nvPr>
        </p:nvSpPr>
        <p:spPr/>
        <p:txBody>
          <a:bodyPr/>
          <a:lstStyle/>
          <a:p>
            <a:r>
              <a:rPr lang="en-US"/>
              <a:t>Dr Sumangla Rathore</a:t>
            </a:r>
          </a:p>
        </p:txBody>
      </p:sp>
      <p:sp>
        <p:nvSpPr>
          <p:cNvPr id="4" name="Slide Number Placeholder 3"/>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1774513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7F317-1D0E-1B47-BCEB-4FB6E85272BA}" type="datetime1">
              <a:rPr lang="en-IN" smtClean="0"/>
              <a:t>20/02/24</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37076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5441D-F0FC-B243-9761-E1BBD84BF0DD}" type="datetime1">
              <a:rPr lang="en-IN" smtClean="0"/>
              <a:t>20/02/24</a:t>
            </a:fld>
            <a:endParaRPr lang="en-US"/>
          </a:p>
        </p:txBody>
      </p:sp>
      <p:sp>
        <p:nvSpPr>
          <p:cNvPr id="6" name="Footer Placeholder 5"/>
          <p:cNvSpPr>
            <a:spLocks noGrp="1"/>
          </p:cNvSpPr>
          <p:nvPr>
            <p:ph type="ftr" sz="quarter" idx="11"/>
          </p:nvPr>
        </p:nvSpPr>
        <p:spPr/>
        <p:txBody>
          <a:bodyPr/>
          <a:lstStyle/>
          <a:p>
            <a:r>
              <a:rPr lang="en-US"/>
              <a:t>Dr Sumangla Rathore</a:t>
            </a:r>
          </a:p>
        </p:txBody>
      </p:sp>
      <p:sp>
        <p:nvSpPr>
          <p:cNvPr id="7" name="Slide Number Placeholder 6"/>
          <p:cNvSpPr>
            <a:spLocks noGrp="1"/>
          </p:cNvSpPr>
          <p:nvPr>
            <p:ph type="sldNum" sz="quarter" idx="12"/>
          </p:nvPr>
        </p:nvSpPr>
        <p:spPr/>
        <p:txBody>
          <a:bodyPr/>
          <a:lstStyle/>
          <a:p>
            <a:fld id="{FAAA7758-8521-471B-A017-418264D6B18D}" type="slidenum">
              <a:rPr lang="en-US" smtClean="0"/>
              <a:t>‹#›</a:t>
            </a:fld>
            <a:endParaRPr lang="en-US"/>
          </a:p>
        </p:txBody>
      </p:sp>
    </p:spTree>
    <p:extLst>
      <p:ext uri="{BB962C8B-B14F-4D97-AF65-F5344CB8AC3E}">
        <p14:creationId xmlns:p14="http://schemas.microsoft.com/office/powerpoint/2010/main" val="61955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B6F90-CBA1-7842-AD5F-A06E641D3618}" type="datetime1">
              <a:rPr lang="en-IN" smtClean="0"/>
              <a:t>20/02/24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Sumangla Rathore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7758-8521-471B-A017-418264D6B18D}" type="slidenum">
              <a:rPr lang="en-US" smtClean="0"/>
              <a:t>‹#›</a:t>
            </a:fld>
            <a:endParaRPr lang="en-US"/>
          </a:p>
        </p:txBody>
      </p:sp>
    </p:spTree>
    <p:extLst>
      <p:ext uri="{BB962C8B-B14F-4D97-AF65-F5344CB8AC3E}">
        <p14:creationId xmlns:p14="http://schemas.microsoft.com/office/powerpoint/2010/main" val="99504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square2marketing.com/blog/branding-vs-direct-response-which-marketing-strategy-is-right" TargetMode="External"/><Relationship Id="rId2" Type="http://schemas.openxmlformats.org/officeDocument/2006/relationships/hyperlink" Target="https://www.wordstream.com/search-engine-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Engine Marketing</a:t>
            </a:r>
          </a:p>
        </p:txBody>
      </p:sp>
      <p:sp>
        <p:nvSpPr>
          <p:cNvPr id="3" name="Subtitle 2"/>
          <p:cNvSpPr>
            <a:spLocks noGrp="1"/>
          </p:cNvSpPr>
          <p:nvPr>
            <p:ph type="subTitle" idx="1"/>
          </p:nvPr>
        </p:nvSpPr>
        <p:spPr/>
        <p:txBody>
          <a:bodyPr/>
          <a:lstStyle/>
          <a:p>
            <a:r>
              <a:rPr lang="en-US" dirty="0"/>
              <a:t>Dr. </a:t>
            </a:r>
            <a:r>
              <a:rPr lang="en-US" dirty="0" err="1"/>
              <a:t>Avinash</a:t>
            </a:r>
            <a:r>
              <a:rPr lang="en-US" dirty="0"/>
              <a:t> Panwar</a:t>
            </a:r>
          </a:p>
          <a:p>
            <a:endParaRPr lang="en-US" dirty="0"/>
          </a:p>
        </p:txBody>
      </p:sp>
    </p:spTree>
    <p:extLst>
      <p:ext uri="{BB962C8B-B14F-4D97-AF65-F5344CB8AC3E}">
        <p14:creationId xmlns:p14="http://schemas.microsoft.com/office/powerpoint/2010/main" val="265715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34" y="960437"/>
            <a:ext cx="8229600" cy="4525963"/>
          </a:xfrm>
        </p:spPr>
        <p:txBody>
          <a:bodyPr/>
          <a:lstStyle/>
          <a:p>
            <a:pPr marL="0" indent="0">
              <a:buNone/>
            </a:pPr>
            <a:r>
              <a:rPr lang="en-US" b="1" dirty="0"/>
              <a:t>5. Use tools such as Google’s Keyword Planner</a:t>
            </a:r>
          </a:p>
          <a:p>
            <a:pPr marL="0" indent="0">
              <a:buNone/>
            </a:pPr>
            <a:r>
              <a:rPr lang="en-US" sz="2800" dirty="0"/>
              <a:t>Login to Google Ads account </a:t>
            </a:r>
            <a:r>
              <a:rPr lang="en-US" sz="2800" dirty="0">
                <a:sym typeface="Wingdings" panose="05000000000000000000" pitchFamily="2" charset="2"/>
              </a:rPr>
              <a:t></a:t>
            </a:r>
            <a:r>
              <a:rPr lang="en-US" dirty="0">
                <a:sym typeface="Wingdings" panose="05000000000000000000" pitchFamily="2" charset="2"/>
              </a:rPr>
              <a:t> </a:t>
            </a:r>
            <a:endParaRPr lang="en-US" dirty="0"/>
          </a:p>
        </p:txBody>
      </p:sp>
      <p:sp>
        <p:nvSpPr>
          <p:cNvPr id="4"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Keyword research methodology</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600200"/>
            <a:ext cx="3814763" cy="983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keyword planner butt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1" y="2286000"/>
            <a:ext cx="5218790" cy="293696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895600" y="5334000"/>
            <a:ext cx="685800" cy="50810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09800" y="5337006"/>
            <a:ext cx="609600" cy="50810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8600" y="5943600"/>
            <a:ext cx="2419806" cy="369332"/>
          </a:xfrm>
          <a:prstGeom prst="rect">
            <a:avLst/>
          </a:prstGeom>
          <a:noFill/>
          <a:ln w="12700">
            <a:solidFill>
              <a:schemeClr val="tx1"/>
            </a:solidFill>
          </a:ln>
        </p:spPr>
        <p:txBody>
          <a:bodyPr wrap="square" rtlCol="0">
            <a:spAutoFit/>
          </a:bodyPr>
          <a:lstStyle/>
          <a:p>
            <a:r>
              <a:rPr lang="en-US" dirty="0"/>
              <a:t>Find New Keywords</a:t>
            </a:r>
          </a:p>
        </p:txBody>
      </p:sp>
      <p:sp>
        <p:nvSpPr>
          <p:cNvPr id="15" name="TextBox 14"/>
          <p:cNvSpPr txBox="1"/>
          <p:nvPr/>
        </p:nvSpPr>
        <p:spPr>
          <a:xfrm>
            <a:off x="3535680" y="5952309"/>
            <a:ext cx="4312920" cy="369332"/>
          </a:xfrm>
          <a:prstGeom prst="rect">
            <a:avLst/>
          </a:prstGeom>
          <a:noFill/>
          <a:ln w="12700">
            <a:solidFill>
              <a:schemeClr val="tx1"/>
            </a:solidFill>
          </a:ln>
        </p:spPr>
        <p:txBody>
          <a:bodyPr wrap="square" rtlCol="0">
            <a:spAutoFit/>
          </a:bodyPr>
          <a:lstStyle/>
          <a:p>
            <a:r>
              <a:rPr lang="en-US" dirty="0"/>
              <a:t>Get search volume and forecasts</a:t>
            </a:r>
          </a:p>
        </p:txBody>
      </p:sp>
    </p:spTree>
    <p:extLst>
      <p:ext uri="{BB962C8B-B14F-4D97-AF65-F5344CB8AC3E}">
        <p14:creationId xmlns:p14="http://schemas.microsoft.com/office/powerpoint/2010/main" val="180143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6" descr="keyword planner op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14400"/>
            <a:ext cx="5410200" cy="225952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515" t="35187" r="-61799" b="28046"/>
          <a:stretch/>
        </p:blipFill>
        <p:spPr bwMode="auto">
          <a:xfrm>
            <a:off x="1447800" y="3810000"/>
            <a:ext cx="12196482" cy="219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07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targeting op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 y="762000"/>
            <a:ext cx="7489072"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eyword sugges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667000"/>
            <a:ext cx="832849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06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Understanding the Keyword Planner results</a:t>
            </a:r>
          </a:p>
        </p:txBody>
      </p:sp>
      <p:sp>
        <p:nvSpPr>
          <p:cNvPr id="3" name="Content Placeholder 2"/>
          <p:cNvSpPr>
            <a:spLocks noGrp="1"/>
          </p:cNvSpPr>
          <p:nvPr>
            <p:ph idx="1"/>
          </p:nvPr>
        </p:nvSpPr>
        <p:spPr/>
        <p:txBody>
          <a:bodyPr>
            <a:normAutofit lnSpcReduction="10000"/>
          </a:bodyPr>
          <a:lstStyle/>
          <a:p>
            <a:pPr algn="just"/>
            <a:r>
              <a:rPr lang="en-US" b="1" dirty="0"/>
              <a:t>Keyword (by relevance):</a:t>
            </a:r>
            <a:r>
              <a:rPr lang="en-US" dirty="0"/>
              <a:t> This is the list of keywords that Google considers most relevant to the keyword or URL you typed into it.</a:t>
            </a:r>
          </a:p>
          <a:p>
            <a:pPr algn="just"/>
            <a:r>
              <a:rPr lang="en-US" b="1" dirty="0"/>
              <a:t>Avg. monthly searches:</a:t>
            </a:r>
            <a:r>
              <a:rPr lang="en-US" dirty="0"/>
              <a:t> This is range…and not a very accurate indicator of search volume.</a:t>
            </a:r>
          </a:p>
          <a:p>
            <a:pPr algn="just"/>
            <a:r>
              <a:rPr lang="en-US" b="1" dirty="0"/>
              <a:t>Competition:</a:t>
            </a:r>
            <a:r>
              <a:rPr lang="en-US" dirty="0"/>
              <a:t> This reflects the number of advertisers bidding on that keyword.</a:t>
            </a:r>
          </a:p>
          <a:p>
            <a:pPr algn="just"/>
            <a:r>
              <a:rPr lang="en-US" b="1" dirty="0"/>
              <a:t>Top of Page Bid:</a:t>
            </a:r>
            <a:r>
              <a:rPr lang="en-US" dirty="0"/>
              <a:t>  The higher bid here, the more lucrative the traffic.</a:t>
            </a:r>
          </a:p>
          <a:p>
            <a:pPr algn="just"/>
            <a:endParaRPr lang="en-US" dirty="0"/>
          </a:p>
        </p:txBody>
      </p:sp>
    </p:spTree>
    <p:extLst>
      <p:ext uri="{BB962C8B-B14F-4D97-AF65-F5344CB8AC3E}">
        <p14:creationId xmlns:p14="http://schemas.microsoft.com/office/powerpoint/2010/main" val="296297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6. Other Tools</a:t>
            </a:r>
          </a:p>
          <a:p>
            <a:pPr marL="0" indent="0">
              <a:buNone/>
            </a:pPr>
            <a:r>
              <a:rPr lang="en-US" dirty="0"/>
              <a:t>Find Q&amp;A Keywords With Answer The Public</a:t>
            </a:r>
          </a:p>
          <a:p>
            <a:pPr marL="0" indent="0">
              <a:buNone/>
            </a:pPr>
            <a:r>
              <a:rPr lang="en-US" dirty="0"/>
              <a:t>Google Trends</a:t>
            </a:r>
          </a:p>
          <a:p>
            <a:pPr marL="0" indent="0">
              <a:buNone/>
            </a:pPr>
            <a:r>
              <a:rPr lang="en-US" dirty="0"/>
              <a:t>Google Correlate</a:t>
            </a:r>
          </a:p>
          <a:p>
            <a:pPr marL="0" indent="0">
              <a:buNone/>
            </a:pPr>
            <a:r>
              <a:rPr lang="en-US" dirty="0" err="1"/>
              <a:t>Quora</a:t>
            </a:r>
            <a:endParaRPr lang="en-US" dirty="0"/>
          </a:p>
          <a:p>
            <a:pPr marL="0" indent="0">
              <a:buNone/>
            </a:pPr>
            <a:endParaRPr lang="en-US" dirty="0"/>
          </a:p>
          <a:p>
            <a:pPr marL="0" indent="0">
              <a:buNone/>
            </a:pPr>
            <a:endParaRPr lang="en-US" dirty="0"/>
          </a:p>
        </p:txBody>
      </p:sp>
      <p:sp>
        <p:nvSpPr>
          <p:cNvPr id="4" name="Title 1"/>
          <p:cNvSpPr txBox="1">
            <a:spLocks/>
          </p:cNvSpPr>
          <p:nvPr/>
        </p:nvSpPr>
        <p:spPr>
          <a:xfrm>
            <a:off x="457200" y="15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Keyword research methodology</a:t>
            </a:r>
          </a:p>
        </p:txBody>
      </p:sp>
    </p:spTree>
    <p:extLst>
      <p:ext uri="{BB962C8B-B14F-4D97-AF65-F5344CB8AC3E}">
        <p14:creationId xmlns:p14="http://schemas.microsoft.com/office/powerpoint/2010/main" val="25286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Autofit/>
          </a:bodyPr>
          <a:lstStyle/>
          <a:p>
            <a:r>
              <a:rPr lang="en-US" sz="3200" b="1" dirty="0"/>
              <a:t>Commercial Intent: The Four Keyword Classes</a:t>
            </a:r>
            <a:endParaRPr lang="en-US" sz="3200" dirty="0"/>
          </a:p>
        </p:txBody>
      </p:sp>
      <p:sp>
        <p:nvSpPr>
          <p:cNvPr id="3" name="Content Placeholder 2"/>
          <p:cNvSpPr>
            <a:spLocks noGrp="1"/>
          </p:cNvSpPr>
          <p:nvPr>
            <p:ph idx="1"/>
          </p:nvPr>
        </p:nvSpPr>
        <p:spPr>
          <a:xfrm>
            <a:off x="0" y="381000"/>
            <a:ext cx="9144000" cy="5440363"/>
          </a:xfrm>
        </p:spPr>
        <p:txBody>
          <a:bodyPr>
            <a:noAutofit/>
          </a:bodyPr>
          <a:lstStyle/>
          <a:p>
            <a:r>
              <a:rPr lang="en-US" sz="1600" b="1" dirty="0"/>
              <a:t>Intent: </a:t>
            </a:r>
            <a:r>
              <a:rPr lang="en-US" sz="1600" dirty="0"/>
              <a:t>the likelihood that a prospect will complete a purchase or other desired action after searching for a given term.</a:t>
            </a:r>
          </a:p>
          <a:p>
            <a:r>
              <a:rPr lang="en-US" sz="1600" dirty="0"/>
              <a:t>Buy Now Keywords – High Conversion rates</a:t>
            </a:r>
          </a:p>
          <a:p>
            <a:pPr lvl="1"/>
            <a:r>
              <a:rPr lang="en-US" sz="1200" dirty="0"/>
              <a:t>Buy</a:t>
            </a:r>
          </a:p>
          <a:p>
            <a:pPr lvl="1"/>
            <a:r>
              <a:rPr lang="en-US" sz="1200" dirty="0"/>
              <a:t>Coupon</a:t>
            </a:r>
          </a:p>
          <a:p>
            <a:pPr lvl="1"/>
            <a:r>
              <a:rPr lang="en-US" sz="1200" dirty="0"/>
              <a:t>Discount</a:t>
            </a:r>
          </a:p>
          <a:p>
            <a:pPr lvl="1"/>
            <a:r>
              <a:rPr lang="en-US" sz="1200" dirty="0"/>
              <a:t>Deal</a:t>
            </a:r>
          </a:p>
          <a:p>
            <a:pPr lvl="1"/>
            <a:r>
              <a:rPr lang="en-US" sz="1200" dirty="0"/>
              <a:t>Shipping</a:t>
            </a:r>
          </a:p>
          <a:p>
            <a:r>
              <a:rPr lang="en-US" sz="1600" dirty="0"/>
              <a:t>Product Keywords – Early stage in buying cycle</a:t>
            </a:r>
          </a:p>
          <a:p>
            <a:pPr lvl="1"/>
            <a:r>
              <a:rPr lang="en-US" sz="1200" dirty="0"/>
              <a:t>Review </a:t>
            </a:r>
          </a:p>
          <a:p>
            <a:pPr lvl="1"/>
            <a:r>
              <a:rPr lang="en-US" sz="1200" dirty="0"/>
              <a:t>Best</a:t>
            </a:r>
          </a:p>
          <a:p>
            <a:pPr lvl="1"/>
            <a:r>
              <a:rPr lang="en-US" sz="1200" dirty="0"/>
              <a:t>Top 10</a:t>
            </a:r>
          </a:p>
          <a:p>
            <a:pPr lvl="1"/>
            <a:r>
              <a:rPr lang="en-US" sz="1200" dirty="0"/>
              <a:t>Specific brand name (“Nike” or “Toshiba”)</a:t>
            </a:r>
          </a:p>
          <a:p>
            <a:pPr lvl="1"/>
            <a:r>
              <a:rPr lang="en-US" sz="1200" dirty="0"/>
              <a:t>Specific product (“</a:t>
            </a:r>
            <a:r>
              <a:rPr lang="en-US" sz="1200" dirty="0" err="1"/>
              <a:t>Macbook</a:t>
            </a:r>
            <a:r>
              <a:rPr lang="en-US" sz="1200" dirty="0"/>
              <a:t> Pro” or “Samsung Galaxy”)</a:t>
            </a:r>
          </a:p>
          <a:p>
            <a:pPr lvl="1"/>
            <a:r>
              <a:rPr lang="en-US" sz="1200" dirty="0"/>
              <a:t>Product category (“</a:t>
            </a:r>
            <a:r>
              <a:rPr lang="en-US" sz="1200" dirty="0" err="1"/>
              <a:t>Wordpress</a:t>
            </a:r>
            <a:r>
              <a:rPr lang="en-US" sz="1200" dirty="0"/>
              <a:t> hosting” or “tennis shoes”)</a:t>
            </a:r>
          </a:p>
          <a:p>
            <a:pPr lvl="1"/>
            <a:r>
              <a:rPr lang="en-US" sz="1200" dirty="0"/>
              <a:t>Cheap</a:t>
            </a:r>
          </a:p>
          <a:p>
            <a:pPr lvl="1"/>
            <a:r>
              <a:rPr lang="en-US" sz="1200" dirty="0"/>
              <a:t>Affordable</a:t>
            </a:r>
          </a:p>
          <a:p>
            <a:pPr lvl="1"/>
            <a:r>
              <a:rPr lang="en-US" sz="1200" dirty="0"/>
              <a:t>Comparison</a:t>
            </a:r>
          </a:p>
          <a:p>
            <a:r>
              <a:rPr lang="en-US" sz="1600" dirty="0"/>
              <a:t>Informational keywords - people looking for information</a:t>
            </a:r>
          </a:p>
          <a:p>
            <a:pPr lvl="1"/>
            <a:r>
              <a:rPr lang="en-US" sz="1400" dirty="0"/>
              <a:t>How to</a:t>
            </a:r>
          </a:p>
          <a:p>
            <a:pPr lvl="1"/>
            <a:r>
              <a:rPr lang="en-US" sz="1400" dirty="0"/>
              <a:t>Best way to</a:t>
            </a:r>
          </a:p>
          <a:p>
            <a:pPr lvl="1"/>
            <a:r>
              <a:rPr lang="en-US" sz="1400" dirty="0"/>
              <a:t>Ways to</a:t>
            </a:r>
          </a:p>
          <a:p>
            <a:pPr lvl="1"/>
            <a:r>
              <a:rPr lang="en-US" sz="1400" dirty="0"/>
              <a:t>I need to</a:t>
            </a:r>
          </a:p>
          <a:p>
            <a:r>
              <a:rPr lang="en-US" sz="1600" dirty="0"/>
              <a:t>Kicker keywords - VERY unlikely to convert</a:t>
            </a:r>
          </a:p>
          <a:p>
            <a:pPr lvl="1"/>
            <a:r>
              <a:rPr lang="en-US" sz="1200" dirty="0"/>
              <a:t>Free</a:t>
            </a:r>
          </a:p>
          <a:p>
            <a:pPr lvl="1"/>
            <a:r>
              <a:rPr lang="en-US" sz="1200" dirty="0"/>
              <a:t>Torrent</a:t>
            </a:r>
          </a:p>
          <a:p>
            <a:pPr lvl="1"/>
            <a:r>
              <a:rPr lang="en-US" sz="1200" dirty="0"/>
              <a:t>Download,  …for free</a:t>
            </a:r>
          </a:p>
          <a:p>
            <a:endParaRPr lang="en-US" sz="1600" dirty="0"/>
          </a:p>
        </p:txBody>
      </p:sp>
    </p:spTree>
    <p:extLst>
      <p:ext uri="{BB962C8B-B14F-4D97-AF65-F5344CB8AC3E}">
        <p14:creationId xmlns:p14="http://schemas.microsoft.com/office/powerpoint/2010/main" val="316515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Google Ads vs Microsoft’s Bing Ads</a:t>
            </a:r>
          </a:p>
        </p:txBody>
      </p:sp>
      <p:sp>
        <p:nvSpPr>
          <p:cNvPr id="3" name="Content Placeholder 2"/>
          <p:cNvSpPr>
            <a:spLocks noGrp="1"/>
          </p:cNvSpPr>
          <p:nvPr>
            <p:ph idx="1"/>
          </p:nvPr>
        </p:nvSpPr>
        <p:spPr>
          <a:xfrm>
            <a:off x="0" y="762000"/>
            <a:ext cx="9144000" cy="4525963"/>
          </a:xfrm>
        </p:spPr>
        <p:txBody>
          <a:bodyPr>
            <a:normAutofit/>
          </a:bodyPr>
          <a:lstStyle/>
          <a:p>
            <a:pPr marL="0" indent="0">
              <a:buNone/>
            </a:pPr>
            <a:r>
              <a:rPr lang="en-US" sz="2000" dirty="0"/>
              <a:t>Both are pay-per-click advertising platforms designed to help businesses reach specific audiences, drive traffic, and increase revenue.</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94355869"/>
              </p:ext>
            </p:extLst>
          </p:nvPr>
        </p:nvGraphicFramePr>
        <p:xfrm>
          <a:off x="0" y="1524000"/>
          <a:ext cx="9143999" cy="5735320"/>
        </p:xfrm>
        <a:graphic>
          <a:graphicData uri="http://schemas.openxmlformats.org/drawingml/2006/table">
            <a:tbl>
              <a:tblPr firstRow="1" bandRow="1">
                <a:tableStyleId>{5C22544A-7EE6-4342-B048-85BDC9FD1C3A}</a:tableStyleId>
              </a:tblPr>
              <a:tblGrid>
                <a:gridCol w="1641231">
                  <a:extLst>
                    <a:ext uri="{9D8B030D-6E8A-4147-A177-3AD203B41FA5}">
                      <a16:colId xmlns:a16="http://schemas.microsoft.com/office/drawing/2014/main" val="20000"/>
                    </a:ext>
                  </a:extLst>
                </a:gridCol>
                <a:gridCol w="3829538">
                  <a:extLst>
                    <a:ext uri="{9D8B030D-6E8A-4147-A177-3AD203B41FA5}">
                      <a16:colId xmlns:a16="http://schemas.microsoft.com/office/drawing/2014/main" val="20001"/>
                    </a:ext>
                  </a:extLst>
                </a:gridCol>
                <a:gridCol w="3673230">
                  <a:extLst>
                    <a:ext uri="{9D8B030D-6E8A-4147-A177-3AD203B41FA5}">
                      <a16:colId xmlns:a16="http://schemas.microsoft.com/office/drawing/2014/main" val="20002"/>
                    </a:ext>
                  </a:extLst>
                </a:gridCol>
              </a:tblGrid>
              <a:tr h="370840">
                <a:tc>
                  <a:txBody>
                    <a:bodyPr/>
                    <a:lstStyle/>
                    <a:p>
                      <a:endParaRPr lang="en-US" sz="1600" dirty="0"/>
                    </a:p>
                  </a:txBody>
                  <a:tcPr/>
                </a:tc>
                <a:tc>
                  <a:txBody>
                    <a:bodyPr/>
                    <a:lstStyle/>
                    <a:p>
                      <a:r>
                        <a:rPr lang="en-US" sz="1600" dirty="0"/>
                        <a:t>Google Ads</a:t>
                      </a:r>
                    </a:p>
                  </a:txBody>
                  <a:tcPr/>
                </a:tc>
                <a:tc>
                  <a:txBody>
                    <a:bodyPr/>
                    <a:lstStyle/>
                    <a:p>
                      <a:r>
                        <a:rPr lang="en-US" sz="1600" dirty="0"/>
                        <a:t>Bing Ads</a:t>
                      </a:r>
                    </a:p>
                  </a:txBody>
                  <a:tcPr/>
                </a:tc>
                <a:extLst>
                  <a:ext uri="{0D108BD9-81ED-4DB2-BD59-A6C34878D82A}">
                    <a16:rowId xmlns:a16="http://schemas.microsoft.com/office/drawing/2014/main" val="10000"/>
                  </a:ext>
                </a:extLst>
              </a:tr>
              <a:tr h="370840">
                <a:tc>
                  <a:txBody>
                    <a:bodyPr/>
                    <a:lstStyle/>
                    <a:p>
                      <a:r>
                        <a:rPr lang="en-US" sz="1600" dirty="0"/>
                        <a:t>Networks</a:t>
                      </a:r>
                    </a:p>
                  </a:txBody>
                  <a:tcPr/>
                </a:tc>
                <a:tc>
                  <a:txBody>
                    <a:bodyPr/>
                    <a:lstStyle/>
                    <a:p>
                      <a:r>
                        <a:rPr lang="en-US" sz="1600" b="0" i="0" kern="1200" dirty="0">
                          <a:solidFill>
                            <a:schemeClr val="dk1"/>
                          </a:solidFill>
                          <a:effectLst/>
                          <a:latin typeface="+mn-lt"/>
                          <a:ea typeface="+mn-ea"/>
                          <a:cs typeface="+mn-cs"/>
                        </a:rPr>
                        <a:t>Comprised of two advertising networks: Search and Display</a:t>
                      </a:r>
                      <a:endParaRPr lang="en-US" sz="1600" dirty="0"/>
                    </a:p>
                  </a:txBody>
                  <a:tcPr/>
                </a:tc>
                <a:tc>
                  <a:txBody>
                    <a:bodyPr/>
                    <a:lstStyle/>
                    <a:p>
                      <a:r>
                        <a:rPr lang="en-US" sz="1600" b="0" i="0" kern="1200" dirty="0">
                          <a:solidFill>
                            <a:schemeClr val="dk1"/>
                          </a:solidFill>
                          <a:effectLst/>
                          <a:latin typeface="+mn-lt"/>
                          <a:ea typeface="+mn-ea"/>
                          <a:cs typeface="+mn-cs"/>
                        </a:rPr>
                        <a:t>Three search engines — Bing, Yahoo, and AOL</a:t>
                      </a:r>
                      <a:endParaRPr lang="en-US" sz="1600" dirty="0"/>
                    </a:p>
                  </a:txBody>
                  <a:tcPr/>
                </a:tc>
                <a:extLst>
                  <a:ext uri="{0D108BD9-81ED-4DB2-BD59-A6C34878D82A}">
                    <a16:rowId xmlns:a16="http://schemas.microsoft.com/office/drawing/2014/main" val="10001"/>
                  </a:ext>
                </a:extLst>
              </a:tr>
              <a:tr h="370840">
                <a:tc>
                  <a:txBody>
                    <a:bodyPr/>
                    <a:lstStyle/>
                    <a:p>
                      <a:r>
                        <a:rPr lang="en-US" sz="1600" dirty="0"/>
                        <a:t>Text Ad</a:t>
                      </a:r>
                      <a:r>
                        <a:rPr lang="en-US" sz="1600" baseline="0" dirty="0"/>
                        <a:t> format</a:t>
                      </a:r>
                      <a:endParaRPr lang="en-US" sz="1600" dirty="0"/>
                    </a:p>
                  </a:txBody>
                  <a:tcPr/>
                </a:tc>
                <a:tc>
                  <a:txBody>
                    <a:bodyPr/>
                    <a:lstStyle/>
                    <a:p>
                      <a:r>
                        <a:rPr lang="en-US" sz="1600" dirty="0"/>
                        <a:t>Three headlines(30 characters each) </a:t>
                      </a:r>
                    </a:p>
                    <a:p>
                      <a:r>
                        <a:rPr lang="en-US" sz="1600" dirty="0"/>
                        <a:t>Display</a:t>
                      </a:r>
                      <a:r>
                        <a:rPr lang="en-US" sz="1600" baseline="0" dirty="0"/>
                        <a:t> URL</a:t>
                      </a:r>
                      <a:endParaRPr lang="en-US" sz="1600" dirty="0"/>
                    </a:p>
                    <a:p>
                      <a:r>
                        <a:rPr lang="en-US" sz="1600" dirty="0"/>
                        <a:t>Two descriptions (90 characters</a:t>
                      </a:r>
                      <a:r>
                        <a:rPr lang="en-US" sz="1600" baseline="0" dirty="0"/>
                        <a:t> each)</a:t>
                      </a:r>
                      <a:endParaRPr lang="en-US" sz="1600" dirty="0"/>
                    </a:p>
                  </a:txBody>
                  <a:tcPr/>
                </a:tc>
                <a:tc>
                  <a:txBody>
                    <a:bodyPr/>
                    <a:lstStyle/>
                    <a:p>
                      <a:r>
                        <a:rPr lang="en-US" sz="1600" dirty="0"/>
                        <a:t>Three titles (30 characters each)</a:t>
                      </a:r>
                    </a:p>
                    <a:p>
                      <a:r>
                        <a:rPr lang="en-US" sz="1600" dirty="0"/>
                        <a:t>Display</a:t>
                      </a:r>
                      <a:r>
                        <a:rPr lang="en-US" sz="1600" baseline="0" dirty="0"/>
                        <a:t> URL</a:t>
                      </a:r>
                    </a:p>
                    <a:p>
                      <a:r>
                        <a:rPr lang="en-US" sz="1600" baseline="0" dirty="0" err="1"/>
                        <a:t>Upto</a:t>
                      </a:r>
                      <a:r>
                        <a:rPr lang="en-US" sz="1600" baseline="0" dirty="0"/>
                        <a:t> two Descriptions(</a:t>
                      </a:r>
                      <a:r>
                        <a:rPr lang="en-US" sz="1600" b="0" i="0" kern="1200" baseline="0" dirty="0">
                          <a:solidFill>
                            <a:schemeClr val="dk1"/>
                          </a:solidFill>
                          <a:effectLst/>
                          <a:latin typeface="+mn-lt"/>
                          <a:ea typeface="+mn-ea"/>
                          <a:cs typeface="+mn-cs"/>
                        </a:rPr>
                        <a:t>9</a:t>
                      </a:r>
                      <a:r>
                        <a:rPr lang="en-US" sz="1600" b="0" i="0" kern="1200" dirty="0">
                          <a:solidFill>
                            <a:schemeClr val="dk1"/>
                          </a:solidFill>
                          <a:effectLst/>
                          <a:latin typeface="+mn-lt"/>
                          <a:ea typeface="+mn-ea"/>
                          <a:cs typeface="+mn-cs"/>
                        </a:rPr>
                        <a:t>0 characters)</a:t>
                      </a:r>
                      <a:endParaRPr lang="en-US" sz="1600" dirty="0"/>
                    </a:p>
                  </a:txBody>
                  <a:tcPr/>
                </a:tc>
                <a:extLst>
                  <a:ext uri="{0D108BD9-81ED-4DB2-BD59-A6C34878D82A}">
                    <a16:rowId xmlns:a16="http://schemas.microsoft.com/office/drawing/2014/main" val="10002"/>
                  </a:ext>
                </a:extLst>
              </a:tr>
              <a:tr h="370840">
                <a:tc>
                  <a:txBody>
                    <a:bodyPr/>
                    <a:lstStyle/>
                    <a:p>
                      <a:r>
                        <a:rPr lang="en-US" sz="1600" dirty="0"/>
                        <a:t>Display URL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display URLs underneath the ad headline. </a:t>
                      </a:r>
                      <a:r>
                        <a:rPr lang="en-US" sz="1600" dirty="0"/>
                        <a:t>Not Bold formatted</a:t>
                      </a:r>
                    </a:p>
                    <a:p>
                      <a:endParaRPr lang="en-US" sz="1600" dirty="0"/>
                    </a:p>
                  </a:txBody>
                  <a:tcPr/>
                </a:tc>
                <a:tc>
                  <a:txBody>
                    <a:bodyPr/>
                    <a:lstStyle/>
                    <a:p>
                      <a:r>
                        <a:rPr lang="en-US" sz="1600" b="0" i="0" kern="1200" dirty="0">
                          <a:solidFill>
                            <a:schemeClr val="dk1"/>
                          </a:solidFill>
                          <a:effectLst/>
                          <a:latin typeface="+mn-lt"/>
                          <a:ea typeface="+mn-ea"/>
                          <a:cs typeface="+mn-cs"/>
                        </a:rPr>
                        <a:t>display URLs underneath the ad headline. Bold formatted</a:t>
                      </a:r>
                      <a:endParaRPr lang="en-US" sz="1600" dirty="0"/>
                    </a:p>
                  </a:txBody>
                  <a:tcPr/>
                </a:tc>
                <a:extLst>
                  <a:ext uri="{0D108BD9-81ED-4DB2-BD59-A6C34878D82A}">
                    <a16:rowId xmlns:a16="http://schemas.microsoft.com/office/drawing/2014/main" val="10003"/>
                  </a:ext>
                </a:extLst>
              </a:tr>
              <a:tr h="370840">
                <a:tc>
                  <a:txBody>
                    <a:bodyPr/>
                    <a:lstStyle/>
                    <a:p>
                      <a:r>
                        <a:rPr lang="en-US" sz="1600" dirty="0"/>
                        <a:t>Keyword research tool</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10004"/>
                  </a:ext>
                </a:extLst>
              </a:tr>
              <a:tr h="370840">
                <a:tc>
                  <a:txBody>
                    <a:bodyPr/>
                    <a:lstStyle/>
                    <a:p>
                      <a:r>
                        <a:rPr lang="en-US" sz="1600" dirty="0"/>
                        <a:t>Click Through Rate</a:t>
                      </a:r>
                    </a:p>
                  </a:txBody>
                  <a:tcPr/>
                </a:tc>
                <a:tc>
                  <a:txBody>
                    <a:bodyPr/>
                    <a:lstStyle/>
                    <a:p>
                      <a:r>
                        <a:rPr lang="en-US" sz="1600" dirty="0"/>
                        <a:t>Higher for most of the verticals</a:t>
                      </a:r>
                    </a:p>
                  </a:txBody>
                  <a:tcPr/>
                </a:tc>
                <a:tc>
                  <a:txBody>
                    <a:bodyPr/>
                    <a:lstStyle/>
                    <a:p>
                      <a:r>
                        <a:rPr lang="en-US" sz="1600" b="0" i="0" kern="1200" dirty="0">
                          <a:solidFill>
                            <a:schemeClr val="dk1"/>
                          </a:solidFill>
                          <a:effectLst/>
                          <a:latin typeface="+mn-lt"/>
                          <a:ea typeface="+mn-ea"/>
                          <a:cs typeface="+mn-cs"/>
                        </a:rPr>
                        <a:t>Higher for shopping and financial services search verticals. </a:t>
                      </a:r>
                      <a:endParaRPr lang="en-US" sz="1600" dirty="0"/>
                    </a:p>
                  </a:txBody>
                  <a:tcPr/>
                </a:tc>
                <a:extLst>
                  <a:ext uri="{0D108BD9-81ED-4DB2-BD59-A6C34878D82A}">
                    <a16:rowId xmlns:a16="http://schemas.microsoft.com/office/drawing/2014/main" val="10005"/>
                  </a:ext>
                </a:extLst>
              </a:tr>
              <a:tr h="370840">
                <a:tc>
                  <a:txBody>
                    <a:bodyPr/>
                    <a:lstStyle/>
                    <a:p>
                      <a:r>
                        <a:rPr lang="en-US" sz="1600" dirty="0"/>
                        <a:t>Reach and search volume</a:t>
                      </a:r>
                    </a:p>
                  </a:txBody>
                  <a:tcPr/>
                </a:tc>
                <a:tc>
                  <a:txBody>
                    <a:bodyPr/>
                    <a:lstStyle/>
                    <a:p>
                      <a:r>
                        <a:rPr lang="en-US" sz="1600" dirty="0"/>
                        <a:t>High</a:t>
                      </a:r>
                    </a:p>
                  </a:txBody>
                  <a:tcPr/>
                </a:tc>
                <a:tc>
                  <a:txBody>
                    <a:bodyPr/>
                    <a:lstStyle/>
                    <a:p>
                      <a:r>
                        <a:rPr lang="en-US" sz="1600" dirty="0"/>
                        <a:t>Low</a:t>
                      </a:r>
                    </a:p>
                  </a:txBody>
                  <a:tcPr/>
                </a:tc>
                <a:extLst>
                  <a:ext uri="{0D108BD9-81ED-4DB2-BD59-A6C34878D82A}">
                    <a16:rowId xmlns:a16="http://schemas.microsoft.com/office/drawing/2014/main" val="10006"/>
                  </a:ext>
                </a:extLst>
              </a:tr>
              <a:tr h="370840">
                <a:tc>
                  <a:txBody>
                    <a:bodyPr/>
                    <a:lstStyle/>
                    <a:p>
                      <a:r>
                        <a:rPr lang="en-US" sz="1600" dirty="0"/>
                        <a:t>Cost and competition</a:t>
                      </a:r>
                    </a:p>
                  </a:txBody>
                  <a:tcPr/>
                </a:tc>
                <a:tc>
                  <a:txBody>
                    <a:bodyPr/>
                    <a:lstStyle/>
                    <a:p>
                      <a:r>
                        <a:rPr lang="en-US" sz="1600" dirty="0"/>
                        <a:t>High CPC and high competition</a:t>
                      </a:r>
                    </a:p>
                  </a:txBody>
                  <a:tcPr/>
                </a:tc>
                <a:tc>
                  <a:txBody>
                    <a:bodyPr/>
                    <a:lstStyle/>
                    <a:p>
                      <a:r>
                        <a:rPr lang="en-US" sz="1600" dirty="0"/>
                        <a:t>Cheaper</a:t>
                      </a:r>
                      <a:r>
                        <a:rPr lang="en-US" sz="1600" baseline="0" dirty="0"/>
                        <a:t> CPC and low competition</a:t>
                      </a:r>
                      <a:endParaRPr lang="en-US" sz="1600" dirty="0"/>
                    </a:p>
                  </a:txBody>
                  <a:tcPr/>
                </a:tc>
                <a:extLst>
                  <a:ext uri="{0D108BD9-81ED-4DB2-BD59-A6C34878D82A}">
                    <a16:rowId xmlns:a16="http://schemas.microsoft.com/office/drawing/2014/main" val="10007"/>
                  </a:ext>
                </a:extLst>
              </a:tr>
              <a:tr h="370840">
                <a:tc>
                  <a:txBody>
                    <a:bodyPr/>
                    <a:lstStyle/>
                    <a:p>
                      <a:r>
                        <a:rPr lang="en-US" sz="1600" dirty="0"/>
                        <a:t>Campaign and Ad group level control</a:t>
                      </a:r>
                    </a:p>
                  </a:txBody>
                  <a:tcPr/>
                </a:tc>
                <a:tc>
                  <a:txBody>
                    <a:bodyPr/>
                    <a:lstStyle/>
                    <a:p>
                      <a:r>
                        <a:rPr lang="en-US" sz="1600" dirty="0"/>
                        <a:t>Allows settings at campaign level</a:t>
                      </a:r>
                    </a:p>
                  </a:txBody>
                  <a:tcPr/>
                </a:tc>
                <a:tc>
                  <a:txBody>
                    <a:bodyPr/>
                    <a:lstStyle/>
                    <a:p>
                      <a:r>
                        <a:rPr lang="en-US" sz="1600" dirty="0"/>
                        <a:t>Allows settings at</a:t>
                      </a:r>
                      <a:r>
                        <a:rPr lang="en-US" sz="1600" baseline="0" dirty="0"/>
                        <a:t> Ad-group level</a:t>
                      </a:r>
                      <a:endParaRPr lang="en-US" sz="16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7200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What is a campaign?</a:t>
            </a: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000" b="1" dirty="0"/>
              <a:t>Ad campaigns</a:t>
            </a:r>
            <a:r>
              <a:rPr lang="en-US" sz="2000" dirty="0"/>
              <a:t>: focus on similar products or services, A set of ad groups (ads, keywords, and bids) that share a budget, location targeting, and other settings that determine where your ads appear.</a:t>
            </a:r>
          </a:p>
          <a:p>
            <a:pPr algn="just"/>
            <a:r>
              <a:rPr lang="en-US" sz="2000" b="1" dirty="0"/>
              <a:t>Ad groups:</a:t>
            </a:r>
            <a:r>
              <a:rPr lang="en-US" sz="2000" dirty="0"/>
              <a:t> allow each campaign to be further subcategorized for relevance</a:t>
            </a:r>
          </a:p>
          <a:p>
            <a:pPr algn="just"/>
            <a:r>
              <a:rPr lang="en-US" sz="2000" dirty="0"/>
              <a:t>An ad group contains one or more ads which target a shared set of keywords.</a:t>
            </a:r>
          </a:p>
          <a:p>
            <a:pPr algn="just"/>
            <a:r>
              <a:rPr lang="en-US" sz="2000" dirty="0"/>
              <a:t>It is helpful to base ad groups on the sections or categories that appear on the website. For example, let's say you sell desserts, beverages, and snacks on your website.</a:t>
            </a:r>
          </a:p>
          <a:p>
            <a:endParaRPr lang="en-US" sz="2000" dirty="0"/>
          </a:p>
          <a:p>
            <a:pPr algn="just"/>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4191000"/>
            <a:ext cx="4029638" cy="2143424"/>
          </a:xfrm>
          <a:prstGeom prst="rect">
            <a:avLst/>
          </a:prstGeom>
        </p:spPr>
      </p:pic>
    </p:spTree>
    <p:extLst>
      <p:ext uri="{BB962C8B-B14F-4D97-AF65-F5344CB8AC3E}">
        <p14:creationId xmlns:p14="http://schemas.microsoft.com/office/powerpoint/2010/main" val="180503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campaigns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Campaign type determines where customers will be able to see your ads.</a:t>
            </a:r>
          </a:p>
          <a:p>
            <a:r>
              <a:rPr lang="en-IN" b="1" dirty="0"/>
              <a:t>Search campaigns </a:t>
            </a:r>
            <a:r>
              <a:rPr lang="en-IN" dirty="0"/>
              <a:t>| Text ads on search results</a:t>
            </a:r>
          </a:p>
          <a:p>
            <a:pPr algn="just" fontAlgn="base"/>
            <a:r>
              <a:rPr lang="en-IN" b="1" dirty="0"/>
              <a:t>Display campaigns </a:t>
            </a:r>
            <a:r>
              <a:rPr lang="en-IN" dirty="0"/>
              <a:t>| Image ads on websites</a:t>
            </a:r>
            <a:endParaRPr lang="en-US" dirty="0"/>
          </a:p>
          <a:p>
            <a:pPr algn="just" fontAlgn="base"/>
            <a:r>
              <a:rPr lang="en-IN" b="1" dirty="0"/>
              <a:t>Video campaigns </a:t>
            </a:r>
            <a:r>
              <a:rPr lang="en-IN" dirty="0"/>
              <a:t>| Video ads on YouTube</a:t>
            </a:r>
            <a:endParaRPr lang="en-US" dirty="0"/>
          </a:p>
          <a:p>
            <a:pPr algn="just" fontAlgn="base"/>
            <a:r>
              <a:rPr lang="en-IN" b="1" dirty="0"/>
              <a:t>Shopping campaigns </a:t>
            </a:r>
            <a:r>
              <a:rPr lang="en-IN" dirty="0"/>
              <a:t>| Product listings on Google</a:t>
            </a:r>
            <a:endParaRPr lang="en-US" dirty="0"/>
          </a:p>
          <a:p>
            <a:r>
              <a:rPr lang="en-IN" b="1" dirty="0"/>
              <a:t>App campaigns </a:t>
            </a:r>
            <a:r>
              <a:rPr lang="en-IN" dirty="0"/>
              <a:t>| Promote your app on many channels</a:t>
            </a:r>
          </a:p>
          <a:p>
            <a:pPr algn="just" fontAlgn="base"/>
            <a:r>
              <a:rPr lang="en-IN" b="1" dirty="0"/>
              <a:t>Local campaigns </a:t>
            </a:r>
            <a:r>
              <a:rPr lang="en-IN" dirty="0"/>
              <a:t>| Promote locations on many channels</a:t>
            </a:r>
          </a:p>
          <a:p>
            <a:pPr algn="just" fontAlgn="base"/>
            <a:r>
              <a:rPr lang="en-IN" b="1" dirty="0"/>
              <a:t>Smart campaigns </a:t>
            </a:r>
            <a:r>
              <a:rPr lang="en-IN" dirty="0"/>
              <a:t>| Automate your campaigns</a:t>
            </a:r>
            <a:endParaRPr lang="en-US" dirty="0"/>
          </a:p>
          <a:p>
            <a:pPr algn="just" fontAlgn="base"/>
            <a:r>
              <a:rPr lang="en-US" b="1"/>
              <a:t>Discovery| </a:t>
            </a:r>
            <a:r>
              <a:rPr lang="en-US" dirty="0"/>
              <a:t>P</a:t>
            </a:r>
            <a:r>
              <a:rPr lang="en-IN" dirty="0" err="1"/>
              <a:t>ersonalized</a:t>
            </a:r>
            <a:r>
              <a:rPr lang="en-IN" dirty="0"/>
              <a:t> ads that drive engagement with your brand across YouTube, Gmail, Discover, and more</a:t>
            </a:r>
            <a:endParaRPr lang="en-US" dirty="0"/>
          </a:p>
          <a:p>
            <a:endParaRPr lang="en-US" dirty="0"/>
          </a:p>
        </p:txBody>
      </p:sp>
    </p:spTree>
    <p:extLst>
      <p:ext uri="{BB962C8B-B14F-4D97-AF65-F5344CB8AC3E}">
        <p14:creationId xmlns:p14="http://schemas.microsoft.com/office/powerpoint/2010/main" val="4078916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groups and keyword setup</a:t>
            </a:r>
          </a:p>
        </p:txBody>
      </p:sp>
      <p:pic>
        <p:nvPicPr>
          <p:cNvPr id="2050" name="Picture 2" descr="Search engine marketing account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6858000" cy="4929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3360" y="6211669"/>
            <a:ext cx="8915400" cy="646331"/>
          </a:xfrm>
          <a:prstGeom prst="rect">
            <a:avLst/>
          </a:prstGeom>
        </p:spPr>
        <p:txBody>
          <a:bodyPr wrap="square">
            <a:spAutoFit/>
          </a:bodyPr>
          <a:lstStyle/>
          <a:p>
            <a:r>
              <a:rPr lang="en-US" dirty="0"/>
              <a:t>This level of organization might take slightly longer to set up initially, but the rewards – namely higher CTRs at lower cost – make this effort worthwhile in the long run.</a:t>
            </a:r>
          </a:p>
        </p:txBody>
      </p:sp>
    </p:spTree>
    <p:extLst>
      <p:ext uri="{BB962C8B-B14F-4D97-AF65-F5344CB8AC3E}">
        <p14:creationId xmlns:p14="http://schemas.microsoft.com/office/powerpoint/2010/main" val="69444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search engine marketing?</a:t>
            </a:r>
          </a:p>
        </p:txBody>
      </p:sp>
      <p:sp>
        <p:nvSpPr>
          <p:cNvPr id="3" name="Content Placeholder 2"/>
          <p:cNvSpPr>
            <a:spLocks noGrp="1"/>
          </p:cNvSpPr>
          <p:nvPr>
            <p:ph idx="1"/>
          </p:nvPr>
        </p:nvSpPr>
        <p:spPr/>
        <p:txBody>
          <a:bodyPr>
            <a:normAutofit fontScale="77500" lnSpcReduction="20000"/>
          </a:bodyPr>
          <a:lstStyle/>
          <a:p>
            <a:pPr algn="just"/>
            <a:r>
              <a:rPr lang="en-US" dirty="0"/>
              <a:t>The practice of marketing a business using paid advertisements that appear on search engine results pages.</a:t>
            </a:r>
          </a:p>
          <a:p>
            <a:pPr algn="just"/>
            <a:r>
              <a:rPr lang="en-US" dirty="0"/>
              <a:t>Advertisers bid on keywords that users of services such as Google and Bing might enter when looking for certain products or services. </a:t>
            </a:r>
          </a:p>
          <a:p>
            <a:pPr algn="just"/>
            <a:r>
              <a:rPr lang="en-US" dirty="0"/>
              <a:t>It gives the advertiser the opportunity for their ads to appear alongside results for those search queries.</a:t>
            </a:r>
          </a:p>
          <a:p>
            <a:pPr algn="just"/>
            <a:r>
              <a:rPr lang="en-US" dirty="0"/>
              <a:t>Also known by the term pay-per-click ads</a:t>
            </a:r>
          </a:p>
          <a:p>
            <a:pPr algn="just"/>
            <a:r>
              <a:rPr lang="en-US" dirty="0"/>
              <a:t>Come in a variety of formats. Some are small, text-based ads, whereas others, such as product listing ads (PLAs, also known as Shopping ads) are more visual, product-based advertisements that allow consumers to see important information at-a-glance, such as price and reviews.</a:t>
            </a:r>
          </a:p>
        </p:txBody>
      </p:sp>
    </p:spTree>
    <p:extLst>
      <p:ext uri="{BB962C8B-B14F-4D97-AF65-F5344CB8AC3E}">
        <p14:creationId xmlns:p14="http://schemas.microsoft.com/office/powerpoint/2010/main" val="282697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Ad-groups and keyword dashboard</a:t>
            </a:r>
          </a:p>
        </p:txBody>
      </p:sp>
      <p:sp>
        <p:nvSpPr>
          <p:cNvPr id="3" name="Content Placeholder 2"/>
          <p:cNvSpPr>
            <a:spLocks noGrp="1"/>
          </p:cNvSpPr>
          <p:nvPr>
            <p:ph idx="1"/>
          </p:nvPr>
        </p:nvSpPr>
        <p:spPr>
          <a:xfrm>
            <a:off x="457200" y="1295400"/>
            <a:ext cx="8229600" cy="4525963"/>
          </a:xfrm>
        </p:spPr>
        <p:txBody>
          <a:bodyPr>
            <a:normAutofit/>
          </a:bodyPr>
          <a:lstStyle/>
          <a:p>
            <a:r>
              <a:rPr lang="en-US" sz="2400" dirty="0"/>
              <a:t>Create Ad groups for your campaign by specifying a relevant name and keywords that are associated with that Ad Group.</a:t>
            </a:r>
          </a:p>
          <a:p>
            <a:r>
              <a:rPr lang="en-US" sz="2400" dirty="0"/>
              <a:t>Follow the keyword research guidelines discussed earlier to identify the keywords</a:t>
            </a: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75" t="25588" r="15955" b="5412"/>
          <a:stretch/>
        </p:blipFill>
        <p:spPr bwMode="auto">
          <a:xfrm>
            <a:off x="228601" y="2864224"/>
            <a:ext cx="8382000" cy="3917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15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Campaign set-up</a:t>
            </a:r>
          </a:p>
        </p:txBody>
      </p:sp>
      <p:sp>
        <p:nvSpPr>
          <p:cNvPr id="3" name="Content Placeholder 2"/>
          <p:cNvSpPr>
            <a:spLocks noGrp="1"/>
          </p:cNvSpPr>
          <p:nvPr>
            <p:ph idx="1"/>
          </p:nvPr>
        </p:nvSpPr>
        <p:spPr/>
        <p:txBody>
          <a:bodyPr>
            <a:normAutofit fontScale="47500" lnSpcReduction="20000"/>
          </a:bodyPr>
          <a:lstStyle/>
          <a:p>
            <a:r>
              <a:rPr lang="en-US" b="1" dirty="0"/>
              <a:t>Steps:</a:t>
            </a:r>
          </a:p>
          <a:p>
            <a:r>
              <a:rPr lang="en-US" dirty="0"/>
              <a:t>Select an appropriate goal for your campaign e.g. leads generation/sales/website traffic, etc.</a:t>
            </a:r>
          </a:p>
          <a:p>
            <a:r>
              <a:rPr lang="en-US" dirty="0"/>
              <a:t>Assign a suitable name to your campaign</a:t>
            </a:r>
          </a:p>
          <a:p>
            <a:r>
              <a:rPr lang="en-US" dirty="0"/>
              <a:t>Select the appropriate networks where  you want to run your campaign e.g. search or display or both</a:t>
            </a:r>
          </a:p>
          <a:p>
            <a:r>
              <a:rPr lang="en-US" dirty="0"/>
              <a:t>Provide information such as start/end date for campaign, specific locations where  it has to appear, languages and audience characteristics(demographics, interests, remarketing)</a:t>
            </a:r>
          </a:p>
          <a:p>
            <a:r>
              <a:rPr lang="en-US" dirty="0"/>
              <a:t>Assign a suitable budget and a bidding method for the campaign</a:t>
            </a:r>
          </a:p>
          <a:p>
            <a:r>
              <a:rPr lang="en-US" dirty="0"/>
              <a:t>Create very specific ad groups.</a:t>
            </a:r>
          </a:p>
          <a:p>
            <a:r>
              <a:rPr lang="en-US" dirty="0"/>
              <a:t>Create 3 or more ads per ad group, and optimize how they show.</a:t>
            </a:r>
          </a:p>
          <a:p>
            <a:endParaRPr lang="en-US" dirty="0"/>
          </a:p>
          <a:p>
            <a:r>
              <a:rPr lang="en-US" b="1" dirty="0"/>
              <a:t>Additional settings:</a:t>
            </a:r>
          </a:p>
          <a:p>
            <a:r>
              <a:rPr lang="en-US" dirty="0"/>
              <a:t>Add at least 4 different extension types to your account or campaigns. </a:t>
            </a:r>
          </a:p>
          <a:p>
            <a:r>
              <a:rPr lang="en-US" dirty="0"/>
              <a:t>Extensions are used to add call button, extra links, an address, or other extra information to an ad.</a:t>
            </a:r>
          </a:p>
          <a:p>
            <a:r>
              <a:rPr lang="en-US" dirty="0"/>
              <a:t>For example: </a:t>
            </a:r>
          </a:p>
          <a:p>
            <a:r>
              <a:rPr lang="en-US" b="1" dirty="0"/>
              <a:t>Sitelink extensions:</a:t>
            </a:r>
            <a:r>
              <a:rPr lang="en-US" dirty="0"/>
              <a:t> Direct people to specific pages on your website—your store hours, a specific product, or more.</a:t>
            </a:r>
          </a:p>
          <a:p>
            <a:r>
              <a:rPr lang="en-US" b="1" dirty="0"/>
              <a:t>Callouts:</a:t>
            </a:r>
            <a:r>
              <a:rPr lang="en-US" dirty="0"/>
              <a:t> Callouts give you more space to add text. When customers see your ads with callouts, they see a larger ad with more detailed information about your business, products, and services.</a:t>
            </a:r>
          </a:p>
          <a:p>
            <a:r>
              <a:rPr lang="en-US" b="1" dirty="0"/>
              <a:t>Structured snippets:</a:t>
            </a:r>
            <a:r>
              <a:rPr lang="en-US" dirty="0"/>
              <a:t> Highlighting specific aspects of your products and services in your ads.</a:t>
            </a:r>
          </a:p>
          <a:p>
            <a:endParaRPr lang="en-US" dirty="0"/>
          </a:p>
        </p:txBody>
      </p:sp>
    </p:spTree>
    <p:extLst>
      <p:ext uri="{BB962C8B-B14F-4D97-AF65-F5344CB8AC3E}">
        <p14:creationId xmlns:p14="http://schemas.microsoft.com/office/powerpoint/2010/main" val="322167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sitelink extensions examp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685800"/>
            <a:ext cx="5224326"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AutoShape 5" descr="Image result for callout extension exampl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824163"/>
            <a:ext cx="510222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 descr="Image result for structured snippet examp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4972050"/>
            <a:ext cx="51022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172200" y="1219200"/>
            <a:ext cx="2667000" cy="369332"/>
          </a:xfrm>
          <a:prstGeom prst="rect">
            <a:avLst/>
          </a:prstGeom>
          <a:noFill/>
        </p:spPr>
        <p:txBody>
          <a:bodyPr wrap="square" rtlCol="0">
            <a:spAutoFit/>
          </a:bodyPr>
          <a:lstStyle/>
          <a:p>
            <a:r>
              <a:rPr lang="en-US" dirty="0"/>
              <a:t>Sitelink extension</a:t>
            </a:r>
          </a:p>
        </p:txBody>
      </p:sp>
      <p:sp>
        <p:nvSpPr>
          <p:cNvPr id="11" name="TextBox 10"/>
          <p:cNvSpPr txBox="1"/>
          <p:nvPr/>
        </p:nvSpPr>
        <p:spPr>
          <a:xfrm>
            <a:off x="6165669" y="3428047"/>
            <a:ext cx="2667000" cy="369332"/>
          </a:xfrm>
          <a:prstGeom prst="rect">
            <a:avLst/>
          </a:prstGeom>
          <a:noFill/>
        </p:spPr>
        <p:txBody>
          <a:bodyPr wrap="square" rtlCol="0">
            <a:spAutoFit/>
          </a:bodyPr>
          <a:lstStyle/>
          <a:p>
            <a:r>
              <a:rPr lang="en-US" dirty="0"/>
              <a:t>Callout extension</a:t>
            </a:r>
          </a:p>
        </p:txBody>
      </p:sp>
      <p:sp>
        <p:nvSpPr>
          <p:cNvPr id="12" name="TextBox 11"/>
          <p:cNvSpPr txBox="1"/>
          <p:nvPr/>
        </p:nvSpPr>
        <p:spPr>
          <a:xfrm>
            <a:off x="6248400" y="5867400"/>
            <a:ext cx="2667000" cy="646331"/>
          </a:xfrm>
          <a:prstGeom prst="rect">
            <a:avLst/>
          </a:prstGeom>
          <a:noFill/>
        </p:spPr>
        <p:txBody>
          <a:bodyPr wrap="square" rtlCol="0">
            <a:spAutoFit/>
          </a:bodyPr>
          <a:lstStyle/>
          <a:p>
            <a:r>
              <a:rPr lang="en-US" dirty="0"/>
              <a:t>Structured snippet extension</a:t>
            </a:r>
          </a:p>
        </p:txBody>
      </p:sp>
    </p:spTree>
    <p:extLst>
      <p:ext uri="{BB962C8B-B14F-4D97-AF65-F5344CB8AC3E}">
        <p14:creationId xmlns:p14="http://schemas.microsoft.com/office/powerpoint/2010/main" val="31376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Ad-formats and guidelines</a:t>
            </a:r>
          </a:p>
        </p:txBody>
      </p:sp>
      <p:sp>
        <p:nvSpPr>
          <p:cNvPr id="3" name="Content Placeholder 2"/>
          <p:cNvSpPr>
            <a:spLocks noGrp="1"/>
          </p:cNvSpPr>
          <p:nvPr>
            <p:ph idx="1"/>
          </p:nvPr>
        </p:nvSpPr>
        <p:spPr>
          <a:xfrm>
            <a:off x="457200" y="1295400"/>
            <a:ext cx="8229600" cy="4525963"/>
          </a:xfrm>
        </p:spPr>
        <p:txBody>
          <a:bodyPr>
            <a:normAutofit fontScale="62500" lnSpcReduction="20000"/>
          </a:bodyPr>
          <a:lstStyle/>
          <a:p>
            <a:r>
              <a:rPr lang="en-US" b="1" dirty="0"/>
              <a:t>Search Ads on Google have three parts:</a:t>
            </a:r>
          </a:p>
          <a:p>
            <a:pPr lvl="1"/>
            <a:r>
              <a:rPr lang="en-US" b="1" dirty="0"/>
              <a:t>Headline text:</a:t>
            </a:r>
          </a:p>
          <a:p>
            <a:pPr marL="457200" lvl="1" indent="0">
              <a:buNone/>
            </a:pPr>
            <a:r>
              <a:rPr lang="en-US" dirty="0"/>
              <a:t>Can add up to 3 Headlines with 30 characters each.</a:t>
            </a:r>
          </a:p>
          <a:p>
            <a:pPr marL="457200" lvl="1" indent="0">
              <a:buNone/>
            </a:pPr>
            <a:r>
              <a:rPr lang="en-US" dirty="0"/>
              <a:t>Create a Heading using words that people may use in their Google search. </a:t>
            </a:r>
          </a:p>
          <a:p>
            <a:pPr marL="457200" lvl="1" indent="0">
              <a:buNone/>
            </a:pPr>
            <a:r>
              <a:rPr lang="en-US" dirty="0"/>
              <a:t>Headlines are separated by a vertical pipe ("|") and may show differently based on the device someone is using when they view your ad.</a:t>
            </a:r>
          </a:p>
          <a:p>
            <a:pPr lvl="1"/>
            <a:r>
              <a:rPr lang="en-US" b="1" dirty="0"/>
              <a:t>A display URL:</a:t>
            </a:r>
          </a:p>
          <a:p>
            <a:pPr marL="457200" lvl="1" indent="0">
              <a:buNone/>
            </a:pPr>
            <a:r>
              <a:rPr lang="en-US" dirty="0"/>
              <a:t>It shows your website address, usually in green.</a:t>
            </a:r>
          </a:p>
          <a:p>
            <a:pPr marL="457200" lvl="1" indent="0">
              <a:buNone/>
            </a:pPr>
            <a:r>
              <a:rPr lang="en-US" dirty="0"/>
              <a:t>Made up of the domain from your final URL and the text in the optional ”Path” fields, separated by a ‘/’. </a:t>
            </a:r>
          </a:p>
          <a:p>
            <a:pPr marL="457200" lvl="1" indent="0">
              <a:buNone/>
            </a:pPr>
            <a:r>
              <a:rPr lang="en-US" dirty="0"/>
              <a:t>Path fields are used to help people who see your ad get a better sense of where they’ll be taken when they click it e.g. www.example.com/online_courses</a:t>
            </a:r>
          </a:p>
          <a:p>
            <a:pPr lvl="1"/>
            <a:r>
              <a:rPr lang="en-US" b="1" dirty="0"/>
              <a:t>Description text:</a:t>
            </a:r>
          </a:p>
          <a:p>
            <a:pPr marL="457200" lvl="1" indent="0">
              <a:buNone/>
            </a:pPr>
            <a:r>
              <a:rPr lang="en-US" dirty="0"/>
              <a:t>Used to highlight details about your product or service. </a:t>
            </a:r>
          </a:p>
          <a:p>
            <a:pPr marL="457200" lvl="1" indent="0">
              <a:buNone/>
            </a:pPr>
            <a:r>
              <a:rPr lang="en-US" dirty="0"/>
              <a:t>Include a “call to action”—the action you want your customer to take</a:t>
            </a:r>
          </a:p>
        </p:txBody>
      </p:sp>
      <p:pic>
        <p:nvPicPr>
          <p:cNvPr id="2050" name="Picture 2" descr="Image result for search ad headline description URL sample"/>
          <p:cNvPicPr>
            <a:picLocks noChangeAspect="1" noChangeArrowheads="1"/>
          </p:cNvPicPr>
          <p:nvPr/>
        </p:nvPicPr>
        <p:blipFill rotWithShape="1">
          <a:blip r:embed="rId2">
            <a:extLst>
              <a:ext uri="{28A0092B-C50C-407E-A947-70E740481C1C}">
                <a14:useLocalDpi xmlns:a14="http://schemas.microsoft.com/office/drawing/2010/main" val="0"/>
              </a:ext>
            </a:extLst>
          </a:blip>
          <a:srcRect l="2561" t="15084" r="5965" b="61917"/>
          <a:stretch/>
        </p:blipFill>
        <p:spPr bwMode="auto">
          <a:xfrm>
            <a:off x="228600" y="5471161"/>
            <a:ext cx="8712926" cy="141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1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607" r="14632" b="11235"/>
          <a:stretch/>
        </p:blipFill>
        <p:spPr bwMode="auto">
          <a:xfrm>
            <a:off x="76200" y="1476102"/>
            <a:ext cx="8991600" cy="4888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948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85379416"/>
              </p:ext>
            </p:extLst>
          </p:nvPr>
        </p:nvGraphicFramePr>
        <p:xfrm>
          <a:off x="457200" y="3962400"/>
          <a:ext cx="8229600" cy="245364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fontAlgn="t"/>
                      <a:r>
                        <a:rPr lang="en-US" b="1" dirty="0">
                          <a:effectLst/>
                        </a:rPr>
                        <a:t>Field</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tc>
                  <a:txBody>
                    <a:bodyPr/>
                    <a:lstStyle/>
                    <a:p>
                      <a:pPr fontAlgn="t"/>
                      <a:r>
                        <a:rPr lang="en-US" b="1" dirty="0">
                          <a:effectLst/>
                        </a:rPr>
                        <a:t>Max length</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fontAlgn="t"/>
                      <a:r>
                        <a:rPr lang="en-US">
                          <a:effectLst/>
                        </a:rPr>
                        <a:t>Headline 1</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t"/>
                      <a:r>
                        <a:rPr lang="en-US">
                          <a:effectLst/>
                        </a:rPr>
                        <a:t>30 characters</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dirty="0">
                          <a:effectLst/>
                        </a:rPr>
                        <a:t>Headline 2</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tc>
                  <a:txBody>
                    <a:bodyPr/>
                    <a:lstStyle/>
                    <a:p>
                      <a:pPr fontAlgn="t"/>
                      <a:r>
                        <a:rPr lang="en-US">
                          <a:effectLst/>
                        </a:rPr>
                        <a:t>30 characters</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fontAlgn="t"/>
                      <a:r>
                        <a:rPr lang="en-US" dirty="0">
                          <a:effectLst/>
                        </a:rPr>
                        <a:t>Headline 3</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t"/>
                      <a:r>
                        <a:rPr lang="en-US">
                          <a:effectLst/>
                        </a:rPr>
                        <a:t>30 characters</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a:effectLst/>
                        </a:rPr>
                        <a:t>Description 1</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tc>
                  <a:txBody>
                    <a:bodyPr/>
                    <a:lstStyle/>
                    <a:p>
                      <a:pPr fontAlgn="t"/>
                      <a:r>
                        <a:rPr lang="en-US">
                          <a:effectLst/>
                        </a:rPr>
                        <a:t>90 characters</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fontAlgn="t"/>
                      <a:r>
                        <a:rPr lang="en-US">
                          <a:effectLst/>
                        </a:rPr>
                        <a:t>Description 2</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fontAlgn="t"/>
                      <a:r>
                        <a:rPr lang="en-US">
                          <a:effectLst/>
                        </a:rPr>
                        <a:t>90 characters</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t"/>
                      <a:r>
                        <a:rPr lang="en-US" dirty="0">
                          <a:effectLst/>
                        </a:rPr>
                        <a:t>Path (2)</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tc>
                  <a:txBody>
                    <a:bodyPr/>
                    <a:lstStyle/>
                    <a:p>
                      <a:pPr fontAlgn="t"/>
                      <a:r>
                        <a:rPr lang="en-US" dirty="0">
                          <a:effectLst/>
                        </a:rPr>
                        <a:t>15 characters each</a:t>
                      </a:r>
                    </a:p>
                  </a:txBody>
                  <a:tcPr marL="114300" marR="114300" marT="38100" marB="3810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E6E6E6"/>
                    </a:solidFill>
                  </a:tcPr>
                </a:tc>
                <a:extLst>
                  <a:ext uri="{0D108BD9-81ED-4DB2-BD59-A6C34878D82A}">
                    <a16:rowId xmlns:a16="http://schemas.microsoft.com/office/drawing/2014/main" val="10006"/>
                  </a:ext>
                </a:extLst>
              </a:tr>
            </a:tbl>
          </a:graphicData>
        </a:graphic>
      </p:graphicFrame>
      <p:sp>
        <p:nvSpPr>
          <p:cNvPr id="7" name="Rectangle 6"/>
          <p:cNvSpPr/>
          <p:nvPr/>
        </p:nvSpPr>
        <p:spPr>
          <a:xfrm>
            <a:off x="381000" y="1524000"/>
            <a:ext cx="8305800" cy="2308324"/>
          </a:xfrm>
          <a:prstGeom prst="rect">
            <a:avLst/>
          </a:prstGeom>
        </p:spPr>
        <p:txBody>
          <a:bodyPr wrap="square">
            <a:spAutoFit/>
          </a:bodyPr>
          <a:lstStyle/>
          <a:p>
            <a:r>
              <a:rPr lang="en-US" b="1" dirty="0"/>
              <a:t>Ad extensions: </a:t>
            </a:r>
            <a:r>
              <a:rPr lang="en-US" dirty="0"/>
              <a:t>Provide more information about your business, like its location, phone number, or additional deep links into your website, by adding extensions to your text ads.</a:t>
            </a:r>
          </a:p>
          <a:p>
            <a:r>
              <a:rPr lang="en-US" b="1" dirty="0"/>
              <a:t>Using special characters with your ads:</a:t>
            </a:r>
          </a:p>
          <a:p>
            <a:r>
              <a:rPr lang="en-US" dirty="0"/>
              <a:t>Most non-English characters, including tildes, umlauts, and cedillas, will appear correctly in your ads, including within the display URL.</a:t>
            </a:r>
          </a:p>
          <a:p>
            <a:endParaRPr lang="en-US" dirty="0"/>
          </a:p>
          <a:p>
            <a:r>
              <a:rPr lang="en-US" b="1" dirty="0"/>
              <a:t>Length Limits:</a:t>
            </a:r>
          </a:p>
        </p:txBody>
      </p:sp>
      <p:sp>
        <p:nvSpPr>
          <p:cNvPr id="8" name="Title 1"/>
          <p:cNvSpPr>
            <a:spLocks noGrp="1"/>
          </p:cNvSpPr>
          <p:nvPr>
            <p:ph type="title"/>
          </p:nvPr>
        </p:nvSpPr>
        <p:spPr>
          <a:xfrm>
            <a:off x="457200" y="274638"/>
            <a:ext cx="8229600" cy="1143000"/>
          </a:xfrm>
        </p:spPr>
        <p:txBody>
          <a:bodyPr/>
          <a:lstStyle/>
          <a:p>
            <a:r>
              <a:rPr lang="en-US" dirty="0"/>
              <a:t>Ad-formats and guidelines</a:t>
            </a:r>
          </a:p>
        </p:txBody>
      </p:sp>
    </p:spTree>
    <p:extLst>
      <p:ext uri="{BB962C8B-B14F-4D97-AF65-F5344CB8AC3E}">
        <p14:creationId xmlns:p14="http://schemas.microsoft.com/office/powerpoint/2010/main" val="3870337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Direct campaign vs branding campaign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Direct campaign</a:t>
            </a:r>
          </a:p>
          <a:p>
            <a:pPr marL="857250" lvl="1" indent="-457200" algn="just"/>
            <a:r>
              <a:rPr lang="en-US" dirty="0"/>
              <a:t>To generate immediate sales or traffic. Companies may use it to grow their customer base, launch a new product or clear out an excess of inventory. </a:t>
            </a:r>
          </a:p>
          <a:p>
            <a:pPr marL="857250" lvl="1" indent="-457200" algn="just"/>
            <a:r>
              <a:rPr lang="en-US" dirty="0"/>
              <a:t>An important part of direct response campaigns is a call to action, which gets customers to act immediately.</a:t>
            </a:r>
          </a:p>
          <a:p>
            <a:pPr marL="0" indent="0" algn="just">
              <a:buNone/>
            </a:pPr>
            <a:r>
              <a:rPr lang="en-US" b="1" dirty="0"/>
              <a:t>Branding Campaign</a:t>
            </a:r>
          </a:p>
          <a:p>
            <a:pPr lvl="1" indent="-342900" algn="just"/>
            <a:r>
              <a:rPr lang="en-US" dirty="0"/>
              <a:t>used by companies to build up a certain image for their brand. Some of the elements that companies focus on is the offering of high-quality service or affordable products. Generally display and video campaigns are considered to be more effective here.</a:t>
            </a:r>
          </a:p>
          <a:p>
            <a:pPr algn="just"/>
            <a:r>
              <a:rPr lang="en-US" dirty="0"/>
              <a:t>To design a particular campaign, select the specific goal in the first step of creating a campaign in Google Ads.</a:t>
            </a:r>
          </a:p>
          <a:p>
            <a:pPr algn="just"/>
            <a:endParaRPr lang="en-US" dirty="0"/>
          </a:p>
        </p:txBody>
      </p:sp>
    </p:spTree>
    <p:extLst>
      <p:ext uri="{BB962C8B-B14F-4D97-AF65-F5344CB8AC3E}">
        <p14:creationId xmlns:p14="http://schemas.microsoft.com/office/powerpoint/2010/main" val="69999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bidding</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How the Ad Auction Works?</a:t>
            </a:r>
          </a:p>
          <a:p>
            <a:pPr algn="just"/>
            <a:r>
              <a:rPr lang="en-US" dirty="0"/>
              <a:t>Takes place every single time someone enters a search query into Google. </a:t>
            </a:r>
          </a:p>
          <a:p>
            <a:pPr algn="just"/>
            <a:r>
              <a:rPr lang="en-US" dirty="0"/>
              <a:t>To be entered into the ad auction, advertisers identify keywords they want to bid on, and state how much they are willing to spend (per click) to have their ads appear alongside results relating to those keywords. </a:t>
            </a:r>
          </a:p>
          <a:p>
            <a:pPr algn="just"/>
            <a:r>
              <a:rPr lang="en-US" dirty="0"/>
              <a:t>If Google determines that the keywords you have bid on are contained within a user’s search query, your ads are entered into the ad auction.</a:t>
            </a:r>
          </a:p>
        </p:txBody>
      </p:sp>
    </p:spTree>
    <p:extLst>
      <p:ext uri="{BB962C8B-B14F-4D97-AF65-F5344CB8AC3E}">
        <p14:creationId xmlns:p14="http://schemas.microsoft.com/office/powerpoint/2010/main" val="359797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bidding</a:t>
            </a:r>
          </a:p>
        </p:txBody>
      </p:sp>
      <p:sp>
        <p:nvSpPr>
          <p:cNvPr id="3" name="Content Placeholder 2"/>
          <p:cNvSpPr>
            <a:spLocks noGrp="1"/>
          </p:cNvSpPr>
          <p:nvPr>
            <p:ph idx="1"/>
          </p:nvPr>
        </p:nvSpPr>
        <p:spPr/>
        <p:txBody>
          <a:bodyPr>
            <a:normAutofit/>
          </a:bodyPr>
          <a:lstStyle/>
          <a:p>
            <a:r>
              <a:rPr lang="en-US" dirty="0"/>
              <a:t>To win an auction, ad auction takes a variety of factors into account when determining the placement of ads on the SERP</a:t>
            </a:r>
          </a:p>
          <a:p>
            <a:r>
              <a:rPr lang="en-US" dirty="0"/>
              <a:t>The two main factors that Google evaluates as part of the ad auction process are:</a:t>
            </a:r>
          </a:p>
          <a:p>
            <a:pPr lvl="1"/>
            <a:r>
              <a:rPr lang="en-US" dirty="0"/>
              <a:t>Maximum bid: the maximum amount you have specified you are willing to pay for a click. </a:t>
            </a:r>
          </a:p>
          <a:p>
            <a:pPr lvl="1"/>
            <a:r>
              <a:rPr lang="en-US" dirty="0"/>
              <a:t>Quality Score of your ads: a metric based on the overall quality of your advertisement.</a:t>
            </a:r>
          </a:p>
        </p:txBody>
      </p:sp>
    </p:spTree>
    <p:extLst>
      <p:ext uri="{BB962C8B-B14F-4D97-AF65-F5344CB8AC3E}">
        <p14:creationId xmlns:p14="http://schemas.microsoft.com/office/powerpoint/2010/main" val="2017131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arch engine marketing ad r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2865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1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0"/>
            <a:ext cx="7572103" cy="2793844"/>
          </a:xfr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94" r="35855" b="6117"/>
          <a:stretch/>
        </p:blipFill>
        <p:spPr bwMode="auto">
          <a:xfrm>
            <a:off x="228600" y="3352800"/>
            <a:ext cx="8458200" cy="334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36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achieve higher quality scores?</a:t>
            </a:r>
          </a:p>
        </p:txBody>
      </p:sp>
      <p:sp>
        <p:nvSpPr>
          <p:cNvPr id="3" name="Content Placeholder 2"/>
          <p:cNvSpPr>
            <a:spLocks noGrp="1"/>
          </p:cNvSpPr>
          <p:nvPr>
            <p:ph idx="1"/>
          </p:nvPr>
        </p:nvSpPr>
        <p:spPr/>
        <p:txBody>
          <a:bodyPr>
            <a:normAutofit/>
          </a:bodyPr>
          <a:lstStyle/>
          <a:p>
            <a:r>
              <a:rPr lang="en-US" sz="2800" dirty="0"/>
              <a:t>High Quality Scores can help you achieve better ad position at lower costs, because Google favors ads that are highly relevant to user queries.</a:t>
            </a:r>
          </a:p>
        </p:txBody>
      </p:sp>
      <p:pic>
        <p:nvPicPr>
          <p:cNvPr id="4" name="Picture 2" descr="Search engine marketing ad a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0"/>
            <a:ext cx="8601075"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48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achieve higher quality scores?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Depends on following factors:</a:t>
            </a:r>
          </a:p>
          <a:p>
            <a:r>
              <a:rPr lang="en-US" dirty="0"/>
              <a:t>Your click-through rate (CTR).</a:t>
            </a:r>
          </a:p>
          <a:p>
            <a:r>
              <a:rPr lang="en-US" dirty="0"/>
              <a:t>The relevance of each keyword to its ad group.</a:t>
            </a:r>
          </a:p>
          <a:p>
            <a:r>
              <a:rPr lang="en-US" dirty="0"/>
              <a:t>Landing page quality and relevance.</a:t>
            </a:r>
          </a:p>
          <a:p>
            <a:r>
              <a:rPr lang="en-US" dirty="0"/>
              <a:t>The relevance of your ad text.</a:t>
            </a:r>
          </a:p>
          <a:p>
            <a:r>
              <a:rPr lang="en-US" dirty="0"/>
              <a:t>Your historical AdWords account performance.</a:t>
            </a:r>
          </a:p>
          <a:p>
            <a:pPr marL="0" indent="0" algn="just">
              <a:buNone/>
            </a:pPr>
            <a:r>
              <a:rPr lang="en-US" b="1" dirty="0"/>
              <a:t>Click-through rate is the most important component.</a:t>
            </a:r>
            <a:r>
              <a:rPr lang="en-US" dirty="0"/>
              <a:t> </a:t>
            </a:r>
          </a:p>
          <a:p>
            <a:pPr marL="0" indent="0" algn="just">
              <a:buNone/>
            </a:pPr>
            <a:r>
              <a:rPr lang="en-US" dirty="0"/>
              <a:t>Indicates that your ads are relevant and helpful to users. Accordingly, Google rewards you with:</a:t>
            </a:r>
          </a:p>
          <a:p>
            <a:r>
              <a:rPr lang="en-US" i="1" dirty="0"/>
              <a:t>Higher </a:t>
            </a:r>
            <a:r>
              <a:rPr lang="en-US" dirty="0"/>
              <a:t>ad rankings</a:t>
            </a:r>
          </a:p>
          <a:p>
            <a:r>
              <a:rPr lang="en-US" i="1" dirty="0"/>
              <a:t>Lower </a:t>
            </a:r>
            <a:r>
              <a:rPr lang="en-US" dirty="0"/>
              <a:t>costs</a:t>
            </a:r>
          </a:p>
          <a:p>
            <a:pPr marL="0" indent="0">
              <a:buNone/>
            </a:pPr>
            <a:endParaRPr lang="en-US" dirty="0"/>
          </a:p>
          <a:p>
            <a:endParaRPr lang="en-US" dirty="0"/>
          </a:p>
        </p:txBody>
      </p:sp>
    </p:spTree>
    <p:extLst>
      <p:ext uri="{BB962C8B-B14F-4D97-AF65-F5344CB8AC3E}">
        <p14:creationId xmlns:p14="http://schemas.microsoft.com/office/powerpoint/2010/main" val="400458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issues related to search ads and their solutions</a:t>
            </a:r>
          </a:p>
        </p:txBody>
      </p:sp>
      <p:sp>
        <p:nvSpPr>
          <p:cNvPr id="3" name="Content Placeholder 2"/>
          <p:cNvSpPr>
            <a:spLocks noGrp="1"/>
          </p:cNvSpPr>
          <p:nvPr>
            <p:ph idx="1"/>
          </p:nvPr>
        </p:nvSpPr>
        <p:spPr/>
        <p:txBody>
          <a:bodyPr>
            <a:normAutofit fontScale="77500" lnSpcReduction="20000"/>
          </a:bodyPr>
          <a:lstStyle/>
          <a:p>
            <a:pPr algn="just" fontAlgn="base"/>
            <a:r>
              <a:rPr lang="en-US" b="1" dirty="0"/>
              <a:t>Missing ad group:</a:t>
            </a:r>
            <a:r>
              <a:rPr lang="en-US" dirty="0"/>
              <a:t> Assign your ad to an ad group.</a:t>
            </a:r>
          </a:p>
          <a:p>
            <a:pPr algn="just" fontAlgn="base"/>
            <a:r>
              <a:rPr lang="en-US" b="1" dirty="0"/>
              <a:t>Missing keywords in ad group:</a:t>
            </a:r>
            <a:r>
              <a:rPr lang="en-US" dirty="0"/>
              <a:t> Add keywords to your ad group. Your responsive search ad won’t serve without keywords.</a:t>
            </a:r>
          </a:p>
          <a:p>
            <a:pPr algn="just" fontAlgn="base"/>
            <a:r>
              <a:rPr lang="en-US" b="1" dirty="0"/>
              <a:t>Final URL is missing:</a:t>
            </a:r>
            <a:r>
              <a:rPr lang="en-US" dirty="0"/>
              <a:t> Add a final URL to your ad.</a:t>
            </a:r>
          </a:p>
          <a:p>
            <a:pPr algn="just" fontAlgn="base"/>
            <a:r>
              <a:rPr lang="en-US" b="1" dirty="0"/>
              <a:t>Headlines/Descriptions are too similar:</a:t>
            </a:r>
            <a:r>
              <a:rPr lang="en-US" dirty="0"/>
              <a:t> Approach your headlines and descriptions differently, and emphasize new aspects of what you’re selling or the different customers you’re appealing to. Adding more unique headlines and descriptions can increase your chances for better performance.</a:t>
            </a:r>
          </a:p>
          <a:p>
            <a:pPr algn="just" fontAlgn="base"/>
            <a:r>
              <a:rPr lang="en-US" b="1" dirty="0"/>
              <a:t>Headlines/Descriptions are too short:</a:t>
            </a:r>
            <a:r>
              <a:rPr lang="en-US" dirty="0"/>
              <a:t> Provide enough details to catch the attention of your target customers.</a:t>
            </a:r>
          </a:p>
          <a:p>
            <a:endParaRPr lang="en-US" dirty="0"/>
          </a:p>
        </p:txBody>
      </p:sp>
    </p:spTree>
    <p:extLst>
      <p:ext uri="{BB962C8B-B14F-4D97-AF65-F5344CB8AC3E}">
        <p14:creationId xmlns:p14="http://schemas.microsoft.com/office/powerpoint/2010/main" val="1943901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https://support.google.com</a:t>
            </a:r>
          </a:p>
          <a:p>
            <a:r>
              <a:rPr lang="en-US" dirty="0">
                <a:hlinkClick r:id="rId2"/>
              </a:rPr>
              <a:t>https://www.wordstream.com/search-engine-marketing</a:t>
            </a:r>
            <a:endParaRPr lang="en-US" dirty="0"/>
          </a:p>
          <a:p>
            <a:r>
              <a:rPr lang="en-US" dirty="0">
                <a:hlinkClick r:id="rId3"/>
              </a:rPr>
              <a:t>https://www.square2marketing.com/blog/branding-vs-direct-response-which-marketing-strategy-is-right</a:t>
            </a:r>
            <a:endParaRPr lang="en-US" dirty="0"/>
          </a:p>
          <a:p>
            <a:r>
              <a:rPr lang="en-US" dirty="0"/>
              <a:t>https://www.wordstream.com/blog/ws/2017/05/02/adwords-account-structure-guide</a:t>
            </a:r>
          </a:p>
        </p:txBody>
      </p:sp>
    </p:spTree>
    <p:extLst>
      <p:ext uri="{BB962C8B-B14F-4D97-AF65-F5344CB8AC3E}">
        <p14:creationId xmlns:p14="http://schemas.microsoft.com/office/powerpoint/2010/main" val="321689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SEO and SEM</a:t>
            </a:r>
          </a:p>
        </p:txBody>
      </p:sp>
      <p:sp>
        <p:nvSpPr>
          <p:cNvPr id="3" name="Content Placeholder 2"/>
          <p:cNvSpPr>
            <a:spLocks noGrp="1"/>
          </p:cNvSpPr>
          <p:nvPr>
            <p:ph idx="1"/>
          </p:nvPr>
        </p:nvSpPr>
        <p:spPr/>
        <p:txBody>
          <a:bodyPr>
            <a:normAutofit lnSpcReduction="10000"/>
          </a:bodyPr>
          <a:lstStyle/>
          <a:p>
            <a:pPr algn="just"/>
            <a:r>
              <a:rPr lang="en-US" dirty="0"/>
              <a:t>“Search engine marketing" refers to paid search marketing, a system where businesses pay Google to show their ads in the search results.</a:t>
            </a:r>
          </a:p>
          <a:p>
            <a:pPr algn="just"/>
            <a:r>
              <a:rPr lang="en-US" dirty="0"/>
              <a:t>Search engine optimization, or SEO, is different because businesses don't pay Google for traffic and clicks; rather, they earn a free spot in the search results by having the most relevant content for a given keyword search.</a:t>
            </a:r>
          </a:p>
          <a:p>
            <a:endParaRPr lang="en-US" dirty="0"/>
          </a:p>
        </p:txBody>
      </p:sp>
    </p:spTree>
    <p:extLst>
      <p:ext uri="{BB962C8B-B14F-4D97-AF65-F5344CB8AC3E}">
        <p14:creationId xmlns:p14="http://schemas.microsoft.com/office/powerpoint/2010/main" val="275697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SEM</a:t>
            </a:r>
          </a:p>
        </p:txBody>
      </p:sp>
      <p:sp>
        <p:nvSpPr>
          <p:cNvPr id="3" name="Content Placeholder 2"/>
          <p:cNvSpPr>
            <a:spLocks noGrp="1"/>
          </p:cNvSpPr>
          <p:nvPr>
            <p:ph idx="1"/>
          </p:nvPr>
        </p:nvSpPr>
        <p:spPr/>
        <p:txBody>
          <a:bodyPr>
            <a:normAutofit fontScale="85000" lnSpcReduction="10000"/>
          </a:bodyPr>
          <a:lstStyle/>
          <a:p>
            <a:pPr algn="just"/>
            <a:r>
              <a:rPr lang="en-US" dirty="0"/>
              <a:t>It offers advertisers the opportunity to put their ads in front of motivated customers who are ready to buy at the precise moment they’re ready to make a purchase. </a:t>
            </a:r>
          </a:p>
          <a:p>
            <a:r>
              <a:rPr lang="en-US" dirty="0"/>
              <a:t>Increase brand awareness and brand equity of product.</a:t>
            </a:r>
          </a:p>
          <a:p>
            <a:r>
              <a:rPr lang="en-US" dirty="0"/>
              <a:t>Increase Visibility - Increase in web site traffic.</a:t>
            </a:r>
          </a:p>
          <a:p>
            <a:r>
              <a:rPr lang="en-US" dirty="0"/>
              <a:t>Increase in targeted leads.</a:t>
            </a:r>
          </a:p>
          <a:p>
            <a:r>
              <a:rPr lang="en-US" dirty="0"/>
              <a:t>Target your ads to users based on languages and locations.</a:t>
            </a:r>
          </a:p>
          <a:p>
            <a:r>
              <a:rPr lang="en-US" dirty="0"/>
              <a:t>Greater ROI — Compared to other advertising media, paid search strategies are more efficient.</a:t>
            </a:r>
          </a:p>
          <a:p>
            <a:pPr algn="just"/>
            <a:endParaRPr lang="en-US" dirty="0"/>
          </a:p>
        </p:txBody>
      </p:sp>
    </p:spTree>
    <p:extLst>
      <p:ext uri="{BB962C8B-B14F-4D97-AF65-F5344CB8AC3E}">
        <p14:creationId xmlns:p14="http://schemas.microsoft.com/office/powerpoint/2010/main" val="41465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Keyword Research : Foundation of Search Engine Marketing</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Keyword research</a:t>
            </a:r>
            <a:r>
              <a:rPr lang="en-US" dirty="0"/>
              <a:t>: to find and </a:t>
            </a:r>
            <a:r>
              <a:rPr lang="en-US" b="1" dirty="0"/>
              <a:t>research </a:t>
            </a:r>
            <a:r>
              <a:rPr lang="en-US" dirty="0"/>
              <a:t>actual search terms that people enter into search engines.</a:t>
            </a:r>
          </a:p>
          <a:p>
            <a:pPr marL="0" indent="0">
              <a:buNone/>
            </a:pPr>
            <a:r>
              <a:rPr lang="en-US" dirty="0"/>
              <a:t>Finding keywords that have a decent search volume, but less competition.</a:t>
            </a:r>
          </a:p>
          <a:p>
            <a:pPr marL="0" indent="0">
              <a:buNone/>
            </a:pPr>
            <a:r>
              <a:rPr lang="en-US" b="1" dirty="0"/>
              <a:t>Objectives:</a:t>
            </a:r>
          </a:p>
          <a:p>
            <a:r>
              <a:rPr lang="en-US" dirty="0"/>
              <a:t>To attract organic search traffic.</a:t>
            </a:r>
          </a:p>
          <a:p>
            <a:r>
              <a:rPr lang="en-US" dirty="0"/>
              <a:t>To maximize the impact of search engine marketing efforts.</a:t>
            </a:r>
          </a:p>
          <a:p>
            <a:pPr marL="0" indent="0" fontAlgn="base">
              <a:buNone/>
            </a:pPr>
            <a:r>
              <a:rPr lang="en-US" b="1" dirty="0"/>
              <a:t>Deliverables:</a:t>
            </a:r>
          </a:p>
          <a:p>
            <a:pPr marL="0" indent="0" fontAlgn="base">
              <a:buNone/>
            </a:pPr>
            <a:r>
              <a:rPr lang="en-US" dirty="0"/>
              <a:t>Helps to understand following:</a:t>
            </a:r>
          </a:p>
          <a:p>
            <a:pPr fontAlgn="base"/>
            <a:r>
              <a:rPr lang="en-US" dirty="0"/>
              <a:t>What your audience’s main problems are</a:t>
            </a:r>
          </a:p>
          <a:p>
            <a:pPr fontAlgn="base"/>
            <a:r>
              <a:rPr lang="en-US" dirty="0"/>
              <a:t>The language they use</a:t>
            </a:r>
          </a:p>
          <a:p>
            <a:pPr fontAlgn="base"/>
            <a:r>
              <a:rPr lang="en-US" dirty="0"/>
              <a:t>Which topics are becoming more important or less important over time.</a:t>
            </a:r>
          </a:p>
          <a:p>
            <a:pPr fontAlgn="base"/>
            <a:endParaRPr lang="en-US" dirty="0"/>
          </a:p>
          <a:p>
            <a:endParaRPr lang="en-US" dirty="0"/>
          </a:p>
          <a:p>
            <a:endParaRPr lang="en-US" dirty="0"/>
          </a:p>
        </p:txBody>
      </p:sp>
    </p:spTree>
    <p:extLst>
      <p:ext uri="{BB962C8B-B14F-4D97-AF65-F5344CB8AC3E}">
        <p14:creationId xmlns:p14="http://schemas.microsoft.com/office/powerpoint/2010/main" val="11107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research methodology</a:t>
            </a:r>
          </a:p>
        </p:txBody>
      </p:sp>
      <p:sp>
        <p:nvSpPr>
          <p:cNvPr id="3" name="Content Placeholder 2"/>
          <p:cNvSpPr>
            <a:spLocks noGrp="1"/>
          </p:cNvSpPr>
          <p:nvPr>
            <p:ph idx="1"/>
          </p:nvPr>
        </p:nvSpPr>
        <p:spPr/>
        <p:txBody>
          <a:bodyPr/>
          <a:lstStyle/>
          <a:p>
            <a:pPr marL="0" indent="0">
              <a:buNone/>
            </a:pPr>
            <a:r>
              <a:rPr lang="en-US" b="1" dirty="0"/>
              <a:t>1. Identify the niche topic</a:t>
            </a:r>
          </a:p>
          <a:p>
            <a:pPr marL="0" indent="0">
              <a:buNone/>
            </a:pPr>
            <a:r>
              <a:rPr lang="en-US" sz="2400" dirty="0"/>
              <a:t>A Niche Topic is a topic that your target customer is interested in- not the exact keywords, it’s a broad topic.</a:t>
            </a:r>
          </a:p>
          <a:p>
            <a:pPr marL="0" indent="0">
              <a:buNone/>
            </a:pPr>
            <a:r>
              <a:rPr lang="en-US" sz="2400" b="1" dirty="0"/>
              <a:t>Strategy examples:</a:t>
            </a:r>
          </a:p>
          <a:p>
            <a:r>
              <a:rPr lang="en-US" sz="2400" b="1" dirty="0"/>
              <a:t>Identify the buyer persona: </a:t>
            </a:r>
            <a:r>
              <a:rPr lang="en-US" sz="2400" dirty="0"/>
              <a:t>(Gender, Age, Approximate income, Hobbies and interests, Things that they struggle with, What they want to accomplish (personally and professionally))</a:t>
            </a:r>
          </a:p>
          <a:p>
            <a:pPr marL="0" indent="0">
              <a:buNone/>
            </a:pPr>
            <a:r>
              <a:rPr lang="en-US" sz="2400" dirty="0"/>
              <a:t>      Could be several (e.g. parents and children)</a:t>
            </a:r>
          </a:p>
          <a:p>
            <a:r>
              <a:rPr lang="en-US" sz="2400" b="1" dirty="0"/>
              <a:t>Find forums where your target audience reaches out</a:t>
            </a:r>
          </a:p>
          <a:p>
            <a:r>
              <a:rPr lang="en-US" sz="2400" b="1" dirty="0"/>
              <a:t>Wikipedia Table of Contents</a:t>
            </a:r>
          </a:p>
          <a:p>
            <a:endParaRPr lang="en-US" sz="2400" b="1" dirty="0"/>
          </a:p>
          <a:p>
            <a:endParaRPr lang="en-US" sz="2400" dirty="0"/>
          </a:p>
          <a:p>
            <a:pPr marL="0" indent="0">
              <a:buNone/>
            </a:pPr>
            <a:endParaRPr lang="en-US" sz="2400" b="1" dirty="0"/>
          </a:p>
          <a:p>
            <a:pPr marL="0" indent="0">
              <a:buNone/>
            </a:pPr>
            <a:endParaRPr lang="en-US" b="1" dirty="0"/>
          </a:p>
        </p:txBody>
      </p:sp>
    </p:spTree>
    <p:extLst>
      <p:ext uri="{BB962C8B-B14F-4D97-AF65-F5344CB8AC3E}">
        <p14:creationId xmlns:p14="http://schemas.microsoft.com/office/powerpoint/2010/main" val="25790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marL="0" indent="0">
              <a:buNone/>
            </a:pPr>
            <a:r>
              <a:rPr lang="en-US" b="1" dirty="0"/>
              <a:t>2. Find the keywords</a:t>
            </a:r>
          </a:p>
          <a:p>
            <a:pPr marL="0" indent="0">
              <a:buNone/>
            </a:pPr>
            <a:r>
              <a:rPr lang="en-US" sz="2800" dirty="0"/>
              <a:t>3 main categories: Head, body and tail(long)</a:t>
            </a:r>
          </a:p>
        </p:txBody>
      </p:sp>
      <p:pic>
        <p:nvPicPr>
          <p:cNvPr id="1026" name="Picture 2" descr="Number of keywords .vs. conver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2345"/>
            <a:ext cx="6781799" cy="52604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152400"/>
            <a:ext cx="8229600" cy="1143000"/>
          </a:xfrm>
        </p:spPr>
        <p:txBody>
          <a:bodyPr/>
          <a:lstStyle/>
          <a:p>
            <a:r>
              <a:rPr lang="en-US" dirty="0"/>
              <a:t>Keyword research methodology</a:t>
            </a:r>
          </a:p>
        </p:txBody>
      </p:sp>
      <p:sp>
        <p:nvSpPr>
          <p:cNvPr id="4" name="Rectangle 3"/>
          <p:cNvSpPr/>
          <p:nvPr/>
        </p:nvSpPr>
        <p:spPr>
          <a:xfrm>
            <a:off x="5943600" y="6550223"/>
            <a:ext cx="3237809" cy="276999"/>
          </a:xfrm>
          <a:prstGeom prst="rect">
            <a:avLst/>
          </a:prstGeom>
        </p:spPr>
        <p:txBody>
          <a:bodyPr wrap="none">
            <a:spAutoFit/>
          </a:bodyPr>
          <a:lstStyle/>
          <a:p>
            <a:r>
              <a:rPr lang="en-US" sz="1200" dirty="0"/>
              <a:t>Source: https://backlinko.com/keyword-research</a:t>
            </a:r>
          </a:p>
        </p:txBody>
      </p:sp>
    </p:spTree>
    <p:extLst>
      <p:ext uri="{BB962C8B-B14F-4D97-AF65-F5344CB8AC3E}">
        <p14:creationId xmlns:p14="http://schemas.microsoft.com/office/powerpoint/2010/main" val="292250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486400"/>
          </a:xfrm>
        </p:spPr>
        <p:txBody>
          <a:bodyPr>
            <a:normAutofit lnSpcReduction="10000"/>
          </a:bodyPr>
          <a:lstStyle/>
          <a:p>
            <a:pPr marL="0" indent="0">
              <a:buNone/>
            </a:pPr>
            <a:r>
              <a:rPr lang="en-US" sz="2800" b="1" dirty="0"/>
              <a:t>3. Research related search terms.</a:t>
            </a:r>
          </a:p>
          <a:p>
            <a:pPr marL="0" indent="0" algn="just">
              <a:buNone/>
            </a:pPr>
            <a:r>
              <a:rPr lang="en-US" sz="2800" dirty="0"/>
              <a:t>Go to Google.com and take a look at the related search terms that appear when you plug in a keyword.(useful to find long tail keywords)</a:t>
            </a:r>
          </a:p>
          <a:p>
            <a:pPr marL="0" indent="0" algn="just">
              <a:buNone/>
            </a:pPr>
            <a:endParaRPr lang="en-US" sz="2800" b="1" dirty="0"/>
          </a:p>
          <a:p>
            <a:pPr marL="0" indent="0" algn="just">
              <a:buNone/>
            </a:pPr>
            <a:endParaRPr lang="en-US" sz="2800" b="1" dirty="0"/>
          </a:p>
          <a:p>
            <a:pPr marL="0" indent="0" algn="just">
              <a:buNone/>
            </a:pPr>
            <a:endParaRPr lang="en-US" sz="2800" b="1" dirty="0"/>
          </a:p>
          <a:p>
            <a:pPr marL="0" indent="0" algn="just">
              <a:buNone/>
            </a:pPr>
            <a:endParaRPr lang="en-US" sz="2800" b="1" dirty="0"/>
          </a:p>
          <a:p>
            <a:pPr marL="0" indent="0" algn="just">
              <a:buNone/>
            </a:pPr>
            <a:endParaRPr lang="en-US" sz="2800" b="1" dirty="0"/>
          </a:p>
          <a:p>
            <a:pPr marL="0" indent="0" algn="just">
              <a:buNone/>
            </a:pPr>
            <a:endParaRPr lang="en-US" sz="2800" b="1" dirty="0"/>
          </a:p>
          <a:p>
            <a:pPr marL="0" indent="0" algn="just">
              <a:buNone/>
            </a:pPr>
            <a:endParaRPr lang="en-US" sz="2800" b="1" dirty="0"/>
          </a:p>
          <a:p>
            <a:pPr marL="0" indent="0" algn="just">
              <a:buNone/>
            </a:pPr>
            <a:r>
              <a:rPr lang="en-US" sz="2800" b="1" dirty="0"/>
              <a:t>4. See how competitors are ranking for these keywords.</a:t>
            </a:r>
          </a:p>
          <a:p>
            <a:pPr marL="0" indent="0">
              <a:buNone/>
            </a:pPr>
            <a:endParaRPr lang="en-US" sz="2800" dirty="0"/>
          </a:p>
        </p:txBody>
      </p:sp>
      <p:sp>
        <p:nvSpPr>
          <p:cNvPr id="4" name="Title 1"/>
          <p:cNvSpPr txBox="1">
            <a:spLocks/>
          </p:cNvSpPr>
          <p:nvPr/>
        </p:nvSpPr>
        <p:spPr>
          <a:xfrm>
            <a:off x="4572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Keyword research methodology</a:t>
            </a:r>
          </a:p>
        </p:txBody>
      </p:sp>
      <p:pic>
        <p:nvPicPr>
          <p:cNvPr id="5122" name="Picture 2" descr="Searches related 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952749"/>
            <a:ext cx="8763000" cy="299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3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2293</Words>
  <Application>Microsoft Macintosh PowerPoint</Application>
  <PresentationFormat>On-screen Show (4:3)</PresentationFormat>
  <Paragraphs>245</Paragraphs>
  <Slides>33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Search Engine Marketing</vt:lpstr>
      <vt:lpstr>What is search engine marketing?</vt:lpstr>
      <vt:lpstr>PowerPoint Presentation</vt:lpstr>
      <vt:lpstr>Difference between SEO and SEM</vt:lpstr>
      <vt:lpstr>Benefits of SEM</vt:lpstr>
      <vt:lpstr>Keyword Research : Foundation of Search Engine Marketing</vt:lpstr>
      <vt:lpstr>Keyword research methodology</vt:lpstr>
      <vt:lpstr>Keyword research methodology</vt:lpstr>
      <vt:lpstr>PowerPoint Presentation</vt:lpstr>
      <vt:lpstr>PowerPoint Presentation</vt:lpstr>
      <vt:lpstr>PowerPoint Presentation</vt:lpstr>
      <vt:lpstr>PowerPoint Presentation</vt:lpstr>
      <vt:lpstr>Understanding the Keyword Planner results</vt:lpstr>
      <vt:lpstr>PowerPoint Presentation</vt:lpstr>
      <vt:lpstr>Commercial Intent: The Four Keyword Classes</vt:lpstr>
      <vt:lpstr>Google Ads vs Microsoft’s Bing Ads</vt:lpstr>
      <vt:lpstr>What is a campaign?</vt:lpstr>
      <vt:lpstr>Types of campaigns</vt:lpstr>
      <vt:lpstr>Ad groups and keyword setup</vt:lpstr>
      <vt:lpstr>Ad-groups and keyword dashboard</vt:lpstr>
      <vt:lpstr>Campaign set-up</vt:lpstr>
      <vt:lpstr>PowerPoint Presentation</vt:lpstr>
      <vt:lpstr>Ad-formats and guidelines</vt:lpstr>
      <vt:lpstr>PowerPoint Presentation</vt:lpstr>
      <vt:lpstr>Ad-formats and guidelines</vt:lpstr>
      <vt:lpstr>Direct campaign vs branding campaign</vt:lpstr>
      <vt:lpstr>Ad bidding</vt:lpstr>
      <vt:lpstr>Ad bidding</vt:lpstr>
      <vt:lpstr>PowerPoint Presentation</vt:lpstr>
      <vt:lpstr>How to achieve higher quality scores?</vt:lpstr>
      <vt:lpstr>How to achieve higher quality scores?</vt:lpstr>
      <vt:lpstr>Common issues related to search ads and their 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Sumangla</dc:creator>
  <cp:lastModifiedBy>Microsoft Office User</cp:lastModifiedBy>
  <cp:revision>54</cp:revision>
  <dcterms:created xsi:type="dcterms:W3CDTF">2018-10-28T16:46:49Z</dcterms:created>
  <dcterms:modified xsi:type="dcterms:W3CDTF">2024-02-20T04:48:12Z</dcterms:modified>
</cp:coreProperties>
</file>