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2" r:id="rId3"/>
    <p:sldId id="264" r:id="rId4"/>
    <p:sldId id="257" r:id="rId5"/>
    <p:sldId id="263" r:id="rId6"/>
    <p:sldId id="258" r:id="rId7"/>
    <p:sldId id="266" r:id="rId8"/>
    <p:sldId id="259" r:id="rId9"/>
    <p:sldId id="269" r:id="rId10"/>
    <p:sldId id="268"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86410" autoAdjust="0"/>
  </p:normalViewPr>
  <p:slideViewPr>
    <p:cSldViewPr snapToGrid="0" snapToObjects="1">
      <p:cViewPr varScale="1">
        <p:scale>
          <a:sx n="91" d="100"/>
          <a:sy n="91" d="100"/>
        </p:scale>
        <p:origin x="79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9BD8-4970-447D-8178-12E861B13EF9}"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499F9-A4F8-47A3-8CAF-F76064C4156A}" type="slidenum">
              <a:rPr lang="en-IN" smtClean="0"/>
              <a:t>‹#›</a:t>
            </a:fld>
            <a:endParaRPr lang="en-IN"/>
          </a:p>
        </p:txBody>
      </p:sp>
    </p:spTree>
    <p:extLst>
      <p:ext uri="{BB962C8B-B14F-4D97-AF65-F5344CB8AC3E}">
        <p14:creationId xmlns:p14="http://schemas.microsoft.com/office/powerpoint/2010/main" val="318283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Entries</a:t>
            </a:r>
            <a:endParaRPr dirty="0"/>
          </a:p>
          <a:p>
            <a:r>
              <a:rPr b="0" dirty="0"/>
              <a:t>No alt text provided</a:t>
            </a:r>
            <a:endParaRPr dirty="0"/>
          </a:p>
          <a:p>
            <a:endParaRPr dirty="0"/>
          </a:p>
          <a:p>
            <a:r>
              <a:rPr b="1" dirty="0"/>
              <a:t>Entries Made Per Day Vs Gender </a:t>
            </a:r>
            <a:endParaRPr dirty="0"/>
          </a:p>
          <a:p>
            <a:r>
              <a:rPr b="0" dirty="0"/>
              <a:t>No alt text provided</a:t>
            </a:r>
            <a:endParaRPr dirty="0"/>
          </a:p>
          <a:p>
            <a:endParaRPr dirty="0"/>
          </a:p>
          <a:p>
            <a:r>
              <a:rPr b="1" dirty="0"/>
              <a:t>Number of Entries By Moods</a:t>
            </a:r>
            <a:endParaRPr dirty="0"/>
          </a:p>
          <a:p>
            <a:r>
              <a:rPr b="0" dirty="0"/>
              <a:t>No alt text provided</a:t>
            </a:r>
            <a:endParaRPr dirty="0"/>
          </a:p>
          <a:p>
            <a:endParaRPr dirty="0"/>
          </a:p>
          <a:p>
            <a:r>
              <a:rPr b="1" dirty="0"/>
              <a:t>User Gender Count</a:t>
            </a:r>
            <a:endParaRPr dirty="0"/>
          </a:p>
          <a:p>
            <a:r>
              <a:rPr b="0" dirty="0"/>
              <a:t>No alt text provided</a:t>
            </a:r>
            <a:endParaRPr dirty="0"/>
          </a:p>
          <a:p>
            <a:endParaRPr dirty="0"/>
          </a:p>
          <a:p>
            <a:r>
              <a:rPr b="1" dirty="0"/>
              <a:t>User Age Group Vs Gender Count</a:t>
            </a:r>
            <a:endParaRPr dirty="0"/>
          </a:p>
          <a:p>
            <a:r>
              <a:rPr b="0" dirty="0"/>
              <a:t>No alt text provided</a:t>
            </a:r>
            <a:endParaRPr dirty="0"/>
          </a:p>
          <a:p>
            <a:endParaRPr dirty="0"/>
          </a:p>
          <a:p>
            <a:r>
              <a:rPr b="1" dirty="0"/>
              <a:t>actionButton</a:t>
            </a:r>
            <a:endParaRPr dirty="0"/>
          </a:p>
          <a:p>
            <a:r>
              <a:rPr b="0" dirty="0"/>
              <a:t>Press Ctrl + Click to Clear all slicers.
</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People Suffering from Emotional Conditions by Count of Conditions</a:t>
            </a:r>
            <a:endParaRPr dirty="0"/>
          </a:p>
          <a:p>
            <a:r>
              <a:rPr b="0" dirty="0"/>
              <a:t>No alt text provided</a:t>
            </a:r>
            <a:endParaRPr dirty="0"/>
          </a:p>
          <a:p>
            <a:endParaRPr dirty="0"/>
          </a:p>
          <a:p>
            <a:r>
              <a:rPr b="1" dirty="0"/>
              <a:t>User Suffering from One or More Mental Conditions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People having Stress on Weekends Vs Weekdays</a:t>
            </a:r>
            <a:endParaRPr dirty="0"/>
          </a:p>
          <a:p>
            <a:r>
              <a:rPr b="0" dirty="0"/>
              <a:t>No alt text provided</a:t>
            </a:r>
            <a:endParaRPr dirty="0"/>
          </a:p>
          <a:p>
            <a:endParaRPr dirty="0"/>
          </a:p>
          <a:p>
            <a:r>
              <a:rPr b="1" dirty="0"/>
              <a:t>People having Anxiety on Weekends Vs Weekdays</a:t>
            </a:r>
            <a:endParaRPr dirty="0"/>
          </a:p>
          <a:p>
            <a:r>
              <a:rPr b="0" dirty="0"/>
              <a:t>No alt text provided</a:t>
            </a:r>
            <a:endParaRPr dirty="0"/>
          </a:p>
          <a:p>
            <a:endParaRPr dirty="0"/>
          </a:p>
          <a:p>
            <a:r>
              <a:rPr b="1" dirty="0"/>
              <a:t>People having Depression on Weekends Vs Weekdays</a:t>
            </a:r>
            <a:endParaRPr dirty="0"/>
          </a:p>
          <a:p>
            <a:r>
              <a:rPr b="0" dirty="0"/>
              <a:t>No alt text provided</a:t>
            </a:r>
            <a:endParaRPr dirty="0"/>
          </a:p>
          <a:p>
            <a:endParaRPr dirty="0"/>
          </a:p>
          <a:p>
            <a:r>
              <a:rPr b="1" dirty="0"/>
              <a:t>People having Loneliness on Weekends Vs Weekdays</a:t>
            </a:r>
            <a:endParaRPr dirty="0"/>
          </a:p>
          <a:p>
            <a:r>
              <a:rPr b="0" dirty="0"/>
              <a:t>No alt text provided</a:t>
            </a:r>
            <a:endParaRPr dirty="0"/>
          </a:p>
          <a:p>
            <a:endParaRPr dirty="0"/>
          </a:p>
          <a:p>
            <a:r>
              <a:rPr b="1" dirty="0"/>
              <a:t>People with More than 2 Mental Conditions by Age and Gender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Press Ctrl + Click to Clear all slicers.
</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8499F9-A4F8-47A3-8CAF-F76064C4156A}" type="slidenum">
              <a:rPr lang="en-IN" smtClean="0"/>
              <a:t>7</a:t>
            </a:fld>
            <a:endParaRPr lang="en-IN"/>
          </a:p>
        </p:txBody>
      </p:sp>
    </p:spTree>
    <p:extLst>
      <p:ext uri="{BB962C8B-B14F-4D97-AF65-F5344CB8AC3E}">
        <p14:creationId xmlns:p14="http://schemas.microsoft.com/office/powerpoint/2010/main" val="112045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Event and Work Distribution by Sub Activities</a:t>
            </a:r>
            <a:endParaRPr dirty="0"/>
          </a:p>
          <a:p>
            <a:r>
              <a:rPr b="0" dirty="0"/>
              <a:t>No alt text provided</a:t>
            </a:r>
            <a:endParaRPr dirty="0"/>
          </a:p>
          <a:p>
            <a:endParaRPr dirty="0"/>
          </a:p>
          <a:p>
            <a:r>
              <a:rPr b="1" dirty="0"/>
              <a:t>Leisure and Finance Distribution by Sub Activities</a:t>
            </a:r>
            <a:endParaRPr dirty="0"/>
          </a:p>
          <a:p>
            <a:r>
              <a:rPr b="0" dirty="0"/>
              <a:t>No alt text provided</a:t>
            </a:r>
            <a:endParaRPr dirty="0"/>
          </a:p>
          <a:p>
            <a:endParaRPr dirty="0"/>
          </a:p>
          <a:p>
            <a:r>
              <a:rPr b="1" dirty="0"/>
              <a:t>Self Improvement and Routine Distribution by Sub Activities</a:t>
            </a:r>
            <a:endParaRPr dirty="0"/>
          </a:p>
          <a:p>
            <a:r>
              <a:rPr b="0" dirty="0"/>
              <a:t>No alt text provided</a:t>
            </a:r>
            <a:endParaRPr dirty="0"/>
          </a:p>
          <a:p>
            <a:endParaRPr dirty="0"/>
          </a:p>
          <a:p>
            <a:r>
              <a:rPr b="1" dirty="0"/>
              <a:t>Relationships and Health Distribution by Sub Activities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Classification of Activities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8499F9-A4F8-47A3-8CAF-F76064C4156A}" type="slidenum">
              <a:rPr lang="en-IN" smtClean="0"/>
              <a:t>9</a:t>
            </a:fld>
            <a:endParaRPr lang="en-IN"/>
          </a:p>
        </p:txBody>
      </p:sp>
    </p:spTree>
    <p:extLst>
      <p:ext uri="{BB962C8B-B14F-4D97-AF65-F5344CB8AC3E}">
        <p14:creationId xmlns:p14="http://schemas.microsoft.com/office/powerpoint/2010/main" val="172220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8499F9-A4F8-47A3-8CAF-F76064C4156A}" type="slidenum">
              <a:rPr lang="en-IN" smtClean="0"/>
              <a:t>10</a:t>
            </a:fld>
            <a:endParaRPr lang="en-IN"/>
          </a:p>
        </p:txBody>
      </p:sp>
    </p:spTree>
    <p:extLst>
      <p:ext uri="{BB962C8B-B14F-4D97-AF65-F5344CB8AC3E}">
        <p14:creationId xmlns:p14="http://schemas.microsoft.com/office/powerpoint/2010/main" val="110693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8499F9-A4F8-47A3-8CAF-F76064C4156A}" type="slidenum">
              <a:rPr lang="en-IN" smtClean="0"/>
              <a:t>13</a:t>
            </a:fld>
            <a:endParaRPr lang="en-IN"/>
          </a:p>
        </p:txBody>
      </p:sp>
    </p:spTree>
    <p:extLst>
      <p:ext uri="{BB962C8B-B14F-4D97-AF65-F5344CB8AC3E}">
        <p14:creationId xmlns:p14="http://schemas.microsoft.com/office/powerpoint/2010/main" val="56151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8499F9-A4F8-47A3-8CAF-F76064C4156A}" type="slidenum">
              <a:rPr lang="en-IN" smtClean="0"/>
              <a:t>14</a:t>
            </a:fld>
            <a:endParaRPr lang="en-IN"/>
          </a:p>
        </p:txBody>
      </p:sp>
    </p:spTree>
    <p:extLst>
      <p:ext uri="{BB962C8B-B14F-4D97-AF65-F5344CB8AC3E}">
        <p14:creationId xmlns:p14="http://schemas.microsoft.com/office/powerpoint/2010/main" val="60631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f2f57e3-28ab-445c-b17a-78adba1a1678?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rive.google.com/drive/folders/1oJfhZR-baPUhmkw41T4zpU-qimGLe5UG?usp=drive_link"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f2f57e3-28ab-445c-b17a-78adba1a167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3f2f57e3-28ab-445c-b17a-78adba1a167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3f2f57e3-28ab-445c-b17a-78adba1a167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38" y="-8059"/>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MoodScriber</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Analytics</a:t>
            </a:r>
          </a:p>
        </p:txBody>
      </p:sp>
      <p:sp>
        <p:nvSpPr>
          <p:cNvPr id="13" name="Text Placeholder 2"/>
          <p:cNvSpPr txBox="1">
            <a:spLocks/>
          </p:cNvSpPr>
          <p:nvPr/>
        </p:nvSpPr>
        <p:spPr>
          <a:xfrm>
            <a:off x="853448" y="3658760"/>
            <a:ext cx="1952814" cy="600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sz="1600" dirty="0">
                <a:solidFill>
                  <a:schemeClr val="bg1"/>
                </a:solidFill>
                <a:hlinkClick r:id="rId3"/>
              </a:rPr>
              <a:t>View in Power BI</a:t>
            </a:r>
            <a:endParaRPr lang="en-US" sz="1600" dirty="0">
              <a:solidFill>
                <a:schemeClr val="bg1"/>
              </a:solidFill>
            </a:endParaRPr>
          </a:p>
        </p:txBody>
      </p:sp>
      <p:sp>
        <p:nvSpPr>
          <p:cNvPr id="17" name="TextBox 16"/>
          <p:cNvSpPr txBox="1"/>
          <p:nvPr/>
        </p:nvSpPr>
        <p:spPr>
          <a:xfrm>
            <a:off x="124007" y="4923450"/>
            <a:ext cx="2177716" cy="923330"/>
          </a:xfrm>
          <a:prstGeom prst="rect">
            <a:avLst/>
          </a:prstGeom>
          <a:noFill/>
        </p:spPr>
        <p:txBody>
          <a:bodyPr wrap="square" rtlCol="0">
            <a:spAutoFit/>
          </a:bodyPr>
          <a:lstStyle/>
          <a:p>
            <a:r>
              <a:rPr lang="en-US" b="1" i="0" dirty="0">
                <a:solidFill>
                  <a:schemeClr val="bg1"/>
                </a:solidFill>
                <a:latin typeface="Segoe UI Semibold" charset="0"/>
                <a:ea typeface="Segoe UI Semibold" charset="0"/>
                <a:cs typeface="Segoe UI Semibold" charset="0"/>
              </a:rPr>
              <a:t>By – Raunak Raj</a:t>
            </a:r>
          </a:p>
          <a:p>
            <a:br>
              <a:rPr lang="en-US" b="1" dirty="0">
                <a:solidFill>
                  <a:schemeClr val="bg1"/>
                </a:solidFill>
                <a:latin typeface="Segoe UI Semibold" charset="0"/>
                <a:ea typeface="Segoe UI" charset="0"/>
                <a:cs typeface="Segoe UI Semibold" charset="0"/>
              </a:rPr>
            </a:br>
            <a:r>
              <a:rPr lang="en-US" b="1" dirty="0">
                <a:solidFill>
                  <a:schemeClr val="bg1"/>
                </a:solidFill>
                <a:latin typeface="Segoe UI Semibold" charset="0"/>
                <a:ea typeface="Segoe UI" charset="0"/>
                <a:cs typeface="Segoe UI Semibold" charset="0"/>
              </a:rPr>
              <a:t>202000482</a:t>
            </a:r>
            <a:endParaRPr lang="en-US" b="0" i="0" dirty="0">
              <a:solidFill>
                <a:schemeClr val="bg1"/>
              </a:solidFill>
              <a:latin typeface="Segoe UI" charset="0"/>
              <a:ea typeface="Segoe UI" charset="0"/>
              <a:cs typeface="Segoe UI" charset="0"/>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5238" y="3732999"/>
            <a:ext cx="162027" cy="153025"/>
          </a:xfrm>
          <a:prstGeom prst="rect">
            <a:avLst/>
          </a:prstGeom>
        </p:spPr>
      </p:pic>
      <p:pic>
        <p:nvPicPr>
          <p:cNvPr id="3" name="Picture 2" descr="A blue and white logo&#10;&#10;Description automatically generated">
            <a:extLst>
              <a:ext uri="{FF2B5EF4-FFF2-40B4-BE49-F238E27FC236}">
                <a16:creationId xmlns:a16="http://schemas.microsoft.com/office/drawing/2014/main" id="{C48A87FB-8708-1BCF-0F81-3FA8AE69C1A7}"/>
              </a:ext>
            </a:extLst>
          </p:cNvPr>
          <p:cNvPicPr>
            <a:picLocks noChangeAspect="1"/>
          </p:cNvPicPr>
          <p:nvPr/>
        </p:nvPicPr>
        <p:blipFill>
          <a:blip r:embed="rId5"/>
          <a:stretch>
            <a:fillRect/>
          </a:stretch>
        </p:blipFill>
        <p:spPr>
          <a:xfrm>
            <a:off x="487638" y="423256"/>
            <a:ext cx="2219635" cy="2114845"/>
          </a:xfrm>
          <a:prstGeom prst="rect">
            <a:avLst/>
          </a:prstGeom>
        </p:spPr>
      </p:pic>
      <p:sp>
        <p:nvSpPr>
          <p:cNvPr id="2" name="TextBox 1">
            <a:extLst>
              <a:ext uri="{FF2B5EF4-FFF2-40B4-BE49-F238E27FC236}">
                <a16:creationId xmlns:a16="http://schemas.microsoft.com/office/drawing/2014/main" id="{CAC308A8-8DF0-45B2-9251-10A1F9AEF2D1}"/>
              </a:ext>
            </a:extLst>
          </p:cNvPr>
          <p:cNvSpPr txBox="1"/>
          <p:nvPr/>
        </p:nvSpPr>
        <p:spPr>
          <a:xfrm>
            <a:off x="853448" y="4357035"/>
            <a:ext cx="3256097" cy="369332"/>
          </a:xfrm>
          <a:prstGeom prst="rect">
            <a:avLst/>
          </a:prstGeom>
          <a:noFill/>
        </p:spPr>
        <p:txBody>
          <a:bodyPr wrap="square" rtlCol="0">
            <a:spAutoFit/>
          </a:bodyPr>
          <a:lstStyle/>
          <a:p>
            <a:r>
              <a:rPr lang="en-IN" dirty="0">
                <a:solidFill>
                  <a:schemeClr val="bg1"/>
                </a:solidFill>
                <a:hlinkClick r:id="rId6"/>
              </a:rPr>
              <a:t>Click here to Access Project Files</a:t>
            </a:r>
            <a:endParaRPr lang="en-IN" dirty="0">
              <a:solidFill>
                <a:schemeClr val="bg1"/>
              </a:solidFill>
            </a:endParaRPr>
          </a:p>
        </p:txBody>
      </p:sp>
      <p:pic>
        <p:nvPicPr>
          <p:cNvPr id="4" name="Picture 3">
            <a:extLst>
              <a:ext uri="{FF2B5EF4-FFF2-40B4-BE49-F238E27FC236}">
                <a16:creationId xmlns:a16="http://schemas.microsoft.com/office/drawing/2014/main" id="{9EA0FFE3-457F-0E26-AD58-AD41DC180003}"/>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8531" y="4465188"/>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168165" y="165538"/>
            <a:ext cx="11855669" cy="6006662"/>
          </a:xfrm>
        </p:spPr>
        <p:txBody>
          <a:bodyPr>
            <a:normAutofit/>
          </a:bodyPr>
          <a:lstStyle/>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pPr marL="0" indent="0">
              <a:buNone/>
            </a:pPr>
            <a:r>
              <a:rPr lang="en-IN" sz="1600" dirty="0">
                <a:solidFill>
                  <a:schemeClr val="bg1"/>
                </a:solidFill>
              </a:rPr>
              <a:t> </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2" name="Add-in 11">
                <a:extLst>
                  <a:ext uri="{FF2B5EF4-FFF2-40B4-BE49-F238E27FC236}">
                    <a16:creationId xmlns:a16="http://schemas.microsoft.com/office/drawing/2014/main" id="{4A31CA4F-399D-7EF0-AF46-F0BFC1003C95}"/>
                  </a:ext>
                </a:extLst>
              </p:cNvPr>
              <p:cNvGraphicFramePr>
                <a:graphicFrameLocks noGrp="1"/>
              </p:cNvGraphicFramePr>
              <p:nvPr>
                <p:extLst>
                  <p:ext uri="{D42A27DB-BD31-4B8C-83A1-F6EECF244321}">
                    <p14:modId xmlns:p14="http://schemas.microsoft.com/office/powerpoint/2010/main" val="219962828"/>
                  </p:ext>
                </p:extLst>
              </p:nvPr>
            </p:nvGraphicFramePr>
            <p:xfrm>
              <a:off x="0" y="-85726"/>
              <a:ext cx="12192000" cy="6943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12" name="Add-in 11">
                <a:extLst>
                  <a:ext uri="{FF2B5EF4-FFF2-40B4-BE49-F238E27FC236}">
                    <a16:creationId xmlns:a16="http://schemas.microsoft.com/office/drawing/2014/main" id="{4A31CA4F-399D-7EF0-AF46-F0BFC1003C95}"/>
                  </a:ext>
                </a:extLst>
              </p:cNvPr>
              <p:cNvPicPr>
                <a:picLocks noGrp="1" noRot="1" noChangeAspect="1" noMove="1" noResize="1" noEditPoints="1" noAdjustHandles="1" noChangeArrowheads="1" noChangeShapeType="1"/>
              </p:cNvPicPr>
              <p:nvPr/>
            </p:nvPicPr>
            <p:blipFill>
              <a:blip r:embed="rId4"/>
              <a:stretch>
                <a:fillRect/>
              </a:stretch>
            </p:blipFill>
            <p:spPr>
              <a:xfrm>
                <a:off x="0" y="-85726"/>
                <a:ext cx="12192000" cy="6943725"/>
              </a:xfrm>
              <a:prstGeom prst="rect">
                <a:avLst/>
              </a:prstGeom>
            </p:spPr>
          </p:pic>
        </mc:Fallback>
      </mc:AlternateContent>
    </p:spTree>
    <p:extLst>
      <p:ext uri="{BB962C8B-B14F-4D97-AF65-F5344CB8AC3E}">
        <p14:creationId xmlns:p14="http://schemas.microsoft.com/office/powerpoint/2010/main" val="419244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a:extLst>
                  <a:ext uri="{FF2B5EF4-FFF2-40B4-BE49-F238E27FC236}">
                    <a16:creationId xmlns:a16="http://schemas.microsoft.com/office/drawing/2014/main" id="{67DC49FA-68CC-5155-ADED-3C86C929C8FA}"/>
                  </a:ext>
                </a:extLst>
              </p:cNvPr>
              <p:cNvGraphicFramePr>
                <a:graphicFrameLocks noGrp="1"/>
              </p:cNvGraphicFramePr>
              <p:nvPr>
                <p:extLst>
                  <p:ext uri="{D42A27DB-BD31-4B8C-83A1-F6EECF244321}">
                    <p14:modId xmlns:p14="http://schemas.microsoft.com/office/powerpoint/2010/main" val="1145400613"/>
                  </p:ext>
                </p:extLst>
              </p:nvPr>
            </p:nvGraphicFramePr>
            <p:xfrm>
              <a:off x="0" y="0"/>
              <a:ext cx="12192000" cy="64865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a:extLst>
                  <a:ext uri="{FF2B5EF4-FFF2-40B4-BE49-F238E27FC236}">
                    <a16:creationId xmlns:a16="http://schemas.microsoft.com/office/drawing/2014/main" id="{67DC49FA-68CC-5155-ADED-3C86C929C8FA}"/>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486525"/>
              </a:xfrm>
              <a:prstGeom prst="rect">
                <a:avLst/>
              </a:prstGeom>
            </p:spPr>
          </p:pic>
        </mc:Fallback>
      </mc:AlternateContent>
    </p:spTree>
    <p:extLst>
      <p:ext uri="{BB962C8B-B14F-4D97-AF65-F5344CB8AC3E}">
        <p14:creationId xmlns:p14="http://schemas.microsoft.com/office/powerpoint/2010/main" val="196266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a:extLst>
                  <a:ext uri="{FF2B5EF4-FFF2-40B4-BE49-F238E27FC236}">
                    <a16:creationId xmlns:a16="http://schemas.microsoft.com/office/drawing/2014/main" id="{24F37B70-3312-D9B8-7658-DF1FA8E396A7}"/>
                  </a:ext>
                </a:extLst>
              </p:cNvPr>
              <p:cNvGraphicFramePr>
                <a:graphicFrameLocks noGrp="1"/>
              </p:cNvGraphicFramePr>
              <p:nvPr>
                <p:extLst>
                  <p:ext uri="{D42A27DB-BD31-4B8C-83A1-F6EECF244321}">
                    <p14:modId xmlns:p14="http://schemas.microsoft.com/office/powerpoint/2010/main" val="4204608863"/>
                  </p:ext>
                </p:extLst>
              </p:nvPr>
            </p:nvGraphicFramePr>
            <p:xfrm>
              <a:off x="0" y="495300"/>
              <a:ext cx="12192000" cy="63627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Add-in 6">
                <a:extLst>
                  <a:ext uri="{FF2B5EF4-FFF2-40B4-BE49-F238E27FC236}">
                    <a16:creationId xmlns:a16="http://schemas.microsoft.com/office/drawing/2014/main" id="{24F37B70-3312-D9B8-7658-DF1FA8E396A7}"/>
                  </a:ext>
                </a:extLst>
              </p:cNvPr>
              <p:cNvPicPr>
                <a:picLocks noGrp="1" noRot="1" noChangeAspect="1" noMove="1" noResize="1" noEditPoints="1" noAdjustHandles="1" noChangeArrowheads="1" noChangeShapeType="1"/>
              </p:cNvPicPr>
              <p:nvPr/>
            </p:nvPicPr>
            <p:blipFill>
              <a:blip r:embed="rId3"/>
              <a:stretch>
                <a:fillRect/>
              </a:stretch>
            </p:blipFill>
            <p:spPr>
              <a:xfrm>
                <a:off x="0" y="495300"/>
                <a:ext cx="12192000" cy="6362700"/>
              </a:xfrm>
              <a:prstGeom prst="rect">
                <a:avLst/>
              </a:prstGeom>
            </p:spPr>
          </p:pic>
        </mc:Fallback>
      </mc:AlternateContent>
    </p:spTree>
    <p:extLst>
      <p:ext uri="{BB962C8B-B14F-4D97-AF65-F5344CB8AC3E}">
        <p14:creationId xmlns:p14="http://schemas.microsoft.com/office/powerpoint/2010/main" val="337986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4128759" y="22663"/>
            <a:ext cx="3934482" cy="713555"/>
          </a:xfrm>
        </p:spPr>
        <p:txBody>
          <a:bodyPr>
            <a:normAutofit/>
          </a:bodyPr>
          <a:lstStyle/>
          <a:p>
            <a:pPr algn="ctr"/>
            <a:r>
              <a:rPr lang="en-IN" sz="4000" dirty="0">
                <a:solidFill>
                  <a:schemeClr val="bg1"/>
                </a:solidFill>
              </a:rPr>
              <a:t>Insights</a:t>
            </a:r>
          </a:p>
        </p:txBody>
      </p:sp>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250770" y="650493"/>
            <a:ext cx="11690460" cy="5855082"/>
          </a:xfrm>
        </p:spPr>
        <p:txBody>
          <a:bodyPr>
            <a:normAutofit/>
          </a:bodyPr>
          <a:lstStyle/>
          <a:p>
            <a:pPr>
              <a:buFont typeface="Wingdings" panose="05000000000000000000" pitchFamily="2" charset="2"/>
              <a:buChar char="§"/>
            </a:pPr>
            <a:r>
              <a:rPr lang="en-IN" sz="2000" dirty="0">
                <a:solidFill>
                  <a:schemeClr val="bg1"/>
                </a:solidFill>
              </a:rPr>
              <a:t>This summarizes the analysis of the Dataset against the various metrics.</a:t>
            </a:r>
          </a:p>
          <a:p>
            <a:endParaRPr lang="en-IN" sz="2000" dirty="0">
              <a:solidFill>
                <a:schemeClr val="bg1"/>
              </a:solidFill>
            </a:endParaRPr>
          </a:p>
          <a:p>
            <a:pPr>
              <a:buFont typeface="Wingdings" panose="05000000000000000000" pitchFamily="2" charset="2"/>
              <a:buChar char="§"/>
            </a:pPr>
            <a:r>
              <a:rPr lang="en-IN" sz="2000" dirty="0">
                <a:solidFill>
                  <a:schemeClr val="bg1"/>
                </a:solidFill>
              </a:rPr>
              <a:t> Key Insights are:</a:t>
            </a:r>
          </a:p>
          <a:p>
            <a:r>
              <a:rPr lang="en-IN" sz="2000" dirty="0">
                <a:solidFill>
                  <a:schemeClr val="bg1"/>
                </a:solidFill>
              </a:rPr>
              <a:t>85% of the user base is evenly divided between Men and Women.</a:t>
            </a:r>
          </a:p>
          <a:p>
            <a:pPr marL="0" indent="0">
              <a:buNone/>
            </a:pPr>
            <a:endParaRPr lang="en-IN" sz="2000" dirty="0">
              <a:solidFill>
                <a:schemeClr val="bg1"/>
              </a:solidFill>
            </a:endParaRPr>
          </a:p>
          <a:p>
            <a:r>
              <a:rPr lang="en-IN" sz="2000" dirty="0">
                <a:solidFill>
                  <a:schemeClr val="bg1"/>
                </a:solidFill>
              </a:rPr>
              <a:t>People mostly make entries about their relationships.  (27% entries)</a:t>
            </a:r>
          </a:p>
          <a:p>
            <a:pPr marL="0" indent="0">
              <a:buNone/>
            </a:pPr>
            <a:endParaRPr lang="en-IN" sz="2000" dirty="0">
              <a:solidFill>
                <a:schemeClr val="bg1"/>
              </a:solidFill>
            </a:endParaRPr>
          </a:p>
          <a:p>
            <a:r>
              <a:rPr lang="en-IN" sz="2000" dirty="0">
                <a:solidFill>
                  <a:schemeClr val="bg1"/>
                </a:solidFill>
              </a:rPr>
              <a:t>Around 75% of the people report experiencing some sort of Mental condition.</a:t>
            </a:r>
          </a:p>
          <a:p>
            <a:pPr marL="0" indent="0">
              <a:buNone/>
            </a:pPr>
            <a:endParaRPr lang="en-IN" sz="2000" dirty="0">
              <a:solidFill>
                <a:schemeClr val="bg1"/>
              </a:solidFill>
            </a:endParaRPr>
          </a:p>
          <a:p>
            <a:r>
              <a:rPr lang="en-IN" sz="2000" dirty="0">
                <a:solidFill>
                  <a:schemeClr val="bg1"/>
                </a:solidFill>
              </a:rPr>
              <a:t>The most prevalent age bracket of users is ages 13-18 and people with ages between 13 to 30 make up 60% of the User Base.</a:t>
            </a:r>
          </a:p>
          <a:p>
            <a:pPr marL="0" indent="0">
              <a:buNone/>
            </a:pPr>
            <a:endParaRPr lang="en-IN" sz="2000" dirty="0">
              <a:solidFill>
                <a:schemeClr val="bg1"/>
              </a:solidFill>
            </a:endParaRPr>
          </a:p>
          <a:p>
            <a:r>
              <a:rPr lang="en-IN" sz="2000" dirty="0">
                <a:solidFill>
                  <a:schemeClr val="bg1"/>
                </a:solidFill>
              </a:rPr>
              <a:t>Male Population is the majority among the people experiencing the Mental Conditions.</a:t>
            </a:r>
          </a:p>
          <a:p>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373347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3316917" y="1927663"/>
            <a:ext cx="5558166" cy="2310962"/>
          </a:xfrm>
        </p:spPr>
        <p:txBody>
          <a:bodyPr>
            <a:normAutofit/>
          </a:bodyPr>
          <a:lstStyle/>
          <a:p>
            <a:pPr algn="ctr"/>
            <a:r>
              <a:rPr lang="en-IN" sz="5400" dirty="0">
                <a:solidFill>
                  <a:schemeClr val="bg1"/>
                </a:solidFill>
              </a:rPr>
              <a:t>Thank you</a:t>
            </a:r>
          </a:p>
        </p:txBody>
      </p:sp>
    </p:spTree>
    <p:extLst>
      <p:ext uri="{BB962C8B-B14F-4D97-AF65-F5344CB8AC3E}">
        <p14:creationId xmlns:p14="http://schemas.microsoft.com/office/powerpoint/2010/main" val="286682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3783724" y="39907"/>
            <a:ext cx="4624552" cy="811431"/>
          </a:xfrm>
        </p:spPr>
        <p:txBody>
          <a:bodyPr>
            <a:normAutofit/>
          </a:bodyPr>
          <a:lstStyle/>
          <a:p>
            <a:pPr algn="ctr"/>
            <a:r>
              <a:rPr lang="en-IN" sz="4000" dirty="0">
                <a:solidFill>
                  <a:schemeClr val="bg1"/>
                </a:solidFill>
              </a:rPr>
              <a:t>Abstract</a:t>
            </a:r>
          </a:p>
        </p:txBody>
      </p:sp>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199697" y="777766"/>
            <a:ext cx="11855669" cy="5712372"/>
          </a:xfrm>
        </p:spPr>
        <p:txBody>
          <a:bodyPr>
            <a:normAutofit/>
          </a:bodyPr>
          <a:lstStyle/>
          <a:p>
            <a:r>
              <a:rPr lang="en-GB" sz="2000" dirty="0">
                <a:solidFill>
                  <a:schemeClr val="bg1"/>
                </a:solidFill>
              </a:rPr>
              <a:t>In the project, Microsoft's Power BI software was utilized for data analytics of the input file. Its diverse features facilitated data modelling, creation of custom measures, and the generation of attractive visuals.</a:t>
            </a:r>
          </a:p>
          <a:p>
            <a:pPr marL="0" indent="0">
              <a:buNone/>
            </a:pPr>
            <a:endParaRPr lang="en-IN" sz="2000" dirty="0">
              <a:solidFill>
                <a:schemeClr val="bg1"/>
              </a:solidFill>
            </a:endParaRPr>
          </a:p>
          <a:p>
            <a:r>
              <a:rPr lang="en-IN" sz="2000" dirty="0">
                <a:solidFill>
                  <a:schemeClr val="bg1"/>
                </a:solidFill>
              </a:rPr>
              <a:t>For a more sophisticated display of data, the number of entries was increased to 999 and a few new columns were added in the Input file like Days, Months, Years, Gender, Age and Emotions. Reference columns for these were also made to facilitate Data Input.</a:t>
            </a:r>
          </a:p>
          <a:p>
            <a:endParaRPr lang="en-IN" sz="2000" dirty="0">
              <a:solidFill>
                <a:schemeClr val="bg1"/>
              </a:solidFill>
            </a:endParaRPr>
          </a:p>
          <a:p>
            <a:r>
              <a:rPr lang="en-IN" sz="2000" dirty="0">
                <a:solidFill>
                  <a:schemeClr val="bg1"/>
                </a:solidFill>
              </a:rPr>
              <a:t>The Analytics Focus on 3 Main Groups and 3 Accessory Groups which are:</a:t>
            </a:r>
          </a:p>
          <a:p>
            <a:pPr marL="457200" indent="-457200">
              <a:buFont typeface="+mj-lt"/>
              <a:buAutoNum type="arabicPeriod"/>
            </a:pPr>
            <a:r>
              <a:rPr lang="en-IN" sz="2000" dirty="0">
                <a:solidFill>
                  <a:schemeClr val="bg1"/>
                </a:solidFill>
              </a:rPr>
              <a:t>Main: Mood, Emotions, Activities</a:t>
            </a:r>
          </a:p>
          <a:p>
            <a:pPr marL="457200" indent="-457200">
              <a:buFont typeface="+mj-lt"/>
              <a:buAutoNum type="arabicPeriod"/>
            </a:pPr>
            <a:r>
              <a:rPr lang="en-IN" sz="2000" dirty="0">
                <a:solidFill>
                  <a:schemeClr val="bg1"/>
                </a:solidFill>
              </a:rPr>
              <a:t>Accessory: Gender, Age, Days/Day Types</a:t>
            </a:r>
          </a:p>
          <a:p>
            <a:pPr marL="0" indent="0">
              <a:buNone/>
            </a:pPr>
            <a:r>
              <a:rPr lang="en-IN" sz="2000" dirty="0">
                <a:solidFill>
                  <a:schemeClr val="bg1"/>
                </a:solidFill>
              </a:rPr>
              <a:t>Each values of these groups have been cross analysed with each other to give meaningful insights, along with other insight values.</a:t>
            </a:r>
          </a:p>
          <a:p>
            <a:pPr marL="0" indent="0">
              <a:buNone/>
            </a:pPr>
            <a:endParaRPr lang="en-IN" sz="2000" dirty="0">
              <a:solidFill>
                <a:schemeClr val="bg1"/>
              </a:solidFill>
            </a:endParaRPr>
          </a:p>
          <a:p>
            <a:r>
              <a:rPr lang="en-IN" sz="2000" dirty="0">
                <a:solidFill>
                  <a:schemeClr val="bg1"/>
                </a:solidFill>
              </a:rPr>
              <a:t>The Presentation also contains embedded Power BI data at the end to facilitate checking of the Dashboard on the presentation itself.</a:t>
            </a:r>
          </a:p>
        </p:txBody>
      </p:sp>
    </p:spTree>
    <p:extLst>
      <p:ext uri="{BB962C8B-B14F-4D97-AF65-F5344CB8AC3E}">
        <p14:creationId xmlns:p14="http://schemas.microsoft.com/office/powerpoint/2010/main" val="187858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3783724" y="39907"/>
            <a:ext cx="4624552" cy="811431"/>
          </a:xfrm>
        </p:spPr>
        <p:txBody>
          <a:bodyPr>
            <a:normAutofit/>
          </a:bodyPr>
          <a:lstStyle/>
          <a:p>
            <a:pPr algn="ctr"/>
            <a:r>
              <a:rPr lang="en-IN" sz="4000" dirty="0">
                <a:solidFill>
                  <a:schemeClr val="bg1"/>
                </a:solidFill>
              </a:rPr>
              <a:t>About the Data Set</a:t>
            </a:r>
          </a:p>
        </p:txBody>
      </p:sp>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199697" y="777766"/>
            <a:ext cx="11855669" cy="5712372"/>
          </a:xfrm>
        </p:spPr>
        <p:txBody>
          <a:bodyPr>
            <a:normAutofit/>
          </a:bodyPr>
          <a:lstStyle/>
          <a:p>
            <a:r>
              <a:rPr lang="en-IN" sz="2000" dirty="0">
                <a:solidFill>
                  <a:schemeClr val="bg1"/>
                </a:solidFill>
              </a:rPr>
              <a:t>The Data Set has been set for a time period of 2020 to 2024 (5 years) and contains relevant data throughout all 999 rows.</a:t>
            </a:r>
          </a:p>
          <a:p>
            <a:endParaRPr lang="en-IN" sz="2000" dirty="0">
              <a:solidFill>
                <a:schemeClr val="bg1"/>
              </a:solidFill>
            </a:endParaRPr>
          </a:p>
          <a:p>
            <a:r>
              <a:rPr lang="en-IN" sz="2000" dirty="0">
                <a:solidFill>
                  <a:schemeClr val="bg1"/>
                </a:solidFill>
              </a:rPr>
              <a:t>The newly entered columns are Days, Months, Years, Gender, Age and Emotions. The data has been made to be as accurate as possible to a real life dataset. (Example: For the year 2024 the data only ranges between January to April)</a:t>
            </a:r>
          </a:p>
          <a:p>
            <a:pPr marL="0" indent="0">
              <a:buNone/>
            </a:pPr>
            <a:endParaRPr lang="en-IN" sz="2000" dirty="0">
              <a:solidFill>
                <a:schemeClr val="bg1"/>
              </a:solidFill>
            </a:endParaRPr>
          </a:p>
          <a:p>
            <a:r>
              <a:rPr lang="en-IN" sz="2000" dirty="0">
                <a:solidFill>
                  <a:schemeClr val="bg1"/>
                </a:solidFill>
              </a:rPr>
              <a:t>The 1</a:t>
            </a:r>
            <a:r>
              <a:rPr lang="en-IN" sz="2000" baseline="30000" dirty="0">
                <a:solidFill>
                  <a:schemeClr val="bg1"/>
                </a:solidFill>
              </a:rPr>
              <a:t>st</a:t>
            </a:r>
            <a:r>
              <a:rPr lang="en-IN" sz="2000" dirty="0">
                <a:solidFill>
                  <a:schemeClr val="bg1"/>
                </a:solidFill>
              </a:rPr>
              <a:t> 10 columns are used for Analytics. Rest of the columns are present for Data Modelling, Inputting and DAX (Data Analysis Expressions) based calculation purposes.</a:t>
            </a:r>
          </a:p>
          <a:p>
            <a:endParaRPr lang="en-IN" sz="2000" dirty="0">
              <a:solidFill>
                <a:schemeClr val="bg1"/>
              </a:solidFill>
            </a:endParaRPr>
          </a:p>
          <a:p>
            <a:r>
              <a:rPr lang="en-IN" sz="2000" dirty="0">
                <a:solidFill>
                  <a:schemeClr val="bg1"/>
                </a:solidFill>
              </a:rPr>
              <a:t>The data has been entered in the Input file through Python pandas manipulation, Excel Formulas and lastly hand inputting.</a:t>
            </a: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226649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card ,card ,card ,card ,slicer ,slicer ,slicer ,Total Entries ,Entries Made Per Day Vs Gender  ,Number of Entries By Moods ,User Gender Count ,User Age Group Vs Gender Count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3783724" y="50417"/>
            <a:ext cx="4624552" cy="1009651"/>
          </a:xfrm>
        </p:spPr>
        <p:txBody>
          <a:bodyPr>
            <a:normAutofit/>
          </a:bodyPr>
          <a:lstStyle/>
          <a:p>
            <a:pPr algn="ctr"/>
            <a:r>
              <a:rPr lang="en-IN" dirty="0">
                <a:solidFill>
                  <a:schemeClr val="bg1"/>
                </a:solidFill>
              </a:rPr>
              <a:t>Mood</a:t>
            </a:r>
          </a:p>
        </p:txBody>
      </p:sp>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199697" y="1145628"/>
            <a:ext cx="11855669" cy="5712372"/>
          </a:xfrm>
        </p:spPr>
        <p:txBody>
          <a:bodyPr>
            <a:normAutofit/>
          </a:bodyPr>
          <a:lstStyle/>
          <a:p>
            <a:r>
              <a:rPr lang="en-IN" sz="1600" dirty="0">
                <a:solidFill>
                  <a:schemeClr val="bg1"/>
                </a:solidFill>
              </a:rPr>
              <a:t>We can see that of the present data, the most frequently inputted value is “Happy” with a total of 194 entries and least inputted is Lonely with a total of 10 entries. </a:t>
            </a:r>
          </a:p>
          <a:p>
            <a:endParaRPr lang="en-IN" sz="1600" dirty="0">
              <a:solidFill>
                <a:schemeClr val="bg1"/>
              </a:solidFill>
            </a:endParaRPr>
          </a:p>
          <a:p>
            <a:endParaRPr lang="en-IN" sz="1600" dirty="0">
              <a:solidFill>
                <a:schemeClr val="bg1"/>
              </a:solidFill>
            </a:endParaRPr>
          </a:p>
          <a:p>
            <a:r>
              <a:rPr lang="en-IN" sz="1600" dirty="0">
                <a:solidFill>
                  <a:schemeClr val="bg1"/>
                </a:solidFill>
              </a:rPr>
              <a:t>The changes in filters also portray the visual changes as follows: </a:t>
            </a:r>
          </a:p>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pPr marL="0" indent="0">
              <a:buNone/>
            </a:pPr>
            <a:r>
              <a:rPr lang="en-IN" sz="1600" dirty="0">
                <a:solidFill>
                  <a:schemeClr val="bg1"/>
                </a:solidFill>
              </a:rPr>
              <a:t>The following shows that on applying the Month Filter of February, this visual now changes its values to the total entries made in February throughout 2020-2024.</a:t>
            </a:r>
          </a:p>
          <a:p>
            <a:r>
              <a:rPr lang="en-IN" sz="1600" dirty="0">
                <a:solidFill>
                  <a:schemeClr val="bg1"/>
                </a:solidFill>
              </a:rPr>
              <a:t>We can also see the total number of entries by the different kinds of moods.</a:t>
            </a:r>
          </a:p>
          <a:p>
            <a:r>
              <a:rPr lang="en-IN" sz="1600" dirty="0">
                <a:solidFill>
                  <a:schemeClr val="bg1"/>
                </a:solidFill>
              </a:rPr>
              <a:t>The data also shows that the User Base is nearly equally divided between Men and</a:t>
            </a:r>
          </a:p>
          <a:p>
            <a:pPr marL="0" indent="0">
              <a:buNone/>
            </a:pPr>
            <a:r>
              <a:rPr lang="en-IN" sz="1600" dirty="0">
                <a:solidFill>
                  <a:schemeClr val="bg1"/>
                </a:solidFill>
              </a:rPr>
              <a:t>Women.</a:t>
            </a:r>
            <a:br>
              <a:rPr lang="en-IN" sz="1600" dirty="0">
                <a:solidFill>
                  <a:schemeClr val="bg1"/>
                </a:solidFill>
              </a:rPr>
            </a:br>
            <a:endParaRPr lang="en-IN" sz="1600" dirty="0">
              <a:solidFill>
                <a:schemeClr val="bg1"/>
              </a:solidFill>
            </a:endParaRPr>
          </a:p>
          <a:p>
            <a:r>
              <a:rPr lang="en-IN" sz="1600" dirty="0">
                <a:solidFill>
                  <a:schemeClr val="bg1"/>
                </a:solidFill>
              </a:rPr>
              <a:t>These are some of the many visualizations regarding Moods. They can be better</a:t>
            </a:r>
          </a:p>
          <a:p>
            <a:pPr marL="0" indent="0">
              <a:buNone/>
            </a:pPr>
            <a:r>
              <a:rPr lang="en-IN" sz="1600" dirty="0">
                <a:solidFill>
                  <a:schemeClr val="bg1"/>
                </a:solidFill>
              </a:rPr>
              <a:t>explored by opening the Power BI website or the .</a:t>
            </a:r>
            <a:r>
              <a:rPr lang="en-IN" sz="1600" dirty="0" err="1">
                <a:solidFill>
                  <a:schemeClr val="bg1"/>
                </a:solidFill>
              </a:rPr>
              <a:t>pbix</a:t>
            </a:r>
            <a:r>
              <a:rPr lang="en-IN" sz="1600" dirty="0">
                <a:solidFill>
                  <a:schemeClr val="bg1"/>
                </a:solidFill>
              </a:rPr>
              <a:t> file on Power BI Desktop.</a:t>
            </a:r>
          </a:p>
          <a:p>
            <a:endParaRPr lang="en-IN" sz="1600" dirty="0">
              <a:solidFill>
                <a:schemeClr val="bg1"/>
              </a:solidFill>
            </a:endParaRPr>
          </a:p>
          <a:p>
            <a:endParaRPr lang="en-IN" sz="1600" dirty="0">
              <a:solidFill>
                <a:schemeClr val="bg1"/>
              </a:solidFill>
            </a:endParaRPr>
          </a:p>
          <a:p>
            <a:endParaRPr lang="en-IN" sz="1600" dirty="0">
              <a:solidFill>
                <a:schemeClr val="bg1"/>
              </a:solidFill>
            </a:endParaRPr>
          </a:p>
        </p:txBody>
      </p:sp>
      <p:pic>
        <p:nvPicPr>
          <p:cNvPr id="5" name="Picture 4">
            <a:extLst>
              <a:ext uri="{FF2B5EF4-FFF2-40B4-BE49-F238E27FC236}">
                <a16:creationId xmlns:a16="http://schemas.microsoft.com/office/drawing/2014/main" id="{036D133E-328B-791D-733F-6BA27F32BE28}"/>
              </a:ext>
            </a:extLst>
          </p:cNvPr>
          <p:cNvPicPr>
            <a:picLocks noChangeAspect="1"/>
          </p:cNvPicPr>
          <p:nvPr/>
        </p:nvPicPr>
        <p:blipFill>
          <a:blip r:embed="rId2"/>
          <a:stretch>
            <a:fillRect/>
          </a:stretch>
        </p:blipFill>
        <p:spPr>
          <a:xfrm>
            <a:off x="985877" y="1695893"/>
            <a:ext cx="1790950" cy="638264"/>
          </a:xfrm>
          <a:prstGeom prst="rect">
            <a:avLst/>
          </a:prstGeom>
        </p:spPr>
      </p:pic>
      <p:pic>
        <p:nvPicPr>
          <p:cNvPr id="7" name="Picture 6">
            <a:extLst>
              <a:ext uri="{FF2B5EF4-FFF2-40B4-BE49-F238E27FC236}">
                <a16:creationId xmlns:a16="http://schemas.microsoft.com/office/drawing/2014/main" id="{567F7227-1CEB-F73A-C78B-6D5AD2739417}"/>
              </a:ext>
            </a:extLst>
          </p:cNvPr>
          <p:cNvPicPr>
            <a:picLocks noChangeAspect="1"/>
          </p:cNvPicPr>
          <p:nvPr/>
        </p:nvPicPr>
        <p:blipFill>
          <a:blip r:embed="rId3"/>
          <a:stretch>
            <a:fillRect/>
          </a:stretch>
        </p:blipFill>
        <p:spPr>
          <a:xfrm>
            <a:off x="3031752" y="1663135"/>
            <a:ext cx="1829055" cy="638264"/>
          </a:xfrm>
          <a:prstGeom prst="rect">
            <a:avLst/>
          </a:prstGeom>
        </p:spPr>
      </p:pic>
      <p:pic>
        <p:nvPicPr>
          <p:cNvPr id="9" name="Picture 8">
            <a:extLst>
              <a:ext uri="{FF2B5EF4-FFF2-40B4-BE49-F238E27FC236}">
                <a16:creationId xmlns:a16="http://schemas.microsoft.com/office/drawing/2014/main" id="{CFA09410-3E5D-3093-A89E-C6CA8F7CD939}"/>
              </a:ext>
            </a:extLst>
          </p:cNvPr>
          <p:cNvPicPr>
            <a:picLocks noChangeAspect="1"/>
          </p:cNvPicPr>
          <p:nvPr/>
        </p:nvPicPr>
        <p:blipFill>
          <a:blip r:embed="rId4"/>
          <a:stretch>
            <a:fillRect/>
          </a:stretch>
        </p:blipFill>
        <p:spPr>
          <a:xfrm>
            <a:off x="5896303" y="2157371"/>
            <a:ext cx="4582511" cy="749292"/>
          </a:xfrm>
          <a:prstGeom prst="rect">
            <a:avLst/>
          </a:prstGeom>
        </p:spPr>
      </p:pic>
      <p:pic>
        <p:nvPicPr>
          <p:cNvPr id="11" name="Picture 10">
            <a:extLst>
              <a:ext uri="{FF2B5EF4-FFF2-40B4-BE49-F238E27FC236}">
                <a16:creationId xmlns:a16="http://schemas.microsoft.com/office/drawing/2014/main" id="{D84A6792-E05F-577D-1246-DEE59ADCBAB2}"/>
              </a:ext>
            </a:extLst>
          </p:cNvPr>
          <p:cNvPicPr>
            <a:picLocks noChangeAspect="1"/>
          </p:cNvPicPr>
          <p:nvPr/>
        </p:nvPicPr>
        <p:blipFill>
          <a:blip r:embed="rId5"/>
          <a:stretch>
            <a:fillRect/>
          </a:stretch>
        </p:blipFill>
        <p:spPr>
          <a:xfrm>
            <a:off x="700879" y="2742426"/>
            <a:ext cx="1487731" cy="969616"/>
          </a:xfrm>
          <a:prstGeom prst="rect">
            <a:avLst/>
          </a:prstGeom>
        </p:spPr>
      </p:pic>
      <p:cxnSp>
        <p:nvCxnSpPr>
          <p:cNvPr id="13" name="Straight Arrow Connector 12">
            <a:extLst>
              <a:ext uri="{FF2B5EF4-FFF2-40B4-BE49-F238E27FC236}">
                <a16:creationId xmlns:a16="http://schemas.microsoft.com/office/drawing/2014/main" id="{0A9EF5C3-68D1-95B2-9AF1-6A06B6F7D840}"/>
              </a:ext>
            </a:extLst>
          </p:cNvPr>
          <p:cNvCxnSpPr>
            <a:cxnSpLocks/>
          </p:cNvCxnSpPr>
          <p:nvPr/>
        </p:nvCxnSpPr>
        <p:spPr>
          <a:xfrm>
            <a:off x="2364630" y="3284109"/>
            <a:ext cx="1261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F2E6EB4-2859-F725-A034-7B219DFA66BE}"/>
              </a:ext>
            </a:extLst>
          </p:cNvPr>
          <p:cNvPicPr>
            <a:picLocks noChangeAspect="1"/>
          </p:cNvPicPr>
          <p:nvPr/>
        </p:nvPicPr>
        <p:blipFill>
          <a:blip r:embed="rId6"/>
          <a:stretch>
            <a:fillRect/>
          </a:stretch>
        </p:blipFill>
        <p:spPr>
          <a:xfrm>
            <a:off x="3870824" y="2742426"/>
            <a:ext cx="1437262" cy="975059"/>
          </a:xfrm>
          <a:prstGeom prst="rect">
            <a:avLst/>
          </a:prstGeom>
        </p:spPr>
      </p:pic>
      <p:pic>
        <p:nvPicPr>
          <p:cNvPr id="18" name="Picture 17">
            <a:extLst>
              <a:ext uri="{FF2B5EF4-FFF2-40B4-BE49-F238E27FC236}">
                <a16:creationId xmlns:a16="http://schemas.microsoft.com/office/drawing/2014/main" id="{0F9EFAA2-76AA-94BE-EAC1-6C051AF9D5C5}"/>
              </a:ext>
            </a:extLst>
          </p:cNvPr>
          <p:cNvPicPr>
            <a:picLocks noChangeAspect="1"/>
          </p:cNvPicPr>
          <p:nvPr/>
        </p:nvPicPr>
        <p:blipFill>
          <a:blip r:embed="rId7"/>
          <a:stretch>
            <a:fillRect/>
          </a:stretch>
        </p:blipFill>
        <p:spPr>
          <a:xfrm>
            <a:off x="7353920" y="4348507"/>
            <a:ext cx="2886478" cy="2133898"/>
          </a:xfrm>
          <a:prstGeom prst="rect">
            <a:avLst/>
          </a:prstGeom>
        </p:spPr>
      </p:pic>
    </p:spTree>
    <p:extLst>
      <p:ext uri="{BB962C8B-B14F-4D97-AF65-F5344CB8AC3E}">
        <p14:creationId xmlns:p14="http://schemas.microsoft.com/office/powerpoint/2010/main" val="243712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People Suffering from Emotional Conditions by Count of Conditions ,User Suffering from One or More Mental Conditions ,card ,People having Stress on Weekends Vs Weekdays ,People having Anxiety on Weekends Vs Weekdays ,People having Depression on Weekends Vs Weekdays ,People having Loneliness on Weekends Vs Weekdays ,People with More than 2 Mental Conditions by Age and Gender ,slicer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Emotional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3783724" y="50417"/>
            <a:ext cx="4624552" cy="1009651"/>
          </a:xfrm>
        </p:spPr>
        <p:txBody>
          <a:bodyPr>
            <a:normAutofit/>
          </a:bodyPr>
          <a:lstStyle/>
          <a:p>
            <a:pPr algn="ctr"/>
            <a:r>
              <a:rPr lang="en-IN" sz="4000">
                <a:solidFill>
                  <a:schemeClr val="bg1"/>
                </a:solidFill>
              </a:rPr>
              <a:t>Emotions</a:t>
            </a:r>
            <a:endParaRPr lang="en-IN" sz="4000" dirty="0">
              <a:solidFill>
                <a:schemeClr val="bg1"/>
              </a:solidFill>
            </a:endParaRPr>
          </a:p>
        </p:txBody>
      </p:sp>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199697" y="851338"/>
            <a:ext cx="11855669" cy="6006662"/>
          </a:xfrm>
        </p:spPr>
        <p:txBody>
          <a:bodyPr>
            <a:normAutofit/>
          </a:bodyPr>
          <a:lstStyle/>
          <a:p>
            <a:r>
              <a:rPr lang="en-IN" sz="1600">
                <a:solidFill>
                  <a:schemeClr val="bg1"/>
                </a:solidFill>
              </a:rPr>
              <a:t>The values of this Column have 0 – 4 possible values, but in the main excel file they’re written in the same column. In Power BI, this column was separated into 4 columns by delimiter separation.</a:t>
            </a:r>
          </a:p>
          <a:p>
            <a:endParaRPr lang="en-IN" sz="1600">
              <a:solidFill>
                <a:schemeClr val="bg1"/>
              </a:solidFill>
            </a:endParaRPr>
          </a:p>
          <a:p>
            <a:r>
              <a:rPr lang="en-IN" sz="1600">
                <a:solidFill>
                  <a:schemeClr val="bg1"/>
                </a:solidFill>
              </a:rPr>
              <a:t>This visual shows the number of people having some or the other Mental Condition. </a:t>
            </a:r>
          </a:p>
          <a:p>
            <a:endParaRPr lang="en-IN" sz="1600">
              <a:solidFill>
                <a:schemeClr val="bg1"/>
              </a:solidFill>
            </a:endParaRPr>
          </a:p>
          <a:p>
            <a:r>
              <a:rPr lang="en-IN" sz="1600">
                <a:solidFill>
                  <a:schemeClr val="bg1"/>
                </a:solidFill>
              </a:rPr>
              <a:t>We are also shown classification of people according to the number of conditions they have: </a:t>
            </a:r>
          </a:p>
          <a:p>
            <a:pPr marL="0" indent="0">
              <a:buNone/>
            </a:pPr>
            <a:r>
              <a:rPr lang="en-IN" sz="1600">
                <a:solidFill>
                  <a:schemeClr val="bg1"/>
                </a:solidFill>
              </a:rPr>
              <a:t>This visual shows the number of people having 0,1,2,3 or 4 conditions (from Anxiety, Stress,</a:t>
            </a:r>
          </a:p>
          <a:p>
            <a:pPr marL="0" indent="0">
              <a:buNone/>
            </a:pPr>
            <a:r>
              <a:rPr lang="en-IN" sz="1600">
                <a:solidFill>
                  <a:schemeClr val="bg1"/>
                </a:solidFill>
              </a:rPr>
              <a:t>Depression or Loneliness. This is further classified by Gender in the X axis (Male, Female and </a:t>
            </a:r>
          </a:p>
          <a:p>
            <a:pPr marL="0" indent="0">
              <a:buNone/>
            </a:pPr>
            <a:r>
              <a:rPr lang="en-IN" sz="1600">
                <a:solidFill>
                  <a:schemeClr val="bg1"/>
                </a:solidFill>
              </a:rPr>
              <a:t>Others). We see that Males on average have more Mental Conditions.</a:t>
            </a:r>
          </a:p>
          <a:p>
            <a:pPr marL="0" indent="0">
              <a:buNone/>
            </a:pPr>
            <a:endParaRPr lang="en-IN" sz="1600">
              <a:solidFill>
                <a:schemeClr val="bg1"/>
              </a:solidFill>
            </a:endParaRPr>
          </a:p>
          <a:p>
            <a:r>
              <a:rPr lang="en-IN" sz="1600">
                <a:solidFill>
                  <a:schemeClr val="bg1"/>
                </a:solidFill>
              </a:rPr>
              <a:t>We also see Weekday Vs Weekend Comparison of the 4 above listed conditions:</a:t>
            </a:r>
            <a:endParaRPr lang="en-IN" sz="1600" dirty="0">
              <a:solidFill>
                <a:schemeClr val="bg1"/>
              </a:solidFill>
            </a:endParaRPr>
          </a:p>
        </p:txBody>
      </p:sp>
      <p:pic>
        <p:nvPicPr>
          <p:cNvPr id="6" name="Picture 5">
            <a:extLst>
              <a:ext uri="{FF2B5EF4-FFF2-40B4-BE49-F238E27FC236}">
                <a16:creationId xmlns:a16="http://schemas.microsoft.com/office/drawing/2014/main" id="{4522BCCA-C1C4-5801-F52E-E96F07191351}"/>
              </a:ext>
            </a:extLst>
          </p:cNvPr>
          <p:cNvPicPr>
            <a:picLocks noChangeAspect="1"/>
          </p:cNvPicPr>
          <p:nvPr/>
        </p:nvPicPr>
        <p:blipFill>
          <a:blip r:embed="rId3"/>
          <a:stretch>
            <a:fillRect/>
          </a:stretch>
        </p:blipFill>
        <p:spPr>
          <a:xfrm>
            <a:off x="7525013" y="1165262"/>
            <a:ext cx="3286584" cy="581106"/>
          </a:xfrm>
          <a:prstGeom prst="rect">
            <a:avLst/>
          </a:prstGeom>
        </p:spPr>
      </p:pic>
      <p:pic>
        <p:nvPicPr>
          <p:cNvPr id="10" name="Picture 9">
            <a:extLst>
              <a:ext uri="{FF2B5EF4-FFF2-40B4-BE49-F238E27FC236}">
                <a16:creationId xmlns:a16="http://schemas.microsoft.com/office/drawing/2014/main" id="{948B74AF-CA29-802D-FA6B-B8445C379974}"/>
              </a:ext>
            </a:extLst>
          </p:cNvPr>
          <p:cNvPicPr>
            <a:picLocks noChangeAspect="1"/>
          </p:cNvPicPr>
          <p:nvPr/>
        </p:nvPicPr>
        <p:blipFill>
          <a:blip r:embed="rId4"/>
          <a:stretch>
            <a:fillRect/>
          </a:stretch>
        </p:blipFill>
        <p:spPr>
          <a:xfrm>
            <a:off x="8200755" y="1784588"/>
            <a:ext cx="3715348" cy="1835819"/>
          </a:xfrm>
          <a:prstGeom prst="rect">
            <a:avLst/>
          </a:prstGeom>
        </p:spPr>
      </p:pic>
      <p:pic>
        <p:nvPicPr>
          <p:cNvPr id="17" name="Picture 16">
            <a:extLst>
              <a:ext uri="{FF2B5EF4-FFF2-40B4-BE49-F238E27FC236}">
                <a16:creationId xmlns:a16="http://schemas.microsoft.com/office/drawing/2014/main" id="{7E1F4C25-CBA3-706F-100A-5608124F6F1A}"/>
              </a:ext>
            </a:extLst>
          </p:cNvPr>
          <p:cNvPicPr>
            <a:picLocks noChangeAspect="1"/>
          </p:cNvPicPr>
          <p:nvPr/>
        </p:nvPicPr>
        <p:blipFill>
          <a:blip r:embed="rId5"/>
          <a:stretch>
            <a:fillRect/>
          </a:stretch>
        </p:blipFill>
        <p:spPr>
          <a:xfrm>
            <a:off x="7310631" y="3851377"/>
            <a:ext cx="3715348" cy="2407878"/>
          </a:xfrm>
          <a:prstGeom prst="rect">
            <a:avLst/>
          </a:prstGeom>
        </p:spPr>
      </p:pic>
    </p:spTree>
    <p:extLst>
      <p:ext uri="{BB962C8B-B14F-4D97-AF65-F5344CB8AC3E}">
        <p14:creationId xmlns:p14="http://schemas.microsoft.com/office/powerpoint/2010/main" val="227018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vent and Work Distribution by Sub Activities ,Leisure and Finance Distribution by Sub Activities ,Self Improvement and Routine Distribution by Sub Activities ,Relationships and Health Distribution by Sub Activities ,card ,card ,Classification of Activities ,slicer ,slicer ,slice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Activities and Sub-Activities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00A0-CCAD-FDF4-087C-7C8B6B90CCFE}"/>
              </a:ext>
            </a:extLst>
          </p:cNvPr>
          <p:cNvSpPr>
            <a:spLocks noGrp="1"/>
          </p:cNvSpPr>
          <p:nvPr>
            <p:ph type="title"/>
          </p:nvPr>
        </p:nvSpPr>
        <p:spPr>
          <a:xfrm>
            <a:off x="4128759" y="22663"/>
            <a:ext cx="3934482" cy="713555"/>
          </a:xfrm>
        </p:spPr>
        <p:txBody>
          <a:bodyPr>
            <a:normAutofit/>
          </a:bodyPr>
          <a:lstStyle/>
          <a:p>
            <a:pPr algn="ctr"/>
            <a:r>
              <a:rPr lang="en-IN" sz="4000" dirty="0">
                <a:solidFill>
                  <a:schemeClr val="bg1"/>
                </a:solidFill>
              </a:rPr>
              <a:t>Activity</a:t>
            </a:r>
          </a:p>
        </p:txBody>
      </p:sp>
      <p:sp>
        <p:nvSpPr>
          <p:cNvPr id="4" name="Content Placeholder 3">
            <a:extLst>
              <a:ext uri="{FF2B5EF4-FFF2-40B4-BE49-F238E27FC236}">
                <a16:creationId xmlns:a16="http://schemas.microsoft.com/office/drawing/2014/main" id="{476065A7-1F71-0445-A1BF-622E7ADD4345}"/>
              </a:ext>
            </a:extLst>
          </p:cNvPr>
          <p:cNvSpPr>
            <a:spLocks noGrp="1"/>
          </p:cNvSpPr>
          <p:nvPr>
            <p:ph idx="1"/>
          </p:nvPr>
        </p:nvSpPr>
        <p:spPr>
          <a:xfrm>
            <a:off x="339615" y="736218"/>
            <a:ext cx="10576035" cy="5626482"/>
          </a:xfrm>
        </p:spPr>
        <p:txBody>
          <a:bodyPr>
            <a:normAutofit/>
          </a:bodyPr>
          <a:lstStyle/>
          <a:p>
            <a:r>
              <a:rPr lang="en-IN" sz="1400" dirty="0">
                <a:solidFill>
                  <a:schemeClr val="bg1"/>
                </a:solidFill>
              </a:rPr>
              <a:t>Each of the Activity in Column “Activity-1” has 6 sub-activities, which are given once per entry in column “Activity-2”.</a:t>
            </a:r>
          </a:p>
          <a:p>
            <a:r>
              <a:rPr lang="en-IN" sz="1400" dirty="0">
                <a:solidFill>
                  <a:schemeClr val="bg1"/>
                </a:solidFill>
              </a:rPr>
              <a:t>The most frequently logged Activity is Relationship with 268 entries and least is Events with 28 entries.</a:t>
            </a:r>
          </a:p>
          <a:p>
            <a:endParaRPr lang="en-IN" sz="1400" dirty="0">
              <a:solidFill>
                <a:schemeClr val="bg1"/>
              </a:solidFill>
            </a:endParaRPr>
          </a:p>
          <a:p>
            <a:endParaRPr lang="en-IN" sz="1400" dirty="0">
              <a:solidFill>
                <a:schemeClr val="bg1"/>
              </a:solidFill>
            </a:endParaRPr>
          </a:p>
          <a:p>
            <a:r>
              <a:rPr lang="en-IN" sz="1400" dirty="0">
                <a:solidFill>
                  <a:schemeClr val="bg1"/>
                </a:solidFill>
              </a:rPr>
              <a:t>There are a total of 8 activities classified in the following manner:</a:t>
            </a:r>
          </a:p>
          <a:p>
            <a:endParaRPr lang="en-IN" sz="1400" dirty="0">
              <a:solidFill>
                <a:schemeClr val="bg1"/>
              </a:solidFill>
            </a:endParaRPr>
          </a:p>
          <a:p>
            <a:r>
              <a:rPr lang="en-IN" sz="1400" dirty="0">
                <a:solidFill>
                  <a:schemeClr val="bg1"/>
                </a:solidFill>
              </a:rPr>
              <a:t>The Sub activities are also divided in accordance to the Activity Distribution in the following</a:t>
            </a:r>
          </a:p>
          <a:p>
            <a:pPr marL="0" indent="0">
              <a:buNone/>
            </a:pPr>
            <a:r>
              <a:rPr lang="en-IN" sz="1400" dirty="0">
                <a:solidFill>
                  <a:schemeClr val="bg1"/>
                </a:solidFill>
              </a:rPr>
              <a:t>manner:</a:t>
            </a: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endParaRPr lang="en-IN" sz="1400" dirty="0">
              <a:solidFill>
                <a:schemeClr val="bg1"/>
              </a:solidFill>
            </a:endParaRPr>
          </a:p>
          <a:p>
            <a:r>
              <a:rPr lang="en-IN" sz="1400" dirty="0">
                <a:solidFill>
                  <a:schemeClr val="bg1"/>
                </a:solidFill>
              </a:rPr>
              <a:t>Due to the excess of visualisations, the stack bar chart contains 2 Distributions per chart and has to be seen by scrolling.</a:t>
            </a: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pPr marL="0" indent="0">
              <a:buNone/>
            </a:pPr>
            <a:endParaRPr lang="en-IN" sz="1400" dirty="0">
              <a:solidFill>
                <a:schemeClr val="bg1"/>
              </a:solidFill>
            </a:endParaRPr>
          </a:p>
          <a:p>
            <a:endParaRPr lang="en-IN" sz="1400" dirty="0">
              <a:solidFill>
                <a:schemeClr val="bg1"/>
              </a:solidFill>
            </a:endParaRPr>
          </a:p>
        </p:txBody>
      </p:sp>
      <p:pic>
        <p:nvPicPr>
          <p:cNvPr id="3" name="Picture 2">
            <a:extLst>
              <a:ext uri="{FF2B5EF4-FFF2-40B4-BE49-F238E27FC236}">
                <a16:creationId xmlns:a16="http://schemas.microsoft.com/office/drawing/2014/main" id="{11175D37-0B90-DDFA-6F0E-B60532365610}"/>
              </a:ext>
            </a:extLst>
          </p:cNvPr>
          <p:cNvPicPr>
            <a:picLocks noChangeAspect="1"/>
          </p:cNvPicPr>
          <p:nvPr/>
        </p:nvPicPr>
        <p:blipFill>
          <a:blip r:embed="rId3"/>
          <a:stretch>
            <a:fillRect/>
          </a:stretch>
        </p:blipFill>
        <p:spPr>
          <a:xfrm>
            <a:off x="7838292" y="1449773"/>
            <a:ext cx="3182133" cy="2070779"/>
          </a:xfrm>
          <a:prstGeom prst="rect">
            <a:avLst/>
          </a:prstGeom>
        </p:spPr>
      </p:pic>
      <p:pic>
        <p:nvPicPr>
          <p:cNvPr id="5" name="Picture 4">
            <a:extLst>
              <a:ext uri="{FF2B5EF4-FFF2-40B4-BE49-F238E27FC236}">
                <a16:creationId xmlns:a16="http://schemas.microsoft.com/office/drawing/2014/main" id="{3DF83573-36FE-0A67-1A19-AFC56265720A}"/>
              </a:ext>
            </a:extLst>
          </p:cNvPr>
          <p:cNvPicPr>
            <a:picLocks noChangeAspect="1"/>
          </p:cNvPicPr>
          <p:nvPr/>
        </p:nvPicPr>
        <p:blipFill>
          <a:blip r:embed="rId4"/>
          <a:stretch>
            <a:fillRect/>
          </a:stretch>
        </p:blipFill>
        <p:spPr>
          <a:xfrm>
            <a:off x="598090" y="1333501"/>
            <a:ext cx="2002236" cy="563195"/>
          </a:xfrm>
          <a:prstGeom prst="rect">
            <a:avLst/>
          </a:prstGeom>
        </p:spPr>
      </p:pic>
      <p:pic>
        <p:nvPicPr>
          <p:cNvPr id="7" name="Picture 6">
            <a:extLst>
              <a:ext uri="{FF2B5EF4-FFF2-40B4-BE49-F238E27FC236}">
                <a16:creationId xmlns:a16="http://schemas.microsoft.com/office/drawing/2014/main" id="{B7726A69-C497-491E-8DE1-B1BAB0F47AB2}"/>
              </a:ext>
            </a:extLst>
          </p:cNvPr>
          <p:cNvPicPr>
            <a:picLocks noChangeAspect="1"/>
          </p:cNvPicPr>
          <p:nvPr/>
        </p:nvPicPr>
        <p:blipFill>
          <a:blip r:embed="rId5"/>
          <a:stretch>
            <a:fillRect/>
          </a:stretch>
        </p:blipFill>
        <p:spPr>
          <a:xfrm>
            <a:off x="3182768" y="1333501"/>
            <a:ext cx="2442297" cy="594803"/>
          </a:xfrm>
          <a:prstGeom prst="rect">
            <a:avLst/>
          </a:prstGeom>
        </p:spPr>
      </p:pic>
      <p:pic>
        <p:nvPicPr>
          <p:cNvPr id="8" name="Picture 7">
            <a:extLst>
              <a:ext uri="{FF2B5EF4-FFF2-40B4-BE49-F238E27FC236}">
                <a16:creationId xmlns:a16="http://schemas.microsoft.com/office/drawing/2014/main" id="{CC73F1E8-D2C1-3E21-FA1F-7517FFA24E78}"/>
              </a:ext>
            </a:extLst>
          </p:cNvPr>
          <p:cNvPicPr>
            <a:picLocks noChangeAspect="1"/>
          </p:cNvPicPr>
          <p:nvPr/>
        </p:nvPicPr>
        <p:blipFill>
          <a:blip r:embed="rId6"/>
          <a:stretch>
            <a:fillRect/>
          </a:stretch>
        </p:blipFill>
        <p:spPr>
          <a:xfrm>
            <a:off x="2035601" y="3000622"/>
            <a:ext cx="4793823" cy="2804385"/>
          </a:xfrm>
          <a:prstGeom prst="rect">
            <a:avLst/>
          </a:prstGeom>
        </p:spPr>
      </p:pic>
    </p:spTree>
    <p:extLst>
      <p:ext uri="{BB962C8B-B14F-4D97-AF65-F5344CB8AC3E}">
        <p14:creationId xmlns:p14="http://schemas.microsoft.com/office/powerpoint/2010/main" val="35143310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08275592-B119-40A3-AB20-B0BCEFA0B8EA}">
  <we:reference id="wa200003233" version="2.0.0.3" store="en-US" storeType="OMEX"/>
  <we:alternateReferences>
    <we:reference id="WA200003233" version="2.0.0.3" store="WA200003233" storeType="OMEX"/>
  </we:alternateReferences>
  <we:properties>
    <we:property name="pptInsertionSessionID" value="&quot;07D1ACA7-1890-42EF-97A6-59947B4F8890&quot;"/>
    <we:property name="embedUrl" value="&quot;/reportEmbed?reportId=3f2f57e3-28ab-445c-b17a-78adba1a1678&amp;config=eyJjbHVzdGVyVXJsIjoiaHR0cHM6Ly9XQUJJLUlORElBLVdFU1QtcmVkaXJlY3QuYW5hbHlzaXMud2luZG93cy5uZXQiLCJlbWJlZEZlYXR1cmVzIjp7InVzYWdlTWV0cmljc1ZOZXh0Ijp0cnVlfX0%3D&amp;disableSensitivityBanner=true&quot;"/>
    <we:property name="bookmark" value="&quot;H4sIAAAAAAAAA+1Z308bORD+V6J96Ut0sr2/bN4gcH0pJ1ROlU4nhGbtcdiyWUdeL00O5X+/2d3c9QjQAIUcasnTemyPv5lv7Bk715Epm3kFy99ghtFedODc5Qz85YhH46i+KWMaALgWUhmhrUyEkQWNcvNQurqJ9q6jAH6K4VPZtFB1Ckn459k4gqo6gWnXslA1OI7m6BtXQ1X+hcNg6gq+xdU4wsW8ch46lacBAnZqr2g4tQkK/yWmFUGH8gpPUYdB+hHnzod1O5PAMMU8zZTWkBhIuaY5zdDbw9w+vlu0BzZxdYCyJgCdLCuKQnPLTC6VsoanPI47eVPW02ptyte5vy/nnfvKGdne+an4TCt2elYrMlQxzbLUykxkLEUuDJNqq66Ai1C4xW1tsU0VS2LMWC4LK4uUsaybbcsqrMEXy6PF3BMjxNOgbd9cQa3RRL3bPTaDl6+jY4Sm9b3vj250nLrWa/yItu+qQxmWpOcSl+ezYUoTdWhOvCOK+74ZLM5nzplz7do69L0X7svEI3Froj22OiPJN23W4M0d7kuwUGkic5XkhoFWmWavw+CyfhGDmZax4RzTzHDBrcp5nr8Og4lhivBnJzjlQgtgBrMcRSEFWvk67CWCX8DeHBIVJ2ik0blWTILm2/md0KJT50tNy2yaPHFVO6sfarEpZ+cGlresPSTZ6EPZPMnSpio1+hu2RjOkHNF9GAjQ2zIfVitx6Hem78be1OvoQ0nmD7o/QdV2at8d0gzjvtTvCBT9zjpoQ1Ig5J//c9L3M5p+led3x1nPm7BxJrXRMk1EFmuVprHeMW8zSlIXm0iPO+FPytx2hwzc6S6TFyyNbZ7bnCUMLD79jHk8ziWC34T5B8l+Utq2uWMgjRsrGVDlpPNCQca0+Z7EsD+depxCWDePvoNRSx457518K/Kc6WW/tvW6Zk1vkzveaRY7hsWowzWi0Z4iYTR5ajqbQrtZ31LDG/QHy56Cw9L/U6qL8Qbw/8/9QxBjnkgjc0ziJBFcxzIXu866U6zJV5ug3/fS+w6CB8TKLjz7/iv0B4b2Ky9YKrrqTS7Ah9ccz/d5fXV2z6G8dvryResgrZMUjdamSDkIK2SRbL+BPncdtN7oG5t/ZNuq+kG20tYQtm1dY/UWv48Mi3UQJxhbnccyM4KbuEAm1Fs62HkMG1e34e0cfkJkrMPY9g+agm41iaKqJmYi3nEYd2+eG0j3p/iDBPBL1TNP2fvbn5uqtiHW0RyAf9tTjwrT9YVTc4OZzlLsntgzbWJVdIq+6XXoIR60IRCEW499WcyMUppzJTgyxVUucKvKex7/e4V33fddG5o5aDyBGu+491OwAjnbrL/vu/v3f9n8e+1frf4G2sR5XzIaAAA=&quot;"/>
    <we:property name="datasetId" value="&quot;e7c4f03d-c658-4dc4-87d1-34939e5e4397&quot;"/>
    <we:property name="pageName" value="&quot;ReportSection68a0e5e7569cca4da51c&quot;"/>
    <we:property name="reportUrl" value="&quot;/links/7ovje7pcFL?ctid=81a40298-9b95-4446-81c0-a0311fccfdf2&amp;bookmarkGuid=f264abde-811a-4cc5-962f-c8cb46c87e37&quot;"/>
    <we:property name="reportName" value="&quot;Moodscriber&quot;"/>
    <we:property name="reportState" value="&quot;CONNECTED&quot;"/>
    <we:property name="pageDisplayName" value="&quot;Home Page&quot;"/>
    <we:property name="backgroundColor" value="&quot;#FFFFFF&quot;"/>
    <we:property name="initialStateBookmark" value="&quot;H4sIAAAAAAAAA+1Z308bORD+V6J96Ut0sve3eYPA9aGlRfRU6XRC0aw9G7Zs1pHXS5ND+d879m7Va4AGKORQS57WY3vmm2/GHtu5ClTVLmpYvYM5BnvBgdYXczAXIx6Mg2aQvX//5nj/9M303f7xEYn1wla6aYO9q8CCmaH9WLUd1E4DCf85GwdQ1ycwc60S6hbHwQJNqxuoq3+xH0xd1nS4Hge4XNTagFP5wYJFp/aShlObbPM/IrII0laX+AGl7aWnuNDGDu00B4YJZkkqpIRYQcIlzWn7Xg9z+3hn1AOb6MZC1RAAJ0uLopC8ZCrLhSgVT3gUOXlbNbN6cOXb3L9WC8dXNSffHU/FJ7Lo9KzX5KhgkqVJmadhyhLkoWK52KrL4tIWenldW1QmgsURpizLizIvEsZSN7usajuAL1ZHy4WhiFCcem376hIaiSrwtBtse5avgmOEtjOe+6PvOj7ozkg8xdJ3NbayK9JzgavpvJ/SBg7NidEUYt83h+V0rrWaSt011vee688TgxRbFeyx9RlJfuizBKNuoC/GQiRxnok4UwykSCV7Hg5XzZM4zGQeKc4xSRUPeSkynmXPw2GKMGX4owc44aEMgSlMMwyLPMQyfx7+UoCfwN8MYhHFqHIlMylYDpJvj++EjM60qSSZ2XR5outu3tzVY1XNpwpW17w9JNnobdU+yNO2riSa73wN5kg1wn0osOB9WfTWKuz7tfLd6F29Ct5W5H6v+yPUnVP76pBmKP25eUWg6HfmoPVFgZB/+s9O72e03srj03Hm4xaWUZpLJfMkDtNIiiSJ5I7jNqcidb6J9NgJf9PIbSekj510lbxgSVRmWZmxmEGJD99j7o9zhWA2Yf5Nst80bNvo6IPGVZkzoJOTzAoBKZPqZwrD/mxmcAZ2aB79RERLYmTqSb6WeVp52Z9dM5xZk+vBHe+0ih3DcuRwjWi0oUwYTR5azmbQbZ5vqWEUmoOVD8FhZb4e1cPxBvD/j/4+iTGLc5VnGEdxHHIZ5Vm466o7w4a42gT92ktv2wjukCu7YPb1N+h3TO1nfmCp6ao3OQdjn3M+38b6+uyWTXkgffWk5yAp4wSVlKpIOIRlmBfx9hvoY5+DhoW+sfhHZVfXv8hS2prCZdc0WL/k7z3TYkjiGKNSZlGeqpCrqEAWipdysPMcVrrp7Ms+/IDMGNK49A+aId1qYkGnmoiF0Y7T2L15biDdn+EvksBPdZ55yNrf/txUdy1FHdUBmJc1da80HS6ckitMZZqge2JPpYpE4RT9kHXwEA86awnCtce+NGJKCMm5CDkywUUW4laVtzz+e4U33fd1Z9sFSDyBBm+491OyApGthu/b7v7uf5nA2yAwVVFveyv4Or5nb/0Ffn9sLlIaAAA=&quot;"/>
    <we:property name="isFiltersActionButtonVisible" value="true"/>
    <we:property name="isVisualContainerHeaderHidden" value="false"/>
    <we:property name="reportEmbeddedTime" value="&quot;2024-04-28T20:51:04.656Z&quot;"/>
    <we:property name="creatorTenantId" value="&quot;81a40298-9b95-4446-81c0-a0311fccfdf2&quot;"/>
    <we:property name="creatorUserId" value="&quot;10032000E92F37AB&quot;"/>
    <we:property name="creatorSessionId" value="&quot;9cc2bbf0-b04f-461d-b224-1016940fd36e&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B26DBE71-FF06-4FF8-B1F6-54965AE897BD}">
  <we:reference id="wa200003233" version="2.0.0.3" store="en-US" storeType="OMEX"/>
  <we:alternateReferences>
    <we:reference id="WA200003233" version="2.0.0.3" store="WA200003233" storeType="OMEX"/>
  </we:alternateReferences>
  <we:properties>
    <we:property name="pptInsertionSessionID" value="&quot;07D1ACA7-1890-42EF-97A6-59947B4F8890&quot;"/>
    <we:property name="embedUrl" value="&quot;/reportEmbed?reportId=3f2f57e3-28ab-445c-b17a-78adba1a1678&amp;config=eyJjbHVzdGVyVXJsIjoiaHR0cHM6Ly9XQUJJLUlORElBLVdFU1QtcmVkaXJlY3QuYW5hbHlzaXMud2luZG93cy5uZXQiLCJlbWJlZEZlYXR1cmVzIjp7InVzYWdlTWV0cmljc1ZOZXh0Ijp0cnVlfX0%3D&amp;disableSensitivityBanner=true&quot;"/>
    <we:property name="bookmark" value="&quot;H4sIAAAAAAAAA+1ZUU/jOBD+Kygv+1KdnDixG96grE4nwQktq5VOJ1SN7XHJksZV4rL0UP/7TRy425ZC99DSht1DPDRjezLzffONneQuMkUzK2HxO0wxOoyOnbueQn19EEeDqFq1KSXZEHnMEZSUSQzWAs1yM1+4qokO7yIP9QT9p6KZQ9k6JOOfl4MIyvIcJu2VhbLBQTTDunEVlMVf2E2mIV/PcTmI8HZWuhpalxcePLZub2g6XVMo8S+c7gjaFzd4gdp31g84c7W/v04YiGGqMyNkrHnCMpSK1jTdaAhz+/z2piGwkas8FBUF0NoEMpRDxrNhbq1NIU1YmGuL0t9PUYv3t7Oa8iY0FrMWvhFlMXF1oaGMQn41Nl06d9HIlfNp+PV+xX7h5rXGD2jDUOULvyBPppiODSyaaElAndeOYAz2E7IdnBaNDwNX7suoRrqpiQ7Z8pIsTVFNynuk/03tYxdeUxYa65ZH9ZkQCUlMkXhsfxjwEHKZdXcrsBt3JgxjSPUuOi0o/c73Jyjnrdt3J7TCuC/VOwqK/i7b0DriKPLPX7ERVjThLt8fDrotDeZWW6pXw4zm1og4S/mueZtSIV2tR3rWGn9S5rYD0nEnbCqVVWBjlSDxiEm6nbsjcwOVJhzXiTtDaOY1fmug17gYT7slj8ps5OaVH7NmA3WDPQQS9yWQpC+BpH0JhD8fyPdtNBOsDHWFtUB+DdYXtxpdzhtSG5pjqEdXUPuVrkOrXU3ujxdBgydF/bA1J4O1uF9Hf8vLJzrUPbSLF/aob8Gy61KS20QJKRjmuQLGAU3aiy515mr0V1C5Cl9EPNSmB1yvZtFtSSIVOdAhVBH2sbR0jpOiF5A/szG8FbxXtBXARqUhUelQJEmeSMhjY3d4grKk7nE40mzU4g7bKx04x8Hx40PnwccH+z63nAvfLh8HBl9SgUBz+9Li13J5jTa/vbK6Bq+ApzlmmeUx/RstcsXeiAB2UXVH1W2BfvFk2fVIjm9KAeu47lMCVjLgKFmulAVpcTjM9RuRwN6LbrdqNPiwfqx/hH1gQz77FEJqUy2EyrjhsRhaK2IW/y+EPgrhlB4YyqL6YQ5EG/LZpxDyTJlEcsUzmwNTaLk2P6UQYPJIA0cTfOp1y2418PDsnLyk+NtiGz28/OlwGbmpcn0RxNfJ7fXxgAnJdZ7HFhmLQaQ6ga1KeJL9/16AC4RH76n+IFu/Py4MoqL5rbohD2gusOwoO9vupf1W+KofJ7bB2ZHOjcikgJxlmeQy1e130dbV89tJCPF47j0FsSKg1mUy5ImyWsUsT3LDMyEzvtWlx1uv3O26t+BwE31u7psZaDyHCjfQSMADFbfZQkL4lvsPC8vl3wz2IgBLHgAA&quot;"/>
    <we:property name="datasetId" value="&quot;e7c4f03d-c658-4dc4-87d1-34939e5e4397&quot;"/>
    <we:property name="pageName" value="&quot;ReportSection20a684c5d671c3205e7b&quot;"/>
    <we:property name="reportUrl" value="&quot;/links/7ovje7pcFL?ctid=81a40298-9b95-4446-81c0-a0311fccfdf2&amp;bookmarkGuid=4683edfb-3d23-4fbc-84d6-0503e9a5b0d2&quot;"/>
    <we:property name="reportName" value="&quot;Moodscriber&quot;"/>
    <we:property name="reportState" value="&quot;CONNECTED&quot;"/>
    <we:property name="pageDisplayName" value="&quot;Emotional Conditions&quot;"/>
    <we:property name="backgroundColor" value="&quot;#DCDCDC&quot;"/>
    <we:property name="initialStateBookmark" value="&quot;H4sIAAAAAAAAA+1ZUU/bSBD+K8gvfYlOttdex7yFgE6nkhZBVel0QtHs7mxwcbyRvaH4UP57x2uia0IgFJXEtId4iGe9s9/MN9/s2r7zVFbNcqg/wBS9Q+/ImOsplNcHgdfzinvbx4/vR4Pz9+MPg9EJmc3MZqaovMM7z0I5Qfs5q+aQNx7I+M9lz4M8P4NJc6Uhr7DnzbCsTAF59i+2N9OQLee46Hl4O8tNCY3LCwsWG7c3dDtd09rBH4xWBGmzG7xAaVvrOc5Mae+vQx94P5Kx4kkgWejHmAiaU7WjDub2+5tFHbChKSxkBQFobBx9TPo+i/up1jqCKPTdvTrL7f0toj65nZUUN2WjnjX5GlIUE1NmEnLPxVdi1YZz5w1NPp+6Xycr9gszLyWeo3ZDhc1sTZ5UNh0rqCtvQYk6Kw2l0dmPyXZwmlXWDVyZr8MSaVHlHfqLS7JUWTHJ7zP9X2ifWnhVnkksGx7FF8qIC2KKxGPzQ4EFF8usXS3DdtwoN4wu1DvvNKPwW9+fIZ83bt8d0wxlvhbvCBT9XTbQWuII+Zfv2HAzKrfKz08HLUuDqZY6DED5SjKteBBHbNe8TamQrtaRjhrjb8rc9oS03HEdJUIL0IEIkXjEMNrO3UDdQCEpj+vEjRCqeYnPBXqN9XjaTnlQZkMzL+zYrzZQ19sDkKArQMKuAIm6AoQ9DeTnNpoJFoq6whqQP531xa1G5vOK1IbqCMrhFZR2pevQbFOS+6PaafA4K5dbc9hbw/06+ltcPtKh7lNbv7BHPSeXbZdKmA4FT7iPaSrAZ4Aq6kSXGpkS7RUUpsAXEQ+l6gDXq1G0WxKPeAoBaEG5DxJN57iEdyLlT2wMbyXfK9pyyUYhIRRRn4dhGiaQBkrv8ASlSd1jd6TZqMUdtlc6cI6d44eHzoNPS/s+t5wL20wfOwZfUoFA93alxa/F8hptfntltQ1eAItSjGPNAvpXkqfCfyMC2EXVDYrbDG39aNl1SI5vSgHred2nBHTiA8PET4XQkGjs91P5RiSw96LbrRoVLueP5a+wD2yIZ59CiHQkORcxUyzgfa154Af/C6GLQjilB4Y8K36ZA9GGePYphDQWKkyYYLFOwReomVS/pRBg8kADgwk+9rpltxpYPjuHLyn+ptiGy5c/bV6GZipMVwTxfXB7fTzwecJkmgYafT8AHskQtirhUfZ/vABrhAfvqf4mW7c/LvS8rPqruCEPqC4wbykbbffSfCt81Y8T29LZks4UjxMOqR/HCUsiiSCSxtXT24mDeDS3lkCsCKhxGfZZKLQUgZ+GqWIxT2K21aXFWyvM7bo353ATfWZuqxlIPIMCN9BIiQcqbvVMEnoNmEzkP0TaYvENf4iq4GseAAA=&quot;"/>
    <we:property name="isFiltersActionButtonVisible" value="true"/>
    <we:property name="isVisualContainerHeaderHidden" value="false"/>
    <we:property name="reportEmbeddedTime" value="&quot;2024-04-28T20:54:01.398Z&quot;"/>
    <we:property name="creatorTenantId" value="&quot;81a40298-9b95-4446-81c0-a0311fccfdf2&quot;"/>
    <we:property name="creatorUserId" value="&quot;10032000E92F37AB&quot;"/>
    <we:property name="creatorSessionId" value="&quot;90d94c52-a16d-42dd-8451-08f5b28f0c28&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245BCDE4-5D8C-4D65-99FB-936F30C07D21}">
  <we:reference id="wa200003233" version="2.0.0.3" store="en-US" storeType="OMEX"/>
  <we:alternateReferences>
    <we:reference id="WA200003233" version="2.0.0.3" store="WA200003233" storeType="OMEX"/>
  </we:alternateReferences>
  <we:properties>
    <we:property name="pptInsertionSessionID" value="&quot;07D1ACA7-1890-42EF-97A6-59947B4F8890&quot;"/>
    <we:property name="embedUrl" value="&quot;/reportEmbed?reportId=3f2f57e3-28ab-445c-b17a-78adba1a1678&amp;config=eyJjbHVzdGVyVXJsIjoiaHR0cHM6Ly9XQUJJLUlORElBLVdFU1QtcmVkaXJlY3QuYW5hbHlzaXMud2luZG93cy5uZXQiLCJlbWJlZEZlYXR1cmVzIjp7InVzYWdlTWV0cmljc1ZOZXh0Ijp0cnVlfX0%3D&amp;disableSensitivityBanner=true&quot;"/>
    <we:property name="bookmark" value="&quot;H4sIAAAAAAAAA+1Z227bOBD9lUIvffEudKMueUudFLtAsgiSRReLIjBG5MhhI5ECRbn2Bv73HUruJXFSp26duhf4xRqSozPnzJBD+8YTsm0qWPwFNXoH3gutr2sw188Cb+Sp27aCFdxnaVDmCYY8K6LYB5qlGyu1ar2DG8+CmaJ9JdsOKueQjK8vRx5U1RlM3VMJVYsjr0HTagWV/A+HyTRkTYfLkYfzptIGnMsLCxad2xlNp2eCEvwe0RuBWznDC+R2sJ5jo41dPfO0BPrkUZz5KRSxL3hGa9phtIe5eb57aQ9srJUFqQiAs/k89WMMEy5yYDxgvmCJs5eysqspxeJ43hiKm9hYNI6+QzEDxVF4fXAG2yGWG+8Uoe1MH+HxrYEL3RmO51j2Q8pKuyA/17iY1MOS1lsSVWdGE5H92D/aXE9ISWtk0fWsuAlX+u3YIJEovAN/OXpSRMczVPbxkMZkmmojOVRrqMa66mr1WFBC1hNKkPAuoEOXNDTlt/DZCaG6B80lWVqpptUqKT9kwd8DyALM+AqMdUlfvKH0cYrTIm0EmheLXvQjad7lZTi6A3jX9C4v39UGzXzzUcKv2B0Q7orOy6WbUoYpAMt9JjhnhUhzkRUbS+Trqi9gscbXEdm21r2tJEdzS3WvRtrq3BcBFvpYmuFtEodxLfph7EO98U4khT/4fgVV59w+P6IVQr9Vz512PYEP6NevaLdUbxMdg26RiHjMAsYCUfhJQhoy/sS61bTXXt1FeuqMP6lymwkZtAuy1Oc8jBOfJVGexiJkbPtj6fNxLhDMXZj/km2/ZRt5sv1TUW9BqC6wGkQ73ezFNSo7lX0TnYPoeVJG3E+CWBRpEhcQp2noXH2SWItzW+j57QPMeeOQp0melUmMMUswp45ocwrtw6H9tF3NuaazVuF+tVqUvKWsqRpmG4F9Ty3OA1zvQ5MTFuhnYRYlGbU7aeinGMGvallT8ASls+9XtbyUyr3jR6qUB3jeh0oJglJwZFQoOSQiZzyPw+1bk6/IWQ3zCaxAT7ju1FaNCgcj1g/TTGSMFVlcxsA4LyEOY9yPoKXaWdBBUuRQCgzTjBcYQhSn/vZBH06nBqdgV4/HX7BblhTxpG8aH8rZoB952alVrbKn+aXiscA+Ux6hVWe/aGv61uTvYuN6HJDVbxiUvHnOIUgxwFSUYehnv473td3kD4SKrqJH+3S6n2PV5217JZsf6Yi/n+tvf8L39XLfLZ2a97YBjmeg8J7bOiUAKOF0+ORdu/+/4P1le7n8H9urlbyvGAAA&quot;"/>
    <we:property name="datasetId" value="&quot;e7c4f03d-c658-4dc4-87d1-34939e5e4397&quot;"/>
    <we:property name="pageName" value="&quot;ReportSectionc7fafaf934807ab40dc8&quot;"/>
    <we:property name="reportUrl" value="&quot;/links/7ovje7pcFL?ctid=81a40298-9b95-4446-81c0-a0311fccfdf2&amp;bookmarkGuid=6cd69a66-7567-40e8-bb79-33ea7173be8f&quot;"/>
    <we:property name="reportName" value="&quot;Moodscriber&quot;"/>
    <we:property name="reportState" value="&quot;CONNECTED&quot;"/>
    <we:property name="pageDisplayName" value="&quot;Activities and Sub-Activities&quot;"/>
    <we:property name="backgroundColor" value="&quot;#EEEEEE&quot;"/>
    <we:property name="initialStateBookmark" value="&quot;H4sIAAAAAAAAA+1Y32/bNhD+Vwq99MUbJFnUj7y5josNjdvAGToMQ2CcyJPDRiYFinLjBv7fd5RcbImT2XHr1OuKvERH8vjd992RR996QtZVCcu3MEfvxHul9fUczPWLwOt5am179+7NeDB5M307GI/IrCsrtaq9k1vPgpmhfS/rBkrngYx/XvY8KMtzmLmvAsoae16FptYKSvkJu8k0ZE2Dq56HN1WpDTiXFxYsOrcLmk7ftHfwc592BG7lAi+Q2846wUobu/7mSQH0l/Wj1E8gj3zBU1pTd6MtzO3z3aYtsKFWFqQiAM7m88SPMIy5yIDxgPmCxc5eyNKup+TL0U1lKG5iY1k5vgZiAYqj8NrgDNZdLLfeGKFuTBvh6M7AhW4MxwkW7ZCy0i7JzzUup/NuSe2tiKpzo4nIdux3ba6nJJ01Mm9aVtyEK/1xaJBIFN6Jv+o9K6LRApXdHdKQTDNtJIdyA9VQl81c7QpKyPmUEiS8D2jgkoam/BS+OCNUD6C5JEst1axcJ+XfWfBbBzIHM7wCY13S5x8ofZzitEgbgebVshX9VJrPeRn27gE+NL2ry8+1QTM//CPh1+x2CA9F5+XKTSnCBIBlPhOcs1wkmUjzrSXyddUXsNzg65Rse+tel5KjuaO6N0c66tw/Aiy0sVTdbhK7cS3aYWxDvfXOJIXf+X4PZePcvjylFUJ/VC+ddi2Bj+jXrqj3VG8bHZ1ufdHnEQsYC0TuxzFpyPgz6zans/bqPtKxM/5PldtOSKddkCY+52EU+yzuZ0kkQsb2v5aejnOJYO7D/INsxy1bz5P1r4p6C0J1gWUn2ni7F9eoHFT2bXR2omdx0ed+HEQiT+IohyhJQufqX4m1eGNzfXP3AnPeOGRJnKVFHGHEYsyoI9qeQsdwaT9vVzPRdNcqPK5Wi5K3kHOqhsVWYP+lFucRro+hyQlz9NMw7ccptTtJ6CfYhx/VsqHgGUpnP65qeS2V2+N7qpRHeD6GSgmCQnBkVCgZxCJjPIvC/VuTr8jZHG6msAY95bpRezUqHIzYvExTkTKWp1ERAeO8gCiM8DiClupgQQdxnkEhMExSnmMI/Sjx9w96MJsZnIFdf46+4LQsKOJp2zQ+lrNBO/K6UetaZc/zS8WuwJ4oj9CqsV90NH1r8g9xcO0GZP0bBiVvlnEIEgwwEUUY+umP633jNPkFoaSn6Okx3e4TLNu8ra9k9T1d8Q9z/e1v+LZeHnqlU/NeV8DxHBQ+8FqnBAAlnA47vbV7ThiZl096m69WfwFEoUf9zxgAAA==&quot;"/>
    <we:property name="isFiltersActionButtonVisible" value="true"/>
    <we:property name="isVisualContainerHeaderHidden" value="false"/>
    <we:property name="reportEmbeddedTime" value="&quot;2024-04-28T20:55:32.657Z&quot;"/>
    <we:property name="creatorTenantId" value="&quot;81a40298-9b95-4446-81c0-a0311fccfdf2&quot;"/>
    <we:property name="creatorUserId" value="&quot;10032000E92F37AB&quot;"/>
    <we:property name="creatorSessionId" value="&quot;2b615ae2-b85e-41f1-8c4d-9796c529896c&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586</TotalTime>
  <Words>1111</Words>
  <Application>Microsoft Office PowerPoint</Application>
  <PresentationFormat>Widescreen</PresentationFormat>
  <Paragraphs>216</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Calibri Light</vt:lpstr>
      <vt:lpstr>Segoe UI</vt:lpstr>
      <vt:lpstr>Segoe UI Light</vt:lpstr>
      <vt:lpstr>Segoe UI Semibold</vt:lpstr>
      <vt:lpstr>Wingdings</vt:lpstr>
      <vt:lpstr>Custom Design</vt:lpstr>
      <vt:lpstr>MoodScriber Analytics</vt:lpstr>
      <vt:lpstr>Abstract</vt:lpstr>
      <vt:lpstr>About the Data Set</vt:lpstr>
      <vt:lpstr>Home Page</vt:lpstr>
      <vt:lpstr>Mood</vt:lpstr>
      <vt:lpstr>Emotional Conditions</vt:lpstr>
      <vt:lpstr>Emotions</vt:lpstr>
      <vt:lpstr>Activities and Sub-Activities</vt:lpstr>
      <vt:lpstr>Activity</vt:lpstr>
      <vt:lpstr>PowerPoint Presentation</vt:lpstr>
      <vt:lpstr>PowerPoint Presentation</vt:lpstr>
      <vt:lpstr>PowerPoint Presentation</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raunak raj</cp:lastModifiedBy>
  <cp:revision>8</cp:revision>
  <dcterms:created xsi:type="dcterms:W3CDTF">2016-09-04T11:54:55Z</dcterms:created>
  <dcterms:modified xsi:type="dcterms:W3CDTF">2024-04-29T05:02:34Z</dcterms:modified>
</cp:coreProperties>
</file>