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FB75-EAFB-2CAB-DCF1-10AD23E2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19D8-E375-1BC1-5868-F3E35CD1E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83066-760B-1C3A-9212-7F5748FF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269F-086A-EC4F-79F9-DDD78034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830F-77E7-D601-BBB9-F99F029F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970F-5CFF-B269-7E10-E700F0CF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8B51-3682-6C60-2E44-DE5AFA632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92B9-8CA1-80C3-6782-0CA30AE0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F36D2-37FC-560C-CCD0-E47DE004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3ECE-5C45-9A22-C3F1-39BD70B6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ED3A1-BB87-EE55-8810-E298DA972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7ED5E-81E7-1A3C-64C9-A18399580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E57F-3730-C040-5B1A-6560F7FE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F126-08F1-F949-61FE-9AB08636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7AF3-A4AD-4060-7C78-14197696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7D91-9BB5-9A6E-14EC-5601FE2E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2B22-A13E-2D16-9EC9-1DC9D6A6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B9A7-ACE8-77F8-4B4F-A85F7F2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ED5F-8C1D-2F66-6FC3-D46EDF05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8B4A-442A-1EE9-7178-2F0C3B4C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7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E5F9-5D57-5A49-6121-CDC9208D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C508E-9F60-9366-318F-A44AC106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3A7A-23A2-A0B4-CAAF-E38AD118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D65B-7475-C47C-B146-B1DF8F31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F4C6-9525-2178-97C2-BB31E417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9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0A1-4C8F-CD53-693C-CF35EA9D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CD9B-2C84-D9A6-5088-82EE0EE8B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34295-8BF2-B28D-BA36-7F4155D0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EA8BF-F199-4FA5-DE63-D7C7F1E6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CF55-E744-934B-095F-67808D21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D9B7B-82A3-DF59-37F4-DDBA913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0AB8-140C-4E2B-A912-DEA50B0B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BADF7-5F9A-A625-9F7E-EC742606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68B56-42FF-BBDC-99AA-AA0B1A43C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E384A-1E2B-A908-A0A1-A9A21DB64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341DE-5289-CFF1-B276-128A46777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77B92-8564-954A-4FFE-44EE8F10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B8B70-808D-1377-72CD-A2028460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89CE3-A5BC-DCC2-210E-FC589EBF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8530-448D-6C7A-5F9B-1C455A50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9C971-AA21-2340-A84C-A796EE64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480A3-CA89-60B8-B95E-20423DD4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834C-2D26-CFA0-60AD-93B60F0C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C63F7-5520-F059-2935-FD29B8D8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2E8C8-EADE-3B42-3998-DC44300A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F5ED-C489-BBDB-555B-E9EE864E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0623-188E-7FF4-FC8C-A9790A90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3C8-AAF1-3363-D52F-9A9C4DCE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D5A88-93D8-CC4E-A55F-D2D8C60F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1C05D-7071-C050-A73A-1D67FAE7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B0264-0C66-7DFB-A53B-9566BC43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96A30-4E4A-536B-A3D3-AE22D228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64D7-2414-DDDD-D5B6-3EB7ACF8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D9BE0-0119-42B3-F90E-464560C4C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5B909-0D49-1677-61DE-3C80A15CD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B7147-3263-2255-14BA-BBD2ED47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D88A-8B8A-80A5-2E06-FC7CFE77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14DF-2720-1B95-779A-62832928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9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3BA5B-F00F-E531-39A1-0F81C77F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62DEA-2980-1752-624D-91C7CE34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0E6A-130A-29C2-4DDB-725FCDCA5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CA90-1F33-4904-A280-D33A5FDAB70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0B20-0915-0B0B-0FE8-8EA18743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8F62-C5E7-CC4A-2C61-4DAAD74F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D2B3-C40D-48D0-AFAB-1D63819F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DC859F-51EF-96B1-C929-199319B76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5570" y="2371952"/>
            <a:ext cx="4463144" cy="136184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By  </a:t>
            </a:r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Raunak Saini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Batch Name: </a:t>
            </a:r>
            <a:r>
              <a:rPr lang="en-US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MIP-DA-10</a:t>
            </a:r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Profile:- </a:t>
            </a:r>
            <a:r>
              <a:rPr lang="en-US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Analysis Intern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525362-ABF1-F832-E313-27C74412A6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61257" y="108857"/>
            <a:ext cx="11669486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Songs Analysis Dashboard Presentation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Analyzing YouTube Song Video Trends and Engagement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73425-250E-1E72-DB13-71EA8249E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1" y="2067152"/>
            <a:ext cx="6908848" cy="38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B8430-62FA-C692-04D9-3D78B923BC4D}"/>
              </a:ext>
            </a:extLst>
          </p:cNvPr>
          <p:cNvSpPr txBox="1"/>
          <p:nvPr/>
        </p:nvSpPr>
        <p:spPr>
          <a:xfrm>
            <a:off x="511628" y="217715"/>
            <a:ext cx="7184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Q4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en-US" sz="2400" b="1" dirty="0"/>
              <a:t>Temporal Trends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- Explore how YouTube song video metrics vary over time.</a:t>
            </a:r>
          </a:p>
          <a:p>
            <a:r>
              <a:rPr lang="en-US" sz="2000" b="1" dirty="0"/>
              <a:t>- Identify peak publishing times and their impact on engagement.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E5E49-7ECE-570B-E250-9878D2FC3441}"/>
              </a:ext>
            </a:extLst>
          </p:cNvPr>
          <p:cNvSpPr txBox="1"/>
          <p:nvPr/>
        </p:nvSpPr>
        <p:spPr>
          <a:xfrm>
            <a:off x="697581" y="1412112"/>
            <a:ext cx="107968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Temporal Trends: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Surge</a:t>
            </a:r>
            <a:r>
              <a:rPr lang="en-US" dirty="0"/>
              <a:t>: Many videos experience a surge in views and engagement shortly after release.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Sustained Engagement</a:t>
            </a:r>
            <a:r>
              <a:rPr lang="en-US" dirty="0"/>
              <a:t>: Some videos maintain a steady stream of views and interactions over time, indicating lasting popularity.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Declining Interest</a:t>
            </a:r>
            <a:r>
              <a:rPr lang="en-US" dirty="0"/>
              <a:t>: Others might see a rapid drop-off after the initial interest wanes.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3C176-9735-ACA4-CAC2-99ACE5DC0196}"/>
              </a:ext>
            </a:extLst>
          </p:cNvPr>
          <p:cNvSpPr txBox="1"/>
          <p:nvPr/>
        </p:nvSpPr>
        <p:spPr>
          <a:xfrm>
            <a:off x="697581" y="3504993"/>
            <a:ext cx="10796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Identify peak publishing times and their impact on engagement: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Insights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Optimal Times</a:t>
            </a:r>
            <a:r>
              <a:rPr lang="en-US" sz="2000" dirty="0"/>
              <a:t>: Identify specific times and days when videos tend to receive higher views and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Audience Behavior</a:t>
            </a:r>
            <a:r>
              <a:rPr lang="en-US" sz="2000" dirty="0"/>
              <a:t>: Understand when your target audience is most active on YouTube.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Publishing Strategy</a:t>
            </a:r>
            <a:r>
              <a:rPr lang="en-US" sz="2000" dirty="0"/>
              <a:t>: Develop a publishing schedule that aligns with peak engagement periods to enhance visibility and interaction.</a:t>
            </a:r>
          </a:p>
        </p:txBody>
      </p:sp>
    </p:spTree>
    <p:extLst>
      <p:ext uri="{BB962C8B-B14F-4D97-AF65-F5344CB8AC3E}">
        <p14:creationId xmlns:p14="http://schemas.microsoft.com/office/powerpoint/2010/main" val="403778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7E88D9-15EC-8520-341A-73311E2A0612}"/>
              </a:ext>
            </a:extLst>
          </p:cNvPr>
          <p:cNvSpPr txBox="1"/>
          <p:nvPr/>
        </p:nvSpPr>
        <p:spPr>
          <a:xfrm>
            <a:off x="130631" y="129208"/>
            <a:ext cx="7935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Q5) </a:t>
            </a:r>
            <a:r>
              <a:rPr lang="en-US" sz="2400" b="1" dirty="0"/>
              <a:t>User Engagement Insights:</a:t>
            </a:r>
          </a:p>
          <a:p>
            <a:r>
              <a:rPr lang="en-US" sz="2000" b="1" dirty="0"/>
              <a:t>- Investigate relationships between likes, comments, and views.</a:t>
            </a:r>
          </a:p>
          <a:p>
            <a:r>
              <a:rPr lang="en-US" sz="2000" b="1" dirty="0"/>
              <a:t>- Identify factors influencing user engagement with YouTube song videos.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39324-1158-BBDE-0E26-D6D6AE6EB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75" y="1559799"/>
            <a:ext cx="7799403" cy="2334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74BD6-D685-E2DB-3E47-DBF2B8BEC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56" y="4011978"/>
            <a:ext cx="3860723" cy="2334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249926-9FEE-21CE-1821-CEE81F8BC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4" y="4546353"/>
            <a:ext cx="5659215" cy="12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1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0FEAA-13F0-A7F9-2CCC-0EA25E9A3FF6}"/>
              </a:ext>
            </a:extLst>
          </p:cNvPr>
          <p:cNvSpPr txBox="1"/>
          <p:nvPr/>
        </p:nvSpPr>
        <p:spPr>
          <a:xfrm>
            <a:off x="653143" y="381000"/>
            <a:ext cx="330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This is my dashboard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39AA3-E011-97CB-3699-3C9E0DB21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87" y="1089277"/>
            <a:ext cx="9469171" cy="56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2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DD57C-171D-3739-7C77-ACEB75521D73}"/>
              </a:ext>
            </a:extLst>
          </p:cNvPr>
          <p:cNvSpPr txBox="1"/>
          <p:nvPr/>
        </p:nvSpPr>
        <p:spPr>
          <a:xfrm>
            <a:off x="2911929" y="2228671"/>
            <a:ext cx="516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575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201436AC-536C-3151-947D-6C38B5F894D1}"/>
              </a:ext>
            </a:extLst>
          </p:cNvPr>
          <p:cNvSpPr/>
          <p:nvPr/>
        </p:nvSpPr>
        <p:spPr>
          <a:xfrm>
            <a:off x="272142" y="272142"/>
            <a:ext cx="7141029" cy="4201887"/>
          </a:xfrm>
          <a:prstGeom prst="bevel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PROJECT OVJECTIVE</a:t>
            </a:r>
            <a:r>
              <a:rPr lang="en-US" sz="2000" dirty="0">
                <a:solidFill>
                  <a:schemeClr val="tx1"/>
                </a:solidFill>
              </a:rPr>
              <a:t>: Leverage data analytics to gain a comprehensive understanding of YouTube song video performance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IMPOTANCE</a:t>
            </a:r>
            <a:r>
              <a:rPr lang="en-US" sz="2000" dirty="0">
                <a:solidFill>
                  <a:schemeClr val="tx1"/>
                </a:solidFill>
              </a:rPr>
              <a:t>: Optimization of Content Strategy, Enhanced Audience Engagement, Effective Timing.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Key Points: </a:t>
            </a:r>
            <a:r>
              <a:rPr lang="en-US" sz="2000" dirty="0">
                <a:solidFill>
                  <a:schemeClr val="tx1"/>
                </a:solidFill>
              </a:rPr>
              <a:t>Analyze YouTube song video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Identify temporal trends and peak publishing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Explore factors influencing user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Deliver actionable insights for content creators.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B5A4F-A940-BE24-E5AB-DF5CCBE12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2" y="3734159"/>
            <a:ext cx="4453684" cy="29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6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C99EA04-23B8-B69C-B825-64730D20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71" y="1909775"/>
            <a:ext cx="1047205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Overload: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The vast amount of YouTube data makes it challenging to extract meaningful insights without advanced analytics.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Inconsistent Metrics: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Variability in engagement metrics across different channels and videos complicates performance comparisons.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Temporal Fluctuations: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Rapid changes in viewer behavior and platform algorithms create difficulties in identifying consistent trends.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Limited Visibility: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Without a consolidated view, stakeholders struggle to identify actionable strategies to enhance video performance.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00351-85A6-E7FE-5B3F-5F121201C92A}"/>
              </a:ext>
            </a:extLst>
          </p:cNvPr>
          <p:cNvSpPr txBox="1"/>
          <p:nvPr/>
        </p:nvSpPr>
        <p:spPr>
          <a:xfrm>
            <a:off x="4180113" y="707572"/>
            <a:ext cx="3831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90458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E2804-A3A3-B923-99D8-7E05B16B1E89}"/>
              </a:ext>
            </a:extLst>
          </p:cNvPr>
          <p:cNvSpPr txBox="1"/>
          <p:nvPr/>
        </p:nvSpPr>
        <p:spPr>
          <a:xfrm>
            <a:off x="4180114" y="0"/>
            <a:ext cx="383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PROJECT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A63C5-50B7-9F91-8F41-26A1C9BBE971}"/>
              </a:ext>
            </a:extLst>
          </p:cNvPr>
          <p:cNvSpPr txBox="1"/>
          <p:nvPr/>
        </p:nvSpPr>
        <p:spPr>
          <a:xfrm>
            <a:off x="1589314" y="805857"/>
            <a:ext cx="90133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video_id: </a:t>
            </a:r>
            <a:r>
              <a:rPr lang="en-US" sz="2400" dirty="0"/>
              <a:t>Unique identifier for each YouTube video.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channelTitle: </a:t>
            </a:r>
            <a:r>
              <a:rPr lang="en-US" sz="2400" dirty="0"/>
              <a:t>Title of the YouTube channel publishing the song.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title: </a:t>
            </a:r>
            <a:r>
              <a:rPr lang="en-US" sz="2400" dirty="0"/>
              <a:t>Title of the YouTube song video.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description</a:t>
            </a:r>
            <a:r>
              <a:rPr lang="en-US" sz="2400" dirty="0"/>
              <a:t>: Description provided for the YouTube song video.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tags</a:t>
            </a:r>
            <a:r>
              <a:rPr lang="en-US" sz="2400" dirty="0"/>
              <a:t>: Tags associated with the YouTube song video.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publishedAt</a:t>
            </a:r>
            <a:r>
              <a:rPr lang="en-US" sz="2400" dirty="0"/>
              <a:t>: Date and time when the YouTube song video was published.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viewCount</a:t>
            </a:r>
            <a:r>
              <a:rPr lang="en-US" sz="2400" dirty="0"/>
              <a:t>: Number of views received by the YouTube song video.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likeCount</a:t>
            </a:r>
            <a:r>
              <a:rPr lang="en-US" sz="2400" dirty="0"/>
              <a:t>: Number of likes received by the YouTube song video.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favoriteCount</a:t>
            </a:r>
            <a:r>
              <a:rPr lang="en-US" sz="2400" dirty="0"/>
              <a:t>: Number of times the YouTube song video has been marked as a favorite.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commentCount</a:t>
            </a:r>
            <a:r>
              <a:rPr lang="en-US" sz="2400" dirty="0"/>
              <a:t>: Number of comments posted on the YouTube song video.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duration</a:t>
            </a:r>
            <a:r>
              <a:rPr lang="en-US" sz="2400" dirty="0"/>
              <a:t>: Duration of the YouTube song video.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definition</a:t>
            </a:r>
            <a:r>
              <a:rPr lang="en-US" sz="2400" dirty="0"/>
              <a:t>: Video definition or quality (e.g., HD, SD).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US" sz="2400" b="1" dirty="0"/>
              <a:t>caption</a:t>
            </a:r>
            <a:r>
              <a:rPr lang="en-US" sz="2400" dirty="0"/>
              <a:t>: Availability of captions for the YouTube song video.</a:t>
            </a:r>
          </a:p>
        </p:txBody>
      </p:sp>
    </p:spTree>
    <p:extLst>
      <p:ext uri="{BB962C8B-B14F-4D97-AF65-F5344CB8AC3E}">
        <p14:creationId xmlns:p14="http://schemas.microsoft.com/office/powerpoint/2010/main" val="164565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401D1-3599-7C7F-3C05-9B1769688C05}"/>
              </a:ext>
            </a:extLst>
          </p:cNvPr>
          <p:cNvSpPr txBox="1"/>
          <p:nvPr/>
        </p:nvSpPr>
        <p:spPr>
          <a:xfrm>
            <a:off x="272142" y="794657"/>
            <a:ext cx="1067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DATABASE USED : MICROSOFT POWER BI Desktop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F2FA1-491C-7B71-D0D7-8DFFA47D2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79" y="1502543"/>
            <a:ext cx="6108379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67AE0-8AC5-C335-158D-26DDACFF0671}"/>
              </a:ext>
            </a:extLst>
          </p:cNvPr>
          <p:cNvSpPr txBox="1"/>
          <p:nvPr/>
        </p:nvSpPr>
        <p:spPr>
          <a:xfrm>
            <a:off x="348343" y="261256"/>
            <a:ext cx="6999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POWER BI DESKTOP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4B0A-D800-3697-6360-508F7C1E5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42" y="1160689"/>
            <a:ext cx="9470571" cy="53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1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033B4-B488-BA52-7C34-477A1DCD468E}"/>
              </a:ext>
            </a:extLst>
          </p:cNvPr>
          <p:cNvSpPr txBox="1"/>
          <p:nvPr/>
        </p:nvSpPr>
        <p:spPr>
          <a:xfrm>
            <a:off x="707571" y="119743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LTES START WITH QUESTIONS: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017A7-2822-C039-54C6-A539A74819D0}"/>
              </a:ext>
            </a:extLst>
          </p:cNvPr>
          <p:cNvSpPr txBox="1"/>
          <p:nvPr/>
        </p:nvSpPr>
        <p:spPr>
          <a:xfrm>
            <a:off x="604157" y="2121305"/>
            <a:ext cx="75165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Data Cleaning: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Handle Missing Values:</a:t>
            </a:r>
            <a:r>
              <a:rPr lang="en-US" dirty="0"/>
              <a:t> Identified and addressed missing values to ensure dataset completeness and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Remove Outliers:</a:t>
            </a:r>
            <a:r>
              <a:rPr lang="en-US" dirty="0"/>
              <a:t> Detected and removed outliers to maintain data integrity and improve analysis reliability.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E1836-84D2-B889-8679-0A584B89D7AC}"/>
              </a:ext>
            </a:extLst>
          </p:cNvPr>
          <p:cNvSpPr txBox="1"/>
          <p:nvPr/>
        </p:nvSpPr>
        <p:spPr>
          <a:xfrm>
            <a:off x="604157" y="781969"/>
            <a:ext cx="9176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Q1) </a:t>
            </a:r>
            <a:r>
              <a:rPr lang="en-US" sz="2400" b="1" dirty="0"/>
              <a:t>Data Cleaning and Preparation:</a:t>
            </a:r>
          </a:p>
          <a:p>
            <a:r>
              <a:rPr lang="en-US" sz="2400" b="1" dirty="0"/>
              <a:t>- Clean and preprocess the dataset, handling missing values or outliers.</a:t>
            </a:r>
          </a:p>
          <a:p>
            <a:r>
              <a:rPr lang="en-US" sz="2400" b="1" dirty="0"/>
              <a:t>- Convert relevant columns to appropriate data types.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B37E0-7915-BF5C-AB1D-28A0C31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70" y="3427223"/>
            <a:ext cx="6596741" cy="338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6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E81E5-0916-B3F5-0B50-BCE0E1CB0DD5}"/>
              </a:ext>
            </a:extLst>
          </p:cNvPr>
          <p:cNvSpPr txBox="1"/>
          <p:nvPr/>
        </p:nvSpPr>
        <p:spPr>
          <a:xfrm>
            <a:off x="97970" y="232895"/>
            <a:ext cx="8349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Q2</a:t>
            </a:r>
            <a:r>
              <a:rPr lang="en-US" dirty="0"/>
              <a:t>. </a:t>
            </a:r>
            <a:r>
              <a:rPr lang="en-US" sz="2000" b="1" dirty="0"/>
              <a:t>Exploratory Data Analysis (EDA):</a:t>
            </a:r>
          </a:p>
          <a:p>
            <a:r>
              <a:rPr lang="en-US" b="1" dirty="0"/>
              <a:t>- Explore patterns and distributions in view counts, like counts, and comments.</a:t>
            </a:r>
          </a:p>
          <a:p>
            <a:r>
              <a:rPr lang="en-US" b="1" dirty="0"/>
              <a:t>- Identify trends in the popularity and engagement of YouTube song videos.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331A4-6830-E120-EB8F-2A0D1B830295}"/>
              </a:ext>
            </a:extLst>
          </p:cNvPr>
          <p:cNvSpPr txBox="1"/>
          <p:nvPr/>
        </p:nvSpPr>
        <p:spPr>
          <a:xfrm>
            <a:off x="468085" y="1269793"/>
            <a:ext cx="120287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Explore Patterns and Distributions: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View Counts: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the distribution of view counts to understand how often videos reach different viewership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Identified outliers and significant peaks to determine which videos garnered exceptional attention.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Like Counts: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Examined the distribution of likes to evaluate audience approval and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Investigated the relationship between likes and views to identify highly appreciated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Explored the distribution and volume of comments as a measure of audience interaction.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how comments correlate with views and likes to gauge overall engagement levels.</a:t>
            </a:r>
          </a:p>
          <a:p>
            <a:r>
              <a:rPr lang="en-US" b="1" dirty="0"/>
              <a:t>2. Identify Trends in Popularity and Engagement: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Temporal Trends: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how view counts, likes, and comments fluctuate over time to identify seasonal patterns and peak periods.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Assessed the impact of posting times on video popularity and engagement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Trends: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Investigated the types of content (genres, keywords) that consistently perform well in terms of views, likes, and comments.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Identified recurring themes or attributes of top-performing videos to inform future content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908D1-F335-AD1B-E2AF-53674FE7497D}"/>
              </a:ext>
            </a:extLst>
          </p:cNvPr>
          <p:cNvSpPr txBox="1"/>
          <p:nvPr/>
        </p:nvSpPr>
        <p:spPr>
          <a:xfrm>
            <a:off x="293915" y="293914"/>
            <a:ext cx="894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Q3) </a:t>
            </a:r>
            <a:r>
              <a:rPr lang="en-US" sz="2000" b="1" dirty="0"/>
              <a:t>Content and Channel Analysis:</a:t>
            </a:r>
          </a:p>
          <a:p>
            <a:r>
              <a:rPr lang="en-US" b="1" dirty="0"/>
              <a:t>- Analyze the distribution of videos across different channels.</a:t>
            </a:r>
          </a:p>
          <a:p>
            <a:r>
              <a:rPr lang="en-US" b="1" dirty="0"/>
              <a:t>- Identify popular tags and their correlation with view counts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B8542-40E4-2A34-51A1-D027A2B2E81A}"/>
              </a:ext>
            </a:extLst>
          </p:cNvPr>
          <p:cNvSpPr txBox="1"/>
          <p:nvPr/>
        </p:nvSpPr>
        <p:spPr>
          <a:xfrm>
            <a:off x="293915" y="1528779"/>
            <a:ext cx="7413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Distribution of Videos Across Different Channels:</a:t>
            </a:r>
            <a:endParaRPr lang="en-US" dirty="0"/>
          </a:p>
          <a:p>
            <a:r>
              <a:rPr lang="en-US" b="1" dirty="0"/>
              <a:t>    Channel Distribution: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the number of videos posted by various channels to understand content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Identified top channels by video count and their contribution to the dataset.</a:t>
            </a:r>
          </a:p>
          <a:p>
            <a:r>
              <a:rPr lang="en-US" b="1" dirty="0"/>
              <a:t>    Performance Comparison: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Compared the average view counts, likes, and comments across different channels to identify high-performing channels.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Highlighted channels with consistently high engagement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Popular Tags and Their Correlation with View Counts:</a:t>
            </a:r>
            <a:endParaRPr lang="en-US" dirty="0"/>
          </a:p>
          <a:p>
            <a:r>
              <a:rPr lang="en-US" b="1" dirty="0"/>
              <a:t>       Tag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Identified frequently used tags in video descriptions and titles.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the correlation between popular tags and view counts to understand which tags drive higher viewership.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3CD75-D305-AFFB-7A22-DEE58C277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6" y="3790936"/>
            <a:ext cx="4376053" cy="2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0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FFB00CC-589A-40B4-B4F5-B97E29B4AFB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DE9004C-BBA8-44F1-9A84-6FF0A5F4EE48}">
  <we:reference id="wa200006067" version="1.0.0.5" store="en-US" storeType="OMEX"/>
  <we:alternateReferences>
    <we:reference id="wa200006067" version="1.0.0.5" store="wa200006067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944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 UI</vt:lpstr>
      <vt:lpstr>Algerian</vt:lpstr>
      <vt:lpstr>Arial</vt:lpstr>
      <vt:lpstr>Calibri</vt:lpstr>
      <vt:lpstr>Calibri Light</vt:lpstr>
      <vt:lpstr>Office Theme</vt:lpstr>
      <vt:lpstr>Title: Songs Analysis Dashboard Presentation Subtitle: Analyzing YouTube Song Video Trends and Engagement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5</cp:revision>
  <dcterms:created xsi:type="dcterms:W3CDTF">2024-07-05T08:56:52Z</dcterms:created>
  <dcterms:modified xsi:type="dcterms:W3CDTF">2024-07-06T09:46:09Z</dcterms:modified>
</cp:coreProperties>
</file>