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78" r:id="rId10"/>
    <p:sldId id="279" r:id="rId11"/>
    <p:sldId id="277" r:id="rId12"/>
    <p:sldId id="268" r:id="rId13"/>
    <p:sldId id="275" r:id="rId14"/>
    <p:sldId id="287" r:id="rId15"/>
    <p:sldId id="276" r:id="rId16"/>
    <p:sldId id="280" r:id="rId17"/>
    <p:sldId id="269" r:id="rId18"/>
    <p:sldId id="281" r:id="rId19"/>
    <p:sldId id="288" r:id="rId20"/>
    <p:sldId id="282" r:id="rId21"/>
    <p:sldId id="270" r:id="rId22"/>
    <p:sldId id="271" r:id="rId23"/>
    <p:sldId id="272" r:id="rId24"/>
    <p:sldId id="283" r:id="rId25"/>
    <p:sldId id="284" r:id="rId26"/>
    <p:sldId id="273" r:id="rId27"/>
    <p:sldId id="27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82000" cy="57150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CH- X </a:t>
            </a:r>
            <a:br>
              <a:rPr lang="en-US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SECONDARY </a:t>
            </a:r>
            <a:br>
              <a:rPr lang="en-US" b="1" u="sng" dirty="0" smtClean="0"/>
            </a:br>
            <a:r>
              <a:rPr lang="en-US" b="1" u="sng" dirty="0" smtClean="0"/>
              <a:t>FIBERS &amp; </a:t>
            </a:r>
            <a:r>
              <a:rPr lang="en-US" b="1" u="sng" dirty="0" smtClean="0"/>
              <a:t>RECYCLING 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"/>
            <a:ext cx="6477000" cy="631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B.DEFINITIONS AND GRADES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Secondary fiber is not manufactured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specifications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is wood pulp which is produced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specific trees, pulping, bleaching and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refining processes.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consists of the waste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manufacturing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operations such as the trim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book, a box, a magazine, a business form or an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envelope and of many grades of post-consumer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waste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Waste paper is a worldwide traded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commodity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largest source from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States. Waste paper is traded freely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across European borders except for the United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Kingdom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has a unique situation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very little secondary fiber.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1722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Several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grading systems have been proposed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 the years and many grades are recognized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widely, but with the understanding they do not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represent generic specifications.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widely accepted grade structure worldwide is from the Paper Stock Institute of America. Specifications generally are agreed upon between buyer and seller. </a:t>
            </a:r>
          </a:p>
          <a:p>
            <a:pPr algn="just">
              <a:lnSpc>
                <a:spcPct val="11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Very few grades are highly homogeneous; most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heterogeneous mixtures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ypes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paper. Homogeneous grades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newspapers,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old corrugated containers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(OCC) and plastic coated grades have highly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infrastructures for collection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recycling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are preferably contracted under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long-term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agreements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1722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1931,the Waste Paper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Institute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was formed as a division of the National Association of Waste Material Dealers. Prior to this time, there were only 10 classifications of grades of waste paper.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efforts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Institute, 49 grades with definite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specifications were established and nine of these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grades are described in Table 60.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Government's General Services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Administration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(GSA) in 1971 established a specification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defines secondary fiber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fibers reclaimed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solid waste or waste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collected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result of a manufacturing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 , but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shall not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include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those materials generated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and reused within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plant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 of the paper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making process.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0"/>
            <a:ext cx="7620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172200"/>
          </a:xfrm>
        </p:spPr>
        <p:txBody>
          <a:bodyPr>
            <a:noAutofit/>
          </a:bodyPr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GSA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further defines post-consumer waste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paper, paperboard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fibrous wastes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factories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retail stores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office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buildings,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homes,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after they have passed through their end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a consumer item, including 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corrugated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boxes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old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newspapers, old magazines, mixed waste paper, tabulating cards,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cordage plus all paper, paperboard and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fibrous wastes that enter and are collected from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municipal solid waste.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Government specifications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concerning the use of secondary fiber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paper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specifications are still changing and need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be investigated specifically if the need to deal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such specifications arises.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0198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OUTTHROWS AND PROHIBITIVE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MATERIAL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grade is allowed a percentage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outthrows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prohibitive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materials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Their definitions are as follows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Outthrows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term ‘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outthrows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 as used throughout 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defined as 'all papers that are so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manufactured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treated or are in such a form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to be unsuitable for consumption as the grade specified'. </a:t>
            </a:r>
          </a:p>
          <a:p>
            <a:pPr algn="just"/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Prohibitive 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materials: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term 'prohibitive materials‘ as 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throughout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section is defined as: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a) Any materials which by their presence in a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019800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packing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paper stock, in excess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amount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allowed,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will make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packing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unusable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the grade specified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b) Any materials that may be damaging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equipment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The maximum quantity of 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outthrows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indicated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connection with the following grade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definitions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understood to be the TOTAL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outthrows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 and 'prohibitive materials'.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10600" cy="61722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D.BROAD CATEGORIES OF WASTE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49 grades defined by The Paper Stock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Institute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grouped into five broad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categories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waste paper, as shown in Table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Pulp substitutes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Pulp substitutes can be used as is with some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limits. This type of material can be broken up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pulper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is normally blended with other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furnish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be used directly on the paper machine 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Shrink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values will be about 10 %.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Pulp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substitutes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norma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consist of grades of manila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 cards(#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)*,white shavings(#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30), envelope cuttings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550494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A. INTRODUCTION 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perspective of history, past societies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have not managed their natural resources well.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standards of living increase, the demand on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natural resources rises at an ever increasing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rate. Papermaking fiber is no exception.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Luckily, cellulosic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fiber can be recycled many times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 as evidenced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the fact that most Western paper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originally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was made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rags, specifically cotton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rags.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a tradition of making new paper from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society’s discards, it is not surprising that the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deinking of waste paper to recover cellulose fiber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became an established technology not too many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years after the invention of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groundwood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sulfite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kraft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pulp manufacturing processes. </a:t>
            </a:r>
          </a:p>
          <a:p>
            <a:pPr algn="just">
              <a:lnSpc>
                <a:spcPct val="11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172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31, #33, #35), unprinted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bleached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sulfate (#47), side rolls and converted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trim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unprinted news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groundwood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(# 24, # 26), and dark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kraft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grades (# 15-21).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light-colored grades are used in high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production. These grades do not require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deinking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are generally bright enough to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simply by pulping and blending with other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furnishes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 darker pulp substitutes could be utilized in dark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towelling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wipes.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problems that can be encountered,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include wet strength which is hard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very hard sheets with or without coating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 not break up easily, and heavily coated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plastic-coated sheets that are hard to detect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bale.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381000"/>
            <a:ext cx="8915400" cy="63246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combination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12-15% clay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sheets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starch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coating, or even a very light clay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coating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necessary binders may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 in coating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problems on the Yankee dryer that will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definitely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restrict the amount used. These same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factors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in a closed white water system, can cause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felts , dryers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wires and produce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slime. </a:t>
            </a:r>
          </a:p>
          <a:p>
            <a:pPr algn="just">
              <a:lnSpc>
                <a:spcPct val="12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addition to normal pulp substitute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categories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secondary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fibers , there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furnishes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could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 used either as deinking or pulp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substitute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grades. This would depend on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quality of the pack and the final product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made. </a:t>
            </a:r>
          </a:p>
          <a:p>
            <a:pPr algn="just">
              <a:lnSpc>
                <a:spcPct val="12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percentage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groundwood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-containing furnish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restricted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brightness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requirements.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457200"/>
            <a:ext cx="8534400" cy="59436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Economy and increased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bulk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the advantages.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example, coarse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ground wood is not normally used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consumer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facial and toilet tissue grades in 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Ledger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grades which are sometimes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pulp substitutes or for deinking include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manifold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colored ledger (#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39), sorted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ledger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 #40), and manifold white ledger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#4l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 printout (# 42) also fits 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category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These are lightly printed and perhaps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slightly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colored ( # 42) but could be used in small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amounts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certain grades. High yield pulps,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mixed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groundwood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shavings (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22),and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blank news (#24), are being used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increased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amounts.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304800"/>
            <a:ext cx="8686800" cy="60960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Deinking grades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Deinking grades of secondary  fiber should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well-sorted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uniform bales of graded waste paper.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Deinking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involves pulping, cleaning, screening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washing  to remove inks, clays, soluble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materials and other contaminants to produce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clean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pulp which might be bleached or sent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directly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the paper machine system.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Shrink values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20-25% are normal but coated stock can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increase this to 25-33%. The grades that normally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treatment include colored tab cards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36), white, colored and manifold ledger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grades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(#38-41),computer printout (#42),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book stock (#43), coated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groundwood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(#44),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printed bleach sulfate(#45,#46).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4008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ledgers are normally in sheet form but the books, coated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groundwood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some bleached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kraft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appearing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increasingly in the form of trim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hogged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bales. The manifold ledger grades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normally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clean and acceptable but high priced.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Ledger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stock is becoming increasingly mixed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book. Trim stock of all grades here must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watched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carefully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latex , since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much of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book trimmings, magazines,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Coated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groundwood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grades, which include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magazines,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supplied more now by printing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houses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are generally of good quality even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though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bales are hogged. Cover stock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mixed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can be very bad because of plastic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UV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coatings.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Paperbook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cover stock is not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permissable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today's normal system.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10600" cy="6324600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Coated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ground wood furnish can be heavily printed,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meaning that a great deal of ink must be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removed. Shrink will be 30-40% due to the heavy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clay, ink, and fines which are washed out.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grades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easy to deink but present higher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shrink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high and variable bleach requirements,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lower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brightness.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Coated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grades of all types are being used more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than in the past since they are more plentiful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normally clean.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64770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bleached sulfate (#45,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46) deinking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grades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have very good long fiber content, but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usually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have the rubber-based or more exotic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plastic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inks which are not removed easily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deink plants.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 a good deinking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yield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85-90% unless heavily coated, and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superior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pulp with 85 + brightness when treated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properly. They could command a high price but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ineffective treatment practices have held the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price down.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Specialty grades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are grouped together since each one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characterized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a special property that makes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unusable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deink plants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treat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096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mixtures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furnishes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Waxes,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polycoats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wet strength, glassine, hot melt, carbon paper, book stock with covers, tab cards with correction stickers,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magazines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covers , carbonless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ledger, and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Xerox sheets are contained in this category.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deinking plants can handle specialties such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polycoated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stock because they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designed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do this. Most plants are not.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Specialty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grades is one group, however, that will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use as the fiber supply tightens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utilizing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systems that can remove the basic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contaminant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10600" cy="59436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Low quality grades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Post-consumer grades of mixed paper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(#2) </a:t>
            </a:r>
            <a:br>
              <a:rPr lang="en-US" sz="2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super mixed paper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(#3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are not normally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as furnish in deinking operations.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Good mixed grades come from office waste and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industrial waste, and could also come from the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sorting of higher grades.  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228600"/>
            <a:ext cx="8686800" cy="6400800"/>
          </a:xfrm>
        </p:spPr>
        <p:txBody>
          <a:bodyPr>
            <a:noAutofit/>
          </a:bodyPr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extent to which the reuse or recycling of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resources is practiced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depends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upon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cost of resources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available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country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Aside from periods of national emergencies,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as wars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resource rich a country is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less it will practice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recycling.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collected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various government agencies shows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relatively typical waste paper recovery rates in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various industrialized countries around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world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(Fig. 44).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5960"/>
            <a:ext cx="6172200" cy="639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457200"/>
            <a:ext cx="8610600" cy="60960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Competitive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pressures starting not too long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World War II made the consumer more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quality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conscious,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eventually putting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pressure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the use of the word 'waste'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connection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a raw material for paper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entered the age of efficient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economies , energy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shortages and greatly heightened environmental concern, many institutional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factors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began to influence the thinking about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recycling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cellulose fiber.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TAPPI's deinking committee officially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changed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name in 1967 to Secondary Fiber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Pulping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Committee, primarily to recognize the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broadly diversifying uses of paper and board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had once served its intended purpose.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0960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Waste paper , secondary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fiber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post-consumer waste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synonymous in many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respects,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different connotations in their users' minds.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had,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again many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tax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incentives from regulatory governmental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agencies.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Secondary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fiber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technical and mill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operations point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represents paper or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paper board which is being sent to a different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paper mill for reuse.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172200"/>
          </a:xfrm>
        </p:spPr>
        <p:txBody>
          <a:bodyPr>
            <a:noAutofit/>
          </a:bodyPr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Broke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trim and rejects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put back into the manufacturing process 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original place of manufacture are not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considered secondary fiber.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term post-consumer waste is generally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associated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grades of secondary fiber which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seen use in various household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commercial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secondary fibers share a common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distinction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carrying some content of foreign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material , such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coatings ; outright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contamination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kinds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trash, even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in small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quantities, such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rubber bands and paper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clips ;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thermoplastic  materials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adhesives, binders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a variety of pressure-sensitive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materials.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096000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 of secondary fiber is primarily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concerned with the removal of contaminating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materials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prior to reuse of the cellulose fiber.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Depending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upon the processing, the physical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properties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secondary fiber will be altered by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varying degrees.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Both the strength of individual fibers and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bonding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between fibers decrease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recycling ,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shown in Fig. 45A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"/>
            <a:ext cx="6172200" cy="638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1041</Words>
  <Application>Microsoft Office PowerPoint</Application>
  <PresentationFormat>On-screen Show (4:3)</PresentationFormat>
  <Paragraphs>125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CH- X   SECONDARY  FIBERS &amp; RECYCLING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CH- X   SECONDARY  FIBERS &amp; RECYCLING  </dc:title>
  <dc:creator>swati sood</dc:creator>
  <cp:lastModifiedBy>DELL</cp:lastModifiedBy>
  <cp:revision>33</cp:revision>
  <dcterms:created xsi:type="dcterms:W3CDTF">2006-08-16T00:00:00Z</dcterms:created>
  <dcterms:modified xsi:type="dcterms:W3CDTF">2015-01-12T13:55:52Z</dcterms:modified>
</cp:coreProperties>
</file>