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notesMasterIdLst>
    <p:notesMasterId r:id="rId20"/>
  </p:notesMasterIdLst>
  <p:sldIdLst>
    <p:sldId id="256" r:id="rId2"/>
    <p:sldId id="257" r:id="rId3"/>
    <p:sldId id="262" r:id="rId4"/>
    <p:sldId id="258" r:id="rId5"/>
    <p:sldId id="279" r:id="rId6"/>
    <p:sldId id="263" r:id="rId7"/>
    <p:sldId id="266" r:id="rId8"/>
    <p:sldId id="267" r:id="rId9"/>
    <p:sldId id="271" r:id="rId10"/>
    <p:sldId id="273" r:id="rId11"/>
    <p:sldId id="270" r:id="rId12"/>
    <p:sldId id="274" r:id="rId13"/>
    <p:sldId id="275" r:id="rId14"/>
    <p:sldId id="276" r:id="rId15"/>
    <p:sldId id="280" r:id="rId16"/>
    <p:sldId id="281" r:id="rId17"/>
    <p:sldId id="282" r:id="rId18"/>
    <p:sldId id="27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828" y="5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BE2617-C9B1-4006-90CF-4CBC46958CC5}" type="datetimeFigureOut">
              <a:rPr lang="en-US" smtClean="0"/>
              <a:t>3/29/2024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6A0A9B-E83A-46AE-8849-1DEB49542D31}" type="slidenum">
              <a:rPr lang="en-US" smtClean="0"/>
              <a:t>‹#›</a:t>
            </a:fld>
            <a:endParaRPr lang="en-US"/>
          </a:p>
        </p:txBody>
      </p:sp>
    </p:spTree>
    <p:extLst>
      <p:ext uri="{BB962C8B-B14F-4D97-AF65-F5344CB8AC3E}">
        <p14:creationId xmlns:p14="http://schemas.microsoft.com/office/powerpoint/2010/main" val="2186138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A0A9B-E83A-46AE-8849-1DEB49542D31}" type="slidenum">
              <a:rPr lang="en-US" smtClean="0"/>
              <a:t>9</a:t>
            </a:fld>
            <a:endParaRPr lang="en-US"/>
          </a:p>
        </p:txBody>
      </p:sp>
    </p:spTree>
    <p:extLst>
      <p:ext uri="{BB962C8B-B14F-4D97-AF65-F5344CB8AC3E}">
        <p14:creationId xmlns:p14="http://schemas.microsoft.com/office/powerpoint/2010/main" val="2709582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B483A997-395A-4EFF-BDD0-4B5AEECDE932}" type="datetimeFigureOut">
              <a:rPr lang="en-US" smtClean="0"/>
              <a:t>3/29/2024</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347461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83A997-395A-4EFF-BDD0-4B5AEECDE932}"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194966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B483A997-395A-4EFF-BDD0-4B5AEECDE932}" type="datetimeFigureOut">
              <a:rPr lang="en-US" smtClean="0"/>
              <a:t>3/29/2024</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1997939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B483A997-395A-4EFF-BDD0-4B5AEECDE932}" type="datetimeFigureOut">
              <a:rPr lang="en-US" smtClean="0"/>
              <a:t>3/29/2024</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5E0B3E18-D7B1-4C9D-AB64-DC00C50C86C3}"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8807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B483A997-395A-4EFF-BDD0-4B5AEECDE932}" type="datetimeFigureOut">
              <a:rPr lang="en-US" smtClean="0"/>
              <a:t>3/29/2024</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120063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83A997-395A-4EFF-BDD0-4B5AEECDE932}" type="datetimeFigureOut">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4028418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83A997-395A-4EFF-BDD0-4B5AEECDE932}" type="datetimeFigureOut">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2594016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3A997-395A-4EFF-BDD0-4B5AEECDE932}"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2389265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B483A997-395A-4EFF-BDD0-4B5AEECDE932}" type="datetimeFigureOut">
              <a:rPr lang="en-US" smtClean="0"/>
              <a:t>3/29/2024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1427350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3A997-395A-4EFF-BDD0-4B5AEECDE932}"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110627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B483A997-395A-4EFF-BDD0-4B5AEECDE932}" type="datetimeFigureOut">
              <a:rPr lang="en-US" smtClean="0"/>
              <a:t>3/29/2024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171778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83A997-395A-4EFF-BDD0-4B5AEECDE932}"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2008213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3A997-395A-4EFF-BDD0-4B5AEECDE932}" type="datetimeFigureOut">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368764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83A997-395A-4EFF-BDD0-4B5AEECDE932}" type="datetimeFigureOut">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146788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3A997-395A-4EFF-BDD0-4B5AEECDE932}" type="datetimeFigureOut">
              <a:rPr lang="en-US" smtClean="0"/>
              <a:t>3/29/2024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631966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83A997-395A-4EFF-BDD0-4B5AEECDE932}"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925521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83A997-395A-4EFF-BDD0-4B5AEECDE932}"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263975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83A997-395A-4EFF-BDD0-4B5AEECDE932}" type="datetimeFigureOut">
              <a:rPr lang="en-US" smtClean="0"/>
              <a:t>3/29/2024</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0B3E18-D7B1-4C9D-AB64-DC00C50C86C3}" type="slidenum">
              <a:rPr lang="en-US" smtClean="0"/>
              <a:t>‹#›</a:t>
            </a:fld>
            <a:endParaRPr lang="en-US"/>
          </a:p>
        </p:txBody>
      </p:sp>
    </p:spTree>
    <p:extLst>
      <p:ext uri="{BB962C8B-B14F-4D97-AF65-F5344CB8AC3E}">
        <p14:creationId xmlns:p14="http://schemas.microsoft.com/office/powerpoint/2010/main" val="973440679"/>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 id="214748393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abuse@valdosta.ed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05000"/>
            <a:ext cx="7010400" cy="2514600"/>
          </a:xfrm>
        </p:spPr>
        <p:txBody>
          <a:bodyPr>
            <a:normAutofit fontScale="90000"/>
          </a:bodyPr>
          <a:lstStyle/>
          <a:p>
            <a:r>
              <a:rPr lang="en-US" dirty="0"/>
              <a:t>Phishing Awareness Training</a:t>
            </a:r>
            <a:br>
              <a:rPr lang="en-US" dirty="0"/>
            </a:br>
            <a:r>
              <a:rPr lang="en-US" sz="1300" dirty="0"/>
              <a:t>RAUNAK KUMAR JHA</a:t>
            </a:r>
            <a:br>
              <a:rPr lang="en-US" sz="1300" dirty="0"/>
            </a:br>
            <a:r>
              <a:rPr lang="en-US" sz="1300" dirty="0"/>
              <a:t>TASK-2</a:t>
            </a:r>
          </a:p>
        </p:txBody>
      </p:sp>
      <p:pic>
        <p:nvPicPr>
          <p:cNvPr id="6" name="Picture 5">
            <a:extLst>
              <a:ext uri="{FF2B5EF4-FFF2-40B4-BE49-F238E27FC236}">
                <a16:creationId xmlns:a16="http://schemas.microsoft.com/office/drawing/2014/main" id="{C88ED41C-D70B-3403-7EBB-67F8EAC9D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600200"/>
            <a:ext cx="3148036" cy="2476518"/>
          </a:xfrm>
          <a:prstGeom prst="rect">
            <a:avLst/>
          </a:prstGeom>
        </p:spPr>
      </p:pic>
    </p:spTree>
    <p:extLst>
      <p:ext uri="{BB962C8B-B14F-4D97-AF65-F5344CB8AC3E}">
        <p14:creationId xmlns:p14="http://schemas.microsoft.com/office/powerpoint/2010/main" val="1689364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229600" cy="1143000"/>
          </a:xfrm>
        </p:spPr>
        <p:txBody>
          <a:bodyPr>
            <a:normAutofit/>
          </a:bodyPr>
          <a:lstStyle/>
          <a:p>
            <a:r>
              <a:rPr lang="en-US" sz="2800" dirty="0"/>
              <a:t>Can you spot the tell-tale signs of a phishing email?</a:t>
            </a:r>
          </a:p>
        </p:txBody>
      </p:sp>
      <p:pic>
        <p:nvPicPr>
          <p:cNvPr id="12291" name="Picture 3" descr="C:\Users\cvantine\Desktop\Phishing Proj\qand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29" y="2057400"/>
            <a:ext cx="8791146"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343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229600" cy="1143000"/>
          </a:xfrm>
        </p:spPr>
        <p:txBody>
          <a:bodyPr>
            <a:normAutofit/>
          </a:bodyPr>
          <a:lstStyle/>
          <a:p>
            <a:r>
              <a:rPr lang="en-US" sz="2800" dirty="0"/>
              <a:t>Can you spot the tell-tale signs of a phishing email?</a:t>
            </a:r>
          </a:p>
        </p:txBody>
      </p:sp>
      <p:pic>
        <p:nvPicPr>
          <p:cNvPr id="10243" name="Picture 3" descr="C:\Users\cvantine\Desktop\Phishing Proj\linkmanip3 b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25627"/>
            <a:ext cx="8458200" cy="3055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650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229600" cy="1143000"/>
          </a:xfrm>
        </p:spPr>
        <p:txBody>
          <a:bodyPr>
            <a:normAutofit/>
          </a:bodyPr>
          <a:lstStyle/>
          <a:p>
            <a:r>
              <a:rPr lang="en-US" sz="2800" dirty="0"/>
              <a:t>Can you spot the tell-tale signs of a phishing email?</a:t>
            </a:r>
          </a:p>
        </p:txBody>
      </p:sp>
      <p:pic>
        <p:nvPicPr>
          <p:cNvPr id="13314" name="Picture 2" descr="C:\Users\cvantine\Desktop\Phishing Proj\qanda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133600"/>
            <a:ext cx="8991600" cy="27325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 y="4495800"/>
            <a:ext cx="8991600" cy="2308324"/>
          </a:xfrm>
          <a:prstGeom prst="rect">
            <a:avLst/>
          </a:prstGeom>
          <a:solidFill>
            <a:schemeClr val="bg1"/>
          </a:solidFill>
        </p:spPr>
        <p:txBody>
          <a:bodyPr wrap="square" rtlCol="0">
            <a:spAutoFit/>
          </a:bodyPr>
          <a:lstStyle/>
          <a:p>
            <a:pPr marL="342900" indent="-342900">
              <a:buAutoNum type="arabicPeriod"/>
            </a:pPr>
            <a:r>
              <a:rPr lang="en-US" sz="1600" dirty="0"/>
              <a:t>The first thing to ask yourself, do I know this person and should they be emailing me about email accounts. If you answered no, then more than likely it is a phishing attempt. </a:t>
            </a:r>
          </a:p>
          <a:p>
            <a:pPr marL="342900" indent="-342900">
              <a:buAutoNum type="arabicPeriod"/>
            </a:pPr>
            <a:r>
              <a:rPr lang="en-US" sz="1600" dirty="0"/>
              <a:t>The To: and Cc: are not showing so that you wont be able to tell this is a mass email attempting to get as many people as possible.</a:t>
            </a:r>
          </a:p>
          <a:p>
            <a:pPr marL="342900" indent="-342900">
              <a:buAutoNum type="arabicPeriod"/>
            </a:pPr>
            <a:r>
              <a:rPr lang="en-US" sz="1600" b="1" dirty="0"/>
              <a:t>Hovering your mouse over the link</a:t>
            </a:r>
            <a:r>
              <a:rPr lang="en-US" sz="1600" dirty="0"/>
              <a:t>, you can see that this is not a valid valdosta.edu address, but rather an external address attempting to get your email credentials or install malicious software. This should be your main “Aha” moment to let you know that this is indeed a phishing email.”</a:t>
            </a:r>
          </a:p>
        </p:txBody>
      </p:sp>
    </p:spTree>
    <p:extLst>
      <p:ext uri="{BB962C8B-B14F-4D97-AF65-F5344CB8AC3E}">
        <p14:creationId xmlns:p14="http://schemas.microsoft.com/office/powerpoint/2010/main" val="870639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a:bodyPr>
          <a:lstStyle/>
          <a:p>
            <a:r>
              <a:rPr lang="en-US" sz="2800" dirty="0"/>
              <a:t>Tips to protect yourself from Phishing emails.</a:t>
            </a:r>
          </a:p>
        </p:txBody>
      </p:sp>
      <p:sp>
        <p:nvSpPr>
          <p:cNvPr id="4" name="TextBox 3"/>
          <p:cNvSpPr txBox="1"/>
          <p:nvPr/>
        </p:nvSpPr>
        <p:spPr>
          <a:xfrm>
            <a:off x="228600" y="2209800"/>
            <a:ext cx="8610600" cy="5160387"/>
          </a:xfrm>
          <a:prstGeom prst="rect">
            <a:avLst/>
          </a:prstGeom>
          <a:noFill/>
        </p:spPr>
        <p:txBody>
          <a:bodyPr wrap="square" rtlCol="0">
            <a:spAutoFit/>
          </a:bodyPr>
          <a:lstStyle/>
          <a:p>
            <a:pPr marL="285750" indent="-285750">
              <a:lnSpc>
                <a:spcPts val="2200"/>
              </a:lnSpc>
              <a:buFont typeface="Arial" pitchFamily="34" charset="0"/>
              <a:buChar char="•"/>
            </a:pPr>
            <a:r>
              <a:rPr lang="en-US" sz="1700" dirty="0"/>
              <a:t>I.T. will </a:t>
            </a:r>
            <a:r>
              <a:rPr lang="en-US" sz="1700" b="1" dirty="0"/>
              <a:t>NEVER</a:t>
            </a:r>
            <a:r>
              <a:rPr lang="en-US" sz="1700" dirty="0"/>
              <a:t> ask for your password over email. Please be wary of any emails asking for passwords</a:t>
            </a:r>
            <a:r>
              <a:rPr lang="en-US" sz="1700" b="1" dirty="0"/>
              <a:t>. Never send passwords, bank account numbers, or other private information in an email.</a:t>
            </a:r>
          </a:p>
          <a:p>
            <a:pPr marL="285750" indent="-285750">
              <a:lnSpc>
                <a:spcPts val="2200"/>
              </a:lnSpc>
              <a:buFont typeface="Arial" pitchFamily="34" charset="0"/>
              <a:buChar char="•"/>
            </a:pPr>
            <a:r>
              <a:rPr lang="en-US" sz="1700" dirty="0"/>
              <a:t>Be cautious about opening attachments and downloading files from emails, regardless of who sent them. These files can contain viruses or other malware that can weaken your computer's security. If you are not expecting an email with an attachment from someone, such as a fax or a PDF, please </a:t>
            </a:r>
            <a:r>
              <a:rPr lang="en-US" sz="1700" b="1" dirty="0"/>
              <a:t>call</a:t>
            </a:r>
            <a:r>
              <a:rPr lang="en-US" sz="1700" dirty="0"/>
              <a:t> and ask them if they indeed sent the email. If not, let them know they are sending out Phishing emails and need to change their email password immediately. </a:t>
            </a:r>
          </a:p>
          <a:p>
            <a:pPr marL="285750" indent="-285750">
              <a:lnSpc>
                <a:spcPts val="2200"/>
              </a:lnSpc>
              <a:buFont typeface="Arial" pitchFamily="34" charset="0"/>
              <a:buChar char="•"/>
            </a:pPr>
            <a:r>
              <a:rPr lang="en-US" sz="1700" b="1" dirty="0"/>
              <a:t>Never</a:t>
            </a:r>
            <a:r>
              <a:rPr lang="en-US" sz="1700" dirty="0"/>
              <a:t> enter private or personal information into a popup window.</a:t>
            </a:r>
          </a:p>
          <a:p>
            <a:pPr marL="285750" indent="-285750">
              <a:lnSpc>
                <a:spcPts val="2200"/>
              </a:lnSpc>
              <a:buFont typeface="Arial" pitchFamily="34" charset="0"/>
              <a:buChar char="•"/>
            </a:pPr>
            <a:r>
              <a:rPr lang="en-US" sz="1700" dirty="0"/>
              <a:t>If there is a link in an email, use your mouse to hover over that link to see if it is sending you to where it claims to be, this can thwart many phishing attempts.</a:t>
            </a:r>
          </a:p>
          <a:p>
            <a:pPr marL="285750" indent="-285750">
              <a:lnSpc>
                <a:spcPts val="2200"/>
              </a:lnSpc>
              <a:buFont typeface="Arial" pitchFamily="34" charset="0"/>
              <a:buChar char="•"/>
            </a:pPr>
            <a:r>
              <a:rPr lang="en-US" sz="1700" dirty="0"/>
              <a:t>Look for </a:t>
            </a:r>
            <a:r>
              <a:rPr lang="en-US" sz="1700" b="1" dirty="0"/>
              <a:t>'https://' </a:t>
            </a:r>
            <a:r>
              <a:rPr lang="en-US" sz="1700" dirty="0"/>
              <a:t>and a </a:t>
            </a:r>
            <a:r>
              <a:rPr lang="en-US" sz="1700" b="1" dirty="0"/>
              <a:t>lock icon       </a:t>
            </a:r>
            <a:r>
              <a:rPr lang="en-US" sz="1700" dirty="0"/>
              <a:t>in the address bar before entering any private information on a website.</a:t>
            </a:r>
          </a:p>
          <a:p>
            <a:pPr marL="285750" indent="-285750">
              <a:lnSpc>
                <a:spcPts val="2200"/>
              </a:lnSpc>
              <a:buFont typeface="Arial" pitchFamily="34" charset="0"/>
              <a:buChar char="•"/>
            </a:pPr>
            <a:r>
              <a:rPr lang="en-US" sz="1700" dirty="0"/>
              <a:t>Look for spelling and bad grammar. Cybercriminals are not known for their grammar and spelling..</a:t>
            </a:r>
          </a:p>
          <a:p>
            <a:r>
              <a:rPr lang="en-US" dirty="0"/>
              <a:t>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5295900"/>
            <a:ext cx="304800" cy="342900"/>
          </a:xfrm>
          <a:prstGeom prst="rect">
            <a:avLst/>
          </a:prstGeom>
        </p:spPr>
      </p:pic>
    </p:spTree>
    <p:extLst>
      <p:ext uri="{BB962C8B-B14F-4D97-AF65-F5344CB8AC3E}">
        <p14:creationId xmlns:p14="http://schemas.microsoft.com/office/powerpoint/2010/main" val="990039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normAutofit/>
          </a:bodyPr>
          <a:lstStyle/>
          <a:p>
            <a:r>
              <a:rPr lang="en-US" sz="2800" dirty="0"/>
              <a:t>What to do when you think you received a phishing email.</a:t>
            </a:r>
          </a:p>
        </p:txBody>
      </p:sp>
      <p:sp>
        <p:nvSpPr>
          <p:cNvPr id="4" name="TextBox 3"/>
          <p:cNvSpPr txBox="1"/>
          <p:nvPr/>
        </p:nvSpPr>
        <p:spPr>
          <a:xfrm>
            <a:off x="266700" y="2816185"/>
            <a:ext cx="8610600" cy="3277820"/>
          </a:xfrm>
          <a:prstGeom prst="rect">
            <a:avLst/>
          </a:prstGeom>
          <a:noFill/>
          <a:ln>
            <a:solidFill>
              <a:schemeClr val="bg1"/>
            </a:solidFill>
          </a:ln>
        </p:spPr>
        <p:txBody>
          <a:bodyPr wrap="square" rtlCol="0">
            <a:spAutoFit/>
          </a:bodyPr>
          <a:lstStyle/>
          <a:p>
            <a:pPr marL="285750" indent="-285750">
              <a:lnSpc>
                <a:spcPct val="150000"/>
              </a:lnSpc>
              <a:buFont typeface="Arial" pitchFamily="34" charset="0"/>
              <a:buChar char="•"/>
            </a:pPr>
            <a:r>
              <a:rPr lang="en-US" sz="2000" dirty="0"/>
              <a:t>First, </a:t>
            </a:r>
            <a:r>
              <a:rPr lang="en-US" sz="2000" b="1" dirty="0"/>
              <a:t>do not</a:t>
            </a:r>
            <a:r>
              <a:rPr lang="en-US" sz="2000" dirty="0"/>
              <a:t> click on any links within the email or download any attachment. Forward the email to </a:t>
            </a:r>
            <a:r>
              <a:rPr lang="en-US" sz="2000" dirty="0">
                <a:hlinkClick r:id="rId2"/>
              </a:rPr>
              <a:t>abuse@valdosta.edu</a:t>
            </a:r>
            <a:r>
              <a:rPr lang="en-US" sz="2000" dirty="0"/>
              <a:t> for Information Security to examine and determine if legitimate.  </a:t>
            </a:r>
          </a:p>
          <a:p>
            <a:pPr marL="285750" indent="-285750">
              <a:lnSpc>
                <a:spcPct val="150000"/>
              </a:lnSpc>
              <a:buFont typeface="Arial" pitchFamily="34" charset="0"/>
              <a:buChar char="•"/>
            </a:pPr>
            <a:r>
              <a:rPr lang="en-US" sz="2000" dirty="0"/>
              <a:t>If there is an attachment in the email, and you recognize the sender but aren't expecting an attachment from them, please </a:t>
            </a:r>
            <a:r>
              <a:rPr lang="en-US" sz="2000" b="1" dirty="0"/>
              <a:t>call</a:t>
            </a:r>
            <a:r>
              <a:rPr lang="en-US" sz="2000" dirty="0"/>
              <a:t> them and ask if it is legitimate.</a:t>
            </a:r>
          </a:p>
          <a:p>
            <a:pPr>
              <a:lnSpc>
                <a:spcPct val="150000"/>
              </a:lnSpc>
            </a:pPr>
            <a:r>
              <a:rPr lang="en-US" dirty="0"/>
              <a:t> </a:t>
            </a:r>
          </a:p>
        </p:txBody>
      </p:sp>
    </p:spTree>
    <p:extLst>
      <p:ext uri="{BB962C8B-B14F-4D97-AF65-F5344CB8AC3E}">
        <p14:creationId xmlns:p14="http://schemas.microsoft.com/office/powerpoint/2010/main" val="3803317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a:bodyPr>
          <a:lstStyle/>
          <a:p>
            <a:r>
              <a:rPr lang="en-US" sz="2800" dirty="0"/>
              <a:t>Signs of a Phishing Phone Call: </a:t>
            </a:r>
          </a:p>
        </p:txBody>
      </p:sp>
      <p:sp>
        <p:nvSpPr>
          <p:cNvPr id="4" name="TextBox 3"/>
          <p:cNvSpPr txBox="1"/>
          <p:nvPr/>
        </p:nvSpPr>
        <p:spPr>
          <a:xfrm>
            <a:off x="266700" y="2057400"/>
            <a:ext cx="8610600" cy="4204356"/>
          </a:xfrm>
          <a:prstGeom prst="rect">
            <a:avLst/>
          </a:prstGeom>
          <a:noFill/>
        </p:spPr>
        <p:txBody>
          <a:bodyPr wrap="square" rtlCol="0">
            <a:spAutoFit/>
          </a:bodyPr>
          <a:lstStyle/>
          <a:p>
            <a:pPr marL="285750" indent="-285750">
              <a:lnSpc>
                <a:spcPct val="150000"/>
              </a:lnSpc>
              <a:buFont typeface="Arial" pitchFamily="34" charset="0"/>
              <a:buChar char="•"/>
            </a:pPr>
            <a:r>
              <a:rPr lang="en-US" dirty="0"/>
              <a:t>You've been specially selected (for this offer).</a:t>
            </a:r>
          </a:p>
          <a:p>
            <a:pPr marL="285750" indent="-285750">
              <a:lnSpc>
                <a:spcPct val="150000"/>
              </a:lnSpc>
              <a:buFont typeface="Arial" pitchFamily="34" charset="0"/>
              <a:buChar char="•"/>
            </a:pPr>
            <a:r>
              <a:rPr lang="en-US" dirty="0"/>
              <a:t>You'll get a free bonus if you buy our product.</a:t>
            </a:r>
          </a:p>
          <a:p>
            <a:pPr marL="285750" indent="-285750">
              <a:lnSpc>
                <a:spcPct val="150000"/>
              </a:lnSpc>
              <a:buFont typeface="Arial" pitchFamily="34" charset="0"/>
              <a:buChar char="•"/>
            </a:pPr>
            <a:r>
              <a:rPr lang="en-US" dirty="0"/>
              <a:t>You've won one of five valuable prizes.</a:t>
            </a:r>
          </a:p>
          <a:p>
            <a:pPr marL="285750" indent="-285750">
              <a:lnSpc>
                <a:spcPct val="150000"/>
              </a:lnSpc>
              <a:buFont typeface="Arial" pitchFamily="34" charset="0"/>
              <a:buChar char="•"/>
            </a:pPr>
            <a:r>
              <a:rPr lang="en-US" dirty="0"/>
              <a:t>You've won big money in a foreign lottery.</a:t>
            </a:r>
          </a:p>
          <a:p>
            <a:pPr marL="285750" indent="-285750">
              <a:lnSpc>
                <a:spcPct val="150000"/>
              </a:lnSpc>
              <a:buFont typeface="Arial" pitchFamily="34" charset="0"/>
              <a:buChar char="•"/>
            </a:pPr>
            <a:r>
              <a:rPr lang="en-US" dirty="0"/>
              <a:t>This investment is low risk and provides a higher return than you can get anywhere else.</a:t>
            </a:r>
          </a:p>
          <a:p>
            <a:pPr marL="285750" indent="-285750">
              <a:lnSpc>
                <a:spcPct val="150000"/>
              </a:lnSpc>
              <a:buFont typeface="Arial" pitchFamily="34" charset="0"/>
              <a:buChar char="•"/>
            </a:pPr>
            <a:r>
              <a:rPr lang="en-US" dirty="0"/>
              <a:t>You have to make up your mind right away.</a:t>
            </a:r>
          </a:p>
          <a:p>
            <a:pPr marL="285750" indent="-285750">
              <a:lnSpc>
                <a:spcPct val="150000"/>
              </a:lnSpc>
              <a:buFont typeface="Arial" pitchFamily="34" charset="0"/>
              <a:buChar char="•"/>
            </a:pPr>
            <a:r>
              <a:rPr lang="en-US" dirty="0"/>
              <a:t>You trust me, right?</a:t>
            </a:r>
          </a:p>
          <a:p>
            <a:pPr marL="285750" indent="-285750">
              <a:lnSpc>
                <a:spcPct val="150000"/>
              </a:lnSpc>
              <a:buFont typeface="Arial" pitchFamily="34" charset="0"/>
              <a:buChar char="•"/>
            </a:pPr>
            <a:r>
              <a:rPr lang="en-US" dirty="0"/>
              <a:t>You don't need to check our company with anyone.</a:t>
            </a:r>
          </a:p>
          <a:p>
            <a:pPr marL="285750" indent="-285750">
              <a:lnSpc>
                <a:spcPct val="150000"/>
              </a:lnSpc>
              <a:buFont typeface="Arial" pitchFamily="34" charset="0"/>
              <a:buChar char="•"/>
            </a:pPr>
            <a:r>
              <a:rPr lang="en-US" dirty="0"/>
              <a:t>We'll just put the shipping and handling charges on your credit card.</a:t>
            </a:r>
          </a:p>
        </p:txBody>
      </p:sp>
    </p:spTree>
    <p:extLst>
      <p:ext uri="{BB962C8B-B14F-4D97-AF65-F5344CB8AC3E}">
        <p14:creationId xmlns:p14="http://schemas.microsoft.com/office/powerpoint/2010/main" val="3019914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normAutofit/>
          </a:bodyPr>
          <a:lstStyle/>
          <a:p>
            <a:r>
              <a:rPr lang="en-US" sz="2800" dirty="0"/>
              <a:t>Tips to protect yourself from Phishing phone calls.</a:t>
            </a:r>
          </a:p>
        </p:txBody>
      </p:sp>
      <p:sp>
        <p:nvSpPr>
          <p:cNvPr id="4" name="TextBox 3"/>
          <p:cNvSpPr txBox="1"/>
          <p:nvPr/>
        </p:nvSpPr>
        <p:spPr>
          <a:xfrm>
            <a:off x="266700" y="2133600"/>
            <a:ext cx="8610600" cy="4324261"/>
          </a:xfrm>
          <a:prstGeom prst="rect">
            <a:avLst/>
          </a:prstGeom>
          <a:noFill/>
        </p:spPr>
        <p:txBody>
          <a:bodyPr wrap="square" rtlCol="0">
            <a:spAutoFit/>
          </a:bodyPr>
          <a:lstStyle/>
          <a:p>
            <a:pPr marL="285750" indent="-285750" fontAlgn="base">
              <a:lnSpc>
                <a:spcPts val="2200"/>
              </a:lnSpc>
              <a:buFont typeface="Arial" panose="020B0604020202020204" pitchFamily="34" charset="0"/>
              <a:buChar char="•"/>
            </a:pPr>
            <a:r>
              <a:rPr lang="en-US" sz="1600" dirty="0"/>
              <a:t>Don’t buy from an unfamiliar company. Legitimate businesses understand that you want more information about their company and are happy to comply.</a:t>
            </a:r>
          </a:p>
          <a:p>
            <a:pPr marL="285750" indent="-285750" fontAlgn="base">
              <a:lnSpc>
                <a:spcPts val="2200"/>
              </a:lnSpc>
              <a:buFont typeface="Arial" panose="020B0604020202020204" pitchFamily="34" charset="0"/>
              <a:buChar char="•"/>
            </a:pPr>
            <a:r>
              <a:rPr lang="en-US" sz="1600" dirty="0"/>
              <a:t>Always check out unfamiliar companies with your local consumer protection agency, Better Business Bureau, state attorney general, the National Fraud Information Center, or other watchdog groups. </a:t>
            </a:r>
          </a:p>
          <a:p>
            <a:pPr marL="285750" indent="-285750" fontAlgn="base">
              <a:lnSpc>
                <a:spcPts val="2200"/>
              </a:lnSpc>
              <a:buFont typeface="Arial" panose="020B0604020202020204" pitchFamily="34" charset="0"/>
              <a:buChar char="•"/>
            </a:pPr>
            <a:r>
              <a:rPr lang="en-US" sz="1600" dirty="0"/>
              <a:t>Obtain a salesperson’s name, business identity, telephone number, street address, mailing address, and business license number before you transact business. Some con artists give out false names, telephone numbers, addresses, and business license numbers. Verify the accuracy of these items.</a:t>
            </a:r>
          </a:p>
          <a:p>
            <a:pPr marL="285750" indent="-285750" fontAlgn="base">
              <a:lnSpc>
                <a:spcPts val="2200"/>
              </a:lnSpc>
              <a:buFont typeface="Arial" panose="020B0604020202020204" pitchFamily="34" charset="0"/>
              <a:buChar char="•"/>
            </a:pPr>
            <a:r>
              <a:rPr lang="en-US" sz="1600" dirty="0"/>
              <a:t>Don’t pay for a “free prize.” If a caller tells you the payment is for taxes, he or she is violating federal law.</a:t>
            </a:r>
          </a:p>
          <a:p>
            <a:pPr marL="285750" indent="-285750" fontAlgn="base">
              <a:lnSpc>
                <a:spcPts val="2200"/>
              </a:lnSpc>
              <a:buFont typeface="Arial" panose="020B0604020202020204" pitchFamily="34" charset="0"/>
              <a:buChar char="•"/>
            </a:pPr>
            <a:r>
              <a:rPr lang="en-US" sz="1600" b="1" dirty="0"/>
              <a:t>Never</a:t>
            </a:r>
            <a:r>
              <a:rPr lang="en-US" sz="1600" dirty="0"/>
              <a:t> send money or give out personal information such as credit card numbers and expiration dates, bank account numbers, dates of birth, or social security numbers to unfamiliar companies or unknown persons.</a:t>
            </a:r>
          </a:p>
          <a:p>
            <a:pPr marL="285750" indent="-285750" fontAlgn="base">
              <a:lnSpc>
                <a:spcPts val="2200"/>
              </a:lnSpc>
              <a:buFont typeface="Arial" panose="020B0604020202020204" pitchFamily="34" charset="0"/>
              <a:buChar char="•"/>
            </a:pPr>
            <a:r>
              <a:rPr lang="en-US" sz="1600" dirty="0"/>
              <a:t>If you have been victimized once, be wary of persons who call offering to help you recover your losses for a fee paid in advance.</a:t>
            </a:r>
          </a:p>
        </p:txBody>
      </p:sp>
    </p:spTree>
    <p:extLst>
      <p:ext uri="{BB962C8B-B14F-4D97-AF65-F5344CB8AC3E}">
        <p14:creationId xmlns:p14="http://schemas.microsoft.com/office/powerpoint/2010/main" val="120671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normAutofit/>
          </a:bodyPr>
          <a:lstStyle/>
          <a:p>
            <a:r>
              <a:rPr lang="en-US" sz="2800" dirty="0"/>
              <a:t>What to do if you think you are receiving a Phishing Call</a:t>
            </a:r>
          </a:p>
        </p:txBody>
      </p:sp>
      <p:sp>
        <p:nvSpPr>
          <p:cNvPr id="4" name="TextBox 3"/>
          <p:cNvSpPr txBox="1"/>
          <p:nvPr/>
        </p:nvSpPr>
        <p:spPr>
          <a:xfrm>
            <a:off x="239927" y="2057400"/>
            <a:ext cx="8610600" cy="5016758"/>
          </a:xfrm>
          <a:prstGeom prst="rect">
            <a:avLst/>
          </a:prstGeom>
          <a:noFill/>
        </p:spPr>
        <p:txBody>
          <a:bodyPr wrap="square" rtlCol="0">
            <a:spAutoFit/>
          </a:bodyPr>
          <a:lstStyle/>
          <a:p>
            <a:pPr marL="285750" indent="-285750" fontAlgn="base">
              <a:lnSpc>
                <a:spcPct val="150000"/>
              </a:lnSpc>
              <a:buFont typeface="Arial" panose="020B0604020202020204" pitchFamily="34" charset="0"/>
              <a:buChar char="•"/>
            </a:pPr>
            <a:r>
              <a:rPr lang="en-US" sz="1600" dirty="0"/>
              <a:t>Always look up the phone number in Google. Often times, others have received these calls before and will log the number and the type of scam to different websites. Some of the websites are 800notes.com, callercenter.com, and callercomplaints.com. Users will let you know whether or not this is a scam, and what the caller will ask for.</a:t>
            </a:r>
          </a:p>
          <a:p>
            <a:pPr marL="285750" indent="-285750" fontAlgn="base">
              <a:lnSpc>
                <a:spcPct val="150000"/>
              </a:lnSpc>
              <a:buFont typeface="Arial" panose="020B0604020202020204" pitchFamily="34" charset="0"/>
              <a:buChar char="•"/>
            </a:pPr>
            <a:r>
              <a:rPr lang="en-US" sz="1600" dirty="0"/>
              <a:t>Resist pressure to make a decision immediately.</a:t>
            </a:r>
          </a:p>
          <a:p>
            <a:pPr marL="285750" indent="-285750" fontAlgn="base">
              <a:lnSpc>
                <a:spcPct val="150000"/>
              </a:lnSpc>
              <a:buFont typeface="Arial" panose="020B0604020202020204" pitchFamily="34" charset="0"/>
              <a:buChar char="•"/>
            </a:pPr>
            <a:r>
              <a:rPr lang="en-US" sz="1600" b="1" dirty="0"/>
              <a:t>Keep your credit card, checking account, or Social Security numbers to yourself</a:t>
            </a:r>
            <a:r>
              <a:rPr lang="en-US" sz="1600" dirty="0"/>
              <a:t>. Don't tell them to callers you don't know — even if they ask you to “confirm” this information. That's a trick.</a:t>
            </a:r>
          </a:p>
          <a:p>
            <a:pPr marL="285750" indent="-285750" fontAlgn="base">
              <a:lnSpc>
                <a:spcPct val="150000"/>
              </a:lnSpc>
              <a:buFont typeface="Arial" panose="020B0604020202020204" pitchFamily="34" charset="0"/>
              <a:buChar char="•"/>
            </a:pPr>
            <a:r>
              <a:rPr lang="en-US" sz="1600" dirty="0"/>
              <a:t>Get all information in writing before you agree to buy.</a:t>
            </a:r>
          </a:p>
          <a:p>
            <a:pPr marL="285750" indent="-285750" fontAlgn="base">
              <a:lnSpc>
                <a:spcPct val="150000"/>
              </a:lnSpc>
              <a:buFont typeface="Arial" panose="020B0604020202020204" pitchFamily="34" charset="0"/>
              <a:buChar char="•"/>
            </a:pPr>
            <a:r>
              <a:rPr lang="en-US" sz="1600" dirty="0"/>
              <a:t>Beware of offers to “help” you recover money you have already lost. Callers that say they are law enforcement officers who will help you get your money back “for a fee” are scammers.</a:t>
            </a:r>
          </a:p>
          <a:p>
            <a:pPr marL="285750" indent="-285750" fontAlgn="base">
              <a:lnSpc>
                <a:spcPct val="150000"/>
              </a:lnSpc>
              <a:buFont typeface="Arial" panose="020B0604020202020204" pitchFamily="34" charset="0"/>
              <a:buChar char="•"/>
            </a:pPr>
            <a:r>
              <a:rPr lang="en-US" sz="1600" dirty="0"/>
              <a:t>Report any caller who is rude or abusive, even if you already sent them money. They'll want more. Call </a:t>
            </a:r>
            <a:r>
              <a:rPr lang="en-US" sz="1600" b="1" dirty="0"/>
              <a:t>1-877-FTC-HELP</a:t>
            </a:r>
            <a:r>
              <a:rPr lang="en-US" sz="1600" dirty="0"/>
              <a:t> or visit </a:t>
            </a:r>
            <a:r>
              <a:rPr lang="en-US" sz="1600" b="1" dirty="0"/>
              <a:t>ftc.gov/complaint</a:t>
            </a:r>
            <a:r>
              <a:rPr lang="en-US" sz="1600" dirty="0"/>
              <a:t>.</a:t>
            </a:r>
          </a:p>
          <a:p>
            <a:pPr fontAlgn="base"/>
            <a:endParaRPr lang="en-US" sz="1600" dirty="0"/>
          </a:p>
          <a:p>
            <a:pPr fontAlgn="base"/>
            <a:endParaRPr lang="en-US" sz="1600" dirty="0"/>
          </a:p>
        </p:txBody>
      </p:sp>
    </p:spTree>
    <p:extLst>
      <p:ext uri="{BB962C8B-B14F-4D97-AF65-F5344CB8AC3E}">
        <p14:creationId xmlns:p14="http://schemas.microsoft.com/office/powerpoint/2010/main" val="1108229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853684"/>
            <a:ext cx="8229600" cy="1143000"/>
          </a:xfrm>
        </p:spPr>
        <p:txBody>
          <a:bodyPr>
            <a:normAutofit/>
          </a:bodyPr>
          <a:lstStyle/>
          <a:p>
            <a:r>
              <a:rPr lang="en-US" sz="6000" dirty="0">
                <a:solidFill>
                  <a:schemeClr val="accent2">
                    <a:lumMod val="60000"/>
                    <a:lumOff val="40000"/>
                  </a:schemeClr>
                </a:solidFill>
              </a:rPr>
              <a:t>THANK YOU </a:t>
            </a:r>
          </a:p>
        </p:txBody>
      </p:sp>
      <p:sp>
        <p:nvSpPr>
          <p:cNvPr id="4" name="TextBox 3"/>
          <p:cNvSpPr txBox="1"/>
          <p:nvPr/>
        </p:nvSpPr>
        <p:spPr>
          <a:xfrm>
            <a:off x="-457200" y="3292447"/>
            <a:ext cx="8915400" cy="1200329"/>
          </a:xfrm>
          <a:prstGeom prst="rect">
            <a:avLst/>
          </a:prstGeom>
          <a:noFill/>
        </p:spPr>
        <p:txBody>
          <a:bodyPr wrap="square" rtlCol="0">
            <a:spAutoFit/>
          </a:bodyPr>
          <a:lstStyle/>
          <a:p>
            <a:pPr algn="ctr"/>
            <a:endParaRPr lang="en-US" dirty="0"/>
          </a:p>
          <a:p>
            <a:endParaRPr lang="en-US" dirty="0"/>
          </a:p>
          <a:p>
            <a:endParaRPr lang="en-US" dirty="0"/>
          </a:p>
          <a:p>
            <a:endParaRPr lang="en-US" dirty="0"/>
          </a:p>
        </p:txBody>
      </p:sp>
      <p:sp>
        <p:nvSpPr>
          <p:cNvPr id="5" name="TextBox 4"/>
          <p:cNvSpPr txBox="1"/>
          <p:nvPr/>
        </p:nvSpPr>
        <p:spPr>
          <a:xfrm>
            <a:off x="38100" y="5105400"/>
            <a:ext cx="9067800" cy="738664"/>
          </a:xfrm>
          <a:prstGeom prst="rect">
            <a:avLst/>
          </a:prstGeom>
          <a:noFill/>
        </p:spPr>
        <p:txBody>
          <a:bodyPr wrap="square" rtlCol="0">
            <a:spAutoFit/>
          </a:bodyPr>
          <a:lstStyle/>
          <a:p>
            <a:pPr algn="ctr">
              <a:lnSpc>
                <a:spcPct val="150000"/>
              </a:lnSpc>
            </a:pPr>
            <a:endParaRPr lang="en-US" sz="1600" dirty="0"/>
          </a:p>
          <a:p>
            <a:endParaRPr lang="en-US" dirty="0"/>
          </a:p>
        </p:txBody>
      </p:sp>
    </p:spTree>
    <p:extLst>
      <p:ext uri="{BB962C8B-B14F-4D97-AF65-F5344CB8AC3E}">
        <p14:creationId xmlns:p14="http://schemas.microsoft.com/office/powerpoint/2010/main" val="3485217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What is Phishing?</a:t>
            </a:r>
          </a:p>
        </p:txBody>
      </p:sp>
      <p:sp>
        <p:nvSpPr>
          <p:cNvPr id="3" name="Content Placeholder 2"/>
          <p:cNvSpPr>
            <a:spLocks noGrp="1"/>
          </p:cNvSpPr>
          <p:nvPr>
            <p:ph idx="1"/>
          </p:nvPr>
        </p:nvSpPr>
        <p:spPr>
          <a:xfrm>
            <a:off x="457200" y="1828800"/>
            <a:ext cx="7086600" cy="4525963"/>
          </a:xfrm>
        </p:spPr>
        <p:txBody>
          <a:bodyPr>
            <a:normAutofit/>
          </a:bodyPr>
          <a:lstStyle/>
          <a:p>
            <a:pPr marL="0" indent="0">
              <a:buNone/>
            </a:pPr>
            <a:r>
              <a:rPr lang="en-US" dirty="0"/>
              <a:t>Phishing email messages, websites, and phone calls are designed to steal money or sensitive information. Cybercriminals can do this by installing malicious software on your computer, tricking you into giving them sensitive information, or outright stealing personal information off of your computer.</a:t>
            </a:r>
          </a:p>
          <a:p>
            <a:pPr marL="0" indent="0">
              <a:buNone/>
            </a:pPr>
            <a:endParaRPr lang="en-US" dirty="0"/>
          </a:p>
          <a:p>
            <a:endParaRPr lang="en-US" dirty="0"/>
          </a:p>
        </p:txBody>
      </p:sp>
    </p:spTree>
    <p:extLst>
      <p:ext uri="{BB962C8B-B14F-4D97-AF65-F5344CB8AC3E}">
        <p14:creationId xmlns:p14="http://schemas.microsoft.com/office/powerpoint/2010/main" val="366714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Types of Phishing Attacks</a:t>
            </a:r>
          </a:p>
        </p:txBody>
      </p:sp>
      <p:sp>
        <p:nvSpPr>
          <p:cNvPr id="3" name="Content Placeholder 2"/>
          <p:cNvSpPr>
            <a:spLocks noGrp="1"/>
          </p:cNvSpPr>
          <p:nvPr>
            <p:ph idx="1"/>
          </p:nvPr>
        </p:nvSpPr>
        <p:spPr>
          <a:xfrm>
            <a:off x="533400" y="1527991"/>
            <a:ext cx="7391400" cy="2739210"/>
          </a:xfrm>
        </p:spPr>
        <p:txBody>
          <a:bodyPr>
            <a:normAutofit/>
          </a:bodyPr>
          <a:lstStyle/>
          <a:p>
            <a:pPr marL="0" indent="0">
              <a:buNone/>
            </a:pPr>
            <a:r>
              <a:rPr lang="en-US" sz="2200" b="1" dirty="0"/>
              <a:t>Social Engineering </a:t>
            </a:r>
            <a:r>
              <a:rPr lang="en-US" sz="2200" dirty="0"/>
              <a:t>- On your Facebook profile or LinkedIn profile, you can find: Name, Date of Birth, Location, Workplace, Interests, Hobbies, Skills, your Relationship Status, Telephone Number, Email Address and Favorite Food. This is everything a Cybercriminal needs in order to fool you into thinking that the message or email is legitimate. </a:t>
            </a:r>
          </a:p>
        </p:txBody>
      </p:sp>
      <p:sp>
        <p:nvSpPr>
          <p:cNvPr id="5" name="TextBox 4"/>
          <p:cNvSpPr txBox="1"/>
          <p:nvPr/>
        </p:nvSpPr>
        <p:spPr>
          <a:xfrm>
            <a:off x="533400" y="4191000"/>
            <a:ext cx="6858000" cy="2062103"/>
          </a:xfrm>
          <a:prstGeom prst="rect">
            <a:avLst/>
          </a:prstGeom>
          <a:noFill/>
        </p:spPr>
        <p:txBody>
          <a:bodyPr wrap="square" rtlCol="0">
            <a:spAutoFit/>
          </a:bodyPr>
          <a:lstStyle/>
          <a:p>
            <a:r>
              <a:rPr lang="en-US" sz="2200" b="1" dirty="0"/>
              <a:t>Link Manipulation </a:t>
            </a:r>
            <a:r>
              <a:rPr lang="en-US" sz="2200" dirty="0"/>
              <a:t>- Most methods of phishing use some form of deception designed to make a link in an email appear to belong to the spoofed organization or person. Misspelled URLs or the use of subdomains are common tricks used by phishers.</a:t>
            </a:r>
          </a:p>
          <a:p>
            <a:endParaRPr lang="en-US" dirty="0"/>
          </a:p>
        </p:txBody>
      </p:sp>
    </p:spTree>
    <p:extLst>
      <p:ext uri="{BB962C8B-B14F-4D97-AF65-F5344CB8AC3E}">
        <p14:creationId xmlns:p14="http://schemas.microsoft.com/office/powerpoint/2010/main" val="326176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Types of Phishing Attacks</a:t>
            </a:r>
          </a:p>
        </p:txBody>
      </p:sp>
      <p:sp>
        <p:nvSpPr>
          <p:cNvPr id="3" name="TextBox 2"/>
          <p:cNvSpPr txBox="1"/>
          <p:nvPr/>
        </p:nvSpPr>
        <p:spPr>
          <a:xfrm>
            <a:off x="152400" y="1490008"/>
            <a:ext cx="7467600" cy="2462213"/>
          </a:xfrm>
          <a:prstGeom prst="rect">
            <a:avLst/>
          </a:prstGeom>
          <a:noFill/>
        </p:spPr>
        <p:txBody>
          <a:bodyPr wrap="square" rtlCol="0">
            <a:spAutoFit/>
          </a:bodyPr>
          <a:lstStyle/>
          <a:p>
            <a:r>
              <a:rPr lang="en-US" sz="2200" b="1" dirty="0"/>
              <a:t>Spear phishing </a:t>
            </a:r>
            <a:r>
              <a:rPr lang="en-US" sz="2200" dirty="0"/>
              <a:t>- Phishing attempts directed at specific individuals or companies have been termed spear phishing. Attackers may gather personal information (social engineering) about their targets to increase their probability of success. This technique is, by far, the most successful on the internet today, accounting for 91% of attacks.</a:t>
            </a:r>
          </a:p>
        </p:txBody>
      </p:sp>
      <p:sp>
        <p:nvSpPr>
          <p:cNvPr id="5" name="TextBox 4"/>
          <p:cNvSpPr txBox="1"/>
          <p:nvPr/>
        </p:nvSpPr>
        <p:spPr>
          <a:xfrm>
            <a:off x="304800" y="3962400"/>
            <a:ext cx="7620000" cy="1785104"/>
          </a:xfrm>
          <a:prstGeom prst="rect">
            <a:avLst/>
          </a:prstGeom>
          <a:noFill/>
        </p:spPr>
        <p:txBody>
          <a:bodyPr wrap="square" rtlCol="0">
            <a:spAutoFit/>
          </a:bodyPr>
          <a:lstStyle/>
          <a:p>
            <a:r>
              <a:rPr lang="en-US" sz="2200" b="1" dirty="0"/>
              <a:t>Clone phishing </a:t>
            </a:r>
            <a:r>
              <a:rPr lang="en-US" sz="2200" dirty="0"/>
              <a:t>- A type of phishing attack whereby a legitimate, and previously delivered email containing an attachment or link has had its content and recipient address(es) taken and used to create an almost identical or cloned email.</a:t>
            </a:r>
          </a:p>
        </p:txBody>
      </p:sp>
    </p:spTree>
    <p:extLst>
      <p:ext uri="{BB962C8B-B14F-4D97-AF65-F5344CB8AC3E}">
        <p14:creationId xmlns:p14="http://schemas.microsoft.com/office/powerpoint/2010/main" val="191295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Types of Phishing Attacks</a:t>
            </a:r>
          </a:p>
        </p:txBody>
      </p:sp>
      <p:sp>
        <p:nvSpPr>
          <p:cNvPr id="3" name="Content Placeholder 2"/>
          <p:cNvSpPr>
            <a:spLocks noGrp="1"/>
          </p:cNvSpPr>
          <p:nvPr>
            <p:ph idx="1"/>
          </p:nvPr>
        </p:nvSpPr>
        <p:spPr>
          <a:xfrm>
            <a:off x="228600" y="1905000"/>
            <a:ext cx="7391400" cy="3886200"/>
          </a:xfrm>
        </p:spPr>
        <p:txBody>
          <a:bodyPr>
            <a:normAutofit/>
          </a:bodyPr>
          <a:lstStyle/>
          <a:p>
            <a:pPr marL="0" indent="0">
              <a:buNone/>
            </a:pPr>
            <a:r>
              <a:rPr lang="en-US" sz="2600" b="1" dirty="0"/>
              <a:t>Voice Phishing </a:t>
            </a:r>
            <a:r>
              <a:rPr lang="en-US" sz="2600" dirty="0"/>
              <a:t>- Voice phishing is the criminal practice of using social engineering over the telephone system to gain access to personal and financial information from the public for the purpose of financial reward. Sometimes referred to as '</a:t>
            </a:r>
            <a:r>
              <a:rPr lang="en-US" sz="2600" dirty="0" err="1"/>
              <a:t>vishing</a:t>
            </a:r>
            <a:r>
              <a:rPr lang="en-US" sz="2600" dirty="0"/>
              <a:t>’, Voice phishing is typically used to steal credit card numbers or other information used in identity theft schemes from individuals.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02705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29148"/>
            <a:ext cx="6858000" cy="1143000"/>
          </a:xfrm>
        </p:spPr>
        <p:txBody>
          <a:bodyPr>
            <a:normAutofit/>
          </a:bodyPr>
          <a:lstStyle/>
          <a:p>
            <a:r>
              <a:rPr lang="en-US" sz="3200" dirty="0"/>
              <a:t>  Examples of Phishing Attacks</a:t>
            </a:r>
          </a:p>
        </p:txBody>
      </p:sp>
      <p:sp>
        <p:nvSpPr>
          <p:cNvPr id="3" name="Content Placeholder 2"/>
          <p:cNvSpPr>
            <a:spLocks noGrp="1"/>
          </p:cNvSpPr>
          <p:nvPr>
            <p:ph idx="1"/>
          </p:nvPr>
        </p:nvSpPr>
        <p:spPr>
          <a:xfrm>
            <a:off x="-609600" y="990600"/>
            <a:ext cx="8229600" cy="4525963"/>
          </a:xfrm>
        </p:spPr>
        <p:txBody>
          <a:bodyPr/>
          <a:lstStyle/>
          <a:p>
            <a:pPr marL="0" indent="0" algn="ctr">
              <a:buNone/>
            </a:pPr>
            <a:r>
              <a:rPr lang="en-US" sz="2400" dirty="0"/>
              <a:t>                           Spear Phishing</a:t>
            </a:r>
          </a:p>
          <a:p>
            <a:pPr algn="ct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5094" y="1600200"/>
            <a:ext cx="6300106" cy="4191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 y="3276600"/>
            <a:ext cx="6858000" cy="3785652"/>
          </a:xfrm>
          <a:prstGeom prst="rect">
            <a:avLst/>
          </a:prstGeom>
          <a:noFill/>
        </p:spPr>
        <p:txBody>
          <a:bodyPr wrap="square" rtlCol="0">
            <a:spAutoFit/>
          </a:bodyPr>
          <a:lstStyle/>
          <a:p>
            <a:pPr marL="342900" indent="-342900">
              <a:buFont typeface="+mj-lt"/>
              <a:buAutoNum type="arabicPeriod"/>
            </a:pPr>
            <a:r>
              <a:rPr lang="en-US" sz="1600" dirty="0"/>
              <a:t>The first question you have to ask is, “</a:t>
            </a:r>
            <a:r>
              <a:rPr lang="en-US" sz="1600" b="1" dirty="0"/>
              <a:t>Do I know this person</a:t>
            </a:r>
            <a:r>
              <a:rPr lang="en-US" sz="1600" dirty="0"/>
              <a:t>?” or “</a:t>
            </a:r>
            <a:r>
              <a:rPr lang="en-US" sz="1600" b="1" dirty="0"/>
              <a:t>Am I expecting an email from the person</a:t>
            </a:r>
            <a:r>
              <a:rPr lang="en-US" sz="1600" dirty="0"/>
              <a:t>?” If you answered no to either question, you must take a harder look at other aspects of the email</a:t>
            </a:r>
          </a:p>
          <a:p>
            <a:pPr marL="342900" indent="-342900">
              <a:buFont typeface="+mj-lt"/>
              <a:buAutoNum type="arabicPeriod"/>
            </a:pPr>
            <a:r>
              <a:rPr lang="en-US" sz="1600" dirty="0"/>
              <a:t> A  large amount of phishing emails will blank out the To: or Cc: fields so that you cannot see that this is a mass email to a large group of people. </a:t>
            </a:r>
          </a:p>
          <a:p>
            <a:pPr marL="342900" indent="-342900">
              <a:buFont typeface="+mj-lt"/>
              <a:buAutoNum type="arabicPeriod"/>
            </a:pPr>
            <a:r>
              <a:rPr lang="en-US" sz="1600" dirty="0"/>
              <a:t>Phishing emails will often come with subjects that are in all capitals or have multiple exclamation marks in order for you to think that this email is important or that you should take the recommended action within the email. </a:t>
            </a:r>
          </a:p>
          <a:p>
            <a:pPr marL="342900" indent="-342900">
              <a:buFont typeface="+mj-lt"/>
              <a:buAutoNum type="arabicPeriod"/>
            </a:pPr>
            <a:r>
              <a:rPr lang="en-US" sz="1600" dirty="0"/>
              <a:t>This is a targeted email (Spear Phishing) to VSU, so more than likely, this was sent to everyone at VSU that the sender had in their address book.</a:t>
            </a:r>
          </a:p>
          <a:p>
            <a:endParaRPr lang="en-US" sz="1600" dirty="0"/>
          </a:p>
        </p:txBody>
      </p:sp>
    </p:spTree>
    <p:extLst>
      <p:ext uri="{BB962C8B-B14F-4D97-AF65-F5344CB8AC3E}">
        <p14:creationId xmlns:p14="http://schemas.microsoft.com/office/powerpoint/2010/main" val="231442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791" y="304799"/>
            <a:ext cx="8229600" cy="1143000"/>
          </a:xfrm>
        </p:spPr>
        <p:txBody>
          <a:bodyPr>
            <a:normAutofit/>
          </a:bodyPr>
          <a:lstStyle/>
          <a:p>
            <a:r>
              <a:rPr lang="en-US" sz="3200" dirty="0"/>
              <a:t>           Examples of Phishing Attacks</a:t>
            </a:r>
          </a:p>
        </p:txBody>
      </p:sp>
      <p:sp>
        <p:nvSpPr>
          <p:cNvPr id="3" name="Content Placeholder 2"/>
          <p:cNvSpPr>
            <a:spLocks noGrp="1"/>
          </p:cNvSpPr>
          <p:nvPr>
            <p:ph idx="1"/>
          </p:nvPr>
        </p:nvSpPr>
        <p:spPr>
          <a:xfrm>
            <a:off x="-152400" y="990600"/>
            <a:ext cx="8229600" cy="4525963"/>
          </a:xfrm>
        </p:spPr>
        <p:txBody>
          <a:bodyPr>
            <a:normAutofit/>
          </a:bodyPr>
          <a:lstStyle/>
          <a:p>
            <a:pPr marL="0" indent="0" algn="ctr">
              <a:buNone/>
            </a:pPr>
            <a:r>
              <a:rPr lang="en-US" sz="2400" dirty="0"/>
              <a:t>Clone Phishing</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 y="1447799"/>
            <a:ext cx="6400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000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3200" dirty="0"/>
              <a:t>        Examples of Phishing Attacks</a:t>
            </a:r>
          </a:p>
        </p:txBody>
      </p:sp>
      <p:sp>
        <p:nvSpPr>
          <p:cNvPr id="3" name="Content Placeholder 2"/>
          <p:cNvSpPr>
            <a:spLocks noGrp="1"/>
          </p:cNvSpPr>
          <p:nvPr>
            <p:ph idx="1"/>
          </p:nvPr>
        </p:nvSpPr>
        <p:spPr>
          <a:xfrm>
            <a:off x="-685800" y="960437"/>
            <a:ext cx="8229600" cy="4525963"/>
          </a:xfrm>
        </p:spPr>
        <p:txBody>
          <a:bodyPr>
            <a:normAutofit/>
          </a:bodyPr>
          <a:lstStyle/>
          <a:p>
            <a:pPr marL="0" indent="0" algn="ctr">
              <a:buNone/>
            </a:pPr>
            <a:r>
              <a:rPr lang="en-US" sz="2400" dirty="0"/>
              <a:t>                              Link manipulation</a:t>
            </a:r>
          </a:p>
        </p:txBody>
      </p:sp>
      <p:pic>
        <p:nvPicPr>
          <p:cNvPr id="6146" name="Picture 2" descr="C:\Users\cvantine\Desktop\Phishing Proj\linkmanip6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88782"/>
            <a:ext cx="6728191" cy="270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123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894" y="283875"/>
            <a:ext cx="8229600" cy="1143000"/>
          </a:xfrm>
        </p:spPr>
        <p:txBody>
          <a:bodyPr>
            <a:normAutofit/>
          </a:bodyPr>
          <a:lstStyle/>
          <a:p>
            <a:r>
              <a:rPr lang="en-US" sz="3200" dirty="0"/>
              <a:t>       Examples of Phishing Attacks</a:t>
            </a:r>
          </a:p>
        </p:txBody>
      </p:sp>
      <p:sp>
        <p:nvSpPr>
          <p:cNvPr id="3" name="Content Placeholder 2"/>
          <p:cNvSpPr>
            <a:spLocks noGrp="1"/>
          </p:cNvSpPr>
          <p:nvPr>
            <p:ph idx="1"/>
          </p:nvPr>
        </p:nvSpPr>
        <p:spPr>
          <a:xfrm>
            <a:off x="-762000" y="960437"/>
            <a:ext cx="8229600" cy="4525963"/>
          </a:xfrm>
        </p:spPr>
        <p:txBody>
          <a:bodyPr>
            <a:normAutofit/>
          </a:bodyPr>
          <a:lstStyle/>
          <a:p>
            <a:pPr marL="0" indent="0" algn="ctr">
              <a:buNone/>
            </a:pPr>
            <a:r>
              <a:rPr lang="en-US" sz="2400" dirty="0"/>
              <a:t>                                Social Engineering </a:t>
            </a:r>
          </a:p>
        </p:txBody>
      </p:sp>
      <p:pic>
        <p:nvPicPr>
          <p:cNvPr id="9218" name="Picture 2" descr="C:\Users\cvantine\Desktop\Phishing Proj\socialenge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94" y="1653734"/>
            <a:ext cx="3548116" cy="3299266"/>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cvantine\Desktop\Phishing Proj\socialengex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828800"/>
            <a:ext cx="3533775" cy="1885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0094" y="4966410"/>
            <a:ext cx="8839200" cy="1708160"/>
          </a:xfrm>
          <a:prstGeom prst="rect">
            <a:avLst/>
          </a:prstGeom>
          <a:solidFill>
            <a:schemeClr val="bg1"/>
          </a:solidFill>
        </p:spPr>
        <p:txBody>
          <a:bodyPr wrap="square" rtlCol="0">
            <a:spAutoFit/>
          </a:bodyPr>
          <a:lstStyle/>
          <a:p>
            <a:r>
              <a:rPr lang="en-US" sz="1500" dirty="0"/>
              <a:t>The example on the left is a targeted social engineering attack. Cybercriminals scan your profile for your likes and then send you a crafted message over social media trying to trick you into clicking the link, which would then steal your social media login and take over your profile sending out more phishing attacks to your friends/contact list.</a:t>
            </a:r>
          </a:p>
          <a:p>
            <a:r>
              <a:rPr lang="en-US" sz="1500" dirty="0"/>
              <a:t>The one on the right is an example of a mass phishing attack through social media. No doubt many of you have seen these in Facebook, from random people in messages, or from your friends through their timelines.. </a:t>
            </a:r>
          </a:p>
        </p:txBody>
      </p:sp>
      <p:sp>
        <p:nvSpPr>
          <p:cNvPr id="5" name="TextBox 4"/>
          <p:cNvSpPr txBox="1"/>
          <p:nvPr/>
        </p:nvSpPr>
        <p:spPr>
          <a:xfrm>
            <a:off x="3940610" y="4572000"/>
            <a:ext cx="250390" cy="246221"/>
          </a:xfrm>
          <a:prstGeom prst="rect">
            <a:avLst/>
          </a:prstGeom>
          <a:noFill/>
        </p:spPr>
        <p:txBody>
          <a:bodyPr wrap="none" rtlCol="0">
            <a:spAutoFit/>
          </a:bodyPr>
          <a:lstStyle/>
          <a:p>
            <a:r>
              <a:rPr lang="en-US" sz="1000" dirty="0"/>
              <a:t>1</a:t>
            </a:r>
          </a:p>
        </p:txBody>
      </p:sp>
    </p:spTree>
    <p:extLst>
      <p:ext uri="{BB962C8B-B14F-4D97-AF65-F5344CB8AC3E}">
        <p14:creationId xmlns:p14="http://schemas.microsoft.com/office/powerpoint/2010/main" val="142483295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10207</TotalTime>
  <Words>1617</Words>
  <Application>Microsoft Office PowerPoint</Application>
  <PresentationFormat>On-screen Show (4:3)</PresentationFormat>
  <Paragraphs>72</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Vapor Trail</vt:lpstr>
      <vt:lpstr>Phishing Awareness Training RAUNAK KUMAR JHA TASK-2</vt:lpstr>
      <vt:lpstr>What is Phishing?</vt:lpstr>
      <vt:lpstr>Types of Phishing Attacks</vt:lpstr>
      <vt:lpstr>Types of Phishing Attacks</vt:lpstr>
      <vt:lpstr>Types of Phishing Attacks</vt:lpstr>
      <vt:lpstr>  Examples of Phishing Attacks</vt:lpstr>
      <vt:lpstr>           Examples of Phishing Attacks</vt:lpstr>
      <vt:lpstr>        Examples of Phishing Attacks</vt:lpstr>
      <vt:lpstr>       Examples of Phishing Attacks</vt:lpstr>
      <vt:lpstr>Can you spot the tell-tale signs of a phishing email?</vt:lpstr>
      <vt:lpstr>Can you spot the tell-tale signs of a phishing email?</vt:lpstr>
      <vt:lpstr>Can you spot the tell-tale signs of a phishing email?</vt:lpstr>
      <vt:lpstr>Tips to protect yourself from Phishing emails.</vt:lpstr>
      <vt:lpstr>What to do when you think you received a phishing email.</vt:lpstr>
      <vt:lpstr>Signs of a Phishing Phone Call: </vt:lpstr>
      <vt:lpstr>Tips to protect yourself from Phishing phone calls.</vt:lpstr>
      <vt:lpstr>What to do if you think you are receiving a Phishing Call</vt:lpstr>
      <vt:lpstr>THANK YOU </vt:lpstr>
    </vt:vector>
  </TitlesOfParts>
  <Company>Valdosta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Vantine</dc:creator>
  <cp:lastModifiedBy>Raunak Jha</cp:lastModifiedBy>
  <cp:revision>131</cp:revision>
  <cp:lastPrinted>2024-03-29T17:25:41Z</cp:lastPrinted>
  <dcterms:created xsi:type="dcterms:W3CDTF">2015-01-23T15:06:32Z</dcterms:created>
  <dcterms:modified xsi:type="dcterms:W3CDTF">2024-03-29T17:27:23Z</dcterms:modified>
</cp:coreProperties>
</file>