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</p:sldMasterIdLst>
  <p:notesMasterIdLst>
    <p:notesMasterId r:id="rId20"/>
  </p:notesMasterIdLst>
  <p:sldIdLst>
    <p:sldId id="256" r:id="rId11"/>
    <p:sldId id="257" r:id="rId12"/>
    <p:sldId id="258" r:id="rId13"/>
    <p:sldId id="263" r:id="rId14"/>
    <p:sldId id="259" r:id="rId15"/>
    <p:sldId id="265" r:id="rId16"/>
    <p:sldId id="260" r:id="rId17"/>
    <p:sldId id="261" r:id="rId18"/>
    <p:sldId id="262" r:id="rId19"/>
  </p:sldIdLst>
  <p:sldSz cx="9144000" cy="6858000" type="screen4x3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33913" cy="34718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1272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592763" cy="416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29675"/>
            <a:ext cx="30226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885DC88B-324C-4580-93D6-236CB1E01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910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62DD73-E341-4A59-AA1E-F66EB02B5F6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599113" cy="4173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00" tIns="46800" rIns="936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DE712D2-C0C3-498C-A98C-1ED04A3DD6E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6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4ECBB7-AF92-4509-B414-A8F59D3B42C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883025" y="8686800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400" tIns="47520" rIns="95400" bIns="4752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62A773E-10DB-4356-B789-123EB2B1939E}" type="slidenum">
              <a:rPr lang="en-US" altLang="en-US" sz="1300">
                <a:solidFill>
                  <a:srgbClr val="0000FF"/>
                </a:solidFill>
              </a:rPr>
              <a:pPr algn="r">
                <a:buClrTx/>
                <a:buFontTx/>
                <a:buNone/>
              </a:pPr>
              <a:t>2</a:t>
            </a:fld>
            <a:endParaRPr lang="en-US" altLang="en-US" sz="1300">
              <a:solidFill>
                <a:srgbClr val="0000FF"/>
              </a:solidFill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400" tIns="47520" rIns="95400" bIns="47520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Virtual Admin:  setting up pools, policies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Cloud Admin  (Smart Cloud Admin … concerned about developing the catalog entries for self service, billing function)  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Chief Marketing Office (CMO):  uses analytics to understand buyer behavior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Satisfy the needs of the job executor by minimizing the time it takes to manage and secure the infrastructure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 b="1">
              <a:solidFill>
                <a:srgbClr val="FFC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 b="1">
                <a:solidFill>
                  <a:srgbClr val="FFC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Design</a:t>
            </a: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 the solution to satisfy the job executor, but make sure that every feature can be justified by its contribution to the needs of purchase decision makers.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91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BE846F-59C7-4EE4-8D69-DCA87598228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883025" y="8686800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400" tIns="47520" rIns="95400" bIns="4752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7B8CA608-5998-44D6-83EF-6639D2C7920E}" type="slidenum">
              <a:rPr lang="en-US" altLang="en-US" sz="1300">
                <a:solidFill>
                  <a:srgbClr val="0000FF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US" altLang="en-US" sz="1300">
              <a:solidFill>
                <a:srgbClr val="0000FF"/>
              </a:solidFill>
            </a:endParaRPr>
          </a:p>
        </p:txBody>
      </p:sp>
      <p:sp>
        <p:nvSpPr>
          <p:cNvPr id="21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400" tIns="47520" rIns="95400" bIns="47520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Virtual Admin:  setting up pools, policies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Cloud Admin  (Smart Cloud Admin … concerned about developing the catalog entries for self service, billing function)  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Chief Marketing Office (CMO):  uses analytics to understand buyer behavior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Satisfy the needs of the job executor by minimizing the time it takes to manage and secure the infrastructure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 b="1">
              <a:solidFill>
                <a:srgbClr val="FFC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 b="1">
                <a:solidFill>
                  <a:srgbClr val="FFC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Design</a:t>
            </a: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 the solution to satisfy the job executor, but make sure that every feature can be justified by its contribution to the needs of purchase decision makers.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54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05E43B-F6A9-412C-8C78-2E15FD4124B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2688" y="6985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599113" cy="4083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1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05E43B-F6A9-412C-8C78-2E15FD4124B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2688" y="6985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599113" cy="4083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7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9AF8EC-9A04-4FEB-B1DC-11BEF21C709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883025" y="8686800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400" tIns="47520" rIns="95400" bIns="4752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E2F1BCE-7A6C-430B-BC71-804A52D0E1A8}" type="slidenum">
              <a:rPr lang="en-US" altLang="en-US" sz="1300">
                <a:solidFill>
                  <a:srgbClr val="0000FF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altLang="en-US" sz="1300">
              <a:solidFill>
                <a:srgbClr val="0000FF"/>
              </a:solidFill>
            </a:endParaRPr>
          </a:p>
        </p:txBody>
      </p:sp>
      <p:sp>
        <p:nvSpPr>
          <p:cNvPr id="23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400" tIns="47520" rIns="95400" bIns="47520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Virtual Admin:  setting up pools, policies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Cloud Admin  (Smart Cloud Admin … concerned about developing the catalog entries for self service, billing function)  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Chief Marketing Office (CMO):  uses analytics to understand buyer behavior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Satisfy the needs of the job executor by minimizing the time it takes to manage and secure the infrastructure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 b="1">
              <a:solidFill>
                <a:srgbClr val="FFC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 b="1">
                <a:solidFill>
                  <a:srgbClr val="FFC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Design</a:t>
            </a: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 the solution to satisfy the job executor, but make sure that every feature can be justified by its contribution to the needs of purchase decision makers.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6085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3A716-24BA-4633-9DB3-418191B8EFA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883025" y="8686800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400" tIns="47520" rIns="95400" bIns="4752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4D8D44C-1C72-4EFA-A3A3-1F716CB7C9FF}" type="slidenum">
              <a:rPr lang="en-US" altLang="en-US" sz="1300">
                <a:solidFill>
                  <a:srgbClr val="0000FF"/>
                </a:solidFill>
              </a:rPr>
              <a:pPr algn="r">
                <a:buClrTx/>
                <a:buFontTx/>
                <a:buNone/>
              </a:pPr>
              <a:t>8</a:t>
            </a:fld>
            <a:endParaRPr lang="en-US" altLang="en-US" sz="1300">
              <a:solidFill>
                <a:srgbClr val="0000FF"/>
              </a:solidFill>
            </a:endParaRPr>
          </a:p>
        </p:txBody>
      </p:sp>
      <p:sp>
        <p:nvSpPr>
          <p:cNvPr id="24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400" tIns="47520" rIns="95400" bIns="47520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Virtual Admin:  setting up pools, policies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Cloud Admin  (Smart Cloud Admin … concerned about developing the catalog entries for self service, billing function)  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Chief Marketing Office (CMO):  uses analytics to understand buyer behavior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Satisfy the needs of the job executor by minimizing the time it takes to manage and secure the infrastructure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 b="1">
              <a:solidFill>
                <a:srgbClr val="FFC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 b="1">
                <a:solidFill>
                  <a:srgbClr val="FFC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Design</a:t>
            </a: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 the solution to satisfy the job executor, but make sure that every feature can be justified by its contribution to the needs of purchase decision makers.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52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E6F423-E0B7-42AE-BCE4-93F391954B8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3025" y="8686800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400" tIns="47520" rIns="95400" bIns="4752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EF8EC809-EFAA-427C-9F54-A5C4D8B1FE2A}" type="slidenum">
              <a:rPr lang="en-US" altLang="en-US" sz="1300">
                <a:solidFill>
                  <a:srgbClr val="0000FF"/>
                </a:solidFill>
              </a:rPr>
              <a:pPr algn="r">
                <a:buClrTx/>
                <a:buFontTx/>
                <a:buNone/>
              </a:pPr>
              <a:t>9</a:t>
            </a:fld>
            <a:endParaRPr lang="en-US" altLang="en-US" sz="1300">
              <a:solidFill>
                <a:srgbClr val="0000FF"/>
              </a:solidFill>
            </a:endParaRPr>
          </a:p>
        </p:txBody>
      </p:sp>
      <p:sp>
        <p:nvSpPr>
          <p:cNvPr id="25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400" tIns="47520" rIns="95400" bIns="47520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Virtual Admin:  setting up pools, policies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Cloud Admin  (Smart Cloud Admin … concerned about developing the catalog entries for self service, billing function)  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Chief Marketing Office (CMO):  uses analytics to understand buyer behavior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Satisfy the needs of the job executor by minimizing the time it takes to manage and secure the infrastructure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 b="1">
              <a:solidFill>
                <a:srgbClr val="FFC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300" b="1">
                <a:solidFill>
                  <a:srgbClr val="FFC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Design</a:t>
            </a:r>
            <a:r>
              <a:rPr lang="en-US" altLang="en-US" sz="1300">
                <a:latin typeface="Arial" panose="020B0604020202020204" pitchFamily="34" charset="0"/>
                <a:ea typeface="ＭＳ Ｐゴシック" panose="020B0600070205080204" pitchFamily="34" charset="-128"/>
              </a:rPr>
              <a:t> the solution to satisfy the job executor, but make sure that every feature can be justified by its contribution to the needs of purchase decision makers.</a:t>
            </a: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3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70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87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3177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434297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24290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354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0663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143000"/>
            <a:ext cx="4032250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24778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92647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460063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69361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17892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02162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8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355600"/>
            <a:ext cx="2157412" cy="5756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963" y="355600"/>
            <a:ext cx="6324600" cy="5756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056694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355600"/>
            <a:ext cx="2157412" cy="5756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963" y="355600"/>
            <a:ext cx="6324600" cy="5756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1103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740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678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051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0663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143000"/>
            <a:ext cx="4032250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085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768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280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190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86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4825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307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4574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355600"/>
            <a:ext cx="2157412" cy="5756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963" y="355600"/>
            <a:ext cx="6324600" cy="5756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3381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610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6861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314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0663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143000"/>
            <a:ext cx="4032250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103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8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87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53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8166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055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2191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9911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355600"/>
            <a:ext cx="2157412" cy="5756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963" y="355600"/>
            <a:ext cx="6324600" cy="5756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94771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789784-6228-427D-BCD4-1B3C9B958F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May 20, 2014</a:t>
            </a:r>
          </a:p>
        </p:txBody>
      </p:sp>
    </p:spTree>
    <p:extLst>
      <p:ext uri="{BB962C8B-B14F-4D97-AF65-F5344CB8AC3E}">
        <p14:creationId xmlns:p14="http://schemas.microsoft.com/office/powerpoint/2010/main" val="31616611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585C90-C716-42E6-887E-36454BCAEC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May 20, 2014</a:t>
            </a:r>
          </a:p>
        </p:txBody>
      </p:sp>
    </p:spTree>
    <p:extLst>
      <p:ext uri="{BB962C8B-B14F-4D97-AF65-F5344CB8AC3E}">
        <p14:creationId xmlns:p14="http://schemas.microsoft.com/office/powerpoint/2010/main" val="25078589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0E8860-6642-47A8-AD38-08B9DC581E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May 20, 2014</a:t>
            </a:r>
          </a:p>
        </p:txBody>
      </p:sp>
    </p:spTree>
    <p:extLst>
      <p:ext uri="{BB962C8B-B14F-4D97-AF65-F5344CB8AC3E}">
        <p14:creationId xmlns:p14="http://schemas.microsoft.com/office/powerpoint/2010/main" val="36736110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59262" cy="4465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874838"/>
            <a:ext cx="4260850" cy="4465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46F0DF-FC58-4117-A5A3-8BB57A496A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May 20, 2014</a:t>
            </a:r>
          </a:p>
        </p:txBody>
      </p:sp>
    </p:spTree>
    <p:extLst>
      <p:ext uri="{BB962C8B-B14F-4D97-AF65-F5344CB8AC3E}">
        <p14:creationId xmlns:p14="http://schemas.microsoft.com/office/powerpoint/2010/main" val="36496771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DA0D672-C179-4529-BBBE-FE06D92939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May 20, 2014</a:t>
            </a:r>
          </a:p>
        </p:txBody>
      </p:sp>
    </p:spTree>
    <p:extLst>
      <p:ext uri="{BB962C8B-B14F-4D97-AF65-F5344CB8AC3E}">
        <p14:creationId xmlns:p14="http://schemas.microsoft.com/office/powerpoint/2010/main" val="12080347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5C38-C5AC-4707-937D-5DABCB8EC9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May 20, 2014</a:t>
            </a:r>
          </a:p>
        </p:txBody>
      </p:sp>
    </p:spTree>
    <p:extLst>
      <p:ext uri="{BB962C8B-B14F-4D97-AF65-F5344CB8AC3E}">
        <p14:creationId xmlns:p14="http://schemas.microsoft.com/office/powerpoint/2010/main" val="340664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0663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143000"/>
            <a:ext cx="4032250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6058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4E11FEC-7733-420F-A9D8-AE30088AF4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May 20, 2014</a:t>
            </a:r>
          </a:p>
        </p:txBody>
      </p:sp>
    </p:spTree>
    <p:extLst>
      <p:ext uri="{BB962C8B-B14F-4D97-AF65-F5344CB8AC3E}">
        <p14:creationId xmlns:p14="http://schemas.microsoft.com/office/powerpoint/2010/main" val="1673358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3C068AF-B78E-4687-BB16-12EEA06F4A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May 20, 2014</a:t>
            </a:r>
          </a:p>
        </p:txBody>
      </p:sp>
    </p:spTree>
    <p:extLst>
      <p:ext uri="{BB962C8B-B14F-4D97-AF65-F5344CB8AC3E}">
        <p14:creationId xmlns:p14="http://schemas.microsoft.com/office/powerpoint/2010/main" val="10865565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AD0FBF3-EDFF-4F46-A6F6-9672D256A1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May 20, 2014</a:t>
            </a:r>
          </a:p>
        </p:txBody>
      </p:sp>
    </p:spTree>
    <p:extLst>
      <p:ext uri="{BB962C8B-B14F-4D97-AF65-F5344CB8AC3E}">
        <p14:creationId xmlns:p14="http://schemas.microsoft.com/office/powerpoint/2010/main" val="10955305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2D84FD0-B09D-4F66-AFED-A049252180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May 20, 2014</a:t>
            </a:r>
          </a:p>
        </p:txBody>
      </p:sp>
    </p:spTree>
    <p:extLst>
      <p:ext uri="{BB962C8B-B14F-4D97-AF65-F5344CB8AC3E}">
        <p14:creationId xmlns:p14="http://schemas.microsoft.com/office/powerpoint/2010/main" val="3238171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593725"/>
            <a:ext cx="2166937" cy="574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53175" cy="574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9370257-8495-4AF4-9CDD-A69A503E5F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May 20, 2014</a:t>
            </a:r>
          </a:p>
        </p:txBody>
      </p:sp>
    </p:spTree>
    <p:extLst>
      <p:ext uri="{BB962C8B-B14F-4D97-AF65-F5344CB8AC3E}">
        <p14:creationId xmlns:p14="http://schemas.microsoft.com/office/powerpoint/2010/main" val="1996733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0900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0474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39944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59262" cy="4465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874838"/>
            <a:ext cx="4260850" cy="4465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8593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4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47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106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7009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397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0773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1130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593725"/>
            <a:ext cx="2166937" cy="574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53175" cy="574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6688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30602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2454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77440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0663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143000"/>
            <a:ext cx="4032250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391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477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7658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21796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2731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98878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0048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86869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355600"/>
            <a:ext cx="2157412" cy="5756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963" y="355600"/>
            <a:ext cx="6324600" cy="5756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3554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36284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923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968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051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0" y="1752600"/>
            <a:ext cx="4270375" cy="4759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752600"/>
            <a:ext cx="4271963" cy="4759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4024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5929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8144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4205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0948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5854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9320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3088" y="455613"/>
            <a:ext cx="2206625" cy="6056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450" y="455613"/>
            <a:ext cx="6472238" cy="6056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6616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C80A9B-EE75-4560-B110-44E9F3DB36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14275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CAFB8B1-597A-473B-A783-62279385BD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14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19061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5EEA7C-D795-4047-9B5D-31564E4A9E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4757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63" y="1290638"/>
            <a:ext cx="4210050" cy="493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290638"/>
            <a:ext cx="4210050" cy="493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25CD8C-A1AC-452A-A157-F8396195A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2878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44A693E-D623-4974-8667-2C3E7D7211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8583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69150C5-AD29-4ED8-9C7E-38B70EE4C03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267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B1FC83-D023-4808-910A-A56A500470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4388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30930B-6304-44AE-A3BC-279CFAB28C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4682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1F43F6-F756-437F-ABA6-7A4B2F3CFC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8524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A540EC7-2074-429B-9EFE-ABF44060B7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7463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7175" y="458788"/>
            <a:ext cx="2173288" cy="5764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38" y="458788"/>
            <a:ext cx="6370637" cy="5764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D61DDCB-7A46-48C4-9C3E-04AF262DC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3345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5801F24-CD2D-4963-8268-907EE80C8D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6756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04EADF7-07AB-4C17-AC84-3D9A68B58B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63262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4AD3E7D-4A7A-4247-9879-7283E01FA2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8353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828800"/>
            <a:ext cx="4295775" cy="4478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828800"/>
            <a:ext cx="4297363" cy="4478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B5BA6A-2432-4D58-9F7E-4A3DC3AAE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88978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AE9D443-7DB1-4906-9383-0602B863C7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14524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A55F721-5069-4DD8-9A81-AC7C0CB24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48322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BB40606-D4F6-4433-A67A-6ED09DC376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92193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424DA3-35BD-4CB4-856A-815E55454B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03931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FED9E5F-25A6-402C-AD90-07BA71AD9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1378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D611DE2-C382-4F59-A404-9B3A0D3AA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61125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5" y="611188"/>
            <a:ext cx="2185988" cy="5695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11188"/>
            <a:ext cx="6410325" cy="5695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566EE89-151D-405E-9B68-5FBE8A95C2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2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9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1531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355600"/>
            <a:ext cx="86344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629400"/>
            <a:ext cx="2905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9144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712A0D-05C1-4F18-8E5D-88B469C64641}" type="slidenum">
              <a:rPr lang="en-US" altLang="en-US" sz="900">
                <a:solidFill>
                  <a:srgbClr val="333333"/>
                </a:solidFill>
              </a:rPr>
              <a:pPr algn="r" eaLnBrk="1" hangingPunct="1">
                <a:buClrTx/>
                <a:buFontTx/>
                <a:buNone/>
              </a:pPr>
              <a:t>‹#›</a:t>
            </a:fld>
            <a:endParaRPr lang="en-US" altLang="en-US" sz="900">
              <a:solidFill>
                <a:srgbClr val="333333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0" y="6611938"/>
            <a:ext cx="47132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solidFill>
                  <a:srgbClr val="333333"/>
                </a:solidFill>
              </a:rPr>
              <a:t>IBM Confidential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1913"/>
            <a:ext cx="58896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1531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355600"/>
            <a:ext cx="86344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6451600"/>
            <a:ext cx="2905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9144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DBDCB5-8567-41AD-B12E-29BCF1A98D79}" type="slidenum">
              <a:rPr lang="en-US" altLang="en-US" sz="900">
                <a:solidFill>
                  <a:srgbClr val="333333"/>
                </a:solidFill>
              </a:rPr>
              <a:pPr algn="r" eaLnBrk="1" hangingPunct="1">
                <a:buClrTx/>
                <a:buFontTx/>
                <a:buNone/>
              </a:pPr>
              <a:t>‹#›</a:t>
            </a:fld>
            <a:endParaRPr lang="en-US" altLang="en-US" sz="900">
              <a:solidFill>
                <a:srgbClr val="333333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0" y="6611938"/>
            <a:ext cx="47132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solidFill>
                  <a:srgbClr val="333333"/>
                </a:solidFill>
              </a:rPr>
              <a:t>IBM Confidential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1913"/>
            <a:ext cx="58896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1531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355600"/>
            <a:ext cx="86344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6451600"/>
            <a:ext cx="2905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9144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E8CC277-204A-4A13-9A40-79199B624207}" type="slidenum">
              <a:rPr lang="en-US" altLang="en-US" sz="900">
                <a:solidFill>
                  <a:srgbClr val="333333"/>
                </a:solidFill>
              </a:rPr>
              <a:pPr algn="r" eaLnBrk="1" hangingPunct="1">
                <a:buClrTx/>
                <a:buFontTx/>
                <a:buNone/>
              </a:pPr>
              <a:t>‹#›</a:t>
            </a:fld>
            <a:endParaRPr lang="en-US" altLang="en-US" sz="900">
              <a:solidFill>
                <a:srgbClr val="333333"/>
              </a:solidFill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6611938"/>
            <a:ext cx="47132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solidFill>
                  <a:srgbClr val="333333"/>
                </a:solidFill>
              </a:rPr>
              <a:t>IBM Confidential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1913"/>
            <a:ext cx="58896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1531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355600"/>
            <a:ext cx="86344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6594475"/>
            <a:ext cx="2905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9144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206887-86E4-4B45-BCC7-D569FA92D382}" type="slidenum">
              <a:rPr lang="en-US" altLang="en-US" sz="900">
                <a:solidFill>
                  <a:srgbClr val="333333"/>
                </a:solidFill>
              </a:rPr>
              <a:pPr algn="r" eaLnBrk="1" hangingPunct="1">
                <a:buClrTx/>
                <a:buFontTx/>
                <a:buNone/>
              </a:pPr>
              <a:t>‹#›</a:t>
            </a:fld>
            <a:endParaRPr lang="en-US" altLang="en-US" sz="900">
              <a:solidFill>
                <a:srgbClr val="333333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6611938"/>
            <a:ext cx="47132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solidFill>
                  <a:srgbClr val="333333"/>
                </a:solidFill>
              </a:rPr>
              <a:t>IBM Confidential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1913"/>
            <a:ext cx="58896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73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© 2013 IBM Corporation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72512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7251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82563" y="6537325"/>
            <a:ext cx="3524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defRPr sz="8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891BDBB1-7062-49D8-9827-904E833749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4143375" y="6537325"/>
            <a:ext cx="325278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549275" y="6537325"/>
            <a:ext cx="2405063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May 20,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1F497D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1F497D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1F497D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1F497D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1F497D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1F497D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1F497D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1F497D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1F497D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2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25002" b="2451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274638" y="1050925"/>
            <a:ext cx="85947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800">
                <a:solidFill>
                  <a:srgbClr val="000000"/>
                </a:solidFill>
              </a:rPr>
              <a:t>© 2013 IBM Corporation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72512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7251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B2E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B2EF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B2EF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B2EF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B2EF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B2EF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B2EF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B2EF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B2EF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1531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355600"/>
            <a:ext cx="86344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6540500"/>
            <a:ext cx="2905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9144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BD4D4DE-79B6-4230-A9FB-EED8B81FBE0C}" type="slidenum">
              <a:rPr lang="en-US" altLang="en-US" sz="900">
                <a:solidFill>
                  <a:srgbClr val="333333"/>
                </a:solidFill>
              </a:rPr>
              <a:pPr algn="r" eaLnBrk="1" hangingPunct="1">
                <a:buClrTx/>
                <a:buFontTx/>
                <a:buNone/>
              </a:pPr>
              <a:t>‹#›</a:t>
            </a:fld>
            <a:endParaRPr lang="en-US" altLang="en-US" sz="900">
              <a:solidFill>
                <a:srgbClr val="333333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0" y="6589713"/>
            <a:ext cx="47132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625"/>
              </a:spcBef>
              <a:buClrTx/>
              <a:buFontTx/>
              <a:buNone/>
            </a:pPr>
            <a:r>
              <a:rPr lang="en-US" altLang="en-US" sz="1000">
                <a:solidFill>
                  <a:srgbClr val="333333"/>
                </a:solidFill>
              </a:rPr>
              <a:t>*IBM Confidential*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1913"/>
            <a:ext cx="58896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13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3" y="138113"/>
            <a:ext cx="711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-100000"/>
                  </a:blip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97400" y="6565900"/>
            <a:ext cx="31924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2720" rIns="0" bIns="7272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</a:pPr>
            <a:r>
              <a:rPr lang="en-US" altLang="en-US" sz="800">
                <a:solidFill>
                  <a:srgbClr val="808080"/>
                </a:solidFill>
              </a:rPr>
              <a:t>© 2013 IBM Corporation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6065838"/>
            <a:ext cx="13366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-31750" y="6573838"/>
            <a:ext cx="4159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563"/>
              </a:spcBef>
              <a:buClrTx/>
              <a:buFontTx/>
              <a:buNone/>
            </a:pPr>
            <a:fld id="{2F0E3D14-43FA-4E4D-86F8-23CD9BD8041F}" type="slidenum">
              <a:rPr lang="en-US" altLang="en-US" sz="900">
                <a:solidFill>
                  <a:srgbClr val="000000"/>
                </a:solidFill>
              </a:rPr>
              <a:pPr algn="ctr" eaLnBrk="1" hangingPunct="1">
                <a:spcBef>
                  <a:spcPts val="563"/>
                </a:spcBef>
                <a:buClrTx/>
                <a:buFontTx/>
                <a:buNone/>
              </a:pPr>
              <a:t>‹#›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42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-60325"/>
            <a:ext cx="3286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189038" y="6581775"/>
            <a:ext cx="154781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IBM Confidential 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455613"/>
            <a:ext cx="88233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8450" y="1752600"/>
            <a:ext cx="8694738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0" y="377825"/>
            <a:ext cx="9144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88" y="6480175"/>
            <a:ext cx="15113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7463" y="3175"/>
            <a:ext cx="340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080" rIns="910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Software Defined</a:t>
            </a:r>
            <a:r>
              <a:rPr lang="en-US" altLang="en-US" sz="1800">
                <a:solidFill>
                  <a:srgbClr val="000000"/>
                </a:solidFill>
              </a:rPr>
              <a:t> Environment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73025"/>
            <a:ext cx="839787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4138" y="458788"/>
            <a:ext cx="8231187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720" rIns="910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7963" y="1290638"/>
            <a:ext cx="8572500" cy="493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720" rIns="910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913" y="6503988"/>
            <a:ext cx="9921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720" rIns="91080" bIns="45720" numCol="1" anchor="t" anchorCtr="0" compatLnSpc="1">
            <a:prstTxWarp prst="textNoShape">
              <a:avLst/>
            </a:prstTxWarp>
          </a:bodyPr>
          <a:lstStyle>
            <a:lvl1pPr marL="358775" indent="-346075" algn="ctr" eaLnBrk="1" hangingPunct="1">
              <a:spcBef>
                <a:spcPts val="625"/>
              </a:spcBef>
              <a:buClrTx/>
              <a:buSzPct val="45000"/>
              <a:buFontTx/>
              <a:buNone/>
              <a:tabLst>
                <a:tab pos="723900" algn="l"/>
              </a:tabLst>
              <a:defRPr sz="1000">
                <a:solidFill>
                  <a:srgbClr val="C0C0C0"/>
                </a:solidFill>
                <a:latin typeface="Times New Roman" panose="02020603050405020304" pitchFamily="18" charset="0"/>
              </a:defRPr>
            </a:lvl1pPr>
          </a:lstStyle>
          <a:p>
            <a:fld id="{85D3C0DF-3F5C-4733-BF40-76E1019A262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2843213" y="6537325"/>
            <a:ext cx="34813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0" tIns="45720" rIns="91080" bIns="45720" numCol="1" anchor="t" anchorCtr="0" compatLnSpc="1">
            <a:prstTxWarp prst="textNoShape">
              <a:avLst/>
            </a:prstTxWarp>
          </a:bodyPr>
          <a:lstStyle>
            <a:lvl1pPr marL="358775" indent="-346075" algn="ctr" eaLnBrk="1" hangingPunct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1">
                <a:solidFill>
                  <a:srgbClr val="C0C0C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IBM Confidential</a:t>
            </a:r>
          </a:p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 kern="1200">
          <a:solidFill>
            <a:srgbClr val="336699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36699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marL="1143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36699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marL="1600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36699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marL="20574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36699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36699"/>
          </a:solidFill>
          <a:latin typeface="Arial" panose="020B0604020202020204" pitchFamily="34" charset="0"/>
          <a:ea typeface="DejaVu Sans" charset="0"/>
          <a:cs typeface="DejaVu Sans" charset="0"/>
        </a:defRPr>
      </a:lvl6pPr>
      <a:lvl7pPr marL="29718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36699"/>
          </a:solidFill>
          <a:latin typeface="Arial" panose="020B0604020202020204" pitchFamily="34" charset="0"/>
          <a:ea typeface="DejaVu Sans" charset="0"/>
          <a:cs typeface="DejaVu Sans" charset="0"/>
        </a:defRPr>
      </a:lvl7pPr>
      <a:lvl8pPr marL="3429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36699"/>
          </a:solidFill>
          <a:latin typeface="Arial" panose="020B0604020202020204" pitchFamily="34" charset="0"/>
          <a:ea typeface="DejaVu Sans" charset="0"/>
          <a:cs typeface="DejaVu Sans" charset="0"/>
        </a:defRPr>
      </a:lvl8pPr>
      <a:lvl9pPr marL="3886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336699"/>
          </a:solidFill>
          <a:latin typeface="Arial" panose="020B0604020202020204" pitchFamily="34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1050"/>
        </a:spcBef>
        <a:spcAft>
          <a:spcPts val="450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25"/>
        </a:spcBef>
        <a:spcAft>
          <a:spcPts val="3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Line 1"/>
          <p:cNvSpPr>
            <a:spLocks noChangeShapeType="1"/>
          </p:cNvSpPr>
          <p:nvPr/>
        </p:nvSpPr>
        <p:spPr bwMode="auto">
          <a:xfrm>
            <a:off x="260350" y="549275"/>
            <a:ext cx="86201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916613" y="6578600"/>
            <a:ext cx="30543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>
                <a:solidFill>
                  <a:srgbClr val="000000"/>
                </a:solidFill>
                <a:ea typeface="MS Gothic" panose="020B0609070205080204" pitchFamily="49" charset="-128"/>
              </a:rPr>
              <a:t>© 2014 IBM Corporation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71450" y="6562725"/>
            <a:ext cx="5524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298ED67-AE38-4B3F-995E-124CBF5A8C81}" type="slidenum">
              <a:rPr lang="en-US" altLang="en-US" sz="900">
                <a:solidFill>
                  <a:srgbClr val="000000"/>
                </a:solidFill>
                <a:ea typeface="MS Gothic" panose="020B0609070205080204" pitchFamily="49" charset="-128"/>
              </a:rPr>
              <a:pPr eaLnBrk="1" hangingPunct="1">
                <a:buClrTx/>
                <a:buFontTx/>
                <a:buNone/>
              </a:pPr>
              <a:t>‹#›</a:t>
            </a:fld>
            <a:endParaRPr lang="en-US" altLang="en-US" sz="90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50813"/>
            <a:ext cx="10604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509963" y="6578600"/>
            <a:ext cx="19907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900">
                <a:solidFill>
                  <a:srgbClr val="000000"/>
                </a:solidFill>
                <a:ea typeface="MS Gothic" panose="020B0609070205080204" pitchFamily="49" charset="-128"/>
              </a:rPr>
              <a:t>IBM Confidential - Do Not Distribute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11188"/>
            <a:ext cx="8748713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828800"/>
            <a:ext cx="8745538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57200" y="6356350"/>
            <a:ext cx="21320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3581400" y="76200"/>
            <a:ext cx="2192338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r>
              <a:rPr lang="en-US" altLang="en-US"/>
              <a:t>IBM Confidential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161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fld id="{A943D35E-2B60-4064-8C66-1D9A38A0EF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236538" y="2324100"/>
            <a:ext cx="5510212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b="1" dirty="0">
                <a:solidFill>
                  <a:srgbClr val="162F4B"/>
                </a:solidFill>
              </a:rPr>
              <a:t>SDE/Cloud Integration Services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b="1" dirty="0">
                <a:solidFill>
                  <a:srgbClr val="162F4B"/>
                </a:solidFill>
              </a:rPr>
              <a:t>Extreme Blue Project</a:t>
            </a:r>
          </a:p>
          <a:p>
            <a:pPr eaLnBrk="1" hangingPunct="1">
              <a:buClrTx/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 b="1" dirty="0">
              <a:solidFill>
                <a:srgbClr val="162F4B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800" b="1" dirty="0" err="1">
                <a:solidFill>
                  <a:srgbClr val="3333CC"/>
                </a:solidFill>
              </a:rPr>
              <a:t>Interns:Alka</a:t>
            </a:r>
            <a:r>
              <a:rPr lang="en-US" altLang="en-US" sz="1800" b="1" dirty="0">
                <a:solidFill>
                  <a:srgbClr val="3333CC"/>
                </a:solidFill>
              </a:rPr>
              <a:t> Yadav, </a:t>
            </a:r>
            <a:r>
              <a:rPr lang="en-US" altLang="en-US" sz="1800" b="1" dirty="0" err="1">
                <a:solidFill>
                  <a:srgbClr val="3333CC"/>
                </a:solidFill>
              </a:rPr>
              <a:t>Ronak</a:t>
            </a:r>
            <a:r>
              <a:rPr lang="en-US" altLang="en-US" sz="1800" b="1" dirty="0">
                <a:solidFill>
                  <a:srgbClr val="3333CC"/>
                </a:solidFill>
              </a:rPr>
              <a:t> </a:t>
            </a:r>
            <a:r>
              <a:rPr lang="en-US" altLang="en-US" sz="1800" b="1" dirty="0" err="1">
                <a:solidFill>
                  <a:srgbClr val="3333CC"/>
                </a:solidFill>
              </a:rPr>
              <a:t>Lokhwani</a:t>
            </a:r>
            <a:endParaRPr lang="en-US" altLang="en-US" sz="1800" b="1" dirty="0">
              <a:solidFill>
                <a:srgbClr val="3333CC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 b="1" dirty="0">
              <a:solidFill>
                <a:srgbClr val="3333CC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500" b="1" dirty="0">
                <a:solidFill>
                  <a:srgbClr val="3333CC"/>
                </a:solidFill>
              </a:rPr>
              <a:t>Concept: </a:t>
            </a:r>
            <a:r>
              <a:rPr lang="en-US" altLang="en-US" sz="1500" b="1" dirty="0" err="1">
                <a:solidFill>
                  <a:srgbClr val="3333CC"/>
                </a:solidFill>
              </a:rPr>
              <a:t>Anbazhagan</a:t>
            </a:r>
            <a:r>
              <a:rPr lang="en-US" altLang="en-US" sz="1500" b="1" dirty="0">
                <a:solidFill>
                  <a:srgbClr val="3333CC"/>
                </a:solidFill>
              </a:rPr>
              <a:t> Mani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500" b="1" dirty="0">
                <a:solidFill>
                  <a:srgbClr val="3333CC"/>
                </a:solidFill>
              </a:rPr>
              <a:t>Technical </a:t>
            </a:r>
            <a:r>
              <a:rPr lang="en-US" altLang="en-US" sz="1500" b="1" dirty="0" err="1">
                <a:solidFill>
                  <a:srgbClr val="3333CC"/>
                </a:solidFill>
              </a:rPr>
              <a:t>Mentors:Ashish</a:t>
            </a:r>
            <a:r>
              <a:rPr lang="en-US" altLang="en-US" sz="1500" b="1" dirty="0">
                <a:solidFill>
                  <a:srgbClr val="3333CC"/>
                </a:solidFill>
              </a:rPr>
              <a:t> </a:t>
            </a:r>
            <a:r>
              <a:rPr lang="en-US" altLang="en-US" sz="1500" b="1" dirty="0" err="1">
                <a:solidFill>
                  <a:srgbClr val="3333CC"/>
                </a:solidFill>
              </a:rPr>
              <a:t>Billore</a:t>
            </a:r>
            <a:r>
              <a:rPr lang="en-US" altLang="en-US" sz="1500" b="1" dirty="0">
                <a:solidFill>
                  <a:srgbClr val="3333CC"/>
                </a:solidFill>
              </a:rPr>
              <a:t>, </a:t>
            </a:r>
            <a:r>
              <a:rPr lang="en-US" altLang="en-US" sz="1500" b="1" dirty="0" err="1">
                <a:solidFill>
                  <a:srgbClr val="3333CC"/>
                </a:solidFill>
              </a:rPr>
              <a:t>Sudipta</a:t>
            </a:r>
            <a:r>
              <a:rPr lang="en-US" altLang="en-US" sz="1500" b="1" dirty="0">
                <a:solidFill>
                  <a:srgbClr val="3333CC"/>
                </a:solidFill>
              </a:rPr>
              <a:t> Biswas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500" b="1" dirty="0" err="1">
                <a:solidFill>
                  <a:srgbClr val="3333CC"/>
                </a:solidFill>
              </a:rPr>
              <a:t>Management:Mahesh</a:t>
            </a:r>
            <a:r>
              <a:rPr lang="en-US" altLang="en-US" sz="1500" b="1" dirty="0">
                <a:solidFill>
                  <a:srgbClr val="3333CC"/>
                </a:solidFill>
              </a:rPr>
              <a:t> </a:t>
            </a:r>
            <a:r>
              <a:rPr lang="en-US" altLang="en-US" sz="1500" b="1" dirty="0" err="1">
                <a:solidFill>
                  <a:srgbClr val="3333CC"/>
                </a:solidFill>
              </a:rPr>
              <a:t>Sundram</a:t>
            </a:r>
            <a:r>
              <a:rPr lang="en-US" altLang="en-US" sz="1500" b="1" dirty="0">
                <a:solidFill>
                  <a:srgbClr val="3333CC"/>
                </a:solidFill>
              </a:rPr>
              <a:t>, Muni Reddy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52400" y="609600"/>
            <a:ext cx="85947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MS Gothic" panose="020B0609070205080204" pitchFamily="49" charset="-128"/>
              </a:rPr>
              <a:t>Cloud Integration Services: Facilitating wider adoption of IBM Cloud/SDE offerings such as IceCastle</a:t>
            </a:r>
          </a:p>
          <a:p>
            <a:pPr>
              <a:buClrTx/>
              <a:buFontTx/>
              <a:buNone/>
            </a:pPr>
            <a:endParaRPr lang="en-US" altLang="en-US" sz="2000" b="1">
              <a:solidFill>
                <a:srgbClr val="000000"/>
              </a:solidFill>
              <a:ea typeface="MS Gothic" panose="020B0609070205080204" pitchFamily="49" charset="-128"/>
              <a:cs typeface="Arial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fld id="{A93E37D1-664A-4DCB-B391-168FD7A18B46}" type="slidenum">
              <a:rPr lang="en-US" altLang="en-US" sz="800" b="1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</a:t>
            </a:fld>
            <a:endParaRPr lang="en-US" altLang="en-US" sz="800" b="1">
              <a:solidFill>
                <a:srgbClr val="000000"/>
              </a:solidFill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7594600" y="1992313"/>
            <a:ext cx="949325" cy="779462"/>
          </a:xfrm>
          <a:prstGeom prst="ellipse">
            <a:avLst/>
          </a:prstGeom>
          <a:solidFill>
            <a:srgbClr val="FFC000">
              <a:alpha val="70000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Solution</a:t>
            </a:r>
          </a:p>
          <a:p>
            <a:pPr algn="ctr"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Provider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395663" y="4446588"/>
            <a:ext cx="2174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/>
            </a:r>
            <a:br>
              <a:rPr lang="en-US" altLang="en-US" sz="1100">
                <a:solidFill>
                  <a:srgbClr val="000000"/>
                </a:solidFill>
              </a:rPr>
            </a:br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2563" y="228600"/>
            <a:ext cx="8686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6200" y="1606550"/>
            <a:ext cx="4267200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73038" indent="-158750"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1200"/>
              </a:spcAft>
              <a:buClr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Extensible Cloud Integration Services</a:t>
            </a:r>
          </a:p>
          <a:p>
            <a:pPr marL="166688">
              <a:spcAft>
                <a:spcPts val="120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 sz="1600">
                <a:solidFill>
                  <a:srgbClr val="000000"/>
                </a:solidFill>
              </a:rPr>
              <a:t>Architected mechanism to develop and deliver services and solutions on top of IBM's Cloud/SDE Foundation layer</a:t>
            </a:r>
          </a:p>
          <a:p>
            <a:pPr marL="166688">
              <a:spcAft>
                <a:spcPts val="120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 sz="1600">
                <a:solidFill>
                  <a:srgbClr val="000000"/>
                </a:solidFill>
              </a:rPr>
              <a:t>Partner with SWG, ISVs, Business Partners and third party software providers to provide services and solutions</a:t>
            </a:r>
          </a:p>
          <a:p>
            <a:pPr marL="166688">
              <a:spcAft>
                <a:spcPts val="120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 sz="1600">
                <a:solidFill>
                  <a:srgbClr val="000000"/>
                </a:solidFill>
              </a:rPr>
              <a:t>Joint GTM by fostering collaboration with BPs and ISVs.  </a:t>
            </a:r>
          </a:p>
          <a:p>
            <a:pPr marL="166688">
              <a:spcAft>
                <a:spcPts val="120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 sz="1600">
                <a:solidFill>
                  <a:srgbClr val="000000"/>
                </a:solidFill>
              </a:rPr>
              <a:t>Flexible delivery models over the cloud and on premise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767388" y="1382713"/>
            <a:ext cx="949325" cy="942975"/>
          </a:xfrm>
          <a:prstGeom prst="ellipse">
            <a:avLst/>
          </a:prstGeom>
          <a:solidFill>
            <a:srgbClr val="FFC000">
              <a:alpha val="50000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Systems</a:t>
            </a:r>
            <a:br>
              <a:rPr lang="en-US" altLang="en-US" sz="1100">
                <a:solidFill>
                  <a:srgbClr val="000000"/>
                </a:solidFill>
              </a:rPr>
            </a:br>
            <a:r>
              <a:rPr lang="en-US" altLang="en-US" sz="1100">
                <a:solidFill>
                  <a:srgbClr val="000000"/>
                </a:solidFill>
              </a:rPr>
              <a:t>Integrator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4779963" y="1287463"/>
            <a:ext cx="949325" cy="990600"/>
          </a:xfrm>
          <a:prstGeom prst="ellipse">
            <a:avLst/>
          </a:prstGeom>
          <a:solidFill>
            <a:srgbClr val="FFC000">
              <a:alpha val="59999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Business</a:t>
            </a:r>
            <a:br>
              <a:rPr lang="en-US" altLang="en-US" sz="1100">
                <a:solidFill>
                  <a:srgbClr val="000000"/>
                </a:solidFill>
              </a:rPr>
            </a:br>
            <a:r>
              <a:rPr lang="en-US" altLang="en-US" sz="1100">
                <a:solidFill>
                  <a:srgbClr val="000000"/>
                </a:solidFill>
              </a:rPr>
              <a:t>Partner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511675" y="2300288"/>
            <a:ext cx="974725" cy="900112"/>
          </a:xfrm>
          <a:prstGeom prst="ellipse">
            <a:avLst/>
          </a:prstGeom>
          <a:solidFill>
            <a:srgbClr val="FFC000">
              <a:alpha val="59999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ISV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308600" y="4833938"/>
            <a:ext cx="3584575" cy="457200"/>
          </a:xfrm>
          <a:prstGeom prst="rect">
            <a:avLst/>
          </a:prstGeom>
          <a:gradFill rotWithShape="0">
            <a:gsLst>
              <a:gs pos="0">
                <a:srgbClr val="F8F8F8"/>
              </a:gs>
              <a:gs pos="100000">
                <a:srgbClr val="BDBDBD"/>
              </a:gs>
            </a:gsLst>
            <a:lin ang="5400000" scaled="1"/>
          </a:gradFill>
          <a:ln w="9360" cap="sq">
            <a:solidFill>
              <a:srgbClr val="F9F9F9"/>
            </a:solidFill>
            <a:miter lim="800000"/>
            <a:headEnd/>
            <a:tailEnd/>
          </a:ln>
          <a:effectLst>
            <a:outerShdw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11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 Narrow" panose="020B0606020202030204" pitchFamily="34" charset="0"/>
              </a:rPr>
              <a:t>IBM hosted or Customer infrastructure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10188" y="4330700"/>
            <a:ext cx="3584575" cy="457200"/>
          </a:xfrm>
          <a:prstGeom prst="rect">
            <a:avLst/>
          </a:prstGeom>
          <a:gradFill rotWithShape="0">
            <a:gsLst>
              <a:gs pos="0">
                <a:srgbClr val="F8F8F8"/>
              </a:gs>
              <a:gs pos="100000">
                <a:srgbClr val="BDBDBD"/>
              </a:gs>
            </a:gsLst>
            <a:lin ang="5400000" scaled="1"/>
          </a:gradFill>
          <a:ln w="9360" cap="sq">
            <a:solidFill>
              <a:srgbClr val="F9F9F9"/>
            </a:solidFill>
            <a:miter lim="800000"/>
            <a:headEnd/>
            <a:tailEnd/>
          </a:ln>
          <a:effectLst>
            <a:outerShdw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11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 Narrow" panose="020B0606020202030204" pitchFamily="34" charset="0"/>
              </a:rPr>
              <a:t>IBM Cloud (IaaS/SDE Foundation)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310188" y="3790950"/>
            <a:ext cx="3584575" cy="45720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360" cap="sq">
            <a:solidFill>
              <a:srgbClr val="F9F9F9"/>
            </a:solidFill>
            <a:miter lim="800000"/>
            <a:headEnd/>
            <a:tailEnd/>
          </a:ln>
          <a:effectLst>
            <a:outerShdw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11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 Narrow" panose="020B0606020202030204" pitchFamily="34" charset="0"/>
              </a:rPr>
              <a:t>Extensible Cloud Integration Services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5489575" y="2971800"/>
            <a:ext cx="1319213" cy="701675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996633"/>
              </a:gs>
            </a:gsLst>
            <a:lin ang="13500000" scaled="1"/>
          </a:gradFill>
          <a:ln w="9360" cap="sq">
            <a:solidFill>
              <a:srgbClr val="F9F9F9"/>
            </a:solidFill>
            <a:miter lim="800000"/>
            <a:headEnd/>
            <a:tailEnd/>
          </a:ln>
          <a:effectLst>
            <a:outerShdw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11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Arial Narrow" panose="020B0606020202030204" pitchFamily="34" charset="0"/>
              </a:rPr>
              <a:t>Services </a:t>
            </a:r>
            <a:r>
              <a:rPr lang="en-US" altLang="en-US" sz="11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(SaaS</a:t>
            </a:r>
            <a:r>
              <a:rPr lang="en-US" altLang="en-US" sz="1100" dirty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en-US" sz="11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PaaS</a:t>
            </a:r>
            <a:r>
              <a:rPr lang="en-US" altLang="en-US" sz="1100" dirty="0">
                <a:solidFill>
                  <a:srgbClr val="000000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218363" y="2971800"/>
            <a:ext cx="1319212" cy="701675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996633"/>
              </a:gs>
            </a:gsLst>
            <a:lin ang="13500000" scaled="1"/>
          </a:gradFill>
          <a:ln w="9360" cap="sq">
            <a:solidFill>
              <a:srgbClr val="F9F9F9"/>
            </a:solidFill>
            <a:miter lim="800000"/>
            <a:headEnd/>
            <a:tailEnd/>
          </a:ln>
          <a:effectLst>
            <a:outerShdw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11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 Narrow" panose="020B0606020202030204" pitchFamily="34" charset="0"/>
              </a:rPr>
              <a:t>Solutions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4643438" y="3886200"/>
            <a:ext cx="6858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200"/>
              <a:t>New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035050" y="5784850"/>
            <a:ext cx="6858000" cy="515938"/>
          </a:xfrm>
          <a:prstGeom prst="rect">
            <a:avLst/>
          </a:prstGeom>
          <a:solidFill>
            <a:srgbClr val="FFFF00"/>
          </a:solidFill>
          <a:ln w="21600" cap="sq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Proposed Approach: Leverage IceCastle and Operations Manager extensibility model to deliver Cloud Integration Services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52400" y="609600"/>
            <a:ext cx="85947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MS Gothic" panose="020B0609070205080204" pitchFamily="49" charset="-128"/>
              </a:rPr>
              <a:t>Extreme Blue Project: CloudFoundry Standup and deploying to OpenStack based on CmwO and PowerKVM* 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82563" y="228600"/>
            <a:ext cx="8686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28600" y="3276600"/>
            <a:ext cx="1600200" cy="68580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360" cap="sq">
            <a:solidFill>
              <a:srgbClr val="F9F9F9"/>
            </a:solidFill>
            <a:miter lim="800000"/>
            <a:headEnd/>
            <a:tailEnd/>
          </a:ln>
          <a:effectLst>
            <a:outerShdw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 Narrow" panose="020B0606020202030204" pitchFamily="34" charset="0"/>
              </a:rPr>
              <a:t>IceCastle Ops Manager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600" y="2667000"/>
            <a:ext cx="1600200" cy="45720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360" cap="sq">
            <a:solidFill>
              <a:srgbClr val="F9F9F9"/>
            </a:solidFill>
            <a:miter lim="800000"/>
            <a:headEnd/>
            <a:tailEnd/>
          </a:ln>
          <a:effectLst>
            <a:outerShdw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 Narrow" panose="020B0606020202030204" pitchFamily="34" charset="0"/>
              </a:rPr>
              <a:t>CIS Extension</a:t>
            </a:r>
          </a:p>
        </p:txBody>
      </p:sp>
      <p:cxnSp>
        <p:nvCxnSpPr>
          <p:cNvPr id="14341" name="AutoShape 5"/>
          <p:cNvCxnSpPr>
            <a:cxnSpLocks noChangeShapeType="1"/>
            <a:stCxn id="14339" idx="3"/>
            <a:endCxn id="14342" idx="2"/>
          </p:cNvCxnSpPr>
          <p:nvPr/>
        </p:nvCxnSpPr>
        <p:spPr bwMode="auto">
          <a:xfrm>
            <a:off x="1828800" y="3619500"/>
            <a:ext cx="1371600" cy="1057275"/>
          </a:xfrm>
          <a:prstGeom prst="straightConnector1">
            <a:avLst/>
          </a:prstGeom>
          <a:noFill/>
          <a:ln w="28440" cap="sq">
            <a:solidFill>
              <a:srgbClr val="59595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200400" y="4114800"/>
            <a:ext cx="1131888" cy="1123950"/>
          </a:xfrm>
          <a:prstGeom prst="ellipse">
            <a:avLst/>
          </a:prstGeom>
          <a:solidFill>
            <a:srgbClr val="7030A0">
              <a:alpha val="50000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OpenStack</a:t>
            </a:r>
          </a:p>
          <a:p>
            <a:pPr algn="ctr">
              <a:buClr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Cloud</a:t>
            </a:r>
          </a:p>
          <a:p>
            <a:pPr algn="ctr">
              <a:buClrTx/>
              <a:buFontTx/>
              <a:buNone/>
            </a:pPr>
            <a:endParaRPr lang="en-US" altLang="en-US" sz="1500">
              <a:solidFill>
                <a:srgbClr val="000000"/>
              </a:solidFill>
            </a:endParaRP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3200400" y="1219200"/>
            <a:ext cx="1131888" cy="1123950"/>
          </a:xfrm>
          <a:prstGeom prst="ellipse">
            <a:avLst/>
          </a:prstGeom>
          <a:solidFill>
            <a:srgbClr val="7030A0">
              <a:alpha val="50000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Cloud </a:t>
            </a:r>
          </a:p>
          <a:p>
            <a:pPr algn="ctr">
              <a:buClrTx/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Foundry</a:t>
            </a:r>
          </a:p>
        </p:txBody>
      </p:sp>
      <p:cxnSp>
        <p:nvCxnSpPr>
          <p:cNvPr id="14344" name="AutoShape 8"/>
          <p:cNvCxnSpPr>
            <a:cxnSpLocks noChangeShapeType="1"/>
            <a:stCxn id="14340" idx="3"/>
            <a:endCxn id="14343" idx="2"/>
          </p:cNvCxnSpPr>
          <p:nvPr/>
        </p:nvCxnSpPr>
        <p:spPr bwMode="auto">
          <a:xfrm flipV="1">
            <a:off x="1828800" y="1781175"/>
            <a:ext cx="1371600" cy="1114425"/>
          </a:xfrm>
          <a:prstGeom prst="straightConnector1">
            <a:avLst/>
          </a:prstGeom>
          <a:noFill/>
          <a:ln w="28440" cap="sq">
            <a:solidFill>
              <a:srgbClr val="59595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838200" y="4267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12750" indent="-412750">
              <a:tabLst>
                <a:tab pos="412750" algn="l"/>
                <a:tab pos="869950" algn="l"/>
                <a:tab pos="1327150" algn="l"/>
                <a:tab pos="1784350" algn="l"/>
                <a:tab pos="2241550" algn="l"/>
                <a:tab pos="2698750" algn="l"/>
                <a:tab pos="3155950" algn="l"/>
                <a:tab pos="3613150" algn="l"/>
                <a:tab pos="4070350" algn="l"/>
                <a:tab pos="4527550" algn="l"/>
                <a:tab pos="4984750" algn="l"/>
                <a:tab pos="5441950" algn="l"/>
                <a:tab pos="5899150" algn="l"/>
                <a:tab pos="6356350" algn="l"/>
                <a:tab pos="6813550" algn="l"/>
                <a:tab pos="7270750" algn="l"/>
                <a:tab pos="7727950" algn="l"/>
                <a:tab pos="8185150" algn="l"/>
                <a:tab pos="8642350" algn="l"/>
                <a:tab pos="9099550" algn="l"/>
                <a:tab pos="95567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412750" algn="l"/>
                <a:tab pos="869950" algn="l"/>
                <a:tab pos="1327150" algn="l"/>
                <a:tab pos="1784350" algn="l"/>
                <a:tab pos="2241550" algn="l"/>
                <a:tab pos="2698750" algn="l"/>
                <a:tab pos="3155950" algn="l"/>
                <a:tab pos="3613150" algn="l"/>
                <a:tab pos="4070350" algn="l"/>
                <a:tab pos="4527550" algn="l"/>
                <a:tab pos="4984750" algn="l"/>
                <a:tab pos="5441950" algn="l"/>
                <a:tab pos="5899150" algn="l"/>
                <a:tab pos="6356350" algn="l"/>
                <a:tab pos="6813550" algn="l"/>
                <a:tab pos="7270750" algn="l"/>
                <a:tab pos="7727950" algn="l"/>
                <a:tab pos="8185150" algn="l"/>
                <a:tab pos="8642350" algn="l"/>
                <a:tab pos="9099550" algn="l"/>
                <a:tab pos="95567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412750" algn="l"/>
                <a:tab pos="869950" algn="l"/>
                <a:tab pos="1327150" algn="l"/>
                <a:tab pos="1784350" algn="l"/>
                <a:tab pos="2241550" algn="l"/>
                <a:tab pos="2698750" algn="l"/>
                <a:tab pos="3155950" algn="l"/>
                <a:tab pos="3613150" algn="l"/>
                <a:tab pos="4070350" algn="l"/>
                <a:tab pos="4527550" algn="l"/>
                <a:tab pos="4984750" algn="l"/>
                <a:tab pos="5441950" algn="l"/>
                <a:tab pos="5899150" algn="l"/>
                <a:tab pos="6356350" algn="l"/>
                <a:tab pos="6813550" algn="l"/>
                <a:tab pos="7270750" algn="l"/>
                <a:tab pos="7727950" algn="l"/>
                <a:tab pos="8185150" algn="l"/>
                <a:tab pos="8642350" algn="l"/>
                <a:tab pos="9099550" algn="l"/>
                <a:tab pos="95567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412750" algn="l"/>
                <a:tab pos="869950" algn="l"/>
                <a:tab pos="1327150" algn="l"/>
                <a:tab pos="1784350" algn="l"/>
                <a:tab pos="2241550" algn="l"/>
                <a:tab pos="2698750" algn="l"/>
                <a:tab pos="3155950" algn="l"/>
                <a:tab pos="3613150" algn="l"/>
                <a:tab pos="4070350" algn="l"/>
                <a:tab pos="4527550" algn="l"/>
                <a:tab pos="4984750" algn="l"/>
                <a:tab pos="5441950" algn="l"/>
                <a:tab pos="5899150" algn="l"/>
                <a:tab pos="6356350" algn="l"/>
                <a:tab pos="6813550" algn="l"/>
                <a:tab pos="7270750" algn="l"/>
                <a:tab pos="7727950" algn="l"/>
                <a:tab pos="8185150" algn="l"/>
                <a:tab pos="8642350" algn="l"/>
                <a:tab pos="9099550" algn="l"/>
                <a:tab pos="95567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412750" algn="l"/>
                <a:tab pos="869950" algn="l"/>
                <a:tab pos="1327150" algn="l"/>
                <a:tab pos="1784350" algn="l"/>
                <a:tab pos="2241550" algn="l"/>
                <a:tab pos="2698750" algn="l"/>
                <a:tab pos="3155950" algn="l"/>
                <a:tab pos="3613150" algn="l"/>
                <a:tab pos="4070350" algn="l"/>
                <a:tab pos="4527550" algn="l"/>
                <a:tab pos="4984750" algn="l"/>
                <a:tab pos="5441950" algn="l"/>
                <a:tab pos="5899150" algn="l"/>
                <a:tab pos="6356350" algn="l"/>
                <a:tab pos="6813550" algn="l"/>
                <a:tab pos="7270750" algn="l"/>
                <a:tab pos="7727950" algn="l"/>
                <a:tab pos="8185150" algn="l"/>
                <a:tab pos="8642350" algn="l"/>
                <a:tab pos="9099550" algn="l"/>
                <a:tab pos="95567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2750" algn="l"/>
                <a:tab pos="869950" algn="l"/>
                <a:tab pos="1327150" algn="l"/>
                <a:tab pos="1784350" algn="l"/>
                <a:tab pos="2241550" algn="l"/>
                <a:tab pos="2698750" algn="l"/>
                <a:tab pos="3155950" algn="l"/>
                <a:tab pos="3613150" algn="l"/>
                <a:tab pos="4070350" algn="l"/>
                <a:tab pos="4527550" algn="l"/>
                <a:tab pos="4984750" algn="l"/>
                <a:tab pos="5441950" algn="l"/>
                <a:tab pos="5899150" algn="l"/>
                <a:tab pos="6356350" algn="l"/>
                <a:tab pos="6813550" algn="l"/>
                <a:tab pos="7270750" algn="l"/>
                <a:tab pos="7727950" algn="l"/>
                <a:tab pos="8185150" algn="l"/>
                <a:tab pos="8642350" algn="l"/>
                <a:tab pos="9099550" algn="l"/>
                <a:tab pos="95567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2750" algn="l"/>
                <a:tab pos="869950" algn="l"/>
                <a:tab pos="1327150" algn="l"/>
                <a:tab pos="1784350" algn="l"/>
                <a:tab pos="2241550" algn="l"/>
                <a:tab pos="2698750" algn="l"/>
                <a:tab pos="3155950" algn="l"/>
                <a:tab pos="3613150" algn="l"/>
                <a:tab pos="4070350" algn="l"/>
                <a:tab pos="4527550" algn="l"/>
                <a:tab pos="4984750" algn="l"/>
                <a:tab pos="5441950" algn="l"/>
                <a:tab pos="5899150" algn="l"/>
                <a:tab pos="6356350" algn="l"/>
                <a:tab pos="6813550" algn="l"/>
                <a:tab pos="7270750" algn="l"/>
                <a:tab pos="7727950" algn="l"/>
                <a:tab pos="8185150" algn="l"/>
                <a:tab pos="8642350" algn="l"/>
                <a:tab pos="9099550" algn="l"/>
                <a:tab pos="95567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2750" algn="l"/>
                <a:tab pos="869950" algn="l"/>
                <a:tab pos="1327150" algn="l"/>
                <a:tab pos="1784350" algn="l"/>
                <a:tab pos="2241550" algn="l"/>
                <a:tab pos="2698750" algn="l"/>
                <a:tab pos="3155950" algn="l"/>
                <a:tab pos="3613150" algn="l"/>
                <a:tab pos="4070350" algn="l"/>
                <a:tab pos="4527550" algn="l"/>
                <a:tab pos="4984750" algn="l"/>
                <a:tab pos="5441950" algn="l"/>
                <a:tab pos="5899150" algn="l"/>
                <a:tab pos="6356350" algn="l"/>
                <a:tab pos="6813550" algn="l"/>
                <a:tab pos="7270750" algn="l"/>
                <a:tab pos="7727950" algn="l"/>
                <a:tab pos="8185150" algn="l"/>
                <a:tab pos="8642350" algn="l"/>
                <a:tab pos="9099550" algn="l"/>
                <a:tab pos="95567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2750" algn="l"/>
                <a:tab pos="869950" algn="l"/>
                <a:tab pos="1327150" algn="l"/>
                <a:tab pos="1784350" algn="l"/>
                <a:tab pos="2241550" algn="l"/>
                <a:tab pos="2698750" algn="l"/>
                <a:tab pos="3155950" algn="l"/>
                <a:tab pos="3613150" algn="l"/>
                <a:tab pos="4070350" algn="l"/>
                <a:tab pos="4527550" algn="l"/>
                <a:tab pos="4984750" algn="l"/>
                <a:tab pos="5441950" algn="l"/>
                <a:tab pos="5899150" algn="l"/>
                <a:tab pos="6356350" algn="l"/>
                <a:tab pos="6813550" algn="l"/>
                <a:tab pos="7270750" algn="l"/>
                <a:tab pos="7727950" algn="l"/>
                <a:tab pos="8185150" algn="l"/>
                <a:tab pos="8642350" algn="l"/>
                <a:tab pos="9099550" algn="l"/>
                <a:tab pos="95567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8ABF"/>
              </a:buClr>
              <a:buFont typeface="Times New Roman" panose="02020603050405020304" pitchFamily="18" charset="0"/>
              <a:buAutoNum type="arabicPeriod"/>
            </a:pPr>
            <a:r>
              <a:rPr lang="en-US" altLang="en-US" sz="1100"/>
              <a:t>Stands up OpenStack Cloud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447800" y="1981200"/>
            <a:ext cx="1260475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100"/>
              <a:t>2. Stands up CF</a:t>
            </a:r>
          </a:p>
        </p:txBody>
      </p:sp>
      <p:cxnSp>
        <p:nvCxnSpPr>
          <p:cNvPr id="14347" name="AutoShape 11"/>
          <p:cNvCxnSpPr>
            <a:cxnSpLocks noChangeShapeType="1"/>
            <a:stCxn id="14343" idx="4"/>
            <a:endCxn id="14342" idx="0"/>
          </p:cNvCxnSpPr>
          <p:nvPr/>
        </p:nvCxnSpPr>
        <p:spPr bwMode="auto">
          <a:xfrm>
            <a:off x="3765550" y="2343150"/>
            <a:ext cx="1588" cy="1771650"/>
          </a:xfrm>
          <a:prstGeom prst="straightConnector1">
            <a:avLst/>
          </a:prstGeom>
          <a:noFill/>
          <a:ln w="28440" cap="sq">
            <a:solidFill>
              <a:srgbClr val="59595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810000" y="2971800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100"/>
              <a:t>4. Deploy  Workload to Cloud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286000" y="5638800"/>
            <a:ext cx="2514600" cy="781050"/>
          </a:xfrm>
          <a:prstGeom prst="rect">
            <a:avLst/>
          </a:prstGeom>
          <a:gradFill rotWithShape="0">
            <a:gsLst>
              <a:gs pos="0">
                <a:srgbClr val="F8F8F8"/>
              </a:gs>
              <a:gs pos="100000">
                <a:srgbClr val="BDBDBD"/>
              </a:gs>
            </a:gsLst>
            <a:lin ang="5400000" scaled="1"/>
          </a:gradFill>
          <a:ln w="9360" cap="sq">
            <a:solidFill>
              <a:srgbClr val="F9F9F9"/>
            </a:solidFill>
            <a:miter lim="800000"/>
            <a:headEnd/>
            <a:tailEnd/>
          </a:ln>
          <a:effectLst>
            <a:outerShdw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11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 Narrow" panose="020B0606020202030204" pitchFamily="34" charset="0"/>
              </a:rPr>
              <a:t>IBM Cloud (IaaS/SDE Foundation)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4970463" y="1452563"/>
            <a:ext cx="3944937" cy="2651125"/>
          </a:xfrm>
          <a:prstGeom prst="rect">
            <a:avLst/>
          </a:prstGeom>
          <a:solidFill>
            <a:srgbClr val="CCFFCC"/>
          </a:solidFill>
          <a:ln w="9360" cap="sq">
            <a:solidFill>
              <a:srgbClr val="7F7F7F"/>
            </a:solidFill>
            <a:miter lim="800000"/>
            <a:headEnd/>
            <a:tailEnd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 i="1" u="sng">
                <a:solidFill>
                  <a:srgbClr val="000000"/>
                </a:solidFill>
              </a:rPr>
              <a:t>Cloud Foundry Integration</a:t>
            </a:r>
          </a:p>
          <a:p>
            <a:pPr>
              <a:buClr>
                <a:srgbClr val="F2F2F2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1400">
                <a:solidFill>
                  <a:srgbClr val="000000"/>
                </a:solidFill>
              </a:rPr>
              <a:t> Allows integration of PaaS into our IaaS layer provided by IceCastle on both PowerKVM and x86</a:t>
            </a:r>
          </a:p>
          <a:p>
            <a:pPr>
              <a:buClrTx/>
              <a:buSzPct val="45000"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  <a:p>
            <a:pPr>
              <a:buClr>
                <a:srgbClr val="F2F2F2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1400">
                <a:solidFill>
                  <a:srgbClr val="000000"/>
                </a:solidFill>
              </a:rPr>
              <a:t> Demonstrate Extensibility model </a:t>
            </a:r>
          </a:p>
          <a:p>
            <a:pPr>
              <a:buClrTx/>
              <a:buSzPct val="45000"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  <a:p>
            <a:pPr>
              <a:buClr>
                <a:srgbClr val="F2F2F2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1400">
                <a:solidFill>
                  <a:srgbClr val="000000"/>
                </a:solidFill>
              </a:rPr>
              <a:t> Allows new and emerging workloads such as MongoDB, Hadoop to be easily deployed on CMwO Cloud and PowerKVM* platform</a:t>
            </a:r>
          </a:p>
          <a:p>
            <a:pPr>
              <a:buClr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4351" name="Freeform 15"/>
          <p:cNvSpPr>
            <a:spLocks/>
          </p:cNvSpPr>
          <p:nvPr/>
        </p:nvSpPr>
        <p:spPr bwMode="auto">
          <a:xfrm rot="17760000" flipH="1">
            <a:off x="2352675" y="2811463"/>
            <a:ext cx="1119188" cy="1027112"/>
          </a:xfrm>
          <a:custGeom>
            <a:avLst/>
            <a:gdLst>
              <a:gd name="T0" fmla="*/ 0 w 792"/>
              <a:gd name="T1" fmla="*/ 736 h 1032"/>
              <a:gd name="T2" fmla="*/ 672 w 792"/>
              <a:gd name="T3" fmla="*/ 928 h 1032"/>
              <a:gd name="T4" fmla="*/ 720 w 792"/>
              <a:gd name="T5" fmla="*/ 112 h 1032"/>
              <a:gd name="T6" fmla="*/ 720 w 792"/>
              <a:gd name="T7" fmla="*/ 256 h 1032"/>
              <a:gd name="T8" fmla="*/ 0 w 792"/>
              <a:gd name="T9" fmla="*/ 0 h 1032"/>
              <a:gd name="T10" fmla="*/ 792 w 792"/>
              <a:gd name="T11" fmla="*/ 103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92" h="1032">
                <a:moveTo>
                  <a:pt x="0" y="736"/>
                </a:moveTo>
                <a:cubicBezTo>
                  <a:pt x="276" y="884"/>
                  <a:pt x="552" y="1032"/>
                  <a:pt x="672" y="928"/>
                </a:cubicBezTo>
                <a:cubicBezTo>
                  <a:pt x="792" y="824"/>
                  <a:pt x="712" y="224"/>
                  <a:pt x="720" y="112"/>
                </a:cubicBezTo>
                <a:cubicBezTo>
                  <a:pt x="728" y="0"/>
                  <a:pt x="720" y="224"/>
                  <a:pt x="720" y="256"/>
                </a:cubicBezTo>
              </a:path>
            </a:pathLst>
          </a:custGeom>
          <a:noFill/>
          <a:ln w="9360" cap="sq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133600" y="3048000"/>
            <a:ext cx="13192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100"/>
              <a:t>3.. Configure Cloud on CF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867400" y="4419600"/>
            <a:ext cx="266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19100" indent="-412750"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CIS – Custom Integration Service</a:t>
            </a:r>
          </a:p>
          <a:p>
            <a:pPr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CF – Cloud Foundry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6400800" y="6172200"/>
            <a:ext cx="2514600" cy="388938"/>
          </a:xfrm>
          <a:prstGeom prst="rect">
            <a:avLst/>
          </a:prstGeom>
          <a:gradFill rotWithShape="0">
            <a:gsLst>
              <a:gs pos="0">
                <a:srgbClr val="F8F8F8"/>
              </a:gs>
              <a:gs pos="100000">
                <a:srgbClr val="BDBDBD"/>
              </a:gs>
            </a:gsLst>
            <a:lin ang="5400000" scaled="1"/>
          </a:gradFill>
          <a:ln w="9360" cap="sq">
            <a:solidFill>
              <a:srgbClr val="F9F9F9"/>
            </a:solidFill>
            <a:miter lim="800000"/>
            <a:headEnd/>
            <a:tailEnd/>
          </a:ln>
          <a:effectLst>
            <a:outerShdw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11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 Narrow" panose="020B0606020202030204" pitchFamily="34" charset="0"/>
              </a:rPr>
              <a:t>*Phase 2 Milestone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mtClean="0"/>
              <a:t>IBM Confidential</a:t>
            </a:r>
            <a:endParaRPr lang="en-US" altLang="en-US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26504" y="533400"/>
            <a:ext cx="85947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ea typeface="MS Gothic" panose="020B0609070205080204" pitchFamily="49" charset="-128"/>
              </a:rPr>
              <a:t>Cloud Foundry Deployment process</a:t>
            </a:r>
          </a:p>
          <a:p>
            <a:pPr>
              <a:buClrTx/>
              <a:buFontTx/>
              <a:buNone/>
            </a:pPr>
            <a:endParaRPr lang="en-US" altLang="en-US" sz="2000" dirty="0" smtClean="0">
              <a:solidFill>
                <a:srgbClr val="000000"/>
              </a:solidFill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ClrTx/>
              <a:buFontTx/>
              <a:buAutoNum type="arabicPeriod"/>
            </a:pPr>
            <a:r>
              <a:rPr lang="en-US" altLang="en-US" sz="1300" dirty="0" smtClean="0">
                <a:solidFill>
                  <a:srgbClr val="000000"/>
                </a:solidFill>
                <a:latin typeface="+mj-lt"/>
                <a:ea typeface="MS Gothic" panose="020B0609070205080204" pitchFamily="49" charset="-128"/>
              </a:rPr>
              <a:t>Setup BOSH CLI</a:t>
            </a:r>
          </a:p>
          <a:p>
            <a:pPr marL="457200" indent="-457200">
              <a:lnSpc>
                <a:spcPct val="150000"/>
              </a:lnSpc>
              <a:buClrTx/>
              <a:buFontTx/>
              <a:buAutoNum type="arabicPeriod"/>
            </a:pPr>
            <a:r>
              <a:rPr lang="en-US" altLang="en-US" sz="1300" dirty="0" smtClean="0">
                <a:solidFill>
                  <a:srgbClr val="000000"/>
                </a:solidFill>
                <a:latin typeface="+mj-lt"/>
                <a:ea typeface="MS Gothic" panose="020B0609070205080204" pitchFamily="49" charset="-128"/>
              </a:rPr>
              <a:t>Deploy Micro BOSH</a:t>
            </a:r>
          </a:p>
          <a:p>
            <a:pPr marL="457200" indent="-457200">
              <a:lnSpc>
                <a:spcPct val="150000"/>
              </a:lnSpc>
              <a:buClrTx/>
              <a:buFontTx/>
              <a:buAutoNum type="arabicPeriod"/>
            </a:pPr>
            <a:r>
              <a:rPr lang="en-US" altLang="en-US" sz="1300" dirty="0" smtClean="0">
                <a:solidFill>
                  <a:srgbClr val="000000"/>
                </a:solidFill>
                <a:latin typeface="+mj-lt"/>
                <a:ea typeface="MS Gothic" panose="020B0609070205080204" pitchFamily="49" charset="-128"/>
              </a:rPr>
              <a:t>Deploy BOSH</a:t>
            </a:r>
          </a:p>
          <a:p>
            <a:pPr>
              <a:lnSpc>
                <a:spcPct val="150000"/>
              </a:lnSpc>
              <a:buClrTx/>
            </a:pPr>
            <a:r>
              <a:rPr lang="en-US" altLang="en-US" sz="1300" dirty="0" smtClean="0">
                <a:solidFill>
                  <a:srgbClr val="000000"/>
                </a:solidFill>
                <a:latin typeface="+mj-lt"/>
                <a:ea typeface="MS Gothic" panose="020B0609070205080204" pitchFamily="49" charset="-128"/>
              </a:rPr>
              <a:t>(BOSH - T</a:t>
            </a:r>
            <a:r>
              <a:rPr lang="en-US" sz="1300" dirty="0" smtClean="0">
                <a:solidFill>
                  <a:srgbClr val="373737"/>
                </a:solidFill>
                <a:latin typeface="+mj-lt"/>
              </a:rPr>
              <a:t>ool </a:t>
            </a:r>
            <a:r>
              <a:rPr lang="en-US" sz="1300" dirty="0">
                <a:solidFill>
                  <a:srgbClr val="373737"/>
                </a:solidFill>
                <a:latin typeface="+mj-lt"/>
              </a:rPr>
              <a:t>we use to deploy the components of Cloud Foundry onto distributed </a:t>
            </a:r>
            <a:r>
              <a:rPr lang="en-US" sz="1300" dirty="0" smtClean="0">
                <a:solidFill>
                  <a:srgbClr val="373737"/>
                </a:solidFill>
                <a:latin typeface="+mj-lt"/>
              </a:rPr>
              <a:t>nodes</a:t>
            </a:r>
            <a:r>
              <a:rPr lang="en-US" altLang="en-US" sz="1300" dirty="0" smtClean="0">
                <a:solidFill>
                  <a:srgbClr val="000000"/>
                </a:solidFill>
                <a:latin typeface="+mj-lt"/>
                <a:ea typeface="MS Gothic" panose="020B0609070205080204" pitchFamily="49" charset="-128"/>
              </a:rPr>
              <a:t>)</a:t>
            </a:r>
          </a:p>
          <a:p>
            <a:pPr>
              <a:lnSpc>
                <a:spcPct val="150000"/>
              </a:lnSpc>
              <a:buClrTx/>
            </a:pPr>
            <a:endParaRPr lang="en-US" altLang="en-US" sz="2000" dirty="0">
              <a:solidFill>
                <a:srgbClr val="000000"/>
              </a:solidFill>
              <a:ea typeface="MS Gothic" panose="020B0609070205080204" pitchFamily="49" charset="-128"/>
            </a:endParaRPr>
          </a:p>
          <a:p>
            <a:pPr>
              <a:lnSpc>
                <a:spcPct val="150000"/>
              </a:lnSpc>
              <a:buClrTx/>
            </a:pPr>
            <a:endParaRPr lang="en-US" altLang="en-US" sz="2000" dirty="0">
              <a:solidFill>
                <a:srgbClr val="000000"/>
              </a:solidFill>
              <a:ea typeface="MS Gothic" panose="020B0609070205080204" pitchFamily="49" charset="-128"/>
            </a:endParaRPr>
          </a:p>
          <a:p>
            <a:pPr>
              <a:buClrTx/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16" y="2590800"/>
            <a:ext cx="5905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295400"/>
            <a:ext cx="7864475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82563" y="582613"/>
            <a:ext cx="85947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ea typeface="MS Gothic" panose="020B0609070205080204" pitchFamily="49" charset="-128"/>
              </a:rPr>
              <a:t>Cloud Foundry Admin perspective</a:t>
            </a:r>
            <a:endParaRPr lang="en-US" altLang="en-US" sz="2000" dirty="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82563" y="582613"/>
            <a:ext cx="85947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ea typeface="MS Gothic" panose="020B0609070205080204" pitchFamily="49" charset="-128"/>
              </a:rPr>
              <a:t>Client perspective</a:t>
            </a:r>
            <a:endParaRPr lang="en-US" altLang="en-US" sz="2000" dirty="0">
              <a:solidFill>
                <a:srgbClr val="000000"/>
              </a:solidFill>
              <a:ea typeface="MS Gothic" panose="020B0609070205080204" pitchFamily="49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981074"/>
            <a:ext cx="7848600" cy="51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54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52400" y="609600"/>
            <a:ext cx="85947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MS Gothic" panose="020B0609070205080204" pitchFamily="49" charset="-128"/>
              </a:rPr>
              <a:t>Milestones &amp; Progress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fld id="{7C176C32-9B36-42CF-81D7-97079E73969E}" type="slidenum">
              <a:rPr lang="en-US" altLang="en-US" sz="800" b="1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</a:t>
            </a:fld>
            <a:endParaRPr lang="en-US" altLang="en-US" sz="800" b="1">
              <a:solidFill>
                <a:srgbClr val="000000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395663" y="4446588"/>
            <a:ext cx="2174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/>
            </a:r>
            <a:br>
              <a:rPr lang="en-US" altLang="en-US" sz="1100">
                <a:solidFill>
                  <a:srgbClr val="000000"/>
                </a:solidFill>
              </a:rPr>
            </a:br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82563" y="228600"/>
            <a:ext cx="8686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0" y="1211263"/>
            <a:ext cx="8382000" cy="552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25450" indent="-412750"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69950" indent="-412750"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1.    Learning: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Basics of Cloud Computing services : </a:t>
            </a:r>
            <a:r>
              <a:rPr lang="en-US" altLang="en-US" sz="13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Iaas</a:t>
            </a: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altLang="en-US" sz="1300" dirty="0" err="1">
                <a:solidFill>
                  <a:srgbClr val="000000"/>
                </a:solidFill>
                <a:latin typeface="Arial" charset="0"/>
                <a:cs typeface="Arial" charset="0"/>
              </a:rPr>
              <a:t>Paas</a:t>
            </a: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 &amp; SaaS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1300" dirty="0" err="1">
                <a:solidFill>
                  <a:srgbClr val="000000"/>
                </a:solidFill>
                <a:latin typeface="Arial" charset="0"/>
                <a:cs typeface="Arial" charset="0"/>
              </a:rPr>
              <a:t>Openstack</a:t>
            </a: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 Architecture 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Learnt python Language to have an understanding of the </a:t>
            </a:r>
            <a:r>
              <a:rPr lang="en-US" altLang="en-US" sz="1300" dirty="0" err="1">
                <a:solidFill>
                  <a:srgbClr val="000000"/>
                </a:solidFill>
                <a:latin typeface="Arial" charset="0"/>
                <a:cs typeface="Arial" charset="0"/>
              </a:rPr>
              <a:t>Openstack's</a:t>
            </a: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 source code.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Types Of Networking available in </a:t>
            </a:r>
            <a:r>
              <a:rPr lang="en-US" altLang="en-US" sz="1300" dirty="0" err="1">
                <a:solidFill>
                  <a:srgbClr val="000000"/>
                </a:solidFill>
                <a:latin typeface="Arial" charset="0"/>
                <a:cs typeface="Arial" charset="0"/>
              </a:rPr>
              <a:t>Openstack</a:t>
            </a: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 and Concept of Floating IPs.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Cloud Foundry Networking and wiring of VMs.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How Cloud Foundry jobs could be created in a limited resources environment.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What all changes will be required in case Cloud Foundry is set up under the </a:t>
            </a:r>
            <a:r>
              <a:rPr lang="en-US" altLang="en-US" sz="13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IaaS</a:t>
            </a: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 which has hardware as x86 and </a:t>
            </a:r>
            <a:r>
              <a:rPr lang="en-US" altLang="en-US" sz="1300" dirty="0" err="1">
                <a:solidFill>
                  <a:srgbClr val="000000"/>
                </a:solidFill>
                <a:latin typeface="Arial" charset="0"/>
                <a:cs typeface="Arial" charset="0"/>
              </a:rPr>
              <a:t>PowerKVM</a:t>
            </a:r>
            <a:r>
              <a:rPr lang="en-US" alt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 nodes.</a:t>
            </a:r>
          </a:p>
          <a:p>
            <a:pPr marL="423863">
              <a:buClrTx/>
              <a:buFontTx/>
              <a:buNone/>
            </a:pPr>
            <a:endParaRPr lang="en-US" altLang="en-US" sz="13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2.       Cloud Foundry set up 							                - </a:t>
            </a:r>
            <a:r>
              <a:rPr lang="en-US" altLang="en-US" sz="1300" dirty="0">
                <a:solidFill>
                  <a:srgbClr val="3333CC"/>
                </a:solidFill>
                <a:cs typeface="Arial" panose="020B0604020202020204" pitchFamily="34" charset="0"/>
              </a:rPr>
              <a:t>Progress 100% complete</a:t>
            </a:r>
          </a:p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	Cloud Foundry set up consists of setting up and configuring components across 8 VMs</a:t>
            </a:r>
          </a:p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	Successfully provisioned all 8 VMs on Ice Castle . </a:t>
            </a:r>
          </a:p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	Chef integration</a:t>
            </a:r>
          </a:p>
          <a:p>
            <a:pPr>
              <a:buClrTx/>
              <a:buFontTx/>
              <a:buNone/>
            </a:pPr>
            <a:endParaRPr lang="en-US" altLang="en-US" sz="13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3.	Provision platform / service through Cloud Foundry on </a:t>
            </a:r>
            <a:r>
              <a:rPr lang="en-US" altLang="en-US" sz="1300" dirty="0" err="1">
                <a:solidFill>
                  <a:srgbClr val="000000"/>
                </a:solidFill>
                <a:cs typeface="Arial" panose="020B0604020202020204" pitchFamily="34" charset="0"/>
              </a:rPr>
              <a:t>IceCastle</a:t>
            </a: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 Cloud    – </a:t>
            </a:r>
            <a:r>
              <a:rPr lang="en-US" altLang="en-US" sz="1300" dirty="0">
                <a:solidFill>
                  <a:srgbClr val="3333CC"/>
                </a:solidFill>
                <a:cs typeface="Arial" panose="020B0604020202020204" pitchFamily="34" charset="0"/>
              </a:rPr>
              <a:t>Progress: 90% Complete</a:t>
            </a:r>
          </a:p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	Create a test service to be provisioned through CF</a:t>
            </a:r>
          </a:p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	Import this test service to CF's repository of available services</a:t>
            </a:r>
          </a:p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	Deploy this test service through CF on </a:t>
            </a:r>
            <a:r>
              <a:rPr lang="en-US" altLang="en-US" sz="1300" dirty="0" err="1">
                <a:solidFill>
                  <a:srgbClr val="000000"/>
                </a:solidFill>
                <a:cs typeface="Arial" panose="020B0604020202020204" pitchFamily="34" charset="0"/>
              </a:rPr>
              <a:t>IceCastle</a:t>
            </a: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 Cloud</a:t>
            </a:r>
          </a:p>
          <a:p>
            <a:pPr marL="873125">
              <a:buClrTx/>
              <a:buFontTx/>
              <a:buNone/>
            </a:pPr>
            <a:endParaRPr lang="en-US" altLang="en-US" sz="1400" dirty="0">
              <a:solidFill>
                <a:srgbClr val="3333CC"/>
              </a:solidFill>
              <a:cs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4. 	Add </a:t>
            </a:r>
            <a:r>
              <a:rPr lang="en-US" altLang="en-US" sz="1300" dirty="0" err="1">
                <a:solidFill>
                  <a:srgbClr val="000000"/>
                </a:solidFill>
                <a:cs typeface="Arial" panose="020B0604020202020204" pitchFamily="34" charset="0"/>
              </a:rPr>
              <a:t>PowerKVM</a:t>
            </a: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 Node as deployment target on CF and provision applications	– </a:t>
            </a:r>
            <a:r>
              <a:rPr lang="en-US" altLang="en-US" sz="1300" dirty="0">
                <a:solidFill>
                  <a:srgbClr val="3333CC"/>
                </a:solidFill>
                <a:cs typeface="Arial" panose="020B0604020202020204" pitchFamily="34" charset="0"/>
              </a:rPr>
              <a:t>Phase 2</a:t>
            </a:r>
          </a:p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	Configure </a:t>
            </a:r>
            <a:r>
              <a:rPr lang="en-US" altLang="en-US" sz="1300" dirty="0" err="1">
                <a:solidFill>
                  <a:srgbClr val="000000"/>
                </a:solidFill>
                <a:cs typeface="Arial" panose="020B0604020202020204" pitchFamily="34" charset="0"/>
              </a:rPr>
              <a:t>PowerKVM</a:t>
            </a: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  Controller in the given Cloud Foundry environment</a:t>
            </a:r>
          </a:p>
          <a:p>
            <a:pPr>
              <a:buClrTx/>
              <a:buFontTx/>
              <a:buNone/>
            </a:pPr>
            <a:endParaRPr lang="en-US" alt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buClrTx/>
              <a:buFontTx/>
              <a:buNone/>
            </a:pPr>
            <a:endParaRPr lang="en-US" altLang="en-US" sz="13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5.	</a:t>
            </a:r>
            <a:r>
              <a:rPr lang="en-US" altLang="en-US" sz="1300" dirty="0" err="1">
                <a:solidFill>
                  <a:srgbClr val="000000"/>
                </a:solidFill>
                <a:cs typeface="Arial" panose="020B0604020202020204" pitchFamily="34" charset="0"/>
              </a:rPr>
              <a:t>PowerKVM</a:t>
            </a: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 Node managed through Ice Castle 			              – </a:t>
            </a:r>
            <a:r>
              <a:rPr lang="en-US" altLang="en-US" sz="1300" dirty="0">
                <a:solidFill>
                  <a:srgbClr val="3333CC"/>
                </a:solidFill>
                <a:cs typeface="Arial" panose="020B0604020202020204" pitchFamily="34" charset="0"/>
              </a:rPr>
              <a:t>Progress: 100% Complete</a:t>
            </a:r>
          </a:p>
          <a:p>
            <a:pPr>
              <a:buClrTx/>
              <a:buFontTx/>
              <a:buNone/>
            </a:pP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US" altLang="en-US" sz="1300" dirty="0" err="1">
                <a:solidFill>
                  <a:srgbClr val="000000"/>
                </a:solidFill>
                <a:cs typeface="Arial" panose="020B0604020202020204" pitchFamily="34" charset="0"/>
              </a:rPr>
              <a:t>PoC</a:t>
            </a: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 completed to ensure Ice Castle can manage </a:t>
            </a:r>
            <a:r>
              <a:rPr lang="en-US" altLang="en-US" sz="1300" dirty="0" err="1">
                <a:solidFill>
                  <a:srgbClr val="000000"/>
                </a:solidFill>
                <a:cs typeface="Arial" panose="020B0604020202020204" pitchFamily="34" charset="0"/>
              </a:rPr>
              <a:t>PowerKVM</a:t>
            </a:r>
            <a:r>
              <a:rPr lang="en-US" altLang="en-US" sz="1300" dirty="0">
                <a:solidFill>
                  <a:srgbClr val="000000"/>
                </a:solidFill>
                <a:cs typeface="Arial" panose="020B0604020202020204" pitchFamily="34" charset="0"/>
              </a:rPr>
              <a:t> nodes alongside x86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82563" y="582613"/>
            <a:ext cx="85947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MS Gothic" panose="020B0609070205080204" pitchFamily="49" charset="-128"/>
              </a:rPr>
              <a:t>Challenges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fld id="{3E1E27AF-7859-497E-B61A-3CE4CAC184A4}" type="slidenum">
              <a:rPr lang="en-US" altLang="en-US" sz="800" b="1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</a:t>
            </a:fld>
            <a:endParaRPr lang="en-US" altLang="en-US" sz="800" b="1">
              <a:solidFill>
                <a:srgbClr val="000000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395663" y="4446588"/>
            <a:ext cx="2174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/>
            </a:r>
            <a:br>
              <a:rPr lang="en-US" altLang="en-US" sz="1100">
                <a:solidFill>
                  <a:srgbClr val="000000"/>
                </a:solidFill>
              </a:rPr>
            </a:br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82563" y="228600"/>
            <a:ext cx="8686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04800" y="1606550"/>
            <a:ext cx="8382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20688" indent="-412750"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Lack of enough documentation on using Cloud Foundry in conjunction with OpenStack IceHouse</a:t>
            </a:r>
          </a:p>
          <a:p>
            <a:endParaRPr lang="en-US" altLang="en-US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2.      Lack of dedicated PowerKVM Environment</a:t>
            </a:r>
          </a:p>
          <a:p>
            <a:pPr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3.	All technologies were too new to interns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52400" y="2895600"/>
            <a:ext cx="85947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MS Gothic" panose="020B0609070205080204" pitchFamily="49" charset="-128"/>
              </a:rPr>
              <a:t>Thank You!!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fld id="{C9CAF8A7-2B78-4333-A28C-032EC845038B}" type="slidenum">
              <a:rPr lang="en-US" altLang="en-US" sz="800" b="1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9</a:t>
            </a:fld>
            <a:endParaRPr lang="en-US" altLang="en-US" sz="800" b="1">
              <a:solidFill>
                <a:srgbClr val="000000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395663" y="4446588"/>
            <a:ext cx="2174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8AB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/>
            </a:r>
            <a:br>
              <a:rPr lang="en-US" altLang="en-US" sz="1100">
                <a:solidFill>
                  <a:srgbClr val="000000"/>
                </a:solidFill>
              </a:rPr>
            </a:br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82563" y="228600"/>
            <a:ext cx="8686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24223</TotalTime>
  <Words>869</Words>
  <Application>Microsoft Office PowerPoint</Application>
  <PresentationFormat>On-screen Show (4:3)</PresentationFormat>
  <Paragraphs>160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Arial Unicode MS</vt:lpstr>
      <vt:lpstr>MS Gothic</vt:lpstr>
      <vt:lpstr>ＭＳ Ｐゴシック</vt:lpstr>
      <vt:lpstr>Arial</vt:lpstr>
      <vt:lpstr>Arial Narrow</vt:lpstr>
      <vt:lpstr>Calibri</vt:lpstr>
      <vt:lpstr>DejaVu Sans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SDE/Cloud Integration Services Concept Overview</dc:title>
  <dc:creator>Anbazhagan Mani</dc:creator>
  <cp:lastModifiedBy>Praveen Jharbade</cp:lastModifiedBy>
  <cp:revision>1520</cp:revision>
  <cp:lastPrinted>2013-09-10T15:17:56Z</cp:lastPrinted>
  <dcterms:created xsi:type="dcterms:W3CDTF">2009-05-28T20:28:13Z</dcterms:created>
  <dcterms:modified xsi:type="dcterms:W3CDTF">2014-07-14T02:26:07Z</dcterms:modified>
</cp:coreProperties>
</file>