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72" r:id="rId8"/>
    <p:sldId id="265" r:id="rId9"/>
    <p:sldId id="264" r:id="rId10"/>
    <p:sldId id="267" r:id="rId11"/>
    <p:sldId id="268" r:id="rId12"/>
    <p:sldId id="269" r:id="rId13"/>
    <p:sldId id="270" r:id="rId14"/>
    <p:sldId id="271" r:id="rId15"/>
    <p:sldId id="274" r:id="rId16"/>
    <p:sldId id="273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75" d="100"/>
          <a:sy n="75" d="100"/>
        </p:scale>
        <p:origin x="979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2233D5A-F4BC-4B16-9452-E2B43698CF3A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7D9BDFB-34F3-4FD6-8DD6-3EA53CD8FBB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745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3D5A-F4BC-4B16-9452-E2B43698CF3A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BDFB-34F3-4FD6-8DD6-3EA53CD8F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171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3D5A-F4BC-4B16-9452-E2B43698CF3A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BDFB-34F3-4FD6-8DD6-3EA53CD8FBB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724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3D5A-F4BC-4B16-9452-E2B43698CF3A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BDFB-34F3-4FD6-8DD6-3EA53CD8FBB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053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3D5A-F4BC-4B16-9452-E2B43698CF3A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BDFB-34F3-4FD6-8DD6-3EA53CD8F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43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3D5A-F4BC-4B16-9452-E2B43698CF3A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BDFB-34F3-4FD6-8DD6-3EA53CD8FBB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52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3D5A-F4BC-4B16-9452-E2B43698CF3A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BDFB-34F3-4FD6-8DD6-3EA53CD8FBB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668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3D5A-F4BC-4B16-9452-E2B43698CF3A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BDFB-34F3-4FD6-8DD6-3EA53CD8FBB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5657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3D5A-F4BC-4B16-9452-E2B43698CF3A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BDFB-34F3-4FD6-8DD6-3EA53CD8FBB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912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3D5A-F4BC-4B16-9452-E2B43698CF3A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BDFB-34F3-4FD6-8DD6-3EA53CD8F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19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3D5A-F4BC-4B16-9452-E2B43698CF3A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BDFB-34F3-4FD6-8DD6-3EA53CD8FBB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26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3D5A-F4BC-4B16-9452-E2B43698CF3A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BDFB-34F3-4FD6-8DD6-3EA53CD8F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52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3D5A-F4BC-4B16-9452-E2B43698CF3A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BDFB-34F3-4FD6-8DD6-3EA53CD8FBB5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041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3D5A-F4BC-4B16-9452-E2B43698CF3A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BDFB-34F3-4FD6-8DD6-3EA53CD8FBB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633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3D5A-F4BC-4B16-9452-E2B43698CF3A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BDFB-34F3-4FD6-8DD6-3EA53CD8F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094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3D5A-F4BC-4B16-9452-E2B43698CF3A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BDFB-34F3-4FD6-8DD6-3EA53CD8FBB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417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3D5A-F4BC-4B16-9452-E2B43698CF3A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BDFB-34F3-4FD6-8DD6-3EA53CD8F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206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2233D5A-F4BC-4B16-9452-E2B43698CF3A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7D9BDFB-34F3-4FD6-8DD6-3EA53CD8F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015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FDF8837B-BAE2-489A-8F93-69216307D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 descr="Chocolates on a table">
            <a:extLst>
              <a:ext uri="{FF2B5EF4-FFF2-40B4-BE49-F238E27FC236}">
                <a16:creationId xmlns:a16="http://schemas.microsoft.com/office/drawing/2014/main" id="{CC45496B-E000-41EF-99E9-E6CB08C2AB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2752" b="297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4EB3EE-EFA8-4638-8D2D-7C258A99F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Chocolate Reviews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65D1A-A1C1-40D2-A687-76B0CD93BF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By Raunak Padore</a:t>
            </a:r>
          </a:p>
        </p:txBody>
      </p:sp>
      <p:cxnSp>
        <p:nvCxnSpPr>
          <p:cNvPr id="15" name="Straight Connector 10">
            <a:extLst>
              <a:ext uri="{FF2B5EF4-FFF2-40B4-BE49-F238E27FC236}">
                <a16:creationId xmlns:a16="http://schemas.microsoft.com/office/drawing/2014/main" id="{B48BEE9B-A2F4-4BF3-9EAD-16E1A7FC2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99932" y="3510608"/>
            <a:ext cx="512064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4959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9" name="Rectangle 198">
            <a:extLst>
              <a:ext uri="{FF2B5EF4-FFF2-40B4-BE49-F238E27FC236}">
                <a16:creationId xmlns:a16="http://schemas.microsoft.com/office/drawing/2014/main" id="{7E61F402-3445-458A-9A2B-D28FD2883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A673C096-95AE-4644-B76C-1DF1B667D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202" name="Picture 201">
              <a:extLst>
                <a:ext uri="{FF2B5EF4-FFF2-40B4-BE49-F238E27FC236}">
                  <a16:creationId xmlns:a16="http://schemas.microsoft.com/office/drawing/2014/main" id="{77A91835-418B-4867-87D7-1376A57F3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65B511A1-E0EC-49FE-8068-9DA29CD0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04" name="Picture 203">
              <a:extLst>
                <a:ext uri="{FF2B5EF4-FFF2-40B4-BE49-F238E27FC236}">
                  <a16:creationId xmlns:a16="http://schemas.microsoft.com/office/drawing/2014/main" id="{4A61BC5F-ADA4-4DBA-9C6B-E17E0B82E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05" name="Picture 204">
              <a:extLst>
                <a:ext uri="{FF2B5EF4-FFF2-40B4-BE49-F238E27FC236}">
                  <a16:creationId xmlns:a16="http://schemas.microsoft.com/office/drawing/2014/main" id="{1CE6F7D2-ACED-47D2-BEFD-FB26F7537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BD8C41D-E399-4AC9-A564-62361F732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anchor="b">
            <a:normAutofit/>
          </a:bodyPr>
          <a:lstStyle/>
          <a:p>
            <a:r>
              <a:rPr lang="en-US" sz="2800" dirty="0">
                <a:solidFill>
                  <a:srgbClr val="262626"/>
                </a:solidFill>
              </a:rPr>
              <a:t>Where are the best cacao beans coming from? </a:t>
            </a:r>
          </a:p>
        </p:txBody>
      </p: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2BE880E9-2B86-4CDB-B5B7-308745CDD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8B7C7-D401-42C3-B4D5-A2006B50B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93774"/>
            <a:ext cx="3660057" cy="3382094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262626"/>
                </a:solidFill>
              </a:rPr>
              <a:t>Sorted and analyzed 20 originating location of cacao beans by count of reviews. </a:t>
            </a:r>
          </a:p>
          <a:p>
            <a:r>
              <a:rPr lang="en-US" sz="1600" dirty="0">
                <a:solidFill>
                  <a:srgbClr val="262626"/>
                </a:solidFill>
              </a:rPr>
              <a:t>Fun Fact!: Over 70% of cacao beans are imported from Africa</a:t>
            </a:r>
          </a:p>
          <a:p>
            <a:pPr algn="ctr"/>
            <a:endParaRPr lang="en-US" sz="1600" dirty="0">
              <a:solidFill>
                <a:srgbClr val="262626"/>
              </a:solidFill>
            </a:endParaRPr>
          </a:p>
          <a:p>
            <a:pPr algn="ctr"/>
            <a:endParaRPr lang="en-US" sz="1600" dirty="0">
              <a:solidFill>
                <a:srgbClr val="262626"/>
              </a:solidFill>
            </a:endParaRPr>
          </a:p>
        </p:txBody>
      </p:sp>
      <p:pic>
        <p:nvPicPr>
          <p:cNvPr id="5122" name="Picture 2" descr="Chart, bar chart, histogram&#10;&#10;Description automatically generated">
            <a:extLst>
              <a:ext uri="{FF2B5EF4-FFF2-40B4-BE49-F238E27FC236}">
                <a16:creationId xmlns:a16="http://schemas.microsoft.com/office/drawing/2014/main" id="{2C1C0442-BA6B-4D15-BBEC-6223703EC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8668" y="988250"/>
            <a:ext cx="5469466" cy="4881497"/>
          </a:xfrm>
          <a:prstGeom prst="rect">
            <a:avLst/>
          </a:prstGeom>
          <a:noFill/>
          <a:ln w="57150" cmpd="thickThin">
            <a:solidFill>
              <a:srgbClr val="7F7F7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958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7E61F402-3445-458A-9A2B-D28FD2883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A673C096-95AE-4644-B76C-1DF1B667D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38" name="Picture 137">
              <a:extLst>
                <a:ext uri="{FF2B5EF4-FFF2-40B4-BE49-F238E27FC236}">
                  <a16:creationId xmlns:a16="http://schemas.microsoft.com/office/drawing/2014/main" id="{77A91835-418B-4867-87D7-1376A57F3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5B511A1-E0EC-49FE-8068-9DA29CD0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40" name="Picture 139">
              <a:extLst>
                <a:ext uri="{FF2B5EF4-FFF2-40B4-BE49-F238E27FC236}">
                  <a16:creationId xmlns:a16="http://schemas.microsoft.com/office/drawing/2014/main" id="{4A61BC5F-ADA4-4DBA-9C6B-E17E0B82E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41" name="Picture 140">
              <a:extLst>
                <a:ext uri="{FF2B5EF4-FFF2-40B4-BE49-F238E27FC236}">
                  <a16:creationId xmlns:a16="http://schemas.microsoft.com/office/drawing/2014/main" id="{1CE6F7D2-ACED-47D2-BEFD-FB26F7537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BD8C41D-E399-4AC9-A564-62361F732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anchor="b">
            <a:normAutofit/>
          </a:bodyPr>
          <a:lstStyle/>
          <a:p>
            <a:r>
              <a:rPr lang="en-US" sz="2800" dirty="0">
                <a:solidFill>
                  <a:srgbClr val="262626"/>
                </a:solidFill>
              </a:rPr>
              <a:t>Where are the best cacao beans coming from? </a:t>
            </a: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2BE880E9-2B86-4CDB-B5B7-308745CDD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8B7C7-D401-42C3-B4D5-A2006B50B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93774"/>
            <a:ext cx="3660057" cy="3382094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262626"/>
                </a:solidFill>
              </a:rPr>
              <a:t>Highest Mean = Vietnam (3.28) , Papua New Guinea (3.278)</a:t>
            </a:r>
          </a:p>
          <a:p>
            <a:r>
              <a:rPr lang="en-US" sz="1600" dirty="0">
                <a:solidFill>
                  <a:srgbClr val="262626"/>
                </a:solidFill>
              </a:rPr>
              <a:t>Lowest Mean = Blended beans = (3.03)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262626"/>
                </a:solidFill>
              </a:rPr>
              <a:t>  </a:t>
            </a:r>
          </a:p>
          <a:p>
            <a:endParaRPr lang="en-US" sz="1600" dirty="0">
              <a:solidFill>
                <a:srgbClr val="262626"/>
              </a:solidFill>
            </a:endParaRPr>
          </a:p>
          <a:p>
            <a:endParaRPr lang="en-US" sz="1600" dirty="0">
              <a:solidFill>
                <a:srgbClr val="262626"/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5AD9A57-2443-4419-95FE-CD47964DC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8667" y="1338606"/>
            <a:ext cx="6032335" cy="4275054"/>
          </a:xfrm>
          <a:prstGeom prst="rect">
            <a:avLst/>
          </a:prstGeom>
          <a:noFill/>
          <a:ln w="57150" cmpd="thickThin">
            <a:solidFill>
              <a:srgbClr val="7F7F7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0163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7E61F402-3445-458A-9A2B-D28FD2883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A673C096-95AE-4644-B76C-1DF1B667D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77A91835-418B-4867-87D7-1376A57F3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5B511A1-E0EC-49FE-8068-9DA29CD0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4A61BC5F-ADA4-4DBA-9C6B-E17E0B82E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1CE6F7D2-ACED-47D2-BEFD-FB26F7537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BD8C41D-E399-4AC9-A564-62361F732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anchor="b">
            <a:normAutofit/>
          </a:bodyPr>
          <a:lstStyle/>
          <a:p>
            <a:r>
              <a:rPr lang="en-US" sz="2800">
                <a:solidFill>
                  <a:srgbClr val="262626"/>
                </a:solidFill>
              </a:rPr>
              <a:t>Which country makes the best chocolate? 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BE880E9-2B86-4CDB-B5B7-308745CDD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8B7C7-D401-42C3-B4D5-A2006B50B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93774"/>
            <a:ext cx="3660057" cy="3382094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262626"/>
                </a:solidFill>
              </a:rPr>
              <a:t>U.S.A makes the most amount of chocolate. ($30 Billion industry)</a:t>
            </a:r>
          </a:p>
          <a:p>
            <a:endParaRPr lang="en-US" sz="1600" dirty="0">
              <a:solidFill>
                <a:srgbClr val="262626"/>
              </a:solidFill>
            </a:endParaRPr>
          </a:p>
          <a:p>
            <a:pPr algn="ctr"/>
            <a:endParaRPr lang="en-US" sz="1600" dirty="0">
              <a:solidFill>
                <a:srgbClr val="262626"/>
              </a:solidFill>
            </a:endParaRPr>
          </a:p>
        </p:txBody>
      </p:sp>
      <p:pic>
        <p:nvPicPr>
          <p:cNvPr id="7170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3F946A15-3768-44FF-A7A9-6CB04BE3C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8668" y="1175177"/>
            <a:ext cx="5469466" cy="4507643"/>
          </a:xfrm>
          <a:prstGeom prst="rect">
            <a:avLst/>
          </a:prstGeom>
          <a:noFill/>
          <a:ln w="57150" cmpd="thickThin">
            <a:solidFill>
              <a:srgbClr val="7F7F7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1245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7E61F402-3445-458A-9A2B-D28FD2883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A673C096-95AE-4644-B76C-1DF1B667D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38" name="Picture 137">
              <a:extLst>
                <a:ext uri="{FF2B5EF4-FFF2-40B4-BE49-F238E27FC236}">
                  <a16:creationId xmlns:a16="http://schemas.microsoft.com/office/drawing/2014/main" id="{77A91835-418B-4867-87D7-1376A57F3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5B511A1-E0EC-49FE-8068-9DA29CD0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40" name="Picture 139">
              <a:extLst>
                <a:ext uri="{FF2B5EF4-FFF2-40B4-BE49-F238E27FC236}">
                  <a16:creationId xmlns:a16="http://schemas.microsoft.com/office/drawing/2014/main" id="{4A61BC5F-ADA4-4DBA-9C6B-E17E0B82E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41" name="Picture 140">
              <a:extLst>
                <a:ext uri="{FF2B5EF4-FFF2-40B4-BE49-F238E27FC236}">
                  <a16:creationId xmlns:a16="http://schemas.microsoft.com/office/drawing/2014/main" id="{1CE6F7D2-ACED-47D2-BEFD-FB26F7537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BD8C41D-E399-4AC9-A564-62361F732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anchor="b">
            <a:normAutofit/>
          </a:bodyPr>
          <a:lstStyle/>
          <a:p>
            <a:r>
              <a:rPr lang="en-US" sz="2800">
                <a:solidFill>
                  <a:srgbClr val="262626"/>
                </a:solidFill>
              </a:rPr>
              <a:t>Which country makes the best chocolate? </a:t>
            </a: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2BE880E9-2B86-4CDB-B5B7-308745CDD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8B7C7-D401-42C3-B4D5-A2006B50B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93774"/>
            <a:ext cx="3660057" cy="3382094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262626"/>
                </a:solidFill>
              </a:rPr>
              <a:t>Highest Mean  = Australia (3.36), Denmark (3.33), Switzerland (3.32) Canada (3.30)</a:t>
            </a:r>
          </a:p>
          <a:p>
            <a:r>
              <a:rPr lang="en-US" sz="1600" dirty="0">
                <a:solidFill>
                  <a:srgbClr val="262626"/>
                </a:solidFill>
              </a:rPr>
              <a:t>Lowest Mean = Ecuador ( 3.04), U.K.(3.07)</a:t>
            </a:r>
          </a:p>
          <a:p>
            <a:pPr algn="ctr"/>
            <a:endParaRPr lang="en-US" sz="1600" dirty="0">
              <a:solidFill>
                <a:srgbClr val="262626"/>
              </a:solidFill>
            </a:endParaRPr>
          </a:p>
          <a:p>
            <a:pPr algn="ctr"/>
            <a:endParaRPr lang="en-US" sz="1600" dirty="0">
              <a:solidFill>
                <a:srgbClr val="262626"/>
              </a:solidFill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F8230821-2F81-4C0C-88A7-5D06F8728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8668" y="1507849"/>
            <a:ext cx="5469466" cy="3842299"/>
          </a:xfrm>
          <a:prstGeom prst="rect">
            <a:avLst/>
          </a:prstGeom>
          <a:noFill/>
          <a:ln w="57150" cmpd="thickThin">
            <a:solidFill>
              <a:srgbClr val="7F7F7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3534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7E61F402-3445-458A-9A2B-D28FD2883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A673C096-95AE-4644-B76C-1DF1B667D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94" name="Picture 193">
              <a:extLst>
                <a:ext uri="{FF2B5EF4-FFF2-40B4-BE49-F238E27FC236}">
                  <a16:creationId xmlns:a16="http://schemas.microsoft.com/office/drawing/2014/main" id="{77A91835-418B-4867-87D7-1376A57F3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65B511A1-E0EC-49FE-8068-9DA29CD0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96" name="Picture 195">
              <a:extLst>
                <a:ext uri="{FF2B5EF4-FFF2-40B4-BE49-F238E27FC236}">
                  <a16:creationId xmlns:a16="http://schemas.microsoft.com/office/drawing/2014/main" id="{4A61BC5F-ADA4-4DBA-9C6B-E17E0B82E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97" name="Picture 196">
              <a:extLst>
                <a:ext uri="{FF2B5EF4-FFF2-40B4-BE49-F238E27FC236}">
                  <a16:creationId xmlns:a16="http://schemas.microsoft.com/office/drawing/2014/main" id="{1CE6F7D2-ACED-47D2-BEFD-FB26F7537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BD8C41D-E399-4AC9-A564-62361F732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anchor="b">
            <a:normAutofit/>
          </a:bodyPr>
          <a:lstStyle/>
          <a:p>
            <a:r>
              <a:rPr lang="en-US" sz="2800" dirty="0">
                <a:solidFill>
                  <a:srgbClr val="262626"/>
                </a:solidFill>
              </a:rPr>
              <a:t>What percent of Cocoa has better ratings? </a:t>
            </a:r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2BE880E9-2B86-4CDB-B5B7-308745CDD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222" name="Picture 6">
            <a:extLst>
              <a:ext uri="{FF2B5EF4-FFF2-40B4-BE49-F238E27FC236}">
                <a16:creationId xmlns:a16="http://schemas.microsoft.com/office/drawing/2014/main" id="{455B4927-19DA-4C18-AD22-10E6597D0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8668" y="1336928"/>
            <a:ext cx="5469466" cy="4184141"/>
          </a:xfrm>
          <a:prstGeom prst="rect">
            <a:avLst/>
          </a:prstGeom>
          <a:noFill/>
          <a:ln w="57150" cmpd="thickThin">
            <a:solidFill>
              <a:srgbClr val="7F7F7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642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7E61F402-3445-458A-9A2B-D28FD2883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673C096-95AE-4644-B76C-1DF1B667D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77A91835-418B-4867-87D7-1376A57F3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65B511A1-E0EC-49FE-8068-9DA29CD0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4A61BC5F-ADA4-4DBA-9C6B-E17E0B82E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1CE6F7D2-ACED-47D2-BEFD-FB26F7537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BD8C41D-E399-4AC9-A564-62361F732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anchor="b">
            <a:normAutofit/>
          </a:bodyPr>
          <a:lstStyle/>
          <a:p>
            <a:r>
              <a:rPr lang="en-US" sz="2800">
                <a:solidFill>
                  <a:srgbClr val="262626"/>
                </a:solidFill>
              </a:rPr>
              <a:t>What percent of Cocoa has better ratings? 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BE880E9-2B86-4CDB-B5B7-308745CDD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E761501-C5D3-4F68-AA25-83CB29147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93774"/>
            <a:ext cx="3660057" cy="3382094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262626"/>
                </a:solidFill>
              </a:rPr>
              <a:t>Lower Percent of chocolate tend to have a higher mean rating. </a:t>
            </a:r>
          </a:p>
          <a:p>
            <a:r>
              <a:rPr lang="en-US" sz="1600" dirty="0">
                <a:solidFill>
                  <a:srgbClr val="262626"/>
                </a:solidFill>
              </a:rPr>
              <a:t>63 Cocoa Percent has the highest mean rating. (3.54)</a:t>
            </a:r>
          </a:p>
          <a:p>
            <a:endParaRPr lang="en-US" sz="1600" dirty="0">
              <a:solidFill>
                <a:srgbClr val="262626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262626"/>
              </a:solidFill>
            </a:endParaRPr>
          </a:p>
        </p:txBody>
      </p:sp>
      <p:pic>
        <p:nvPicPr>
          <p:cNvPr id="11270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BFB32216-3A33-42B6-ACBF-F0A101260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8668" y="1391623"/>
            <a:ext cx="5469466" cy="4074751"/>
          </a:xfrm>
          <a:prstGeom prst="rect">
            <a:avLst/>
          </a:prstGeom>
          <a:noFill/>
          <a:ln w="57150" cmpd="thickThin">
            <a:solidFill>
              <a:srgbClr val="7F7F7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7285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AB16B-0E19-4DD1-945B-95EF03B5D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BC47C-D24A-46A9-81AF-52298D780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collected does not have the price of the Chocolates. Unable to do a price vs rating analysis. We can assume that higher rated chocolate could cost more.</a:t>
            </a:r>
          </a:p>
          <a:p>
            <a:r>
              <a:rPr lang="en-US" dirty="0"/>
              <a:t>Data seems to have a lot of American Companies and is not an accurate depiction of the chocolate industry.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084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AB16B-0E19-4DD1-945B-95EF03B5D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BC47C-D24A-46A9-81AF-52298D780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pricing data to understand business implications on Rating. </a:t>
            </a:r>
          </a:p>
          <a:p>
            <a:r>
              <a:rPr lang="en-US" dirty="0"/>
              <a:t>Build a model to predict rating based on consumer inputs.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083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C9614-9F80-4A23-8561-4B70015D4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5D661-4275-45B1-ACB8-01E25C877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115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C9614-9F80-4A23-8561-4B70015D4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5D661-4275-45B1-ACB8-01E25C877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49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9A0B6-B843-4C45-8FEF-1665EF7C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Background</a:t>
            </a:r>
            <a:br>
              <a:rPr lang="en-US" dirty="0"/>
            </a:br>
            <a:r>
              <a:rPr lang="en-US" dirty="0"/>
              <a:t>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91B97-382A-44D7-9C11-2AF6823E5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Chocolate? – Cacao first consumed during the Olmec civilization (19</a:t>
            </a:r>
            <a:r>
              <a:rPr lang="en-US" baseline="30000" dirty="0"/>
              <a:t>th</a:t>
            </a:r>
            <a:r>
              <a:rPr lang="en-US" dirty="0"/>
              <a:t> – 11</a:t>
            </a:r>
            <a:r>
              <a:rPr lang="en-US" baseline="30000" dirty="0"/>
              <a:t>th</a:t>
            </a:r>
            <a:r>
              <a:rPr lang="en-US" dirty="0"/>
              <a:t> BCE) </a:t>
            </a:r>
          </a:p>
          <a:p>
            <a:r>
              <a:rPr lang="en-US" dirty="0"/>
              <a:t>Chocolate Industry was valued at  $130.56 Billion(global), $30 Billion (U.S.A) and expected to grow at a compounded rate of 4.6% annually.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022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FB0A-7291-45C9-A0B7-46D1B8E34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BA190-7B7B-456E-A1AE-C136268CA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historically as a mild antidepressant, boosts serotonin(calming effect), releases endorphins (elevate mood) and suppresses cortisol (reduces stress). </a:t>
            </a:r>
          </a:p>
          <a:p>
            <a:r>
              <a:rPr lang="en-US" dirty="0"/>
              <a:t>Dark Chocolate in mild consumption lowers blood pressure and reduces the risk of heart diseases.  </a:t>
            </a:r>
          </a:p>
        </p:txBody>
      </p:sp>
    </p:spTree>
    <p:extLst>
      <p:ext uri="{BB962C8B-B14F-4D97-AF65-F5344CB8AC3E}">
        <p14:creationId xmlns:p14="http://schemas.microsoft.com/office/powerpoint/2010/main" val="1433278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6D920-E4FF-4C45-9BF8-4609D6D2B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$130 Billion Question(s)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C8C22-3D16-4577-B566-171C09A14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(manufacturer) makes the best chocolate?</a:t>
            </a:r>
          </a:p>
          <a:p>
            <a:r>
              <a:rPr lang="en-US" dirty="0"/>
              <a:t>Where are the best cacao beans coming from? </a:t>
            </a:r>
          </a:p>
          <a:p>
            <a:r>
              <a:rPr lang="en-US" dirty="0"/>
              <a:t>Which country makes the best chocolate? </a:t>
            </a:r>
          </a:p>
          <a:p>
            <a:r>
              <a:rPr lang="en-US" dirty="0"/>
              <a:t>What percent of Cocoa has better ratings?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710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754E4-078C-4F71-8DD8-7EECAC05E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4E358F-8742-45FA-83F4-FDB36A5CB5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3090580"/>
            <a:ext cx="9601200" cy="2260739"/>
          </a:xfrm>
        </p:spPr>
      </p:pic>
    </p:spTree>
    <p:extLst>
      <p:ext uri="{BB962C8B-B14F-4D97-AF65-F5344CB8AC3E}">
        <p14:creationId xmlns:p14="http://schemas.microsoft.com/office/powerpoint/2010/main" val="1511678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7E61F402-3445-458A-9A2B-D28FD2883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673C096-95AE-4644-B76C-1DF1B667D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77A91835-418B-4867-87D7-1376A57F3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5B511A1-E0EC-49FE-8068-9DA29CD0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4A61BC5F-ADA4-4DBA-9C6B-E17E0B82E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1CE6F7D2-ACED-47D2-BEFD-FB26F7537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F9A0B6-B843-4C45-8FEF-1665EF7CD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anchor="b">
            <a:normAutofit fontScale="90000"/>
          </a:bodyPr>
          <a:lstStyle/>
          <a:p>
            <a:r>
              <a:rPr lang="en-US" sz="2800" dirty="0">
                <a:solidFill>
                  <a:srgbClr val="262626"/>
                </a:solidFill>
              </a:rPr>
              <a:t>Density of Chocolate Ratings	</a:t>
            </a:r>
            <a:br>
              <a:rPr lang="en-US" sz="2800" dirty="0">
                <a:solidFill>
                  <a:srgbClr val="262626"/>
                </a:solidFill>
              </a:rPr>
            </a:br>
            <a:r>
              <a:rPr lang="en-US" sz="2800" dirty="0">
                <a:solidFill>
                  <a:srgbClr val="262626"/>
                </a:solidFill>
              </a:rPr>
              <a:t>		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BE880E9-2B86-4CDB-B5B7-308745CDD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3CCF0D04-4CA8-4555-BB94-3931A585C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93774"/>
            <a:ext cx="3660057" cy="3382094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262626"/>
                </a:solidFill>
              </a:rPr>
              <a:t>Total number of ratings – 2530</a:t>
            </a:r>
          </a:p>
          <a:p>
            <a:r>
              <a:rPr lang="en-US" sz="1600" dirty="0">
                <a:solidFill>
                  <a:srgbClr val="262626"/>
                </a:solidFill>
              </a:rPr>
              <a:t>Mean Score for review – 3.19</a:t>
            </a:r>
          </a:p>
          <a:p>
            <a:r>
              <a:rPr lang="en-US" sz="1600" dirty="0">
                <a:solidFill>
                  <a:srgbClr val="262626"/>
                </a:solidFill>
              </a:rPr>
              <a:t>Standard Deviation - </a:t>
            </a:r>
          </a:p>
          <a:p>
            <a:r>
              <a:rPr lang="en-US" sz="1600" dirty="0">
                <a:solidFill>
                  <a:srgbClr val="262626"/>
                </a:solidFill>
              </a:rPr>
              <a:t>First Quartile (Lower 25%) – 3.00</a:t>
            </a:r>
          </a:p>
          <a:p>
            <a:r>
              <a:rPr lang="en-US" sz="1600" dirty="0">
                <a:solidFill>
                  <a:srgbClr val="262626"/>
                </a:solidFill>
              </a:rPr>
              <a:t>Median – 3.25</a:t>
            </a:r>
          </a:p>
          <a:p>
            <a:r>
              <a:rPr lang="en-US" sz="1600" dirty="0">
                <a:solidFill>
                  <a:srgbClr val="262626"/>
                </a:solidFill>
              </a:rPr>
              <a:t>3</a:t>
            </a:r>
            <a:r>
              <a:rPr lang="en-US" sz="1600" baseline="30000" dirty="0">
                <a:solidFill>
                  <a:srgbClr val="262626"/>
                </a:solidFill>
              </a:rPr>
              <a:t>rd</a:t>
            </a:r>
            <a:r>
              <a:rPr lang="en-US" sz="1600" dirty="0">
                <a:solidFill>
                  <a:srgbClr val="262626"/>
                </a:solidFill>
              </a:rPr>
              <a:t> Quartile ( Upper 75%) – 3.50</a:t>
            </a:r>
          </a:p>
          <a:p>
            <a:endParaRPr lang="en-US" sz="1600" dirty="0">
              <a:solidFill>
                <a:srgbClr val="262626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2098AA9-44E6-4754-A97A-EAD3DBCFC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8668" y="1391623"/>
            <a:ext cx="5469466" cy="4074751"/>
          </a:xfrm>
          <a:prstGeom prst="rect">
            <a:avLst/>
          </a:prstGeom>
          <a:noFill/>
          <a:ln w="57150" cmpd="thickThin">
            <a:solidFill>
              <a:srgbClr val="7F7F7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070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3" name="Rectangle 202">
            <a:extLst>
              <a:ext uri="{FF2B5EF4-FFF2-40B4-BE49-F238E27FC236}">
                <a16:creationId xmlns:a16="http://schemas.microsoft.com/office/drawing/2014/main" id="{7E61F402-3445-458A-9A2B-D28FD2883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A673C096-95AE-4644-B76C-1DF1B667D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206" name="Picture 205">
              <a:extLst>
                <a:ext uri="{FF2B5EF4-FFF2-40B4-BE49-F238E27FC236}">
                  <a16:creationId xmlns:a16="http://schemas.microsoft.com/office/drawing/2014/main" id="{77A91835-418B-4867-87D7-1376A57F3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65B511A1-E0EC-49FE-8068-9DA29CD0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08" name="Picture 207">
              <a:extLst>
                <a:ext uri="{FF2B5EF4-FFF2-40B4-BE49-F238E27FC236}">
                  <a16:creationId xmlns:a16="http://schemas.microsoft.com/office/drawing/2014/main" id="{4A61BC5F-ADA4-4DBA-9C6B-E17E0B82E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09" name="Picture 208">
              <a:extLst>
                <a:ext uri="{FF2B5EF4-FFF2-40B4-BE49-F238E27FC236}">
                  <a16:creationId xmlns:a16="http://schemas.microsoft.com/office/drawing/2014/main" id="{1CE6F7D2-ACED-47D2-BEFD-FB26F7537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F9A0B6-B843-4C45-8FEF-1665EF7CD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anchor="b">
            <a:normAutofit/>
          </a:bodyPr>
          <a:lstStyle/>
          <a:p>
            <a:r>
              <a:rPr lang="en-US" sz="2800">
                <a:solidFill>
                  <a:srgbClr val="262626"/>
                </a:solidFill>
              </a:rPr>
              <a:t>Distribution of Ratings</a:t>
            </a:r>
          </a:p>
        </p:txBody>
      </p: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2BE880E9-2B86-4CDB-B5B7-308745CDD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3CCF0D04-4CA8-4555-BB94-3931A585C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93774"/>
            <a:ext cx="3660057" cy="3382094"/>
          </a:xfrm>
        </p:spPr>
        <p:txBody>
          <a:bodyPr>
            <a:normAutofit/>
          </a:bodyPr>
          <a:lstStyle/>
          <a:p>
            <a:pPr algn="ctr" fontAlgn="base"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rgbClr val="262626"/>
                </a:solidFill>
                <a:effectLst/>
                <a:latin typeface="+mj-lt"/>
              </a:rPr>
              <a:t>4.0  = Outstanding</a:t>
            </a:r>
          </a:p>
          <a:p>
            <a:pPr algn="ctr" fontAlgn="base"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rgbClr val="262626"/>
                </a:solidFill>
                <a:effectLst/>
                <a:latin typeface="+mj-lt"/>
              </a:rPr>
              <a:t>3.5 - 3.9 = Highly Recommended</a:t>
            </a:r>
          </a:p>
          <a:p>
            <a:pPr algn="ctr" fontAlgn="base"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rgbClr val="262626"/>
                </a:solidFill>
                <a:effectLst/>
                <a:latin typeface="+mj-lt"/>
              </a:rPr>
              <a:t>3.0 - 3.4 = Recommended</a:t>
            </a:r>
          </a:p>
          <a:p>
            <a:pPr algn="ctr" fontAlgn="base"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rgbClr val="262626"/>
                </a:solidFill>
                <a:effectLst/>
                <a:latin typeface="+mj-lt"/>
              </a:rPr>
              <a:t>2.0 - 2.9 = Disappointing</a:t>
            </a:r>
          </a:p>
          <a:p>
            <a:pPr algn="ctr" fontAlgn="base"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rgbClr val="262626"/>
                </a:solidFill>
                <a:effectLst/>
                <a:latin typeface="+mj-lt"/>
              </a:rPr>
              <a:t>1.0 - 1.9 = Unpleasant</a:t>
            </a:r>
          </a:p>
          <a:p>
            <a:pPr algn="ctr"/>
            <a:endParaRPr lang="en-US" sz="1600">
              <a:solidFill>
                <a:srgbClr val="262626"/>
              </a:solidFill>
              <a:latin typeface="+mj-lt"/>
            </a:endParaRPr>
          </a:p>
        </p:txBody>
      </p:sp>
      <p:pic>
        <p:nvPicPr>
          <p:cNvPr id="10246" name="Picture 6">
            <a:extLst>
              <a:ext uri="{FF2B5EF4-FFF2-40B4-BE49-F238E27FC236}">
                <a16:creationId xmlns:a16="http://schemas.microsoft.com/office/drawing/2014/main" id="{143ED6C4-9CE6-4A1D-84DD-ED18263F6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8668" y="1343254"/>
            <a:ext cx="5469466" cy="4171488"/>
          </a:xfrm>
          <a:prstGeom prst="rect">
            <a:avLst/>
          </a:prstGeom>
          <a:noFill/>
          <a:ln w="57150" cmpd="thickThin">
            <a:solidFill>
              <a:srgbClr val="7F7F7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01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440FBE6-72B7-43D4-A8EB-FDBC35FE5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647B8492-BC4D-4046-B35A-C38E03494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47264A7B-BD07-443B-B4AE-B7D112274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8D9B85B4-ACC6-412B-BC6B-2163BCCDF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17D5E57D-F913-44D3-9AF3-FCDFAE64F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BCF01E4E-4102-455A-BC41-D5F848B94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BD8C41D-E399-4AC9-A564-62361F732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anchor="b">
            <a:normAutofit/>
          </a:bodyPr>
          <a:lstStyle/>
          <a:p>
            <a:r>
              <a:rPr lang="en-US" sz="2400" dirty="0"/>
              <a:t>Who (manufacturer) makes the best chocolate?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6652DC1-CA18-4263-AC06-BAB0B05EC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8B7C7-D401-42C3-B4D5-A2006B50B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93774"/>
            <a:ext cx="3660057" cy="3382094"/>
          </a:xfrm>
        </p:spPr>
        <p:txBody>
          <a:bodyPr>
            <a:normAutofit/>
          </a:bodyPr>
          <a:lstStyle/>
          <a:p>
            <a:r>
              <a:rPr lang="en-US" sz="1600" dirty="0"/>
              <a:t>Sorted and analyzed 15 companies with </a:t>
            </a:r>
            <a:r>
              <a:rPr lang="en-US" sz="1600" dirty="0" err="1"/>
              <a:t>atleast</a:t>
            </a:r>
            <a:r>
              <a:rPr lang="en-US" sz="1600" dirty="0"/>
              <a:t> 18 reviews.</a:t>
            </a:r>
          </a:p>
          <a:p>
            <a:pPr marL="0" indent="0" algn="ctr">
              <a:buNone/>
            </a:pPr>
            <a:endParaRPr lang="en-US" sz="1600" dirty="0"/>
          </a:p>
          <a:p>
            <a:pPr algn="ctr"/>
            <a:endParaRPr lang="en-US" sz="1600" dirty="0"/>
          </a:p>
        </p:txBody>
      </p:sp>
      <p:pic>
        <p:nvPicPr>
          <p:cNvPr id="2050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22705D45-D6C8-4B23-882C-782CFFD4FA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34" r="2" b="9599"/>
          <a:stretch/>
        </p:blipFill>
        <p:spPr bwMode="auto">
          <a:xfrm>
            <a:off x="5418668" y="982131"/>
            <a:ext cx="5469466" cy="4893735"/>
          </a:xfrm>
          <a:prstGeom prst="rect">
            <a:avLst/>
          </a:prstGeom>
          <a:noFill/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645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7E61F402-3445-458A-9A2B-D28FD2883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A673C096-95AE-4644-B76C-1DF1B667D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40" name="Picture 139">
              <a:extLst>
                <a:ext uri="{FF2B5EF4-FFF2-40B4-BE49-F238E27FC236}">
                  <a16:creationId xmlns:a16="http://schemas.microsoft.com/office/drawing/2014/main" id="{77A91835-418B-4867-87D7-1376A57F3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65B511A1-E0EC-49FE-8068-9DA29CD0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4A61BC5F-ADA4-4DBA-9C6B-E17E0B82E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43" name="Picture 142">
              <a:extLst>
                <a:ext uri="{FF2B5EF4-FFF2-40B4-BE49-F238E27FC236}">
                  <a16:creationId xmlns:a16="http://schemas.microsoft.com/office/drawing/2014/main" id="{1CE6F7D2-ACED-47D2-BEFD-FB26F7537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BD8C41D-E399-4AC9-A564-62361F732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>
                <a:solidFill>
                  <a:srgbClr val="262626"/>
                </a:solidFill>
              </a:rPr>
              <a:t>Who (manufacturer) makes the best chocolate?</a:t>
            </a: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2BE880E9-2B86-4CDB-B5B7-308745CDD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8B7C7-D401-42C3-B4D5-A2006B50B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93774"/>
            <a:ext cx="3660057" cy="3382094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262626"/>
                </a:solidFill>
              </a:rPr>
              <a:t>Soma, Arete, </a:t>
            </a:r>
            <a:r>
              <a:rPr lang="en-US" sz="1600" dirty="0" err="1">
                <a:solidFill>
                  <a:srgbClr val="262626"/>
                </a:solidFill>
              </a:rPr>
              <a:t>Bonnat</a:t>
            </a:r>
            <a:r>
              <a:rPr lang="en-US" sz="1600" dirty="0">
                <a:solidFill>
                  <a:srgbClr val="262626"/>
                </a:solidFill>
              </a:rPr>
              <a:t>, A. Morin, </a:t>
            </a:r>
            <a:r>
              <a:rPr lang="en-US" sz="1600" dirty="0" err="1">
                <a:solidFill>
                  <a:srgbClr val="262626"/>
                </a:solidFill>
              </a:rPr>
              <a:t>Domori</a:t>
            </a:r>
            <a:r>
              <a:rPr lang="en-US" sz="1600" dirty="0">
                <a:solidFill>
                  <a:srgbClr val="262626"/>
                </a:solidFill>
              </a:rPr>
              <a:t>, Valrhona, Dick Taylor and </a:t>
            </a:r>
            <a:r>
              <a:rPr lang="en-US" sz="1600" dirty="0" err="1">
                <a:solidFill>
                  <a:srgbClr val="262626"/>
                </a:solidFill>
              </a:rPr>
              <a:t>Castronovo</a:t>
            </a:r>
            <a:r>
              <a:rPr lang="en-US" sz="1600" dirty="0">
                <a:solidFill>
                  <a:srgbClr val="262626"/>
                </a:solidFill>
              </a:rPr>
              <a:t> all had a median of around 3.5. </a:t>
            </a:r>
          </a:p>
          <a:p>
            <a:r>
              <a:rPr lang="en-US" sz="1600" dirty="0">
                <a:solidFill>
                  <a:srgbClr val="262626"/>
                </a:solidFill>
              </a:rPr>
              <a:t>Soma had the highest average with an average of 3.59</a:t>
            </a:r>
          </a:p>
          <a:p>
            <a:r>
              <a:rPr lang="en-US" sz="1600" dirty="0">
                <a:solidFill>
                  <a:srgbClr val="262626"/>
                </a:solidFill>
              </a:rPr>
              <a:t>Hotel </a:t>
            </a:r>
            <a:r>
              <a:rPr lang="en-US" sz="1600" dirty="0" err="1">
                <a:solidFill>
                  <a:srgbClr val="262626"/>
                </a:solidFill>
              </a:rPr>
              <a:t>Chocolat</a:t>
            </a:r>
            <a:r>
              <a:rPr lang="en-US" sz="1600" dirty="0">
                <a:solidFill>
                  <a:srgbClr val="262626"/>
                </a:solidFill>
              </a:rPr>
              <a:t> had the lowest mean with an average of 2.97</a:t>
            </a:r>
          </a:p>
        </p:txBody>
      </p:sp>
      <p:pic>
        <p:nvPicPr>
          <p:cNvPr id="3076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785A2A71-170C-4158-A333-ECD7853B9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8668" y="1706117"/>
            <a:ext cx="5469466" cy="3445762"/>
          </a:xfrm>
          <a:prstGeom prst="rect">
            <a:avLst/>
          </a:prstGeom>
          <a:noFill/>
          <a:ln w="57150" cmpd="thickThin">
            <a:solidFill>
              <a:srgbClr val="7F7F7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20753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285</TotalTime>
  <Words>541</Words>
  <Application>Microsoft Office PowerPoint</Application>
  <PresentationFormat>Widescreen</PresentationFormat>
  <Paragraphs>58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Garamond</vt:lpstr>
      <vt:lpstr>Organic</vt:lpstr>
      <vt:lpstr>Chocolate Reviews</vt:lpstr>
      <vt:lpstr>Background   </vt:lpstr>
      <vt:lpstr>Background</vt:lpstr>
      <vt:lpstr>$130 Billion Question(s)</vt:lpstr>
      <vt:lpstr>Dataset</vt:lpstr>
      <vt:lpstr>Density of Chocolate Ratings    </vt:lpstr>
      <vt:lpstr>Distribution of Ratings</vt:lpstr>
      <vt:lpstr>Who (manufacturer) makes the best chocolate?</vt:lpstr>
      <vt:lpstr>Who (manufacturer) makes the best chocolate?</vt:lpstr>
      <vt:lpstr>Where are the best cacao beans coming from? </vt:lpstr>
      <vt:lpstr>Where are the best cacao beans coming from? </vt:lpstr>
      <vt:lpstr>Which country makes the best chocolate? </vt:lpstr>
      <vt:lpstr>Which country makes the best chocolate? </vt:lpstr>
      <vt:lpstr>What percent of Cocoa has better ratings? </vt:lpstr>
      <vt:lpstr>What percent of Cocoa has better ratings? </vt:lpstr>
      <vt:lpstr>Limitations</vt:lpstr>
      <vt:lpstr>Further Analysis</vt:lpstr>
      <vt:lpstr>Questions?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Chocolate Reviews</dc:title>
  <dc:creator>Raunak Padore</dc:creator>
  <cp:lastModifiedBy>Raunak Padore</cp:lastModifiedBy>
  <cp:revision>4</cp:revision>
  <dcterms:created xsi:type="dcterms:W3CDTF">2022-01-30T23:27:28Z</dcterms:created>
  <dcterms:modified xsi:type="dcterms:W3CDTF">2022-01-31T04:13:21Z</dcterms:modified>
</cp:coreProperties>
</file>