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7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f481ada7d_2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7f481ada7d_2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f481ada7d_2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7f481ada7d_2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f481ada7d_2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7f481ada7d_2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body"/>
          </p:nvPr>
        </p:nvSpPr>
        <p:spPr>
          <a:xfrm>
            <a:off x="658368" y="3968496"/>
            <a:ext cx="6638544" cy="1650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4419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Georgia"/>
              <a:buChar char="-"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4419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Georgia"/>
              <a:buChar char="-"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4419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Georgia"/>
              <a:buChar char="-"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4419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360"/>
              <a:buFont typeface="Georgia"/>
              <a:buChar char="-"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b="1" sz="6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pic>
        <p:nvPicPr>
          <p:cNvPr descr="Picture 7"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00" y="604122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Three Photos" showMasterSp="0">
  <p:cSld name="Content and Three Photo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/>
          <p:nvPr>
            <p:ph idx="2" type="pic"/>
          </p:nvPr>
        </p:nvSpPr>
        <p:spPr>
          <a:xfrm>
            <a:off x="5114630" y="934719"/>
            <a:ext cx="7077370" cy="306468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1"/>
          <p:cNvSpPr/>
          <p:nvPr>
            <p:ph idx="3" type="pic"/>
          </p:nvPr>
        </p:nvSpPr>
        <p:spPr>
          <a:xfrm>
            <a:off x="5114630" y="3998295"/>
            <a:ext cx="3602523" cy="28575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1"/>
          <p:cNvSpPr/>
          <p:nvPr>
            <p:ph idx="4" type="pic"/>
          </p:nvPr>
        </p:nvSpPr>
        <p:spPr>
          <a:xfrm>
            <a:off x="8701089" y="3998295"/>
            <a:ext cx="3490913" cy="2857501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Width Photo" showMasterSp="0">
  <p:cSld name="Full Width Photo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62" name="Google Shape;6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2"/>
          <p:cNvSpPr/>
          <p:nvPr>
            <p:ph idx="2" type="pic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Graph" showMasterSp="0">
  <p:cSld name="Content and Graph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showMasterSp="0">
  <p:cSld name="Title and Double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1" name="Google Shape;2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66927" y="2185416"/>
            <a:ext cx="4500373" cy="3948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ed List" showMasterSp="0">
  <p:cSld name="Bulleted Lis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6" name="Google Shape;2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type="title"/>
          </p:nvPr>
        </p:nvSpPr>
        <p:spPr>
          <a:xfrm>
            <a:off x="566927" y="1499616"/>
            <a:ext cx="695147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566927" y="2185416"/>
            <a:ext cx="695147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31" name="Google Shape;3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566927" y="2185416"/>
            <a:ext cx="5138930" cy="393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 cap="none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 cap="none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 cap="none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 cap="none"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6172199" y="2185416"/>
            <a:ext cx="5138930" cy="394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sz="1600" cap="none">
                <a:solidFill>
                  <a:schemeClr val="accent1"/>
                </a:solidFill>
              </a:defRPr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type="title"/>
          </p:nvPr>
        </p:nvSpPr>
        <p:spPr>
          <a:xfrm>
            <a:off x="658368" y="1490662"/>
            <a:ext cx="6638544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  <a:defRPr b="1" sz="6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58368" y="3970337"/>
            <a:ext cx="6638544" cy="2212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eorgia"/>
              <a:buNone/>
              <a:defRPr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descr="Picture 6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Photo" showMasterSp="0">
  <p:cSld name="Content and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48" name="Google Shape;4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/>
          <p:nvPr>
            <p:ph idx="2" type="pic"/>
          </p:nvPr>
        </p:nvSpPr>
        <p:spPr>
          <a:xfrm>
            <a:off x="5098565" y="927100"/>
            <a:ext cx="7093435" cy="5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566927" y="1499616"/>
            <a:ext cx="4248913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566927" y="2185416"/>
            <a:ext cx="4248913" cy="3968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5760" lvl="0" marL="457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indent="-365760" lvl="1" marL="914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indent="-365760" lvl="2" marL="1371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indent="-365760" lvl="3" marL="1828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indent="-365760" lvl="4" marL="22860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indent="-342900" lvl="5" marL="27432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sz="12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6" name="Google Shape;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5600" y="321145"/>
            <a:ext cx="4800600" cy="3560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eorgia"/>
              <a:buNone/>
              <a:defRPr b="0" i="0" sz="36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-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menti.com/alss11t86eef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menti.com/al11wwbazkfe" TargetMode="External"/><Relationship Id="rId4" Type="http://schemas.openxmlformats.org/officeDocument/2006/relationships/hyperlink" Target="https://www.menti.com/al11wwbazkfe" TargetMode="External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horturl.at/LzAp7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658376" y="672098"/>
            <a:ext cx="75309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/>
              <a:t>CSE Workshop</a:t>
            </a:r>
            <a:endParaRPr/>
          </a:p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b="1" lang="en-US" sz="60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658368" y="4292610"/>
            <a:ext cx="6638400" cy="16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Intro &amp; Intermediate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Functions</a:t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662075" y="2377946"/>
            <a:ext cx="50490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Function definition</a:t>
            </a:r>
            <a:endParaRPr sz="2700"/>
          </a:p>
          <a:p>
            <a:pPr indent="-32004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Function call</a:t>
            </a:r>
            <a:endParaRPr sz="2700"/>
          </a:p>
        </p:txBody>
      </p:sp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0725" y="2377948"/>
            <a:ext cx="59817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7620000" y="6345640"/>
            <a:ext cx="402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662077" y="1439241"/>
            <a:ext cx="10515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Quiz 1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662075" y="2377946"/>
            <a:ext cx="50490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28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/>
              <a:t>Link 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https://www.menti.com/alss11t86eef</a:t>
            </a:r>
            <a:endParaRPr sz="1800"/>
          </a:p>
          <a:p>
            <a:pPr indent="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54" name="Google Shape;154;p24" title="Screenshot 2025-09-15 at 15.59.42.png"/>
          <p:cNvPicPr preferRelativeResize="0"/>
          <p:nvPr/>
        </p:nvPicPr>
        <p:blipFill rotWithShape="1">
          <a:blip r:embed="rId4">
            <a:alphaModFix/>
          </a:blip>
          <a:srcRect b="1908" l="874" r="864" t="1696"/>
          <a:stretch/>
        </p:blipFill>
        <p:spPr>
          <a:xfrm>
            <a:off x="7423850" y="2137400"/>
            <a:ext cx="3481650" cy="34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File Handling &amp; Exceptions</a:t>
            </a: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641075" y="2296771"/>
            <a:ext cx="5049000" cy="23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6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Open(), read/write files</a:t>
            </a:r>
            <a:endParaRPr/>
          </a:p>
          <a:p>
            <a:pPr indent="-28575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16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try-except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OOPs Basic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633900" y="2090547"/>
            <a:ext cx="50490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Class and Object</a:t>
            </a:r>
            <a:endParaRPr sz="1800"/>
          </a:p>
          <a:p>
            <a:pPr indent="-2628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Attributes and Methods</a:t>
            </a:r>
            <a:endParaRPr sz="1800"/>
          </a:p>
          <a:p>
            <a:pPr indent="-2628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__init__ constructor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Important Libraries</a:t>
            </a: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649725" y="2321496"/>
            <a:ext cx="50490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8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numpy</a:t>
            </a:r>
            <a:endParaRPr sz="1800"/>
          </a:p>
          <a:p>
            <a:pPr indent="-2628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sz="1800"/>
          </a:p>
          <a:p>
            <a:pPr indent="-2628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7620000" y="6345640"/>
            <a:ext cx="402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1" name="Google Shape;181;p28"/>
          <p:cNvSpPr txBox="1"/>
          <p:nvPr>
            <p:ph type="title"/>
          </p:nvPr>
        </p:nvSpPr>
        <p:spPr>
          <a:xfrm>
            <a:off x="566927" y="1499616"/>
            <a:ext cx="10515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Quiz 2: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649725" y="2321496"/>
            <a:ext cx="5049000" cy="23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628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4"/>
                </a:solidFill>
              </a:rPr>
              <a:t>Link 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https://www.menti.com/al11wwbazkf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e</a:t>
            </a:r>
            <a:r>
              <a:rPr lang="en-US" sz="1800">
                <a:solidFill>
                  <a:schemeClr val="accent4"/>
                </a:solidFill>
              </a:rPr>
              <a:t> </a:t>
            </a:r>
            <a:r>
              <a:rPr lang="en-US" sz="1800">
                <a:solidFill>
                  <a:schemeClr val="accent4"/>
                </a:solidFill>
              </a:rPr>
              <a:t> </a:t>
            </a:r>
            <a:endParaRPr sz="1800"/>
          </a:p>
        </p:txBody>
      </p:sp>
      <p:pic>
        <p:nvPicPr>
          <p:cNvPr id="183" name="Google Shape;183;p28" title="Screenshot 2025-09-15 at 15.58.33.png"/>
          <p:cNvPicPr preferRelativeResize="0"/>
          <p:nvPr/>
        </p:nvPicPr>
        <p:blipFill rotWithShape="1">
          <a:blip r:embed="rId5">
            <a:alphaModFix/>
          </a:blip>
          <a:srcRect b="0" l="3639" r="3509" t="1700"/>
          <a:stretch/>
        </p:blipFill>
        <p:spPr>
          <a:xfrm>
            <a:off x="7152250" y="2157750"/>
            <a:ext cx="3787350" cy="3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9" name="Google Shape;189;p29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Mini Project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566925" y="2204850"/>
            <a:ext cx="71721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Problem Statement </a:t>
            </a:r>
            <a:r>
              <a:rPr lang="en-US" sz="1800"/>
              <a:t>: </a:t>
            </a:r>
            <a:endParaRPr sz="1800"/>
          </a:p>
          <a:p>
            <a:pPr indent="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Analyze the </a:t>
            </a:r>
            <a:r>
              <a:rPr b="1" lang="en-US" sz="1800"/>
              <a:t>Students_performance.csv</a:t>
            </a:r>
            <a:r>
              <a:rPr lang="en-US" sz="1800"/>
              <a:t> dataset to evaluate how students’ performance varies by gender across different subjects (math, reading, and writing), and visually represent these differences using a bar graph for clear comparison.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776425" y="1041914"/>
            <a:ext cx="105156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Georgia"/>
              <a:buNone/>
            </a:pPr>
            <a:r>
              <a:rPr lang="en-US" sz="5000"/>
              <a:t>Thank You</a:t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50" y="3310401"/>
            <a:ext cx="2757699" cy="284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125" y="3310400"/>
            <a:ext cx="2440911" cy="2847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6300" y="3310400"/>
            <a:ext cx="2710357" cy="277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354925" y="3310401"/>
            <a:ext cx="2288424" cy="271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Georgia"/>
              <a:buNone/>
            </a:pPr>
            <a:r>
              <a:rPr b="0" i="0" lang="en-US" sz="3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Speakers: 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32900" y="1362025"/>
            <a:ext cx="6035572" cy="2232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None/>
            </a:pPr>
            <a:r>
              <a:t/>
            </a:r>
            <a:endParaRPr b="1" sz="27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None/>
            </a:pPr>
            <a:r>
              <a:t/>
            </a:r>
            <a:endParaRPr b="1" sz="27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1262" lvl="1" marL="9892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AutoNum type="arabicPeriod"/>
            </a:pPr>
            <a:r>
              <a:rPr b="1" lang="en-US" sz="27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Raunak Kumar Pandey</a:t>
            </a:r>
            <a:endParaRPr/>
          </a:p>
          <a:p>
            <a:pPr indent="-481262" lvl="1" marL="9892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AutoNum type="arabicPeriod"/>
            </a:pPr>
            <a:r>
              <a:rPr b="1" lang="en-US" sz="27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Syed Mohammed Faham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36541" y="3697952"/>
            <a:ext cx="6035700" cy="29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None/>
            </a:pPr>
            <a:r>
              <a:t/>
            </a:r>
            <a:endParaRPr b="1" i="0" sz="27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None/>
            </a:pPr>
            <a:r>
              <a:t/>
            </a:r>
            <a:endParaRPr b="1" i="0" sz="2700" u="none" cap="none" strike="noStrike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81262" lvl="1" marL="9892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AutoNum type="arabicPeriod"/>
            </a:pPr>
            <a:r>
              <a:rPr b="1" i="0" lang="en-US" sz="27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Shubham Kumar Agrawal</a:t>
            </a:r>
            <a:endParaRPr/>
          </a:p>
          <a:p>
            <a:pPr indent="-481262" lvl="1" marL="9892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Helvetica Neue"/>
              <a:buAutoNum type="arabicPeriod"/>
            </a:pPr>
            <a:r>
              <a:rPr b="1" i="0" lang="en-US" sz="2700" u="none" cap="none" strike="noStrik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Jeet Kavaiya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10629" y="3751759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Georgia"/>
              <a:buNone/>
            </a:pPr>
            <a:r>
              <a:rPr b="0" i="0" lang="en-US" sz="35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Event Managers: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566928" y="1499616"/>
            <a:ext cx="6951472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Resources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700549" y="2135309"/>
            <a:ext cx="65271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483398" lvl="0" marL="524254" rtl="0" algn="l">
              <a:lnSpc>
                <a:spcPct val="7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530"/>
              <a:buFont typeface="Helvetica Neue"/>
              <a:buChar char="•"/>
            </a:pPr>
            <a:r>
              <a:rPr lang="en-US" sz="253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 Link : </a:t>
            </a:r>
            <a:r>
              <a:rPr lang="en-US" sz="253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https://shorturl.at/LzAp7</a:t>
            </a:r>
            <a:r>
              <a:rPr lang="en-US" sz="253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53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228600" rtl="0" algn="l">
              <a:lnSpc>
                <a:spcPct val="70000"/>
              </a:lnSpc>
              <a:spcBef>
                <a:spcPts val="38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53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6" title="Screenshot 2025-09-15 at 16.39.0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0" y="2135297"/>
            <a:ext cx="3923175" cy="392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7620000" y="6345640"/>
            <a:ext cx="402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566928" y="1499616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Rules and Flow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700539" y="2135311"/>
            <a:ext cx="6951600" cy="39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487843" lvl="0" marL="52425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interactive: code along </a:t>
            </a:r>
            <a:endParaRPr sz="2600"/>
          </a:p>
          <a:p>
            <a:pPr indent="-487843" lvl="0" marL="524254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Materials via Github </a:t>
            </a:r>
            <a:endParaRPr sz="2600"/>
          </a:p>
          <a:p>
            <a:pPr indent="-487843" lvl="0" marL="524254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Hands-on </a:t>
            </a:r>
            <a:endParaRPr sz="2600"/>
          </a:p>
          <a:p>
            <a:pPr indent="-487843" lvl="0" marL="524254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project at end (15 min) </a:t>
            </a:r>
            <a:endParaRPr sz="2600"/>
          </a:p>
          <a:p>
            <a:pPr indent="-487843" lvl="0" marL="524254" rtl="0" algn="l">
              <a:lnSpc>
                <a:spcPct val="90000"/>
              </a:lnSpc>
              <a:spcBef>
                <a:spcPts val="38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Ask questions anytime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Why Python?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566925" y="2185425"/>
            <a:ext cx="6649500" cy="3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84793" lvl="0" marL="3108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Easy to learn, beginner-friendly</a:t>
            </a:r>
            <a:endParaRPr sz="2600"/>
          </a:p>
          <a:p>
            <a:pPr indent="-284793" lvl="0" marL="310894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in: </a:t>
            </a:r>
            <a:endParaRPr sz="2600"/>
          </a:p>
          <a:p>
            <a:pPr indent="-284793" lvl="1" marL="62179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AI/ML </a:t>
            </a:r>
            <a:endParaRPr sz="2600"/>
          </a:p>
          <a:p>
            <a:pPr indent="-284793" lvl="1" marL="62179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 Development</a:t>
            </a:r>
            <a:endParaRPr sz="2600"/>
          </a:p>
          <a:p>
            <a:pPr indent="-284793" lvl="1" marL="62179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Analysis</a:t>
            </a:r>
            <a:endParaRPr sz="2600"/>
          </a:p>
          <a:p>
            <a:pPr indent="-284793" lvl="1" marL="62179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Char char="•"/>
            </a:pPr>
            <a:r>
              <a:rPr lang="en-US" sz="26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Automation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566928" y="1351341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Variables &amp; data type</a:t>
            </a:r>
            <a:endParaRPr sz="3528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567000" y="1942350"/>
            <a:ext cx="94296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900">
                <a:latin typeface="Helvetica Neue"/>
                <a:ea typeface="Helvetica Neue"/>
                <a:cs typeface="Helvetica Neue"/>
                <a:sym typeface="Helvetica Neue"/>
              </a:rPr>
              <a:t>Basic Data Types :</a:t>
            </a:r>
            <a:endParaRPr b="1"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4617" lvl="3" marL="144840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Helvetica Neue"/>
              <a:buChar char="•"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Integers. </a:t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9868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Helvetica Neue"/>
              <a:buChar char="-"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: 4, 18, 65</a:t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4617" lvl="3" marL="144840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Helvetica Neue"/>
              <a:buChar char="•"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Floating-point numbers. </a:t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9868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Helvetica Neue"/>
              <a:buChar char="-"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Example - 2.2, 3.5</a:t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4617" lvl="3" marL="144840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Helvetica Neue"/>
              <a:buChar char="•"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Strings. </a:t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9868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Helvetica Neue"/>
              <a:buChar char="-"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Example - “Welcome to CSE Workshop!”</a:t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4617" lvl="3" marL="1448409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Helvetica Neue"/>
              <a:buChar char="•"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Booleans - </a:t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9868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900"/>
              <a:buFont typeface="Helvetica Neue"/>
              <a:buChar char="-"/>
            </a:pPr>
            <a:r>
              <a:rPr lang="en-US" sz="2900">
                <a:latin typeface="Helvetica Neue"/>
                <a:ea typeface="Helvetica Neue"/>
                <a:cs typeface="Helvetica Neue"/>
                <a:sym typeface="Helvetica Neue"/>
              </a:rPr>
              <a:t>Example - True, False</a:t>
            </a:r>
            <a:endParaRPr sz="2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7620000" y="6345640"/>
            <a:ext cx="4023361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Operators and </a:t>
            </a:r>
            <a:r>
              <a:rPr lang="en-US" sz="3528"/>
              <a:t>Operators Overloading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566927" y="2090550"/>
            <a:ext cx="9832500" cy="3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307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Helvetica Neue"/>
              <a:buChar char="•"/>
            </a:pPr>
            <a:r>
              <a:rPr i="0" lang="en-US" sz="2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Arithmetic (+, - , / , *, %, **, //)</a:t>
            </a:r>
            <a:endParaRPr sz="2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317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Helvetica Neue"/>
              <a:buChar char="○"/>
            </a:pPr>
            <a:r>
              <a:rPr lang="en-US" sz="2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+ 2 = 5, 8 - 6 = 2</a:t>
            </a:r>
            <a:endParaRPr sz="26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307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Helvetica Neue"/>
              <a:buChar char="•"/>
            </a:pPr>
            <a:r>
              <a:rPr i="0" lang="en-US" sz="2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(&lt; , &gt; , &lt;= ,&gt;= , !=, ==) </a:t>
            </a:r>
            <a:endParaRPr sz="2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317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Helvetica Neue"/>
              <a:buChar char="○"/>
            </a:pPr>
            <a:r>
              <a:rPr lang="en-US" sz="2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&lt; 2 = False</a:t>
            </a:r>
            <a:endParaRPr sz="2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01307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Helvetica Neue"/>
              <a:buChar char="•"/>
            </a:pPr>
            <a:r>
              <a:rPr i="0" lang="en-US" sz="2600" u="none" cap="none" strike="noStrike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Logical (or, and, not) </a:t>
            </a:r>
            <a:endParaRPr i="0" sz="2600" u="none" cap="none" strike="noStrike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317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Font typeface="Helvetica Neue"/>
              <a:buChar char="○"/>
            </a:pPr>
            <a:r>
              <a:rPr lang="en-US" sz="2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sz="2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&lt; 2) or (2 &lt; 3) = True</a:t>
            </a:r>
            <a:endParaRPr sz="26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1317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Char char="○"/>
            </a:pPr>
            <a:r>
              <a:rPr lang="en-US" sz="2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(3 &lt; 2) and (2 &lt; 3) = False</a:t>
            </a:r>
            <a:endParaRPr sz="26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Control Flow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37350" y="2090546"/>
            <a:ext cx="50490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4"/>
                </a:solidFill>
              </a:rPr>
              <a:t>Conditionals (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800">
                <a:solidFill>
                  <a:schemeClr val="accent4"/>
                </a:solidFill>
              </a:rPr>
              <a:t>, </a:t>
            </a:r>
            <a:r>
              <a:rPr b="0" i="0" lang="en-US" sz="28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elif, else)</a:t>
            </a:r>
            <a:endParaRPr sz="2800"/>
          </a:p>
          <a:p>
            <a:pPr indent="-326390" lvl="0" marL="28575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Arial"/>
              <a:buChar char="•"/>
            </a:pPr>
            <a:r>
              <a:t/>
            </a:r>
            <a:endParaRPr sz="2800"/>
          </a:p>
        </p:txBody>
      </p:sp>
      <p:sp>
        <p:nvSpPr>
          <p:cNvPr id="129" name="Google Shape;129;p21"/>
          <p:cNvSpPr txBox="1"/>
          <p:nvPr/>
        </p:nvSpPr>
        <p:spPr>
          <a:xfrm>
            <a:off x="7154200" y="2415125"/>
            <a:ext cx="522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6390" lvl="0" marL="28575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Loops (For, While)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25" y="3158425"/>
            <a:ext cx="4236459" cy="301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775" y="3183125"/>
            <a:ext cx="4166440" cy="3010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7620000" y="6345640"/>
            <a:ext cx="4023360" cy="3133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566927" y="1499616"/>
            <a:ext cx="10515601" cy="5909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28"/>
              <a:buFont typeface="Georgia"/>
              <a:buNone/>
            </a:pPr>
            <a:r>
              <a:rPr lang="en-US" sz="3528"/>
              <a:t>Advance Data types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566925" y="2335425"/>
            <a:ext cx="6748200" cy="41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25"/>
              <a:buFont typeface="Arial"/>
              <a:buNone/>
            </a:pPr>
            <a:r>
              <a:t/>
            </a:r>
            <a:endParaRPr b="0" i="0" sz="2437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371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Font typeface="Arial"/>
              <a:buChar char="•"/>
            </a:pPr>
            <a:r>
              <a:rPr b="0" i="0" lang="en-US" sz="2437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endParaRPr sz="2437">
              <a:solidFill>
                <a:schemeClr val="accent4"/>
              </a:solidFill>
            </a:endParaRPr>
          </a:p>
          <a:p>
            <a:pPr indent="-383381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Char char="○"/>
            </a:pPr>
            <a:r>
              <a:rPr lang="en-US" sz="2437">
                <a:solidFill>
                  <a:schemeClr val="accent4"/>
                </a:solidFill>
              </a:rPr>
              <a:t>Example - [“Apples”, “Mango”]</a:t>
            </a:r>
            <a:endParaRPr sz="2437">
              <a:solidFill>
                <a:schemeClr val="accent4"/>
              </a:solidFill>
            </a:endParaRPr>
          </a:p>
          <a:p>
            <a:pPr indent="-303371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Font typeface="Arial"/>
              <a:buChar char="•"/>
            </a:pPr>
            <a:r>
              <a:rPr b="0" i="0" lang="en-US" sz="2437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Tuples</a:t>
            </a:r>
            <a:endParaRPr b="0" i="0" sz="2437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381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Char char="○"/>
            </a:pPr>
            <a:r>
              <a:rPr lang="en-US" sz="2437">
                <a:solidFill>
                  <a:schemeClr val="accent4"/>
                </a:solidFill>
              </a:rPr>
              <a:t>Example - (2,3)</a:t>
            </a:r>
            <a:endParaRPr sz="2437">
              <a:solidFill>
                <a:schemeClr val="accent4"/>
              </a:solidFill>
            </a:endParaRPr>
          </a:p>
          <a:p>
            <a:pPr indent="-303371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Font typeface="Arial"/>
              <a:buChar char="•"/>
            </a:pPr>
            <a:r>
              <a:rPr b="0" i="0" lang="en-US" sz="2437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endParaRPr b="0" i="0" sz="2437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381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Char char="○"/>
            </a:pPr>
            <a:r>
              <a:rPr lang="en-US" sz="2437">
                <a:solidFill>
                  <a:schemeClr val="accent4"/>
                </a:solidFill>
              </a:rPr>
              <a:t>Example - {“dog”, “cat”}</a:t>
            </a:r>
            <a:endParaRPr sz="2437">
              <a:solidFill>
                <a:schemeClr val="accent4"/>
              </a:solidFill>
            </a:endParaRPr>
          </a:p>
          <a:p>
            <a:pPr indent="-303371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Font typeface="Arial"/>
              <a:buChar char="•"/>
            </a:pPr>
            <a:r>
              <a:rPr b="0" i="0" lang="en-US" sz="2437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endParaRPr b="0" i="0" sz="2437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3381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38"/>
              <a:buChar char="○"/>
            </a:pPr>
            <a:r>
              <a:rPr lang="en-US" sz="2437">
                <a:solidFill>
                  <a:schemeClr val="accent4"/>
                </a:solidFill>
              </a:rPr>
              <a:t>Example - {‘apple’ : 2, ‘mango’ : 4}</a:t>
            </a:r>
            <a:endParaRPr sz="2437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