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38C1C-1739-47C6-B2DB-48AFB52111F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B2F473-5E99-44DA-8FB9-D1AF51E27E70}">
      <dgm:prSet phldrT="[Text]"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     2   Lakhs+ across all platforms.</a:t>
          </a:r>
          <a:endParaRPr lang="en-IN" sz="3500" dirty="0"/>
        </a:p>
      </dgm:t>
    </dgm:pt>
    <dgm:pt modelId="{6C6B4DE8-F437-4B10-8E55-30A3A16CC8A1}" type="parTrans" cxnId="{5086676A-502C-4FA2-9802-E015AA3ECC85}">
      <dgm:prSet/>
      <dgm:spPr/>
      <dgm:t>
        <a:bodyPr/>
        <a:lstStyle/>
        <a:p>
          <a:endParaRPr lang="en-IN"/>
        </a:p>
      </dgm:t>
    </dgm:pt>
    <dgm:pt modelId="{0CE9A9B5-20D6-405C-808B-8C513BD35195}" type="sibTrans" cxnId="{5086676A-502C-4FA2-9802-E015AA3ECC85}">
      <dgm:prSet/>
      <dgm:spPr/>
      <dgm:t>
        <a:bodyPr/>
        <a:lstStyle/>
        <a:p>
          <a:endParaRPr lang="en-IN"/>
        </a:p>
      </dgm:t>
    </dgm:pt>
    <dgm:pt modelId="{9C90AEF8-9883-4C91-8D8C-284D65DEC1BA}">
      <dgm:prSet phldrT="[Text]"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     131 available for consultations.</a:t>
          </a:r>
          <a:endParaRPr lang="en-IN" sz="2000" dirty="0"/>
        </a:p>
      </dgm:t>
    </dgm:pt>
    <dgm:pt modelId="{FFA91292-9430-4FEA-AFFF-8BEDF6063545}" type="parTrans" cxnId="{317FA5CD-AFE2-4BD0-8898-2154E0D6C0D7}">
      <dgm:prSet/>
      <dgm:spPr/>
      <dgm:t>
        <a:bodyPr/>
        <a:lstStyle/>
        <a:p>
          <a:endParaRPr lang="en-IN"/>
        </a:p>
      </dgm:t>
    </dgm:pt>
    <dgm:pt modelId="{6F999BE6-432E-4D5F-B7BB-52E8A8CCFF12}" type="sibTrans" cxnId="{317FA5CD-AFE2-4BD0-8898-2154E0D6C0D7}">
      <dgm:prSet/>
      <dgm:spPr/>
      <dgm:t>
        <a:bodyPr/>
        <a:lstStyle/>
        <a:p>
          <a:endParaRPr lang="en-IN"/>
        </a:p>
      </dgm:t>
    </dgm:pt>
    <dgm:pt modelId="{2FB16F2B-793E-4551-B683-59CEA280661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     28,000+ seeking consultations.</a:t>
          </a:r>
          <a:endParaRPr lang="en-IN" sz="2000" dirty="0"/>
        </a:p>
      </dgm:t>
    </dgm:pt>
    <dgm:pt modelId="{9B51477E-4189-4A1E-BA20-8D14F079FFFE}" type="parTrans" cxnId="{080A4EE0-CEA3-4EC4-AD8E-A4A63C82B4BC}">
      <dgm:prSet/>
      <dgm:spPr/>
      <dgm:t>
        <a:bodyPr/>
        <a:lstStyle/>
        <a:p>
          <a:endParaRPr lang="en-IN"/>
        </a:p>
      </dgm:t>
    </dgm:pt>
    <dgm:pt modelId="{BE4ABCF0-F0B2-4D44-8F55-754BFE92CDAC}" type="sibTrans" cxnId="{080A4EE0-CEA3-4EC4-AD8E-A4A63C82B4BC}">
      <dgm:prSet/>
      <dgm:spPr/>
      <dgm:t>
        <a:bodyPr/>
        <a:lstStyle/>
        <a:p>
          <a:endParaRPr lang="en-IN"/>
        </a:p>
      </dgm:t>
    </dgm:pt>
    <dgm:pt modelId="{9074062C-FC31-4EEE-A856-3A0B902C0A56}" type="pres">
      <dgm:prSet presAssocID="{5C838C1C-1739-47C6-B2DB-48AFB52111FA}" presName="Name0" presStyleCnt="0">
        <dgm:presLayoutVars>
          <dgm:chMax val="7"/>
          <dgm:chPref val="7"/>
          <dgm:dir/>
        </dgm:presLayoutVars>
      </dgm:prSet>
      <dgm:spPr/>
    </dgm:pt>
    <dgm:pt modelId="{A62777D2-C1BC-4822-B205-CD1DDFB7364B}" type="pres">
      <dgm:prSet presAssocID="{5C838C1C-1739-47C6-B2DB-48AFB52111FA}" presName="Name1" presStyleCnt="0"/>
      <dgm:spPr/>
    </dgm:pt>
    <dgm:pt modelId="{B4974E61-0A47-4ECB-928B-7632A5CF34FC}" type="pres">
      <dgm:prSet presAssocID="{5C838C1C-1739-47C6-B2DB-48AFB52111FA}" presName="cycle" presStyleCnt="0"/>
      <dgm:spPr/>
    </dgm:pt>
    <dgm:pt modelId="{B1284F50-14D3-4ABB-AD1B-B0E62B855E92}" type="pres">
      <dgm:prSet presAssocID="{5C838C1C-1739-47C6-B2DB-48AFB52111FA}" presName="srcNode" presStyleLbl="node1" presStyleIdx="0" presStyleCnt="3"/>
      <dgm:spPr/>
    </dgm:pt>
    <dgm:pt modelId="{1182D287-323D-46C6-BFC0-CFB538576B31}" type="pres">
      <dgm:prSet presAssocID="{5C838C1C-1739-47C6-B2DB-48AFB52111FA}" presName="conn" presStyleLbl="parChTrans1D2" presStyleIdx="0" presStyleCnt="1"/>
      <dgm:spPr/>
    </dgm:pt>
    <dgm:pt modelId="{F1BBB766-EF21-49B8-AE00-03672D371216}" type="pres">
      <dgm:prSet presAssocID="{5C838C1C-1739-47C6-B2DB-48AFB52111FA}" presName="extraNode" presStyleLbl="node1" presStyleIdx="0" presStyleCnt="3"/>
      <dgm:spPr/>
    </dgm:pt>
    <dgm:pt modelId="{8FF480FE-9333-4009-802E-2717878B9966}" type="pres">
      <dgm:prSet presAssocID="{5C838C1C-1739-47C6-B2DB-48AFB52111FA}" presName="dstNode" presStyleLbl="node1" presStyleIdx="0" presStyleCnt="3"/>
      <dgm:spPr/>
    </dgm:pt>
    <dgm:pt modelId="{67749502-3FD1-4F57-9CD2-C52833BC19A8}" type="pres">
      <dgm:prSet presAssocID="{7DB2F473-5E99-44DA-8FB9-D1AF51E27E70}" presName="text_1" presStyleLbl="node1" presStyleIdx="0" presStyleCnt="3" custScaleX="109170" custLinFactNeighborX="5486" custLinFactNeighborY="1742">
        <dgm:presLayoutVars>
          <dgm:bulletEnabled val="1"/>
        </dgm:presLayoutVars>
      </dgm:prSet>
      <dgm:spPr/>
    </dgm:pt>
    <dgm:pt modelId="{DB1895DF-D318-46B5-B58E-A69836E79EB1}" type="pres">
      <dgm:prSet presAssocID="{7DB2F473-5E99-44DA-8FB9-D1AF51E27E70}" presName="accent_1" presStyleCnt="0"/>
      <dgm:spPr/>
    </dgm:pt>
    <dgm:pt modelId="{F9DE3ECF-CFBA-4B4A-9C7E-30D71E30B529}" type="pres">
      <dgm:prSet presAssocID="{7DB2F473-5E99-44DA-8FB9-D1AF51E27E70}" presName="accentRepeatNode" presStyleLbl="solidFgAcc1" presStyleIdx="0" presStyleCnt="3"/>
      <dgm:spPr>
        <a:blipFill rotWithShape="0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92B837E9-4279-4763-A4FB-8C77B3D57A0D}" type="pres">
      <dgm:prSet presAssocID="{9C90AEF8-9883-4C91-8D8C-284D65DEC1BA}" presName="text_2" presStyleLbl="node1" presStyleIdx="1" presStyleCnt="3" custScaleX="114158" custLinFactNeighborX="480" custLinFactNeighborY="2229">
        <dgm:presLayoutVars>
          <dgm:bulletEnabled val="1"/>
        </dgm:presLayoutVars>
      </dgm:prSet>
      <dgm:spPr/>
    </dgm:pt>
    <dgm:pt modelId="{69E774CB-DF13-4699-8DB4-6DCF789486B6}" type="pres">
      <dgm:prSet presAssocID="{9C90AEF8-9883-4C91-8D8C-284D65DEC1BA}" presName="accent_2" presStyleCnt="0"/>
      <dgm:spPr/>
    </dgm:pt>
    <dgm:pt modelId="{738790E1-7441-490E-917C-C6AE3B141F63}" type="pres">
      <dgm:prSet presAssocID="{9C90AEF8-9883-4C91-8D8C-284D65DEC1BA}" presName="accentRepeatNode" presStyleLbl="solidFgAcc1" presStyleIdx="1" presStyleCnt="3"/>
      <dgm:spPr>
        <a:blipFill rotWithShape="0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CD730FA8-F246-48D8-A517-2CBDAF04C350}" type="pres">
      <dgm:prSet presAssocID="{2FB16F2B-793E-4551-B683-59CEA2806610}" presName="text_3" presStyleLbl="node1" presStyleIdx="2" presStyleCnt="3" custScaleX="109170">
        <dgm:presLayoutVars>
          <dgm:bulletEnabled val="1"/>
        </dgm:presLayoutVars>
      </dgm:prSet>
      <dgm:spPr/>
    </dgm:pt>
    <dgm:pt modelId="{FB3EF64F-5E84-43A4-AB20-F74178B0F7B5}" type="pres">
      <dgm:prSet presAssocID="{2FB16F2B-793E-4551-B683-59CEA2806610}" presName="accent_3" presStyleCnt="0"/>
      <dgm:spPr/>
    </dgm:pt>
    <dgm:pt modelId="{E3C5CA46-0F47-426F-89C4-CFCDD20CFF1F}" type="pres">
      <dgm:prSet presAssocID="{2FB16F2B-793E-4551-B683-59CEA2806610}" presName="accentRepeatNode" presStyleLbl="solidFgAcc1" presStyleIdx="2" presStyleCnt="3"/>
      <dgm:spPr>
        <a:blipFill rotWithShape="0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</dgm:ptLst>
  <dgm:cxnLst>
    <dgm:cxn modelId="{4E598524-9219-4448-BE0B-0D7383FAC16C}" type="presOf" srcId="{0CE9A9B5-20D6-405C-808B-8C513BD35195}" destId="{1182D287-323D-46C6-BFC0-CFB538576B31}" srcOrd="0" destOrd="0" presId="urn:microsoft.com/office/officeart/2008/layout/VerticalCurvedList"/>
    <dgm:cxn modelId="{B115A960-BA62-4B51-AF6F-BA21C077AA58}" type="presOf" srcId="{7DB2F473-5E99-44DA-8FB9-D1AF51E27E70}" destId="{67749502-3FD1-4F57-9CD2-C52833BC19A8}" srcOrd="0" destOrd="0" presId="urn:microsoft.com/office/officeart/2008/layout/VerticalCurvedList"/>
    <dgm:cxn modelId="{5086676A-502C-4FA2-9802-E015AA3ECC85}" srcId="{5C838C1C-1739-47C6-B2DB-48AFB52111FA}" destId="{7DB2F473-5E99-44DA-8FB9-D1AF51E27E70}" srcOrd="0" destOrd="0" parTransId="{6C6B4DE8-F437-4B10-8E55-30A3A16CC8A1}" sibTransId="{0CE9A9B5-20D6-405C-808B-8C513BD35195}"/>
    <dgm:cxn modelId="{3EFD6897-55AD-4051-8BCC-C54C39E36447}" type="presOf" srcId="{2FB16F2B-793E-4551-B683-59CEA2806610}" destId="{CD730FA8-F246-48D8-A517-2CBDAF04C350}" srcOrd="0" destOrd="0" presId="urn:microsoft.com/office/officeart/2008/layout/VerticalCurvedList"/>
    <dgm:cxn modelId="{AFE9F7A6-6EF4-4C01-B660-323633B2926F}" type="presOf" srcId="{9C90AEF8-9883-4C91-8D8C-284D65DEC1BA}" destId="{92B837E9-4279-4763-A4FB-8C77B3D57A0D}" srcOrd="0" destOrd="0" presId="urn:microsoft.com/office/officeart/2008/layout/VerticalCurvedList"/>
    <dgm:cxn modelId="{317FA5CD-AFE2-4BD0-8898-2154E0D6C0D7}" srcId="{5C838C1C-1739-47C6-B2DB-48AFB52111FA}" destId="{9C90AEF8-9883-4C91-8D8C-284D65DEC1BA}" srcOrd="1" destOrd="0" parTransId="{FFA91292-9430-4FEA-AFFF-8BEDF6063545}" sibTransId="{6F999BE6-432E-4D5F-B7BB-52E8A8CCFF12}"/>
    <dgm:cxn modelId="{08222EDD-27E9-40EF-9392-B8B19AF52866}" type="presOf" srcId="{5C838C1C-1739-47C6-B2DB-48AFB52111FA}" destId="{9074062C-FC31-4EEE-A856-3A0B902C0A56}" srcOrd="0" destOrd="0" presId="urn:microsoft.com/office/officeart/2008/layout/VerticalCurvedList"/>
    <dgm:cxn modelId="{080A4EE0-CEA3-4EC4-AD8E-A4A63C82B4BC}" srcId="{5C838C1C-1739-47C6-B2DB-48AFB52111FA}" destId="{2FB16F2B-793E-4551-B683-59CEA2806610}" srcOrd="2" destOrd="0" parTransId="{9B51477E-4189-4A1E-BA20-8D14F079FFFE}" sibTransId="{BE4ABCF0-F0B2-4D44-8F55-754BFE92CDAC}"/>
    <dgm:cxn modelId="{E6E26A1B-8C9D-49F1-A8B3-BB399AE85435}" type="presParOf" srcId="{9074062C-FC31-4EEE-A856-3A0B902C0A56}" destId="{A62777D2-C1BC-4822-B205-CD1DDFB7364B}" srcOrd="0" destOrd="0" presId="urn:microsoft.com/office/officeart/2008/layout/VerticalCurvedList"/>
    <dgm:cxn modelId="{3A45ED71-812C-4C41-ADF9-E6B28980B694}" type="presParOf" srcId="{A62777D2-C1BC-4822-B205-CD1DDFB7364B}" destId="{B4974E61-0A47-4ECB-928B-7632A5CF34FC}" srcOrd="0" destOrd="0" presId="urn:microsoft.com/office/officeart/2008/layout/VerticalCurvedList"/>
    <dgm:cxn modelId="{E74BDF41-5A13-44F4-AE37-B0763D41420A}" type="presParOf" srcId="{B4974E61-0A47-4ECB-928B-7632A5CF34FC}" destId="{B1284F50-14D3-4ABB-AD1B-B0E62B855E92}" srcOrd="0" destOrd="0" presId="urn:microsoft.com/office/officeart/2008/layout/VerticalCurvedList"/>
    <dgm:cxn modelId="{1E235807-6AA5-43AE-9402-7E04AF43FAB9}" type="presParOf" srcId="{B4974E61-0A47-4ECB-928B-7632A5CF34FC}" destId="{1182D287-323D-46C6-BFC0-CFB538576B31}" srcOrd="1" destOrd="0" presId="urn:microsoft.com/office/officeart/2008/layout/VerticalCurvedList"/>
    <dgm:cxn modelId="{2F2D556C-B6AF-4FB1-96E4-3EF32FEC0F2D}" type="presParOf" srcId="{B4974E61-0A47-4ECB-928B-7632A5CF34FC}" destId="{F1BBB766-EF21-49B8-AE00-03672D371216}" srcOrd="2" destOrd="0" presId="urn:microsoft.com/office/officeart/2008/layout/VerticalCurvedList"/>
    <dgm:cxn modelId="{A4BE1E11-0098-4392-8D0F-59BA2EC5B878}" type="presParOf" srcId="{B4974E61-0A47-4ECB-928B-7632A5CF34FC}" destId="{8FF480FE-9333-4009-802E-2717878B9966}" srcOrd="3" destOrd="0" presId="urn:microsoft.com/office/officeart/2008/layout/VerticalCurvedList"/>
    <dgm:cxn modelId="{E4A6A04D-7AAE-4C0D-98C3-07B29FAE0874}" type="presParOf" srcId="{A62777D2-C1BC-4822-B205-CD1DDFB7364B}" destId="{67749502-3FD1-4F57-9CD2-C52833BC19A8}" srcOrd="1" destOrd="0" presId="urn:microsoft.com/office/officeart/2008/layout/VerticalCurvedList"/>
    <dgm:cxn modelId="{662EB01F-2526-4EFB-936D-6B25D80E1F08}" type="presParOf" srcId="{A62777D2-C1BC-4822-B205-CD1DDFB7364B}" destId="{DB1895DF-D318-46B5-B58E-A69836E79EB1}" srcOrd="2" destOrd="0" presId="urn:microsoft.com/office/officeart/2008/layout/VerticalCurvedList"/>
    <dgm:cxn modelId="{3CB4A918-B274-40CD-A123-E41664C2D1F2}" type="presParOf" srcId="{DB1895DF-D318-46B5-B58E-A69836E79EB1}" destId="{F9DE3ECF-CFBA-4B4A-9C7E-30D71E30B529}" srcOrd="0" destOrd="0" presId="urn:microsoft.com/office/officeart/2008/layout/VerticalCurvedList"/>
    <dgm:cxn modelId="{76ECECDB-AD5F-4BDE-91B2-DC3855EA5305}" type="presParOf" srcId="{A62777D2-C1BC-4822-B205-CD1DDFB7364B}" destId="{92B837E9-4279-4763-A4FB-8C77B3D57A0D}" srcOrd="3" destOrd="0" presId="urn:microsoft.com/office/officeart/2008/layout/VerticalCurvedList"/>
    <dgm:cxn modelId="{F7969230-F024-4BB6-A01D-4AF4DC3443A9}" type="presParOf" srcId="{A62777D2-C1BC-4822-B205-CD1DDFB7364B}" destId="{69E774CB-DF13-4699-8DB4-6DCF789486B6}" srcOrd="4" destOrd="0" presId="urn:microsoft.com/office/officeart/2008/layout/VerticalCurvedList"/>
    <dgm:cxn modelId="{837520AC-2187-4145-A28B-1F67B0647BB9}" type="presParOf" srcId="{69E774CB-DF13-4699-8DB4-6DCF789486B6}" destId="{738790E1-7441-490E-917C-C6AE3B141F63}" srcOrd="0" destOrd="0" presId="urn:microsoft.com/office/officeart/2008/layout/VerticalCurvedList"/>
    <dgm:cxn modelId="{1D725A20-EB09-4621-9E97-DB1CB1212615}" type="presParOf" srcId="{A62777D2-C1BC-4822-B205-CD1DDFB7364B}" destId="{CD730FA8-F246-48D8-A517-2CBDAF04C350}" srcOrd="5" destOrd="0" presId="urn:microsoft.com/office/officeart/2008/layout/VerticalCurvedList"/>
    <dgm:cxn modelId="{1BF51E01-01EB-44EA-90C2-8FE2BD13BDE3}" type="presParOf" srcId="{A62777D2-C1BC-4822-B205-CD1DDFB7364B}" destId="{FB3EF64F-5E84-43A4-AB20-F74178B0F7B5}" srcOrd="6" destOrd="0" presId="urn:microsoft.com/office/officeart/2008/layout/VerticalCurvedList"/>
    <dgm:cxn modelId="{C65E5978-CE78-474F-AA80-1CBEBC3DDAFE}" type="presParOf" srcId="{FB3EF64F-5E84-43A4-AB20-F74178B0F7B5}" destId="{E3C5CA46-0F47-426F-89C4-CFCDD20CFF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2D287-323D-46C6-BFC0-CFB538576B31}">
      <dsp:nvSpPr>
        <dsp:cNvPr id="0" name=""/>
        <dsp:cNvSpPr/>
      </dsp:nvSpPr>
      <dsp:spPr>
        <a:xfrm>
          <a:off x="-4250357" y="-624404"/>
          <a:ext cx="4847671" cy="4847671"/>
        </a:xfrm>
        <a:prstGeom prst="blockArc">
          <a:avLst>
            <a:gd name="adj1" fmla="val 18900000"/>
            <a:gd name="adj2" fmla="val 2700000"/>
            <a:gd name="adj3" fmla="val 44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49502-3FD1-4F57-9CD2-C52833BC19A8}">
      <dsp:nvSpPr>
        <dsp:cNvPr id="0" name=""/>
        <dsp:cNvSpPr/>
      </dsp:nvSpPr>
      <dsp:spPr>
        <a:xfrm>
          <a:off x="70973" y="372424"/>
          <a:ext cx="5907415" cy="719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3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     2   Lakhs+ across all platforms.</a:t>
          </a:r>
          <a:endParaRPr lang="en-IN" sz="3500" kern="1200" dirty="0"/>
        </a:p>
      </dsp:txBody>
      <dsp:txXfrm>
        <a:off x="70973" y="372424"/>
        <a:ext cx="5907415" cy="719772"/>
      </dsp:txXfrm>
    </dsp:sp>
    <dsp:sp modelId="{F9DE3ECF-CFBA-4B4A-9C7E-30D71E30B529}">
      <dsp:nvSpPr>
        <dsp:cNvPr id="0" name=""/>
        <dsp:cNvSpPr/>
      </dsp:nvSpPr>
      <dsp:spPr>
        <a:xfrm>
          <a:off x="-130780" y="269914"/>
          <a:ext cx="899715" cy="899715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837E9-4279-4763-A4FB-8C77B3D57A0D}">
      <dsp:nvSpPr>
        <dsp:cNvPr id="0" name=""/>
        <dsp:cNvSpPr/>
      </dsp:nvSpPr>
      <dsp:spPr>
        <a:xfrm>
          <a:off x="216176" y="1455588"/>
          <a:ext cx="5878646" cy="719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3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     131 available for consultations.</a:t>
          </a:r>
          <a:endParaRPr lang="en-IN" sz="2000" kern="1200" dirty="0"/>
        </a:p>
      </dsp:txBody>
      <dsp:txXfrm>
        <a:off x="216176" y="1455588"/>
        <a:ext cx="5878646" cy="719772"/>
      </dsp:txXfrm>
    </dsp:sp>
    <dsp:sp modelId="{738790E1-7441-490E-917C-C6AE3B141F63}">
      <dsp:nvSpPr>
        <dsp:cNvPr id="0" name=""/>
        <dsp:cNvSpPr/>
      </dsp:nvSpPr>
      <dsp:spPr>
        <a:xfrm>
          <a:off x="130856" y="1349573"/>
          <a:ext cx="899715" cy="899715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30FA8-F246-48D8-A517-2CBDAF04C350}">
      <dsp:nvSpPr>
        <dsp:cNvPr id="0" name=""/>
        <dsp:cNvSpPr/>
      </dsp:nvSpPr>
      <dsp:spPr>
        <a:xfrm>
          <a:off x="70973" y="2519204"/>
          <a:ext cx="5907415" cy="719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3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     28,000+ seeking consultations.</a:t>
          </a:r>
          <a:endParaRPr lang="en-IN" sz="2000" kern="1200" dirty="0"/>
        </a:p>
      </dsp:txBody>
      <dsp:txXfrm>
        <a:off x="70973" y="2519204"/>
        <a:ext cx="5907415" cy="719772"/>
      </dsp:txXfrm>
    </dsp:sp>
    <dsp:sp modelId="{E3C5CA46-0F47-426F-89C4-CFCDD20CFF1F}">
      <dsp:nvSpPr>
        <dsp:cNvPr id="0" name=""/>
        <dsp:cNvSpPr/>
      </dsp:nvSpPr>
      <dsp:spPr>
        <a:xfrm>
          <a:off x="-130780" y="2429232"/>
          <a:ext cx="899715" cy="899715"/>
        </a:xfrm>
        <a:prstGeom prst="ellipse">
          <a:avLst/>
        </a:prstGeom>
        <a:blipFill rotWithShape="0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9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0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4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20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1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3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3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0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7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0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1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74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10F3-C436-44A8-B5CC-A7C7FFCCAD8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9031-7C57-4DA0-963F-33A20F44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17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D1A9-2B09-511D-27D6-F68B4B36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582779"/>
            <a:ext cx="8935454" cy="1507958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AstroSage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47B8-8D39-8DEA-351D-2A8A469E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947" y="4443663"/>
            <a:ext cx="4636169" cy="814137"/>
          </a:xfrm>
        </p:spPr>
        <p:txBody>
          <a:bodyPr/>
          <a:lstStyle/>
          <a:p>
            <a:r>
              <a:rPr lang="en-IN" dirty="0"/>
              <a:t>By RAUNAK RANJAN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9EBADA-88B5-4ACA-A6EC-E55293CFDB4A}"/>
              </a:ext>
            </a:extLst>
          </p:cNvPr>
          <p:cNvSpPr txBox="1">
            <a:spLocks/>
          </p:cNvSpPr>
          <p:nvPr/>
        </p:nvSpPr>
        <p:spPr>
          <a:xfrm>
            <a:off x="680322" y="1122362"/>
            <a:ext cx="9987678" cy="2387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D1B92B-22D3-1203-93E1-E0EE53712EAF}"/>
              </a:ext>
            </a:extLst>
          </p:cNvPr>
          <p:cNvSpPr txBox="1">
            <a:spLocks/>
          </p:cNvSpPr>
          <p:nvPr/>
        </p:nvSpPr>
        <p:spPr>
          <a:xfrm>
            <a:off x="1523999" y="3602037"/>
            <a:ext cx="9143999" cy="165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AEB6-6C53-1AE9-0996-D968C62D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Analysis of Ratings vs. Guru 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EB1B-6C6E-9799-7414-91384C87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57207" cy="35993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Most Ratings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2-4, peak at 3 (4,407 gurus).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Room for Improvement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Few gurus in higher brackets.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Top Ratings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Small number at the top.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Recommendations</a:t>
            </a:r>
            <a:endParaRPr lang="en-US" b="1" u="sng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Training</a:t>
            </a:r>
            <a:r>
              <a:rPr lang="en-US" sz="2400" u="sng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Focus on ratings 2-4.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Incentives</a:t>
            </a:r>
            <a:r>
              <a:rPr lang="en-US" sz="2400" u="sng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Introduce performance-based rewards.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D275F-9795-B470-13E3-46D78B5B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3" y="2336874"/>
            <a:ext cx="4967785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2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5D26-AE22-9B3D-D228-2D4A957E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Top 10 Rated Gurus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133C-A14E-F926-3E51-CF23C372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624945" cy="359931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Guru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Highest (7.5)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Tarot Mystical &amp; Astro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Pujaa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Lowest (0)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Tarot Rittika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Reviews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82,249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Avg. Rating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2.9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Train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Improve communication &amp; expertise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Feedback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Collect customer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Incentives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Reward top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Quality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 consistency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004DB-6A8D-B227-AAA0-08F5EC9E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59" y="2336873"/>
            <a:ext cx="4995081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2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BAA-CD18-9F0D-87D3-BF65182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Daily Call Volume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82D5-9E4D-CC0F-38A7-A1285AE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87715" cy="35993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all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Highest (Sunday)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4,592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Lowest (Thursday)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3,341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Total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28,027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Promote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Time-limited discounts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Optimize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Agent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Incentivize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Reward bookings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Enhance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Boost marketing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F9084-90A1-6E57-0023-31F4280E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34" y="2336873"/>
            <a:ext cx="5964070" cy="34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0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D14B-6197-7BD3-164E-45049271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Overview of Platform Activity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F520-44BE-3971-298D-7727D78A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415678" cy="359931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Revenue Breakdown: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78.72% from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21.26% from 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0.02% from Public Live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0% from Complementary Services</a:t>
            </a:r>
          </a:p>
          <a:p>
            <a:endParaRPr lang="en-US" sz="2400" b="1" dirty="0"/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Recommendations: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 Call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Optimize 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Increase Call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Enhance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Explore New Revenue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6E784-317E-3F2E-EDF5-037649E7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16" y="2336873"/>
            <a:ext cx="3706012" cy="33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7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166E-A898-5C8E-C7FC-6907B6D3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Website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D35D-4980-70EA-7E00-DB6E5C2F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948778" cy="359931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Usage Breakdown: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72.16% 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Gurucool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27.83% use App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0.01% use Dashboard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Enhance SEO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Optimize for search engines.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Improve UX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Streamline navigation, mobile-friendly.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Promote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Boost visibility via social media &amp; emails.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Leverage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Analyze user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Improve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Create engaging, valuable content.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A3300-5E87-67D3-7923-09C19069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362" y="2770496"/>
            <a:ext cx="3507474" cy="3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9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EF1E-026D-457B-7C46-B9FF316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Average Rating Percentage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E6CB-1FD6-A102-D1AE-27D2B321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30079" cy="3599316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Rating Breakdown: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69.63% from Chat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30.36% from Call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0.01% from Public Live 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Enhance Chat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Improve response time &amp;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Optimize Calls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Reduce wait times &amp; improve support.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Increase Live Call Engagement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Promote &amp; enhance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Leverage Feedback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Use ratings to improve services.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EFA41-3FB9-B0B7-DFA1-CD6AF031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2598057"/>
            <a:ext cx="3817257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9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2B8C-5A97-18F1-B355-444243E3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Call &amp; Chat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15F9-4CB8-453B-BAD5-2D987438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865622" cy="35993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Chat Dominance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70% of platform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Call Revenue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Higher revenue, despite lower activity.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Monetization Focus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Optimize agent performance and improve chat conversion strategies.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7B5F9-C6F0-072D-0527-392ACA66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2539999"/>
            <a:ext cx="4339771" cy="33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9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29AB-AED5-9659-4030-AB792127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Strategic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3B63-9BA1-A472-2E29-60362910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Enhancing Customer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Train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Problem-Solving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Equip for complex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Technical Knowledge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Improve system skills.</a:t>
            </a:r>
          </a:p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KPI Tracking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Measure effectiveness.</a:t>
            </a:r>
          </a:p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Risks &amp;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Failure Rate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 performance changes</a:t>
            </a:r>
            <a:endParaRPr lang="en-IN" dirty="0"/>
          </a:p>
        </p:txBody>
      </p:sp>
      <p:pic>
        <p:nvPicPr>
          <p:cNvPr id="4" name="Picture 3" descr="A green and blue circle with a white exclamation mark&#10;&#10;Description automatically generated">
            <a:extLst>
              <a:ext uri="{FF2B5EF4-FFF2-40B4-BE49-F238E27FC236}">
                <a16:creationId xmlns:a16="http://schemas.microsoft.com/office/drawing/2014/main" id="{BF8FD75C-8CA3-5BAB-67E5-BFA25635B0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7499" y="3744686"/>
            <a:ext cx="4269198" cy="2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0B88-FB55-7C80-BCCD-360DA4E9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Strategic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459F-82D0-6512-8DDF-0D60A59F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994620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Optimizing Call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Peak Prediction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Adjust staffing during peak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Shift Work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Flexible scheduling to reduce burnout.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Skill-Based Routing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AI-driven call routing.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Workload Balancing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fair call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Customer Satisfaction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Analyze post-implementation ratings.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15E3-2B05-1CE8-263B-DB32508796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770" y="3921838"/>
            <a:ext cx="2517058" cy="25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AD4-D5CC-548B-9C45-97271118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Strategic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5BB4-CE0E-483F-D4E9-6C6F9F50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405622" cy="35993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New Technologies for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AI &amp; ML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tasks, optimize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AI Chatbots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Handle queries, reduce traffic.</a:t>
            </a:r>
          </a:p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IBM Watson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Manage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Dialogflow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Customizable chatbot.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Zendesk Bot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FAQs.</a:t>
            </a:r>
          </a:p>
          <a:p>
            <a:endParaRPr lang="en-IN" dirty="0"/>
          </a:p>
        </p:txBody>
      </p:sp>
      <p:pic>
        <p:nvPicPr>
          <p:cNvPr id="6" name="Picture 8" descr="Artificial intelligence Computer Icons Robotics Chatbot, inteligencia artificial, text, rectangle, number png">
            <a:extLst>
              <a:ext uri="{FF2B5EF4-FFF2-40B4-BE49-F238E27FC236}">
                <a16:creationId xmlns:a16="http://schemas.microsoft.com/office/drawing/2014/main" id="{40D6CC4F-C524-E7F8-B8DB-9B464C02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5656" y="3675937"/>
            <a:ext cx="2957052" cy="295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33-BBC1-6435-40AF-E2740883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Arial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A919-FC50-6B3A-4557-92730A85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goe UI Semibold" panose="020B0702040204020203" pitchFamily="34" charset="0"/>
                <a:ea typeface="Lato"/>
                <a:cs typeface="Segoe UI Semibold" panose="020B0702040204020203" pitchFamily="34" charset="0"/>
                <a:sym typeface="Lato"/>
              </a:rPr>
              <a:t>AstroSage has received a 1 crore investment and aims to optimize its call center operations. </a:t>
            </a:r>
          </a:p>
          <a:p>
            <a:r>
              <a:rPr lang="en-US" sz="2400" dirty="0">
                <a:latin typeface="Segoe UI Semibold" panose="020B0702040204020203" pitchFamily="34" charset="0"/>
                <a:ea typeface="Lato"/>
                <a:cs typeface="Segoe UI Semibold" panose="020B0702040204020203" pitchFamily="34" charset="0"/>
                <a:sym typeface="Lato"/>
              </a:rPr>
              <a:t>The goal is to determine how to allocate this investment to maximize operational efficiency, customer satisfaction, and profitability.</a:t>
            </a:r>
          </a:p>
          <a:p>
            <a:r>
              <a:rPr lang="en-US" sz="2400" dirty="0">
                <a:latin typeface="Segoe UI Semibold" panose="020B0702040204020203" pitchFamily="34" charset="0"/>
                <a:ea typeface="Lato"/>
                <a:cs typeface="Segoe UI Semibold" panose="020B0702040204020203" pitchFamily="34" charset="0"/>
                <a:sym typeface="Lato"/>
              </a:rPr>
              <a:t> The analysis will consider historical call data, performance metrics, and market trends to make informed decisions.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/>
          </a:p>
        </p:txBody>
      </p:sp>
      <p:pic>
        <p:nvPicPr>
          <p:cNvPr id="4" name="Picture 3" descr="A white puzzle piece on a black background&#10;&#10;Description automatically generated">
            <a:extLst>
              <a:ext uri="{FF2B5EF4-FFF2-40B4-BE49-F238E27FC236}">
                <a16:creationId xmlns:a16="http://schemas.microsoft.com/office/drawing/2014/main" id="{B2291CF8-5085-770A-8019-C495DDEB6F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9516" y="4186988"/>
            <a:ext cx="6769768" cy="2671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90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D859-133E-53C9-C75F-4F49BB70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 Analytics Dashboard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0D63-15DC-67D1-621A-3C58EE9B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DB659-A64E-AFCE-98D1-61AB7F35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3" y="2231922"/>
            <a:ext cx="11378846" cy="43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3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1900-ECC8-8921-9DC5-4AFD7DDA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Segoe UI Black" panose="020B0A02040204020203" pitchFamily="34" charset="0"/>
                <a:ea typeface="Segoe UI Black" panose="020B0A02040204020203" pitchFamily="34" charset="0"/>
                <a:cs typeface="Arial"/>
                <a:sym typeface="Arial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8D03-A76F-F2C9-44EB-49ED69DA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276479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Low Satisfaction: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Declining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Low Revenue: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Free chats and failures affect earnings.</a:t>
            </a:r>
          </a:p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Growth: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Better satisfaction = higher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Leadership: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 chatbots reduce costs, lead competition.</a:t>
            </a:r>
          </a:p>
          <a:p>
            <a:pPr marL="0" indent="0">
              <a:buNone/>
            </a:pP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Closing</a:t>
            </a:r>
          </a:p>
          <a:p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AstroSage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has strong potential for growth.</a:t>
            </a:r>
          </a:p>
          <a:p>
            <a:endParaRPr lang="en-IN" dirty="0"/>
          </a:p>
        </p:txBody>
      </p:sp>
      <p:pic>
        <p:nvPicPr>
          <p:cNvPr id="4" name="Picture 6" descr="Conclusion, planning, problem solving, solution, strategy icon - Download  on Iconfinder">
            <a:extLst>
              <a:ext uri="{FF2B5EF4-FFF2-40B4-BE49-F238E27FC236}">
                <a16:creationId xmlns:a16="http://schemas.microsoft.com/office/drawing/2014/main" id="{235DA3B8-0FAE-09C7-EAFF-1E411887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7593" y="3603074"/>
            <a:ext cx="2841522" cy="284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8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767F-8A90-AA7B-721E-9483DE3A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latin typeface="Segoe UI Black" panose="020B0A02040204020203" pitchFamily="34" charset="0"/>
                <a:ea typeface="Segoe UI Black" panose="020B0A02040204020203" pitchFamily="34" charset="0"/>
                <a:cs typeface="Arial"/>
                <a:sym typeface="Arial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B051-B6F2-693E-6A20-79878DCE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Segoe UI Black" panose="020B0A02040204020203" pitchFamily="34" charset="0"/>
              <a:buChar char="»"/>
            </a:pPr>
            <a:r>
              <a:rPr lang="en-IN" sz="2400" b="0" i="0" u="none" strike="noStrike" cap="none" dirty="0" err="1"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  <a:sym typeface="Calibri"/>
              </a:rPr>
              <a:t>AstroSage</a:t>
            </a:r>
            <a:r>
              <a:rPr lang="en-IN" sz="2400" b="0" i="0" u="none" strike="noStrike" cap="none" dirty="0"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  <a:sym typeface="Calibri"/>
              </a:rPr>
              <a:t> Report 2023</a:t>
            </a:r>
          </a:p>
          <a:p>
            <a:pPr>
              <a:buClr>
                <a:schemeClr val="tx1"/>
              </a:buClr>
              <a:buFont typeface="Segoe UI Black" panose="020B0A02040204020203" pitchFamily="34" charset="0"/>
              <a:buChar char="»"/>
            </a:pPr>
            <a:r>
              <a:rPr lang="en-IN" sz="2400" b="0" i="0" u="none" strike="noStrike" cap="none" dirty="0"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  <a:sym typeface="Calibri"/>
              </a:rPr>
              <a:t>Data-cleaning methodologies - GeeksforGeeks.com, DataCamp.com</a:t>
            </a:r>
          </a:p>
          <a:p>
            <a:pPr>
              <a:buClr>
                <a:schemeClr val="tx1"/>
              </a:buClr>
              <a:buFont typeface="Segoe UI Black" panose="020B0A02040204020203" pitchFamily="34" charset="0"/>
              <a:buChar char="»"/>
            </a:pPr>
            <a:r>
              <a:rPr lang="en-US" sz="2400" b="0" i="0" u="none" strike="noStrike" cap="none" dirty="0"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  <a:sym typeface="Calibri"/>
              </a:rPr>
              <a:t>Image generation tool for slides – PowerPoint</a:t>
            </a:r>
            <a:endParaRPr lang="en-US" sz="2400" dirty="0">
              <a:latin typeface="Segoe UI Semibold" panose="020B0702040204020203" pitchFamily="34" charset="0"/>
              <a:ea typeface="Calibri"/>
              <a:cs typeface="Segoe UI Semibold" panose="020B0702040204020203" pitchFamily="34" charset="0"/>
              <a:sym typeface="Calibri"/>
            </a:endParaRPr>
          </a:p>
          <a:p>
            <a:pPr>
              <a:buClr>
                <a:schemeClr val="tx1"/>
              </a:buClr>
              <a:buFont typeface="Segoe UI Black" panose="020B0A02040204020203" pitchFamily="34" charset="0"/>
              <a:buChar char="»"/>
            </a:pPr>
            <a:r>
              <a:rPr lang="en-US" sz="2400" b="0" i="0" u="none" strike="noStrike" cap="none" dirty="0"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  <a:sym typeface="Calibri"/>
              </a:rPr>
              <a:t>Software used – MS Excel and MS PowerPoint</a:t>
            </a:r>
          </a:p>
          <a:p>
            <a:endParaRPr lang="en-IN" dirty="0"/>
          </a:p>
        </p:txBody>
      </p:sp>
      <p:pic>
        <p:nvPicPr>
          <p:cNvPr id="6" name="Picture 14" descr="Order booking pixel perfect rgb color icon Vector Image">
            <a:extLst>
              <a:ext uri="{FF2B5EF4-FFF2-40B4-BE49-F238E27FC236}">
                <a16:creationId xmlns:a16="http://schemas.microsoft.com/office/drawing/2014/main" id="{D81102DA-D6AE-EFD9-0767-658A338E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9103" y="3584323"/>
            <a:ext cx="3687466" cy="398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5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7D5C-4C53-E3DE-B738-30F9A49D9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182" y="2733709"/>
            <a:ext cx="3903406" cy="1150033"/>
          </a:xfrm>
        </p:spPr>
        <p:txBody>
          <a:bodyPr/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358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C97-37D5-295C-A953-A5ACA04D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About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AstroSage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ABA2-1B1F-0318-6BAC-9D10BAB4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58908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Comprehensive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Personalized horoscopes, Vedic astrology, and numerology.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Tailored Guidance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Life, relationship, and career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Flexible Consultations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Chat, call, or video with expert astrologers.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Empowering Growth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Astrology for personal and collective betterment. </a:t>
            </a:r>
          </a:p>
          <a:p>
            <a:endParaRPr lang="en-IN" dirty="0"/>
          </a:p>
        </p:txBody>
      </p:sp>
      <p:pic>
        <p:nvPicPr>
          <p:cNvPr id="4" name="Picture 3" descr="Unveiling the Truths Behind Hindu Astrology">
            <a:extLst>
              <a:ext uri="{FF2B5EF4-FFF2-40B4-BE49-F238E27FC236}">
                <a16:creationId xmlns:a16="http://schemas.microsoft.com/office/drawing/2014/main" id="{913EC6B8-05DC-5051-76B2-AB97D0C4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925961"/>
            <a:ext cx="12191998" cy="193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8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E5BF-AD30-66DD-C33B-DD1FDF38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How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AstroSage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Works?..!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9795C-FE99-8785-24F5-220B8BFC9DD3}"/>
              </a:ext>
            </a:extLst>
          </p:cNvPr>
          <p:cNvGrpSpPr/>
          <p:nvPr/>
        </p:nvGrpSpPr>
        <p:grpSpPr>
          <a:xfrm>
            <a:off x="680321" y="3285203"/>
            <a:ext cx="11128219" cy="2593258"/>
            <a:chOff x="699986" y="3293806"/>
            <a:chExt cx="11128219" cy="2593258"/>
          </a:xfrm>
        </p:grpSpPr>
        <p:sp>
          <p:nvSpPr>
            <p:cNvPr id="5" name="Rectangle: Single Corner Rounded 4">
              <a:extLst>
                <a:ext uri="{FF2B5EF4-FFF2-40B4-BE49-F238E27FC236}">
                  <a16:creationId xmlns:a16="http://schemas.microsoft.com/office/drawing/2014/main" id="{AD3B22B8-345E-694B-7F53-765B37C5685C}"/>
                </a:ext>
              </a:extLst>
            </p:cNvPr>
            <p:cNvSpPr/>
            <p:nvPr/>
          </p:nvSpPr>
          <p:spPr>
            <a:xfrm>
              <a:off x="699986" y="3293806"/>
              <a:ext cx="2062879" cy="2576052"/>
            </a:xfrm>
            <a:prstGeom prst="round1Rect">
              <a:avLst/>
            </a:prstGeom>
            <a:solidFill>
              <a:srgbClr val="F7C48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User Registration</a:t>
              </a:r>
              <a:r>
                <a:rPr lang="en-US" altLang="en-US" sz="1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Easy Sign-Up</a:t>
              </a:r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: Provide name, birthdate, and preferred services.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6" name="Rectangle: Single Corner Rounded 5">
              <a:extLst>
                <a:ext uri="{FF2B5EF4-FFF2-40B4-BE49-F238E27FC236}">
                  <a16:creationId xmlns:a16="http://schemas.microsoft.com/office/drawing/2014/main" id="{6214A1DF-0997-74B6-3C49-E9C83128A03A}"/>
                </a:ext>
              </a:extLst>
            </p:cNvPr>
            <p:cNvSpPr/>
            <p:nvPr/>
          </p:nvSpPr>
          <p:spPr>
            <a:xfrm>
              <a:off x="2966321" y="3293806"/>
              <a:ext cx="2062879" cy="2576052"/>
            </a:xfrm>
            <a:prstGeom prst="round1Rect">
              <a:avLst/>
            </a:prstGeom>
            <a:solidFill>
              <a:srgbClr val="F7C48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DEE8A76B-87B2-F979-2823-FF63DE5F2710}"/>
                </a:ext>
              </a:extLst>
            </p:cNvPr>
            <p:cNvSpPr/>
            <p:nvPr/>
          </p:nvSpPr>
          <p:spPr>
            <a:xfrm>
              <a:off x="5232656" y="3293806"/>
              <a:ext cx="2062879" cy="2576052"/>
            </a:xfrm>
            <a:prstGeom prst="round1Rect">
              <a:avLst/>
            </a:prstGeom>
            <a:solidFill>
              <a:srgbClr val="F7C48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Booking a Consultation: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Book via Call or Chat</a:t>
              </a:r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: At preferred time.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1C28A839-3676-052F-666D-93DAD374B9AE}"/>
                </a:ext>
              </a:extLst>
            </p:cNvPr>
            <p:cNvSpPr/>
            <p:nvPr/>
          </p:nvSpPr>
          <p:spPr>
            <a:xfrm>
              <a:off x="7498991" y="3311012"/>
              <a:ext cx="2062879" cy="2576052"/>
            </a:xfrm>
            <a:prstGeom prst="round1Rect">
              <a:avLst/>
            </a:prstGeom>
            <a:solidFill>
              <a:srgbClr val="F7C48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Expert Recommendations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Personalized Guidance</a:t>
              </a:r>
              <a:r>
                <a:rPr lang="en-US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: Enhance quality of life.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9" name="Rectangle: Single Corner Rounded 8">
              <a:extLst>
                <a:ext uri="{FF2B5EF4-FFF2-40B4-BE49-F238E27FC236}">
                  <a16:creationId xmlns:a16="http://schemas.microsoft.com/office/drawing/2014/main" id="{50900B5C-5478-C4A5-4859-AD47E3AA7625}"/>
                </a:ext>
              </a:extLst>
            </p:cNvPr>
            <p:cNvSpPr/>
            <p:nvPr/>
          </p:nvSpPr>
          <p:spPr>
            <a:xfrm>
              <a:off x="9765326" y="3311012"/>
              <a:ext cx="2062879" cy="2576052"/>
            </a:xfrm>
            <a:prstGeom prst="round1Rect">
              <a:avLst/>
            </a:prstGeom>
            <a:solidFill>
              <a:srgbClr val="F7C48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7390F-3975-D953-AF9D-06BDD19B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069432"/>
            <a:ext cx="1822246" cy="1080939"/>
          </a:xfrm>
          <a:prstGeom prst="stripedRightArrow">
            <a:avLst>
              <a:gd name="adj1" fmla="val 56840"/>
              <a:gd name="adj2" fmla="val 59405"/>
            </a:avLst>
          </a:prstGeom>
          <a:solidFill>
            <a:srgbClr val="BB700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Step 1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35E5DB83-555B-D181-2BA9-54F0BF9C8C1E}"/>
              </a:ext>
            </a:extLst>
          </p:cNvPr>
          <p:cNvSpPr/>
          <p:nvPr/>
        </p:nvSpPr>
        <p:spPr>
          <a:xfrm>
            <a:off x="2946656" y="2069432"/>
            <a:ext cx="1822247" cy="1080939"/>
          </a:xfrm>
          <a:prstGeom prst="stripedRightArrow">
            <a:avLst>
              <a:gd name="adj1" fmla="val 56840"/>
              <a:gd name="adj2" fmla="val 59405"/>
            </a:avLst>
          </a:prstGeom>
          <a:solidFill>
            <a:srgbClr val="BB700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Step 2</a:t>
            </a:r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E309CB56-3B85-E7EC-2279-D6FA4E98D985}"/>
              </a:ext>
            </a:extLst>
          </p:cNvPr>
          <p:cNvSpPr/>
          <p:nvPr/>
        </p:nvSpPr>
        <p:spPr>
          <a:xfrm>
            <a:off x="5453623" y="2100591"/>
            <a:ext cx="1822247" cy="1080939"/>
          </a:xfrm>
          <a:prstGeom prst="stripedRightArrow">
            <a:avLst>
              <a:gd name="adj1" fmla="val 56840"/>
              <a:gd name="adj2" fmla="val 59405"/>
            </a:avLst>
          </a:prstGeom>
          <a:solidFill>
            <a:srgbClr val="BB700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3</a:t>
            </a: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9323BA18-11AB-AA4A-6ECF-5D685B0F1A8F}"/>
              </a:ext>
            </a:extLst>
          </p:cNvPr>
          <p:cNvSpPr/>
          <p:nvPr/>
        </p:nvSpPr>
        <p:spPr>
          <a:xfrm>
            <a:off x="7599641" y="2027818"/>
            <a:ext cx="1822247" cy="1080939"/>
          </a:xfrm>
          <a:prstGeom prst="stripedRightArrow">
            <a:avLst>
              <a:gd name="adj1" fmla="val 56840"/>
              <a:gd name="adj2" fmla="val 59405"/>
            </a:avLst>
          </a:prstGeom>
          <a:solidFill>
            <a:srgbClr val="BB700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4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B4793BA7-2897-FC8A-46BC-A84C07F8AD38}"/>
              </a:ext>
            </a:extLst>
          </p:cNvPr>
          <p:cNvSpPr/>
          <p:nvPr/>
        </p:nvSpPr>
        <p:spPr>
          <a:xfrm>
            <a:off x="9865976" y="2027818"/>
            <a:ext cx="1822247" cy="1080939"/>
          </a:xfrm>
          <a:prstGeom prst="stripedRightArrow">
            <a:avLst>
              <a:gd name="adj1" fmla="val 56840"/>
              <a:gd name="adj2" fmla="val 59405"/>
            </a:avLst>
          </a:prstGeom>
          <a:solidFill>
            <a:srgbClr val="BB700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9DD64-A156-36C5-D079-722FC7BB513B}"/>
              </a:ext>
            </a:extLst>
          </p:cNvPr>
          <p:cNvSpPr txBox="1"/>
          <p:nvPr/>
        </p:nvSpPr>
        <p:spPr>
          <a:xfrm>
            <a:off x="3048000" y="3527883"/>
            <a:ext cx="172090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Select Desired Service: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Browse &amp; Choose</a:t>
            </a: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Based on ratings, reviews, and experience.</a:t>
            </a:r>
            <a:endParaRPr lang="en-US" alt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3722C-23B9-A832-28E7-BBC43EC04785}"/>
              </a:ext>
            </a:extLst>
          </p:cNvPr>
          <p:cNvSpPr txBox="1"/>
          <p:nvPr/>
        </p:nvSpPr>
        <p:spPr>
          <a:xfrm>
            <a:off x="9865976" y="3512494"/>
            <a:ext cx="18222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User Feedback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Detailed Report: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Feedback &amp; Report</a:t>
            </a: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Schedule follow-ups if needed.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3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A47F-493C-11EF-3DAA-35F7BF8D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Overview of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AstroSage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Data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15F68B-DD63-ABE8-1745-C3E2C6539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750959"/>
              </p:ext>
            </p:extLst>
          </p:nvPr>
        </p:nvGraphicFramePr>
        <p:xfrm>
          <a:off x="681039" y="2336800"/>
          <a:ext cx="5960394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2ABC27-8330-1DAA-B8F7-EFFCCBC4BFA6}"/>
              </a:ext>
            </a:extLst>
          </p:cNvPr>
          <p:cNvSpPr txBox="1"/>
          <p:nvPr/>
        </p:nvSpPr>
        <p:spPr>
          <a:xfrm>
            <a:off x="7042483" y="2540458"/>
            <a:ext cx="50372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Columns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37 (e.g., id, user,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chatStatus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guru, amount, rating).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Categorical Columns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15 (e.g.,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chatStatus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consultationType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refundStatus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region, rating).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Rows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28,027 consultations.</a:t>
            </a:r>
          </a:p>
        </p:txBody>
      </p:sp>
    </p:spTree>
    <p:extLst>
      <p:ext uri="{BB962C8B-B14F-4D97-AF65-F5344CB8AC3E}">
        <p14:creationId xmlns:p14="http://schemas.microsoft.com/office/powerpoint/2010/main" val="368203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65A2-7A3C-95DA-1285-ED2BF54A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Cleaning &amp; Preprocessing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E813-7268-0708-2B92-DF4E48FE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Data Cleaning &amp;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Formatting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CreatedAt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to datetime; added month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Optimization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Removed static data (e.g., "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TimeDuration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Consistency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Cleaned "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chatStartTime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 and "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chatEndTime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".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&amp;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Data Use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series and performance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Actionable Insights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points for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Dashboard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Pivot tables, lookups, and charts.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Investment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Rs 1 Crore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Allocated for growth.</a:t>
            </a:r>
          </a:p>
          <a:p>
            <a:endParaRPr lang="en-IN" dirty="0"/>
          </a:p>
        </p:txBody>
      </p:sp>
      <p:pic>
        <p:nvPicPr>
          <p:cNvPr id="4" name="Picture 3" descr="A computer folder with a broom and files&#10;&#10;Description automatically generated with medium confidence">
            <a:extLst>
              <a:ext uri="{FF2B5EF4-FFF2-40B4-BE49-F238E27FC236}">
                <a16:creationId xmlns:a16="http://schemas.microsoft.com/office/drawing/2014/main" id="{9C95AEA3-94F8-CD72-EC7A-E75635CD54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651" y="2280519"/>
            <a:ext cx="4469325" cy="446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84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DE0-89B7-59B7-5DD3-57C496DB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Daily Call Volume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38E7-C893-FCC5-9683-23E656EC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33374" cy="2153240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Declining Call Volumes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Gradual drop in daily call volumes (trendline).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Revenue 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</a:t>
            </a:r>
            <a:r>
              <a:rPr lang="en-US" alt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Decline directly affects revenue.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Cause of Decline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58.74% of calls are failed/incomplete, worsening the issue.</a:t>
            </a:r>
            <a:endParaRPr lang="en-US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42B75-BDB6-C13C-CD4E-80FF087B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38" y="2516452"/>
            <a:ext cx="6454699" cy="34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C5E6-9C31-845B-2803-B72F64F1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Revenue Breakdown by 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57CF-18CC-0F21-D579-E6B342E2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816013" cy="37678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Activity vs.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Volume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19,514 chats &amp; 8,508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Revenue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₹45,495 (chats) vs. ₹168,442 (calls).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Resource Utilization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Free Chats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Strain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AI Chatbot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Optimize &amp; attract customers.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Enhance Chat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horoscopes, follow-ups, and document sharing.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15B17-C612-113C-6E51-EFE9679D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34" y="2456597"/>
            <a:ext cx="5554639" cy="3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7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E3A7-B11C-4951-3A29-9D974B25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Peak Call Hours &amp; Agent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9BFA-34CA-AC9A-48A5-37656385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Call Volume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Peak Hours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 AM - 5 PM (79.92% of volume).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Agent Shift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Optimize Shifts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Assign experienced agents during peaks.</a:t>
            </a:r>
          </a:p>
          <a:p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Flexible Working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Implement Flexibility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Improve allocation, prevent burnout.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0FC7-79D2-5F61-9C1F-F236BDFE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70" y="2412417"/>
            <a:ext cx="5600131" cy="35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04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96</TotalTime>
  <Words>1048</Words>
  <Application>Microsoft Office PowerPoint</Application>
  <PresentationFormat>Widescreen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Segoe UI Black</vt:lpstr>
      <vt:lpstr>Segoe UI Semibold</vt:lpstr>
      <vt:lpstr>Trebuchet MS</vt:lpstr>
      <vt:lpstr>Berlin</vt:lpstr>
      <vt:lpstr>AstroSage Analysis</vt:lpstr>
      <vt:lpstr>Problem Statement</vt:lpstr>
      <vt:lpstr>About AstroSage</vt:lpstr>
      <vt:lpstr>How AstroSage Works?..!</vt:lpstr>
      <vt:lpstr>Overview of AstroSage Data</vt:lpstr>
      <vt:lpstr>Data Cleaning &amp; Preprocessing </vt:lpstr>
      <vt:lpstr>Daily Call Volume Analysis </vt:lpstr>
      <vt:lpstr>Revenue Breakdown by Category </vt:lpstr>
      <vt:lpstr>Peak Call Hours &amp; Agent Optimization </vt:lpstr>
      <vt:lpstr>Analysis of Ratings vs. Guru Count </vt:lpstr>
      <vt:lpstr>Top 10 Rated Gurus</vt:lpstr>
      <vt:lpstr>Daily Call Volume</vt:lpstr>
      <vt:lpstr>Overview of Platform Activity </vt:lpstr>
      <vt:lpstr>Website Distribution</vt:lpstr>
      <vt:lpstr>Average Rating Percentage</vt:lpstr>
      <vt:lpstr>Call &amp; Chat Status</vt:lpstr>
      <vt:lpstr>Strategic Recommendations </vt:lpstr>
      <vt:lpstr>Strategic Recommendations </vt:lpstr>
      <vt:lpstr>Strategic Recommendations </vt:lpstr>
      <vt:lpstr>Data Analytics Dashboard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RAUNAK RANJAN</dc:creator>
  <cp:lastModifiedBy>RAUNAK RANJAN</cp:lastModifiedBy>
  <cp:revision>7</cp:revision>
  <dcterms:created xsi:type="dcterms:W3CDTF">2025-04-20T00:01:11Z</dcterms:created>
  <dcterms:modified xsi:type="dcterms:W3CDTF">2025-04-21T11:12:22Z</dcterms:modified>
</cp:coreProperties>
</file>