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8" r:id="rId3"/>
    <p:sldId id="259" r:id="rId4"/>
    <p:sldId id="260" r:id="rId5"/>
    <p:sldId id="261" r:id="rId6"/>
    <p:sldId id="262" r:id="rId7"/>
    <p:sldId id="263" r:id="rId8"/>
    <p:sldId id="264" r:id="rId9"/>
    <p:sldId id="265" r:id="rId10"/>
    <p:sldId id="267" r:id="rId11"/>
    <p:sldId id="268" r:id="rId12"/>
    <p:sldId id="297" r:id="rId13"/>
    <p:sldId id="269" r:id="rId14"/>
    <p:sldId id="270" r:id="rId15"/>
    <p:sldId id="271" r:id="rId16"/>
    <p:sldId id="272" r:id="rId17"/>
    <p:sldId id="273" r:id="rId18"/>
    <p:sldId id="274" r:id="rId19"/>
    <p:sldId id="275" r:id="rId20"/>
    <p:sldId id="276" r:id="rId21"/>
    <p:sldId id="298" r:id="rId22"/>
    <p:sldId id="277" r:id="rId23"/>
    <p:sldId id="278" r:id="rId24"/>
    <p:sldId id="279" r:id="rId25"/>
    <p:sldId id="280" r:id="rId26"/>
    <p:sldId id="289" r:id="rId27"/>
    <p:sldId id="290" r:id="rId28"/>
    <p:sldId id="291" r:id="rId29"/>
    <p:sldId id="292" r:id="rId30"/>
    <p:sldId id="301" r:id="rId31"/>
    <p:sldId id="293" r:id="rId32"/>
    <p:sldId id="300" r:id="rId33"/>
    <p:sldId id="296" r:id="rId34"/>
    <p:sldId id="299" r:id="rId35"/>
    <p:sldId id="282" r:id="rId36"/>
    <p:sldId id="283" r:id="rId37"/>
    <p:sldId id="284" r:id="rId38"/>
    <p:sldId id="285" r:id="rId39"/>
    <p:sldId id="286" r:id="rId40"/>
    <p:sldId id="287" r:id="rId41"/>
    <p:sldId id="288" r:id="rId42"/>
    <p:sldId id="266" r:id="rId43"/>
    <p:sldId id="295" r:id="rId44"/>
    <p:sldId id="294"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Gn9x64ACotlGHslUduAQPAkFf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23A177-3FDD-4230-94F7-CE468516162D}">
  <a:tblStyle styleId="{4023A177-3FDD-4230-94F7-CE468516162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922AC0D-77D9-4865-B935-2FC1E892DA0D}" styleName="Table_1">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sorterViewPr>
    <p:cViewPr>
      <p:scale>
        <a:sx n="100" d="100"/>
        <a:sy n="100" d="100"/>
      </p:scale>
      <p:origin x="0" y="-738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351DA4-BA25-465F-91CB-A37131943C15}" type="doc">
      <dgm:prSet loTypeId="urn:microsoft.com/office/officeart/2005/8/layout/hProcess7" loCatId="process" qsTypeId="urn:microsoft.com/office/officeart/2005/8/quickstyle/simple1" qsCatId="simple" csTypeId="urn:microsoft.com/office/officeart/2005/8/colors/colorful5" csCatId="colorful" phldr="1"/>
      <dgm:spPr/>
      <dgm:t>
        <a:bodyPr/>
        <a:lstStyle/>
        <a:p>
          <a:endParaRPr lang="en-IN"/>
        </a:p>
      </dgm:t>
    </dgm:pt>
    <dgm:pt modelId="{B318BEE9-1E6B-4038-B22F-1A38C912E6ED}">
      <dgm:prSet phldrT="[Text]" custT="1"/>
      <dgm:spPr>
        <a:solidFill>
          <a:schemeClr val="accent2"/>
        </a:solidFill>
      </dgm:spPr>
      <dgm:t>
        <a:bodyPr/>
        <a:lstStyle/>
        <a:p>
          <a:pPr algn="ctr"/>
          <a:r>
            <a:rPr lang="en-IN" sz="3200" b="0" dirty="0">
              <a:latin typeface="Calibri" panose="020F0502020204030204" pitchFamily="34" charset="0"/>
              <a:cs typeface="Calibri" panose="020F0502020204030204" pitchFamily="34" charset="0"/>
            </a:rPr>
            <a:t>Challenge</a:t>
          </a:r>
        </a:p>
      </dgm:t>
    </dgm:pt>
    <dgm:pt modelId="{DB8C05A1-3BAF-4125-83D2-E800014C4AA5}" type="parTrans" cxnId="{02B1E6F2-7815-4ED0-B239-B23E9A8BEFFD}">
      <dgm:prSet/>
      <dgm:spPr/>
      <dgm:t>
        <a:bodyPr/>
        <a:lstStyle/>
        <a:p>
          <a:endParaRPr lang="en-IN" sz="2000">
            <a:latin typeface="Calibri" panose="020F0502020204030204" pitchFamily="34" charset="0"/>
            <a:cs typeface="Calibri" panose="020F0502020204030204" pitchFamily="34" charset="0"/>
          </a:endParaRPr>
        </a:p>
      </dgm:t>
    </dgm:pt>
    <dgm:pt modelId="{48C73787-02B4-4C67-8BDA-9D572EF8EFF1}" type="sibTrans" cxnId="{02B1E6F2-7815-4ED0-B239-B23E9A8BEFFD}">
      <dgm:prSet/>
      <dgm:spPr/>
      <dgm:t>
        <a:bodyPr/>
        <a:lstStyle/>
        <a:p>
          <a:endParaRPr lang="en-IN" sz="2000">
            <a:latin typeface="Calibri" panose="020F0502020204030204" pitchFamily="34" charset="0"/>
            <a:cs typeface="Calibri" panose="020F0502020204030204" pitchFamily="34" charset="0"/>
          </a:endParaRPr>
        </a:p>
      </dgm:t>
    </dgm:pt>
    <dgm:pt modelId="{5C4DEB5F-E222-4806-B46B-63C75AF724BB}">
      <dgm:prSet phldrT="[Text]" custT="1"/>
      <dgm:spPr/>
      <dgm:t>
        <a:bodyPr/>
        <a:lstStyle/>
        <a:p>
          <a:pPr>
            <a:buFont typeface="Wingdings" panose="05000000000000000000" pitchFamily="2" charset="2"/>
            <a:buChar char="§"/>
          </a:pPr>
          <a:endParaRPr lang="en-IN" sz="20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IN" sz="2000" dirty="0">
            <a:latin typeface="Calibri" panose="020F0502020204030204" pitchFamily="34" charset="0"/>
            <a:cs typeface="Calibri" panose="020F0502020204030204" pitchFamily="34" charset="0"/>
          </a:endParaRPr>
        </a:p>
      </dgm:t>
    </dgm:pt>
    <dgm:pt modelId="{6E93F153-6A87-4186-843B-602B4F038259}" type="parTrans" cxnId="{38CAD835-E1D5-4B28-8843-89025E54F874}">
      <dgm:prSet/>
      <dgm:spPr/>
      <dgm:t>
        <a:bodyPr/>
        <a:lstStyle/>
        <a:p>
          <a:endParaRPr lang="en-IN" sz="2000">
            <a:latin typeface="Calibri" panose="020F0502020204030204" pitchFamily="34" charset="0"/>
            <a:cs typeface="Calibri" panose="020F0502020204030204" pitchFamily="34" charset="0"/>
          </a:endParaRPr>
        </a:p>
      </dgm:t>
    </dgm:pt>
    <dgm:pt modelId="{4406E205-8C83-4FDA-BC4B-C21046942927}" type="sibTrans" cxnId="{38CAD835-E1D5-4B28-8843-89025E54F874}">
      <dgm:prSet/>
      <dgm:spPr/>
      <dgm:t>
        <a:bodyPr/>
        <a:lstStyle/>
        <a:p>
          <a:endParaRPr lang="en-IN" sz="2000">
            <a:latin typeface="Calibri" panose="020F0502020204030204" pitchFamily="34" charset="0"/>
            <a:cs typeface="Calibri" panose="020F0502020204030204" pitchFamily="34" charset="0"/>
          </a:endParaRPr>
        </a:p>
      </dgm:t>
    </dgm:pt>
    <dgm:pt modelId="{A2842A1B-DEC1-4293-A5F7-CB0E1DC07B23}">
      <dgm:prSet phldrT="[Text]" custT="1"/>
      <dgm:spPr>
        <a:solidFill>
          <a:schemeClr val="accent1">
            <a:lumMod val="75000"/>
          </a:schemeClr>
        </a:solidFill>
      </dgm:spPr>
      <dgm:t>
        <a:bodyPr/>
        <a:lstStyle/>
        <a:p>
          <a:pPr algn="ctr"/>
          <a:r>
            <a:rPr lang="en-IN" sz="3200" b="0" dirty="0">
              <a:latin typeface="Calibri" panose="020F0502020204030204" pitchFamily="34" charset="0"/>
              <a:cs typeface="Calibri" panose="020F0502020204030204" pitchFamily="34" charset="0"/>
            </a:rPr>
            <a:t>Insights</a:t>
          </a:r>
        </a:p>
      </dgm:t>
    </dgm:pt>
    <dgm:pt modelId="{62F1C49F-51E8-4E79-885A-ED9832D536CA}" type="parTrans" cxnId="{DB928FB7-385E-4BBD-BC0F-639663410180}">
      <dgm:prSet/>
      <dgm:spPr/>
      <dgm:t>
        <a:bodyPr/>
        <a:lstStyle/>
        <a:p>
          <a:endParaRPr lang="en-IN" sz="2000">
            <a:latin typeface="Calibri" panose="020F0502020204030204" pitchFamily="34" charset="0"/>
            <a:cs typeface="Calibri" panose="020F0502020204030204" pitchFamily="34" charset="0"/>
          </a:endParaRPr>
        </a:p>
      </dgm:t>
    </dgm:pt>
    <dgm:pt modelId="{AAB3B26D-6954-408D-8B11-F2E81CFEC09D}" type="sibTrans" cxnId="{DB928FB7-385E-4BBD-BC0F-639663410180}">
      <dgm:prSet/>
      <dgm:spPr/>
      <dgm:t>
        <a:bodyPr/>
        <a:lstStyle/>
        <a:p>
          <a:endParaRPr lang="en-IN" sz="2000">
            <a:latin typeface="Calibri" panose="020F0502020204030204" pitchFamily="34" charset="0"/>
            <a:cs typeface="Calibri" panose="020F0502020204030204" pitchFamily="34" charset="0"/>
          </a:endParaRPr>
        </a:p>
      </dgm:t>
    </dgm:pt>
    <dgm:pt modelId="{77EA6040-10AF-4CCA-863A-53CA586678AF}">
      <dgm:prSet phldrT="[Text]" custT="1"/>
      <dgm:spPr/>
      <dgm:t>
        <a:bodyPr/>
        <a:lstStyle/>
        <a:p>
          <a:r>
            <a:rPr lang="en-IN" sz="2000" dirty="0">
              <a:latin typeface="Calibri" panose="020F0502020204030204" pitchFamily="34" charset="0"/>
              <a:cs typeface="Calibri" panose="020F0502020204030204" pitchFamily="34" charset="0"/>
            </a:rPr>
            <a:t>489K loans have interest rate above 15% -  largely contributing to loan defaults (31%)</a:t>
          </a:r>
        </a:p>
        <a:p>
          <a:r>
            <a:rPr lang="en-IN" sz="2000" dirty="0">
              <a:latin typeface="Calibri" panose="020F0502020204030204" pitchFamily="34" charset="0"/>
              <a:cs typeface="Calibri" panose="020F0502020204030204" pitchFamily="34" charset="0"/>
            </a:rPr>
            <a:t>22% of verified loans have defaulted</a:t>
          </a:r>
        </a:p>
        <a:p>
          <a:r>
            <a:rPr lang="en-IN" sz="2000" dirty="0">
              <a:latin typeface="Calibri" panose="020F0502020204030204" pitchFamily="34" charset="0"/>
              <a:cs typeface="Calibri" panose="020F0502020204030204" pitchFamily="34" charset="0"/>
            </a:rPr>
            <a:t>Probability of default (PD) based model can be used as a prediction mechanism for loan default</a:t>
          </a: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dgm:t>
    </dgm:pt>
    <dgm:pt modelId="{7FFD52AE-E835-4889-8155-C9DCA5FAD66A}" type="parTrans" cxnId="{319FE4C6-4598-48EC-90DC-F0CF9664D670}">
      <dgm:prSet/>
      <dgm:spPr/>
      <dgm:t>
        <a:bodyPr/>
        <a:lstStyle/>
        <a:p>
          <a:endParaRPr lang="en-IN" sz="2000">
            <a:latin typeface="Calibri" panose="020F0502020204030204" pitchFamily="34" charset="0"/>
            <a:cs typeface="Calibri" panose="020F0502020204030204" pitchFamily="34" charset="0"/>
          </a:endParaRPr>
        </a:p>
      </dgm:t>
    </dgm:pt>
    <dgm:pt modelId="{EAA945BF-E5B6-4F36-B702-6614D9CB8200}" type="sibTrans" cxnId="{319FE4C6-4598-48EC-90DC-F0CF9664D670}">
      <dgm:prSet/>
      <dgm:spPr/>
      <dgm:t>
        <a:bodyPr/>
        <a:lstStyle/>
        <a:p>
          <a:endParaRPr lang="en-IN" sz="2000">
            <a:latin typeface="Calibri" panose="020F0502020204030204" pitchFamily="34" charset="0"/>
            <a:cs typeface="Calibri" panose="020F0502020204030204" pitchFamily="34" charset="0"/>
          </a:endParaRPr>
        </a:p>
      </dgm:t>
    </dgm:pt>
    <dgm:pt modelId="{AABCFBFD-71F3-4F01-A5C2-3E7884A731A9}">
      <dgm:prSet phldrT="[Text]" custT="1"/>
      <dgm:spPr/>
      <dgm:t>
        <a:bodyPr/>
        <a:lstStyle/>
        <a:p>
          <a:pPr algn="ctr"/>
          <a:r>
            <a:rPr lang="en-IN" sz="3200" dirty="0">
              <a:latin typeface="Calibri" panose="020F0502020204030204" pitchFamily="34" charset="0"/>
              <a:cs typeface="Calibri" panose="020F0502020204030204" pitchFamily="34" charset="0"/>
            </a:rPr>
            <a:t>Recommendations</a:t>
          </a:r>
        </a:p>
      </dgm:t>
    </dgm:pt>
    <dgm:pt modelId="{900CE6E7-10FA-4E1C-98EC-51CCB64B1451}" type="parTrans" cxnId="{8C60372E-2BC8-49B6-B66F-75723B2CAD43}">
      <dgm:prSet/>
      <dgm:spPr/>
      <dgm:t>
        <a:bodyPr/>
        <a:lstStyle/>
        <a:p>
          <a:endParaRPr lang="en-IN" sz="2000">
            <a:latin typeface="Calibri" panose="020F0502020204030204" pitchFamily="34" charset="0"/>
            <a:cs typeface="Calibri" panose="020F0502020204030204" pitchFamily="34" charset="0"/>
          </a:endParaRPr>
        </a:p>
      </dgm:t>
    </dgm:pt>
    <dgm:pt modelId="{17880125-2508-4534-910C-2639C9434958}" type="sibTrans" cxnId="{8C60372E-2BC8-49B6-B66F-75723B2CAD43}">
      <dgm:prSet/>
      <dgm:spPr/>
      <dgm:t>
        <a:bodyPr/>
        <a:lstStyle/>
        <a:p>
          <a:endParaRPr lang="en-IN" sz="2000">
            <a:latin typeface="Calibri" panose="020F0502020204030204" pitchFamily="34" charset="0"/>
            <a:cs typeface="Calibri" panose="020F0502020204030204" pitchFamily="34" charset="0"/>
          </a:endParaRPr>
        </a:p>
      </dgm:t>
    </dgm:pt>
    <dgm:pt modelId="{6E133DD8-1DF9-46A2-8226-6FF00465E2FB}">
      <dgm:prSet phldrT="[Text]" custT="1"/>
      <dgm:spPr/>
      <dgm:t>
        <a:bodyPr/>
        <a:lstStyle/>
        <a:p>
          <a:r>
            <a:rPr lang="en-IN" sz="2000" dirty="0">
              <a:latin typeface="Calibri" panose="020F0502020204030204" pitchFamily="34" charset="0"/>
              <a:cs typeface="Calibri" panose="020F0502020204030204" pitchFamily="34" charset="0"/>
            </a:rPr>
            <a:t>Using the Probability of Default(PD) a optimal portfolio strategy can be created based on user risk profile</a:t>
          </a:r>
        </a:p>
      </dgm:t>
    </dgm:pt>
    <dgm:pt modelId="{D896B435-0656-44E6-B06B-71532F12B057}" type="parTrans" cxnId="{540FA99C-853B-4CE1-8C0D-5F716356BE97}">
      <dgm:prSet/>
      <dgm:spPr/>
      <dgm:t>
        <a:bodyPr/>
        <a:lstStyle/>
        <a:p>
          <a:endParaRPr lang="en-IN" sz="2000">
            <a:latin typeface="Calibri" panose="020F0502020204030204" pitchFamily="34" charset="0"/>
            <a:cs typeface="Calibri" panose="020F0502020204030204" pitchFamily="34" charset="0"/>
          </a:endParaRPr>
        </a:p>
      </dgm:t>
    </dgm:pt>
    <dgm:pt modelId="{4A373345-B80D-4030-991C-35DFB8B96605}" type="sibTrans" cxnId="{540FA99C-853B-4CE1-8C0D-5F716356BE97}">
      <dgm:prSet/>
      <dgm:spPr/>
      <dgm:t>
        <a:bodyPr/>
        <a:lstStyle/>
        <a:p>
          <a:endParaRPr lang="en-IN" sz="2000">
            <a:latin typeface="Calibri" panose="020F0502020204030204" pitchFamily="34" charset="0"/>
            <a:cs typeface="Calibri" panose="020F0502020204030204" pitchFamily="34" charset="0"/>
          </a:endParaRPr>
        </a:p>
      </dgm:t>
    </dgm:pt>
    <dgm:pt modelId="{DDECD5A1-B5E1-4C82-B992-2CF43863622E}">
      <dgm:prSet phldrT="[Text]" custT="1"/>
      <dgm:spPr/>
      <dgm:t>
        <a:bodyPr/>
        <a:lstStyle/>
        <a:p>
          <a:pPr>
            <a:buFont typeface="Wingdings" panose="05000000000000000000" pitchFamily="2" charset="2"/>
            <a:buChar char="§"/>
          </a:pPr>
          <a:r>
            <a:rPr lang="en-IN" sz="2000" dirty="0">
              <a:latin typeface="Calibri" panose="020F0502020204030204" pitchFamily="34" charset="0"/>
              <a:cs typeface="Calibri" panose="020F0502020204030204" pitchFamily="34" charset="0"/>
            </a:rPr>
            <a:t>Higher Interest Rates</a:t>
          </a:r>
        </a:p>
      </dgm:t>
    </dgm:pt>
    <dgm:pt modelId="{4A80DF2D-97E8-4BA5-81F5-8694D0EE16AC}" type="parTrans" cxnId="{1DC09BB0-E2CF-4BF7-9BBE-DEFA066D1F8F}">
      <dgm:prSet/>
      <dgm:spPr/>
      <dgm:t>
        <a:bodyPr/>
        <a:lstStyle/>
        <a:p>
          <a:endParaRPr lang="en-IN" sz="2000">
            <a:latin typeface="Calibri" panose="020F0502020204030204" pitchFamily="34" charset="0"/>
            <a:cs typeface="Calibri" panose="020F0502020204030204" pitchFamily="34" charset="0"/>
          </a:endParaRPr>
        </a:p>
      </dgm:t>
    </dgm:pt>
    <dgm:pt modelId="{6FF88936-F922-4197-A07B-015F1B51B752}" type="sibTrans" cxnId="{1DC09BB0-E2CF-4BF7-9BBE-DEFA066D1F8F}">
      <dgm:prSet/>
      <dgm:spPr/>
      <dgm:t>
        <a:bodyPr/>
        <a:lstStyle/>
        <a:p>
          <a:endParaRPr lang="en-IN" sz="2000">
            <a:latin typeface="Calibri" panose="020F0502020204030204" pitchFamily="34" charset="0"/>
            <a:cs typeface="Calibri" panose="020F0502020204030204" pitchFamily="34" charset="0"/>
          </a:endParaRPr>
        </a:p>
      </dgm:t>
    </dgm:pt>
    <dgm:pt modelId="{D68C9715-5191-43B7-9B5F-1527D4BCD1A8}">
      <dgm:prSet phldrT="[Text]" custT="1"/>
      <dgm:spPr/>
      <dgm:t>
        <a:bodyPr/>
        <a:lstStyle/>
        <a:p>
          <a:pPr>
            <a:buFont typeface="Wingdings" panose="05000000000000000000" pitchFamily="2" charset="2"/>
            <a:buChar char="§"/>
          </a:pPr>
          <a:endParaRPr lang="en-IN"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000" dirty="0">
              <a:latin typeface="Calibri" panose="020F0502020204030204" pitchFamily="34" charset="0"/>
              <a:cs typeface="Calibri" panose="020F0502020204030204" pitchFamily="34" charset="0"/>
            </a:rPr>
            <a:t>Optimal Strategy for portfolio creation</a:t>
          </a:r>
        </a:p>
      </dgm:t>
    </dgm:pt>
    <dgm:pt modelId="{D408B2E8-8CE3-49F6-9B84-1AB91AD707EA}" type="parTrans" cxnId="{1A047251-4119-4A2B-9382-321C4F9329C7}">
      <dgm:prSet/>
      <dgm:spPr/>
      <dgm:t>
        <a:bodyPr/>
        <a:lstStyle/>
        <a:p>
          <a:endParaRPr lang="en-IN" sz="2000">
            <a:latin typeface="Calibri" panose="020F0502020204030204" pitchFamily="34" charset="0"/>
            <a:cs typeface="Calibri" panose="020F0502020204030204" pitchFamily="34" charset="0"/>
          </a:endParaRPr>
        </a:p>
      </dgm:t>
    </dgm:pt>
    <dgm:pt modelId="{2FD29BDA-81B1-4B5C-B35E-BFFC22AB245F}" type="sibTrans" cxnId="{1A047251-4119-4A2B-9382-321C4F9329C7}">
      <dgm:prSet/>
      <dgm:spPr/>
      <dgm:t>
        <a:bodyPr/>
        <a:lstStyle/>
        <a:p>
          <a:endParaRPr lang="en-IN" sz="2000">
            <a:latin typeface="Calibri" panose="020F0502020204030204" pitchFamily="34" charset="0"/>
            <a:cs typeface="Calibri" panose="020F0502020204030204" pitchFamily="34" charset="0"/>
          </a:endParaRPr>
        </a:p>
      </dgm:t>
    </dgm:pt>
    <dgm:pt modelId="{5B4B62A1-C132-4D0B-9F65-BDF9FDCB56DA}">
      <dgm:prSet phldrT="[Text]" custT="1"/>
      <dgm:spPr/>
      <dgm:t>
        <a:bodyPr/>
        <a:lstStyle/>
        <a:p>
          <a:pPr>
            <a:buFont typeface="Wingdings" panose="05000000000000000000" pitchFamily="2" charset="2"/>
            <a:buChar char="§"/>
          </a:pPr>
          <a:endParaRPr lang="en-IN"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000" dirty="0">
              <a:latin typeface="Calibri" panose="020F0502020204030204" pitchFamily="34" charset="0"/>
              <a:cs typeface="Calibri" panose="020F0502020204030204" pitchFamily="34" charset="0"/>
            </a:rPr>
            <a:t>High loan default rate on ‘Verified loans’ </a:t>
          </a:r>
        </a:p>
      </dgm:t>
    </dgm:pt>
    <dgm:pt modelId="{8B57E399-1BBB-4DE1-BF0A-C5D0F4C9DB42}" type="parTrans" cxnId="{CDB91E65-0AEE-4F7F-B6A8-2C1C37205FCB}">
      <dgm:prSet/>
      <dgm:spPr/>
      <dgm:t>
        <a:bodyPr/>
        <a:lstStyle/>
        <a:p>
          <a:endParaRPr lang="en-IN" sz="2000">
            <a:latin typeface="Calibri" panose="020F0502020204030204" pitchFamily="34" charset="0"/>
            <a:cs typeface="Calibri" panose="020F0502020204030204" pitchFamily="34" charset="0"/>
          </a:endParaRPr>
        </a:p>
      </dgm:t>
    </dgm:pt>
    <dgm:pt modelId="{61BE7EAC-5DC2-4AEE-97FE-B6F0C525950B}" type="sibTrans" cxnId="{CDB91E65-0AEE-4F7F-B6A8-2C1C37205FCB}">
      <dgm:prSet/>
      <dgm:spPr/>
      <dgm:t>
        <a:bodyPr/>
        <a:lstStyle/>
        <a:p>
          <a:endParaRPr lang="en-IN" sz="2000">
            <a:latin typeface="Calibri" panose="020F0502020204030204" pitchFamily="34" charset="0"/>
            <a:cs typeface="Calibri" panose="020F0502020204030204" pitchFamily="34" charset="0"/>
          </a:endParaRPr>
        </a:p>
      </dgm:t>
    </dgm:pt>
    <dgm:pt modelId="{C8CCB5BB-C974-4C43-AEB3-84689B812DB5}">
      <dgm:prSet phldrT="[Text]" custT="1"/>
      <dgm:spPr/>
      <dgm:t>
        <a:bodyPr/>
        <a:lstStyle/>
        <a:p>
          <a:r>
            <a:rPr lang="en-IN" sz="2000" dirty="0">
              <a:latin typeface="Calibri" panose="020F0502020204030204" pitchFamily="34" charset="0"/>
              <a:cs typeface="Calibri" panose="020F0502020204030204" pitchFamily="34" charset="0"/>
            </a:rPr>
            <a:t>Future scope </a:t>
          </a:r>
          <a:r>
            <a:rPr lang="en-IN" sz="2000" dirty="0">
              <a:solidFill>
                <a:schemeClr val="bg1"/>
              </a:solidFill>
              <a:latin typeface="Calibri" panose="020F0502020204030204" pitchFamily="34" charset="0"/>
              <a:cs typeface="Calibri" panose="020F0502020204030204" pitchFamily="34" charset="0"/>
            </a:rPr>
            <a:t>- </a:t>
          </a:r>
          <a:r>
            <a:rPr lang="en-IN" sz="2000" dirty="0">
              <a:solidFill>
                <a:schemeClr val="bg1"/>
              </a:solidFill>
              <a:latin typeface="Calibri"/>
              <a:ea typeface="Calibri"/>
              <a:cs typeface="Calibri"/>
              <a:sym typeface="Calibri"/>
            </a:rPr>
            <a:t>Interest rate optimization to reduce loan default and customer churn</a:t>
          </a:r>
        </a:p>
        <a:p>
          <a:r>
            <a:rPr lang="en-IN" sz="2000" dirty="0">
              <a:solidFill>
                <a:schemeClr val="bg1"/>
              </a:solidFill>
              <a:latin typeface="Calibri"/>
              <a:ea typeface="Calibri"/>
              <a:cs typeface="Calibri"/>
              <a:sym typeface="Calibri"/>
            </a:rPr>
            <a:t>Future scope - Use of social parameters for predicting loan default</a:t>
          </a:r>
        </a:p>
        <a:p>
          <a:endParaRPr lang="en-IN" sz="2000" dirty="0">
            <a:solidFill>
              <a:schemeClr val="bg1"/>
            </a:solidFill>
            <a:latin typeface="Calibri" panose="020F0502020204030204" pitchFamily="34" charset="0"/>
            <a:cs typeface="Calibri" panose="020F0502020204030204" pitchFamily="34" charset="0"/>
          </a:endParaRPr>
        </a:p>
      </dgm:t>
    </dgm:pt>
    <dgm:pt modelId="{9616353E-8293-4D16-B119-9FE4FC1013EE}" type="parTrans" cxnId="{6AC7C900-C962-495C-9E96-CE3A7EBA709E}">
      <dgm:prSet/>
      <dgm:spPr/>
      <dgm:t>
        <a:bodyPr/>
        <a:lstStyle/>
        <a:p>
          <a:endParaRPr lang="en-IN"/>
        </a:p>
      </dgm:t>
    </dgm:pt>
    <dgm:pt modelId="{98FAE1FC-E824-4557-A90E-C6328D2220FA}" type="sibTrans" cxnId="{6AC7C900-C962-495C-9E96-CE3A7EBA709E}">
      <dgm:prSet/>
      <dgm:spPr/>
      <dgm:t>
        <a:bodyPr/>
        <a:lstStyle/>
        <a:p>
          <a:endParaRPr lang="en-IN"/>
        </a:p>
      </dgm:t>
    </dgm:pt>
    <dgm:pt modelId="{9004D9CF-5907-44AB-9A01-CB0C18FC42E4}">
      <dgm:prSet phldrT="[Text]" custT="1"/>
      <dgm:spPr/>
      <dgm:t>
        <a:bodyPr/>
        <a:lstStyle/>
        <a:p>
          <a:r>
            <a:rPr lang="en-IN" sz="2000" dirty="0">
              <a:latin typeface="Calibri" panose="020F0502020204030204" pitchFamily="34" charset="0"/>
              <a:cs typeface="Calibri" panose="020F0502020204030204" pitchFamily="34" charset="0"/>
            </a:rPr>
            <a:t>Improve verification process </a:t>
          </a:r>
        </a:p>
      </dgm:t>
    </dgm:pt>
    <dgm:pt modelId="{9A28A12E-07C3-4840-89DA-AF75869182F1}" type="parTrans" cxnId="{25770981-4A79-409C-9D00-F67CA4AE4EEC}">
      <dgm:prSet/>
      <dgm:spPr/>
      <dgm:t>
        <a:bodyPr/>
        <a:lstStyle/>
        <a:p>
          <a:endParaRPr lang="en-IN"/>
        </a:p>
      </dgm:t>
    </dgm:pt>
    <dgm:pt modelId="{617D334F-CA9A-4A09-90E6-5CE932ED006A}" type="sibTrans" cxnId="{25770981-4A79-409C-9D00-F67CA4AE4EEC}">
      <dgm:prSet/>
      <dgm:spPr/>
      <dgm:t>
        <a:bodyPr/>
        <a:lstStyle/>
        <a:p>
          <a:endParaRPr lang="en-IN"/>
        </a:p>
      </dgm:t>
    </dgm:pt>
    <dgm:pt modelId="{B03B9B24-8418-43B4-9DC4-4B4D497AE069}" type="pres">
      <dgm:prSet presAssocID="{80351DA4-BA25-465F-91CB-A37131943C15}" presName="Name0" presStyleCnt="0">
        <dgm:presLayoutVars>
          <dgm:dir/>
          <dgm:animLvl val="lvl"/>
          <dgm:resizeHandles val="exact"/>
        </dgm:presLayoutVars>
      </dgm:prSet>
      <dgm:spPr/>
    </dgm:pt>
    <dgm:pt modelId="{81EC127D-6043-40F1-86F7-324DA465FD18}" type="pres">
      <dgm:prSet presAssocID="{B318BEE9-1E6B-4038-B22F-1A38C912E6ED}" presName="compositeNode" presStyleCnt="0">
        <dgm:presLayoutVars>
          <dgm:bulletEnabled val="1"/>
        </dgm:presLayoutVars>
      </dgm:prSet>
      <dgm:spPr/>
    </dgm:pt>
    <dgm:pt modelId="{53A4A9DC-CE20-4595-91A9-663A469510CD}" type="pres">
      <dgm:prSet presAssocID="{B318BEE9-1E6B-4038-B22F-1A38C912E6ED}" presName="bgRect" presStyleLbl="node1" presStyleIdx="0" presStyleCnt="3"/>
      <dgm:spPr/>
    </dgm:pt>
    <dgm:pt modelId="{8A6FF5A5-7101-4255-9255-39DE208B5852}" type="pres">
      <dgm:prSet presAssocID="{B318BEE9-1E6B-4038-B22F-1A38C912E6ED}" presName="parentNode" presStyleLbl="node1" presStyleIdx="0" presStyleCnt="3">
        <dgm:presLayoutVars>
          <dgm:chMax val="0"/>
          <dgm:bulletEnabled val="1"/>
        </dgm:presLayoutVars>
      </dgm:prSet>
      <dgm:spPr/>
    </dgm:pt>
    <dgm:pt modelId="{CAEF9B74-CC56-4407-AFFE-4AF17399E2E1}" type="pres">
      <dgm:prSet presAssocID="{B318BEE9-1E6B-4038-B22F-1A38C912E6ED}" presName="childNode" presStyleLbl="node1" presStyleIdx="0" presStyleCnt="3">
        <dgm:presLayoutVars>
          <dgm:bulletEnabled val="1"/>
        </dgm:presLayoutVars>
      </dgm:prSet>
      <dgm:spPr/>
    </dgm:pt>
    <dgm:pt modelId="{ABD87BC5-A8C1-4394-8151-8FE9C6923EDE}" type="pres">
      <dgm:prSet presAssocID="{48C73787-02B4-4C67-8BDA-9D572EF8EFF1}" presName="hSp" presStyleCnt="0"/>
      <dgm:spPr/>
    </dgm:pt>
    <dgm:pt modelId="{3003ECAC-D317-4E4A-B74C-683514D99095}" type="pres">
      <dgm:prSet presAssocID="{48C73787-02B4-4C67-8BDA-9D572EF8EFF1}" presName="vProcSp" presStyleCnt="0"/>
      <dgm:spPr/>
    </dgm:pt>
    <dgm:pt modelId="{850130B6-0F1E-4078-9567-A1B161402E66}" type="pres">
      <dgm:prSet presAssocID="{48C73787-02B4-4C67-8BDA-9D572EF8EFF1}" presName="vSp1" presStyleCnt="0"/>
      <dgm:spPr/>
    </dgm:pt>
    <dgm:pt modelId="{51058C06-1F9E-4EAC-B9D6-9ED3A6072D92}" type="pres">
      <dgm:prSet presAssocID="{48C73787-02B4-4C67-8BDA-9D572EF8EFF1}" presName="simulatedConn" presStyleLbl="solidFgAcc1" presStyleIdx="0" presStyleCnt="2"/>
      <dgm:spPr>
        <a:ln>
          <a:solidFill>
            <a:schemeClr val="accent2"/>
          </a:solidFill>
        </a:ln>
      </dgm:spPr>
    </dgm:pt>
    <dgm:pt modelId="{9F74A46D-3D6B-4D07-A90F-24749668FB76}" type="pres">
      <dgm:prSet presAssocID="{48C73787-02B4-4C67-8BDA-9D572EF8EFF1}" presName="vSp2" presStyleCnt="0"/>
      <dgm:spPr/>
    </dgm:pt>
    <dgm:pt modelId="{79A52E9F-30C2-4B59-842A-B58C6F94DD9C}" type="pres">
      <dgm:prSet presAssocID="{48C73787-02B4-4C67-8BDA-9D572EF8EFF1}" presName="sibTrans" presStyleCnt="0"/>
      <dgm:spPr/>
    </dgm:pt>
    <dgm:pt modelId="{64D1C5A5-06D3-4F43-8AD1-B1B01B4610CC}" type="pres">
      <dgm:prSet presAssocID="{A2842A1B-DEC1-4293-A5F7-CB0E1DC07B23}" presName="compositeNode" presStyleCnt="0">
        <dgm:presLayoutVars>
          <dgm:bulletEnabled val="1"/>
        </dgm:presLayoutVars>
      </dgm:prSet>
      <dgm:spPr/>
    </dgm:pt>
    <dgm:pt modelId="{441758A5-4021-4763-A838-F8A43A3AD52C}" type="pres">
      <dgm:prSet presAssocID="{A2842A1B-DEC1-4293-A5F7-CB0E1DC07B23}" presName="bgRect" presStyleLbl="node1" presStyleIdx="1" presStyleCnt="3"/>
      <dgm:spPr/>
    </dgm:pt>
    <dgm:pt modelId="{14F2F95F-6103-47AE-963B-5E102043C104}" type="pres">
      <dgm:prSet presAssocID="{A2842A1B-DEC1-4293-A5F7-CB0E1DC07B23}" presName="parentNode" presStyleLbl="node1" presStyleIdx="1" presStyleCnt="3">
        <dgm:presLayoutVars>
          <dgm:chMax val="0"/>
          <dgm:bulletEnabled val="1"/>
        </dgm:presLayoutVars>
      </dgm:prSet>
      <dgm:spPr/>
    </dgm:pt>
    <dgm:pt modelId="{189BEEF5-5B86-49AA-838C-77CFEE271C6E}" type="pres">
      <dgm:prSet presAssocID="{A2842A1B-DEC1-4293-A5F7-CB0E1DC07B23}" presName="childNode" presStyleLbl="node1" presStyleIdx="1" presStyleCnt="3">
        <dgm:presLayoutVars>
          <dgm:bulletEnabled val="1"/>
        </dgm:presLayoutVars>
      </dgm:prSet>
      <dgm:spPr/>
    </dgm:pt>
    <dgm:pt modelId="{35568C1F-5F00-44F4-836A-EBE7137D0B93}" type="pres">
      <dgm:prSet presAssocID="{AAB3B26D-6954-408D-8B11-F2E81CFEC09D}" presName="hSp" presStyleCnt="0"/>
      <dgm:spPr/>
    </dgm:pt>
    <dgm:pt modelId="{494BFFD5-0A65-4938-8760-660834EB5589}" type="pres">
      <dgm:prSet presAssocID="{AAB3B26D-6954-408D-8B11-F2E81CFEC09D}" presName="vProcSp" presStyleCnt="0"/>
      <dgm:spPr/>
    </dgm:pt>
    <dgm:pt modelId="{CEBE2583-241F-4B86-8A29-AE75E63BCE9A}" type="pres">
      <dgm:prSet presAssocID="{AAB3B26D-6954-408D-8B11-F2E81CFEC09D}" presName="vSp1" presStyleCnt="0"/>
      <dgm:spPr/>
    </dgm:pt>
    <dgm:pt modelId="{92AB8677-7021-4330-BF0A-22DBB5A9CE75}" type="pres">
      <dgm:prSet presAssocID="{AAB3B26D-6954-408D-8B11-F2E81CFEC09D}" presName="simulatedConn" presStyleLbl="solidFgAcc1" presStyleIdx="1" presStyleCnt="2"/>
      <dgm:spPr>
        <a:ln>
          <a:solidFill>
            <a:schemeClr val="accent1"/>
          </a:solidFill>
        </a:ln>
      </dgm:spPr>
    </dgm:pt>
    <dgm:pt modelId="{3CEB1274-416A-4002-BB0C-AD58584DC93C}" type="pres">
      <dgm:prSet presAssocID="{AAB3B26D-6954-408D-8B11-F2E81CFEC09D}" presName="vSp2" presStyleCnt="0"/>
      <dgm:spPr/>
    </dgm:pt>
    <dgm:pt modelId="{656C2B88-B19C-4CFE-891F-3EB8C17EB8D4}" type="pres">
      <dgm:prSet presAssocID="{AAB3B26D-6954-408D-8B11-F2E81CFEC09D}" presName="sibTrans" presStyleCnt="0"/>
      <dgm:spPr/>
    </dgm:pt>
    <dgm:pt modelId="{6AEAB619-31B9-4677-9BF0-902F32B65805}" type="pres">
      <dgm:prSet presAssocID="{AABCFBFD-71F3-4F01-A5C2-3E7884A731A9}" presName="compositeNode" presStyleCnt="0">
        <dgm:presLayoutVars>
          <dgm:bulletEnabled val="1"/>
        </dgm:presLayoutVars>
      </dgm:prSet>
      <dgm:spPr/>
    </dgm:pt>
    <dgm:pt modelId="{DF3409AE-24E9-4463-A0B5-870DA423D3BD}" type="pres">
      <dgm:prSet presAssocID="{AABCFBFD-71F3-4F01-A5C2-3E7884A731A9}" presName="bgRect" presStyleLbl="node1" presStyleIdx="2" presStyleCnt="3"/>
      <dgm:spPr/>
    </dgm:pt>
    <dgm:pt modelId="{DC7329AC-CEB5-4F18-BFE1-3A916BE1BA0A}" type="pres">
      <dgm:prSet presAssocID="{AABCFBFD-71F3-4F01-A5C2-3E7884A731A9}" presName="parentNode" presStyleLbl="node1" presStyleIdx="2" presStyleCnt="3">
        <dgm:presLayoutVars>
          <dgm:chMax val="0"/>
          <dgm:bulletEnabled val="1"/>
        </dgm:presLayoutVars>
      </dgm:prSet>
      <dgm:spPr/>
    </dgm:pt>
    <dgm:pt modelId="{E8BE0798-3033-41E2-9A7B-4B854DC760E6}" type="pres">
      <dgm:prSet presAssocID="{AABCFBFD-71F3-4F01-A5C2-3E7884A731A9}" presName="childNode" presStyleLbl="node1" presStyleIdx="2" presStyleCnt="3">
        <dgm:presLayoutVars>
          <dgm:bulletEnabled val="1"/>
        </dgm:presLayoutVars>
      </dgm:prSet>
      <dgm:spPr/>
    </dgm:pt>
  </dgm:ptLst>
  <dgm:cxnLst>
    <dgm:cxn modelId="{6AC7C900-C962-495C-9E96-CE3A7EBA709E}" srcId="{AABCFBFD-71F3-4F01-A5C2-3E7884A731A9}" destId="{C8CCB5BB-C974-4C43-AEB3-84689B812DB5}" srcOrd="2" destOrd="0" parTransId="{9616353E-8293-4D16-B119-9FE4FC1013EE}" sibTransId="{98FAE1FC-E824-4557-A90E-C6328D2220FA}"/>
    <dgm:cxn modelId="{9B1C681A-9563-4C80-A0F3-72F697C1E3B9}" type="presOf" srcId="{9004D9CF-5907-44AB-9A01-CB0C18FC42E4}" destId="{E8BE0798-3033-41E2-9A7B-4B854DC760E6}" srcOrd="0" destOrd="1" presId="urn:microsoft.com/office/officeart/2005/8/layout/hProcess7"/>
    <dgm:cxn modelId="{67ED531E-E31F-4C0A-9CF7-66357DED4961}" type="presOf" srcId="{AABCFBFD-71F3-4F01-A5C2-3E7884A731A9}" destId="{DF3409AE-24E9-4463-A0B5-870DA423D3BD}" srcOrd="0" destOrd="0" presId="urn:microsoft.com/office/officeart/2005/8/layout/hProcess7"/>
    <dgm:cxn modelId="{8C60372E-2BC8-49B6-B66F-75723B2CAD43}" srcId="{80351DA4-BA25-465F-91CB-A37131943C15}" destId="{AABCFBFD-71F3-4F01-A5C2-3E7884A731A9}" srcOrd="2" destOrd="0" parTransId="{900CE6E7-10FA-4E1C-98EC-51CCB64B1451}" sibTransId="{17880125-2508-4534-910C-2639C9434958}"/>
    <dgm:cxn modelId="{38CAD835-E1D5-4B28-8843-89025E54F874}" srcId="{B318BEE9-1E6B-4038-B22F-1A38C912E6ED}" destId="{5C4DEB5F-E222-4806-B46B-63C75AF724BB}" srcOrd="0" destOrd="0" parTransId="{6E93F153-6A87-4186-843B-602B4F038259}" sibTransId="{4406E205-8C83-4FDA-BC4B-C21046942927}"/>
    <dgm:cxn modelId="{D7AE005D-6FA6-45ED-8A71-C4E75C8DF7E6}" type="presOf" srcId="{B318BEE9-1E6B-4038-B22F-1A38C912E6ED}" destId="{53A4A9DC-CE20-4595-91A9-663A469510CD}" srcOrd="0" destOrd="0" presId="urn:microsoft.com/office/officeart/2005/8/layout/hProcess7"/>
    <dgm:cxn modelId="{B7110943-AC22-4E0A-86DF-2A039B5CE80B}" type="presOf" srcId="{B318BEE9-1E6B-4038-B22F-1A38C912E6ED}" destId="{8A6FF5A5-7101-4255-9255-39DE208B5852}" srcOrd="1" destOrd="0" presId="urn:microsoft.com/office/officeart/2005/8/layout/hProcess7"/>
    <dgm:cxn modelId="{6B408544-B5D4-4107-A8C5-3CDFAADFDF18}" type="presOf" srcId="{77EA6040-10AF-4CCA-863A-53CA586678AF}" destId="{189BEEF5-5B86-49AA-838C-77CFEE271C6E}" srcOrd="0" destOrd="0" presId="urn:microsoft.com/office/officeart/2005/8/layout/hProcess7"/>
    <dgm:cxn modelId="{0CC6EB64-EA69-4D27-9753-1A0DBC261E65}" type="presOf" srcId="{A2842A1B-DEC1-4293-A5F7-CB0E1DC07B23}" destId="{441758A5-4021-4763-A838-F8A43A3AD52C}" srcOrd="0" destOrd="0" presId="urn:microsoft.com/office/officeart/2005/8/layout/hProcess7"/>
    <dgm:cxn modelId="{CDB91E65-0AEE-4F7F-B6A8-2C1C37205FCB}" srcId="{B318BEE9-1E6B-4038-B22F-1A38C912E6ED}" destId="{5B4B62A1-C132-4D0B-9F65-BDF9FDCB56DA}" srcOrd="2" destOrd="0" parTransId="{8B57E399-1BBB-4DE1-BF0A-C5D0F4C9DB42}" sibTransId="{61BE7EAC-5DC2-4AEE-97FE-B6F0C525950B}"/>
    <dgm:cxn modelId="{3CD3E767-B46E-4941-83E1-B776BD6DD96C}" type="presOf" srcId="{6E133DD8-1DF9-46A2-8226-6FF00465E2FB}" destId="{E8BE0798-3033-41E2-9A7B-4B854DC760E6}" srcOrd="0" destOrd="0" presId="urn:microsoft.com/office/officeart/2005/8/layout/hProcess7"/>
    <dgm:cxn modelId="{AC918869-DD67-4912-80B6-8DAA7A90636B}" type="presOf" srcId="{DDECD5A1-B5E1-4C82-B992-2CF43863622E}" destId="{CAEF9B74-CC56-4407-AFFE-4AF17399E2E1}" srcOrd="0" destOrd="1" presId="urn:microsoft.com/office/officeart/2005/8/layout/hProcess7"/>
    <dgm:cxn modelId="{1A047251-4119-4A2B-9382-321C4F9329C7}" srcId="{B318BEE9-1E6B-4038-B22F-1A38C912E6ED}" destId="{D68C9715-5191-43B7-9B5F-1527D4BCD1A8}" srcOrd="3" destOrd="0" parTransId="{D408B2E8-8CE3-49F6-9B84-1AB91AD707EA}" sibTransId="{2FD29BDA-81B1-4B5C-B35E-BFFC22AB245F}"/>
    <dgm:cxn modelId="{A2830A7E-3F08-4F26-95AF-0E1132B95303}" type="presOf" srcId="{C8CCB5BB-C974-4C43-AEB3-84689B812DB5}" destId="{E8BE0798-3033-41E2-9A7B-4B854DC760E6}" srcOrd="0" destOrd="2" presId="urn:microsoft.com/office/officeart/2005/8/layout/hProcess7"/>
    <dgm:cxn modelId="{25770981-4A79-409C-9D00-F67CA4AE4EEC}" srcId="{AABCFBFD-71F3-4F01-A5C2-3E7884A731A9}" destId="{9004D9CF-5907-44AB-9A01-CB0C18FC42E4}" srcOrd="1" destOrd="0" parTransId="{9A28A12E-07C3-4840-89DA-AF75869182F1}" sibTransId="{617D334F-CA9A-4A09-90E6-5CE932ED006A}"/>
    <dgm:cxn modelId="{2F187E8A-5C9D-489D-81AF-24B3A87ECADF}" type="presOf" srcId="{A2842A1B-DEC1-4293-A5F7-CB0E1DC07B23}" destId="{14F2F95F-6103-47AE-963B-5E102043C104}" srcOrd="1" destOrd="0" presId="urn:microsoft.com/office/officeart/2005/8/layout/hProcess7"/>
    <dgm:cxn modelId="{540FA99C-853B-4CE1-8C0D-5F716356BE97}" srcId="{AABCFBFD-71F3-4F01-A5C2-3E7884A731A9}" destId="{6E133DD8-1DF9-46A2-8226-6FF00465E2FB}" srcOrd="0" destOrd="0" parTransId="{D896B435-0656-44E6-B06B-71532F12B057}" sibTransId="{4A373345-B80D-4030-991C-35DFB8B96605}"/>
    <dgm:cxn modelId="{E0CEEE9D-84E5-4DB1-8B05-D1B28B10D452}" type="presOf" srcId="{5C4DEB5F-E222-4806-B46B-63C75AF724BB}" destId="{CAEF9B74-CC56-4407-AFFE-4AF17399E2E1}" srcOrd="0" destOrd="0" presId="urn:microsoft.com/office/officeart/2005/8/layout/hProcess7"/>
    <dgm:cxn modelId="{1DC09BB0-E2CF-4BF7-9BBE-DEFA066D1F8F}" srcId="{B318BEE9-1E6B-4038-B22F-1A38C912E6ED}" destId="{DDECD5A1-B5E1-4C82-B992-2CF43863622E}" srcOrd="1" destOrd="0" parTransId="{4A80DF2D-97E8-4BA5-81F5-8694D0EE16AC}" sibTransId="{6FF88936-F922-4197-A07B-015F1B51B752}"/>
    <dgm:cxn modelId="{DB928FB7-385E-4BBD-BC0F-639663410180}" srcId="{80351DA4-BA25-465F-91CB-A37131943C15}" destId="{A2842A1B-DEC1-4293-A5F7-CB0E1DC07B23}" srcOrd="1" destOrd="0" parTransId="{62F1C49F-51E8-4E79-885A-ED9832D536CA}" sibTransId="{AAB3B26D-6954-408D-8B11-F2E81CFEC09D}"/>
    <dgm:cxn modelId="{319FE4C6-4598-48EC-90DC-F0CF9664D670}" srcId="{A2842A1B-DEC1-4293-A5F7-CB0E1DC07B23}" destId="{77EA6040-10AF-4CCA-863A-53CA586678AF}" srcOrd="0" destOrd="0" parTransId="{7FFD52AE-E835-4889-8155-C9DCA5FAD66A}" sibTransId="{EAA945BF-E5B6-4F36-B702-6614D9CB8200}"/>
    <dgm:cxn modelId="{DEAD04DA-1F38-4815-9E60-5BD75BEB5C87}" type="presOf" srcId="{5B4B62A1-C132-4D0B-9F65-BDF9FDCB56DA}" destId="{CAEF9B74-CC56-4407-AFFE-4AF17399E2E1}" srcOrd="0" destOrd="2" presId="urn:microsoft.com/office/officeart/2005/8/layout/hProcess7"/>
    <dgm:cxn modelId="{BB89A4E4-3CE2-4850-BC8D-3EFC301475E0}" type="presOf" srcId="{AABCFBFD-71F3-4F01-A5C2-3E7884A731A9}" destId="{DC7329AC-CEB5-4F18-BFE1-3A916BE1BA0A}" srcOrd="1" destOrd="0" presId="urn:microsoft.com/office/officeart/2005/8/layout/hProcess7"/>
    <dgm:cxn modelId="{8095E2EB-A5DE-4A2D-A056-6D23A4EAEFDA}" type="presOf" srcId="{D68C9715-5191-43B7-9B5F-1527D4BCD1A8}" destId="{CAEF9B74-CC56-4407-AFFE-4AF17399E2E1}" srcOrd="0" destOrd="3" presId="urn:microsoft.com/office/officeart/2005/8/layout/hProcess7"/>
    <dgm:cxn modelId="{02B1E6F2-7815-4ED0-B239-B23E9A8BEFFD}" srcId="{80351DA4-BA25-465F-91CB-A37131943C15}" destId="{B318BEE9-1E6B-4038-B22F-1A38C912E6ED}" srcOrd="0" destOrd="0" parTransId="{DB8C05A1-3BAF-4125-83D2-E800014C4AA5}" sibTransId="{48C73787-02B4-4C67-8BDA-9D572EF8EFF1}"/>
    <dgm:cxn modelId="{E3FC24FD-9C6C-455F-977B-C04BC9F3EC55}" type="presOf" srcId="{80351DA4-BA25-465F-91CB-A37131943C15}" destId="{B03B9B24-8418-43B4-9DC4-4B4D497AE069}" srcOrd="0" destOrd="0" presId="urn:microsoft.com/office/officeart/2005/8/layout/hProcess7"/>
    <dgm:cxn modelId="{0A48E972-D2CA-4078-B51C-4682A804A3C3}" type="presParOf" srcId="{B03B9B24-8418-43B4-9DC4-4B4D497AE069}" destId="{81EC127D-6043-40F1-86F7-324DA465FD18}" srcOrd="0" destOrd="0" presId="urn:microsoft.com/office/officeart/2005/8/layout/hProcess7"/>
    <dgm:cxn modelId="{D6800D17-1314-4B3A-BC2E-79670D60F472}" type="presParOf" srcId="{81EC127D-6043-40F1-86F7-324DA465FD18}" destId="{53A4A9DC-CE20-4595-91A9-663A469510CD}" srcOrd="0" destOrd="0" presId="urn:microsoft.com/office/officeart/2005/8/layout/hProcess7"/>
    <dgm:cxn modelId="{02554155-9EAF-41B2-AB94-8140F44F3D5D}" type="presParOf" srcId="{81EC127D-6043-40F1-86F7-324DA465FD18}" destId="{8A6FF5A5-7101-4255-9255-39DE208B5852}" srcOrd="1" destOrd="0" presId="urn:microsoft.com/office/officeart/2005/8/layout/hProcess7"/>
    <dgm:cxn modelId="{531070ED-798C-40EF-A7B2-04A175BC5399}" type="presParOf" srcId="{81EC127D-6043-40F1-86F7-324DA465FD18}" destId="{CAEF9B74-CC56-4407-AFFE-4AF17399E2E1}" srcOrd="2" destOrd="0" presId="urn:microsoft.com/office/officeart/2005/8/layout/hProcess7"/>
    <dgm:cxn modelId="{DA11B311-D36C-40D8-8E68-E8CB2DD93E92}" type="presParOf" srcId="{B03B9B24-8418-43B4-9DC4-4B4D497AE069}" destId="{ABD87BC5-A8C1-4394-8151-8FE9C6923EDE}" srcOrd="1" destOrd="0" presId="urn:microsoft.com/office/officeart/2005/8/layout/hProcess7"/>
    <dgm:cxn modelId="{3D9BBE08-F43D-44E8-BBF6-AFBB35AE116A}" type="presParOf" srcId="{B03B9B24-8418-43B4-9DC4-4B4D497AE069}" destId="{3003ECAC-D317-4E4A-B74C-683514D99095}" srcOrd="2" destOrd="0" presId="urn:microsoft.com/office/officeart/2005/8/layout/hProcess7"/>
    <dgm:cxn modelId="{1BE2B404-082C-4FCA-A2F6-5E474D4DAC71}" type="presParOf" srcId="{3003ECAC-D317-4E4A-B74C-683514D99095}" destId="{850130B6-0F1E-4078-9567-A1B161402E66}" srcOrd="0" destOrd="0" presId="urn:microsoft.com/office/officeart/2005/8/layout/hProcess7"/>
    <dgm:cxn modelId="{570AFDDD-4033-41A6-BC1F-9BE603984BA6}" type="presParOf" srcId="{3003ECAC-D317-4E4A-B74C-683514D99095}" destId="{51058C06-1F9E-4EAC-B9D6-9ED3A6072D92}" srcOrd="1" destOrd="0" presId="urn:microsoft.com/office/officeart/2005/8/layout/hProcess7"/>
    <dgm:cxn modelId="{1EA6D0BA-A75E-4B4C-90BD-C8BA6AE0FBF1}" type="presParOf" srcId="{3003ECAC-D317-4E4A-B74C-683514D99095}" destId="{9F74A46D-3D6B-4D07-A90F-24749668FB76}" srcOrd="2" destOrd="0" presId="urn:microsoft.com/office/officeart/2005/8/layout/hProcess7"/>
    <dgm:cxn modelId="{427CDA8D-D650-4514-B653-6A418D07BB39}" type="presParOf" srcId="{B03B9B24-8418-43B4-9DC4-4B4D497AE069}" destId="{79A52E9F-30C2-4B59-842A-B58C6F94DD9C}" srcOrd="3" destOrd="0" presId="urn:microsoft.com/office/officeart/2005/8/layout/hProcess7"/>
    <dgm:cxn modelId="{8BC80420-53DB-4ABB-AA12-82F9E905F3F1}" type="presParOf" srcId="{B03B9B24-8418-43B4-9DC4-4B4D497AE069}" destId="{64D1C5A5-06D3-4F43-8AD1-B1B01B4610CC}" srcOrd="4" destOrd="0" presId="urn:microsoft.com/office/officeart/2005/8/layout/hProcess7"/>
    <dgm:cxn modelId="{674B00BF-5C83-4B8B-9CF0-6AF5492C4126}" type="presParOf" srcId="{64D1C5A5-06D3-4F43-8AD1-B1B01B4610CC}" destId="{441758A5-4021-4763-A838-F8A43A3AD52C}" srcOrd="0" destOrd="0" presId="urn:microsoft.com/office/officeart/2005/8/layout/hProcess7"/>
    <dgm:cxn modelId="{ABD5F95F-76E7-4FDB-BB74-A76722721D01}" type="presParOf" srcId="{64D1C5A5-06D3-4F43-8AD1-B1B01B4610CC}" destId="{14F2F95F-6103-47AE-963B-5E102043C104}" srcOrd="1" destOrd="0" presId="urn:microsoft.com/office/officeart/2005/8/layout/hProcess7"/>
    <dgm:cxn modelId="{1AE2426C-5472-44BC-904B-F0C395CA6F4F}" type="presParOf" srcId="{64D1C5A5-06D3-4F43-8AD1-B1B01B4610CC}" destId="{189BEEF5-5B86-49AA-838C-77CFEE271C6E}" srcOrd="2" destOrd="0" presId="urn:microsoft.com/office/officeart/2005/8/layout/hProcess7"/>
    <dgm:cxn modelId="{1089826A-1E25-41C9-9244-9DB8753249FD}" type="presParOf" srcId="{B03B9B24-8418-43B4-9DC4-4B4D497AE069}" destId="{35568C1F-5F00-44F4-836A-EBE7137D0B93}" srcOrd="5" destOrd="0" presId="urn:microsoft.com/office/officeart/2005/8/layout/hProcess7"/>
    <dgm:cxn modelId="{0AF0D330-24B0-4568-AFDD-70A7475D6677}" type="presParOf" srcId="{B03B9B24-8418-43B4-9DC4-4B4D497AE069}" destId="{494BFFD5-0A65-4938-8760-660834EB5589}" srcOrd="6" destOrd="0" presId="urn:microsoft.com/office/officeart/2005/8/layout/hProcess7"/>
    <dgm:cxn modelId="{FA95D873-6E8A-4DAA-874D-5EF958153806}" type="presParOf" srcId="{494BFFD5-0A65-4938-8760-660834EB5589}" destId="{CEBE2583-241F-4B86-8A29-AE75E63BCE9A}" srcOrd="0" destOrd="0" presId="urn:microsoft.com/office/officeart/2005/8/layout/hProcess7"/>
    <dgm:cxn modelId="{0EBB4B6C-1D5A-4313-9300-F69AB720065F}" type="presParOf" srcId="{494BFFD5-0A65-4938-8760-660834EB5589}" destId="{92AB8677-7021-4330-BF0A-22DBB5A9CE75}" srcOrd="1" destOrd="0" presId="urn:microsoft.com/office/officeart/2005/8/layout/hProcess7"/>
    <dgm:cxn modelId="{82E4D33E-5467-4F2F-91BA-04DBDFE9CE93}" type="presParOf" srcId="{494BFFD5-0A65-4938-8760-660834EB5589}" destId="{3CEB1274-416A-4002-BB0C-AD58584DC93C}" srcOrd="2" destOrd="0" presId="urn:microsoft.com/office/officeart/2005/8/layout/hProcess7"/>
    <dgm:cxn modelId="{1B1004CF-AC8B-42DA-829F-09F89AA4EC60}" type="presParOf" srcId="{B03B9B24-8418-43B4-9DC4-4B4D497AE069}" destId="{656C2B88-B19C-4CFE-891F-3EB8C17EB8D4}" srcOrd="7" destOrd="0" presId="urn:microsoft.com/office/officeart/2005/8/layout/hProcess7"/>
    <dgm:cxn modelId="{B9B59BD0-34F0-4938-8918-B009EFF0B7B6}" type="presParOf" srcId="{B03B9B24-8418-43B4-9DC4-4B4D497AE069}" destId="{6AEAB619-31B9-4677-9BF0-902F32B65805}" srcOrd="8" destOrd="0" presId="urn:microsoft.com/office/officeart/2005/8/layout/hProcess7"/>
    <dgm:cxn modelId="{E58E4C76-90B1-46F3-A8E2-8FE0154A97B7}" type="presParOf" srcId="{6AEAB619-31B9-4677-9BF0-902F32B65805}" destId="{DF3409AE-24E9-4463-A0B5-870DA423D3BD}" srcOrd="0" destOrd="0" presId="urn:microsoft.com/office/officeart/2005/8/layout/hProcess7"/>
    <dgm:cxn modelId="{A379A568-0499-4FEE-B5CF-72DC39A09ECB}" type="presParOf" srcId="{6AEAB619-31B9-4677-9BF0-902F32B65805}" destId="{DC7329AC-CEB5-4F18-BFE1-3A916BE1BA0A}" srcOrd="1" destOrd="0" presId="urn:microsoft.com/office/officeart/2005/8/layout/hProcess7"/>
    <dgm:cxn modelId="{3DADB1F3-F0E6-419A-83C0-076FB7B9214C}" type="presParOf" srcId="{6AEAB619-31B9-4677-9BF0-902F32B65805}" destId="{E8BE0798-3033-41E2-9A7B-4B854DC760E6}"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4A9DC-CE20-4595-91A9-663A469510CD}">
      <dsp:nvSpPr>
        <dsp:cNvPr id="0" name=""/>
        <dsp:cNvSpPr/>
      </dsp:nvSpPr>
      <dsp:spPr>
        <a:xfrm>
          <a:off x="851" y="509728"/>
          <a:ext cx="3666007" cy="4399209"/>
        </a:xfrm>
        <a:prstGeom prst="roundRect">
          <a:avLst>
            <a:gd name="adj" fmla="val 5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ctr" defTabSz="1422400">
            <a:lnSpc>
              <a:spcPct val="90000"/>
            </a:lnSpc>
            <a:spcBef>
              <a:spcPct val="0"/>
            </a:spcBef>
            <a:spcAft>
              <a:spcPct val="35000"/>
            </a:spcAft>
            <a:buNone/>
          </a:pPr>
          <a:r>
            <a:rPr lang="en-IN" sz="3200" b="0" kern="1200" dirty="0">
              <a:latin typeface="Calibri" panose="020F0502020204030204" pitchFamily="34" charset="0"/>
              <a:cs typeface="Calibri" panose="020F0502020204030204" pitchFamily="34" charset="0"/>
            </a:rPr>
            <a:t>Challenge</a:t>
          </a:r>
        </a:p>
      </dsp:txBody>
      <dsp:txXfrm rot="16200000">
        <a:off x="-1436223" y="1946803"/>
        <a:ext cx="3607351" cy="733201"/>
      </dsp:txXfrm>
    </dsp:sp>
    <dsp:sp modelId="{CAEF9B74-CC56-4407-AFFE-4AF17399E2E1}">
      <dsp:nvSpPr>
        <dsp:cNvPr id="0" name=""/>
        <dsp:cNvSpPr/>
      </dsp:nvSpPr>
      <dsp:spPr>
        <a:xfrm>
          <a:off x="734053" y="509728"/>
          <a:ext cx="2731175" cy="43992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endParaRPr lang="en-IN" sz="2000" kern="1200" dirty="0">
            <a:latin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Wingdings" panose="05000000000000000000" pitchFamily="2" charset="2"/>
            <a:buNone/>
          </a:pPr>
          <a:endParaRPr lang="en-IN" sz="2000" kern="1200" dirty="0">
            <a:latin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Wingdings" panose="05000000000000000000" pitchFamily="2" charset="2"/>
            <a:buNone/>
          </a:pPr>
          <a:r>
            <a:rPr lang="en-IN" sz="2000" kern="1200" dirty="0">
              <a:latin typeface="Calibri" panose="020F0502020204030204" pitchFamily="34" charset="0"/>
              <a:cs typeface="Calibri" panose="020F0502020204030204" pitchFamily="34" charset="0"/>
            </a:rPr>
            <a:t>Higher Interest Rates</a:t>
          </a:r>
        </a:p>
        <a:p>
          <a:pPr marL="0" lvl="0" indent="0" algn="l" defTabSz="889000">
            <a:lnSpc>
              <a:spcPct val="90000"/>
            </a:lnSpc>
            <a:spcBef>
              <a:spcPct val="0"/>
            </a:spcBef>
            <a:spcAft>
              <a:spcPct val="35000"/>
            </a:spcAft>
            <a:buFont typeface="Wingdings" panose="05000000000000000000" pitchFamily="2" charset="2"/>
            <a:buNone/>
          </a:pPr>
          <a:endParaRPr lang="en-IN" sz="2000" kern="1200" dirty="0">
            <a:latin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Wingdings" panose="05000000000000000000" pitchFamily="2" charset="2"/>
            <a:buNone/>
          </a:pPr>
          <a:r>
            <a:rPr lang="en-IN" sz="2000" kern="1200" dirty="0">
              <a:latin typeface="Calibri" panose="020F0502020204030204" pitchFamily="34" charset="0"/>
              <a:cs typeface="Calibri" panose="020F0502020204030204" pitchFamily="34" charset="0"/>
            </a:rPr>
            <a:t>High loan default rate on ‘Verified loans’ </a:t>
          </a:r>
        </a:p>
        <a:p>
          <a:pPr marL="0" lvl="0" indent="0" algn="l" defTabSz="889000">
            <a:lnSpc>
              <a:spcPct val="90000"/>
            </a:lnSpc>
            <a:spcBef>
              <a:spcPct val="0"/>
            </a:spcBef>
            <a:spcAft>
              <a:spcPct val="35000"/>
            </a:spcAft>
            <a:buFont typeface="Wingdings" panose="05000000000000000000" pitchFamily="2" charset="2"/>
            <a:buNone/>
          </a:pPr>
          <a:endParaRPr lang="en-IN" sz="2000" kern="1200" dirty="0">
            <a:latin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Font typeface="Wingdings" panose="05000000000000000000" pitchFamily="2" charset="2"/>
            <a:buNone/>
          </a:pPr>
          <a:r>
            <a:rPr lang="en-IN" sz="2000" kern="1200" dirty="0">
              <a:latin typeface="Calibri" panose="020F0502020204030204" pitchFamily="34" charset="0"/>
              <a:cs typeface="Calibri" panose="020F0502020204030204" pitchFamily="34" charset="0"/>
            </a:rPr>
            <a:t>Optimal Strategy for portfolio creation</a:t>
          </a:r>
        </a:p>
      </dsp:txBody>
      <dsp:txXfrm>
        <a:off x="734053" y="509728"/>
        <a:ext cx="2731175" cy="4399209"/>
      </dsp:txXfrm>
    </dsp:sp>
    <dsp:sp modelId="{441758A5-4021-4763-A838-F8A43A3AD52C}">
      <dsp:nvSpPr>
        <dsp:cNvPr id="0" name=""/>
        <dsp:cNvSpPr/>
      </dsp:nvSpPr>
      <dsp:spPr>
        <a:xfrm>
          <a:off x="3795170" y="509728"/>
          <a:ext cx="3666007" cy="4399209"/>
        </a:xfrm>
        <a:prstGeom prst="roundRect">
          <a:avLst>
            <a:gd name="adj" fmla="val 5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ctr" defTabSz="1422400">
            <a:lnSpc>
              <a:spcPct val="90000"/>
            </a:lnSpc>
            <a:spcBef>
              <a:spcPct val="0"/>
            </a:spcBef>
            <a:spcAft>
              <a:spcPct val="35000"/>
            </a:spcAft>
            <a:buNone/>
          </a:pPr>
          <a:r>
            <a:rPr lang="en-IN" sz="3200" b="0" kern="1200" dirty="0">
              <a:latin typeface="Calibri" panose="020F0502020204030204" pitchFamily="34" charset="0"/>
              <a:cs typeface="Calibri" panose="020F0502020204030204" pitchFamily="34" charset="0"/>
            </a:rPr>
            <a:t>Insights</a:t>
          </a:r>
        </a:p>
      </dsp:txBody>
      <dsp:txXfrm rot="16200000">
        <a:off x="2358094" y="1946803"/>
        <a:ext cx="3607351" cy="733201"/>
      </dsp:txXfrm>
    </dsp:sp>
    <dsp:sp modelId="{51058C06-1F9E-4EAC-B9D6-9ED3A6072D92}">
      <dsp:nvSpPr>
        <dsp:cNvPr id="0" name=""/>
        <dsp:cNvSpPr/>
      </dsp:nvSpPr>
      <dsp:spPr>
        <a:xfrm rot="5400000">
          <a:off x="3490347" y="4004886"/>
          <a:ext cx="646304" cy="549901"/>
        </a:xfrm>
        <a:prstGeom prst="flowChartExtract">
          <a:avLst/>
        </a:prstGeom>
        <a:solidFill>
          <a:schemeClr val="lt1">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189BEEF5-5B86-49AA-838C-77CFEE271C6E}">
      <dsp:nvSpPr>
        <dsp:cNvPr id="0" name=""/>
        <dsp:cNvSpPr/>
      </dsp:nvSpPr>
      <dsp:spPr>
        <a:xfrm>
          <a:off x="4528371" y="509728"/>
          <a:ext cx="2731175" cy="43992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489K loans have interest rate above 15% -  largely contributing to loan defaults (31%)</a:t>
          </a:r>
        </a:p>
        <a:p>
          <a:pPr marL="0" lvl="0" indent="0" algn="l"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22% of verified loans have defaulted</a:t>
          </a:r>
        </a:p>
        <a:p>
          <a:pPr marL="0" lvl="0" indent="0" algn="l"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Probability of default (PD) based model can be used as a prediction mechanism for loan default</a:t>
          </a:r>
        </a:p>
        <a:p>
          <a:pPr marL="0" lvl="0" indent="0" algn="l" defTabSz="889000">
            <a:lnSpc>
              <a:spcPct val="90000"/>
            </a:lnSpc>
            <a:spcBef>
              <a:spcPct val="0"/>
            </a:spcBef>
            <a:spcAft>
              <a:spcPct val="35000"/>
            </a:spcAft>
            <a:buNone/>
          </a:pPr>
          <a:endParaRPr lang="en-IN" sz="2000" kern="1200" dirty="0">
            <a:latin typeface="Calibri" panose="020F0502020204030204" pitchFamily="34" charset="0"/>
            <a:cs typeface="Calibri" panose="020F0502020204030204" pitchFamily="34" charset="0"/>
          </a:endParaRPr>
        </a:p>
        <a:p>
          <a:pPr marL="0" lvl="0" indent="0" algn="l" defTabSz="889000">
            <a:lnSpc>
              <a:spcPct val="90000"/>
            </a:lnSpc>
            <a:spcBef>
              <a:spcPct val="0"/>
            </a:spcBef>
            <a:spcAft>
              <a:spcPct val="35000"/>
            </a:spcAft>
            <a:buNone/>
          </a:pPr>
          <a:endParaRPr lang="en-IN" sz="2000" kern="1200" dirty="0">
            <a:latin typeface="Calibri" panose="020F0502020204030204" pitchFamily="34" charset="0"/>
            <a:cs typeface="Calibri" panose="020F0502020204030204" pitchFamily="34" charset="0"/>
          </a:endParaRPr>
        </a:p>
      </dsp:txBody>
      <dsp:txXfrm>
        <a:off x="4528371" y="509728"/>
        <a:ext cx="2731175" cy="4399209"/>
      </dsp:txXfrm>
    </dsp:sp>
    <dsp:sp modelId="{DF3409AE-24E9-4463-A0B5-870DA423D3BD}">
      <dsp:nvSpPr>
        <dsp:cNvPr id="0" name=""/>
        <dsp:cNvSpPr/>
      </dsp:nvSpPr>
      <dsp:spPr>
        <a:xfrm>
          <a:off x="7589488" y="509728"/>
          <a:ext cx="3666007" cy="4399209"/>
        </a:xfrm>
        <a:prstGeom prst="roundRect">
          <a:avLst>
            <a:gd name="adj" fmla="val 5000"/>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ctr" defTabSz="1422400">
            <a:lnSpc>
              <a:spcPct val="90000"/>
            </a:lnSpc>
            <a:spcBef>
              <a:spcPct val="0"/>
            </a:spcBef>
            <a:spcAft>
              <a:spcPct val="35000"/>
            </a:spcAft>
            <a:buNone/>
          </a:pPr>
          <a:r>
            <a:rPr lang="en-IN" sz="3200" kern="1200" dirty="0">
              <a:latin typeface="Calibri" panose="020F0502020204030204" pitchFamily="34" charset="0"/>
              <a:cs typeface="Calibri" panose="020F0502020204030204" pitchFamily="34" charset="0"/>
            </a:rPr>
            <a:t>Recommendations</a:t>
          </a:r>
        </a:p>
      </dsp:txBody>
      <dsp:txXfrm rot="16200000">
        <a:off x="6152413" y="1946803"/>
        <a:ext cx="3607351" cy="733201"/>
      </dsp:txXfrm>
    </dsp:sp>
    <dsp:sp modelId="{92AB8677-7021-4330-BF0A-22DBB5A9CE75}">
      <dsp:nvSpPr>
        <dsp:cNvPr id="0" name=""/>
        <dsp:cNvSpPr/>
      </dsp:nvSpPr>
      <dsp:spPr>
        <a:xfrm rot="5400000">
          <a:off x="7284666" y="4004886"/>
          <a:ext cx="646304" cy="549901"/>
        </a:xfrm>
        <a:prstGeom prst="flowChartExtra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E8BE0798-3033-41E2-9A7B-4B854DC760E6}">
      <dsp:nvSpPr>
        <dsp:cNvPr id="0" name=""/>
        <dsp:cNvSpPr/>
      </dsp:nvSpPr>
      <dsp:spPr>
        <a:xfrm>
          <a:off x="8322689" y="509728"/>
          <a:ext cx="2731175" cy="43992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Using the Probability of Default(PD) a optimal portfolio strategy can be created based on user risk profile</a:t>
          </a:r>
        </a:p>
        <a:p>
          <a:pPr marL="0" lvl="0" indent="0" algn="l"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Improve verification process </a:t>
          </a:r>
        </a:p>
        <a:p>
          <a:pPr marL="0" lvl="0" indent="0" algn="l" defTabSz="889000">
            <a:lnSpc>
              <a:spcPct val="90000"/>
            </a:lnSpc>
            <a:spcBef>
              <a:spcPct val="0"/>
            </a:spcBef>
            <a:spcAft>
              <a:spcPct val="35000"/>
            </a:spcAft>
            <a:buNone/>
          </a:pPr>
          <a:r>
            <a:rPr lang="en-IN" sz="2000" kern="1200" dirty="0">
              <a:latin typeface="Calibri" panose="020F0502020204030204" pitchFamily="34" charset="0"/>
              <a:cs typeface="Calibri" panose="020F0502020204030204" pitchFamily="34" charset="0"/>
            </a:rPr>
            <a:t>Future scope </a:t>
          </a:r>
          <a:r>
            <a:rPr lang="en-IN" sz="2000" kern="1200" dirty="0">
              <a:solidFill>
                <a:schemeClr val="bg1"/>
              </a:solidFill>
              <a:latin typeface="Calibri" panose="020F0502020204030204" pitchFamily="34" charset="0"/>
              <a:cs typeface="Calibri" panose="020F0502020204030204" pitchFamily="34" charset="0"/>
            </a:rPr>
            <a:t>- </a:t>
          </a:r>
          <a:r>
            <a:rPr lang="en-IN" sz="2000" kern="1200" dirty="0">
              <a:solidFill>
                <a:schemeClr val="bg1"/>
              </a:solidFill>
              <a:latin typeface="Calibri"/>
              <a:ea typeface="Calibri"/>
              <a:cs typeface="Calibri"/>
              <a:sym typeface="Calibri"/>
            </a:rPr>
            <a:t>Interest rate optimization to reduce loan default and customer churn</a:t>
          </a:r>
        </a:p>
        <a:p>
          <a:pPr marL="0" lvl="0" indent="0" algn="l" defTabSz="889000">
            <a:lnSpc>
              <a:spcPct val="90000"/>
            </a:lnSpc>
            <a:spcBef>
              <a:spcPct val="0"/>
            </a:spcBef>
            <a:spcAft>
              <a:spcPct val="35000"/>
            </a:spcAft>
            <a:buNone/>
          </a:pPr>
          <a:r>
            <a:rPr lang="en-IN" sz="2000" kern="1200" dirty="0">
              <a:solidFill>
                <a:schemeClr val="bg1"/>
              </a:solidFill>
              <a:latin typeface="Calibri"/>
              <a:ea typeface="Calibri"/>
              <a:cs typeface="Calibri"/>
              <a:sym typeface="Calibri"/>
            </a:rPr>
            <a:t>Future scope - Use of social parameters for predicting loan default</a:t>
          </a:r>
        </a:p>
        <a:p>
          <a:pPr marL="0" lvl="0" indent="0" algn="l" defTabSz="889000">
            <a:lnSpc>
              <a:spcPct val="90000"/>
            </a:lnSpc>
            <a:spcBef>
              <a:spcPct val="0"/>
            </a:spcBef>
            <a:spcAft>
              <a:spcPct val="35000"/>
            </a:spcAft>
            <a:buNone/>
          </a:pPr>
          <a:endParaRPr lang="en-IN" sz="2000" kern="1200" dirty="0">
            <a:solidFill>
              <a:schemeClr val="bg1"/>
            </a:solidFill>
            <a:latin typeface="Calibri" panose="020F0502020204030204" pitchFamily="34" charset="0"/>
            <a:cs typeface="Calibri" panose="020F0502020204030204" pitchFamily="34" charset="0"/>
          </a:endParaRPr>
        </a:p>
      </dsp:txBody>
      <dsp:txXfrm>
        <a:off x="8322689" y="509728"/>
        <a:ext cx="2731175" cy="439920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The data file contain complete loan data for all loans issued through the 2007-2015, including the borrower profile, current loan status (Current, Late, Fully Paid, etc.)</a:t>
            </a:r>
          </a:p>
          <a:p>
            <a:pPr marL="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Additional features include credit scores, number of finance inquiries, address including zip codes, and state, and collections among others. The file is a matrix of roughly 1.7 million observations and 150 variables.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Calibri"/>
                <a:ea typeface="Calibri"/>
                <a:cs typeface="Calibri"/>
                <a:sym typeface="Calibri"/>
              </a:rPr>
              <a:t>The time series plot above shows a rising popularity of loan lending after 2011. The trend explodes until 2015 but then has become</a:t>
            </a:r>
            <a:r>
              <a:rPr lang="en-US" sz="1200" b="0" i="0" u="none" strike="noStrike" cap="none" baseline="0" dirty="0">
                <a:solidFill>
                  <a:schemeClr val="dk1"/>
                </a:solidFill>
                <a:latin typeface="Calibri"/>
                <a:ea typeface="Calibri"/>
                <a:cs typeface="Calibri"/>
                <a:sym typeface="Calibri"/>
              </a:rPr>
              <a:t> stable in 2016 &amp; 17 thus showing the growth % has more or less flattened now.</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baseline="0" dirty="0">
                <a:solidFill>
                  <a:schemeClr val="dk1"/>
                </a:solidFill>
                <a:latin typeface="Calibri"/>
                <a:ea typeface="Calibri"/>
                <a:cs typeface="Calibri"/>
                <a:sym typeface="Calibri"/>
              </a:rPr>
              <a:t>We see a similar trend with loam amount as well, where loan amount has been above 6 Billion USD in last 3 years</a:t>
            </a:r>
            <a:endParaRPr lang="en-US" sz="1200" b="0" i="0" u="none" strike="noStrike" cap="none" dirty="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Loan amounts range from 1000$ to $40000 , </a:t>
            </a:r>
            <a:r>
              <a:rPr lang="en-US" sz="1200" b="0" i="0" u="none" strike="noStrike" cap="none" dirty="0">
                <a:solidFill>
                  <a:schemeClr val="dk1"/>
                </a:solidFill>
                <a:latin typeface="Calibri"/>
                <a:ea typeface="Calibri"/>
                <a:cs typeface="Calibri"/>
                <a:sym typeface="Calibri"/>
              </a:rPr>
              <a:t>The distribution of loan amount is slightly skewed to the right. Most borrowers applied loan of around $10,000</a:t>
            </a:r>
            <a:r>
              <a:rPr lang="en-US" sz="1200" b="0" i="0" u="none" strike="noStrike" cap="none" baseline="0" dirty="0">
                <a:solidFill>
                  <a:schemeClr val="dk1"/>
                </a:solidFill>
                <a:latin typeface="Calibri"/>
                <a:ea typeface="Calibri"/>
                <a:cs typeface="Calibri"/>
                <a:sym typeface="Calibri"/>
              </a:rPr>
              <a:t> or $15000. </a:t>
            </a:r>
            <a:r>
              <a:rPr lang="en-US" sz="1200" dirty="0"/>
              <a:t>The median of $12000 for fully paid loans and $14975 for charged off loans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The dataset</a:t>
            </a:r>
            <a:r>
              <a:rPr lang="en-US" sz="1200" baseline="0" dirty="0"/>
              <a:t> that we have is imbalanced towards Fully Paid loans which constitute 77% of data points. We also have other status such as current, In Grace period etc which we will be excluding for our modelling and analysis</a:t>
            </a:r>
            <a:endParaRPr lang="en-US" sz="120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Out of the total 1765K loans being granted, 1265K Loans are of 36 months term and remaining 500K have taken loans for a term period of 60 months</a:t>
            </a:r>
            <a:r>
              <a:rPr lang="en-US" sz="1200" baseline="0" dirty="0"/>
              <a:t> thus 3 year term is more popular among borrowers. We can observer that with 5 year term loan the percentage of charge off has jumped from 14 to 25 % so there is more chance of loan default with 5 year term loan</a:t>
            </a:r>
            <a:endParaRPr lang="en-US" sz="1200" dirty="0"/>
          </a:p>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The interest rate of the loans ranges from 5% to 32 % with a median of 12% for fully paid loans and 15% for charged off loans.</a:t>
            </a:r>
          </a:p>
          <a:p>
            <a:pPr marL="0" lvl="0" indent="0" algn="l" rtl="0">
              <a:spcBef>
                <a:spcPts val="0"/>
              </a:spcBef>
              <a:spcAft>
                <a:spcPts val="0"/>
              </a:spcAft>
              <a:buNone/>
            </a:pPr>
            <a:endParaRPr/>
          </a:p>
        </p:txBody>
      </p:sp>
      <p:sp>
        <p:nvSpPr>
          <p:cNvPr id="204" name="Google Shape;2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Borrowers who work more than 10 years makes up a large proportion of the borrower population. </a:t>
            </a:r>
            <a:r>
              <a:rPr lang="en-IN" sz="1200" dirty="0">
                <a:latin typeface="Times New Roman"/>
                <a:ea typeface="Times New Roman"/>
                <a:cs typeface="Times New Roman"/>
                <a:sym typeface="Times New Roman"/>
              </a:rPr>
              <a:t>Employment time span doesn’t seem to have a significant correlation between employment lengths and charged off however</a:t>
            </a:r>
            <a:r>
              <a:rPr lang="en-IN" sz="1200" baseline="0" dirty="0">
                <a:latin typeface="Times New Roman"/>
                <a:ea typeface="Times New Roman"/>
                <a:cs typeface="Times New Roman"/>
                <a:sym typeface="Times New Roman"/>
              </a:rPr>
              <a:t> we see slightly higher charge offs with Self employed applicants.</a:t>
            </a:r>
            <a:endParaRPr/>
          </a:p>
        </p:txBody>
      </p:sp>
      <p:sp>
        <p:nvSpPr>
          <p:cNvPr id="212" name="Google Shape;21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60</a:t>
            </a:r>
            <a:r>
              <a:rPr lang="en-US" baseline="0" dirty="0"/>
              <a:t> % population either own a home or have mortgage loans, we see slightly higher charge off rates for applicants who are renting</a:t>
            </a:r>
          </a:p>
          <a:p>
            <a:pPr marL="0" lvl="0" indent="0" algn="l" rtl="0">
              <a:spcBef>
                <a:spcPts val="0"/>
              </a:spcBef>
              <a:spcAft>
                <a:spcPts val="0"/>
              </a:spcAft>
              <a:buNone/>
            </a:pPr>
            <a:r>
              <a:rPr lang="en-US" baseline="0" dirty="0"/>
              <a:t>Mortgage 16% &gt;&gt; Own 18.72% &gt;&gt; Rent 21.12%</a:t>
            </a:r>
            <a:endParaRPr/>
          </a:p>
        </p:txBody>
      </p:sp>
      <p:sp>
        <p:nvSpPr>
          <p:cNvPr id="220" name="Google Shape;22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Annual Income does not have a lot of impact on the loan paying capabilities, we can see that individuals with higher income as well</a:t>
            </a:r>
            <a:r>
              <a:rPr lang="en-US" sz="1200" baseline="0" dirty="0"/>
              <a:t> are defaulting on loan payments. Median annual income of all the applicants comes around $65K but we see HNI having a salary up to 110 million also applying loans through P2P.</a:t>
            </a:r>
            <a:endParaRPr lang="en-US" dirty="0"/>
          </a:p>
          <a:p>
            <a:pPr marL="0" lvl="0" indent="0" algn="l" rtl="0">
              <a:spcBef>
                <a:spcPts val="0"/>
              </a:spcBef>
              <a:spcAft>
                <a:spcPts val="0"/>
              </a:spcAft>
              <a:buNone/>
            </a:pPr>
            <a:endParaRPr/>
          </a:p>
        </p:txBody>
      </p:sp>
      <p:sp>
        <p:nvSpPr>
          <p:cNvPr id="228" name="Google Shape;22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Verification status represents whether the income was verified or not. It doesn’t seem to have any relation with charge-off,</a:t>
            </a:r>
            <a:r>
              <a:rPr lang="en-US" sz="1200" baseline="0" dirty="0"/>
              <a:t> If anything Verified loan status has higher percentage of charge offs. This posed a question on Lending club on how they are verifying the loan applicants and their source of income. </a:t>
            </a:r>
            <a:endParaRPr lang="en-US" dirty="0"/>
          </a:p>
        </p:txBody>
      </p:sp>
      <p:sp>
        <p:nvSpPr>
          <p:cNvPr id="236" name="Google Shape;23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Calibri"/>
                <a:ea typeface="Calibri"/>
                <a:cs typeface="Calibri"/>
                <a:sym typeface="Calibri"/>
              </a:rPr>
              <a:t>The most common reason for a loan request is </a:t>
            </a:r>
            <a:r>
              <a:rPr lang="en-US" sz="1200" b="0" i="1" u="none" strike="noStrike" cap="none" dirty="0">
                <a:solidFill>
                  <a:schemeClr val="dk1"/>
                </a:solidFill>
                <a:latin typeface="Calibri"/>
                <a:ea typeface="Calibri"/>
                <a:cs typeface="Calibri"/>
                <a:sym typeface="Calibri"/>
              </a:rPr>
              <a:t>debt consolidation</a:t>
            </a:r>
            <a:r>
              <a:rPr lang="en-US" sz="1200" b="0" i="0" u="none" strike="noStrike" cap="none" dirty="0">
                <a:solidFill>
                  <a:schemeClr val="dk1"/>
                </a:solidFill>
                <a:latin typeface="Calibri"/>
                <a:ea typeface="Calibri"/>
                <a:cs typeface="Calibri"/>
                <a:sym typeface="Calibri"/>
              </a:rPr>
              <a:t>, followed by </a:t>
            </a:r>
            <a:r>
              <a:rPr lang="en-US" sz="1200" b="0" i="1" u="none" strike="noStrike" cap="none" dirty="0">
                <a:solidFill>
                  <a:schemeClr val="dk1"/>
                </a:solidFill>
                <a:latin typeface="Calibri"/>
                <a:ea typeface="Calibri"/>
                <a:cs typeface="Calibri"/>
                <a:sym typeface="Calibri"/>
              </a:rPr>
              <a:t>credit card</a:t>
            </a:r>
            <a:r>
              <a:rPr lang="en-US" sz="1200" b="0" i="0" u="none" strike="noStrike" cap="none" dirty="0">
                <a:solidFill>
                  <a:schemeClr val="dk1"/>
                </a:solidFill>
                <a:latin typeface="Calibri"/>
                <a:ea typeface="Calibri"/>
                <a:cs typeface="Calibri"/>
                <a:sym typeface="Calibri"/>
              </a:rPr>
              <a:t> and </a:t>
            </a:r>
            <a:r>
              <a:rPr lang="en-US" sz="1200" b="0" i="1" u="none" strike="noStrike" cap="none" dirty="0">
                <a:solidFill>
                  <a:schemeClr val="dk1"/>
                </a:solidFill>
                <a:latin typeface="Calibri"/>
                <a:ea typeface="Calibri"/>
                <a:cs typeface="Calibri"/>
                <a:sym typeface="Calibri"/>
              </a:rPr>
              <a:t>home improvement</a:t>
            </a:r>
            <a:r>
              <a:rPr lang="en-US" sz="1200" b="0" i="0" u="none" strike="noStrike" cap="none" baseline="0" dirty="0">
                <a:solidFill>
                  <a:schemeClr val="dk1"/>
                </a:solidFill>
                <a:latin typeface="Calibri"/>
                <a:ea typeface="Calibri"/>
                <a:cs typeface="Calibri"/>
                <a:sym typeface="Calibri"/>
              </a:rPr>
              <a:t> and they account for almost 90% of loans applied.</a:t>
            </a:r>
            <a:endParaRPr lang="en-US" sz="1200" b="0" i="0" u="none" strike="noStrike" cap="none" dirty="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244" name="Google Shape;2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Loans are graded based on borrowers' credit scores. Grade A applicants</a:t>
            </a:r>
            <a:r>
              <a:rPr lang="en-US" sz="1200" b="0" i="0" u="none" strike="noStrike" cap="none" baseline="0" dirty="0">
                <a:solidFill>
                  <a:schemeClr val="dk1"/>
                </a:solidFill>
                <a:latin typeface="Calibri"/>
                <a:ea typeface="Calibri"/>
                <a:cs typeface="Calibri"/>
                <a:sym typeface="Calibri"/>
              </a:rPr>
              <a:t> have good credits and lower risks and vice versa for Grade G.</a:t>
            </a:r>
          </a:p>
          <a:p>
            <a:pPr marL="0" lvl="0" indent="0" algn="l" rtl="0">
              <a:spcBef>
                <a:spcPts val="0"/>
              </a:spcBef>
              <a:spcAft>
                <a:spcPts val="0"/>
              </a:spcAft>
              <a:buNone/>
            </a:pPr>
            <a:r>
              <a:rPr lang="en-US" dirty="0"/>
              <a:t>We</a:t>
            </a:r>
            <a:r>
              <a:rPr lang="en-US" baseline="0" dirty="0"/>
              <a:t> can see that as we move from Grade A to G , average interest rate and dti increases. This makes sense since we have higher risks with lower grades.</a:t>
            </a:r>
            <a:endParaRPr/>
          </a:p>
        </p:txBody>
      </p:sp>
      <p:sp>
        <p:nvSpPr>
          <p:cNvPr id="252" name="Google Shape;25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 the next slide we can see that how charged off % share increases from Grade A to Grade G where in ‘G’ it is almost 50%.</a:t>
            </a:r>
          </a:p>
          <a:p>
            <a:pPr marL="0" lvl="0" indent="0" algn="l" rtl="0">
              <a:spcBef>
                <a:spcPts val="0"/>
              </a:spcBef>
              <a:spcAft>
                <a:spcPts val="0"/>
              </a:spcAft>
              <a:buNone/>
            </a:pPr>
            <a:r>
              <a:rPr lang="en-US" dirty="0"/>
              <a:t>Maximum</a:t>
            </a:r>
            <a:r>
              <a:rPr lang="en-US" baseline="0" dirty="0"/>
              <a:t> charge off happened in Grade ‘C’ – Two reasons for that , Grade C contributes to 2 highest data points and there is a significant jump in charged off % from 12% in Grade B to 21 % in Grade C</a:t>
            </a:r>
            <a:endParaRPr/>
          </a:p>
        </p:txBody>
      </p:sp>
      <p:sp>
        <p:nvSpPr>
          <p:cNvPr id="252" name="Google Shape;25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latin typeface="Times New Roman"/>
                <a:ea typeface="Times New Roman"/>
                <a:cs typeface="Times New Roman"/>
                <a:sym typeface="Times New Roman"/>
              </a:rPr>
              <a:t>California has the highest number of borrowers with a total of 274K borrowers.</a:t>
            </a:r>
            <a:r>
              <a:rPr lang="en-US" sz="1200" baseline="0" dirty="0">
                <a:latin typeface="Times New Roman"/>
                <a:ea typeface="Times New Roman"/>
                <a:cs typeface="Times New Roman"/>
                <a:sym typeface="Times New Roman"/>
              </a:rPr>
              <a:t> There was no alarming trend in terms of a particular state defaulting a lot, the charged off % ranged from 16 % to 22% across states. Mississippi had highest charge off rate of 22%</a:t>
            </a:r>
            <a:endParaRPr lang="en-US" sz="1400" dirty="0"/>
          </a:p>
        </p:txBody>
      </p:sp>
      <p:sp>
        <p:nvSpPr>
          <p:cNvPr id="261" name="Google Shape;26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Average</a:t>
            </a:r>
            <a:r>
              <a:rPr lang="en-US" baseline="0" dirty="0"/>
              <a:t> interest rate ranges from 12.59 % to 13.87 across states. </a:t>
            </a:r>
            <a:r>
              <a:rPr lang="en-US" sz="1200" dirty="0">
                <a:latin typeface="Times New Roman"/>
                <a:ea typeface="Times New Roman"/>
                <a:cs typeface="Times New Roman"/>
                <a:sym typeface="Times New Roman"/>
              </a:rPr>
              <a:t>Hawaii has highest average interest rate of 13.87%</a:t>
            </a:r>
            <a:endParaRPr lang="en-US" sz="1400" dirty="0"/>
          </a:p>
        </p:txBody>
      </p:sp>
      <p:sp>
        <p:nvSpPr>
          <p:cNvPr id="269" name="Google Shape;26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462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605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215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155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6437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348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0900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0677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28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518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239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sldNum" idx="12"/>
          </p:nvPr>
        </p:nvSpPr>
        <p:spPr>
          <a:xfrm>
            <a:off x="8610600" y="6356350"/>
            <a:ext cx="2743200" cy="365125"/>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4"/>
          <p:cNvSpPr txBox="1">
            <a:spLocks noGrp="1"/>
          </p:cNvSpPr>
          <p:nvPr>
            <p:ph type="sldNum" idx="12"/>
          </p:nvPr>
        </p:nvSpPr>
        <p:spPr>
          <a:xfrm>
            <a:off x="9495692" y="6176964"/>
            <a:ext cx="1858108" cy="61436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5"/>
          <p:cNvSpPr txBox="1">
            <a:spLocks noGrp="1"/>
          </p:cNvSpPr>
          <p:nvPr>
            <p:ph type="sldNum" idx="12"/>
          </p:nvPr>
        </p:nvSpPr>
        <p:spPr>
          <a:xfrm>
            <a:off x="9724292" y="6356350"/>
            <a:ext cx="1629508" cy="365125"/>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6"/>
          <p:cNvSpPr txBox="1">
            <a:spLocks noGrp="1"/>
          </p:cNvSpPr>
          <p:nvPr>
            <p:ph type="sldNum" idx="12"/>
          </p:nvPr>
        </p:nvSpPr>
        <p:spPr>
          <a:xfrm>
            <a:off x="8610600" y="6356350"/>
            <a:ext cx="2743200" cy="365125"/>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7"/>
          <p:cNvSpPr txBox="1">
            <a:spLocks noGrp="1"/>
          </p:cNvSpPr>
          <p:nvPr>
            <p:ph type="sldNum" idx="12"/>
          </p:nvPr>
        </p:nvSpPr>
        <p:spPr>
          <a:xfrm>
            <a:off x="8610600" y="6356350"/>
            <a:ext cx="2743200" cy="365125"/>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8610600" y="6356350"/>
            <a:ext cx="2743200" cy="365125"/>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0"/>
          <p:cNvSpPr txBox="1">
            <a:spLocks noGrp="1"/>
          </p:cNvSpPr>
          <p:nvPr>
            <p:ph type="sldNum" idx="12"/>
          </p:nvPr>
        </p:nvSpPr>
        <p:spPr>
          <a:xfrm>
            <a:off x="8610600" y="6356350"/>
            <a:ext cx="2743200" cy="365125"/>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8610600" y="6356350"/>
            <a:ext cx="2743200" cy="365125"/>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2"/>
          <p:cNvSpPr txBox="1">
            <a:spLocks noGrp="1"/>
          </p:cNvSpPr>
          <p:nvPr>
            <p:ph type="sldNum" idx="12"/>
          </p:nvPr>
        </p:nvSpPr>
        <p:spPr>
          <a:xfrm>
            <a:off x="8610600" y="6356350"/>
            <a:ext cx="2743200" cy="365125"/>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package" Target="../embeddings/Microsoft_Excel_Worksheet.xlsx"/></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endingcl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rot="2700000">
            <a:off x="82782" y="-1386168"/>
            <a:ext cx="2424873" cy="3611191"/>
          </a:xfrm>
          <a:custGeom>
            <a:avLst/>
            <a:gdLst/>
            <a:ahLst/>
            <a:cxnLst/>
            <a:rect l="l" t="t" r="r" b="b"/>
            <a:pathLst>
              <a:path w="2424873" h="3611191" extrusionOk="0">
                <a:moveTo>
                  <a:pt x="0" y="2424874"/>
                </a:moveTo>
                <a:lnTo>
                  <a:pt x="2424873" y="0"/>
                </a:lnTo>
                <a:lnTo>
                  <a:pt x="2424873" y="3611191"/>
                </a:lnTo>
                <a:lnTo>
                  <a:pt x="1186317" y="361119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rot="2700000">
            <a:off x="1571000" y="-338582"/>
            <a:ext cx="1635955" cy="1635955"/>
          </a:xfrm>
          <a:custGeom>
            <a:avLst/>
            <a:gdLst/>
            <a:ahLst/>
            <a:cxnLst/>
            <a:rect l="l" t="t" r="r" b="b"/>
            <a:pathLst>
              <a:path w="1635955" h="1635955" extrusionOk="0">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2700000">
            <a:off x="9627985" y="-6588"/>
            <a:ext cx="4059393" cy="2548110"/>
          </a:xfrm>
          <a:custGeom>
            <a:avLst/>
            <a:gdLst/>
            <a:ahLst/>
            <a:cxnLst/>
            <a:rect l="l" t="t" r="r" b="b"/>
            <a:pathLst>
              <a:path w="4059393" h="2548110" extrusionOk="0">
                <a:moveTo>
                  <a:pt x="0" y="1511282"/>
                </a:moveTo>
                <a:lnTo>
                  <a:pt x="1511282" y="0"/>
                </a:lnTo>
                <a:lnTo>
                  <a:pt x="4059393" y="2548110"/>
                </a:lnTo>
                <a:lnTo>
                  <a:pt x="0" y="2548110"/>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2700000">
            <a:off x="10262924" y="1465780"/>
            <a:ext cx="1185708" cy="118570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2700000">
            <a:off x="-29557" y="5198743"/>
            <a:ext cx="2444907" cy="2366116"/>
          </a:xfrm>
          <a:custGeom>
            <a:avLst/>
            <a:gdLst/>
            <a:ahLst/>
            <a:cxnLst/>
            <a:rect l="l" t="t" r="r" b="b"/>
            <a:pathLst>
              <a:path w="2203753" h="2132734" extrusionOk="0">
                <a:moveTo>
                  <a:pt x="0" y="0"/>
                </a:moveTo>
                <a:lnTo>
                  <a:pt x="2203753" y="0"/>
                </a:lnTo>
                <a:lnTo>
                  <a:pt x="2203753" y="576461"/>
                </a:lnTo>
                <a:lnTo>
                  <a:pt x="647480" y="2132734"/>
                </a:lnTo>
                <a:lnTo>
                  <a:pt x="0" y="1485255"/>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rot="2700000">
            <a:off x="1769787" y="5439893"/>
            <a:ext cx="928467" cy="928467"/>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1"/>
          <p:cNvSpPr/>
          <p:nvPr/>
        </p:nvSpPr>
        <p:spPr>
          <a:xfrm rot="2700000">
            <a:off x="3401311" y="734311"/>
            <a:ext cx="5389379" cy="5389379"/>
          </a:xfrm>
          <a:custGeom>
            <a:avLst/>
            <a:gdLst/>
            <a:ahLst/>
            <a:cxnLst/>
            <a:rect l="l" t="t" r="r" b="b"/>
            <a:pathLst>
              <a:path w="5389379" h="5389379" extrusionOk="0">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rot="2700000">
            <a:off x="2700283" y="33283"/>
            <a:ext cx="6791435" cy="6791435"/>
          </a:xfrm>
          <a:custGeom>
            <a:avLst/>
            <a:gdLst/>
            <a:ahLst/>
            <a:cxnLst/>
            <a:rect l="l" t="t" r="r" b="b"/>
            <a:pathLst>
              <a:path w="6791435" h="6791435" extrusionOk="0">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7" name="Google Shape;97;p1"/>
          <p:cNvSpPr txBox="1">
            <a:spLocks noGrp="1"/>
          </p:cNvSpPr>
          <p:nvPr>
            <p:ph type="ctrTitle"/>
          </p:nvPr>
        </p:nvSpPr>
        <p:spPr>
          <a:xfrm>
            <a:off x="3204642" y="2353641"/>
            <a:ext cx="5782716" cy="215071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80808"/>
              </a:buClr>
              <a:buSzPts val="3600"/>
              <a:buFont typeface="Calibri"/>
              <a:buNone/>
            </a:pPr>
            <a:r>
              <a:rPr lang="en-IN" sz="3600" b="1">
                <a:solidFill>
                  <a:srgbClr val="080808"/>
                </a:solidFill>
              </a:rPr>
              <a:t>“P2P Revenue optimization for Lenders”</a:t>
            </a:r>
            <a:endParaRPr/>
          </a:p>
        </p:txBody>
      </p:sp>
      <p:sp>
        <p:nvSpPr>
          <p:cNvPr id="98" name="Google Shape;98;p1"/>
          <p:cNvSpPr/>
          <p:nvPr/>
        </p:nvSpPr>
        <p:spPr>
          <a:xfrm rot="2700000">
            <a:off x="9629823" y="5457591"/>
            <a:ext cx="2231794" cy="2568811"/>
          </a:xfrm>
          <a:custGeom>
            <a:avLst/>
            <a:gdLst/>
            <a:ahLst/>
            <a:cxnLst/>
            <a:rect l="l" t="t" r="r" b="b"/>
            <a:pathLst>
              <a:path w="2940086" h="3384061" extrusionOk="0">
                <a:moveTo>
                  <a:pt x="0" y="0"/>
                </a:moveTo>
                <a:lnTo>
                  <a:pt x="2496112" y="0"/>
                </a:lnTo>
                <a:lnTo>
                  <a:pt x="2940086" y="443975"/>
                </a:lnTo>
                <a:lnTo>
                  <a:pt x="0" y="338406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rot="2700000">
            <a:off x="9720059" y="5243545"/>
            <a:ext cx="959985" cy="959985"/>
          </a:xfrm>
          <a:prstGeom prst="rect">
            <a:avLst/>
          </a:pr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1"/>
          <p:cNvPicPr preferRelativeResize="0"/>
          <p:nvPr/>
        </p:nvPicPr>
        <p:blipFill rotWithShape="1">
          <a:blip r:embed="rId3">
            <a:alphaModFix/>
          </a:blip>
          <a:srcRect/>
          <a:stretch/>
        </p:blipFill>
        <p:spPr>
          <a:xfrm>
            <a:off x="4694150" y="4680847"/>
            <a:ext cx="2803219" cy="1098517"/>
          </a:xfrm>
          <a:prstGeom prst="rect">
            <a:avLst/>
          </a:prstGeom>
          <a:noFill/>
          <a:ln>
            <a:noFill/>
          </a:ln>
        </p:spPr>
      </p:pic>
      <p:sp>
        <p:nvSpPr>
          <p:cNvPr id="101" name="Google Shape;10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102" name="Google Shape;102;p1"/>
          <p:cNvSpPr txBox="1"/>
          <p:nvPr/>
        </p:nvSpPr>
        <p:spPr>
          <a:xfrm>
            <a:off x="8890330" y="4835383"/>
            <a:ext cx="3305452"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Calibri"/>
                <a:ea typeface="Calibri"/>
                <a:cs typeface="Calibri"/>
                <a:sym typeface="Calibri"/>
              </a:rPr>
              <a:t>Presented by: </a:t>
            </a:r>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Group 10 </a:t>
            </a:r>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BABI (Oct 19 Batch)</a:t>
            </a:r>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Raunak Rudra</a:t>
            </a:r>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Saurav Banerjee</a:t>
            </a:r>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Shraddha Chaudhari</a:t>
            </a:r>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Thokchom Joychandra Singh</a:t>
            </a:r>
            <a:endParaRPr/>
          </a:p>
        </p:txBody>
      </p:sp>
      <p:sp>
        <p:nvSpPr>
          <p:cNvPr id="103" name="Google Shape;103;p1"/>
          <p:cNvSpPr txBox="1"/>
          <p:nvPr/>
        </p:nvSpPr>
        <p:spPr>
          <a:xfrm>
            <a:off x="-3780" y="5921882"/>
            <a:ext cx="330545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Mentor: </a:t>
            </a:r>
            <a:endParaRPr/>
          </a:p>
          <a:p>
            <a:pPr marL="0" marR="0" lvl="0" indent="0" algn="l" rtl="0">
              <a:spcBef>
                <a:spcPts val="0"/>
              </a:spcBef>
              <a:spcAft>
                <a:spcPts val="0"/>
              </a:spcAft>
              <a:buNone/>
            </a:pPr>
            <a:r>
              <a:rPr lang="en-IN" sz="1800" b="1">
                <a:solidFill>
                  <a:schemeClr val="dk1"/>
                </a:solidFill>
                <a:latin typeface="Calibri"/>
                <a:ea typeface="Calibri"/>
                <a:cs typeface="Calibri"/>
                <a:sym typeface="Calibri"/>
              </a:rPr>
              <a:t>Nimesh Mafartia</a:t>
            </a:r>
            <a:endParaRPr sz="1800"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a:t>
            </a:r>
            <a:endParaRPr/>
          </a:p>
        </p:txBody>
      </p:sp>
      <p:sp>
        <p:nvSpPr>
          <p:cNvPr id="183" name="Google Shape;183;p12"/>
          <p:cNvSpPr txBox="1">
            <a:spLocks noGrp="1"/>
          </p:cNvSpPr>
          <p:nvPr>
            <p:ph type="body" idx="1"/>
          </p:nvPr>
        </p:nvSpPr>
        <p:spPr>
          <a:xfrm>
            <a:off x="636104" y="1247775"/>
            <a:ext cx="10717696"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t>Loan Growth:</a:t>
            </a:r>
            <a:endParaRPr sz="2000" dirty="0"/>
          </a:p>
          <a:p>
            <a:pPr marL="685800" lvl="1" indent="-228600" algn="l" rtl="0">
              <a:lnSpc>
                <a:spcPct val="90000"/>
              </a:lnSpc>
              <a:spcBef>
                <a:spcPts val="500"/>
              </a:spcBef>
              <a:spcAft>
                <a:spcPts val="0"/>
              </a:spcAft>
              <a:buClr>
                <a:schemeClr val="dk1"/>
              </a:buClr>
              <a:buSzPts val="2000"/>
              <a:buChar char="•"/>
            </a:pPr>
            <a:r>
              <a:rPr lang="en-IN" sz="2000" dirty="0"/>
              <a:t>Although the number of loans has increased over the years; the growth% has flattened</a:t>
            </a:r>
            <a:endParaRPr sz="2000" dirty="0"/>
          </a:p>
          <a:p>
            <a:pPr marL="0" lvl="0" indent="0" algn="l" rtl="0">
              <a:lnSpc>
                <a:spcPct val="90000"/>
              </a:lnSpc>
              <a:spcBef>
                <a:spcPts val="1000"/>
              </a:spcBef>
              <a:spcAft>
                <a:spcPts val="0"/>
              </a:spcAft>
              <a:buClr>
                <a:schemeClr val="dk1"/>
              </a:buClr>
              <a:buSzPts val="2400"/>
              <a:buNone/>
            </a:pPr>
            <a:endParaRPr sz="2000" dirty="0"/>
          </a:p>
        </p:txBody>
      </p:sp>
      <p:pic>
        <p:nvPicPr>
          <p:cNvPr id="185" name="Google Shape;185;p12"/>
          <p:cNvPicPr preferRelativeResize="0"/>
          <p:nvPr/>
        </p:nvPicPr>
        <p:blipFill rotWithShape="1">
          <a:blip r:embed="rId3">
            <a:alphaModFix/>
          </a:blip>
          <a:srcRect/>
          <a:stretch/>
        </p:blipFill>
        <p:spPr>
          <a:xfrm>
            <a:off x="1492928" y="2145346"/>
            <a:ext cx="9206144" cy="3829326"/>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191" name="Google Shape;191;p13"/>
          <p:cNvSpPr txBox="1">
            <a:spLocks noGrp="1"/>
          </p:cNvSpPr>
          <p:nvPr>
            <p:ph type="body" idx="1"/>
          </p:nvPr>
        </p:nvSpPr>
        <p:spPr>
          <a:xfrm>
            <a:off x="609600" y="1247775"/>
            <a:ext cx="10744200"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t>Loan Amount:</a:t>
            </a:r>
            <a:endParaRPr sz="2000" dirty="0"/>
          </a:p>
          <a:p>
            <a:pPr marL="685800" lvl="1" indent="-228600" algn="just" rtl="0">
              <a:lnSpc>
                <a:spcPct val="115000"/>
              </a:lnSpc>
              <a:spcBef>
                <a:spcPts val="500"/>
              </a:spcBef>
              <a:spcAft>
                <a:spcPts val="0"/>
              </a:spcAft>
              <a:buClr>
                <a:schemeClr val="dk1"/>
              </a:buClr>
              <a:buSzPts val="2000"/>
              <a:buChar char="•"/>
            </a:pPr>
            <a:r>
              <a:rPr lang="en-IN" sz="2000" dirty="0"/>
              <a:t>Loan amounts range from 1000$ to $40000 with a median of $12000 for fully paid loans and $14975 for charged off loans</a:t>
            </a:r>
            <a:endParaRPr sz="2000" dirty="0"/>
          </a:p>
          <a:p>
            <a:pPr marL="0" lvl="0" indent="0" algn="l" rtl="0">
              <a:lnSpc>
                <a:spcPct val="90000"/>
              </a:lnSpc>
              <a:spcBef>
                <a:spcPts val="2000"/>
              </a:spcBef>
              <a:spcAft>
                <a:spcPts val="0"/>
              </a:spcAft>
              <a:buClr>
                <a:schemeClr val="dk1"/>
              </a:buClr>
              <a:buSzPts val="2400"/>
              <a:buNone/>
            </a:pPr>
            <a:endParaRPr sz="2000" dirty="0"/>
          </a:p>
        </p:txBody>
      </p:sp>
      <p:pic>
        <p:nvPicPr>
          <p:cNvPr id="193" name="Google Shape;193;p13"/>
          <p:cNvPicPr preferRelativeResize="0"/>
          <p:nvPr/>
        </p:nvPicPr>
        <p:blipFill rotWithShape="1">
          <a:blip r:embed="rId3">
            <a:alphaModFix/>
          </a:blip>
          <a:srcRect/>
          <a:stretch/>
        </p:blipFill>
        <p:spPr>
          <a:xfrm>
            <a:off x="1483247" y="2636503"/>
            <a:ext cx="9782516" cy="34213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191" name="Google Shape;191;p13"/>
          <p:cNvSpPr txBox="1">
            <a:spLocks noGrp="1"/>
          </p:cNvSpPr>
          <p:nvPr>
            <p:ph type="body" idx="1"/>
          </p:nvPr>
        </p:nvSpPr>
        <p:spPr>
          <a:xfrm>
            <a:off x="609600" y="1247775"/>
            <a:ext cx="10744200"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b="1" dirty="0"/>
              <a:t>Loan Status:</a:t>
            </a:r>
            <a:endParaRPr/>
          </a:p>
          <a:p>
            <a:pPr marL="0" lvl="0" indent="0" algn="l" rtl="0">
              <a:lnSpc>
                <a:spcPct val="90000"/>
              </a:lnSpc>
              <a:spcBef>
                <a:spcPts val="2000"/>
              </a:spcBef>
              <a:spcAft>
                <a:spcPts val="0"/>
              </a:spcAft>
              <a:buClr>
                <a:schemeClr val="dk1"/>
              </a:buClr>
              <a:buSzPts val="2400"/>
              <a:buNone/>
            </a:pPr>
            <a:endParaRPr sz="2400"/>
          </a:p>
        </p:txBody>
      </p:sp>
      <p:pic>
        <p:nvPicPr>
          <p:cNvPr id="1026" name="Picture 2"/>
          <p:cNvPicPr>
            <a:picLocks noChangeAspect="1" noChangeArrowheads="1"/>
          </p:cNvPicPr>
          <p:nvPr/>
        </p:nvPicPr>
        <p:blipFill>
          <a:blip r:embed="rId3"/>
          <a:srcRect/>
          <a:stretch>
            <a:fillRect/>
          </a:stretch>
        </p:blipFill>
        <p:spPr bwMode="auto">
          <a:xfrm>
            <a:off x="953570" y="1684961"/>
            <a:ext cx="9906214" cy="4305157"/>
          </a:xfrm>
          <a:prstGeom prst="rect">
            <a:avLst/>
          </a:prstGeom>
          <a:noFill/>
          <a:ln w="9525">
            <a:noFill/>
            <a:miter lim="800000"/>
            <a:headEnd/>
            <a:tailEnd/>
          </a:ln>
          <a:effectLst/>
        </p:spPr>
      </p:pic>
      <p:sp>
        <p:nvSpPr>
          <p:cNvPr id="2" name="Rectangle 1">
            <a:extLst>
              <a:ext uri="{FF2B5EF4-FFF2-40B4-BE49-F238E27FC236}">
                <a16:creationId xmlns:a16="http://schemas.microsoft.com/office/drawing/2014/main" id="{BDB92FCF-7A59-4C80-91AB-0C949A885F04}"/>
              </a:ext>
            </a:extLst>
          </p:cNvPr>
          <p:cNvSpPr/>
          <p:nvPr/>
        </p:nvSpPr>
        <p:spPr>
          <a:xfrm>
            <a:off x="953570" y="4077478"/>
            <a:ext cx="1248454" cy="1455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92B2C54-4687-49BA-9E93-2D2D7E16E4E6}"/>
              </a:ext>
            </a:extLst>
          </p:cNvPr>
          <p:cNvSpPr/>
          <p:nvPr/>
        </p:nvSpPr>
        <p:spPr>
          <a:xfrm>
            <a:off x="953570" y="3242185"/>
            <a:ext cx="1248454" cy="275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199" name="Google Shape;199;p14"/>
          <p:cNvSpPr txBox="1">
            <a:spLocks noGrp="1"/>
          </p:cNvSpPr>
          <p:nvPr>
            <p:ph type="body" idx="1"/>
          </p:nvPr>
        </p:nvSpPr>
        <p:spPr>
          <a:xfrm>
            <a:off x="662609" y="1247775"/>
            <a:ext cx="10691191"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t>Loan Term:</a:t>
            </a:r>
            <a:endParaRPr sz="2000" dirty="0"/>
          </a:p>
          <a:p>
            <a:pPr marL="685800" lvl="1" indent="-228600" algn="l" rtl="0">
              <a:lnSpc>
                <a:spcPct val="115000"/>
              </a:lnSpc>
              <a:spcBef>
                <a:spcPts val="500"/>
              </a:spcBef>
              <a:spcAft>
                <a:spcPts val="0"/>
              </a:spcAft>
              <a:buClr>
                <a:schemeClr val="dk1"/>
              </a:buClr>
              <a:buSzPts val="2000"/>
              <a:buChar char="•"/>
            </a:pPr>
            <a:r>
              <a:rPr lang="en-IN" sz="2000" dirty="0"/>
              <a:t>Out of the total 1765K loans being granted, 1265K Loans are of 36 months term and remaining 500K have taken loans for a term period of 60 months.</a:t>
            </a:r>
            <a:endParaRPr sz="2000" dirty="0"/>
          </a:p>
          <a:p>
            <a:pPr marL="0" lvl="0" indent="0" algn="l" rtl="0">
              <a:lnSpc>
                <a:spcPct val="90000"/>
              </a:lnSpc>
              <a:spcBef>
                <a:spcPts val="2000"/>
              </a:spcBef>
              <a:spcAft>
                <a:spcPts val="0"/>
              </a:spcAft>
              <a:buClr>
                <a:schemeClr val="dk1"/>
              </a:buClr>
              <a:buSzPts val="2400"/>
              <a:buNone/>
            </a:pPr>
            <a:endParaRPr sz="2000" dirty="0"/>
          </a:p>
        </p:txBody>
      </p:sp>
      <p:pic>
        <p:nvPicPr>
          <p:cNvPr id="201" name="Google Shape;201;p14"/>
          <p:cNvPicPr preferRelativeResize="0"/>
          <p:nvPr/>
        </p:nvPicPr>
        <p:blipFill rotWithShape="1">
          <a:blip r:embed="rId3">
            <a:alphaModFix/>
          </a:blip>
          <a:srcRect/>
          <a:stretch/>
        </p:blipFill>
        <p:spPr>
          <a:xfrm>
            <a:off x="1643046" y="2552065"/>
            <a:ext cx="9710753" cy="35058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207" name="Google Shape;207;p15"/>
          <p:cNvSpPr txBox="1">
            <a:spLocks noGrp="1"/>
          </p:cNvSpPr>
          <p:nvPr>
            <p:ph type="body" idx="1"/>
          </p:nvPr>
        </p:nvSpPr>
        <p:spPr>
          <a:xfrm>
            <a:off x="702365" y="1247775"/>
            <a:ext cx="10651435"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000" b="1" dirty="0"/>
              <a:t>Interest Rate:</a:t>
            </a:r>
            <a:endParaRPr lang="en-US" sz="2000" dirty="0"/>
          </a:p>
          <a:p>
            <a:pPr marL="685800" lvl="1" indent="-228600" algn="l" rtl="0">
              <a:lnSpc>
                <a:spcPct val="115000"/>
              </a:lnSpc>
              <a:spcBef>
                <a:spcPts val="500"/>
              </a:spcBef>
              <a:spcAft>
                <a:spcPts val="0"/>
              </a:spcAft>
              <a:buClr>
                <a:schemeClr val="dk1"/>
              </a:buClr>
              <a:buSzPts val="2000"/>
              <a:buChar char="•"/>
            </a:pPr>
            <a:r>
              <a:rPr lang="en-US" sz="2000" dirty="0"/>
              <a:t>The interest rate of the loans ranges from 5% to 32 % with a median of 12% for fully paid loans and 15% for charged off loans.</a:t>
            </a:r>
          </a:p>
          <a:p>
            <a:pPr marL="0" lvl="0" indent="0" algn="l" rtl="0">
              <a:lnSpc>
                <a:spcPct val="90000"/>
              </a:lnSpc>
              <a:spcBef>
                <a:spcPts val="2000"/>
              </a:spcBef>
              <a:spcAft>
                <a:spcPts val="0"/>
              </a:spcAft>
              <a:buClr>
                <a:schemeClr val="dk1"/>
              </a:buClr>
              <a:buSzPts val="2400"/>
              <a:buNone/>
            </a:pPr>
            <a:endParaRPr lang="en-US" sz="2000" dirty="0"/>
          </a:p>
        </p:txBody>
      </p:sp>
      <p:pic>
        <p:nvPicPr>
          <p:cNvPr id="209" name="Google Shape;209;p15"/>
          <p:cNvPicPr preferRelativeResize="0"/>
          <p:nvPr/>
        </p:nvPicPr>
        <p:blipFill rotWithShape="1">
          <a:blip r:embed="rId3">
            <a:alphaModFix/>
          </a:blip>
          <a:srcRect/>
          <a:stretch/>
        </p:blipFill>
        <p:spPr>
          <a:xfrm>
            <a:off x="1616414" y="2468404"/>
            <a:ext cx="9737386" cy="3515146"/>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215" name="Google Shape;215;p16"/>
          <p:cNvSpPr txBox="1">
            <a:spLocks noGrp="1"/>
          </p:cNvSpPr>
          <p:nvPr>
            <p:ph type="body" idx="1"/>
          </p:nvPr>
        </p:nvSpPr>
        <p:spPr>
          <a:xfrm>
            <a:off x="583096" y="1247775"/>
            <a:ext cx="10460725"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latin typeface="Calibri" panose="020F0502020204030204" pitchFamily="34" charset="0"/>
                <a:cs typeface="Calibri" panose="020F0502020204030204" pitchFamily="34" charset="0"/>
              </a:rPr>
              <a:t>Employment Length:</a:t>
            </a:r>
            <a:endParaRPr sz="2000" dirty="0">
              <a:latin typeface="Calibri" panose="020F0502020204030204" pitchFamily="34" charset="0"/>
              <a:cs typeface="Calibri" panose="020F0502020204030204" pitchFamily="34" charset="0"/>
            </a:endParaRPr>
          </a:p>
          <a:p>
            <a:pPr marL="685800" lvl="1" indent="-228600" algn="just" rtl="0">
              <a:lnSpc>
                <a:spcPct val="115000"/>
              </a:lnSpc>
              <a:spcBef>
                <a:spcPts val="500"/>
              </a:spcBef>
              <a:spcAft>
                <a:spcPts val="0"/>
              </a:spcAft>
              <a:buClr>
                <a:schemeClr val="dk1"/>
              </a:buClr>
              <a:buSzPts val="1800"/>
              <a:buChar char="•"/>
            </a:pPr>
            <a:r>
              <a:rPr lang="en-IN" sz="2000" dirty="0">
                <a:latin typeface="Calibri" panose="020F0502020204030204" pitchFamily="34" charset="0"/>
                <a:ea typeface="Times New Roman"/>
                <a:cs typeface="Calibri" panose="020F0502020204030204" pitchFamily="34" charset="0"/>
                <a:sym typeface="Times New Roman"/>
              </a:rPr>
              <a:t>Highest number of loan takers has more than 10+ years of work experience. . Employment time span doesn’t seem to have a significant correlation between employment lengths and charged off.</a:t>
            </a:r>
            <a:endParaRPr sz="2000" dirty="0">
              <a:latin typeface="Calibri" panose="020F0502020204030204" pitchFamily="34" charset="0"/>
              <a:cs typeface="Calibri" panose="020F0502020204030204" pitchFamily="34" charset="0"/>
              <a:sym typeface="Calibri"/>
            </a:endParaRPr>
          </a:p>
          <a:p>
            <a:pPr marL="685800" lvl="1" indent="-76200" algn="just" rtl="0">
              <a:lnSpc>
                <a:spcPct val="115000"/>
              </a:lnSpc>
              <a:spcBef>
                <a:spcPts val="1500"/>
              </a:spcBef>
              <a:spcAft>
                <a:spcPts val="0"/>
              </a:spcAft>
              <a:buClr>
                <a:schemeClr val="dk1"/>
              </a:buClr>
              <a:buSzPts val="2400"/>
              <a:buNone/>
            </a:pPr>
            <a:endParaRPr sz="2000" dirty="0">
              <a:latin typeface="Calibri" panose="020F0502020204030204" pitchFamily="34" charset="0"/>
              <a:cs typeface="Calibri" panose="020F0502020204030204" pitchFamily="34" charset="0"/>
            </a:endParaRPr>
          </a:p>
        </p:txBody>
      </p:sp>
      <p:pic>
        <p:nvPicPr>
          <p:cNvPr id="217" name="Google Shape;217;p16"/>
          <p:cNvPicPr preferRelativeResize="0"/>
          <p:nvPr/>
        </p:nvPicPr>
        <p:blipFill rotWithShape="1">
          <a:blip r:embed="rId3">
            <a:alphaModFix/>
          </a:blip>
          <a:srcRect/>
          <a:stretch/>
        </p:blipFill>
        <p:spPr>
          <a:xfrm>
            <a:off x="1607536" y="2707630"/>
            <a:ext cx="9436285" cy="35360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223" name="Google Shape;223;p17"/>
          <p:cNvSpPr txBox="1">
            <a:spLocks noGrp="1"/>
          </p:cNvSpPr>
          <p:nvPr>
            <p:ph type="body" idx="1"/>
          </p:nvPr>
        </p:nvSpPr>
        <p:spPr>
          <a:xfrm>
            <a:off x="622852" y="1247775"/>
            <a:ext cx="10420969"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t>Home Ownership:</a:t>
            </a:r>
            <a:endParaRPr sz="2000" dirty="0"/>
          </a:p>
          <a:p>
            <a:pPr marL="457200" lvl="1" indent="0" algn="just" rtl="0">
              <a:lnSpc>
                <a:spcPct val="115000"/>
              </a:lnSpc>
              <a:spcBef>
                <a:spcPts val="500"/>
              </a:spcBef>
              <a:spcAft>
                <a:spcPts val="0"/>
              </a:spcAft>
              <a:buClr>
                <a:schemeClr val="dk1"/>
              </a:buClr>
              <a:buSzPts val="1800"/>
              <a:buNone/>
            </a:pPr>
            <a:r>
              <a:rPr lang="en-IN" sz="2000" dirty="0">
                <a:latin typeface="Calibri" panose="020F0502020204030204" pitchFamily="34" charset="0"/>
                <a:ea typeface="Times New Roman"/>
                <a:cs typeface="Calibri" panose="020F0502020204030204" pitchFamily="34" charset="0"/>
                <a:sym typeface="Times New Roman"/>
              </a:rPr>
              <a:t>Home ownership here represents the home ownership status provided by the borrower during registration or obtained from the credit report. The values are: Mortgage, Own and Rent</a:t>
            </a:r>
            <a:endParaRPr sz="2000" dirty="0">
              <a:latin typeface="Calibri" panose="020F0502020204030204" pitchFamily="34" charset="0"/>
              <a:cs typeface="Calibri" panose="020F0502020204030204" pitchFamily="34" charset="0"/>
              <a:sym typeface="Calibri"/>
            </a:endParaRPr>
          </a:p>
          <a:p>
            <a:pPr marL="685800" lvl="1" indent="-76200" algn="just" rtl="0">
              <a:lnSpc>
                <a:spcPct val="115000"/>
              </a:lnSpc>
              <a:spcBef>
                <a:spcPts val="1500"/>
              </a:spcBef>
              <a:spcAft>
                <a:spcPts val="0"/>
              </a:spcAft>
              <a:buClr>
                <a:schemeClr val="dk1"/>
              </a:buClr>
              <a:buSzPts val="2400"/>
              <a:buNone/>
            </a:pPr>
            <a:endParaRPr sz="2000" dirty="0"/>
          </a:p>
        </p:txBody>
      </p:sp>
      <p:pic>
        <p:nvPicPr>
          <p:cNvPr id="225" name="Google Shape;225;p17"/>
          <p:cNvPicPr preferRelativeResize="0"/>
          <p:nvPr/>
        </p:nvPicPr>
        <p:blipFill rotWithShape="1">
          <a:blip r:embed="rId3">
            <a:alphaModFix/>
          </a:blip>
          <a:srcRect/>
          <a:stretch/>
        </p:blipFill>
        <p:spPr>
          <a:xfrm>
            <a:off x="1587875" y="2789853"/>
            <a:ext cx="9455945" cy="3276926"/>
          </a:xfrm>
          <a:prstGeom prst="rect">
            <a:avLst/>
          </a:prstGeom>
          <a:noFill/>
          <a:ln w="9525" cap="flat" cmpd="sng">
            <a:solidFill>
              <a:schemeClr val="dk1"/>
            </a:solidFill>
            <a:prstDash val="solid"/>
            <a:miter lim="800000"/>
            <a:headEnd type="none" w="sm" len="sm"/>
            <a:tailEnd type="none" w="sm" len="sm"/>
          </a:ln>
        </p:spPr>
      </p:pic>
      <p:sp>
        <p:nvSpPr>
          <p:cNvPr id="6" name="TextBox 5"/>
          <p:cNvSpPr txBox="1"/>
          <p:nvPr/>
        </p:nvSpPr>
        <p:spPr>
          <a:xfrm>
            <a:off x="4464996" y="3579779"/>
            <a:ext cx="525294" cy="276999"/>
          </a:xfrm>
          <a:prstGeom prst="rect">
            <a:avLst/>
          </a:prstGeom>
          <a:noFill/>
        </p:spPr>
        <p:txBody>
          <a:bodyPr wrap="square" rtlCol="0">
            <a:spAutoFit/>
          </a:bodyPr>
          <a:lstStyle/>
          <a:p>
            <a:r>
              <a:rPr lang="en-US" sz="1200" dirty="0">
                <a:solidFill>
                  <a:schemeClr val="bg1"/>
                </a:solidFill>
              </a:rPr>
              <a:t>16%</a:t>
            </a:r>
          </a:p>
        </p:txBody>
      </p:sp>
      <p:sp>
        <p:nvSpPr>
          <p:cNvPr id="7" name="TextBox 6"/>
          <p:cNvSpPr txBox="1"/>
          <p:nvPr/>
        </p:nvSpPr>
        <p:spPr>
          <a:xfrm>
            <a:off x="7350869" y="5016231"/>
            <a:ext cx="525294" cy="276999"/>
          </a:xfrm>
          <a:prstGeom prst="rect">
            <a:avLst/>
          </a:prstGeom>
          <a:noFill/>
        </p:spPr>
        <p:txBody>
          <a:bodyPr wrap="square" rtlCol="0">
            <a:spAutoFit/>
          </a:bodyPr>
          <a:lstStyle/>
          <a:p>
            <a:r>
              <a:rPr lang="en-US" sz="1200" dirty="0">
                <a:solidFill>
                  <a:schemeClr val="tx1"/>
                </a:solidFill>
              </a:rPr>
              <a:t>19%</a:t>
            </a:r>
          </a:p>
        </p:txBody>
      </p:sp>
      <p:sp>
        <p:nvSpPr>
          <p:cNvPr id="8" name="TextBox 7"/>
          <p:cNvSpPr txBox="1"/>
          <p:nvPr/>
        </p:nvSpPr>
        <p:spPr>
          <a:xfrm>
            <a:off x="10025975" y="3985099"/>
            <a:ext cx="525294" cy="276999"/>
          </a:xfrm>
          <a:prstGeom prst="rect">
            <a:avLst/>
          </a:prstGeom>
          <a:noFill/>
        </p:spPr>
        <p:txBody>
          <a:bodyPr wrap="square" rtlCol="0">
            <a:spAutoFit/>
          </a:bodyPr>
          <a:lstStyle/>
          <a:p>
            <a:r>
              <a:rPr lang="en-US" sz="1200" dirty="0">
                <a:solidFill>
                  <a:schemeClr val="bg1"/>
                </a:solidFill>
              </a:rPr>
              <a:t>21%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231" name="Google Shape;231;p18"/>
          <p:cNvSpPr txBox="1">
            <a:spLocks noGrp="1"/>
          </p:cNvSpPr>
          <p:nvPr>
            <p:ph type="body" idx="1"/>
          </p:nvPr>
        </p:nvSpPr>
        <p:spPr>
          <a:xfrm>
            <a:off x="675862" y="1247775"/>
            <a:ext cx="10367960"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t>Annual Income:</a:t>
            </a:r>
            <a:endParaRPr sz="2000" dirty="0"/>
          </a:p>
          <a:p>
            <a:pPr marL="685800" lvl="1" indent="-228600" algn="just" rtl="0">
              <a:lnSpc>
                <a:spcPct val="115000"/>
              </a:lnSpc>
              <a:spcBef>
                <a:spcPts val="500"/>
              </a:spcBef>
              <a:spcAft>
                <a:spcPts val="0"/>
              </a:spcAft>
              <a:buClr>
                <a:schemeClr val="dk1"/>
              </a:buClr>
              <a:buSzPts val="2000"/>
              <a:buChar char="•"/>
            </a:pPr>
            <a:r>
              <a:rPr lang="en-IN" sz="2000" dirty="0"/>
              <a:t>Annual Income does not have a lot of impact on the loan paying capabilities</a:t>
            </a:r>
            <a:endParaRPr sz="2000" dirty="0"/>
          </a:p>
        </p:txBody>
      </p:sp>
      <p:pic>
        <p:nvPicPr>
          <p:cNvPr id="233" name="Google Shape;233;p18"/>
          <p:cNvPicPr preferRelativeResize="0"/>
          <p:nvPr/>
        </p:nvPicPr>
        <p:blipFill rotWithShape="1">
          <a:blip r:embed="rId3">
            <a:alphaModFix/>
          </a:blip>
          <a:srcRect/>
          <a:stretch/>
        </p:blipFill>
        <p:spPr>
          <a:xfrm>
            <a:off x="1545391" y="2144511"/>
            <a:ext cx="9498428" cy="39133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9"/>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239" name="Google Shape;239;p19"/>
          <p:cNvSpPr txBox="1">
            <a:spLocks noGrp="1"/>
          </p:cNvSpPr>
          <p:nvPr>
            <p:ph type="body" idx="1"/>
          </p:nvPr>
        </p:nvSpPr>
        <p:spPr>
          <a:xfrm>
            <a:off x="702366" y="1247775"/>
            <a:ext cx="10341456"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000" b="1" dirty="0"/>
              <a:t>Verification Status:</a:t>
            </a:r>
            <a:endParaRPr lang="en-US" sz="2000" dirty="0"/>
          </a:p>
          <a:p>
            <a:pPr marL="685800" lvl="1" indent="-228600" algn="just" rtl="0">
              <a:lnSpc>
                <a:spcPct val="115000"/>
              </a:lnSpc>
              <a:spcBef>
                <a:spcPts val="500"/>
              </a:spcBef>
              <a:spcAft>
                <a:spcPts val="0"/>
              </a:spcAft>
              <a:buClr>
                <a:schemeClr val="dk1"/>
              </a:buClr>
              <a:buSzPts val="2000"/>
              <a:buChar char="•"/>
            </a:pPr>
            <a:r>
              <a:rPr lang="en-US" sz="2000" dirty="0"/>
              <a:t>Verification status represents whether the income was verified or not. It doesn’t seem to have any relation with charge-off</a:t>
            </a:r>
          </a:p>
        </p:txBody>
      </p:sp>
      <p:pic>
        <p:nvPicPr>
          <p:cNvPr id="241" name="Google Shape;241;p19"/>
          <p:cNvPicPr preferRelativeResize="0"/>
          <p:nvPr/>
        </p:nvPicPr>
        <p:blipFill rotWithShape="1">
          <a:blip r:embed="rId3">
            <a:alphaModFix/>
          </a:blip>
          <a:srcRect/>
          <a:stretch/>
        </p:blipFill>
        <p:spPr>
          <a:xfrm>
            <a:off x="1598658" y="2432482"/>
            <a:ext cx="9116689" cy="3515556"/>
          </a:xfrm>
          <a:prstGeom prst="rect">
            <a:avLst/>
          </a:prstGeom>
          <a:noFill/>
          <a:ln w="9525" cap="flat" cmpd="sng">
            <a:solidFill>
              <a:schemeClr val="dk1"/>
            </a:solidFill>
            <a:prstDash val="solid"/>
            <a:miter lim="800000"/>
            <a:headEnd type="none" w="sm" len="sm"/>
            <a:tailEnd type="none" w="sm" len="sm"/>
          </a:ln>
        </p:spPr>
      </p:pic>
      <p:sp>
        <p:nvSpPr>
          <p:cNvPr id="6" name="TextBox 5"/>
          <p:cNvSpPr txBox="1"/>
          <p:nvPr/>
        </p:nvSpPr>
        <p:spPr>
          <a:xfrm>
            <a:off x="2928026" y="5252936"/>
            <a:ext cx="525294" cy="276999"/>
          </a:xfrm>
          <a:prstGeom prst="rect">
            <a:avLst/>
          </a:prstGeom>
          <a:noFill/>
        </p:spPr>
        <p:txBody>
          <a:bodyPr wrap="square" rtlCol="0">
            <a:spAutoFit/>
          </a:bodyPr>
          <a:lstStyle/>
          <a:p>
            <a:r>
              <a:rPr lang="en-US" sz="1200" dirty="0">
                <a:solidFill>
                  <a:schemeClr val="bg1"/>
                </a:solidFill>
              </a:rPr>
              <a:t>14%</a:t>
            </a:r>
          </a:p>
        </p:txBody>
      </p:sp>
      <p:sp>
        <p:nvSpPr>
          <p:cNvPr id="7" name="TextBox 6"/>
          <p:cNvSpPr txBox="1"/>
          <p:nvPr/>
        </p:nvSpPr>
        <p:spPr>
          <a:xfrm>
            <a:off x="5690682" y="5116749"/>
            <a:ext cx="525294" cy="276999"/>
          </a:xfrm>
          <a:prstGeom prst="rect">
            <a:avLst/>
          </a:prstGeom>
          <a:noFill/>
        </p:spPr>
        <p:txBody>
          <a:bodyPr wrap="square" rtlCol="0">
            <a:spAutoFit/>
          </a:bodyPr>
          <a:lstStyle/>
          <a:p>
            <a:r>
              <a:rPr lang="en-US" sz="1200" dirty="0">
                <a:solidFill>
                  <a:schemeClr val="bg1"/>
                </a:solidFill>
              </a:rPr>
              <a:t>19%</a:t>
            </a:r>
          </a:p>
        </p:txBody>
      </p:sp>
      <p:sp>
        <p:nvSpPr>
          <p:cNvPr id="8" name="TextBox 7"/>
          <p:cNvSpPr txBox="1"/>
          <p:nvPr/>
        </p:nvSpPr>
        <p:spPr>
          <a:xfrm>
            <a:off x="8414426" y="5165387"/>
            <a:ext cx="525294" cy="276999"/>
          </a:xfrm>
          <a:prstGeom prst="rect">
            <a:avLst/>
          </a:prstGeom>
          <a:noFill/>
        </p:spPr>
        <p:txBody>
          <a:bodyPr wrap="square" rtlCol="0">
            <a:spAutoFit/>
          </a:bodyPr>
          <a:lstStyle/>
          <a:p>
            <a:r>
              <a:rPr lang="en-US" sz="1200" dirty="0">
                <a:solidFill>
                  <a:schemeClr val="bg1"/>
                </a:solidFill>
              </a:rPr>
              <a:t>22%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247" name="Google Shape;247;p20"/>
          <p:cNvSpPr txBox="1">
            <a:spLocks noGrp="1"/>
          </p:cNvSpPr>
          <p:nvPr>
            <p:ph type="body" idx="1"/>
          </p:nvPr>
        </p:nvSpPr>
        <p:spPr>
          <a:xfrm>
            <a:off x="609600" y="1247775"/>
            <a:ext cx="10434221"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t>Purpose:</a:t>
            </a:r>
            <a:endParaRPr sz="2000" dirty="0"/>
          </a:p>
          <a:p>
            <a:pPr marL="685800" lvl="1" indent="-228600" algn="just" rtl="0">
              <a:lnSpc>
                <a:spcPct val="115000"/>
              </a:lnSpc>
              <a:spcBef>
                <a:spcPts val="500"/>
              </a:spcBef>
              <a:spcAft>
                <a:spcPts val="0"/>
              </a:spcAft>
              <a:buClr>
                <a:schemeClr val="dk1"/>
              </a:buClr>
              <a:buSzPts val="2000"/>
              <a:buChar char="•"/>
            </a:pPr>
            <a:r>
              <a:rPr lang="en-IN" sz="2000" dirty="0"/>
              <a:t>Most of the borrowers in the data has borrowed money for debt consolidation purposes</a:t>
            </a:r>
            <a:endParaRPr sz="2000" dirty="0"/>
          </a:p>
        </p:txBody>
      </p:sp>
      <p:pic>
        <p:nvPicPr>
          <p:cNvPr id="249" name="Google Shape;249;p20"/>
          <p:cNvPicPr preferRelativeResize="0"/>
          <p:nvPr/>
        </p:nvPicPr>
        <p:blipFill rotWithShape="1">
          <a:blip r:embed="rId3">
            <a:alphaModFix/>
          </a:blip>
          <a:srcRect/>
          <a:stretch/>
        </p:blipFill>
        <p:spPr>
          <a:xfrm>
            <a:off x="1607537" y="2289969"/>
            <a:ext cx="9072300" cy="37679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dirty="0"/>
              <a:t>P2P Lending</a:t>
            </a:r>
            <a:endParaRPr dirty="0"/>
          </a:p>
        </p:txBody>
      </p:sp>
      <p:sp>
        <p:nvSpPr>
          <p:cNvPr id="116" name="Google Shape;116;p3"/>
          <p:cNvSpPr txBox="1">
            <a:spLocks noGrp="1"/>
          </p:cNvSpPr>
          <p:nvPr>
            <p:ph type="body" idx="1"/>
          </p:nvPr>
        </p:nvSpPr>
        <p:spPr>
          <a:xfrm>
            <a:off x="838200" y="1247775"/>
            <a:ext cx="10515600" cy="502962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dirty="0"/>
              <a:t>Peer-to-Peer (P2P) Lending, as the name suggest is the practice of lending money among peers</a:t>
            </a:r>
            <a:endParaRPr sz="2000" dirty="0"/>
          </a:p>
          <a:p>
            <a:pPr marL="228600" lvl="0" indent="-228600" algn="l" rtl="0">
              <a:lnSpc>
                <a:spcPct val="90000"/>
              </a:lnSpc>
              <a:spcBef>
                <a:spcPts val="1000"/>
              </a:spcBef>
              <a:spcAft>
                <a:spcPts val="0"/>
              </a:spcAft>
              <a:buClr>
                <a:schemeClr val="dk1"/>
              </a:buClr>
              <a:buSzPts val="1400"/>
              <a:buNone/>
            </a:pPr>
            <a:r>
              <a:rPr lang="en-IN" sz="2000" dirty="0"/>
              <a:t>	It is the practice of lending money to individuals or businesses through online services that match lenders with borrowers. Peer-to-peer lending companies often offer their services online, and attempt to operate with </a:t>
            </a:r>
            <a:r>
              <a:rPr lang="en-IN" sz="2000" b="1" dirty="0"/>
              <a:t>lower overhead</a:t>
            </a:r>
            <a:r>
              <a:rPr lang="en-IN" sz="2000" dirty="0"/>
              <a:t> and provide services more </a:t>
            </a:r>
            <a:r>
              <a:rPr lang="en-IN" sz="2000" b="1" dirty="0"/>
              <a:t>cheaply</a:t>
            </a:r>
            <a:r>
              <a:rPr lang="en-IN" sz="2000" dirty="0"/>
              <a:t> than traditional financial institutions </a:t>
            </a:r>
            <a:endParaRPr sz="2000" dirty="0"/>
          </a:p>
          <a:p>
            <a:pPr marL="228600" lvl="0" indent="-228600" algn="l" rtl="0">
              <a:lnSpc>
                <a:spcPct val="90000"/>
              </a:lnSpc>
              <a:spcBef>
                <a:spcPts val="1000"/>
              </a:spcBef>
              <a:spcAft>
                <a:spcPts val="0"/>
              </a:spcAft>
              <a:buClr>
                <a:schemeClr val="dk1"/>
              </a:buClr>
              <a:buSzPts val="2400"/>
              <a:buChar char="•"/>
            </a:pPr>
            <a:r>
              <a:rPr lang="en-IN" sz="2000" dirty="0"/>
              <a:t>Easy loan process and easy to avail</a:t>
            </a:r>
            <a:endParaRPr sz="2000" dirty="0"/>
          </a:p>
          <a:p>
            <a:pPr marL="228600" lvl="0" indent="-228600" algn="l" rtl="0">
              <a:lnSpc>
                <a:spcPct val="90000"/>
              </a:lnSpc>
              <a:spcBef>
                <a:spcPts val="1000"/>
              </a:spcBef>
              <a:spcAft>
                <a:spcPts val="0"/>
              </a:spcAft>
              <a:buClr>
                <a:schemeClr val="dk1"/>
              </a:buClr>
              <a:buSzPts val="1400"/>
              <a:buNone/>
            </a:pPr>
            <a:r>
              <a:rPr lang="en-IN" sz="2000" dirty="0"/>
              <a:t>	P2P Lending platforms offer help to a segment of the population that otherwise might not be able to get a loan the traditional way, without any hidden costs but there is additional risk of the borrower defaulting on the loans taken out from peer-lending websites.</a:t>
            </a:r>
            <a:endParaRPr sz="2000" dirty="0"/>
          </a:p>
        </p:txBody>
      </p:sp>
      <p:pic>
        <p:nvPicPr>
          <p:cNvPr id="118" name="Google Shape;118;p3"/>
          <p:cNvPicPr preferRelativeResize="0"/>
          <p:nvPr/>
        </p:nvPicPr>
        <p:blipFill rotWithShape="1">
          <a:blip r:embed="rId3">
            <a:alphaModFix/>
          </a:blip>
          <a:srcRect/>
          <a:stretch/>
        </p:blipFill>
        <p:spPr>
          <a:xfrm>
            <a:off x="2369976" y="4266564"/>
            <a:ext cx="7231223" cy="2222104"/>
          </a:xfrm>
          <a:prstGeom prst="rect">
            <a:avLst/>
          </a:prstGeom>
          <a:noFill/>
          <a:ln>
            <a:noFill/>
          </a:ln>
        </p:spPr>
      </p:pic>
      <p:sp>
        <p:nvSpPr>
          <p:cNvPr id="119" name="Google Shape;119;p3"/>
          <p:cNvSpPr txBox="1"/>
          <p:nvPr/>
        </p:nvSpPr>
        <p:spPr>
          <a:xfrm>
            <a:off x="4551980" y="6488668"/>
            <a:ext cx="24679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Fig: P2P Lending cycle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1"/>
          <p:cNvSpPr txBox="1">
            <a:spLocks noGrp="1"/>
          </p:cNvSpPr>
          <p:nvPr>
            <p:ph type="title"/>
          </p:nvPr>
        </p:nvSpPr>
        <p:spPr>
          <a:xfrm>
            <a:off x="0" y="5190"/>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255" name="Google Shape;255;p21"/>
          <p:cNvSpPr txBox="1">
            <a:spLocks noGrp="1"/>
          </p:cNvSpPr>
          <p:nvPr>
            <p:ph type="body" idx="1"/>
          </p:nvPr>
        </p:nvSpPr>
        <p:spPr>
          <a:xfrm>
            <a:off x="665287" y="887852"/>
            <a:ext cx="11124636" cy="550322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t>Grade &amp; Debt To Income (DTI) ratio:</a:t>
            </a:r>
            <a:endParaRPr sz="2000" dirty="0"/>
          </a:p>
          <a:p>
            <a:pPr marL="457200" lvl="1" indent="0" algn="l" rtl="0">
              <a:lnSpc>
                <a:spcPct val="90000"/>
              </a:lnSpc>
              <a:spcBef>
                <a:spcPts val="500"/>
              </a:spcBef>
              <a:spcAft>
                <a:spcPts val="0"/>
              </a:spcAft>
              <a:buClr>
                <a:schemeClr val="dk1"/>
              </a:buClr>
              <a:buSzPts val="2000"/>
              <a:buNone/>
            </a:pPr>
            <a:r>
              <a:rPr lang="en-IN" sz="2000" dirty="0"/>
              <a:t>Lower the grade, higher is the interest rate &amp; debt to income ratio </a:t>
            </a:r>
            <a:endParaRPr sz="2000" dirty="0"/>
          </a:p>
        </p:txBody>
      </p:sp>
      <p:pic>
        <p:nvPicPr>
          <p:cNvPr id="3075" name="Picture 3"/>
          <p:cNvPicPr>
            <a:picLocks noChangeAspect="1" noChangeArrowheads="1"/>
          </p:cNvPicPr>
          <p:nvPr/>
        </p:nvPicPr>
        <p:blipFill>
          <a:blip r:embed="rId3"/>
          <a:srcRect/>
          <a:stretch>
            <a:fillRect/>
          </a:stretch>
        </p:blipFill>
        <p:spPr bwMode="auto">
          <a:xfrm>
            <a:off x="1235717" y="1702341"/>
            <a:ext cx="10583389" cy="2558374"/>
          </a:xfrm>
          <a:prstGeom prst="rect">
            <a:avLst/>
          </a:prstGeom>
          <a:noFill/>
          <a:ln w="9525">
            <a:solidFill>
              <a:schemeClr val="tx1"/>
            </a:solid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1235412" y="4400899"/>
            <a:ext cx="10661515" cy="1883406"/>
          </a:xfrm>
          <a:prstGeom prst="rect">
            <a:avLst/>
          </a:prstGeom>
          <a:noFill/>
          <a:ln w="9525">
            <a:solidFill>
              <a:schemeClr val="tx1"/>
            </a:solid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1"/>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pic>
        <p:nvPicPr>
          <p:cNvPr id="2050" name="Picture 2"/>
          <p:cNvPicPr>
            <a:picLocks noChangeAspect="1" noChangeArrowheads="1"/>
          </p:cNvPicPr>
          <p:nvPr/>
        </p:nvPicPr>
        <p:blipFill>
          <a:blip r:embed="rId3"/>
          <a:srcRect/>
          <a:stretch>
            <a:fillRect/>
          </a:stretch>
        </p:blipFill>
        <p:spPr bwMode="auto">
          <a:xfrm>
            <a:off x="420831" y="1489752"/>
            <a:ext cx="7866610" cy="4541177"/>
          </a:xfrm>
          <a:prstGeom prst="rect">
            <a:avLst/>
          </a:prstGeom>
          <a:noFill/>
          <a:ln w="9525">
            <a:solidFill>
              <a:schemeClr val="tx1"/>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8581740" y="1437775"/>
            <a:ext cx="3206750" cy="4578350"/>
          </a:xfrm>
          <a:prstGeom prst="rect">
            <a:avLst/>
          </a:prstGeom>
          <a:noFill/>
          <a:ln w="9525">
            <a:solidFill>
              <a:schemeClr val="tx1"/>
            </a:solid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2"/>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264" name="Google Shape;264;p22"/>
          <p:cNvSpPr txBox="1">
            <a:spLocks noGrp="1"/>
          </p:cNvSpPr>
          <p:nvPr>
            <p:ph type="body" idx="1"/>
          </p:nvPr>
        </p:nvSpPr>
        <p:spPr>
          <a:xfrm>
            <a:off x="622852" y="1247775"/>
            <a:ext cx="10420969"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latin typeface="Calibri" panose="020F0502020204030204" pitchFamily="34" charset="0"/>
                <a:cs typeface="Calibri" panose="020F0502020204030204" pitchFamily="34" charset="0"/>
              </a:rPr>
              <a:t>State-wise Loan Distribution:</a:t>
            </a:r>
            <a:endParaRPr sz="2000" dirty="0">
              <a:latin typeface="Calibri" panose="020F0502020204030204" pitchFamily="34" charset="0"/>
              <a:cs typeface="Calibri" panose="020F0502020204030204" pitchFamily="34" charset="0"/>
            </a:endParaRPr>
          </a:p>
          <a:p>
            <a:pPr marL="685800" lvl="1" indent="-228600" algn="l" rtl="0">
              <a:lnSpc>
                <a:spcPct val="90000"/>
              </a:lnSpc>
              <a:spcBef>
                <a:spcPts val="500"/>
              </a:spcBef>
              <a:spcAft>
                <a:spcPts val="0"/>
              </a:spcAft>
              <a:buClr>
                <a:schemeClr val="dk1"/>
              </a:buClr>
              <a:buSzPts val="1800"/>
              <a:buChar char="•"/>
            </a:pPr>
            <a:r>
              <a:rPr lang="en-IN" sz="2000" dirty="0">
                <a:latin typeface="Calibri" panose="020F0502020204030204" pitchFamily="34" charset="0"/>
                <a:ea typeface="Times New Roman"/>
                <a:cs typeface="Calibri" panose="020F0502020204030204" pitchFamily="34" charset="0"/>
                <a:sym typeface="Times New Roman"/>
              </a:rPr>
              <a:t>California has the highest number of borrowers with a total of 274K borrowers</a:t>
            </a:r>
            <a:endParaRPr sz="2000" dirty="0">
              <a:latin typeface="Calibri" panose="020F0502020204030204" pitchFamily="34" charset="0"/>
              <a:cs typeface="Calibri" panose="020F0502020204030204" pitchFamily="34" charset="0"/>
            </a:endParaRPr>
          </a:p>
        </p:txBody>
      </p:sp>
      <p:pic>
        <p:nvPicPr>
          <p:cNvPr id="266" name="Google Shape;266;p22"/>
          <p:cNvPicPr preferRelativeResize="0"/>
          <p:nvPr/>
        </p:nvPicPr>
        <p:blipFill rotWithShape="1">
          <a:blip r:embed="rId3">
            <a:alphaModFix/>
          </a:blip>
          <a:srcRect/>
          <a:stretch/>
        </p:blipFill>
        <p:spPr>
          <a:xfrm>
            <a:off x="1554269" y="2123916"/>
            <a:ext cx="9489551" cy="4119721"/>
          </a:xfrm>
          <a:prstGeom prst="rect">
            <a:avLst/>
          </a:prstGeom>
          <a:noFill/>
          <a:ln w="9525" cap="flat" cmpd="sng">
            <a:solidFill>
              <a:schemeClr val="dk1"/>
            </a:solidFill>
            <a:prstDash val="solid"/>
            <a:miter lim="800000"/>
            <a:headEnd type="none" w="sm" len="sm"/>
            <a:tailEnd type="none" w="sm" len="sm"/>
          </a:ln>
        </p:spPr>
      </p:pic>
      <p:sp>
        <p:nvSpPr>
          <p:cNvPr id="6" name="TextBox 5"/>
          <p:cNvSpPr txBox="1"/>
          <p:nvPr/>
        </p:nvSpPr>
        <p:spPr>
          <a:xfrm>
            <a:off x="7791061" y="4892615"/>
            <a:ext cx="3393167" cy="246221"/>
          </a:xfrm>
          <a:prstGeom prst="rect">
            <a:avLst/>
          </a:prstGeom>
          <a:noFill/>
        </p:spPr>
        <p:txBody>
          <a:bodyPr wrap="square" rtlCol="0">
            <a:spAutoFit/>
          </a:bodyPr>
          <a:lstStyle/>
          <a:p>
            <a:r>
              <a:rPr lang="en-US" sz="1000" b="1" dirty="0"/>
              <a:t>Charge off % Varies from 16 – 22% for all the states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EDA Contd..</a:t>
            </a:r>
            <a:endParaRPr/>
          </a:p>
        </p:txBody>
      </p:sp>
      <p:sp>
        <p:nvSpPr>
          <p:cNvPr id="272" name="Google Shape;272;p23"/>
          <p:cNvSpPr txBox="1">
            <a:spLocks noGrp="1"/>
          </p:cNvSpPr>
          <p:nvPr>
            <p:ph type="body" idx="1"/>
          </p:nvPr>
        </p:nvSpPr>
        <p:spPr>
          <a:xfrm>
            <a:off x="728870" y="1247775"/>
            <a:ext cx="10314951"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b="1" dirty="0"/>
              <a:t>State-wise Average Interest Rate:</a:t>
            </a:r>
            <a:endParaRPr sz="2000" dirty="0"/>
          </a:p>
          <a:p>
            <a:pPr marL="457200" lvl="1" indent="0" algn="l" rtl="0">
              <a:lnSpc>
                <a:spcPct val="90000"/>
              </a:lnSpc>
              <a:spcBef>
                <a:spcPts val="500"/>
              </a:spcBef>
              <a:spcAft>
                <a:spcPts val="0"/>
              </a:spcAft>
              <a:buClr>
                <a:schemeClr val="dk1"/>
              </a:buClr>
              <a:buSzPts val="1800"/>
              <a:buNone/>
            </a:pPr>
            <a:r>
              <a:rPr lang="en-IN" sz="2000" dirty="0">
                <a:latin typeface="Calibri" panose="020F0502020204030204" pitchFamily="34" charset="0"/>
                <a:ea typeface="Times New Roman"/>
                <a:cs typeface="Calibri" panose="020F0502020204030204" pitchFamily="34" charset="0"/>
                <a:sym typeface="Times New Roman"/>
              </a:rPr>
              <a:t>Hawaii has highest average interest rate of 13.87%</a:t>
            </a:r>
            <a:endParaRPr sz="2000" dirty="0">
              <a:latin typeface="Calibri" panose="020F0502020204030204" pitchFamily="34" charset="0"/>
              <a:cs typeface="Calibri" panose="020F0502020204030204" pitchFamily="34" charset="0"/>
            </a:endParaRPr>
          </a:p>
        </p:txBody>
      </p:sp>
      <p:pic>
        <p:nvPicPr>
          <p:cNvPr id="274" name="Google Shape;274;p23"/>
          <p:cNvPicPr preferRelativeResize="0"/>
          <p:nvPr/>
        </p:nvPicPr>
        <p:blipFill rotWithShape="1">
          <a:blip r:embed="rId3">
            <a:alphaModFix/>
          </a:blip>
          <a:srcRect/>
          <a:stretch/>
        </p:blipFill>
        <p:spPr>
          <a:xfrm>
            <a:off x="1420427" y="2229062"/>
            <a:ext cx="9792070" cy="3447099"/>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4"/>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Modelling Approach</a:t>
            </a:r>
            <a:endParaRPr/>
          </a:p>
        </p:txBody>
      </p:sp>
      <p:sp>
        <p:nvSpPr>
          <p:cNvPr id="280" name="Google Shape;280;p24"/>
          <p:cNvSpPr txBox="1">
            <a:spLocks noGrp="1"/>
          </p:cNvSpPr>
          <p:nvPr>
            <p:ph type="body" idx="1"/>
          </p:nvPr>
        </p:nvSpPr>
        <p:spPr>
          <a:xfrm>
            <a:off x="689113" y="1247775"/>
            <a:ext cx="10664687"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dirty="0"/>
              <a:t>Using the data provided, we will be implementing below models to classify the loans into defaults</a:t>
            </a:r>
            <a:endParaRPr sz="2000" dirty="0"/>
          </a:p>
          <a:p>
            <a:pPr marL="685800" lvl="1" indent="-228600" algn="l" rtl="0">
              <a:lnSpc>
                <a:spcPct val="90000"/>
              </a:lnSpc>
              <a:spcBef>
                <a:spcPts val="500"/>
              </a:spcBef>
              <a:spcAft>
                <a:spcPts val="0"/>
              </a:spcAft>
              <a:buClr>
                <a:schemeClr val="dk1"/>
              </a:buClr>
              <a:buSzPts val="2000"/>
              <a:buChar char="•"/>
            </a:pPr>
            <a:r>
              <a:rPr lang="en-IN" sz="2000" dirty="0"/>
              <a:t>Decision Tree</a:t>
            </a:r>
            <a:endParaRPr sz="2000" dirty="0"/>
          </a:p>
          <a:p>
            <a:pPr marL="685800" lvl="1" indent="-228600" algn="l" rtl="0">
              <a:lnSpc>
                <a:spcPct val="90000"/>
              </a:lnSpc>
              <a:spcBef>
                <a:spcPts val="500"/>
              </a:spcBef>
              <a:spcAft>
                <a:spcPts val="0"/>
              </a:spcAft>
              <a:buClr>
                <a:schemeClr val="dk1"/>
              </a:buClr>
              <a:buSzPts val="2000"/>
              <a:buChar char="•"/>
            </a:pPr>
            <a:r>
              <a:rPr lang="en-IN" sz="2000" dirty="0"/>
              <a:t>Random Forest </a:t>
            </a:r>
            <a:endParaRPr sz="2000" dirty="0"/>
          </a:p>
          <a:p>
            <a:pPr marL="685800" lvl="1" indent="-228600" algn="l" rtl="0">
              <a:lnSpc>
                <a:spcPct val="90000"/>
              </a:lnSpc>
              <a:spcBef>
                <a:spcPts val="500"/>
              </a:spcBef>
              <a:spcAft>
                <a:spcPts val="0"/>
              </a:spcAft>
              <a:buClr>
                <a:schemeClr val="dk1"/>
              </a:buClr>
              <a:buSzPts val="2000"/>
              <a:buChar char="•"/>
            </a:pPr>
            <a:r>
              <a:rPr lang="en-IN" sz="2000" dirty="0"/>
              <a:t>Logistic Regression </a:t>
            </a:r>
            <a:endParaRPr sz="2000" dirty="0"/>
          </a:p>
          <a:p>
            <a:pPr marL="685800" lvl="1" indent="-228600" algn="l" rtl="0">
              <a:lnSpc>
                <a:spcPct val="90000"/>
              </a:lnSpc>
              <a:spcBef>
                <a:spcPts val="500"/>
              </a:spcBef>
              <a:spcAft>
                <a:spcPts val="0"/>
              </a:spcAft>
              <a:buClr>
                <a:schemeClr val="dk1"/>
              </a:buClr>
              <a:buSzPts val="2000"/>
              <a:buChar char="•"/>
            </a:pPr>
            <a:r>
              <a:rPr lang="en-IN" sz="2000" dirty="0"/>
              <a:t>Naïve Bayes </a:t>
            </a:r>
            <a:endParaRPr sz="2000" dirty="0"/>
          </a:p>
          <a:p>
            <a:pPr marL="685800" lvl="1" indent="-228600" algn="l" rtl="0">
              <a:lnSpc>
                <a:spcPct val="90000"/>
              </a:lnSpc>
              <a:spcBef>
                <a:spcPts val="500"/>
              </a:spcBef>
              <a:spcAft>
                <a:spcPts val="0"/>
              </a:spcAft>
              <a:buClr>
                <a:schemeClr val="dk1"/>
              </a:buClr>
              <a:buSzPts val="2000"/>
              <a:buChar char="•"/>
            </a:pPr>
            <a:r>
              <a:rPr lang="en-IN" sz="2000" dirty="0"/>
              <a:t>Linear Discriminant Analysis</a:t>
            </a:r>
            <a:endParaRPr sz="2000" dirty="0"/>
          </a:p>
          <a:p>
            <a:pPr marL="228600" lvl="0" indent="-228600" algn="l" rtl="0">
              <a:lnSpc>
                <a:spcPct val="90000"/>
              </a:lnSpc>
              <a:spcBef>
                <a:spcPts val="1000"/>
              </a:spcBef>
              <a:spcAft>
                <a:spcPts val="0"/>
              </a:spcAft>
              <a:buClr>
                <a:schemeClr val="dk1"/>
              </a:buClr>
              <a:buSzPts val="2400"/>
              <a:buChar char="•"/>
            </a:pPr>
            <a:r>
              <a:rPr lang="en-IN" sz="2000" dirty="0"/>
              <a:t>The model’s performance will be measured using </a:t>
            </a:r>
            <a:r>
              <a:rPr lang="en-IN" sz="2000" b="1" dirty="0"/>
              <a:t>AUC &amp; Confusion Matrix</a:t>
            </a:r>
          </a:p>
          <a:p>
            <a:pPr marL="228600" lvl="0" indent="-228600" algn="l" rtl="0">
              <a:lnSpc>
                <a:spcPct val="90000"/>
              </a:lnSpc>
              <a:spcBef>
                <a:spcPts val="1000"/>
              </a:spcBef>
              <a:spcAft>
                <a:spcPts val="0"/>
              </a:spcAft>
              <a:buClr>
                <a:schemeClr val="dk1"/>
              </a:buClr>
              <a:buSzPts val="2400"/>
              <a:buChar char="•"/>
            </a:pPr>
            <a:r>
              <a:rPr lang="en-IN" sz="2000" dirty="0">
                <a:solidFill>
                  <a:schemeClr val="tx1"/>
                </a:solidFill>
              </a:rPr>
              <a:t>Since our objective is to measure the predicted loan default accurately, sensitivity or recall is the important metric </a:t>
            </a:r>
            <a:endParaRPr sz="2000" dirty="0">
              <a:solidFill>
                <a:schemeClr val="tx1"/>
              </a:solidFill>
            </a:endParaRPr>
          </a:p>
          <a:p>
            <a:pPr marL="228600" lvl="0" indent="-228600" algn="l" rtl="0">
              <a:lnSpc>
                <a:spcPct val="90000"/>
              </a:lnSpc>
              <a:spcBef>
                <a:spcPts val="1000"/>
              </a:spcBef>
              <a:spcAft>
                <a:spcPts val="0"/>
              </a:spcAft>
              <a:buClr>
                <a:schemeClr val="dk1"/>
              </a:buClr>
              <a:buSzPts val="2400"/>
              <a:buChar char="•"/>
            </a:pPr>
            <a:r>
              <a:rPr lang="en-IN" sz="2000" dirty="0"/>
              <a:t>Before running the models we will be treating the </a:t>
            </a:r>
            <a:r>
              <a:rPr lang="en-IN" sz="2000" b="1" dirty="0"/>
              <a:t>data imbalance </a:t>
            </a:r>
            <a:endParaRPr sz="2000" dirty="0"/>
          </a:p>
          <a:p>
            <a:pPr marL="228600" lvl="0" indent="-228600" algn="l" rtl="0">
              <a:lnSpc>
                <a:spcPct val="90000"/>
              </a:lnSpc>
              <a:spcBef>
                <a:spcPts val="1000"/>
              </a:spcBef>
              <a:spcAft>
                <a:spcPts val="0"/>
              </a:spcAft>
              <a:buClr>
                <a:schemeClr val="dk1"/>
              </a:buClr>
              <a:buSzPts val="2400"/>
              <a:buChar char="•"/>
            </a:pPr>
            <a:r>
              <a:rPr lang="en-IN" sz="2000" b="1" dirty="0"/>
              <a:t>82% </a:t>
            </a:r>
            <a:r>
              <a:rPr lang="en-IN" sz="2000" dirty="0"/>
              <a:t>of the loans are </a:t>
            </a:r>
            <a:r>
              <a:rPr lang="en-IN" sz="2000" b="1" dirty="0"/>
              <a:t>fully paid</a:t>
            </a:r>
            <a:r>
              <a:rPr lang="en-IN" sz="2000" dirty="0"/>
              <a:t> whereas only </a:t>
            </a:r>
            <a:r>
              <a:rPr lang="en-IN" sz="2000" b="1" dirty="0"/>
              <a:t>18%</a:t>
            </a:r>
            <a:r>
              <a:rPr lang="en-IN" sz="2000" dirty="0"/>
              <a:t> of the loans are </a:t>
            </a:r>
            <a:r>
              <a:rPr lang="en-IN" sz="2000" b="1" dirty="0"/>
              <a:t>charged off</a:t>
            </a:r>
            <a:endParaRPr sz="2000" dirty="0"/>
          </a:p>
          <a:p>
            <a:pPr marL="228600" lvl="0" indent="-228600" algn="l" rtl="0">
              <a:lnSpc>
                <a:spcPct val="90000"/>
              </a:lnSpc>
              <a:spcBef>
                <a:spcPts val="1000"/>
              </a:spcBef>
              <a:spcAft>
                <a:spcPts val="0"/>
              </a:spcAft>
              <a:buClr>
                <a:schemeClr val="dk1"/>
              </a:buClr>
              <a:buSzPts val="2400"/>
              <a:buChar char="•"/>
            </a:pPr>
            <a:r>
              <a:rPr lang="en-IN" sz="2000" b="1" dirty="0"/>
              <a:t>Over Sampling </a:t>
            </a:r>
            <a:r>
              <a:rPr lang="en-IN" sz="2000" dirty="0"/>
              <a:t>is used to treat the data imbalance thereby bring the </a:t>
            </a:r>
            <a:r>
              <a:rPr lang="en-IN" sz="2000" b="1" dirty="0"/>
              <a:t>charge off</a:t>
            </a:r>
            <a:r>
              <a:rPr lang="en-IN" sz="2000" dirty="0"/>
              <a:t> percent to </a:t>
            </a:r>
            <a:r>
              <a:rPr lang="en-IN" sz="2000" b="1" dirty="0"/>
              <a:t>50%</a:t>
            </a:r>
            <a:endParaRPr sz="2000" dirty="0"/>
          </a:p>
          <a:p>
            <a:pPr marL="228600" lvl="0" indent="-76200" algn="l" rtl="0">
              <a:lnSpc>
                <a:spcPct val="90000"/>
              </a:lnSpc>
              <a:spcBef>
                <a:spcPts val="1000"/>
              </a:spcBef>
              <a:spcAft>
                <a:spcPts val="0"/>
              </a:spcAft>
              <a:buClr>
                <a:schemeClr val="dk1"/>
              </a:buClr>
              <a:buSzPts val="2400"/>
              <a:buNone/>
            </a:pPr>
            <a:endParaRPr sz="2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Modelling Approach Contd..</a:t>
            </a:r>
            <a:endParaRPr/>
          </a:p>
        </p:txBody>
      </p:sp>
      <p:sp>
        <p:nvSpPr>
          <p:cNvPr id="287" name="Google Shape;287;p25"/>
          <p:cNvSpPr txBox="1">
            <a:spLocks noGrp="1"/>
          </p:cNvSpPr>
          <p:nvPr>
            <p:ph type="body" idx="1"/>
          </p:nvPr>
        </p:nvSpPr>
        <p:spPr>
          <a:xfrm>
            <a:off x="622852" y="1247775"/>
            <a:ext cx="10730948" cy="481012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IN" sz="2000" dirty="0"/>
              <a:t>Below test has been performed on data </a:t>
            </a:r>
            <a:r>
              <a:rPr lang="en-IN" sz="2000" b="1" dirty="0"/>
              <a:t>.</a:t>
            </a:r>
            <a:endParaRPr sz="2000" dirty="0"/>
          </a:p>
          <a:p>
            <a:pPr marL="228600" lvl="0" indent="-228600" algn="l" rtl="0">
              <a:lnSpc>
                <a:spcPct val="90000"/>
              </a:lnSpc>
              <a:spcBef>
                <a:spcPts val="1000"/>
              </a:spcBef>
              <a:spcAft>
                <a:spcPts val="0"/>
              </a:spcAft>
              <a:buClr>
                <a:schemeClr val="dk1"/>
              </a:buClr>
              <a:buSzPts val="2400"/>
              <a:buChar char="•"/>
            </a:pPr>
            <a:r>
              <a:rPr lang="en-IN" sz="2000" b="1" dirty="0"/>
              <a:t>Pearson Correlation:   </a:t>
            </a:r>
            <a:r>
              <a:rPr lang="en-IN" sz="2000" dirty="0"/>
              <a:t>This test has been performed to check correlation between variables .</a:t>
            </a:r>
            <a:endParaRPr sz="2000" dirty="0"/>
          </a:p>
          <a:p>
            <a:pPr marL="685800" lvl="1" indent="-228600" algn="l" rtl="0">
              <a:lnSpc>
                <a:spcPct val="90000"/>
              </a:lnSpc>
              <a:spcBef>
                <a:spcPts val="500"/>
              </a:spcBef>
              <a:spcAft>
                <a:spcPts val="0"/>
              </a:spcAft>
              <a:buClr>
                <a:schemeClr val="dk1"/>
              </a:buClr>
              <a:buSzPts val="2000"/>
              <a:buChar char="•"/>
            </a:pPr>
            <a:r>
              <a:rPr lang="en-IN" sz="2000" dirty="0"/>
              <a:t>open_acc and total_acc are corelated with 69% correlation while loan_amnt and Instalments are correlated with 95% correlation </a:t>
            </a:r>
            <a:endParaRPr sz="2000" dirty="0"/>
          </a:p>
          <a:p>
            <a:pPr marL="228600" lvl="0" indent="-76200" algn="l" rtl="0">
              <a:lnSpc>
                <a:spcPct val="90000"/>
              </a:lnSpc>
              <a:spcBef>
                <a:spcPts val="1000"/>
              </a:spcBef>
              <a:spcAft>
                <a:spcPts val="0"/>
              </a:spcAft>
              <a:buClr>
                <a:schemeClr val="dk1"/>
              </a:buClr>
              <a:buSzPts val="2400"/>
              <a:buNone/>
            </a:pPr>
            <a:endParaRPr sz="2000" b="1" dirty="0"/>
          </a:p>
          <a:p>
            <a:pPr marL="228600" lvl="0" indent="-76200" algn="l" rtl="0">
              <a:lnSpc>
                <a:spcPct val="90000"/>
              </a:lnSpc>
              <a:spcBef>
                <a:spcPts val="1000"/>
              </a:spcBef>
              <a:spcAft>
                <a:spcPts val="0"/>
              </a:spcAft>
              <a:buClr>
                <a:schemeClr val="dk1"/>
              </a:buClr>
              <a:buSzPts val="2400"/>
              <a:buNone/>
            </a:pPr>
            <a:endParaRPr sz="2000" b="1" dirty="0"/>
          </a:p>
          <a:p>
            <a:pPr marL="228600" lvl="0" indent="-76200" algn="l" rtl="0">
              <a:lnSpc>
                <a:spcPct val="90000"/>
              </a:lnSpc>
              <a:spcBef>
                <a:spcPts val="1000"/>
              </a:spcBef>
              <a:spcAft>
                <a:spcPts val="0"/>
              </a:spcAft>
              <a:buClr>
                <a:schemeClr val="dk1"/>
              </a:buClr>
              <a:buSzPts val="2400"/>
              <a:buNone/>
            </a:pPr>
            <a:endParaRPr sz="2000" b="1" dirty="0"/>
          </a:p>
          <a:p>
            <a:pPr marL="0" lvl="0" indent="0" algn="l" rtl="0">
              <a:lnSpc>
                <a:spcPct val="90000"/>
              </a:lnSpc>
              <a:spcBef>
                <a:spcPts val="1000"/>
              </a:spcBef>
              <a:spcAft>
                <a:spcPts val="0"/>
              </a:spcAft>
              <a:buClr>
                <a:schemeClr val="dk1"/>
              </a:buClr>
              <a:buSzPts val="2400"/>
              <a:buNone/>
            </a:pPr>
            <a:br>
              <a:rPr lang="en-IN" sz="2000" b="1" dirty="0"/>
            </a:br>
            <a:endParaRPr lang="en-IN" sz="2000" b="1" dirty="0"/>
          </a:p>
          <a:p>
            <a:pPr marL="0" lvl="0" indent="0" algn="l" rtl="0">
              <a:lnSpc>
                <a:spcPct val="90000"/>
              </a:lnSpc>
              <a:spcBef>
                <a:spcPts val="1000"/>
              </a:spcBef>
              <a:spcAft>
                <a:spcPts val="0"/>
              </a:spcAft>
              <a:buClr>
                <a:schemeClr val="dk1"/>
              </a:buClr>
              <a:buSzPts val="2400"/>
              <a:buNone/>
            </a:pPr>
            <a:endParaRPr lang="en-IN" sz="2000" b="1" dirty="0"/>
          </a:p>
          <a:p>
            <a:pPr marL="228600" lvl="0" indent="-228600" algn="l" rtl="0">
              <a:lnSpc>
                <a:spcPct val="90000"/>
              </a:lnSpc>
              <a:spcBef>
                <a:spcPts val="1000"/>
              </a:spcBef>
              <a:spcAft>
                <a:spcPts val="0"/>
              </a:spcAft>
              <a:buClr>
                <a:schemeClr val="dk1"/>
              </a:buClr>
              <a:buSzPts val="2400"/>
              <a:buChar char="•"/>
            </a:pPr>
            <a:endParaRPr lang="en-IN" sz="2000" b="1" dirty="0"/>
          </a:p>
          <a:p>
            <a:pPr marL="228600" lvl="0" indent="-228600" algn="l" rtl="0">
              <a:lnSpc>
                <a:spcPct val="90000"/>
              </a:lnSpc>
              <a:spcBef>
                <a:spcPts val="1000"/>
              </a:spcBef>
              <a:spcAft>
                <a:spcPts val="0"/>
              </a:spcAft>
              <a:buClr>
                <a:schemeClr val="dk1"/>
              </a:buClr>
              <a:buSzPts val="2400"/>
              <a:buChar char="•"/>
            </a:pPr>
            <a:r>
              <a:rPr lang="en-IN" sz="2000" b="1" dirty="0"/>
              <a:t>Variance Inflation Factor (VIF) :</a:t>
            </a:r>
            <a:endParaRPr lang="en-IN" sz="2000" dirty="0"/>
          </a:p>
          <a:p>
            <a:pPr marL="685800" lvl="1" indent="-228600" algn="l" rtl="0">
              <a:lnSpc>
                <a:spcPct val="90000"/>
              </a:lnSpc>
              <a:spcBef>
                <a:spcPts val="500"/>
              </a:spcBef>
              <a:spcAft>
                <a:spcPts val="0"/>
              </a:spcAft>
              <a:buClr>
                <a:schemeClr val="dk1"/>
              </a:buClr>
              <a:buSzPts val="2000"/>
              <a:buChar char="•"/>
            </a:pPr>
            <a:r>
              <a:rPr lang="en-IN" sz="2000" dirty="0"/>
              <a:t>Performed to test for multicollinearity.</a:t>
            </a:r>
          </a:p>
          <a:p>
            <a:pPr marL="685800" lvl="1" indent="-228600" algn="l" rtl="0">
              <a:lnSpc>
                <a:spcPct val="90000"/>
              </a:lnSpc>
              <a:spcBef>
                <a:spcPts val="500"/>
              </a:spcBef>
              <a:spcAft>
                <a:spcPts val="0"/>
              </a:spcAft>
              <a:buClr>
                <a:schemeClr val="dk1"/>
              </a:buClr>
              <a:buSzPts val="2000"/>
              <a:buChar char="•"/>
            </a:pPr>
            <a:r>
              <a:rPr lang="en-IN" sz="2000" dirty="0"/>
              <a:t>It seems higher values for loan_amnt and installment for VIF so removed installment for Naïve Bayes, Logistic regression and LDA because they are impacted by multicollinearity</a:t>
            </a:r>
          </a:p>
          <a:p>
            <a:pPr marL="228600" lvl="0" indent="-76200" algn="l" rtl="0">
              <a:lnSpc>
                <a:spcPct val="90000"/>
              </a:lnSpc>
              <a:spcBef>
                <a:spcPts val="1000"/>
              </a:spcBef>
              <a:spcAft>
                <a:spcPts val="0"/>
              </a:spcAft>
              <a:buClr>
                <a:schemeClr val="dk1"/>
              </a:buClr>
              <a:buSzPts val="2400"/>
              <a:buNone/>
            </a:pPr>
            <a:endParaRPr sz="2000" b="1" dirty="0"/>
          </a:p>
          <a:p>
            <a:pPr marL="228600" lvl="0" indent="-76200" algn="l" rtl="0">
              <a:lnSpc>
                <a:spcPct val="90000"/>
              </a:lnSpc>
              <a:spcBef>
                <a:spcPts val="1000"/>
              </a:spcBef>
              <a:spcAft>
                <a:spcPts val="0"/>
              </a:spcAft>
              <a:buClr>
                <a:schemeClr val="dk1"/>
              </a:buClr>
              <a:buSzPts val="2400"/>
              <a:buNone/>
            </a:pPr>
            <a:endParaRPr sz="2000" dirty="0"/>
          </a:p>
        </p:txBody>
      </p:sp>
      <p:pic>
        <p:nvPicPr>
          <p:cNvPr id="289" name="Google Shape;289;p25"/>
          <p:cNvPicPr preferRelativeResize="0"/>
          <p:nvPr/>
        </p:nvPicPr>
        <p:blipFill rotWithShape="1">
          <a:blip r:embed="rId3">
            <a:alphaModFix/>
          </a:blip>
          <a:srcRect/>
          <a:stretch/>
        </p:blipFill>
        <p:spPr>
          <a:xfrm>
            <a:off x="1653386" y="2565916"/>
            <a:ext cx="9459373" cy="24912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4"/>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Model Performance Comparison</a:t>
            </a:r>
            <a:endParaRPr/>
          </a:p>
        </p:txBody>
      </p:sp>
      <p:graphicFrame>
        <p:nvGraphicFramePr>
          <p:cNvPr id="377" name="Google Shape;377;p34"/>
          <p:cNvGraphicFramePr/>
          <p:nvPr>
            <p:extLst>
              <p:ext uri="{D42A27DB-BD31-4B8C-83A1-F6EECF244321}">
                <p14:modId xmlns:p14="http://schemas.microsoft.com/office/powerpoint/2010/main" val="1943771780"/>
              </p:ext>
            </p:extLst>
          </p:nvPr>
        </p:nvGraphicFramePr>
        <p:xfrm>
          <a:off x="346229" y="1361413"/>
          <a:ext cx="11247975" cy="4104028"/>
        </p:xfrm>
        <a:graphic>
          <a:graphicData uri="http://schemas.openxmlformats.org/drawingml/2006/table">
            <a:tbl>
              <a:tblPr bandRow="1">
                <a:noFill/>
                <a:tableStyleId>{4023A177-3FDD-4230-94F7-CE468516162D}</a:tableStyleId>
              </a:tblPr>
              <a:tblGrid>
                <a:gridCol w="2290225">
                  <a:extLst>
                    <a:ext uri="{9D8B030D-6E8A-4147-A177-3AD203B41FA5}">
                      <a16:colId xmlns:a16="http://schemas.microsoft.com/office/drawing/2014/main" val="20000"/>
                    </a:ext>
                  </a:extLst>
                </a:gridCol>
                <a:gridCol w="1664958">
                  <a:extLst>
                    <a:ext uri="{9D8B030D-6E8A-4147-A177-3AD203B41FA5}">
                      <a16:colId xmlns:a16="http://schemas.microsoft.com/office/drawing/2014/main" val="20001"/>
                    </a:ext>
                  </a:extLst>
                </a:gridCol>
                <a:gridCol w="1664367">
                  <a:extLst>
                    <a:ext uri="{9D8B030D-6E8A-4147-A177-3AD203B41FA5}">
                      <a16:colId xmlns:a16="http://schemas.microsoft.com/office/drawing/2014/main" val="20002"/>
                    </a:ext>
                  </a:extLst>
                </a:gridCol>
                <a:gridCol w="1685150">
                  <a:extLst>
                    <a:ext uri="{9D8B030D-6E8A-4147-A177-3AD203B41FA5}">
                      <a16:colId xmlns:a16="http://schemas.microsoft.com/office/drawing/2014/main" val="20003"/>
                    </a:ext>
                  </a:extLst>
                </a:gridCol>
                <a:gridCol w="1802125">
                  <a:extLst>
                    <a:ext uri="{9D8B030D-6E8A-4147-A177-3AD203B41FA5}">
                      <a16:colId xmlns:a16="http://schemas.microsoft.com/office/drawing/2014/main" val="20004"/>
                    </a:ext>
                  </a:extLst>
                </a:gridCol>
                <a:gridCol w="2141150">
                  <a:extLst>
                    <a:ext uri="{9D8B030D-6E8A-4147-A177-3AD203B41FA5}">
                      <a16:colId xmlns:a16="http://schemas.microsoft.com/office/drawing/2014/main" val="20005"/>
                    </a:ext>
                  </a:extLst>
                </a:gridCol>
              </a:tblGrid>
              <a:tr h="294100">
                <a:tc>
                  <a:txBody>
                    <a:bodyPr/>
                    <a:lstStyle/>
                    <a:p>
                      <a:pPr marL="0" marR="0" lvl="0" indent="0" algn="l" rtl="0">
                        <a:lnSpc>
                          <a:spcPct val="115000"/>
                        </a:lnSpc>
                        <a:spcBef>
                          <a:spcPts val="0"/>
                        </a:spcBef>
                        <a:spcAft>
                          <a:spcPts val="0"/>
                        </a:spcAft>
                        <a:buNone/>
                      </a:pPr>
                      <a:r>
                        <a:rPr lang="en-IN" sz="1400" b="1"/>
                        <a:t>Description</a:t>
                      </a:r>
                      <a:endParaRPr sz="1400" b="1">
                        <a:latin typeface="Calibri"/>
                        <a:ea typeface="Calibri"/>
                        <a:cs typeface="Calibri"/>
                        <a:sym typeface="Calibri"/>
                      </a:endParaRPr>
                    </a:p>
                  </a:txBody>
                  <a:tcPr marL="28575" marR="28575" marT="19050" marB="19050" anchor="b"/>
                </a:tc>
                <a:tc>
                  <a:txBody>
                    <a:bodyPr/>
                    <a:lstStyle/>
                    <a:p>
                      <a:pPr marL="0" marR="0" lvl="0" indent="0" algn="l" rtl="0">
                        <a:lnSpc>
                          <a:spcPct val="115000"/>
                        </a:lnSpc>
                        <a:spcBef>
                          <a:spcPts val="0"/>
                        </a:spcBef>
                        <a:spcAft>
                          <a:spcPts val="0"/>
                        </a:spcAft>
                        <a:buNone/>
                      </a:pPr>
                      <a:r>
                        <a:rPr lang="en-IN" sz="1400" b="1"/>
                        <a:t>Decision Tree</a:t>
                      </a:r>
                      <a:endParaRPr sz="1400" b="1">
                        <a:latin typeface="Calibri"/>
                        <a:ea typeface="Calibri"/>
                        <a:cs typeface="Calibri"/>
                        <a:sym typeface="Calibri"/>
                      </a:endParaRPr>
                    </a:p>
                  </a:txBody>
                  <a:tcPr marL="28575" marR="28575" marT="19050" marB="19050" anchor="b"/>
                </a:tc>
                <a:tc>
                  <a:txBody>
                    <a:bodyPr/>
                    <a:lstStyle/>
                    <a:p>
                      <a:pPr marL="0" marR="0" lvl="0" indent="0" algn="l" rtl="0">
                        <a:lnSpc>
                          <a:spcPct val="115000"/>
                        </a:lnSpc>
                        <a:spcBef>
                          <a:spcPts val="0"/>
                        </a:spcBef>
                        <a:spcAft>
                          <a:spcPts val="0"/>
                        </a:spcAft>
                        <a:buNone/>
                      </a:pPr>
                      <a:r>
                        <a:rPr lang="en-IN" sz="1400" b="1"/>
                        <a:t>Naïve Bayes</a:t>
                      </a:r>
                      <a:endParaRPr sz="1400" b="1">
                        <a:latin typeface="Calibri"/>
                        <a:ea typeface="Calibri"/>
                        <a:cs typeface="Calibri"/>
                        <a:sym typeface="Calibri"/>
                      </a:endParaRPr>
                    </a:p>
                  </a:txBody>
                  <a:tcPr marL="28575" marR="28575" marT="19050" marB="19050" anchor="b"/>
                </a:tc>
                <a:tc>
                  <a:txBody>
                    <a:bodyPr/>
                    <a:lstStyle/>
                    <a:p>
                      <a:pPr marL="0" marR="0" lvl="0" indent="0" algn="l" rtl="0">
                        <a:lnSpc>
                          <a:spcPct val="115000"/>
                        </a:lnSpc>
                        <a:spcBef>
                          <a:spcPts val="0"/>
                        </a:spcBef>
                        <a:spcAft>
                          <a:spcPts val="0"/>
                        </a:spcAft>
                        <a:buNone/>
                      </a:pPr>
                      <a:r>
                        <a:rPr lang="en-IN" sz="1400" b="1"/>
                        <a:t>Logistic regression</a:t>
                      </a:r>
                      <a:endParaRPr sz="1400" b="1">
                        <a:latin typeface="Calibri"/>
                        <a:ea typeface="Calibri"/>
                        <a:cs typeface="Calibri"/>
                        <a:sym typeface="Calibri"/>
                      </a:endParaRPr>
                    </a:p>
                  </a:txBody>
                  <a:tcPr marL="28575" marR="28575" marT="19050" marB="19050" anchor="b"/>
                </a:tc>
                <a:tc>
                  <a:txBody>
                    <a:bodyPr/>
                    <a:lstStyle/>
                    <a:p>
                      <a:pPr marL="0" marR="0" lvl="0" indent="0" algn="ctr" rtl="0">
                        <a:lnSpc>
                          <a:spcPct val="115000"/>
                        </a:lnSpc>
                        <a:spcBef>
                          <a:spcPts val="0"/>
                        </a:spcBef>
                        <a:spcAft>
                          <a:spcPts val="0"/>
                        </a:spcAft>
                        <a:buNone/>
                      </a:pPr>
                      <a:r>
                        <a:rPr lang="en-IN" sz="1400" b="1"/>
                        <a:t>LDA</a:t>
                      </a:r>
                      <a:endParaRPr sz="1400" b="1">
                        <a:latin typeface="Calibri"/>
                        <a:ea typeface="Calibri"/>
                        <a:cs typeface="Calibri"/>
                        <a:sym typeface="Calibri"/>
                      </a:endParaRPr>
                    </a:p>
                  </a:txBody>
                  <a:tcPr marL="28575" marR="28575" marT="19050" marB="19050" anchor="b"/>
                </a:tc>
                <a:tc>
                  <a:txBody>
                    <a:bodyPr/>
                    <a:lstStyle/>
                    <a:p>
                      <a:pPr marL="0" marR="0" lvl="0" indent="0" algn="l" rtl="0">
                        <a:lnSpc>
                          <a:spcPct val="115000"/>
                        </a:lnSpc>
                        <a:spcBef>
                          <a:spcPts val="0"/>
                        </a:spcBef>
                        <a:spcAft>
                          <a:spcPts val="0"/>
                        </a:spcAft>
                        <a:buNone/>
                      </a:pPr>
                      <a:r>
                        <a:rPr lang="en-IN" sz="1400" b="1"/>
                        <a:t>Random Forest</a:t>
                      </a:r>
                      <a:endParaRPr sz="1400" b="1">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0"/>
                  </a:ext>
                </a:extLst>
              </a:tr>
              <a:tr h="722400">
                <a:tc>
                  <a:txBody>
                    <a:bodyPr/>
                    <a:lstStyle/>
                    <a:p>
                      <a:pPr marL="0" marR="0" lvl="0" indent="0" algn="l" rtl="0">
                        <a:lnSpc>
                          <a:spcPct val="115000"/>
                        </a:lnSpc>
                        <a:spcBef>
                          <a:spcPts val="0"/>
                        </a:spcBef>
                        <a:spcAft>
                          <a:spcPts val="0"/>
                        </a:spcAft>
                        <a:buNone/>
                      </a:pPr>
                      <a:r>
                        <a:rPr lang="en-IN" sz="1400" b="1"/>
                        <a:t>sklearn Package</a:t>
                      </a:r>
                      <a:endParaRPr sz="1400" b="1">
                        <a:latin typeface="Calibri"/>
                        <a:ea typeface="Calibri"/>
                        <a:cs typeface="Calibri"/>
                        <a:sym typeface="Calibri"/>
                      </a:endParaRPr>
                    </a:p>
                  </a:txBody>
                  <a:tcPr marL="28575" marR="28575" marT="19050" marB="19050" anchor="b"/>
                </a:tc>
                <a:tc>
                  <a:txBody>
                    <a:bodyPr/>
                    <a:lstStyle/>
                    <a:p>
                      <a:pPr marL="0" marR="0" lvl="0" indent="0" algn="l" rtl="0">
                        <a:lnSpc>
                          <a:spcPct val="115000"/>
                        </a:lnSpc>
                        <a:spcBef>
                          <a:spcPts val="0"/>
                        </a:spcBef>
                        <a:spcAft>
                          <a:spcPts val="0"/>
                        </a:spcAft>
                        <a:buNone/>
                      </a:pPr>
                      <a:r>
                        <a:rPr lang="en-IN" sz="1400"/>
                        <a:t>DecisionTreeClassifier</a:t>
                      </a:r>
                      <a:endParaRPr sz="1400">
                        <a:latin typeface="Calibri"/>
                        <a:ea typeface="Calibri"/>
                        <a:cs typeface="Calibri"/>
                        <a:sym typeface="Calibri"/>
                      </a:endParaRPr>
                    </a:p>
                  </a:txBody>
                  <a:tcPr marL="28575" marR="28575" marT="19050" marB="19050" anchor="b"/>
                </a:tc>
                <a:tc>
                  <a:txBody>
                    <a:bodyPr/>
                    <a:lstStyle/>
                    <a:p>
                      <a:pPr marL="0" marR="0" lvl="0" indent="0" algn="l" rtl="0">
                        <a:lnSpc>
                          <a:spcPct val="115000"/>
                        </a:lnSpc>
                        <a:spcBef>
                          <a:spcPts val="0"/>
                        </a:spcBef>
                        <a:spcAft>
                          <a:spcPts val="0"/>
                        </a:spcAft>
                        <a:buNone/>
                      </a:pPr>
                      <a:r>
                        <a:rPr lang="en-IN" sz="1400"/>
                        <a:t>GaussianNB </a:t>
                      </a:r>
                      <a:endParaRPr sz="1400">
                        <a:latin typeface="Calibri"/>
                        <a:ea typeface="Calibri"/>
                        <a:cs typeface="Calibri"/>
                        <a:sym typeface="Calibri"/>
                      </a:endParaRPr>
                    </a:p>
                  </a:txBody>
                  <a:tcPr marL="28575" marR="28575" marT="19050" marB="19050" anchor="b"/>
                </a:tc>
                <a:tc>
                  <a:txBody>
                    <a:bodyPr/>
                    <a:lstStyle/>
                    <a:p>
                      <a:pPr marL="0" marR="0" lvl="0" indent="0" algn="l" rtl="0">
                        <a:lnSpc>
                          <a:spcPct val="115000"/>
                        </a:lnSpc>
                        <a:spcBef>
                          <a:spcPts val="0"/>
                        </a:spcBef>
                        <a:spcAft>
                          <a:spcPts val="0"/>
                        </a:spcAft>
                        <a:buNone/>
                      </a:pPr>
                      <a:r>
                        <a:rPr lang="en-IN" sz="1400"/>
                        <a:t>Logistic Regression</a:t>
                      </a:r>
                      <a:endParaRPr sz="1400">
                        <a:latin typeface="Calibri"/>
                        <a:ea typeface="Calibri"/>
                        <a:cs typeface="Calibri"/>
                        <a:sym typeface="Calibri"/>
                      </a:endParaRPr>
                    </a:p>
                  </a:txBody>
                  <a:tcPr marL="28575" marR="28575" marT="19050" marB="19050" anchor="b"/>
                </a:tc>
                <a:tc>
                  <a:txBody>
                    <a:bodyPr/>
                    <a:lstStyle/>
                    <a:p>
                      <a:pPr marL="0" marR="0" lvl="0" indent="0" algn="l" rtl="0">
                        <a:lnSpc>
                          <a:spcPct val="115000"/>
                        </a:lnSpc>
                        <a:spcBef>
                          <a:spcPts val="0"/>
                        </a:spcBef>
                        <a:spcAft>
                          <a:spcPts val="0"/>
                        </a:spcAft>
                        <a:buNone/>
                      </a:pPr>
                      <a:r>
                        <a:rPr lang="en-IN" sz="1400"/>
                        <a:t>Linear Discriminant Analysis</a:t>
                      </a:r>
                      <a:endParaRPr sz="1400">
                        <a:latin typeface="Calibri"/>
                        <a:ea typeface="Calibri"/>
                        <a:cs typeface="Calibri"/>
                        <a:sym typeface="Calibri"/>
                      </a:endParaRPr>
                    </a:p>
                  </a:txBody>
                  <a:tcPr marL="28575" marR="28575" marT="19050" marB="19050" anchor="b"/>
                </a:tc>
                <a:tc>
                  <a:txBody>
                    <a:bodyPr/>
                    <a:lstStyle/>
                    <a:p>
                      <a:pPr marL="0" marR="0" lvl="0" indent="0" algn="l" rtl="0">
                        <a:lnSpc>
                          <a:spcPct val="115000"/>
                        </a:lnSpc>
                        <a:spcBef>
                          <a:spcPts val="0"/>
                        </a:spcBef>
                        <a:spcAft>
                          <a:spcPts val="0"/>
                        </a:spcAft>
                        <a:buNone/>
                      </a:pPr>
                      <a:r>
                        <a:rPr lang="en-IN" sz="1400"/>
                        <a:t>RandomForestClassifier</a:t>
                      </a:r>
                      <a:endParaRPr sz="140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1"/>
                  </a:ext>
                </a:extLst>
              </a:tr>
              <a:tr h="294100">
                <a:tc>
                  <a:txBody>
                    <a:bodyPr/>
                    <a:lstStyle/>
                    <a:p>
                      <a:pPr marL="0" marR="0" lvl="0" indent="0" algn="l" rtl="0">
                        <a:lnSpc>
                          <a:spcPct val="115000"/>
                        </a:lnSpc>
                        <a:spcBef>
                          <a:spcPts val="0"/>
                        </a:spcBef>
                        <a:spcAft>
                          <a:spcPts val="0"/>
                        </a:spcAft>
                        <a:buNone/>
                      </a:pPr>
                      <a:r>
                        <a:rPr lang="en-IN" sz="1400" b="1"/>
                        <a:t>No of Predictors</a:t>
                      </a:r>
                      <a:endParaRPr sz="1400" b="1">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a:t>
                      </a:r>
                      <a:endParaRPr sz="140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2"/>
                  </a:ext>
                </a:extLst>
              </a:tr>
              <a:tr h="294100">
                <a:tc>
                  <a:txBody>
                    <a:bodyPr/>
                    <a:lstStyle/>
                    <a:p>
                      <a:pPr marL="0" marR="0" lvl="0" indent="0" algn="l" rtl="0">
                        <a:lnSpc>
                          <a:spcPct val="115000"/>
                        </a:lnSpc>
                        <a:spcBef>
                          <a:spcPts val="0"/>
                        </a:spcBef>
                        <a:spcAft>
                          <a:spcPts val="0"/>
                        </a:spcAft>
                        <a:buNone/>
                      </a:pPr>
                      <a:r>
                        <a:rPr lang="en-IN" sz="1400" b="1"/>
                        <a:t>Train Data – Year</a:t>
                      </a:r>
                      <a:endParaRPr sz="1400" b="1">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2007-15</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2007-15</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2007-15</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2007-15</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2007-15</a:t>
                      </a:r>
                      <a:endParaRPr sz="140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3"/>
                  </a:ext>
                </a:extLst>
              </a:tr>
              <a:tr h="294100">
                <a:tc>
                  <a:txBody>
                    <a:bodyPr/>
                    <a:lstStyle/>
                    <a:p>
                      <a:pPr marL="0" marR="0" lvl="0" indent="0" algn="l" rtl="0">
                        <a:lnSpc>
                          <a:spcPct val="115000"/>
                        </a:lnSpc>
                        <a:spcBef>
                          <a:spcPts val="0"/>
                        </a:spcBef>
                        <a:spcAft>
                          <a:spcPts val="0"/>
                        </a:spcAft>
                        <a:buNone/>
                      </a:pPr>
                      <a:r>
                        <a:rPr lang="en-IN" sz="1400" b="1"/>
                        <a:t>Train Data – No of Observations</a:t>
                      </a:r>
                      <a:endParaRPr sz="1400" b="1">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883,760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883,760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883,760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883,760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883,760</a:t>
                      </a:r>
                      <a:endParaRPr sz="140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4"/>
                  </a:ext>
                </a:extLst>
              </a:tr>
              <a:tr h="294100">
                <a:tc>
                  <a:txBody>
                    <a:bodyPr/>
                    <a:lstStyle/>
                    <a:p>
                      <a:pPr marL="0" marR="0" lvl="0" indent="0" algn="l" rtl="0">
                        <a:lnSpc>
                          <a:spcPct val="115000"/>
                        </a:lnSpc>
                        <a:spcBef>
                          <a:spcPts val="0"/>
                        </a:spcBef>
                        <a:spcAft>
                          <a:spcPts val="0"/>
                        </a:spcAft>
                        <a:buNone/>
                      </a:pPr>
                      <a:r>
                        <a:rPr lang="en-IN" sz="1400" b="1"/>
                        <a:t>Test Data – Year</a:t>
                      </a:r>
                      <a:endParaRPr sz="1400" b="1">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dirty="0"/>
                        <a:t>2016-2017</a:t>
                      </a:r>
                      <a:endParaRPr sz="1400" dirty="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dirty="0"/>
                        <a:t>2016-2017</a:t>
                      </a:r>
                      <a:endParaRPr sz="1400" dirty="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dirty="0"/>
                        <a:t>2016-2017</a:t>
                      </a:r>
                      <a:endParaRPr sz="1400" dirty="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dirty="0"/>
                        <a:t>2016-2017</a:t>
                      </a:r>
                      <a:endParaRPr sz="1400" dirty="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dirty="0"/>
                        <a:t>2016-2017</a:t>
                      </a:r>
                      <a:endParaRPr sz="1400" dirty="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5"/>
                  </a:ext>
                </a:extLst>
              </a:tr>
              <a:tr h="294100">
                <a:tc>
                  <a:txBody>
                    <a:bodyPr/>
                    <a:lstStyle/>
                    <a:p>
                      <a:pPr marL="0" marR="0" lvl="0" indent="0" algn="l" rtl="0">
                        <a:lnSpc>
                          <a:spcPct val="115000"/>
                        </a:lnSpc>
                        <a:spcBef>
                          <a:spcPts val="0"/>
                        </a:spcBef>
                        <a:spcAft>
                          <a:spcPts val="0"/>
                        </a:spcAft>
                        <a:buNone/>
                      </a:pPr>
                      <a:r>
                        <a:rPr lang="en-IN" sz="1400" b="1"/>
                        <a:t>Test Data – No of Observations</a:t>
                      </a:r>
                      <a:endParaRPr sz="1400" b="1">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791,870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791,870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791,870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791,870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791,870</a:t>
                      </a:r>
                      <a:endParaRPr sz="140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6"/>
                  </a:ext>
                </a:extLst>
              </a:tr>
              <a:tr h="294100">
                <a:tc>
                  <a:txBody>
                    <a:bodyPr/>
                    <a:lstStyle/>
                    <a:p>
                      <a:pPr marL="0" marR="0" lvl="0" indent="0" algn="l" rtl="0">
                        <a:lnSpc>
                          <a:spcPct val="115000"/>
                        </a:lnSpc>
                        <a:spcBef>
                          <a:spcPts val="0"/>
                        </a:spcBef>
                        <a:spcAft>
                          <a:spcPts val="0"/>
                        </a:spcAft>
                        <a:buNone/>
                      </a:pPr>
                      <a:r>
                        <a:rPr lang="en-IN" sz="1400" b="1"/>
                        <a:t>Accuracy</a:t>
                      </a:r>
                      <a:endParaRPr sz="1400" b="1">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62.96%</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58.87%</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61.46%</a:t>
                      </a:r>
                      <a:endParaRPr sz="1400">
                        <a:latin typeface="Calibri"/>
                        <a:ea typeface="Calibri"/>
                        <a:cs typeface="Calibri"/>
                        <a:sym typeface="Calibri"/>
                      </a:endParaRPr>
                    </a:p>
                  </a:txBody>
                  <a:tcPr marL="28575" marR="28575" marT="19050" marB="19050" anchor="b">
                    <a:solidFill>
                      <a:srgbClr val="92D050"/>
                    </a:solidFill>
                  </a:tcPr>
                </a:tc>
                <a:tc>
                  <a:txBody>
                    <a:bodyPr/>
                    <a:lstStyle/>
                    <a:p>
                      <a:pPr marL="0" marR="0" lvl="0" indent="0" algn="r" rtl="0">
                        <a:lnSpc>
                          <a:spcPct val="115000"/>
                        </a:lnSpc>
                        <a:spcBef>
                          <a:spcPts val="0"/>
                        </a:spcBef>
                        <a:spcAft>
                          <a:spcPts val="0"/>
                        </a:spcAft>
                        <a:buNone/>
                      </a:pPr>
                      <a:r>
                        <a:rPr lang="en-IN" sz="1400"/>
                        <a:t>62.26%</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61.13%</a:t>
                      </a:r>
                      <a:endParaRPr sz="140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7"/>
                  </a:ext>
                </a:extLst>
              </a:tr>
              <a:tr h="294100">
                <a:tc>
                  <a:txBody>
                    <a:bodyPr/>
                    <a:lstStyle/>
                    <a:p>
                      <a:pPr marL="0" marR="0" lvl="0" indent="0" algn="l" rtl="0">
                        <a:lnSpc>
                          <a:spcPct val="115000"/>
                        </a:lnSpc>
                        <a:spcBef>
                          <a:spcPts val="0"/>
                        </a:spcBef>
                        <a:spcAft>
                          <a:spcPts val="0"/>
                        </a:spcAft>
                        <a:buNone/>
                      </a:pPr>
                      <a:r>
                        <a:rPr lang="en-IN" sz="1400" b="1" dirty="0"/>
                        <a:t>Sensitivity</a:t>
                      </a:r>
                      <a:endParaRPr sz="1400" b="1" dirty="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42.69%</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63.7%</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61.58%</a:t>
                      </a:r>
                      <a:endParaRPr sz="1400">
                        <a:latin typeface="Calibri"/>
                        <a:ea typeface="Calibri"/>
                        <a:cs typeface="Calibri"/>
                        <a:sym typeface="Calibri"/>
                      </a:endParaRPr>
                    </a:p>
                  </a:txBody>
                  <a:tcPr marL="28575" marR="28575" marT="19050" marB="19050" anchor="b">
                    <a:solidFill>
                      <a:srgbClr val="92D050"/>
                    </a:solidFill>
                  </a:tcPr>
                </a:tc>
                <a:tc>
                  <a:txBody>
                    <a:bodyPr/>
                    <a:lstStyle/>
                    <a:p>
                      <a:pPr marL="0" marR="0" lvl="0" indent="0" algn="r" rtl="0">
                        <a:lnSpc>
                          <a:spcPct val="115000"/>
                        </a:lnSpc>
                        <a:spcBef>
                          <a:spcPts val="0"/>
                        </a:spcBef>
                        <a:spcAft>
                          <a:spcPts val="0"/>
                        </a:spcAft>
                        <a:buNone/>
                      </a:pPr>
                      <a:r>
                        <a:rPr lang="en-IN" sz="1400"/>
                        <a:t>55.21%</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64.21%</a:t>
                      </a:r>
                      <a:endParaRPr sz="140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8"/>
                  </a:ext>
                </a:extLst>
              </a:tr>
              <a:tr h="294100">
                <a:tc>
                  <a:txBody>
                    <a:bodyPr/>
                    <a:lstStyle/>
                    <a:p>
                      <a:pPr marL="0" marR="0" lvl="0" indent="0" algn="l" rtl="0">
                        <a:lnSpc>
                          <a:spcPct val="115000"/>
                        </a:lnSpc>
                        <a:spcBef>
                          <a:spcPts val="0"/>
                        </a:spcBef>
                        <a:spcAft>
                          <a:spcPts val="0"/>
                        </a:spcAft>
                        <a:buNone/>
                      </a:pPr>
                      <a:r>
                        <a:rPr lang="en-IN" sz="1400" b="1"/>
                        <a:t>Specificity</a:t>
                      </a:r>
                      <a:endParaRPr sz="1400" b="1">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67.70%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57.88%</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61.44%</a:t>
                      </a:r>
                      <a:endParaRPr sz="1400">
                        <a:latin typeface="Calibri"/>
                        <a:ea typeface="Calibri"/>
                        <a:cs typeface="Calibri"/>
                        <a:sym typeface="Calibri"/>
                      </a:endParaRPr>
                    </a:p>
                  </a:txBody>
                  <a:tcPr marL="28575" marR="28575" marT="19050" marB="19050" anchor="b">
                    <a:solidFill>
                      <a:srgbClr val="92D050"/>
                    </a:solidFill>
                  </a:tcPr>
                </a:tc>
                <a:tc>
                  <a:txBody>
                    <a:bodyPr/>
                    <a:lstStyle/>
                    <a:p>
                      <a:pPr marL="0" marR="0" lvl="0" indent="0" algn="r" rtl="0">
                        <a:lnSpc>
                          <a:spcPct val="115000"/>
                        </a:lnSpc>
                        <a:spcBef>
                          <a:spcPts val="0"/>
                        </a:spcBef>
                        <a:spcAft>
                          <a:spcPts val="0"/>
                        </a:spcAft>
                        <a:buNone/>
                      </a:pPr>
                      <a:r>
                        <a:rPr lang="en-IN" sz="1400"/>
                        <a:t>63.90%</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60.41%</a:t>
                      </a:r>
                      <a:endParaRPr sz="140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09"/>
                  </a:ext>
                </a:extLst>
              </a:tr>
              <a:tr h="294100">
                <a:tc>
                  <a:txBody>
                    <a:bodyPr/>
                    <a:lstStyle/>
                    <a:p>
                      <a:pPr marL="0" marR="0" lvl="0" indent="0" algn="l" rtl="0">
                        <a:lnSpc>
                          <a:spcPct val="115000"/>
                        </a:lnSpc>
                        <a:spcBef>
                          <a:spcPts val="0"/>
                        </a:spcBef>
                        <a:spcAft>
                          <a:spcPts val="0"/>
                        </a:spcAft>
                        <a:buNone/>
                      </a:pPr>
                      <a:r>
                        <a:rPr lang="en-IN" sz="1400" b="1"/>
                        <a:t>AUC</a:t>
                      </a:r>
                      <a:endParaRPr sz="1400" b="1">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56.397</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65.01</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a:t>66.07</a:t>
                      </a:r>
                      <a:endParaRPr sz="1400">
                        <a:latin typeface="Calibri"/>
                        <a:ea typeface="Calibri"/>
                        <a:cs typeface="Calibri"/>
                        <a:sym typeface="Calibri"/>
                      </a:endParaRPr>
                    </a:p>
                  </a:txBody>
                  <a:tcPr marL="28575" marR="28575" marT="19050" marB="19050" anchor="b">
                    <a:solidFill>
                      <a:srgbClr val="92D050"/>
                    </a:solidFill>
                  </a:tcPr>
                </a:tc>
                <a:tc>
                  <a:txBody>
                    <a:bodyPr/>
                    <a:lstStyle/>
                    <a:p>
                      <a:pPr marL="0" marR="0" lvl="0" indent="0" algn="r" rtl="0">
                        <a:lnSpc>
                          <a:spcPct val="115000"/>
                        </a:lnSpc>
                        <a:spcBef>
                          <a:spcPts val="0"/>
                        </a:spcBef>
                        <a:spcAft>
                          <a:spcPts val="0"/>
                        </a:spcAft>
                        <a:buNone/>
                      </a:pPr>
                      <a:r>
                        <a:rPr lang="en-IN" sz="1400"/>
                        <a:t>63.19%</a:t>
                      </a:r>
                      <a:endParaRPr sz="1400">
                        <a:latin typeface="Calibri"/>
                        <a:ea typeface="Calibri"/>
                        <a:cs typeface="Calibri"/>
                        <a:sym typeface="Calibri"/>
                      </a:endParaRPr>
                    </a:p>
                  </a:txBody>
                  <a:tcPr marL="28575" marR="28575" marT="19050" marB="19050" anchor="b"/>
                </a:tc>
                <a:tc>
                  <a:txBody>
                    <a:bodyPr/>
                    <a:lstStyle/>
                    <a:p>
                      <a:pPr marL="0" marR="0" lvl="0" indent="0" algn="r" rtl="0">
                        <a:lnSpc>
                          <a:spcPct val="115000"/>
                        </a:lnSpc>
                        <a:spcBef>
                          <a:spcPts val="0"/>
                        </a:spcBef>
                        <a:spcAft>
                          <a:spcPts val="0"/>
                        </a:spcAft>
                        <a:buNone/>
                      </a:pPr>
                      <a:r>
                        <a:rPr lang="en-IN" sz="1400" dirty="0"/>
                        <a:t>67.40</a:t>
                      </a:r>
                      <a:endParaRPr sz="1400" dirty="0">
                        <a:latin typeface="Calibri"/>
                        <a:ea typeface="Calibri"/>
                        <a:cs typeface="Calibri"/>
                        <a:sym typeface="Calibri"/>
                      </a:endParaRPr>
                    </a:p>
                  </a:txBody>
                  <a:tcPr marL="28575" marR="28575" marT="19050" marB="19050" anchor="b"/>
                </a:tc>
                <a:extLst>
                  <a:ext uri="{0D108BD9-81ED-4DB2-BD59-A6C34878D82A}">
                    <a16:rowId xmlns:a16="http://schemas.microsoft.com/office/drawing/2014/main" val="1001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Credit Risk Model: Probability of Default (PD)</a:t>
            </a:r>
            <a:endParaRPr/>
          </a:p>
        </p:txBody>
      </p:sp>
      <p:sp>
        <p:nvSpPr>
          <p:cNvPr id="384" name="Google Shape;384;p35"/>
          <p:cNvSpPr txBox="1"/>
          <p:nvPr/>
        </p:nvSpPr>
        <p:spPr>
          <a:xfrm>
            <a:off x="471857" y="1171576"/>
            <a:ext cx="11140200" cy="2862282"/>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2000" dirty="0">
              <a:latin typeface="Calibri" panose="020F0502020204030204" pitchFamily="34" charset="0"/>
              <a:cs typeface="Calibri" panose="020F0502020204030204" pitchFamily="34" charset="0"/>
            </a:endParaRPr>
          </a:p>
          <a:p>
            <a:pPr marL="742950" marR="0" lvl="1" indent="-28575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Probability of Default means the likelihood that a borrower will default on Debt over a </a:t>
            </a:r>
            <a:r>
              <a:rPr lang="en-IN" sz="2000" dirty="0">
                <a:solidFill>
                  <a:schemeClr val="dk1"/>
                </a:solidFill>
                <a:latin typeface="Calibri" panose="020F0502020204030204" pitchFamily="34" charset="0"/>
                <a:ea typeface="Calibri"/>
                <a:cs typeface="Calibri" panose="020F0502020204030204" pitchFamily="34" charset="0"/>
                <a:sym typeface="Calibri"/>
              </a:rPr>
              <a:t>one year</a:t>
            </a:r>
            <a:r>
              <a:rPr lang="en-IN"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 period.</a:t>
            </a:r>
            <a:endParaRPr sz="2000" dirty="0">
              <a:latin typeface="Calibri" panose="020F0502020204030204" pitchFamily="34" charset="0"/>
              <a:cs typeface="Calibri" panose="020F0502020204030204" pitchFamily="34" charset="0"/>
            </a:endParaRPr>
          </a:p>
          <a:p>
            <a:pPr marL="742950" marR="0" lvl="1" indent="-285750" algn="l" rtl="0">
              <a:spcBef>
                <a:spcPts val="0"/>
              </a:spcBef>
              <a:spcAft>
                <a:spcPts val="0"/>
              </a:spcAft>
              <a:buClr>
                <a:srgbClr val="000000"/>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The predicted probability from Logistic Regression model has been used as input to the Probability of Default model</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742950" marR="0" lvl="1" indent="-285750" algn="l" rtl="0">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Calibri"/>
                <a:cs typeface="Calibri" panose="020F0502020204030204" pitchFamily="34" charset="0"/>
                <a:sym typeface="Calibri"/>
              </a:rPr>
              <a:t>Higher the </a:t>
            </a:r>
            <a:r>
              <a:rPr lang="en-IN" sz="2000" b="1" i="0" u="none" strike="noStrike" cap="none" dirty="0">
                <a:solidFill>
                  <a:srgbClr val="000000"/>
                </a:solidFill>
                <a:latin typeface="Calibri" panose="020F0502020204030204" pitchFamily="34" charset="0"/>
                <a:ea typeface="Calibri"/>
                <a:cs typeface="Calibri" panose="020F0502020204030204" pitchFamily="34" charset="0"/>
                <a:sym typeface="Calibri"/>
              </a:rPr>
              <a:t>default probability,</a:t>
            </a:r>
            <a:r>
              <a:rPr lang="en-IN" sz="2000" b="0" i="0" u="none" strike="noStrike" cap="none" dirty="0">
                <a:solidFill>
                  <a:srgbClr val="000000"/>
                </a:solidFill>
                <a:latin typeface="Calibri" panose="020F0502020204030204" pitchFamily="34" charset="0"/>
                <a:ea typeface="Calibri"/>
                <a:cs typeface="Calibri" panose="020F0502020204030204" pitchFamily="34" charset="0"/>
                <a:sym typeface="Calibri"/>
              </a:rPr>
              <a:t> higher the  chances of default and higher the interest rate the lender will charge the borrower</a:t>
            </a: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l" rtl="0">
              <a:spcBef>
                <a:spcPts val="0"/>
              </a:spcBef>
              <a:spcAft>
                <a:spcPts val="0"/>
              </a:spcAft>
              <a:buClr>
                <a:schemeClr val="dk1"/>
              </a:buClr>
              <a:buSzPts val="20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6" name="Picture 5">
            <a:extLst>
              <a:ext uri="{FF2B5EF4-FFF2-40B4-BE49-F238E27FC236}">
                <a16:creationId xmlns:a16="http://schemas.microsoft.com/office/drawing/2014/main" id="{D093BE28-3964-432B-935A-82AEA254D796}"/>
              </a:ext>
            </a:extLst>
          </p:cNvPr>
          <p:cNvPicPr/>
          <p:nvPr/>
        </p:nvPicPr>
        <p:blipFill>
          <a:blip r:embed="rId3"/>
          <a:srcRect/>
          <a:stretch>
            <a:fillRect/>
          </a:stretch>
        </p:blipFill>
        <p:spPr bwMode="auto">
          <a:xfrm>
            <a:off x="998376" y="3683551"/>
            <a:ext cx="9694506" cy="2325363"/>
          </a:xfrm>
          <a:prstGeom prst="rect">
            <a:avLst/>
          </a:prstGeom>
          <a:noFill/>
          <a:ln w="9525">
            <a:noFill/>
            <a:miter lim="800000"/>
            <a:headEnd/>
            <a:tailEnd/>
          </a:ln>
        </p:spPr>
      </p:pic>
      <p:sp>
        <p:nvSpPr>
          <p:cNvPr id="7" name="Rectangle 6">
            <a:extLst>
              <a:ext uri="{FF2B5EF4-FFF2-40B4-BE49-F238E27FC236}">
                <a16:creationId xmlns:a16="http://schemas.microsoft.com/office/drawing/2014/main" id="{328C5648-F631-437A-9973-F21310F06185}"/>
              </a:ext>
            </a:extLst>
          </p:cNvPr>
          <p:cNvSpPr>
            <a:spLocks/>
          </p:cNvSpPr>
          <p:nvPr/>
        </p:nvSpPr>
        <p:spPr>
          <a:xfrm>
            <a:off x="8418962" y="4028212"/>
            <a:ext cx="2273919" cy="1980701"/>
          </a:xfrm>
          <a:prstGeom prst="rect">
            <a:avLst/>
          </a:prstGeom>
          <a:noFill/>
          <a:ln w="127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IN" sz="1100">
                <a:effectLst/>
                <a:latin typeface="Calibri" panose="020F0502020204030204" pitchFamily="34" charset="0"/>
                <a:ea typeface="Calibri" panose="020F0502020204030204" pitchFamily="34"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6"/>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Risk Score Calculation</a:t>
            </a:r>
            <a:endParaRPr/>
          </a:p>
        </p:txBody>
      </p:sp>
      <p:sp>
        <p:nvSpPr>
          <p:cNvPr id="392" name="Google Shape;392;p36"/>
          <p:cNvSpPr txBox="1"/>
          <p:nvPr/>
        </p:nvSpPr>
        <p:spPr>
          <a:xfrm>
            <a:off x="578899" y="1171576"/>
            <a:ext cx="10429875" cy="470894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5000"/>
              </a:lnSpc>
              <a:spcBef>
                <a:spcPts val="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We have used probability predictions from Logistic Regression as input for the Probability of Default model.</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115000"/>
              </a:lnSpc>
              <a:spcBef>
                <a:spcPts val="120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The Class of Interest is the </a:t>
            </a:r>
            <a:r>
              <a:rPr lang="en-IN" sz="2000" b="1" dirty="0">
                <a:solidFill>
                  <a:srgbClr val="000000"/>
                </a:solidFill>
                <a:latin typeface="Calibri" panose="020F0502020204030204" pitchFamily="34" charset="0"/>
                <a:ea typeface="Calibri"/>
                <a:cs typeface="Calibri" panose="020F0502020204030204" pitchFamily="34" charset="0"/>
                <a:sym typeface="Calibri"/>
              </a:rPr>
              <a:t>“Charged Off”</a:t>
            </a:r>
            <a:r>
              <a:rPr lang="en-IN" sz="2000" dirty="0">
                <a:solidFill>
                  <a:srgbClr val="000000"/>
                </a:solidFill>
                <a:latin typeface="Calibri" panose="020F0502020204030204" pitchFamily="34" charset="0"/>
                <a:ea typeface="Calibri"/>
                <a:cs typeface="Calibri" panose="020F0502020204030204" pitchFamily="34" charset="0"/>
                <a:sym typeface="Calibri"/>
              </a:rPr>
              <a:t> class and therefore the higher the probability output from Logistic Regression, higher the chances of loan default. </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115000"/>
              </a:lnSpc>
              <a:spcBef>
                <a:spcPts val="120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Therefore, for the risk score calculation, we have used </a:t>
            </a:r>
            <a:r>
              <a:rPr lang="en-IN" sz="2000" b="1" dirty="0">
                <a:solidFill>
                  <a:srgbClr val="000000"/>
                </a:solidFill>
                <a:latin typeface="Calibri" panose="020F0502020204030204" pitchFamily="34" charset="0"/>
                <a:ea typeface="Calibri"/>
                <a:cs typeface="Calibri" panose="020F0502020204030204" pitchFamily="34" charset="0"/>
                <a:sym typeface="Calibri"/>
              </a:rPr>
              <a:t>1-Probability of default (1-p) </a:t>
            </a:r>
            <a:r>
              <a:rPr lang="en-IN" sz="2000" dirty="0">
                <a:solidFill>
                  <a:srgbClr val="000000"/>
                </a:solidFill>
                <a:latin typeface="Calibri" panose="020F0502020204030204" pitchFamily="34" charset="0"/>
                <a:ea typeface="Calibri"/>
                <a:cs typeface="Calibri" panose="020F0502020204030204" pitchFamily="34" charset="0"/>
                <a:sym typeface="Calibri"/>
              </a:rPr>
              <a:t>as we wanted lower risk for the investor. So, lower the risk score, higher the probability of default. </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342900" marR="0" lvl="0" indent="-342900" algn="just" rtl="0">
              <a:lnSpc>
                <a:spcPct val="115000"/>
              </a:lnSpc>
              <a:spcBef>
                <a:spcPts val="120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Since the probability always lies between </a:t>
            </a:r>
            <a:r>
              <a:rPr lang="en-IN" sz="2000" b="1" dirty="0">
                <a:solidFill>
                  <a:srgbClr val="000000"/>
                </a:solidFill>
                <a:latin typeface="Calibri" panose="020F0502020204030204" pitchFamily="34" charset="0"/>
                <a:ea typeface="Calibri"/>
                <a:cs typeface="Calibri" panose="020F0502020204030204" pitchFamily="34" charset="0"/>
                <a:sym typeface="Calibri"/>
              </a:rPr>
              <a:t>0</a:t>
            </a:r>
            <a:r>
              <a:rPr lang="en-IN" sz="2000" dirty="0">
                <a:solidFill>
                  <a:srgbClr val="000000"/>
                </a:solidFill>
                <a:latin typeface="Calibri" panose="020F0502020204030204" pitchFamily="34" charset="0"/>
                <a:ea typeface="Calibri"/>
                <a:cs typeface="Calibri" panose="020F0502020204030204" pitchFamily="34" charset="0"/>
                <a:sym typeface="Calibri"/>
              </a:rPr>
              <a:t> and </a:t>
            </a:r>
            <a:r>
              <a:rPr lang="en-IN" sz="2000" b="1" dirty="0">
                <a:solidFill>
                  <a:srgbClr val="000000"/>
                </a:solidFill>
                <a:latin typeface="Calibri" panose="020F0502020204030204" pitchFamily="34" charset="0"/>
                <a:ea typeface="Calibri"/>
                <a:cs typeface="Calibri" panose="020F0502020204030204" pitchFamily="34" charset="0"/>
                <a:sym typeface="Calibri"/>
              </a:rPr>
              <a:t>1</a:t>
            </a:r>
            <a:r>
              <a:rPr lang="en-IN" sz="2000" dirty="0">
                <a:solidFill>
                  <a:srgbClr val="000000"/>
                </a:solidFill>
                <a:latin typeface="Calibri" panose="020F0502020204030204" pitchFamily="34" charset="0"/>
                <a:ea typeface="Calibri"/>
                <a:cs typeface="Calibri" panose="020F0502020204030204" pitchFamily="34" charset="0"/>
                <a:sym typeface="Calibri"/>
              </a:rPr>
              <a:t>, we have used the </a:t>
            </a:r>
            <a:r>
              <a:rPr lang="en-IN" sz="2000" b="1" dirty="0">
                <a:solidFill>
                  <a:srgbClr val="000000"/>
                </a:solidFill>
                <a:latin typeface="Calibri" panose="020F0502020204030204" pitchFamily="34" charset="0"/>
                <a:ea typeface="Calibri"/>
                <a:cs typeface="Calibri" panose="020F0502020204030204" pitchFamily="34" charset="0"/>
                <a:sym typeface="Calibri"/>
              </a:rPr>
              <a:t>min-max scaler </a:t>
            </a:r>
            <a:r>
              <a:rPr lang="en-IN" sz="2000" dirty="0">
                <a:solidFill>
                  <a:srgbClr val="000000"/>
                </a:solidFill>
                <a:latin typeface="Calibri" panose="020F0502020204030204" pitchFamily="34" charset="0"/>
                <a:ea typeface="Calibri"/>
                <a:cs typeface="Calibri" panose="020F0502020204030204" pitchFamily="34" charset="0"/>
                <a:sym typeface="Calibri"/>
              </a:rPr>
              <a:t>to scale the computed probability for the applicants between </a:t>
            </a:r>
            <a:r>
              <a:rPr lang="en-IN" sz="2000" b="1" dirty="0">
                <a:solidFill>
                  <a:srgbClr val="000000"/>
                </a:solidFill>
                <a:latin typeface="Calibri" panose="020F0502020204030204" pitchFamily="34" charset="0"/>
                <a:ea typeface="Calibri"/>
                <a:cs typeface="Calibri" panose="020F0502020204030204" pitchFamily="34" charset="0"/>
                <a:sym typeface="Calibri"/>
              </a:rPr>
              <a:t>300-800 score </a:t>
            </a:r>
            <a:r>
              <a:rPr lang="en-IN" sz="2000" dirty="0">
                <a:solidFill>
                  <a:srgbClr val="000000"/>
                </a:solidFill>
                <a:latin typeface="Calibri" panose="020F0502020204030204" pitchFamily="34" charset="0"/>
                <a:ea typeface="Calibri"/>
                <a:cs typeface="Calibri" panose="020F0502020204030204" pitchFamily="34" charset="0"/>
                <a:sym typeface="Calibri"/>
              </a:rPr>
              <a:t>range ( this is an arbitrary range and can be changed) which is used as the risk score for the loan applicant. </a:t>
            </a:r>
            <a:endParaRPr sz="2000" dirty="0">
              <a:latin typeface="Calibri" panose="020F0502020204030204" pitchFamily="34" charset="0"/>
              <a:cs typeface="Calibri" panose="020F0502020204030204" pitchFamily="34" charset="0"/>
            </a:endParaRPr>
          </a:p>
          <a:p>
            <a:pPr marL="342900" marR="0" lvl="0" indent="-215900" algn="just" rtl="0">
              <a:lnSpc>
                <a:spcPct val="115000"/>
              </a:lnSpc>
              <a:spcBef>
                <a:spcPts val="1200"/>
              </a:spcBef>
              <a:spcAft>
                <a:spcPts val="0"/>
              </a:spcAft>
              <a:buClr>
                <a:schemeClr val="dk1"/>
              </a:buClr>
              <a:buSzPts val="20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l" rtl="0">
              <a:spcBef>
                <a:spcPts val="1200"/>
              </a:spcBef>
              <a:spcAft>
                <a:spcPts val="0"/>
              </a:spcAft>
              <a:buClr>
                <a:schemeClr val="dk1"/>
              </a:buClr>
              <a:buSzPts val="20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393" name="Google Shape;393;p36"/>
          <p:cNvPicPr preferRelativeResize="0"/>
          <p:nvPr/>
        </p:nvPicPr>
        <p:blipFill rotWithShape="1">
          <a:blip r:embed="rId3">
            <a:alphaModFix/>
          </a:blip>
          <a:srcRect/>
          <a:stretch/>
        </p:blipFill>
        <p:spPr>
          <a:xfrm>
            <a:off x="1183226" y="4883944"/>
            <a:ext cx="5641644" cy="1477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7"/>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Risk Profile</a:t>
            </a:r>
            <a:endParaRPr/>
          </a:p>
        </p:txBody>
      </p:sp>
      <p:sp>
        <p:nvSpPr>
          <p:cNvPr id="400" name="Google Shape;400;p37"/>
          <p:cNvSpPr txBox="1"/>
          <p:nvPr/>
        </p:nvSpPr>
        <p:spPr>
          <a:xfrm>
            <a:off x="223837" y="1171576"/>
            <a:ext cx="11744325" cy="2682786"/>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rgbClr val="000000"/>
              </a:buClr>
              <a:buSzPts val="2000"/>
              <a:buFont typeface="Arial"/>
              <a:buChar char="•"/>
            </a:pPr>
            <a:r>
              <a:rPr lang="en-IN" sz="2000" dirty="0">
                <a:solidFill>
                  <a:srgbClr val="000000"/>
                </a:solidFill>
                <a:latin typeface="Calibri"/>
                <a:ea typeface="Calibri"/>
                <a:cs typeface="Calibri"/>
                <a:sym typeface="Calibri"/>
              </a:rPr>
              <a:t>The above computed scores are used to classify loan applicant into three categories. Scoring classes are given below:</a:t>
            </a:r>
            <a:endParaRPr sz="2000" dirty="0">
              <a:solidFill>
                <a:schemeClr val="dk1"/>
              </a:solidFill>
              <a:latin typeface="Calibri"/>
              <a:ea typeface="Calibri"/>
              <a:cs typeface="Calibri"/>
              <a:sym typeface="Calibri"/>
            </a:endParaRPr>
          </a:p>
          <a:p>
            <a:pPr marL="742950" marR="0" lvl="1" indent="-285750" algn="just" rtl="0">
              <a:lnSpc>
                <a:spcPct val="115000"/>
              </a:lnSpc>
              <a:spcBef>
                <a:spcPts val="1000"/>
              </a:spcBef>
              <a:spcAft>
                <a:spcPts val="0"/>
              </a:spcAft>
              <a:buClr>
                <a:srgbClr val="000000"/>
              </a:buClr>
              <a:buSzPts val="2000"/>
              <a:buFont typeface="Arial"/>
              <a:buChar char="•"/>
            </a:pPr>
            <a:r>
              <a:rPr lang="en-IN" sz="2000" b="1" dirty="0">
                <a:latin typeface="Calibri"/>
                <a:ea typeface="Calibri"/>
                <a:cs typeface="Calibri"/>
                <a:sym typeface="Calibri"/>
              </a:rPr>
              <a:t>High Risk </a:t>
            </a:r>
            <a:r>
              <a:rPr lang="en-IN" sz="2000" b="0" i="0" u="none" strike="noStrike" cap="none" dirty="0">
                <a:solidFill>
                  <a:srgbClr val="000000"/>
                </a:solidFill>
                <a:latin typeface="Calibri"/>
                <a:ea typeface="Calibri"/>
                <a:cs typeface="Calibri"/>
                <a:sym typeface="Calibri"/>
              </a:rPr>
              <a:t>: Score range of </a:t>
            </a:r>
            <a:r>
              <a:rPr lang="en-IN" sz="2000" b="1" i="0" u="none" strike="noStrike" cap="none" dirty="0">
                <a:solidFill>
                  <a:srgbClr val="000000"/>
                </a:solidFill>
                <a:latin typeface="Calibri"/>
                <a:ea typeface="Calibri"/>
                <a:cs typeface="Calibri"/>
                <a:sym typeface="Calibri"/>
              </a:rPr>
              <a:t>300-500</a:t>
            </a:r>
            <a:endParaRPr sz="2000" b="1" i="0" u="none" strike="noStrike" cap="none" dirty="0">
              <a:solidFill>
                <a:schemeClr val="dk1"/>
              </a:solidFill>
              <a:latin typeface="Calibri"/>
              <a:ea typeface="Calibri"/>
              <a:cs typeface="Calibri"/>
              <a:sym typeface="Calibri"/>
            </a:endParaRPr>
          </a:p>
          <a:p>
            <a:pPr marL="742950" marR="0" lvl="1" indent="-285750" algn="just" rtl="0">
              <a:lnSpc>
                <a:spcPct val="115000"/>
              </a:lnSpc>
              <a:spcBef>
                <a:spcPts val="1000"/>
              </a:spcBef>
              <a:spcAft>
                <a:spcPts val="0"/>
              </a:spcAft>
              <a:buClr>
                <a:srgbClr val="000000"/>
              </a:buClr>
              <a:buSzPts val="2000"/>
              <a:buFont typeface="Arial"/>
              <a:buChar char="•"/>
            </a:pPr>
            <a:r>
              <a:rPr lang="en-IN" sz="2000" b="1" i="0" u="none" strike="noStrike" cap="none" dirty="0">
                <a:solidFill>
                  <a:srgbClr val="000000"/>
                </a:solidFill>
                <a:latin typeface="Calibri"/>
                <a:ea typeface="Calibri"/>
                <a:cs typeface="Calibri"/>
                <a:sym typeface="Calibri"/>
              </a:rPr>
              <a:t>Medium Risk</a:t>
            </a:r>
            <a:r>
              <a:rPr lang="en-IN" sz="2000" b="0" i="0" u="none" strike="noStrike" cap="none" dirty="0">
                <a:solidFill>
                  <a:srgbClr val="000000"/>
                </a:solidFill>
                <a:latin typeface="Calibri"/>
                <a:ea typeface="Calibri"/>
                <a:cs typeface="Calibri"/>
                <a:sym typeface="Calibri"/>
              </a:rPr>
              <a:t>: Score range of </a:t>
            </a:r>
            <a:r>
              <a:rPr lang="en-IN" sz="2000" b="1" i="0" u="none" strike="noStrike" cap="none" dirty="0">
                <a:solidFill>
                  <a:srgbClr val="000000"/>
                </a:solidFill>
                <a:latin typeface="Calibri"/>
                <a:ea typeface="Calibri"/>
                <a:cs typeface="Calibri"/>
                <a:sym typeface="Calibri"/>
              </a:rPr>
              <a:t>500-650</a:t>
            </a:r>
            <a:endParaRPr sz="2000" b="1" i="0" u="none" strike="noStrike" cap="none" dirty="0">
              <a:solidFill>
                <a:schemeClr val="dk1"/>
              </a:solidFill>
              <a:latin typeface="Calibri"/>
              <a:ea typeface="Calibri"/>
              <a:cs typeface="Calibri"/>
              <a:sym typeface="Calibri"/>
            </a:endParaRPr>
          </a:p>
          <a:p>
            <a:pPr marL="742950" marR="0" lvl="1" indent="-285750" algn="just" rtl="0">
              <a:lnSpc>
                <a:spcPct val="115000"/>
              </a:lnSpc>
              <a:spcBef>
                <a:spcPts val="1000"/>
              </a:spcBef>
              <a:spcAft>
                <a:spcPts val="0"/>
              </a:spcAft>
              <a:buClr>
                <a:srgbClr val="000000"/>
              </a:buClr>
              <a:buSzPts val="2000"/>
              <a:buFont typeface="Arial"/>
              <a:buChar char="•"/>
            </a:pPr>
            <a:r>
              <a:rPr lang="en-IN" sz="2000" b="1" dirty="0">
                <a:latin typeface="Calibri"/>
                <a:ea typeface="Calibri"/>
                <a:cs typeface="Calibri"/>
                <a:sym typeface="Calibri"/>
              </a:rPr>
              <a:t>Low</a:t>
            </a:r>
            <a:r>
              <a:rPr lang="en-IN" sz="2000" b="1" i="0" u="none" strike="noStrike" cap="none" dirty="0">
                <a:solidFill>
                  <a:srgbClr val="000000"/>
                </a:solidFill>
                <a:latin typeface="Calibri"/>
                <a:ea typeface="Calibri"/>
                <a:cs typeface="Calibri"/>
                <a:sym typeface="Calibri"/>
              </a:rPr>
              <a:t> Risk</a:t>
            </a:r>
            <a:r>
              <a:rPr lang="en-IN" sz="2000" b="0" i="0" u="none" strike="noStrike" cap="none" dirty="0">
                <a:solidFill>
                  <a:srgbClr val="000000"/>
                </a:solidFill>
                <a:latin typeface="Calibri"/>
                <a:ea typeface="Calibri"/>
                <a:cs typeface="Calibri"/>
                <a:sym typeface="Calibri"/>
              </a:rPr>
              <a:t>: Score range of </a:t>
            </a:r>
            <a:r>
              <a:rPr lang="en-IN" sz="2000" b="1" i="0" u="none" strike="noStrike" cap="none" dirty="0">
                <a:solidFill>
                  <a:srgbClr val="000000"/>
                </a:solidFill>
                <a:latin typeface="Calibri"/>
                <a:ea typeface="Calibri"/>
                <a:cs typeface="Calibri"/>
                <a:sym typeface="Calibri"/>
              </a:rPr>
              <a:t>650-800</a:t>
            </a:r>
            <a:endParaRPr sz="2000" b="1" i="0" u="none" strike="noStrike" cap="none" dirty="0">
              <a:solidFill>
                <a:schemeClr val="dk1"/>
              </a:solidFill>
              <a:latin typeface="Calibri"/>
              <a:ea typeface="Calibri"/>
              <a:cs typeface="Calibri"/>
              <a:sym typeface="Calibri"/>
            </a:endParaRPr>
          </a:p>
          <a:p>
            <a:pPr marL="285750" marR="0" lvl="0" indent="-158750" algn="l" rtl="0">
              <a:spcBef>
                <a:spcPts val="100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pic>
        <p:nvPicPr>
          <p:cNvPr id="401" name="Google Shape;401;p37"/>
          <p:cNvPicPr preferRelativeResize="0"/>
          <p:nvPr/>
        </p:nvPicPr>
        <p:blipFill rotWithShape="1">
          <a:blip r:embed="rId3">
            <a:alphaModFix/>
          </a:blip>
          <a:srcRect/>
          <a:stretch/>
        </p:blipFill>
        <p:spPr>
          <a:xfrm>
            <a:off x="950588" y="3429000"/>
            <a:ext cx="9871291" cy="2150706"/>
          </a:xfrm>
          <a:prstGeom prst="rect">
            <a:avLst/>
          </a:prstGeom>
          <a:noFill/>
          <a:ln>
            <a:noFill/>
          </a:ln>
        </p:spPr>
      </p:pic>
      <p:sp>
        <p:nvSpPr>
          <p:cNvPr id="402" name="Google Shape;402;p37"/>
          <p:cNvSpPr/>
          <p:nvPr/>
        </p:nvSpPr>
        <p:spPr>
          <a:xfrm>
            <a:off x="7652552" y="3429000"/>
            <a:ext cx="3045040" cy="2076061"/>
          </a:xfrm>
          <a:prstGeom prst="rect">
            <a:avLst/>
          </a:prstGeom>
          <a:noFill/>
          <a:ln w="127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1000"/>
              </a:spcAft>
              <a:buNone/>
            </a:pPr>
            <a:r>
              <a:rPr lang="en-IN" sz="1100">
                <a:solidFill>
                  <a:schemeClr val="dk1"/>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dirty="0"/>
              <a:t>P2P Lending – Pros and Cons </a:t>
            </a:r>
            <a:endParaRPr dirty="0"/>
          </a:p>
        </p:txBody>
      </p:sp>
      <p:grpSp>
        <p:nvGrpSpPr>
          <p:cNvPr id="3" name="Group 2">
            <a:extLst>
              <a:ext uri="{FF2B5EF4-FFF2-40B4-BE49-F238E27FC236}">
                <a16:creationId xmlns:a16="http://schemas.microsoft.com/office/drawing/2014/main" id="{EBF455F0-21BF-49D6-9537-08ACCE9CEC71}"/>
              </a:ext>
            </a:extLst>
          </p:cNvPr>
          <p:cNvGrpSpPr/>
          <p:nvPr/>
        </p:nvGrpSpPr>
        <p:grpSpPr>
          <a:xfrm>
            <a:off x="436969" y="1298088"/>
            <a:ext cx="10517116" cy="4945550"/>
            <a:chOff x="1267394" y="1307418"/>
            <a:chExt cx="10517116" cy="5383916"/>
          </a:xfrm>
        </p:grpSpPr>
        <p:sp>
          <p:nvSpPr>
            <p:cNvPr id="4" name="Freeform: Shape 3">
              <a:extLst>
                <a:ext uri="{FF2B5EF4-FFF2-40B4-BE49-F238E27FC236}">
                  <a16:creationId xmlns:a16="http://schemas.microsoft.com/office/drawing/2014/main" id="{92FAA236-78CB-47D8-A428-07E927755521}"/>
                </a:ext>
              </a:extLst>
            </p:cNvPr>
            <p:cNvSpPr/>
            <p:nvPr/>
          </p:nvSpPr>
          <p:spPr>
            <a:xfrm>
              <a:off x="1267394" y="1307418"/>
              <a:ext cx="4914540" cy="1008000"/>
            </a:xfrm>
            <a:custGeom>
              <a:avLst/>
              <a:gdLst>
                <a:gd name="connsiteX0" fmla="*/ 0 w 4914540"/>
                <a:gd name="connsiteY0" fmla="*/ 0 h 1008000"/>
                <a:gd name="connsiteX1" fmla="*/ 4914540 w 4914540"/>
                <a:gd name="connsiteY1" fmla="*/ 0 h 1008000"/>
                <a:gd name="connsiteX2" fmla="*/ 4914540 w 4914540"/>
                <a:gd name="connsiteY2" fmla="*/ 1008000 h 1008000"/>
                <a:gd name="connsiteX3" fmla="*/ 0 w 4914540"/>
                <a:gd name="connsiteY3" fmla="*/ 1008000 h 1008000"/>
                <a:gd name="connsiteX4" fmla="*/ 0 w 4914540"/>
                <a:gd name="connsiteY4" fmla="*/ 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540" h="1008000">
                  <a:moveTo>
                    <a:pt x="0" y="0"/>
                  </a:moveTo>
                  <a:lnTo>
                    <a:pt x="4914540" y="0"/>
                  </a:lnTo>
                  <a:lnTo>
                    <a:pt x="4914540" y="1008000"/>
                  </a:lnTo>
                  <a:lnTo>
                    <a:pt x="0" y="1008000"/>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kern="1200" dirty="0">
                  <a:latin typeface="Calibri" panose="020F0502020204030204" pitchFamily="34" charset="0"/>
                  <a:cs typeface="Calibri" panose="020F0502020204030204" pitchFamily="34" charset="0"/>
                </a:rPr>
                <a:t>Pros</a:t>
              </a:r>
            </a:p>
          </p:txBody>
        </p:sp>
        <p:sp>
          <p:nvSpPr>
            <p:cNvPr id="5" name="Freeform: Shape 4">
              <a:extLst>
                <a:ext uri="{FF2B5EF4-FFF2-40B4-BE49-F238E27FC236}">
                  <a16:creationId xmlns:a16="http://schemas.microsoft.com/office/drawing/2014/main" id="{1C3FE2F8-7EFE-4A6D-8B56-4743F3C6A23F}"/>
                </a:ext>
              </a:extLst>
            </p:cNvPr>
            <p:cNvSpPr/>
            <p:nvPr/>
          </p:nvSpPr>
          <p:spPr>
            <a:xfrm>
              <a:off x="1267394" y="2315418"/>
              <a:ext cx="4914540" cy="4375916"/>
            </a:xfrm>
            <a:custGeom>
              <a:avLst/>
              <a:gdLst>
                <a:gd name="connsiteX0" fmla="*/ 0 w 4914540"/>
                <a:gd name="connsiteY0" fmla="*/ 0 h 4375916"/>
                <a:gd name="connsiteX1" fmla="*/ 4914540 w 4914540"/>
                <a:gd name="connsiteY1" fmla="*/ 0 h 4375916"/>
                <a:gd name="connsiteX2" fmla="*/ 4914540 w 4914540"/>
                <a:gd name="connsiteY2" fmla="*/ 4375916 h 4375916"/>
                <a:gd name="connsiteX3" fmla="*/ 0 w 4914540"/>
                <a:gd name="connsiteY3" fmla="*/ 4375916 h 4375916"/>
                <a:gd name="connsiteX4" fmla="*/ 0 w 4914540"/>
                <a:gd name="connsiteY4" fmla="*/ 0 h 4375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540" h="4375916">
                  <a:moveTo>
                    <a:pt x="0" y="0"/>
                  </a:moveTo>
                  <a:lnTo>
                    <a:pt x="4914540" y="0"/>
                  </a:lnTo>
                  <a:lnTo>
                    <a:pt x="4914540" y="4375916"/>
                  </a:lnTo>
                  <a:lnTo>
                    <a:pt x="0" y="4375916"/>
                  </a:lnTo>
                  <a:lnTo>
                    <a:pt x="0" y="0"/>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lr>
                  <a:schemeClr val="dk1"/>
                </a:buClr>
                <a:buSzPts val="2000"/>
                <a:buFont typeface="Arial"/>
                <a:buChar char="•"/>
              </a:pPr>
              <a:r>
                <a:rPr lang="en-IN" sz="2000" b="1" kern="1200" dirty="0">
                  <a:latin typeface="Calibri" panose="020F0502020204030204" pitchFamily="34" charset="0"/>
                  <a:cs typeface="Calibri" panose="020F0502020204030204" pitchFamily="34" charset="0"/>
                </a:rPr>
                <a:t>Higher Returns</a:t>
              </a:r>
              <a:r>
                <a:rPr lang="en-IN" sz="2000" kern="1200" dirty="0">
                  <a:latin typeface="Calibri" panose="020F0502020204030204" pitchFamily="34" charset="0"/>
                  <a:cs typeface="Calibri" panose="020F0502020204030204" pitchFamily="34" charset="0"/>
                </a:rPr>
                <a:t>: P2P lending generally provides higher rate or returns to investors as compared to other forms of investments</a:t>
              </a:r>
            </a:p>
            <a:p>
              <a:pPr lvl="1" algn="l" defTabSz="889000">
                <a:lnSpc>
                  <a:spcPct val="90000"/>
                </a:lnSpc>
                <a:spcBef>
                  <a:spcPct val="0"/>
                </a:spcBef>
                <a:spcAft>
                  <a:spcPct val="15000"/>
                </a:spcAft>
                <a:buClr>
                  <a:schemeClr val="dk1"/>
                </a:buClr>
                <a:buSzPts val="2000"/>
              </a:pPr>
              <a:endParaRPr lang="en-IN"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cs typeface="Calibri" panose="020F0502020204030204" pitchFamily="34" charset="0"/>
                </a:rPr>
                <a:t>Ease of Accessibility</a:t>
              </a:r>
              <a:r>
                <a:rPr lang="en-IN" sz="2000" kern="1200" dirty="0">
                  <a:latin typeface="Calibri" panose="020F0502020204030204" pitchFamily="34" charset="0"/>
                  <a:cs typeface="Calibri" panose="020F0502020204030204" pitchFamily="34" charset="0"/>
                </a:rPr>
                <a:t>: P2P are more easily accessible for some borrowers as compared to conventional loans especially for borrowers with low credit rating</a:t>
              </a:r>
            </a:p>
          </p:txBody>
        </p:sp>
        <p:sp>
          <p:nvSpPr>
            <p:cNvPr id="6" name="Freeform: Shape 5">
              <a:extLst>
                <a:ext uri="{FF2B5EF4-FFF2-40B4-BE49-F238E27FC236}">
                  <a16:creationId xmlns:a16="http://schemas.microsoft.com/office/drawing/2014/main" id="{17CB9B0C-DF34-4772-A039-7153BBB43D6D}"/>
                </a:ext>
              </a:extLst>
            </p:cNvPr>
            <p:cNvSpPr/>
            <p:nvPr/>
          </p:nvSpPr>
          <p:spPr>
            <a:xfrm>
              <a:off x="6869970" y="1307418"/>
              <a:ext cx="4914540" cy="1008000"/>
            </a:xfrm>
            <a:custGeom>
              <a:avLst/>
              <a:gdLst>
                <a:gd name="connsiteX0" fmla="*/ 0 w 4914540"/>
                <a:gd name="connsiteY0" fmla="*/ 0 h 1008000"/>
                <a:gd name="connsiteX1" fmla="*/ 4914540 w 4914540"/>
                <a:gd name="connsiteY1" fmla="*/ 0 h 1008000"/>
                <a:gd name="connsiteX2" fmla="*/ 4914540 w 4914540"/>
                <a:gd name="connsiteY2" fmla="*/ 1008000 h 1008000"/>
                <a:gd name="connsiteX3" fmla="*/ 0 w 4914540"/>
                <a:gd name="connsiteY3" fmla="*/ 1008000 h 1008000"/>
                <a:gd name="connsiteX4" fmla="*/ 0 w 4914540"/>
                <a:gd name="connsiteY4" fmla="*/ 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540" h="1008000">
                  <a:moveTo>
                    <a:pt x="0" y="0"/>
                  </a:moveTo>
                  <a:lnTo>
                    <a:pt x="4914540" y="0"/>
                  </a:lnTo>
                  <a:lnTo>
                    <a:pt x="4914540" y="1008000"/>
                  </a:lnTo>
                  <a:lnTo>
                    <a:pt x="0" y="1008000"/>
                  </a:lnTo>
                  <a:lnTo>
                    <a:pt x="0" y="0"/>
                  </a:lnTo>
                  <a:close/>
                </a:path>
              </a:pathLst>
            </a:cu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kern="1200" dirty="0">
                  <a:latin typeface="Calibri" panose="020F0502020204030204" pitchFamily="34" charset="0"/>
                  <a:cs typeface="Calibri" panose="020F0502020204030204" pitchFamily="34" charset="0"/>
                </a:rPr>
                <a:t>Cons</a:t>
              </a:r>
            </a:p>
          </p:txBody>
        </p:sp>
        <p:sp>
          <p:nvSpPr>
            <p:cNvPr id="7" name="Freeform: Shape 6">
              <a:extLst>
                <a:ext uri="{FF2B5EF4-FFF2-40B4-BE49-F238E27FC236}">
                  <a16:creationId xmlns:a16="http://schemas.microsoft.com/office/drawing/2014/main" id="{1E488593-9869-43CC-9028-FF616F8ECFFC}"/>
                </a:ext>
              </a:extLst>
            </p:cNvPr>
            <p:cNvSpPr/>
            <p:nvPr/>
          </p:nvSpPr>
          <p:spPr>
            <a:xfrm>
              <a:off x="6869970" y="2315418"/>
              <a:ext cx="4914540" cy="4375916"/>
            </a:xfrm>
            <a:custGeom>
              <a:avLst/>
              <a:gdLst>
                <a:gd name="connsiteX0" fmla="*/ 0 w 4914540"/>
                <a:gd name="connsiteY0" fmla="*/ 0 h 4375916"/>
                <a:gd name="connsiteX1" fmla="*/ 4914540 w 4914540"/>
                <a:gd name="connsiteY1" fmla="*/ 0 h 4375916"/>
                <a:gd name="connsiteX2" fmla="*/ 4914540 w 4914540"/>
                <a:gd name="connsiteY2" fmla="*/ 4375916 h 4375916"/>
                <a:gd name="connsiteX3" fmla="*/ 0 w 4914540"/>
                <a:gd name="connsiteY3" fmla="*/ 4375916 h 4375916"/>
                <a:gd name="connsiteX4" fmla="*/ 0 w 4914540"/>
                <a:gd name="connsiteY4" fmla="*/ 0 h 4375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540" h="4375916">
                  <a:moveTo>
                    <a:pt x="0" y="0"/>
                  </a:moveTo>
                  <a:lnTo>
                    <a:pt x="4914540" y="0"/>
                  </a:lnTo>
                  <a:lnTo>
                    <a:pt x="4914540" y="4375916"/>
                  </a:lnTo>
                  <a:lnTo>
                    <a:pt x="0" y="4375916"/>
                  </a:lnTo>
                  <a:lnTo>
                    <a:pt x="0" y="0"/>
                  </a:lnTo>
                  <a:close/>
                </a:path>
              </a:pathLst>
            </a:custGeom>
          </p:spPr>
          <p:style>
            <a:lnRef idx="2">
              <a:schemeClr val="accent5">
                <a:tint val="40000"/>
                <a:alpha val="90000"/>
                <a:hueOff val="-6739762"/>
                <a:satOff val="-22832"/>
                <a:lumOff val="-2928"/>
                <a:alphaOff val="0"/>
              </a:schemeClr>
            </a:lnRef>
            <a:fillRef idx="1">
              <a:schemeClr val="accent5">
                <a:tint val="40000"/>
                <a:alpha val="90000"/>
                <a:hueOff val="-6739762"/>
                <a:satOff val="-22832"/>
                <a:lumOff val="-2928"/>
                <a:alphaOff val="0"/>
              </a:schemeClr>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lr>
                  <a:schemeClr val="dk1"/>
                </a:buClr>
                <a:buSzPts val="2000"/>
                <a:buFont typeface="Arial"/>
                <a:buChar char="•"/>
              </a:pPr>
              <a:r>
                <a:rPr lang="en-IN" sz="2000" b="1" kern="1200" dirty="0">
                  <a:latin typeface="Calibri" panose="020F0502020204030204" pitchFamily="34" charset="0"/>
                  <a:cs typeface="Calibri" panose="020F0502020204030204" pitchFamily="34" charset="0"/>
                </a:rPr>
                <a:t>Credit Risk: </a:t>
              </a:r>
              <a:r>
                <a:rPr lang="en-IN" sz="2000" b="0" kern="1200" dirty="0">
                  <a:latin typeface="Calibri" panose="020F0502020204030204" pitchFamily="34" charset="0"/>
                  <a:cs typeface="Calibri" panose="020F0502020204030204" pitchFamily="34" charset="0"/>
                </a:rPr>
                <a:t>P2P loans are exposed to higher credit risk. Since there could be borrowers with low credit ratings, they are more prone to loan default</a:t>
              </a:r>
            </a:p>
            <a:p>
              <a:pPr lvl="1" algn="l" defTabSz="1244600">
                <a:lnSpc>
                  <a:spcPct val="90000"/>
                </a:lnSpc>
                <a:spcBef>
                  <a:spcPct val="0"/>
                </a:spcBef>
                <a:spcAft>
                  <a:spcPct val="15000"/>
                </a:spcAft>
                <a:buClr>
                  <a:schemeClr val="dk1"/>
                </a:buClr>
                <a:buSzPts val="2000"/>
              </a:pPr>
              <a:endParaRPr lang="en-IN" sz="2000" kern="1200" dirty="0">
                <a:latin typeface="Calibri" panose="020F0502020204030204" pitchFamily="34" charset="0"/>
                <a:cs typeface="Calibri" panose="020F0502020204030204" pitchFamily="34" charset="0"/>
              </a:endParaRPr>
            </a:p>
            <a:p>
              <a:pPr marL="285750" lvl="1" indent="-285750" algn="l" defTabSz="1244600">
                <a:lnSpc>
                  <a:spcPct val="90000"/>
                </a:lnSpc>
                <a:spcBef>
                  <a:spcPct val="0"/>
                </a:spcBef>
                <a:spcAft>
                  <a:spcPct val="15000"/>
                </a:spcAft>
                <a:buChar char="•"/>
              </a:pPr>
              <a:r>
                <a:rPr lang="en-IN" sz="2000" b="1" kern="1200" dirty="0">
                  <a:latin typeface="Calibri" panose="020F0502020204030204" pitchFamily="34" charset="0"/>
                  <a:cs typeface="Calibri" panose="020F0502020204030204" pitchFamily="34" charset="0"/>
                </a:rPr>
                <a:t>Unsecured Loans</a:t>
              </a:r>
              <a:r>
                <a:rPr lang="en-IN" sz="2000" b="0" kern="1200" dirty="0">
                  <a:latin typeface="Calibri" panose="020F0502020204030204" pitchFamily="34" charset="0"/>
                  <a:cs typeface="Calibri" panose="020F0502020204030204" pitchFamily="34" charset="0"/>
                </a:rPr>
                <a:t>: There are no proper rules set for the protection of lenders against defaults. </a:t>
              </a:r>
              <a:endParaRPr lang="en-IN" sz="2000" kern="1200" dirty="0">
                <a:latin typeface="Calibri" panose="020F0502020204030204" pitchFamily="34" charset="0"/>
                <a:cs typeface="Calibri" panose="020F0502020204030204" pitchFamily="34"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7"/>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dirty="0"/>
              <a:t>Lending Club V/S Our Model on Random Sample</a:t>
            </a:r>
            <a:endParaRPr dirty="0"/>
          </a:p>
        </p:txBody>
      </p:sp>
      <p:graphicFrame>
        <p:nvGraphicFramePr>
          <p:cNvPr id="2" name="Table 1">
            <a:extLst>
              <a:ext uri="{FF2B5EF4-FFF2-40B4-BE49-F238E27FC236}">
                <a16:creationId xmlns:a16="http://schemas.microsoft.com/office/drawing/2014/main" id="{6ECE4F85-9123-48BE-BAA5-032972C85BEA}"/>
              </a:ext>
            </a:extLst>
          </p:cNvPr>
          <p:cNvGraphicFramePr>
            <a:graphicFrameLocks noGrp="1"/>
          </p:cNvGraphicFramePr>
          <p:nvPr>
            <p:extLst>
              <p:ext uri="{D42A27DB-BD31-4B8C-83A1-F6EECF244321}">
                <p14:modId xmlns:p14="http://schemas.microsoft.com/office/powerpoint/2010/main" val="3301828933"/>
              </p:ext>
            </p:extLst>
          </p:nvPr>
        </p:nvGraphicFramePr>
        <p:xfrm>
          <a:off x="382555" y="1371600"/>
          <a:ext cx="11178074" cy="4945220"/>
        </p:xfrm>
        <a:graphic>
          <a:graphicData uri="http://schemas.openxmlformats.org/drawingml/2006/table">
            <a:tbl>
              <a:tblPr/>
              <a:tblGrid>
                <a:gridCol w="1222389">
                  <a:extLst>
                    <a:ext uri="{9D8B030D-6E8A-4147-A177-3AD203B41FA5}">
                      <a16:colId xmlns:a16="http://schemas.microsoft.com/office/drawing/2014/main" val="3207483799"/>
                    </a:ext>
                  </a:extLst>
                </a:gridCol>
                <a:gridCol w="1113733">
                  <a:extLst>
                    <a:ext uri="{9D8B030D-6E8A-4147-A177-3AD203B41FA5}">
                      <a16:colId xmlns:a16="http://schemas.microsoft.com/office/drawing/2014/main" val="950478951"/>
                    </a:ext>
                  </a:extLst>
                </a:gridCol>
                <a:gridCol w="964329">
                  <a:extLst>
                    <a:ext uri="{9D8B030D-6E8A-4147-A177-3AD203B41FA5}">
                      <a16:colId xmlns:a16="http://schemas.microsoft.com/office/drawing/2014/main" val="4150537342"/>
                    </a:ext>
                  </a:extLst>
                </a:gridCol>
                <a:gridCol w="760598">
                  <a:extLst>
                    <a:ext uri="{9D8B030D-6E8A-4147-A177-3AD203B41FA5}">
                      <a16:colId xmlns:a16="http://schemas.microsoft.com/office/drawing/2014/main" val="1765740308"/>
                    </a:ext>
                  </a:extLst>
                </a:gridCol>
                <a:gridCol w="1045822">
                  <a:extLst>
                    <a:ext uri="{9D8B030D-6E8A-4147-A177-3AD203B41FA5}">
                      <a16:colId xmlns:a16="http://schemas.microsoft.com/office/drawing/2014/main" val="1810592933"/>
                    </a:ext>
                  </a:extLst>
                </a:gridCol>
                <a:gridCol w="1602689">
                  <a:extLst>
                    <a:ext uri="{9D8B030D-6E8A-4147-A177-3AD203B41FA5}">
                      <a16:colId xmlns:a16="http://schemas.microsoft.com/office/drawing/2014/main" val="812909942"/>
                    </a:ext>
                  </a:extLst>
                </a:gridCol>
                <a:gridCol w="1412540">
                  <a:extLst>
                    <a:ext uri="{9D8B030D-6E8A-4147-A177-3AD203B41FA5}">
                      <a16:colId xmlns:a16="http://schemas.microsoft.com/office/drawing/2014/main" val="453346355"/>
                    </a:ext>
                  </a:extLst>
                </a:gridCol>
                <a:gridCol w="1358211">
                  <a:extLst>
                    <a:ext uri="{9D8B030D-6E8A-4147-A177-3AD203B41FA5}">
                      <a16:colId xmlns:a16="http://schemas.microsoft.com/office/drawing/2014/main" val="2597727224"/>
                    </a:ext>
                  </a:extLst>
                </a:gridCol>
                <a:gridCol w="651941">
                  <a:extLst>
                    <a:ext uri="{9D8B030D-6E8A-4147-A177-3AD203B41FA5}">
                      <a16:colId xmlns:a16="http://schemas.microsoft.com/office/drawing/2014/main" val="4018893798"/>
                    </a:ext>
                  </a:extLst>
                </a:gridCol>
                <a:gridCol w="1045822">
                  <a:extLst>
                    <a:ext uri="{9D8B030D-6E8A-4147-A177-3AD203B41FA5}">
                      <a16:colId xmlns:a16="http://schemas.microsoft.com/office/drawing/2014/main" val="1047984074"/>
                    </a:ext>
                  </a:extLst>
                </a:gridCol>
              </a:tblGrid>
              <a:tr h="247261">
                <a:tc>
                  <a:txBody>
                    <a:bodyPr/>
                    <a:lstStyle/>
                    <a:p>
                      <a:pPr algn="ctr" fontAlgn="b"/>
                      <a:r>
                        <a:rPr lang="en-IN" sz="1400" b="1" i="0" u="none" strike="noStrike">
                          <a:solidFill>
                            <a:srgbClr val="000000"/>
                          </a:solidFill>
                          <a:effectLst/>
                          <a:latin typeface="Calibri" panose="020F0502020204030204" pitchFamily="34" charset="0"/>
                        </a:rPr>
                        <a:t>loan_amnt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term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int_rate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grade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sub_grade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loan_status_x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400" b="1" i="0" u="none" strike="noStrike">
                          <a:solidFill>
                            <a:srgbClr val="000000"/>
                          </a:solidFill>
                          <a:effectLst/>
                          <a:latin typeface="Calibri" panose="020F0502020204030204" pitchFamily="34" charset="0"/>
                        </a:rPr>
                        <a:t>prob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IN" sz="1400" b="1" i="0" u="none" strike="noStrike">
                          <a:solidFill>
                            <a:srgbClr val="000000"/>
                          </a:solidFill>
                          <a:effectLst/>
                          <a:latin typeface="Calibri" panose="020F0502020204030204" pitchFamily="34" charset="0"/>
                        </a:rPr>
                        <a:t>loan_status_pred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IN" sz="1400" b="1" i="0" u="none" strike="noStrike">
                          <a:solidFill>
                            <a:srgbClr val="000000"/>
                          </a:solidFill>
                          <a:effectLst/>
                          <a:latin typeface="Calibri" panose="020F0502020204030204" pitchFamily="34" charset="0"/>
                        </a:rPr>
                        <a:t>Score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IN" sz="1400" b="1" i="0" u="none" strike="noStrike">
                          <a:solidFill>
                            <a:srgbClr val="000000"/>
                          </a:solidFill>
                          <a:effectLst/>
                          <a:latin typeface="Calibri" panose="020F0502020204030204" pitchFamily="34" charset="0"/>
                        </a:rPr>
                        <a:t>Risk_category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06403276"/>
                  </a:ext>
                </a:extLst>
              </a:tr>
              <a:tr h="247261">
                <a:tc>
                  <a:txBody>
                    <a:bodyPr/>
                    <a:lstStyle/>
                    <a:p>
                      <a:pPr algn="ctr" fontAlgn="b"/>
                      <a:r>
                        <a:rPr lang="en-IN" sz="1400" b="0" i="0" u="none" strike="noStrike">
                          <a:solidFill>
                            <a:srgbClr val="000000"/>
                          </a:solidFill>
                          <a:effectLst/>
                          <a:latin typeface="Calibri" panose="020F0502020204030204" pitchFamily="34" charset="0"/>
                        </a:rPr>
                        <a:t>12500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A4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0.665413822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571419"/>
                  </a:ext>
                </a:extLst>
              </a:tr>
              <a:tr h="247261">
                <a:tc>
                  <a:txBody>
                    <a:bodyPr/>
                    <a:lstStyle/>
                    <a:p>
                      <a:pPr algn="ctr" fontAlgn="b"/>
                      <a:r>
                        <a:rPr lang="en-IN" sz="1400" b="0" i="0" u="none" strike="noStrike">
                          <a:solidFill>
                            <a:srgbClr val="000000"/>
                          </a:solidFill>
                          <a:effectLst/>
                          <a:latin typeface="Calibri" panose="020F0502020204030204" pitchFamily="34" charset="0"/>
                        </a:rPr>
                        <a:t>16500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0.65516018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970676"/>
                  </a:ext>
                </a:extLst>
              </a:tr>
              <a:tr h="247261">
                <a:tc>
                  <a:txBody>
                    <a:bodyPr/>
                    <a:lstStyle/>
                    <a:p>
                      <a:pPr algn="ctr" fontAlgn="b"/>
                      <a:r>
                        <a:rPr lang="en-IN" sz="1400" b="0" i="0" u="none" strike="noStrike">
                          <a:solidFill>
                            <a:srgbClr val="000000"/>
                          </a:solidFill>
                          <a:effectLst/>
                          <a:latin typeface="Calibri" panose="020F0502020204030204" pitchFamily="34" charset="0"/>
                        </a:rPr>
                        <a:t>14000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0.690868077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2131523"/>
                  </a:ext>
                </a:extLst>
              </a:tr>
              <a:tr h="247261">
                <a:tc>
                  <a:txBody>
                    <a:bodyPr/>
                    <a:lstStyle/>
                    <a:p>
                      <a:pPr algn="ctr" fontAlgn="b"/>
                      <a:r>
                        <a:rPr lang="en-IN" sz="1400" b="0" i="0" u="none" strike="noStrike">
                          <a:solidFill>
                            <a:srgbClr val="000000"/>
                          </a:solidFill>
                          <a:effectLst/>
                          <a:latin typeface="Calibri" panose="020F0502020204030204" pitchFamily="34" charset="0"/>
                        </a:rPr>
                        <a:t>15000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0.652756497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2220686"/>
                  </a:ext>
                </a:extLst>
              </a:tr>
              <a:tr h="247261">
                <a:tc>
                  <a:txBody>
                    <a:bodyPr/>
                    <a:lstStyle/>
                    <a:p>
                      <a:pPr algn="ctr" fontAlgn="b"/>
                      <a:r>
                        <a:rPr lang="en-IN" sz="1400" b="0" i="0" u="none" strike="noStrike">
                          <a:solidFill>
                            <a:srgbClr val="000000"/>
                          </a:solidFill>
                          <a:effectLst/>
                          <a:latin typeface="Calibri" panose="020F0502020204030204" pitchFamily="34" charset="0"/>
                        </a:rPr>
                        <a:t>16000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0.643203606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6128480"/>
                  </a:ext>
                </a:extLst>
              </a:tr>
              <a:tr h="247261">
                <a:tc>
                  <a:txBody>
                    <a:bodyPr/>
                    <a:lstStyle/>
                    <a:p>
                      <a:pPr algn="ctr" fontAlgn="b"/>
                      <a:r>
                        <a:rPr lang="en-IN" sz="1400" b="0" i="0" u="none" strike="noStrike">
                          <a:solidFill>
                            <a:srgbClr val="000000"/>
                          </a:solidFill>
                          <a:effectLst/>
                          <a:latin typeface="Calibri" panose="020F0502020204030204" pitchFamily="34" charset="0"/>
                        </a:rPr>
                        <a:t>20000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0.630065333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838246"/>
                  </a:ext>
                </a:extLst>
              </a:tr>
              <a:tr h="247261">
                <a:tc>
                  <a:txBody>
                    <a:bodyPr/>
                    <a:lstStyle/>
                    <a:p>
                      <a:pPr algn="ctr" fontAlgn="b"/>
                      <a:r>
                        <a:rPr lang="en-IN" sz="1400" b="0" i="0" u="none" strike="noStrike">
                          <a:solidFill>
                            <a:srgbClr val="000000"/>
                          </a:solidFill>
                          <a:effectLst/>
                          <a:latin typeface="Calibri" panose="020F0502020204030204" pitchFamily="34" charset="0"/>
                        </a:rPr>
                        <a:t>27000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0.606259142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981434"/>
                  </a:ext>
                </a:extLst>
              </a:tr>
              <a:tr h="247261">
                <a:tc>
                  <a:txBody>
                    <a:bodyPr/>
                    <a:lstStyle/>
                    <a:p>
                      <a:pPr algn="ctr" fontAlgn="b"/>
                      <a:r>
                        <a:rPr lang="en-IN" sz="1400" b="0" i="0" u="none" strike="noStrike">
                          <a:solidFill>
                            <a:srgbClr val="000000"/>
                          </a:solidFill>
                          <a:effectLst/>
                          <a:latin typeface="Calibri" panose="020F0502020204030204" pitchFamily="34" charset="0"/>
                        </a:rPr>
                        <a:t>40000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0.620740061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0276044"/>
                  </a:ext>
                </a:extLst>
              </a:tr>
              <a:tr h="247261">
                <a:tc>
                  <a:txBody>
                    <a:bodyPr/>
                    <a:lstStyle/>
                    <a:p>
                      <a:pPr algn="ctr" fontAlgn="b"/>
                      <a:r>
                        <a:rPr lang="en-IN" sz="1400" b="0" i="0" u="none" strike="noStrike">
                          <a:solidFill>
                            <a:srgbClr val="000000"/>
                          </a:solidFill>
                          <a:effectLst/>
                          <a:latin typeface="Calibri" panose="020F0502020204030204" pitchFamily="34" charset="0"/>
                        </a:rPr>
                        <a:t>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0.731325577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235663"/>
                  </a:ext>
                </a:extLst>
              </a:tr>
              <a:tr h="247261">
                <a:tc>
                  <a:txBody>
                    <a:bodyPr/>
                    <a:lstStyle/>
                    <a:p>
                      <a:pPr algn="ctr" fontAlgn="b"/>
                      <a:r>
                        <a:rPr lang="en-IN" sz="1400" b="0" i="0" u="none" strike="noStrike">
                          <a:solidFill>
                            <a:srgbClr val="000000"/>
                          </a:solidFill>
                          <a:effectLst/>
                          <a:latin typeface="Calibri" panose="020F0502020204030204" pitchFamily="34" charset="0"/>
                        </a:rPr>
                        <a:t>15000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0.69362153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3110391"/>
                  </a:ext>
                </a:extLst>
              </a:tr>
              <a:tr h="247261">
                <a:tc>
                  <a:txBody>
                    <a:bodyPr/>
                    <a:lstStyle/>
                    <a:p>
                      <a:pPr algn="ctr" fontAlgn="b"/>
                      <a:r>
                        <a:rPr lang="en-IN" sz="1400" b="0" i="0" u="none" strike="noStrike">
                          <a:solidFill>
                            <a:srgbClr val="000000"/>
                          </a:solidFill>
                          <a:effectLst/>
                          <a:latin typeface="Calibri" panose="020F0502020204030204" pitchFamily="34" charset="0"/>
                        </a:rPr>
                        <a:t>25000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0.651345211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327970"/>
                  </a:ext>
                </a:extLst>
              </a:tr>
              <a:tr h="247261">
                <a:tc>
                  <a:txBody>
                    <a:bodyPr/>
                    <a:lstStyle/>
                    <a:p>
                      <a:pPr algn="ctr" fontAlgn="b"/>
                      <a:r>
                        <a:rPr lang="en-IN" sz="1400" b="0" i="0" u="none" strike="noStrike">
                          <a:solidFill>
                            <a:srgbClr val="000000"/>
                          </a:solidFill>
                          <a:effectLst/>
                          <a:latin typeface="Calibri" panose="020F0502020204030204" pitchFamily="34" charset="0"/>
                        </a:rPr>
                        <a:t>16000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0.671353536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9671607"/>
                  </a:ext>
                </a:extLst>
              </a:tr>
              <a:tr h="247261">
                <a:tc>
                  <a:txBody>
                    <a:bodyPr/>
                    <a:lstStyle/>
                    <a:p>
                      <a:pPr algn="ctr" fontAlgn="b"/>
                      <a:r>
                        <a:rPr lang="en-IN" sz="1400" b="0" i="0" u="none" strike="noStrike">
                          <a:solidFill>
                            <a:srgbClr val="000000"/>
                          </a:solidFill>
                          <a:effectLst/>
                          <a:latin typeface="Calibri" panose="020F0502020204030204" pitchFamily="34" charset="0"/>
                        </a:rPr>
                        <a:t>16000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A4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0.657492869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3002699"/>
                  </a:ext>
                </a:extLst>
              </a:tr>
              <a:tr h="247261">
                <a:tc>
                  <a:txBody>
                    <a:bodyPr/>
                    <a:lstStyle/>
                    <a:p>
                      <a:pPr algn="ctr" fontAlgn="b"/>
                      <a:r>
                        <a:rPr lang="en-IN" sz="1400" b="0" i="0" u="none" strike="noStrike">
                          <a:solidFill>
                            <a:srgbClr val="000000"/>
                          </a:solidFill>
                          <a:effectLst/>
                          <a:latin typeface="Calibri" panose="020F0502020204030204" pitchFamily="34" charset="0"/>
                        </a:rPr>
                        <a:t>12000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10.75%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0.621545772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7890102"/>
                  </a:ext>
                </a:extLst>
              </a:tr>
              <a:tr h="247261">
                <a:tc>
                  <a:txBody>
                    <a:bodyPr/>
                    <a:lstStyle/>
                    <a:p>
                      <a:pPr algn="ctr" fontAlgn="b"/>
                      <a:r>
                        <a:rPr lang="en-IN" sz="1400" b="0" i="0" u="none" strike="noStrike">
                          <a:solidFill>
                            <a:srgbClr val="000000"/>
                          </a:solidFill>
                          <a:effectLst/>
                          <a:latin typeface="Calibri" panose="020F0502020204030204" pitchFamily="34" charset="0"/>
                        </a:rPr>
                        <a:t>33000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0.604094969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9199182"/>
                  </a:ext>
                </a:extLst>
              </a:tr>
              <a:tr h="247261">
                <a:tc>
                  <a:txBody>
                    <a:bodyPr/>
                    <a:lstStyle/>
                    <a:p>
                      <a:pPr algn="ctr" fontAlgn="b"/>
                      <a:r>
                        <a:rPr lang="en-IN" sz="1400" b="0" i="0" u="none" strike="noStrike">
                          <a:solidFill>
                            <a:srgbClr val="000000"/>
                          </a:solidFill>
                          <a:effectLst/>
                          <a:latin typeface="Calibri" panose="020F0502020204030204" pitchFamily="34" charset="0"/>
                        </a:rPr>
                        <a:t>12000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0.696664923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513463"/>
                  </a:ext>
                </a:extLst>
              </a:tr>
              <a:tr h="247261">
                <a:tc>
                  <a:txBody>
                    <a:bodyPr/>
                    <a:lstStyle/>
                    <a:p>
                      <a:pPr algn="ctr" fontAlgn="b"/>
                      <a:r>
                        <a:rPr lang="en-IN" sz="1400" b="0" i="0" u="none" strike="noStrike">
                          <a:solidFill>
                            <a:srgbClr val="000000"/>
                          </a:solidFill>
                          <a:effectLst/>
                          <a:latin typeface="Calibri" panose="020F0502020204030204" pitchFamily="34" charset="0"/>
                        </a:rPr>
                        <a:t>20000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0.68481585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738947"/>
                  </a:ext>
                </a:extLst>
              </a:tr>
              <a:tr h="247261">
                <a:tc>
                  <a:txBody>
                    <a:bodyPr/>
                    <a:lstStyle/>
                    <a:p>
                      <a:pPr algn="ctr" fontAlgn="b"/>
                      <a:r>
                        <a:rPr lang="en-IN" sz="1400" b="0" i="0" u="none" strike="noStrike">
                          <a:solidFill>
                            <a:srgbClr val="000000"/>
                          </a:solidFill>
                          <a:effectLst/>
                          <a:latin typeface="Calibri" panose="020F0502020204030204" pitchFamily="34" charset="0"/>
                        </a:rPr>
                        <a:t>25000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0.683773314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high_risk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511977"/>
                  </a:ext>
                </a:extLst>
              </a:tr>
              <a:tr h="247261">
                <a:tc>
                  <a:txBody>
                    <a:bodyPr/>
                    <a:lstStyle/>
                    <a:p>
                      <a:pPr algn="ctr" fontAlgn="b"/>
                      <a:r>
                        <a:rPr lang="en-IN" sz="1400" b="0" i="0" u="none" strike="noStrike">
                          <a:solidFill>
                            <a:srgbClr val="000000"/>
                          </a:solidFill>
                          <a:effectLst/>
                          <a:latin typeface="Calibri" panose="020F0502020204030204" pitchFamily="34" charset="0"/>
                        </a:rPr>
                        <a:t>20000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B5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0.688300122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Charged Off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456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err="1">
                          <a:solidFill>
                            <a:srgbClr val="000000"/>
                          </a:solidFill>
                          <a:effectLst/>
                          <a:latin typeface="Calibri" panose="020F0502020204030204" pitchFamily="34" charset="0"/>
                        </a:rPr>
                        <a:t>high_risk</a:t>
                      </a:r>
                      <a:endParaRPr lang="en-IN" sz="14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446591"/>
                  </a:ext>
                </a:extLst>
              </a:tr>
            </a:tbl>
          </a:graphicData>
        </a:graphic>
      </p:graphicFrame>
    </p:spTree>
    <p:extLst>
      <p:ext uri="{BB962C8B-B14F-4D97-AF65-F5344CB8AC3E}">
        <p14:creationId xmlns:p14="http://schemas.microsoft.com/office/powerpoint/2010/main" val="3352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8"/>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Portfolio Optimization</a:t>
            </a:r>
            <a:endParaRPr/>
          </a:p>
        </p:txBody>
      </p:sp>
      <p:sp>
        <p:nvSpPr>
          <p:cNvPr id="409" name="Google Shape;409;p38"/>
          <p:cNvSpPr txBox="1"/>
          <p:nvPr/>
        </p:nvSpPr>
        <p:spPr>
          <a:xfrm>
            <a:off x="223837" y="1171576"/>
            <a:ext cx="11744325" cy="501675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IN" sz="2000" b="1" dirty="0">
                <a:solidFill>
                  <a:schemeClr val="dk1"/>
                </a:solidFill>
                <a:latin typeface="Calibri" panose="020F0502020204030204" pitchFamily="34" charset="0"/>
                <a:ea typeface="Calibri"/>
                <a:cs typeface="Calibri" panose="020F0502020204030204" pitchFamily="34" charset="0"/>
                <a:sym typeface="Calibri"/>
              </a:rPr>
              <a:t>Optimization Technique </a:t>
            </a:r>
            <a:r>
              <a:rPr lang="en-IN" sz="2000" dirty="0">
                <a:solidFill>
                  <a:schemeClr val="dk1"/>
                </a:solidFill>
                <a:latin typeface="Calibri" panose="020F0502020204030204" pitchFamily="34" charset="0"/>
                <a:ea typeface="Calibri"/>
                <a:cs typeface="Calibri" panose="020F0502020204030204" pitchFamily="34" charset="0"/>
                <a:sym typeface="Calibri"/>
              </a:rPr>
              <a:t>is used to calculate the maximum profit based on Lender’s preference	</a:t>
            </a:r>
            <a:endParaRPr sz="2000" dirty="0">
              <a:latin typeface="Calibri" panose="020F0502020204030204" pitchFamily="34" charset="0"/>
              <a:cs typeface="Calibri" panose="020F0502020204030204" pitchFamily="34" charset="0"/>
            </a:endParaRPr>
          </a:p>
          <a:p>
            <a:pPr marL="742950" marR="0" lvl="1" indent="-285750" algn="l" rtl="0">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Calibri"/>
                <a:cs typeface="Calibri" panose="020F0502020204030204" pitchFamily="34" charset="0"/>
                <a:sym typeface="Calibri"/>
              </a:rPr>
              <a:t>A prototype using Excel Solver using a random sample of 60 loan applicants where investors choose percentage of High, Medium and Low Risk based on their risk appetite is created</a:t>
            </a:r>
            <a:endParaRPr sz="2000" dirty="0">
              <a:latin typeface="Calibri" panose="020F0502020204030204" pitchFamily="34" charset="0"/>
              <a:cs typeface="Calibri" panose="020F0502020204030204" pitchFamily="34" charset="0"/>
            </a:endParaRPr>
          </a:p>
          <a:p>
            <a:pPr marL="742950" marR="0" lvl="1" indent="-285750" algn="l" rtl="0">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Calibri"/>
                <a:cs typeface="Calibri" panose="020F0502020204030204" pitchFamily="34" charset="0"/>
                <a:sym typeface="Calibri"/>
              </a:rPr>
              <a:t>The number of investment buckets and total investments can be chosen by investor to suit their profile</a:t>
            </a:r>
            <a:endParaRPr sz="2000" dirty="0">
              <a:latin typeface="Calibri" panose="020F0502020204030204" pitchFamily="34" charset="0"/>
              <a:cs typeface="Calibri" panose="020F0502020204030204" pitchFamily="34" charset="0"/>
            </a:endParaRPr>
          </a:p>
          <a:p>
            <a:pPr marL="742950" marR="0" lvl="1" indent="-158750" algn="l" rtl="0">
              <a:spcBef>
                <a:spcPts val="0"/>
              </a:spcBef>
              <a:spcAft>
                <a:spcPts val="0"/>
              </a:spcAft>
              <a:buClr>
                <a:schemeClr val="dk1"/>
              </a:buClr>
              <a:buSzPts val="2000"/>
              <a:buFont typeface="Arial"/>
              <a:buNone/>
            </a:pP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742950" marR="0" lvl="1" indent="-158750" algn="l" rtl="0">
              <a:spcBef>
                <a:spcPts val="0"/>
              </a:spcBef>
              <a:spcAft>
                <a:spcPts val="0"/>
              </a:spcAft>
              <a:buClr>
                <a:schemeClr val="dk1"/>
              </a:buClr>
              <a:buSzPts val="2000"/>
              <a:buFont typeface="Arial"/>
              <a:buNone/>
            </a:pP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742950" marR="0" lvl="1" indent="-285750" algn="l" rtl="0">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Calibri"/>
                <a:cs typeface="Calibri" panose="020F0502020204030204" pitchFamily="34" charset="0"/>
                <a:sym typeface="Calibri"/>
              </a:rPr>
              <a:t>Based on user’s selection the solver maximizes the total revenue keeping the constraint of percentage selection of risk profile loans selected by user and at the same time provides best loan applicants which investors can choose</a:t>
            </a:r>
            <a:endParaRPr sz="2000" dirty="0">
              <a:latin typeface="Calibri" panose="020F0502020204030204" pitchFamily="34" charset="0"/>
              <a:cs typeface="Calibri" panose="020F0502020204030204" pitchFamily="34" charset="0"/>
            </a:endParaRPr>
          </a:p>
          <a:p>
            <a:pPr marL="742950" marR="0" lvl="1" indent="-285750" algn="l" rtl="0">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Calibri"/>
                <a:cs typeface="Calibri" panose="020F0502020204030204" pitchFamily="34" charset="0"/>
                <a:sym typeface="Calibri"/>
              </a:rPr>
              <a:t>Working file: </a:t>
            </a:r>
            <a:endParaRPr sz="20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marL="742950" marR="0" lvl="1" indent="-158750" algn="l" rtl="0">
              <a:spcBef>
                <a:spcPts val="0"/>
              </a:spcBef>
              <a:spcAft>
                <a:spcPts val="0"/>
              </a:spcAft>
              <a:buClr>
                <a:schemeClr val="dk1"/>
              </a:buClr>
              <a:buSzPts val="2000"/>
              <a:buFont typeface="Arial"/>
              <a:buNone/>
            </a:pPr>
            <a:endParaRPr sz="2000" b="1"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410" name="Google Shape;410;p38"/>
          <p:cNvPicPr preferRelativeResize="0"/>
          <p:nvPr/>
        </p:nvPicPr>
        <p:blipFill rotWithShape="1">
          <a:blip r:embed="rId3">
            <a:alphaModFix/>
          </a:blip>
          <a:srcRect/>
          <a:stretch/>
        </p:blipFill>
        <p:spPr>
          <a:xfrm>
            <a:off x="3232150" y="2686685"/>
            <a:ext cx="5727700" cy="1484630"/>
          </a:xfrm>
          <a:prstGeom prst="rect">
            <a:avLst/>
          </a:prstGeom>
          <a:noFill/>
          <a:ln w="9525" cap="flat" cmpd="sng">
            <a:solidFill>
              <a:schemeClr val="dk1"/>
            </a:solidFill>
            <a:prstDash val="solid"/>
            <a:miter lim="800000"/>
            <a:headEnd type="none" w="sm" len="sm"/>
            <a:tailEnd type="none" w="sm" len="sm"/>
          </a:ln>
        </p:spPr>
      </p:pic>
      <p:sp>
        <p:nvSpPr>
          <p:cNvPr id="411" name="Google Shape;411;p3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38"/>
          <p:cNvSpPr/>
          <p:nvPr/>
        </p:nvSpPr>
        <p:spPr>
          <a:xfrm>
            <a:off x="152400" y="15240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 name="Object 2">
            <a:extLst>
              <a:ext uri="{FF2B5EF4-FFF2-40B4-BE49-F238E27FC236}">
                <a16:creationId xmlns:a16="http://schemas.microsoft.com/office/drawing/2014/main" id="{BED403D6-FDF4-42A1-A345-DEBBBCB14DAC}"/>
              </a:ext>
            </a:extLst>
          </p:cNvPr>
          <p:cNvGraphicFramePr>
            <a:graphicFrameLocks noChangeAspect="1"/>
          </p:cNvGraphicFramePr>
          <p:nvPr>
            <p:extLst>
              <p:ext uri="{D42A27DB-BD31-4B8C-83A1-F6EECF244321}">
                <p14:modId xmlns:p14="http://schemas.microsoft.com/office/powerpoint/2010/main" val="2355958308"/>
              </p:ext>
            </p:extLst>
          </p:nvPr>
        </p:nvGraphicFramePr>
        <p:xfrm>
          <a:off x="1548882" y="5686425"/>
          <a:ext cx="671804" cy="792163"/>
        </p:xfrm>
        <a:graphic>
          <a:graphicData uri="http://schemas.openxmlformats.org/presentationml/2006/ole">
            <mc:AlternateContent xmlns:mc="http://schemas.openxmlformats.org/markup-compatibility/2006">
              <mc:Choice xmlns:v="urn:schemas-microsoft-com:vml" Requires="v">
                <p:oleObj name="Worksheet" showAsIcon="1" r:id="rId4" imgW="381071" imgH="792417" progId="Excel.Sheet.12">
                  <p:embed/>
                </p:oleObj>
              </mc:Choice>
              <mc:Fallback>
                <p:oleObj name="Worksheet" showAsIcon="1" r:id="rId4" imgW="381071" imgH="792417" progId="Excel.Sheet.12">
                  <p:embed/>
                  <p:pic>
                    <p:nvPicPr>
                      <p:cNvPr id="0" name=""/>
                      <p:cNvPicPr/>
                      <p:nvPr/>
                    </p:nvPicPr>
                    <p:blipFill>
                      <a:blip r:embed="rId5"/>
                      <a:stretch>
                        <a:fillRect/>
                      </a:stretch>
                    </p:blipFill>
                    <p:spPr>
                      <a:xfrm>
                        <a:off x="1548882" y="5686425"/>
                        <a:ext cx="671804" cy="792163"/>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872F05AB-6EE9-47A3-920D-DDBFF350AF5C}"/>
              </a:ext>
            </a:extLst>
          </p:cNvPr>
          <p:cNvGraphicFramePr/>
          <p:nvPr>
            <p:extLst>
              <p:ext uri="{D42A27DB-BD31-4B8C-83A1-F6EECF244321}">
                <p14:modId xmlns:p14="http://schemas.microsoft.com/office/powerpoint/2010/main" val="1835735559"/>
              </p:ext>
            </p:extLst>
          </p:nvPr>
        </p:nvGraphicFramePr>
        <p:xfrm>
          <a:off x="462901" y="719666"/>
          <a:ext cx="1125634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Google Shape;426;p40">
            <a:extLst>
              <a:ext uri="{FF2B5EF4-FFF2-40B4-BE49-F238E27FC236}">
                <a16:creationId xmlns:a16="http://schemas.microsoft.com/office/drawing/2014/main" id="{DBAB6D35-FD6A-4508-9444-54ADAEEC3C8B}"/>
              </a:ext>
            </a:extLst>
          </p:cNvPr>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dirty="0"/>
              <a:t>Application &amp; Future Scope</a:t>
            </a:r>
            <a:endParaRPr sz="3200" b="1" dirty="0"/>
          </a:p>
        </p:txBody>
      </p:sp>
    </p:spTree>
    <p:extLst>
      <p:ext uri="{BB962C8B-B14F-4D97-AF65-F5344CB8AC3E}">
        <p14:creationId xmlns:p14="http://schemas.microsoft.com/office/powerpoint/2010/main" val="1671600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p:nvPr/>
        </p:nvSpPr>
        <p:spPr>
          <a:xfrm rot="2700000">
            <a:off x="82782" y="-1386168"/>
            <a:ext cx="2424873" cy="3611191"/>
          </a:xfrm>
          <a:custGeom>
            <a:avLst/>
            <a:gdLst/>
            <a:ahLst/>
            <a:cxnLst/>
            <a:rect l="l" t="t" r="r" b="b"/>
            <a:pathLst>
              <a:path w="2424873" h="3611191" extrusionOk="0">
                <a:moveTo>
                  <a:pt x="0" y="2424874"/>
                </a:moveTo>
                <a:lnTo>
                  <a:pt x="2424873" y="0"/>
                </a:lnTo>
                <a:lnTo>
                  <a:pt x="2424873" y="3611191"/>
                </a:lnTo>
                <a:lnTo>
                  <a:pt x="1186317" y="361119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rot="2700000">
            <a:off x="1571000" y="-338582"/>
            <a:ext cx="1635955" cy="1635955"/>
          </a:xfrm>
          <a:custGeom>
            <a:avLst/>
            <a:gdLst/>
            <a:ahLst/>
            <a:cxnLst/>
            <a:rect l="l" t="t" r="r" b="b"/>
            <a:pathLst>
              <a:path w="1635955" h="1635955" extrusionOk="0">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2700000">
            <a:off x="9627985" y="-6588"/>
            <a:ext cx="4059393" cy="2548110"/>
          </a:xfrm>
          <a:custGeom>
            <a:avLst/>
            <a:gdLst/>
            <a:ahLst/>
            <a:cxnLst/>
            <a:rect l="l" t="t" r="r" b="b"/>
            <a:pathLst>
              <a:path w="4059393" h="2548110" extrusionOk="0">
                <a:moveTo>
                  <a:pt x="0" y="1511282"/>
                </a:moveTo>
                <a:lnTo>
                  <a:pt x="1511282" y="0"/>
                </a:lnTo>
                <a:lnTo>
                  <a:pt x="4059393" y="2548110"/>
                </a:lnTo>
                <a:lnTo>
                  <a:pt x="0" y="2548110"/>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2700000">
            <a:off x="10262924" y="1465780"/>
            <a:ext cx="1185708" cy="118570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2700000">
            <a:off x="-29557" y="5198743"/>
            <a:ext cx="2444907" cy="2366116"/>
          </a:xfrm>
          <a:custGeom>
            <a:avLst/>
            <a:gdLst/>
            <a:ahLst/>
            <a:cxnLst/>
            <a:rect l="l" t="t" r="r" b="b"/>
            <a:pathLst>
              <a:path w="2203753" h="2132734" extrusionOk="0">
                <a:moveTo>
                  <a:pt x="0" y="0"/>
                </a:moveTo>
                <a:lnTo>
                  <a:pt x="2203753" y="0"/>
                </a:lnTo>
                <a:lnTo>
                  <a:pt x="2203753" y="576461"/>
                </a:lnTo>
                <a:lnTo>
                  <a:pt x="647480" y="2132734"/>
                </a:lnTo>
                <a:lnTo>
                  <a:pt x="0" y="1485255"/>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rot="2700000">
            <a:off x="1769787" y="5439893"/>
            <a:ext cx="928467" cy="928467"/>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1"/>
          <p:cNvSpPr/>
          <p:nvPr/>
        </p:nvSpPr>
        <p:spPr>
          <a:xfrm rot="2700000">
            <a:off x="3401311" y="734311"/>
            <a:ext cx="5389379" cy="5389379"/>
          </a:xfrm>
          <a:custGeom>
            <a:avLst/>
            <a:gdLst/>
            <a:ahLst/>
            <a:cxnLst/>
            <a:rect l="l" t="t" r="r" b="b"/>
            <a:pathLst>
              <a:path w="5389379" h="5389379" extrusionOk="0">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rot="2700000">
            <a:off x="2700283" y="33283"/>
            <a:ext cx="6791435" cy="6791435"/>
          </a:xfrm>
          <a:custGeom>
            <a:avLst/>
            <a:gdLst/>
            <a:ahLst/>
            <a:cxnLst/>
            <a:rect l="l" t="t" r="r" b="b"/>
            <a:pathLst>
              <a:path w="6791435" h="6791435" extrusionOk="0">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7" name="Google Shape;97;p1"/>
          <p:cNvSpPr txBox="1">
            <a:spLocks noGrp="1"/>
          </p:cNvSpPr>
          <p:nvPr>
            <p:ph type="ctrTitle"/>
          </p:nvPr>
        </p:nvSpPr>
        <p:spPr>
          <a:xfrm>
            <a:off x="3204642" y="2353641"/>
            <a:ext cx="5782716" cy="215071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80808"/>
              </a:buClr>
              <a:buSzPts val="3600"/>
              <a:buFont typeface="Calibri"/>
              <a:buNone/>
            </a:pPr>
            <a:r>
              <a:rPr lang="en-IN" sz="3600" b="1" dirty="0">
                <a:solidFill>
                  <a:srgbClr val="080808"/>
                </a:solidFill>
              </a:rPr>
              <a:t>THANK YOU</a:t>
            </a:r>
            <a:endParaRPr dirty="0"/>
          </a:p>
        </p:txBody>
      </p:sp>
      <p:sp>
        <p:nvSpPr>
          <p:cNvPr id="98" name="Google Shape;98;p1"/>
          <p:cNvSpPr/>
          <p:nvPr/>
        </p:nvSpPr>
        <p:spPr>
          <a:xfrm rot="2700000">
            <a:off x="9629823" y="5457591"/>
            <a:ext cx="2231794" cy="2568811"/>
          </a:xfrm>
          <a:custGeom>
            <a:avLst/>
            <a:gdLst/>
            <a:ahLst/>
            <a:cxnLst/>
            <a:rect l="l" t="t" r="r" b="b"/>
            <a:pathLst>
              <a:path w="2940086" h="3384061" extrusionOk="0">
                <a:moveTo>
                  <a:pt x="0" y="0"/>
                </a:moveTo>
                <a:lnTo>
                  <a:pt x="2496112" y="0"/>
                </a:lnTo>
                <a:lnTo>
                  <a:pt x="2940086" y="443975"/>
                </a:lnTo>
                <a:lnTo>
                  <a:pt x="0" y="338406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rot="2700000">
            <a:off x="9720059" y="5243545"/>
            <a:ext cx="959985" cy="959985"/>
          </a:xfrm>
          <a:prstGeom prst="rect">
            <a:avLst/>
          </a:pr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1"/>
          <p:cNvPicPr preferRelativeResize="0"/>
          <p:nvPr/>
        </p:nvPicPr>
        <p:blipFill rotWithShape="1">
          <a:blip r:embed="rId3">
            <a:alphaModFix/>
          </a:blip>
          <a:srcRect/>
          <a:stretch/>
        </p:blipFill>
        <p:spPr>
          <a:xfrm>
            <a:off x="4694150" y="4680847"/>
            <a:ext cx="2803219" cy="1098517"/>
          </a:xfrm>
          <a:prstGeom prst="rect">
            <a:avLst/>
          </a:prstGeom>
          <a:noFill/>
          <a:ln>
            <a:noFill/>
          </a:ln>
        </p:spPr>
      </p:pic>
      <p:sp>
        <p:nvSpPr>
          <p:cNvPr id="101" name="Google Shape;10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Tree>
    <p:extLst>
      <p:ext uri="{BB962C8B-B14F-4D97-AF65-F5344CB8AC3E}">
        <p14:creationId xmlns:p14="http://schemas.microsoft.com/office/powerpoint/2010/main" val="3135624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34B5F6-A13E-496D-A8F1-0F7F9651B5E9}"/>
              </a:ext>
            </a:extLst>
          </p:cNvPr>
          <p:cNvSpPr>
            <a:spLocks noGrp="1"/>
          </p:cNvSpPr>
          <p:nvPr>
            <p:ph type="ctrTitle"/>
          </p:nvPr>
        </p:nvSpPr>
        <p:spPr/>
        <p:txBody>
          <a:bodyPr/>
          <a:lstStyle/>
          <a:p>
            <a:r>
              <a:rPr lang="en-IN" dirty="0"/>
              <a:t>Appendix</a:t>
            </a:r>
          </a:p>
        </p:txBody>
      </p:sp>
      <p:sp>
        <p:nvSpPr>
          <p:cNvPr id="4" name="Slide Number Placeholder 3">
            <a:extLst>
              <a:ext uri="{FF2B5EF4-FFF2-40B4-BE49-F238E27FC236}">
                <a16:creationId xmlns:a16="http://schemas.microsoft.com/office/drawing/2014/main" id="{3996A596-720D-42D6-9E6F-7D9494B566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34</a:t>
            </a:fld>
            <a:endParaRPr lang="en-IN"/>
          </a:p>
        </p:txBody>
      </p:sp>
    </p:spTree>
    <p:extLst>
      <p:ext uri="{BB962C8B-B14F-4D97-AF65-F5344CB8AC3E}">
        <p14:creationId xmlns:p14="http://schemas.microsoft.com/office/powerpoint/2010/main" val="1076868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Modelling Approach – Assumptions for Statistical Models</a:t>
            </a:r>
            <a:endParaRPr/>
          </a:p>
        </p:txBody>
      </p:sp>
      <p:sp>
        <p:nvSpPr>
          <p:cNvPr id="302" name="Google Shape;302;p27"/>
          <p:cNvSpPr txBox="1">
            <a:spLocks noGrp="1"/>
          </p:cNvSpPr>
          <p:nvPr>
            <p:ph type="body" idx="1"/>
          </p:nvPr>
        </p:nvSpPr>
        <p:spPr>
          <a:xfrm>
            <a:off x="838200" y="1247775"/>
            <a:ext cx="10515600" cy="481012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IN" sz="2000" b="1" dirty="0"/>
              <a:t>Assumption of appropriate outcome structure: </a:t>
            </a:r>
            <a:r>
              <a:rPr lang="en-IN" sz="2000" dirty="0"/>
              <a:t>In the given dataset dependent variables “Fully Paid” and “Charged Off” are converted into binary “0” and “1” respectively.</a:t>
            </a:r>
            <a:endParaRPr sz="2000" dirty="0"/>
          </a:p>
          <a:p>
            <a:pPr marL="228600" lvl="0" indent="-228600" algn="just" rtl="0">
              <a:lnSpc>
                <a:spcPct val="90000"/>
              </a:lnSpc>
              <a:spcBef>
                <a:spcPts val="1000"/>
              </a:spcBef>
              <a:spcAft>
                <a:spcPts val="0"/>
              </a:spcAft>
              <a:buClr>
                <a:schemeClr val="dk1"/>
              </a:buClr>
              <a:buSzPts val="2400"/>
              <a:buChar char="•"/>
            </a:pPr>
            <a:r>
              <a:rPr lang="en-IN" sz="2000" b="1" dirty="0"/>
              <a:t>Assumption of independence of observation: </a:t>
            </a:r>
            <a:r>
              <a:rPr lang="en-IN" sz="2000" dirty="0"/>
              <a:t>Assumed the observations to be independent of each other. In given dataset each observation is independent as each row of data belongs to a different customer</a:t>
            </a:r>
            <a:endParaRPr sz="2000" dirty="0"/>
          </a:p>
          <a:p>
            <a:pPr marL="228600" lvl="0" indent="-228600" algn="just" rtl="0">
              <a:lnSpc>
                <a:spcPct val="90000"/>
              </a:lnSpc>
              <a:spcBef>
                <a:spcPts val="1000"/>
              </a:spcBef>
              <a:spcAft>
                <a:spcPts val="0"/>
              </a:spcAft>
              <a:buClr>
                <a:schemeClr val="dk1"/>
              </a:buClr>
              <a:buSzPts val="2400"/>
              <a:buChar char="•"/>
            </a:pPr>
            <a:r>
              <a:rPr lang="en-IN" sz="2000" b="1" dirty="0"/>
              <a:t>Assumption of absence of multicollinearity: </a:t>
            </a:r>
            <a:r>
              <a:rPr lang="en-IN" sz="2000" dirty="0"/>
              <a:t>Logistic Regression and Naïve Bayes requires there to be no multi-collinearity while Tree based algorithms are not impacted by multicollinearity. In given dataset correlation between loan_amnt and installment is high (95%) and also between total_acc and open_acc is 69% .So we have removed installment and open_acct features.</a:t>
            </a:r>
            <a:endParaRPr sz="2000" dirty="0"/>
          </a:p>
          <a:p>
            <a:pPr marL="228600" lvl="0" indent="-228600" algn="just" rtl="0">
              <a:lnSpc>
                <a:spcPct val="90000"/>
              </a:lnSpc>
              <a:spcBef>
                <a:spcPts val="1000"/>
              </a:spcBef>
              <a:spcAft>
                <a:spcPts val="0"/>
              </a:spcAft>
              <a:buClr>
                <a:schemeClr val="dk1"/>
              </a:buClr>
              <a:buSzPts val="2400"/>
              <a:buChar char="•"/>
            </a:pPr>
            <a:r>
              <a:rPr lang="en-IN" sz="2000" b="1" dirty="0"/>
              <a:t>Assumption of large data size: </a:t>
            </a:r>
            <a:r>
              <a:rPr lang="en-IN" sz="2000" dirty="0"/>
              <a:t>Machine Learning models typically requires a large size sample. Given dataset has </a:t>
            </a:r>
            <a:r>
              <a:rPr lang="en-IN" sz="2000" b="1" dirty="0"/>
              <a:t>887442</a:t>
            </a:r>
            <a:r>
              <a:rPr lang="en-IN" sz="2000" dirty="0"/>
              <a:t> lines of records in the training dataset </a:t>
            </a:r>
            <a:endParaRPr sz="2000" b="1" dirty="0"/>
          </a:p>
          <a:p>
            <a:pPr marL="228600" lvl="0" indent="-76200" algn="just" rtl="0">
              <a:lnSpc>
                <a:spcPct val="90000"/>
              </a:lnSpc>
              <a:spcBef>
                <a:spcPts val="1000"/>
              </a:spcBef>
              <a:spcAft>
                <a:spcPts val="0"/>
              </a:spcAft>
              <a:buClr>
                <a:schemeClr val="dk1"/>
              </a:buClr>
              <a:buSzPts val="2400"/>
              <a:buNone/>
            </a:pPr>
            <a:endParaRPr sz="2000" b="1" dirty="0"/>
          </a:p>
          <a:p>
            <a:pPr marL="228600" lvl="0" indent="-76200" algn="just" rtl="0">
              <a:lnSpc>
                <a:spcPct val="90000"/>
              </a:lnSpc>
              <a:spcBef>
                <a:spcPts val="1000"/>
              </a:spcBef>
              <a:spcAft>
                <a:spcPts val="0"/>
              </a:spcAft>
              <a:buClr>
                <a:schemeClr val="dk1"/>
              </a:buClr>
              <a:buSzPts val="2400"/>
              <a:buNone/>
            </a:pPr>
            <a:endParaRPr sz="2000" b="1" dirty="0"/>
          </a:p>
        </p:txBody>
      </p:sp>
    </p:spTree>
    <p:extLst>
      <p:ext uri="{BB962C8B-B14F-4D97-AF65-F5344CB8AC3E}">
        <p14:creationId xmlns:p14="http://schemas.microsoft.com/office/powerpoint/2010/main" val="146120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8"/>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Decision Tree</a:t>
            </a:r>
            <a:endParaRPr/>
          </a:p>
        </p:txBody>
      </p:sp>
      <p:sp>
        <p:nvSpPr>
          <p:cNvPr id="310" name="Google Shape;310;p28"/>
          <p:cNvSpPr txBox="1"/>
          <p:nvPr/>
        </p:nvSpPr>
        <p:spPr>
          <a:xfrm>
            <a:off x="244968" y="1171576"/>
            <a:ext cx="7665036" cy="470894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Decision trees tend to over fit, especially when the tree is deep and leaf nodes comprise too few attributes. </a:t>
            </a:r>
          </a:p>
          <a:p>
            <a:pPr marL="285750" marR="0" lvl="0" indent="-285750" algn="just" rtl="0">
              <a:spcBef>
                <a:spcPts val="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The model decision tree was created using the </a:t>
            </a:r>
            <a:r>
              <a:rPr lang="en-IN" sz="2000" b="1" dirty="0">
                <a:solidFill>
                  <a:srgbClr val="000000"/>
                </a:solidFill>
                <a:latin typeface="Calibri" panose="020F0502020204030204" pitchFamily="34" charset="0"/>
                <a:ea typeface="Calibri"/>
                <a:cs typeface="Calibri" panose="020F0502020204030204" pitchFamily="34" charset="0"/>
                <a:sym typeface="Calibri"/>
              </a:rPr>
              <a:t>DecisionTreeClassifier</a:t>
            </a:r>
            <a:r>
              <a:rPr lang="en-IN" sz="2000" dirty="0">
                <a:solidFill>
                  <a:srgbClr val="000000"/>
                </a:solidFill>
                <a:latin typeface="Calibri" panose="020F0502020204030204" pitchFamily="34" charset="0"/>
                <a:ea typeface="Calibri"/>
                <a:cs typeface="Calibri" panose="020F0502020204030204" pitchFamily="34" charset="0"/>
                <a:sym typeface="Calibri"/>
              </a:rPr>
              <a:t> and ‘</a:t>
            </a:r>
            <a:r>
              <a:rPr lang="en-IN" sz="2000" b="1" dirty="0">
                <a:solidFill>
                  <a:srgbClr val="000000"/>
                </a:solidFill>
                <a:latin typeface="Calibri" panose="020F0502020204030204" pitchFamily="34" charset="0"/>
                <a:ea typeface="Calibri"/>
                <a:cs typeface="Calibri" panose="020F0502020204030204" pitchFamily="34" charset="0"/>
                <a:sym typeface="Calibri"/>
              </a:rPr>
              <a:t>entropy</a:t>
            </a:r>
            <a:r>
              <a:rPr lang="en-IN" sz="2000" dirty="0">
                <a:solidFill>
                  <a:srgbClr val="000000"/>
                </a:solidFill>
                <a:latin typeface="Calibri" panose="020F0502020204030204" pitchFamily="34" charset="0"/>
                <a:ea typeface="Calibri"/>
                <a:cs typeface="Calibri" panose="020F0502020204030204" pitchFamily="34" charset="0"/>
                <a:sym typeface="Calibri"/>
              </a:rPr>
              <a:t>’ criterion with a max depth of 18 was used to build an appropriate decision tree for selecting the best splitter</a:t>
            </a:r>
            <a:r>
              <a:rPr lang="en-IN" sz="2000" dirty="0">
                <a:solidFill>
                  <a:srgbClr val="000000"/>
                </a:solidFill>
                <a:latin typeface="Calibri" panose="020F0502020204030204" pitchFamily="34" charset="0"/>
                <a:ea typeface="Times New Roman"/>
                <a:cs typeface="Calibri" panose="020F0502020204030204" pitchFamily="34" charset="0"/>
                <a:sym typeface="Times New Roman"/>
              </a:rPr>
              <a:t>. </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Hyper parameter tuning is used and the best model performance was obtained at </a:t>
            </a:r>
            <a:r>
              <a:rPr lang="en-IN" sz="2000" b="1" dirty="0">
                <a:solidFill>
                  <a:schemeClr val="dk1"/>
                </a:solidFill>
                <a:latin typeface="Calibri" panose="020F0502020204030204" pitchFamily="34" charset="0"/>
                <a:ea typeface="Calibri"/>
                <a:cs typeface="Calibri" panose="020F0502020204030204" pitchFamily="34" charset="0"/>
                <a:sym typeface="Calibri"/>
              </a:rPr>
              <a:t>0.30</a:t>
            </a:r>
            <a:r>
              <a:rPr lang="en-IN" sz="2000" dirty="0">
                <a:solidFill>
                  <a:schemeClr val="dk1"/>
                </a:solidFill>
                <a:latin typeface="Calibri" panose="020F0502020204030204" pitchFamily="34" charset="0"/>
                <a:ea typeface="Calibri"/>
                <a:cs typeface="Calibri" panose="020F0502020204030204" pitchFamily="34" charset="0"/>
                <a:sym typeface="Calibri"/>
              </a:rPr>
              <a:t> </a:t>
            </a:r>
            <a:r>
              <a:rPr lang="en-IN" sz="2000" dirty="0">
                <a:solidFill>
                  <a:srgbClr val="000000"/>
                </a:solidFill>
                <a:latin typeface="Calibri" panose="020F0502020204030204" pitchFamily="34" charset="0"/>
                <a:ea typeface="Calibri"/>
                <a:cs typeface="Calibri" panose="020F0502020204030204" pitchFamily="34" charset="0"/>
                <a:sym typeface="Calibri"/>
              </a:rPr>
              <a:t>cut-off</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AUC obtained after running the final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56.39</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b="1" dirty="0">
                <a:solidFill>
                  <a:schemeClr val="dk1"/>
                </a:solidFill>
                <a:latin typeface="Calibri" panose="020F0502020204030204" pitchFamily="34" charset="0"/>
                <a:ea typeface="Calibri"/>
                <a:cs typeface="Calibri" panose="020F0502020204030204" pitchFamily="34" charset="0"/>
                <a:sym typeface="Calibri"/>
              </a:rPr>
              <a:t>Confusion Matrix</a:t>
            </a:r>
            <a:endParaRPr sz="2000" dirty="0">
              <a:latin typeface="Calibri" panose="020F0502020204030204" pitchFamily="34" charset="0"/>
              <a:cs typeface="Calibri" panose="020F0502020204030204" pitchFamily="34" charset="0"/>
            </a:endParaRPr>
          </a:p>
          <a:p>
            <a:pPr marL="285750" marR="0" lvl="0" indent="-171450" algn="l" rtl="0">
              <a:spcBef>
                <a:spcPts val="0"/>
              </a:spcBef>
              <a:spcAft>
                <a:spcPts val="0"/>
              </a:spcAft>
              <a:buClr>
                <a:schemeClr val="dk1"/>
              </a:buClr>
              <a:buSzPts val="18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311" name="Google Shape;311;p28"/>
          <p:cNvSpPr txBox="1"/>
          <p:nvPr/>
        </p:nvSpPr>
        <p:spPr>
          <a:xfrm>
            <a:off x="333291" y="5111075"/>
            <a:ext cx="6086475" cy="10156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Accuracy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62.96%</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Sensitivity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42.69%</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Specificity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67.70%</a:t>
            </a:r>
            <a:endParaRPr sz="2000" dirty="0">
              <a:latin typeface="Calibri" panose="020F0502020204030204" pitchFamily="34" charset="0"/>
              <a:cs typeface="Calibri" panose="020F0502020204030204" pitchFamily="34" charset="0"/>
            </a:endParaRPr>
          </a:p>
        </p:txBody>
      </p:sp>
      <p:sp>
        <p:nvSpPr>
          <p:cNvPr id="312" name="Google Shape;312;p28"/>
          <p:cNvSpPr txBox="1"/>
          <p:nvPr/>
        </p:nvSpPr>
        <p:spPr>
          <a:xfrm>
            <a:off x="9363074" y="4495801"/>
            <a:ext cx="1743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Fig: AUC Plot</a:t>
            </a:r>
            <a:endParaRPr/>
          </a:p>
        </p:txBody>
      </p:sp>
      <p:graphicFrame>
        <p:nvGraphicFramePr>
          <p:cNvPr id="313" name="Google Shape;313;p28"/>
          <p:cNvGraphicFramePr/>
          <p:nvPr/>
        </p:nvGraphicFramePr>
        <p:xfrm>
          <a:off x="565785" y="4126934"/>
          <a:ext cx="4805375" cy="737733"/>
        </p:xfrm>
        <a:graphic>
          <a:graphicData uri="http://schemas.openxmlformats.org/drawingml/2006/table">
            <a:tbl>
              <a:tblPr bandRow="1">
                <a:noFill/>
                <a:tableStyleId>{4023A177-3FDD-4230-94F7-CE468516162D}</a:tableStyleId>
              </a:tblPr>
              <a:tblGrid>
                <a:gridCol w="1615650">
                  <a:extLst>
                    <a:ext uri="{9D8B030D-6E8A-4147-A177-3AD203B41FA5}">
                      <a16:colId xmlns:a16="http://schemas.microsoft.com/office/drawing/2014/main" val="20000"/>
                    </a:ext>
                  </a:extLst>
                </a:gridCol>
                <a:gridCol w="1075275">
                  <a:extLst>
                    <a:ext uri="{9D8B030D-6E8A-4147-A177-3AD203B41FA5}">
                      <a16:colId xmlns:a16="http://schemas.microsoft.com/office/drawing/2014/main" val="20001"/>
                    </a:ext>
                  </a:extLst>
                </a:gridCol>
                <a:gridCol w="1057225">
                  <a:extLst>
                    <a:ext uri="{9D8B030D-6E8A-4147-A177-3AD203B41FA5}">
                      <a16:colId xmlns:a16="http://schemas.microsoft.com/office/drawing/2014/main" val="20002"/>
                    </a:ext>
                  </a:extLst>
                </a:gridCol>
                <a:gridCol w="1057225">
                  <a:extLst>
                    <a:ext uri="{9D8B030D-6E8A-4147-A177-3AD203B41FA5}">
                      <a16:colId xmlns:a16="http://schemas.microsoft.com/office/drawing/2014/main" val="20003"/>
                    </a:ext>
                  </a:extLst>
                </a:gridCol>
              </a:tblGrid>
              <a:tr h="139700">
                <a:tc>
                  <a:txBody>
                    <a:bodyPr/>
                    <a:lstStyle/>
                    <a:p>
                      <a:pPr marL="0" marR="0" lvl="0" indent="0" algn="l" rtl="0">
                        <a:lnSpc>
                          <a:spcPct val="115000"/>
                        </a:lnSpc>
                        <a:spcBef>
                          <a:spcPts val="0"/>
                        </a:spcBef>
                        <a:spcAft>
                          <a:spcPts val="0"/>
                        </a:spcAft>
                        <a:buNone/>
                      </a:pPr>
                      <a:r>
                        <a:rPr lang="en-IN" sz="1100" dirty="0"/>
                        <a:t> </a:t>
                      </a:r>
                      <a:endParaRPr sz="1100" dirty="0">
                        <a:latin typeface="Calibri"/>
                        <a:ea typeface="Calibri"/>
                        <a:cs typeface="Calibri"/>
                        <a:sym typeface="Calibri"/>
                      </a:endParaRPr>
                    </a:p>
                  </a:txBody>
                  <a:tcPr marL="68575" marR="68575" marT="0" marB="0" anchor="b"/>
                </a:tc>
                <a:tc gridSpan="3">
                  <a:txBody>
                    <a:bodyPr/>
                    <a:lstStyle/>
                    <a:p>
                      <a:pPr marL="0" marR="0" lvl="0" indent="0" algn="ctr" rtl="0">
                        <a:lnSpc>
                          <a:spcPct val="115000"/>
                        </a:lnSpc>
                        <a:spcBef>
                          <a:spcPts val="0"/>
                        </a:spcBef>
                        <a:spcAft>
                          <a:spcPts val="0"/>
                        </a:spcAft>
                        <a:buNone/>
                      </a:pPr>
                      <a:r>
                        <a:rPr lang="en-IN" sz="1100"/>
                        <a:t>Model Prediction</a:t>
                      </a:r>
                      <a:endParaRPr sz="1100">
                        <a:latin typeface="Calibri"/>
                        <a:ea typeface="Calibri"/>
                        <a:cs typeface="Calibri"/>
                        <a:sym typeface="Calibri"/>
                      </a:endParaRPr>
                    </a:p>
                  </a:txBody>
                  <a:tcPr marL="68575" marR="68575"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75">
                <a:tc rowSpan="3">
                  <a:txBody>
                    <a:bodyPr/>
                    <a:lstStyle/>
                    <a:p>
                      <a:pPr marL="0" marR="0" lvl="0" indent="0" algn="ctr" rtl="0">
                        <a:lnSpc>
                          <a:spcPct val="115000"/>
                        </a:lnSpc>
                        <a:spcBef>
                          <a:spcPts val="0"/>
                        </a:spcBef>
                        <a:spcAft>
                          <a:spcPts val="0"/>
                        </a:spcAft>
                        <a:buNone/>
                      </a:pPr>
                      <a:r>
                        <a:rPr lang="en-IN" sz="1100"/>
                        <a:t>Actual loan status</a:t>
                      </a:r>
                      <a:endParaRPr sz="1100">
                        <a:latin typeface="Calibri"/>
                        <a:ea typeface="Calibri"/>
                        <a:cs typeface="Calibri"/>
                        <a:sym typeface="Calibri"/>
                      </a:endParaRPr>
                    </a:p>
                  </a:txBody>
                  <a:tcPr marL="68575" marR="68575" marT="0" marB="0" anchor="ctr"/>
                </a:tc>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1"/>
                  </a:ext>
                </a:extLst>
              </a:tr>
              <a:tr h="182875">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434595</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207275</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2"/>
                  </a:ext>
                </a:extLst>
              </a:tr>
              <a:tr h="190500">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85956</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dirty="0"/>
                        <a:t>64044</a:t>
                      </a:r>
                      <a:endParaRPr sz="1100" dirty="0">
                        <a:latin typeface="Calibri"/>
                        <a:ea typeface="Calibri"/>
                        <a:cs typeface="Calibri"/>
                        <a:sym typeface="Calibri"/>
                      </a:endParaRPr>
                    </a:p>
                  </a:txBody>
                  <a:tcPr marL="68575" marR="68575" marT="0" marB="0" anchor="b"/>
                </a:tc>
                <a:extLst>
                  <a:ext uri="{0D108BD9-81ED-4DB2-BD59-A6C34878D82A}">
                    <a16:rowId xmlns:a16="http://schemas.microsoft.com/office/drawing/2014/main" val="10003"/>
                  </a:ext>
                </a:extLst>
              </a:tr>
            </a:tbl>
          </a:graphicData>
        </a:graphic>
      </p:graphicFrame>
      <p:pic>
        <p:nvPicPr>
          <p:cNvPr id="314" name="Google Shape;314;p28"/>
          <p:cNvPicPr preferRelativeResize="0"/>
          <p:nvPr/>
        </p:nvPicPr>
        <p:blipFill rotWithShape="1">
          <a:blip r:embed="rId3">
            <a:alphaModFix/>
          </a:blip>
          <a:srcRect/>
          <a:stretch/>
        </p:blipFill>
        <p:spPr>
          <a:xfrm>
            <a:off x="8433435" y="1171576"/>
            <a:ext cx="3192780" cy="3040380"/>
          </a:xfrm>
          <a:prstGeom prst="rect">
            <a:avLst/>
          </a:prstGeom>
          <a:noFill/>
          <a:ln>
            <a:noFill/>
          </a:ln>
        </p:spPr>
      </p:pic>
    </p:spTree>
    <p:extLst>
      <p:ext uri="{BB962C8B-B14F-4D97-AF65-F5344CB8AC3E}">
        <p14:creationId xmlns:p14="http://schemas.microsoft.com/office/powerpoint/2010/main" val="4072262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Logistic Regression </a:t>
            </a:r>
            <a:endParaRPr/>
          </a:p>
        </p:txBody>
      </p:sp>
      <p:sp>
        <p:nvSpPr>
          <p:cNvPr id="321" name="Google Shape;321;p29"/>
          <p:cNvSpPr txBox="1"/>
          <p:nvPr/>
        </p:nvSpPr>
        <p:spPr>
          <a:xfrm>
            <a:off x="474493" y="1166941"/>
            <a:ext cx="7763986" cy="365737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rgbClr val="000000"/>
              </a:buClr>
              <a:buSzPts val="2000"/>
              <a:buFont typeface="Arial"/>
              <a:buChar char="•"/>
            </a:pPr>
            <a:r>
              <a:rPr lang="en-IN" sz="2000" b="1" dirty="0">
                <a:solidFill>
                  <a:srgbClr val="000000"/>
                </a:solidFill>
                <a:latin typeface="Calibri" panose="020F0502020204030204" pitchFamily="34" charset="0"/>
                <a:ea typeface="Calibri"/>
                <a:cs typeface="Calibri" panose="020F0502020204030204" pitchFamily="34" charset="0"/>
                <a:sym typeface="Calibri"/>
              </a:rPr>
              <a:t>Logistic Regression</a:t>
            </a:r>
            <a:r>
              <a:rPr lang="en-IN" sz="2000" dirty="0">
                <a:solidFill>
                  <a:srgbClr val="000000"/>
                </a:solidFill>
                <a:latin typeface="Calibri" panose="020F0502020204030204" pitchFamily="34" charset="0"/>
                <a:ea typeface="Calibri"/>
                <a:cs typeface="Calibri" panose="020F0502020204030204" pitchFamily="34" charset="0"/>
                <a:sym typeface="Calibri"/>
              </a:rPr>
              <a:t> from </a:t>
            </a:r>
            <a:r>
              <a:rPr lang="en-IN" sz="2000" b="1" dirty="0" err="1">
                <a:solidFill>
                  <a:srgbClr val="000000"/>
                </a:solidFill>
                <a:latin typeface="Calibri" panose="020F0502020204030204" pitchFamily="34" charset="0"/>
                <a:ea typeface="Calibri"/>
                <a:cs typeface="Calibri" panose="020F0502020204030204" pitchFamily="34" charset="0"/>
                <a:sym typeface="Calibri"/>
              </a:rPr>
              <a:t>sklearn</a:t>
            </a:r>
            <a:r>
              <a:rPr lang="en-IN" sz="2000" dirty="0">
                <a:solidFill>
                  <a:srgbClr val="000000"/>
                </a:solidFill>
                <a:latin typeface="Calibri" panose="020F0502020204030204" pitchFamily="34" charset="0"/>
                <a:ea typeface="Calibri"/>
                <a:cs typeface="Calibri" panose="020F0502020204030204" pitchFamily="34" charset="0"/>
                <a:sym typeface="Calibri"/>
              </a:rPr>
              <a:t> library was used creating the logistic regression model and </a:t>
            </a:r>
            <a:r>
              <a:rPr lang="en-IN" sz="2000" b="1" dirty="0">
                <a:solidFill>
                  <a:srgbClr val="000000"/>
                </a:solidFill>
                <a:latin typeface="Calibri" panose="020F0502020204030204" pitchFamily="34" charset="0"/>
                <a:ea typeface="Calibri"/>
                <a:cs typeface="Calibri" panose="020F0502020204030204" pitchFamily="34" charset="0"/>
                <a:sym typeface="Calibri"/>
              </a:rPr>
              <a:t>SMOTE</a:t>
            </a:r>
            <a:r>
              <a:rPr lang="en-IN" sz="2000" dirty="0">
                <a:solidFill>
                  <a:srgbClr val="000000"/>
                </a:solidFill>
                <a:latin typeface="Calibri" panose="020F0502020204030204" pitchFamily="34" charset="0"/>
                <a:ea typeface="Calibri"/>
                <a:cs typeface="Calibri" panose="020F0502020204030204" pitchFamily="34" charset="0"/>
                <a:sym typeface="Calibri"/>
              </a:rPr>
              <a:t> from </a:t>
            </a:r>
            <a:r>
              <a:rPr lang="en-IN" sz="2000" b="1" dirty="0" err="1">
                <a:solidFill>
                  <a:srgbClr val="000000"/>
                </a:solidFill>
                <a:latin typeface="Calibri" panose="020F0502020204030204" pitchFamily="34" charset="0"/>
                <a:ea typeface="Calibri"/>
                <a:cs typeface="Calibri" panose="020F0502020204030204" pitchFamily="34" charset="0"/>
                <a:sym typeface="Calibri"/>
              </a:rPr>
              <a:t>imblearn</a:t>
            </a:r>
            <a:r>
              <a:rPr lang="en-IN" sz="2000" dirty="0">
                <a:solidFill>
                  <a:srgbClr val="000000"/>
                </a:solidFill>
                <a:latin typeface="Calibri" panose="020F0502020204030204" pitchFamily="34" charset="0"/>
                <a:ea typeface="Calibri"/>
                <a:cs typeface="Calibri" panose="020F0502020204030204" pitchFamily="34" charset="0"/>
                <a:sym typeface="Calibri"/>
              </a:rPr>
              <a:t> was used to remove the data imbalance. </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just" rtl="0">
              <a:lnSpc>
                <a:spcPct val="115000"/>
              </a:lnSpc>
              <a:spcBef>
                <a:spcPts val="100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Hyper parameter tuning was used and Probability of default was kept as </a:t>
            </a:r>
            <a:r>
              <a:rPr lang="en-IN" sz="2000" b="1" dirty="0">
                <a:solidFill>
                  <a:srgbClr val="000000"/>
                </a:solidFill>
                <a:latin typeface="Calibri" panose="020F0502020204030204" pitchFamily="34" charset="0"/>
                <a:ea typeface="Calibri"/>
                <a:cs typeface="Calibri" panose="020F0502020204030204" pitchFamily="34" charset="0"/>
                <a:sym typeface="Calibri"/>
              </a:rPr>
              <a:t>0.48</a:t>
            </a:r>
            <a:r>
              <a:rPr lang="en-IN" sz="2000" dirty="0">
                <a:solidFill>
                  <a:srgbClr val="000000"/>
                </a:solidFill>
                <a:latin typeface="Calibri" panose="020F0502020204030204" pitchFamily="34" charset="0"/>
                <a:ea typeface="Calibri"/>
                <a:cs typeface="Calibri" panose="020F0502020204030204" pitchFamily="34" charset="0"/>
                <a:sym typeface="Calibri"/>
              </a:rPr>
              <a:t> for cut-off to obtain best model performance.</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l" rtl="0">
              <a:spcBef>
                <a:spcPts val="100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AUC obtained after running the final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66.07%</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b="1" dirty="0">
                <a:solidFill>
                  <a:schemeClr val="dk1"/>
                </a:solidFill>
                <a:latin typeface="Calibri" panose="020F0502020204030204" pitchFamily="34" charset="0"/>
                <a:ea typeface="Calibri"/>
                <a:cs typeface="Calibri" panose="020F0502020204030204" pitchFamily="34" charset="0"/>
                <a:sym typeface="Calibri"/>
              </a:rPr>
              <a:t>Confusion Matrix</a:t>
            </a:r>
            <a:endParaRPr sz="2000" dirty="0">
              <a:latin typeface="Calibri" panose="020F0502020204030204" pitchFamily="34" charset="0"/>
              <a:cs typeface="Calibri" panose="020F0502020204030204" pitchFamily="34" charset="0"/>
            </a:endParaRPr>
          </a:p>
          <a:p>
            <a:pPr marL="285750" marR="0" lvl="0" indent="-171450" algn="l" rtl="0">
              <a:spcBef>
                <a:spcPts val="0"/>
              </a:spcBef>
              <a:spcAft>
                <a:spcPts val="0"/>
              </a:spcAft>
              <a:buClr>
                <a:schemeClr val="dk1"/>
              </a:buClr>
              <a:buSzPts val="18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71450" algn="l" rtl="0">
              <a:spcBef>
                <a:spcPts val="0"/>
              </a:spcBef>
              <a:spcAft>
                <a:spcPts val="0"/>
              </a:spcAft>
              <a:buClr>
                <a:schemeClr val="dk1"/>
              </a:buClr>
              <a:buSzPts val="18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322" name="Google Shape;322;p29"/>
          <p:cNvSpPr txBox="1"/>
          <p:nvPr/>
        </p:nvSpPr>
        <p:spPr>
          <a:xfrm>
            <a:off x="474493" y="4824312"/>
            <a:ext cx="6222413" cy="10156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Accuracy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61.46%</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Sensitivity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61.58%</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Specificity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61.44%</a:t>
            </a:r>
            <a:endParaRPr sz="2000" dirty="0">
              <a:latin typeface="Calibri" panose="020F0502020204030204" pitchFamily="34" charset="0"/>
              <a:cs typeface="Calibri" panose="020F0502020204030204" pitchFamily="34" charset="0"/>
            </a:endParaRPr>
          </a:p>
        </p:txBody>
      </p:sp>
      <p:sp>
        <p:nvSpPr>
          <p:cNvPr id="323" name="Google Shape;323;p29"/>
          <p:cNvSpPr txBox="1"/>
          <p:nvPr/>
        </p:nvSpPr>
        <p:spPr>
          <a:xfrm>
            <a:off x="9363074" y="4495801"/>
            <a:ext cx="1743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Fig: AUC Plot</a:t>
            </a:r>
            <a:endParaRPr/>
          </a:p>
        </p:txBody>
      </p:sp>
      <p:graphicFrame>
        <p:nvGraphicFramePr>
          <p:cNvPr id="324" name="Google Shape;324;p29"/>
          <p:cNvGraphicFramePr/>
          <p:nvPr>
            <p:extLst>
              <p:ext uri="{D42A27DB-BD31-4B8C-83A1-F6EECF244321}">
                <p14:modId xmlns:p14="http://schemas.microsoft.com/office/powerpoint/2010/main" val="2251930873"/>
              </p:ext>
            </p:extLst>
          </p:nvPr>
        </p:nvGraphicFramePr>
        <p:xfrm>
          <a:off x="947358" y="3942734"/>
          <a:ext cx="4903050" cy="737733"/>
        </p:xfrm>
        <a:graphic>
          <a:graphicData uri="http://schemas.openxmlformats.org/drawingml/2006/table">
            <a:tbl>
              <a:tblPr bandRow="1">
                <a:noFill/>
                <a:tableStyleId>{4023A177-3FDD-4230-94F7-CE468516162D}</a:tableStyleId>
              </a:tblPr>
              <a:tblGrid>
                <a:gridCol w="1648475">
                  <a:extLst>
                    <a:ext uri="{9D8B030D-6E8A-4147-A177-3AD203B41FA5}">
                      <a16:colId xmlns:a16="http://schemas.microsoft.com/office/drawing/2014/main" val="20000"/>
                    </a:ext>
                  </a:extLst>
                </a:gridCol>
                <a:gridCol w="1097125">
                  <a:extLst>
                    <a:ext uri="{9D8B030D-6E8A-4147-A177-3AD203B41FA5}">
                      <a16:colId xmlns:a16="http://schemas.microsoft.com/office/drawing/2014/main" val="20001"/>
                    </a:ext>
                  </a:extLst>
                </a:gridCol>
                <a:gridCol w="1078725">
                  <a:extLst>
                    <a:ext uri="{9D8B030D-6E8A-4147-A177-3AD203B41FA5}">
                      <a16:colId xmlns:a16="http://schemas.microsoft.com/office/drawing/2014/main" val="20002"/>
                    </a:ext>
                  </a:extLst>
                </a:gridCol>
                <a:gridCol w="1078725">
                  <a:extLst>
                    <a:ext uri="{9D8B030D-6E8A-4147-A177-3AD203B41FA5}">
                      <a16:colId xmlns:a16="http://schemas.microsoft.com/office/drawing/2014/main" val="20003"/>
                    </a:ext>
                  </a:extLst>
                </a:gridCol>
              </a:tblGrid>
              <a:tr h="0">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gridSpan="3">
                  <a:txBody>
                    <a:bodyPr/>
                    <a:lstStyle/>
                    <a:p>
                      <a:pPr marL="0" marR="0" lvl="0" indent="0" algn="ctr" rtl="0">
                        <a:lnSpc>
                          <a:spcPct val="115000"/>
                        </a:lnSpc>
                        <a:spcBef>
                          <a:spcPts val="0"/>
                        </a:spcBef>
                        <a:spcAft>
                          <a:spcPts val="0"/>
                        </a:spcAft>
                        <a:buNone/>
                      </a:pPr>
                      <a:r>
                        <a:rPr lang="en-IN" sz="1100"/>
                        <a:t>Model Prediction</a:t>
                      </a:r>
                      <a:endParaRPr sz="1100">
                        <a:latin typeface="Calibri"/>
                        <a:ea typeface="Calibri"/>
                        <a:cs typeface="Calibri"/>
                        <a:sym typeface="Calibri"/>
                      </a:endParaRPr>
                    </a:p>
                  </a:txBody>
                  <a:tcPr marL="68575" marR="68575"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75">
                <a:tc rowSpan="3">
                  <a:txBody>
                    <a:bodyPr/>
                    <a:lstStyle/>
                    <a:p>
                      <a:pPr marL="0" marR="0" lvl="0" indent="0" algn="ctr" rtl="0">
                        <a:lnSpc>
                          <a:spcPct val="115000"/>
                        </a:lnSpc>
                        <a:spcBef>
                          <a:spcPts val="0"/>
                        </a:spcBef>
                        <a:spcAft>
                          <a:spcPts val="0"/>
                        </a:spcAft>
                        <a:buNone/>
                      </a:pPr>
                      <a:r>
                        <a:rPr lang="en-IN" sz="1100"/>
                        <a:t>Actual loan status</a:t>
                      </a:r>
                      <a:endParaRPr sz="1100">
                        <a:latin typeface="Calibri"/>
                        <a:ea typeface="Calibri"/>
                        <a:cs typeface="Calibri"/>
                        <a:sym typeface="Calibri"/>
                      </a:endParaRPr>
                    </a:p>
                  </a:txBody>
                  <a:tcPr marL="68575" marR="68575" marT="0" marB="0" anchor="ctr"/>
                </a:tc>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1"/>
                  </a:ext>
                </a:extLst>
              </a:tr>
              <a:tr h="182875">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394386</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dirty="0"/>
                        <a:t>247484</a:t>
                      </a:r>
                      <a:endParaRPr sz="1100" dirty="0">
                        <a:latin typeface="Calibri"/>
                        <a:ea typeface="Calibri"/>
                        <a:cs typeface="Calibri"/>
                        <a:sym typeface="Calibri"/>
                      </a:endParaRPr>
                    </a:p>
                  </a:txBody>
                  <a:tcPr marL="68575" marR="68575" marT="0" marB="0" anchor="b"/>
                </a:tc>
                <a:extLst>
                  <a:ext uri="{0D108BD9-81ED-4DB2-BD59-A6C34878D82A}">
                    <a16:rowId xmlns:a16="http://schemas.microsoft.com/office/drawing/2014/main" val="10002"/>
                  </a:ext>
                </a:extLst>
              </a:tr>
              <a:tr h="190500">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57625</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dirty="0"/>
                        <a:t>92375</a:t>
                      </a:r>
                      <a:endParaRPr sz="1100" dirty="0">
                        <a:latin typeface="Calibri"/>
                        <a:ea typeface="Calibri"/>
                        <a:cs typeface="Calibri"/>
                        <a:sym typeface="Calibri"/>
                      </a:endParaRPr>
                    </a:p>
                  </a:txBody>
                  <a:tcPr marL="68575" marR="68575" marT="0" marB="0" anchor="b"/>
                </a:tc>
                <a:extLst>
                  <a:ext uri="{0D108BD9-81ED-4DB2-BD59-A6C34878D82A}">
                    <a16:rowId xmlns:a16="http://schemas.microsoft.com/office/drawing/2014/main" val="10003"/>
                  </a:ext>
                </a:extLst>
              </a:tr>
            </a:tbl>
          </a:graphicData>
        </a:graphic>
      </p:graphicFrame>
      <p:pic>
        <p:nvPicPr>
          <p:cNvPr id="325" name="Google Shape;325;p29"/>
          <p:cNvPicPr preferRelativeResize="0"/>
          <p:nvPr/>
        </p:nvPicPr>
        <p:blipFill rotWithShape="1">
          <a:blip r:embed="rId3">
            <a:alphaModFix/>
          </a:blip>
          <a:srcRect/>
          <a:stretch/>
        </p:blipFill>
        <p:spPr>
          <a:xfrm>
            <a:off x="8639028" y="1191642"/>
            <a:ext cx="3078480" cy="2979420"/>
          </a:xfrm>
          <a:prstGeom prst="rect">
            <a:avLst/>
          </a:prstGeom>
          <a:noFill/>
          <a:ln>
            <a:noFill/>
          </a:ln>
        </p:spPr>
      </p:pic>
    </p:spTree>
    <p:extLst>
      <p:ext uri="{BB962C8B-B14F-4D97-AF65-F5344CB8AC3E}">
        <p14:creationId xmlns:p14="http://schemas.microsoft.com/office/powerpoint/2010/main" val="4150596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Random Forest </a:t>
            </a:r>
            <a:endParaRPr/>
          </a:p>
        </p:txBody>
      </p:sp>
      <p:sp>
        <p:nvSpPr>
          <p:cNvPr id="332" name="Google Shape;332;p30"/>
          <p:cNvSpPr txBox="1"/>
          <p:nvPr/>
        </p:nvSpPr>
        <p:spPr>
          <a:xfrm>
            <a:off x="603885" y="1264147"/>
            <a:ext cx="7771568" cy="286228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Ensemble of Decision Trees (</a:t>
            </a:r>
            <a:r>
              <a:rPr lang="en-IN" sz="2000" b="1" dirty="0">
                <a:solidFill>
                  <a:srgbClr val="000000"/>
                </a:solidFill>
                <a:latin typeface="Calibri" panose="020F0502020204030204" pitchFamily="34" charset="0"/>
                <a:ea typeface="Calibri"/>
                <a:cs typeface="Calibri" panose="020F0502020204030204" pitchFamily="34" charset="0"/>
                <a:sym typeface="Calibri"/>
              </a:rPr>
              <a:t>RandomForestClassifier</a:t>
            </a:r>
            <a:r>
              <a:rPr lang="en-IN" sz="2000" dirty="0">
                <a:solidFill>
                  <a:srgbClr val="000000"/>
                </a:solidFill>
                <a:latin typeface="Calibri" panose="020F0502020204030204" pitchFamily="34" charset="0"/>
                <a:ea typeface="Calibri"/>
                <a:cs typeface="Calibri" panose="020F0502020204030204" pitchFamily="34" charset="0"/>
                <a:sym typeface="Calibri"/>
              </a:rPr>
              <a:t> in sklearn): Random Forest model was created with ‘</a:t>
            </a:r>
            <a:r>
              <a:rPr lang="en-IN" sz="2000" b="1" dirty="0">
                <a:solidFill>
                  <a:srgbClr val="000000"/>
                </a:solidFill>
                <a:latin typeface="Calibri" panose="020F0502020204030204" pitchFamily="34" charset="0"/>
                <a:ea typeface="Calibri"/>
                <a:cs typeface="Calibri" panose="020F0502020204030204" pitchFamily="34" charset="0"/>
                <a:sym typeface="Calibri"/>
              </a:rPr>
              <a:t>gini</a:t>
            </a:r>
            <a:r>
              <a:rPr lang="en-IN" sz="2000" dirty="0">
                <a:solidFill>
                  <a:srgbClr val="000000"/>
                </a:solidFill>
                <a:latin typeface="Calibri" panose="020F0502020204030204" pitchFamily="34" charset="0"/>
                <a:ea typeface="Calibri"/>
                <a:cs typeface="Calibri" panose="020F0502020204030204" pitchFamily="34" charset="0"/>
                <a:sym typeface="Calibri"/>
              </a:rPr>
              <a:t>’ criterion and min_samples_leaf=1, min_samples_split=2</a:t>
            </a:r>
            <a:endParaRPr sz="2000" dirty="0">
              <a:latin typeface="Calibri" panose="020F0502020204030204" pitchFamily="34" charset="0"/>
              <a:cs typeface="Calibri" panose="020F0502020204030204" pitchFamily="34" charset="0"/>
            </a:endParaRPr>
          </a:p>
          <a:p>
            <a:pPr marL="285750" marR="0" lvl="0" indent="-285750" algn="just" rtl="0">
              <a:spcBef>
                <a:spcPts val="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Hyper parameter tuning was used and Probability of default was kept as </a:t>
            </a:r>
            <a:r>
              <a:rPr lang="en-IN" sz="2000" b="1" dirty="0">
                <a:solidFill>
                  <a:srgbClr val="000000"/>
                </a:solidFill>
                <a:latin typeface="Calibri" panose="020F0502020204030204" pitchFamily="34" charset="0"/>
                <a:ea typeface="Calibri"/>
                <a:cs typeface="Calibri" panose="020F0502020204030204" pitchFamily="34" charset="0"/>
                <a:sym typeface="Calibri"/>
              </a:rPr>
              <a:t>0.23</a:t>
            </a:r>
            <a:r>
              <a:rPr lang="en-IN" sz="2000" dirty="0">
                <a:solidFill>
                  <a:srgbClr val="000000"/>
                </a:solidFill>
                <a:latin typeface="Calibri" panose="020F0502020204030204" pitchFamily="34" charset="0"/>
                <a:ea typeface="Calibri"/>
                <a:cs typeface="Calibri" panose="020F0502020204030204" pitchFamily="34" charset="0"/>
                <a:sym typeface="Calibri"/>
              </a:rPr>
              <a:t> for cut-off to obtain best model performance.</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AUC obtained after running the final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67.40%</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2000"/>
              <a:buFont typeface="Arial"/>
              <a:buChar char="•"/>
            </a:pPr>
            <a:r>
              <a:rPr lang="en-IN" sz="2000" b="1" dirty="0">
                <a:solidFill>
                  <a:schemeClr val="dk1"/>
                </a:solidFill>
                <a:latin typeface="Calibri" panose="020F0502020204030204" pitchFamily="34" charset="0"/>
                <a:ea typeface="Calibri"/>
                <a:cs typeface="Calibri" panose="020F0502020204030204" pitchFamily="34" charset="0"/>
                <a:sym typeface="Calibri"/>
              </a:rPr>
              <a:t>Confusion Matrix</a:t>
            </a:r>
            <a:endParaRPr sz="2000" dirty="0">
              <a:latin typeface="Calibri" panose="020F0502020204030204" pitchFamily="34" charset="0"/>
              <a:cs typeface="Calibri" panose="020F0502020204030204" pitchFamily="34" charset="0"/>
            </a:endParaRPr>
          </a:p>
          <a:p>
            <a:pPr marL="285750" marR="0" lvl="0" indent="-158750" algn="just" rtl="0">
              <a:spcBef>
                <a:spcPts val="0"/>
              </a:spcBef>
              <a:spcAft>
                <a:spcPts val="0"/>
              </a:spcAft>
              <a:buClr>
                <a:schemeClr val="dk1"/>
              </a:buClr>
              <a:buSzPts val="20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71450" algn="l" rtl="0">
              <a:spcBef>
                <a:spcPts val="0"/>
              </a:spcBef>
              <a:spcAft>
                <a:spcPts val="0"/>
              </a:spcAft>
              <a:buClr>
                <a:schemeClr val="dk1"/>
              </a:buClr>
              <a:buSzPts val="18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333" name="Google Shape;333;p30"/>
          <p:cNvSpPr txBox="1"/>
          <p:nvPr/>
        </p:nvSpPr>
        <p:spPr>
          <a:xfrm>
            <a:off x="728656" y="4495801"/>
            <a:ext cx="6086475" cy="10156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Accuracy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61.11%</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Sensitivity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64.21% </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Specificity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60.41%</a:t>
            </a:r>
            <a:endParaRPr sz="2000" dirty="0">
              <a:latin typeface="Calibri" panose="020F0502020204030204" pitchFamily="34" charset="0"/>
              <a:cs typeface="Calibri" panose="020F0502020204030204" pitchFamily="34" charset="0"/>
            </a:endParaRPr>
          </a:p>
        </p:txBody>
      </p:sp>
      <p:sp>
        <p:nvSpPr>
          <p:cNvPr id="334" name="Google Shape;334;p30"/>
          <p:cNvSpPr txBox="1"/>
          <p:nvPr/>
        </p:nvSpPr>
        <p:spPr>
          <a:xfrm>
            <a:off x="9363074" y="4495801"/>
            <a:ext cx="1743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Fig: AUC Plot</a:t>
            </a:r>
            <a:endParaRPr/>
          </a:p>
        </p:txBody>
      </p:sp>
      <p:pic>
        <p:nvPicPr>
          <p:cNvPr id="335" name="Google Shape;335;p30"/>
          <p:cNvPicPr preferRelativeResize="0"/>
          <p:nvPr/>
        </p:nvPicPr>
        <p:blipFill rotWithShape="1">
          <a:blip r:embed="rId3">
            <a:alphaModFix/>
          </a:blip>
          <a:srcRect/>
          <a:stretch/>
        </p:blipFill>
        <p:spPr>
          <a:xfrm>
            <a:off x="8471535" y="1343978"/>
            <a:ext cx="3116580" cy="2979420"/>
          </a:xfrm>
          <a:prstGeom prst="rect">
            <a:avLst/>
          </a:prstGeom>
          <a:noFill/>
          <a:ln>
            <a:noFill/>
          </a:ln>
        </p:spPr>
      </p:pic>
      <p:graphicFrame>
        <p:nvGraphicFramePr>
          <p:cNvPr id="336" name="Google Shape;336;p30"/>
          <p:cNvGraphicFramePr/>
          <p:nvPr/>
        </p:nvGraphicFramePr>
        <p:xfrm>
          <a:off x="1012506" y="3650370"/>
          <a:ext cx="5802625" cy="739125"/>
        </p:xfrm>
        <a:graphic>
          <a:graphicData uri="http://schemas.openxmlformats.org/drawingml/2006/table">
            <a:tbl>
              <a:tblPr bandRow="1">
                <a:noFill/>
                <a:tableStyleId>{4023A177-3FDD-4230-94F7-CE468516162D}</a:tableStyleId>
              </a:tblPr>
              <a:tblGrid>
                <a:gridCol w="1950950">
                  <a:extLst>
                    <a:ext uri="{9D8B030D-6E8A-4147-A177-3AD203B41FA5}">
                      <a16:colId xmlns:a16="http://schemas.microsoft.com/office/drawing/2014/main" val="20000"/>
                    </a:ext>
                  </a:extLst>
                </a:gridCol>
                <a:gridCol w="1298425">
                  <a:extLst>
                    <a:ext uri="{9D8B030D-6E8A-4147-A177-3AD203B41FA5}">
                      <a16:colId xmlns:a16="http://schemas.microsoft.com/office/drawing/2014/main" val="20001"/>
                    </a:ext>
                  </a:extLst>
                </a:gridCol>
                <a:gridCol w="1276625">
                  <a:extLst>
                    <a:ext uri="{9D8B030D-6E8A-4147-A177-3AD203B41FA5}">
                      <a16:colId xmlns:a16="http://schemas.microsoft.com/office/drawing/2014/main" val="20002"/>
                    </a:ext>
                  </a:extLst>
                </a:gridCol>
                <a:gridCol w="1276625">
                  <a:extLst>
                    <a:ext uri="{9D8B030D-6E8A-4147-A177-3AD203B41FA5}">
                      <a16:colId xmlns:a16="http://schemas.microsoft.com/office/drawing/2014/main" val="20003"/>
                    </a:ext>
                  </a:extLst>
                </a:gridCol>
              </a:tblGrid>
              <a:tr h="182875">
                <a:tc>
                  <a:txBody>
                    <a:bodyPr/>
                    <a:lstStyle/>
                    <a:p>
                      <a:pPr marL="0" marR="0" lvl="0" indent="0" algn="l" rtl="0">
                        <a:lnSpc>
                          <a:spcPct val="115000"/>
                        </a:lnSpc>
                        <a:spcBef>
                          <a:spcPts val="0"/>
                        </a:spcBef>
                        <a:spcAft>
                          <a:spcPts val="0"/>
                        </a:spcAft>
                        <a:buNone/>
                      </a:pPr>
                      <a:r>
                        <a:rPr lang="en-IN" sz="1100"/>
                        <a:t>Confusion Matrix </a:t>
                      </a:r>
                      <a:endParaRPr sz="1100">
                        <a:latin typeface="Calibri"/>
                        <a:ea typeface="Calibri"/>
                        <a:cs typeface="Calibri"/>
                        <a:sym typeface="Calibri"/>
                      </a:endParaRPr>
                    </a:p>
                  </a:txBody>
                  <a:tcPr marL="68575" marR="68575" marT="0" marB="0" anchor="b"/>
                </a:tc>
                <a:tc gridSpan="3">
                  <a:txBody>
                    <a:bodyPr/>
                    <a:lstStyle/>
                    <a:p>
                      <a:pPr marL="0" marR="0" lvl="0" indent="0" algn="ctr" rtl="0">
                        <a:lnSpc>
                          <a:spcPct val="115000"/>
                        </a:lnSpc>
                        <a:spcBef>
                          <a:spcPts val="0"/>
                        </a:spcBef>
                        <a:spcAft>
                          <a:spcPts val="0"/>
                        </a:spcAft>
                        <a:buNone/>
                      </a:pPr>
                      <a:r>
                        <a:rPr lang="en-IN" sz="1100"/>
                        <a:t>Model Prediction</a:t>
                      </a:r>
                      <a:endParaRPr sz="1100">
                        <a:latin typeface="Calibri"/>
                        <a:ea typeface="Calibri"/>
                        <a:cs typeface="Calibri"/>
                        <a:sym typeface="Calibri"/>
                      </a:endParaRPr>
                    </a:p>
                  </a:txBody>
                  <a:tcPr marL="68575" marR="68575"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75">
                <a:tc rowSpan="3">
                  <a:txBody>
                    <a:bodyPr/>
                    <a:lstStyle/>
                    <a:p>
                      <a:pPr marL="0" marR="0" lvl="0" indent="0" algn="ctr" rtl="0">
                        <a:lnSpc>
                          <a:spcPct val="115000"/>
                        </a:lnSpc>
                        <a:spcBef>
                          <a:spcPts val="0"/>
                        </a:spcBef>
                        <a:spcAft>
                          <a:spcPts val="0"/>
                        </a:spcAft>
                        <a:buNone/>
                      </a:pPr>
                      <a:r>
                        <a:rPr lang="en-IN" sz="1100"/>
                        <a:t>Actual loan status</a:t>
                      </a:r>
                      <a:endParaRPr sz="1100">
                        <a:latin typeface="Calibri"/>
                        <a:ea typeface="Calibri"/>
                        <a:cs typeface="Calibri"/>
                        <a:sym typeface="Calibri"/>
                      </a:endParaRPr>
                    </a:p>
                  </a:txBody>
                  <a:tcPr marL="68575" marR="68575" marT="0" marB="0" anchor="ctr"/>
                </a:tc>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1"/>
                  </a:ext>
                </a:extLst>
              </a:tr>
              <a:tr h="182875">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387771</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254099</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2"/>
                  </a:ext>
                </a:extLst>
              </a:tr>
              <a:tr h="190500">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53682</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dirty="0"/>
                        <a:t>96318</a:t>
                      </a:r>
                      <a:endParaRPr sz="1100" dirty="0">
                        <a:latin typeface="Calibri"/>
                        <a:ea typeface="Calibri"/>
                        <a:cs typeface="Calibri"/>
                        <a:sym typeface="Calibri"/>
                      </a:endParaRPr>
                    </a:p>
                  </a:txBody>
                  <a:tcPr marL="68575" marR="68575" marT="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8304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Naïve Bayes Algorithm</a:t>
            </a:r>
            <a:endParaRPr/>
          </a:p>
        </p:txBody>
      </p:sp>
      <p:sp>
        <p:nvSpPr>
          <p:cNvPr id="343" name="Google Shape;343;p31"/>
          <p:cNvSpPr txBox="1"/>
          <p:nvPr/>
        </p:nvSpPr>
        <p:spPr>
          <a:xfrm>
            <a:off x="582319" y="5544094"/>
            <a:ext cx="6086475" cy="10156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Accuracy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58.87%</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Sensitivity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63.1%</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Specificity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57.88%</a:t>
            </a:r>
            <a:endParaRPr sz="2000" dirty="0">
              <a:latin typeface="Calibri" panose="020F0502020204030204" pitchFamily="34" charset="0"/>
              <a:cs typeface="Calibri" panose="020F0502020204030204" pitchFamily="34" charset="0"/>
            </a:endParaRPr>
          </a:p>
        </p:txBody>
      </p:sp>
      <p:sp>
        <p:nvSpPr>
          <p:cNvPr id="344" name="Google Shape;344;p31"/>
          <p:cNvSpPr txBox="1"/>
          <p:nvPr/>
        </p:nvSpPr>
        <p:spPr>
          <a:xfrm>
            <a:off x="9363074" y="4495801"/>
            <a:ext cx="1743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Fig: AUC Plot</a:t>
            </a:r>
            <a:endParaRPr/>
          </a:p>
        </p:txBody>
      </p:sp>
      <p:sp>
        <p:nvSpPr>
          <p:cNvPr id="345" name="Google Shape;345;p31"/>
          <p:cNvSpPr txBox="1"/>
          <p:nvPr/>
        </p:nvSpPr>
        <p:spPr>
          <a:xfrm>
            <a:off x="582319" y="1166941"/>
            <a:ext cx="7895856" cy="459096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rgbClr val="000000"/>
              </a:buClr>
              <a:buSzPts val="2000"/>
              <a:buFont typeface="Arial"/>
              <a:buChar char="•"/>
            </a:pPr>
            <a:r>
              <a:rPr lang="en-IN" sz="2000" dirty="0">
                <a:solidFill>
                  <a:srgbClr val="000000"/>
                </a:solidFill>
                <a:latin typeface="Calibri" panose="020F0502020204030204" pitchFamily="34" charset="0"/>
                <a:ea typeface="Calibri"/>
                <a:cs typeface="Calibri" panose="020F0502020204030204" pitchFamily="34" charset="0"/>
                <a:sym typeface="Calibri"/>
              </a:rPr>
              <a:t>Naive Bayes is a technique based on Bayes theorem of conditional probability for constructing classifiers: models that assign class labels to problem instances, represented as vectors of feature values, where the class labels are drawn from some finite set. The default loan probability is explained by the 20 variables that were considered as independent features. </a:t>
            </a:r>
            <a:r>
              <a:rPr lang="en-IN" sz="2000" b="1" dirty="0" err="1">
                <a:solidFill>
                  <a:srgbClr val="000000"/>
                </a:solidFill>
                <a:latin typeface="Calibri" panose="020F0502020204030204" pitchFamily="34" charset="0"/>
                <a:ea typeface="Calibri"/>
                <a:cs typeface="Calibri" panose="020F0502020204030204" pitchFamily="34" charset="0"/>
                <a:sym typeface="Calibri"/>
              </a:rPr>
              <a:t>GaussianNB</a:t>
            </a:r>
            <a:r>
              <a:rPr lang="en-IN" sz="2000" dirty="0">
                <a:solidFill>
                  <a:srgbClr val="000000"/>
                </a:solidFill>
                <a:latin typeface="Calibri" panose="020F0502020204030204" pitchFamily="34" charset="0"/>
                <a:ea typeface="Calibri"/>
                <a:cs typeface="Calibri" panose="020F0502020204030204" pitchFamily="34" charset="0"/>
                <a:sym typeface="Calibri"/>
              </a:rPr>
              <a:t> from </a:t>
            </a:r>
            <a:r>
              <a:rPr lang="en-IN" sz="2000" b="1" dirty="0" err="1">
                <a:solidFill>
                  <a:srgbClr val="000000"/>
                </a:solidFill>
                <a:latin typeface="Calibri" panose="020F0502020204030204" pitchFamily="34" charset="0"/>
                <a:ea typeface="Calibri"/>
                <a:cs typeface="Calibri" panose="020F0502020204030204" pitchFamily="34" charset="0"/>
                <a:sym typeface="Calibri"/>
              </a:rPr>
              <a:t>sklearn</a:t>
            </a:r>
            <a:r>
              <a:rPr lang="en-IN" sz="2000" dirty="0">
                <a:solidFill>
                  <a:srgbClr val="000000"/>
                </a:solidFill>
                <a:latin typeface="Calibri" panose="020F0502020204030204" pitchFamily="34" charset="0"/>
                <a:ea typeface="Calibri"/>
                <a:cs typeface="Calibri" panose="020F0502020204030204" pitchFamily="34" charset="0"/>
                <a:sym typeface="Calibri"/>
              </a:rPr>
              <a:t> package was used for building the model. Hyper parameter tuning was used and Probability of default was kept as </a:t>
            </a:r>
            <a:r>
              <a:rPr lang="en-IN" sz="2000" b="1" dirty="0">
                <a:solidFill>
                  <a:srgbClr val="000000"/>
                </a:solidFill>
                <a:latin typeface="Calibri" panose="020F0502020204030204" pitchFamily="34" charset="0"/>
                <a:ea typeface="Calibri"/>
                <a:cs typeface="Calibri" panose="020F0502020204030204" pitchFamily="34" charset="0"/>
                <a:sym typeface="Calibri"/>
              </a:rPr>
              <a:t>0.60</a:t>
            </a:r>
            <a:r>
              <a:rPr lang="en-IN" sz="2000" dirty="0">
                <a:solidFill>
                  <a:srgbClr val="000000"/>
                </a:solidFill>
                <a:latin typeface="Calibri" panose="020F0502020204030204" pitchFamily="34" charset="0"/>
                <a:ea typeface="Calibri"/>
                <a:cs typeface="Calibri" panose="020F0502020204030204" pitchFamily="34" charset="0"/>
                <a:sym typeface="Calibri"/>
              </a:rPr>
              <a:t> for cut-off to obtain best model performance.</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l" rtl="0">
              <a:spcBef>
                <a:spcPts val="100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AUC obtained after running the final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65.01%</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b="1" dirty="0">
                <a:solidFill>
                  <a:schemeClr val="dk1"/>
                </a:solidFill>
                <a:latin typeface="Calibri" panose="020F0502020204030204" pitchFamily="34" charset="0"/>
                <a:ea typeface="Calibri"/>
                <a:cs typeface="Calibri" panose="020F0502020204030204" pitchFamily="34" charset="0"/>
                <a:sym typeface="Calibri"/>
              </a:rPr>
              <a:t>Confusion Matrix</a:t>
            </a:r>
            <a:endParaRPr sz="2000" dirty="0">
              <a:latin typeface="Calibri" panose="020F0502020204030204" pitchFamily="34" charset="0"/>
              <a:cs typeface="Calibri" panose="020F0502020204030204" pitchFamily="34" charset="0"/>
            </a:endParaRPr>
          </a:p>
          <a:p>
            <a:pPr marL="285750" marR="0" lvl="0" indent="-171450" algn="l" rtl="0">
              <a:spcBef>
                <a:spcPts val="0"/>
              </a:spcBef>
              <a:spcAft>
                <a:spcPts val="0"/>
              </a:spcAft>
              <a:buClr>
                <a:schemeClr val="dk1"/>
              </a:buClr>
              <a:buSzPts val="18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71450" algn="l" rtl="0">
              <a:spcBef>
                <a:spcPts val="0"/>
              </a:spcBef>
              <a:spcAft>
                <a:spcPts val="0"/>
              </a:spcAft>
              <a:buClr>
                <a:schemeClr val="dk1"/>
              </a:buClr>
              <a:buSzPts val="18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graphicFrame>
        <p:nvGraphicFramePr>
          <p:cNvPr id="346" name="Google Shape;346;p31"/>
          <p:cNvGraphicFramePr/>
          <p:nvPr>
            <p:extLst>
              <p:ext uri="{D42A27DB-BD31-4B8C-83A1-F6EECF244321}">
                <p14:modId xmlns:p14="http://schemas.microsoft.com/office/powerpoint/2010/main" val="1008836784"/>
              </p:ext>
            </p:extLst>
          </p:nvPr>
        </p:nvGraphicFramePr>
        <p:xfrm>
          <a:off x="941034" y="4761489"/>
          <a:ext cx="4799450" cy="737733"/>
        </p:xfrm>
        <a:graphic>
          <a:graphicData uri="http://schemas.openxmlformats.org/drawingml/2006/table">
            <a:tbl>
              <a:tblPr bandRow="1">
                <a:noFill/>
                <a:tableStyleId>{4023A177-3FDD-4230-94F7-CE468516162D}</a:tableStyleId>
              </a:tblPr>
              <a:tblGrid>
                <a:gridCol w="1613650">
                  <a:extLst>
                    <a:ext uri="{9D8B030D-6E8A-4147-A177-3AD203B41FA5}">
                      <a16:colId xmlns:a16="http://schemas.microsoft.com/office/drawing/2014/main" val="20000"/>
                    </a:ext>
                  </a:extLst>
                </a:gridCol>
                <a:gridCol w="1073950">
                  <a:extLst>
                    <a:ext uri="{9D8B030D-6E8A-4147-A177-3AD203B41FA5}">
                      <a16:colId xmlns:a16="http://schemas.microsoft.com/office/drawing/2014/main" val="20001"/>
                    </a:ext>
                  </a:extLst>
                </a:gridCol>
                <a:gridCol w="1055925">
                  <a:extLst>
                    <a:ext uri="{9D8B030D-6E8A-4147-A177-3AD203B41FA5}">
                      <a16:colId xmlns:a16="http://schemas.microsoft.com/office/drawing/2014/main" val="20002"/>
                    </a:ext>
                  </a:extLst>
                </a:gridCol>
                <a:gridCol w="1055925">
                  <a:extLst>
                    <a:ext uri="{9D8B030D-6E8A-4147-A177-3AD203B41FA5}">
                      <a16:colId xmlns:a16="http://schemas.microsoft.com/office/drawing/2014/main" val="20003"/>
                    </a:ext>
                  </a:extLst>
                </a:gridCol>
              </a:tblGrid>
              <a:tr h="139700">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gridSpan="3">
                  <a:txBody>
                    <a:bodyPr/>
                    <a:lstStyle/>
                    <a:p>
                      <a:pPr marL="0" marR="0" lvl="0" indent="0" algn="ctr" rtl="0">
                        <a:lnSpc>
                          <a:spcPct val="115000"/>
                        </a:lnSpc>
                        <a:spcBef>
                          <a:spcPts val="0"/>
                        </a:spcBef>
                        <a:spcAft>
                          <a:spcPts val="0"/>
                        </a:spcAft>
                        <a:buNone/>
                      </a:pPr>
                      <a:r>
                        <a:rPr lang="en-IN" sz="1100"/>
                        <a:t>Model Prediction</a:t>
                      </a:r>
                      <a:endParaRPr sz="1100">
                        <a:latin typeface="Calibri"/>
                        <a:ea typeface="Calibri"/>
                        <a:cs typeface="Calibri"/>
                        <a:sym typeface="Calibri"/>
                      </a:endParaRPr>
                    </a:p>
                  </a:txBody>
                  <a:tcPr marL="68575" marR="68575"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75">
                <a:tc rowSpan="3">
                  <a:txBody>
                    <a:bodyPr/>
                    <a:lstStyle/>
                    <a:p>
                      <a:pPr marL="0" marR="0" lvl="0" indent="0" algn="ctr" rtl="0">
                        <a:lnSpc>
                          <a:spcPct val="115000"/>
                        </a:lnSpc>
                        <a:spcBef>
                          <a:spcPts val="0"/>
                        </a:spcBef>
                        <a:spcAft>
                          <a:spcPts val="0"/>
                        </a:spcAft>
                        <a:buNone/>
                      </a:pPr>
                      <a:r>
                        <a:rPr lang="en-IN" sz="1100"/>
                        <a:t>Actual loan status</a:t>
                      </a:r>
                      <a:endParaRPr sz="1100">
                        <a:latin typeface="Calibri"/>
                        <a:ea typeface="Calibri"/>
                        <a:cs typeface="Calibri"/>
                        <a:sym typeface="Calibri"/>
                      </a:endParaRPr>
                    </a:p>
                  </a:txBody>
                  <a:tcPr marL="68575" marR="68575" marT="0" marB="0" anchor="ctr"/>
                </a:tc>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1"/>
                  </a:ext>
                </a:extLst>
              </a:tr>
              <a:tr h="182875">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371542</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270328</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2"/>
                  </a:ext>
                </a:extLst>
              </a:tr>
              <a:tr h="190500">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55350</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dirty="0"/>
                        <a:t>94650</a:t>
                      </a:r>
                      <a:endParaRPr sz="1100" dirty="0">
                        <a:latin typeface="Calibri"/>
                        <a:ea typeface="Calibri"/>
                        <a:cs typeface="Calibri"/>
                        <a:sym typeface="Calibri"/>
                      </a:endParaRPr>
                    </a:p>
                  </a:txBody>
                  <a:tcPr marL="68575" marR="68575" marT="0" marB="0" anchor="b"/>
                </a:tc>
                <a:extLst>
                  <a:ext uri="{0D108BD9-81ED-4DB2-BD59-A6C34878D82A}">
                    <a16:rowId xmlns:a16="http://schemas.microsoft.com/office/drawing/2014/main" val="10003"/>
                  </a:ext>
                </a:extLst>
              </a:tr>
            </a:tbl>
          </a:graphicData>
        </a:graphic>
      </p:graphicFrame>
      <p:pic>
        <p:nvPicPr>
          <p:cNvPr id="347" name="Google Shape;347;p31"/>
          <p:cNvPicPr preferRelativeResize="0"/>
          <p:nvPr/>
        </p:nvPicPr>
        <p:blipFill rotWithShape="1">
          <a:blip r:embed="rId3">
            <a:alphaModFix/>
          </a:blip>
          <a:srcRect/>
          <a:stretch/>
        </p:blipFill>
        <p:spPr>
          <a:xfrm>
            <a:off x="8478175" y="1262956"/>
            <a:ext cx="3200400" cy="2956560"/>
          </a:xfrm>
          <a:prstGeom prst="rect">
            <a:avLst/>
          </a:prstGeom>
          <a:noFill/>
          <a:ln>
            <a:noFill/>
          </a:ln>
        </p:spPr>
      </p:pic>
    </p:spTree>
    <p:extLst>
      <p:ext uri="{BB962C8B-B14F-4D97-AF65-F5344CB8AC3E}">
        <p14:creationId xmlns:p14="http://schemas.microsoft.com/office/powerpoint/2010/main" val="87282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Why Lending Club ?</a:t>
            </a:r>
            <a:endParaRPr/>
          </a:p>
        </p:txBody>
      </p:sp>
      <p:sp>
        <p:nvSpPr>
          <p:cNvPr id="132" name="Google Shape;132;p5"/>
          <p:cNvSpPr txBox="1">
            <a:spLocks noGrp="1"/>
          </p:cNvSpPr>
          <p:nvPr>
            <p:ph type="body" idx="1"/>
          </p:nvPr>
        </p:nvSpPr>
        <p:spPr>
          <a:xfrm>
            <a:off x="838199" y="1247775"/>
            <a:ext cx="10853057"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200000"/>
              </a:lnSpc>
              <a:spcBef>
                <a:spcPts val="0"/>
              </a:spcBef>
              <a:spcAft>
                <a:spcPts val="0"/>
              </a:spcAft>
              <a:buClr>
                <a:schemeClr val="dk1"/>
              </a:buClr>
              <a:buSzPts val="2400"/>
              <a:buChar char="•"/>
            </a:pPr>
            <a:r>
              <a:rPr lang="en-IN" sz="2000" dirty="0"/>
              <a:t>Lending Club is the 2</a:t>
            </a:r>
            <a:r>
              <a:rPr lang="en-IN" sz="2000" baseline="30000" dirty="0"/>
              <a:t>nd</a:t>
            </a:r>
            <a:r>
              <a:rPr lang="en-IN" sz="2000" dirty="0"/>
              <a:t> biggest player in the P2P lending market in US</a:t>
            </a:r>
            <a:endParaRPr sz="2000" dirty="0"/>
          </a:p>
          <a:p>
            <a:pPr marL="228600" lvl="0" indent="-228600" algn="l" rtl="0">
              <a:lnSpc>
                <a:spcPct val="200000"/>
              </a:lnSpc>
              <a:spcBef>
                <a:spcPts val="1000"/>
              </a:spcBef>
              <a:spcAft>
                <a:spcPts val="0"/>
              </a:spcAft>
              <a:buClr>
                <a:schemeClr val="dk1"/>
              </a:buClr>
              <a:buSzPts val="2400"/>
              <a:buChar char="•"/>
            </a:pPr>
            <a:r>
              <a:rPr lang="en-IN" sz="2000" dirty="0"/>
              <a:t>Lending Club is the first P2P lender to register its offering as securities with the SEC</a:t>
            </a:r>
            <a:endParaRPr sz="2000" dirty="0"/>
          </a:p>
          <a:p>
            <a:pPr marL="228600" lvl="0" indent="-228600" algn="l" rtl="0">
              <a:lnSpc>
                <a:spcPct val="200000"/>
              </a:lnSpc>
              <a:spcBef>
                <a:spcPts val="1000"/>
              </a:spcBef>
              <a:spcAft>
                <a:spcPts val="0"/>
              </a:spcAft>
              <a:buClr>
                <a:schemeClr val="dk1"/>
              </a:buClr>
              <a:buSzPts val="2400"/>
              <a:buChar char="•"/>
            </a:pPr>
            <a:r>
              <a:rPr lang="en-IN" sz="2000" dirty="0"/>
              <a:t>Lending Club has issued over $59B USD till March 2020</a:t>
            </a:r>
            <a:endParaRPr sz="2000" dirty="0"/>
          </a:p>
          <a:p>
            <a:pPr marL="228600" lvl="0" indent="-228600" algn="l" rtl="0">
              <a:lnSpc>
                <a:spcPct val="200000"/>
              </a:lnSpc>
              <a:spcBef>
                <a:spcPts val="1000"/>
              </a:spcBef>
              <a:spcAft>
                <a:spcPts val="0"/>
              </a:spcAft>
              <a:buClr>
                <a:schemeClr val="dk1"/>
              </a:buClr>
              <a:buSzPts val="2400"/>
              <a:buChar char="•"/>
            </a:pPr>
            <a:r>
              <a:rPr lang="en-IN" sz="2000" dirty="0"/>
              <a:t>Lending Club data can be collected easily through their public APIs</a:t>
            </a:r>
            <a:endParaRPr sz="2000" dirty="0"/>
          </a:p>
          <a:p>
            <a:pPr marL="228600" lvl="0" indent="-76200" algn="l" rtl="0">
              <a:lnSpc>
                <a:spcPct val="200000"/>
              </a:lnSpc>
              <a:spcBef>
                <a:spcPts val="1000"/>
              </a:spcBef>
              <a:spcAft>
                <a:spcPts val="0"/>
              </a:spcAft>
              <a:buClr>
                <a:schemeClr val="dk1"/>
              </a:buClr>
              <a:buSzPts val="2400"/>
              <a:buNone/>
            </a:pPr>
            <a:endParaRPr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2"/>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Linear Discriminant Analysis </a:t>
            </a:r>
            <a:endParaRPr/>
          </a:p>
        </p:txBody>
      </p:sp>
      <p:sp>
        <p:nvSpPr>
          <p:cNvPr id="354" name="Google Shape;354;p32"/>
          <p:cNvSpPr txBox="1"/>
          <p:nvPr/>
        </p:nvSpPr>
        <p:spPr>
          <a:xfrm>
            <a:off x="629151" y="3843381"/>
            <a:ext cx="6347149" cy="10156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Accuracy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62.26%</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Sensitivity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55.21%</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Specificity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63.90%</a:t>
            </a:r>
            <a:endParaRPr sz="2000" dirty="0">
              <a:latin typeface="Calibri" panose="020F0502020204030204" pitchFamily="34" charset="0"/>
              <a:cs typeface="Calibri" panose="020F0502020204030204" pitchFamily="34" charset="0"/>
            </a:endParaRPr>
          </a:p>
        </p:txBody>
      </p:sp>
      <p:sp>
        <p:nvSpPr>
          <p:cNvPr id="355" name="Google Shape;355;p32"/>
          <p:cNvSpPr txBox="1"/>
          <p:nvPr/>
        </p:nvSpPr>
        <p:spPr>
          <a:xfrm>
            <a:off x="9363074" y="4495801"/>
            <a:ext cx="1743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Fig: AUC Plot</a:t>
            </a:r>
            <a:endParaRPr/>
          </a:p>
        </p:txBody>
      </p:sp>
      <p:sp>
        <p:nvSpPr>
          <p:cNvPr id="356" name="Google Shape;356;p32"/>
          <p:cNvSpPr txBox="1"/>
          <p:nvPr/>
        </p:nvSpPr>
        <p:spPr>
          <a:xfrm>
            <a:off x="530087" y="1176944"/>
            <a:ext cx="8125641" cy="269300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rgbClr val="000000"/>
              </a:buClr>
              <a:buSzPts val="2000"/>
              <a:buFont typeface="Arial"/>
              <a:buChar char="•"/>
            </a:pPr>
            <a:r>
              <a:rPr lang="en-IN" sz="2000" b="1" dirty="0">
                <a:solidFill>
                  <a:srgbClr val="000000"/>
                </a:solidFill>
                <a:latin typeface="Calibri" panose="020F0502020204030204" pitchFamily="34" charset="0"/>
                <a:ea typeface="Calibri"/>
                <a:cs typeface="Calibri" panose="020F0502020204030204" pitchFamily="34" charset="0"/>
                <a:sym typeface="Calibri"/>
              </a:rPr>
              <a:t>Linear Discriminant Analysis (LDA) </a:t>
            </a:r>
            <a:r>
              <a:rPr lang="en-IN" sz="2000" dirty="0">
                <a:solidFill>
                  <a:srgbClr val="000000"/>
                </a:solidFill>
                <a:latin typeface="Calibri" panose="020F0502020204030204" pitchFamily="34" charset="0"/>
                <a:ea typeface="Calibri"/>
                <a:cs typeface="Calibri" panose="020F0502020204030204" pitchFamily="34" charset="0"/>
                <a:sym typeface="Calibri"/>
              </a:rPr>
              <a:t>Hyper parameter tuning was used and Probability of default was kept as </a:t>
            </a:r>
            <a:r>
              <a:rPr lang="en-IN" sz="2000" b="1" dirty="0">
                <a:solidFill>
                  <a:srgbClr val="000000"/>
                </a:solidFill>
                <a:latin typeface="Calibri" panose="020F0502020204030204" pitchFamily="34" charset="0"/>
                <a:ea typeface="Calibri"/>
                <a:cs typeface="Calibri" panose="020F0502020204030204" pitchFamily="34" charset="0"/>
                <a:sym typeface="Calibri"/>
              </a:rPr>
              <a:t>0.50</a:t>
            </a:r>
            <a:r>
              <a:rPr lang="en-IN" sz="2000" dirty="0">
                <a:solidFill>
                  <a:srgbClr val="000000"/>
                </a:solidFill>
                <a:latin typeface="Calibri" panose="020F0502020204030204" pitchFamily="34" charset="0"/>
                <a:ea typeface="Calibri"/>
                <a:cs typeface="Calibri" panose="020F0502020204030204" pitchFamily="34" charset="0"/>
                <a:sym typeface="Calibri"/>
              </a:rPr>
              <a:t> for cut-off to obtain best model performance.</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AUC obtained after running the final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63.19%</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2000" b="1" dirty="0">
                <a:solidFill>
                  <a:schemeClr val="dk1"/>
                </a:solidFill>
                <a:latin typeface="Calibri" panose="020F0502020204030204" pitchFamily="34" charset="0"/>
                <a:ea typeface="Calibri"/>
                <a:cs typeface="Calibri" panose="020F0502020204030204" pitchFamily="34" charset="0"/>
                <a:sym typeface="Calibri"/>
              </a:rPr>
              <a:t>Confusion Matrix</a:t>
            </a:r>
            <a:endParaRPr sz="2000" dirty="0">
              <a:latin typeface="Calibri" panose="020F0502020204030204" pitchFamily="34" charset="0"/>
              <a:cs typeface="Calibri" panose="020F0502020204030204" pitchFamily="34" charset="0"/>
            </a:endParaRPr>
          </a:p>
          <a:p>
            <a:pPr marL="285750" marR="0" lvl="0" indent="-171450" algn="l" rtl="0">
              <a:spcBef>
                <a:spcPts val="0"/>
              </a:spcBef>
              <a:spcAft>
                <a:spcPts val="0"/>
              </a:spcAft>
              <a:buClr>
                <a:schemeClr val="dk1"/>
              </a:buClr>
              <a:buSzPts val="18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71450" algn="l" rtl="0">
              <a:spcBef>
                <a:spcPts val="0"/>
              </a:spcBef>
              <a:spcAft>
                <a:spcPts val="0"/>
              </a:spcAft>
              <a:buClr>
                <a:schemeClr val="dk1"/>
              </a:buClr>
              <a:buSzPts val="18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357" name="Google Shape;357;p32"/>
          <p:cNvPicPr preferRelativeResize="0"/>
          <p:nvPr/>
        </p:nvPicPr>
        <p:blipFill rotWithShape="1">
          <a:blip r:embed="rId3">
            <a:alphaModFix/>
          </a:blip>
          <a:srcRect/>
          <a:stretch/>
        </p:blipFill>
        <p:spPr>
          <a:xfrm>
            <a:off x="8695371" y="1171576"/>
            <a:ext cx="3078480" cy="3048000"/>
          </a:xfrm>
          <a:prstGeom prst="rect">
            <a:avLst/>
          </a:prstGeom>
          <a:noFill/>
          <a:ln>
            <a:noFill/>
          </a:ln>
        </p:spPr>
      </p:pic>
      <p:graphicFrame>
        <p:nvGraphicFramePr>
          <p:cNvPr id="358" name="Google Shape;358;p32"/>
          <p:cNvGraphicFramePr/>
          <p:nvPr>
            <p:extLst>
              <p:ext uri="{D42A27DB-BD31-4B8C-83A1-F6EECF244321}">
                <p14:modId xmlns:p14="http://schemas.microsoft.com/office/powerpoint/2010/main" val="2575108598"/>
              </p:ext>
            </p:extLst>
          </p:nvPr>
        </p:nvGraphicFramePr>
        <p:xfrm>
          <a:off x="1132504" y="2968481"/>
          <a:ext cx="4124725" cy="739125"/>
        </p:xfrm>
        <a:graphic>
          <a:graphicData uri="http://schemas.openxmlformats.org/drawingml/2006/table">
            <a:tbl>
              <a:tblPr bandRow="1">
                <a:noFill/>
                <a:tableStyleId>{4023A177-3FDD-4230-94F7-CE468516162D}</a:tableStyleId>
              </a:tblPr>
              <a:tblGrid>
                <a:gridCol w="1386800">
                  <a:extLst>
                    <a:ext uri="{9D8B030D-6E8A-4147-A177-3AD203B41FA5}">
                      <a16:colId xmlns:a16="http://schemas.microsoft.com/office/drawing/2014/main" val="20000"/>
                    </a:ext>
                  </a:extLst>
                </a:gridCol>
                <a:gridCol w="922975">
                  <a:extLst>
                    <a:ext uri="{9D8B030D-6E8A-4147-A177-3AD203B41FA5}">
                      <a16:colId xmlns:a16="http://schemas.microsoft.com/office/drawing/2014/main" val="20001"/>
                    </a:ext>
                  </a:extLst>
                </a:gridCol>
                <a:gridCol w="907475">
                  <a:extLst>
                    <a:ext uri="{9D8B030D-6E8A-4147-A177-3AD203B41FA5}">
                      <a16:colId xmlns:a16="http://schemas.microsoft.com/office/drawing/2014/main" val="20002"/>
                    </a:ext>
                  </a:extLst>
                </a:gridCol>
                <a:gridCol w="907475">
                  <a:extLst>
                    <a:ext uri="{9D8B030D-6E8A-4147-A177-3AD203B41FA5}">
                      <a16:colId xmlns:a16="http://schemas.microsoft.com/office/drawing/2014/main" val="20003"/>
                    </a:ext>
                  </a:extLst>
                </a:gridCol>
              </a:tblGrid>
              <a:tr h="182875">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gridSpan="3">
                  <a:txBody>
                    <a:bodyPr/>
                    <a:lstStyle/>
                    <a:p>
                      <a:pPr marL="0" marR="0" lvl="0" indent="0" algn="ctr" rtl="0">
                        <a:lnSpc>
                          <a:spcPct val="115000"/>
                        </a:lnSpc>
                        <a:spcBef>
                          <a:spcPts val="0"/>
                        </a:spcBef>
                        <a:spcAft>
                          <a:spcPts val="0"/>
                        </a:spcAft>
                        <a:buNone/>
                      </a:pPr>
                      <a:r>
                        <a:rPr lang="en-IN" sz="1100"/>
                        <a:t>Model Prediction</a:t>
                      </a:r>
                      <a:endParaRPr sz="1100">
                        <a:latin typeface="Calibri"/>
                        <a:ea typeface="Calibri"/>
                        <a:cs typeface="Calibri"/>
                        <a:sym typeface="Calibri"/>
                      </a:endParaRPr>
                    </a:p>
                  </a:txBody>
                  <a:tcPr marL="68575" marR="68575"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75">
                <a:tc rowSpan="3">
                  <a:txBody>
                    <a:bodyPr/>
                    <a:lstStyle/>
                    <a:p>
                      <a:pPr marL="0" marR="0" lvl="0" indent="0" algn="ctr" rtl="0">
                        <a:lnSpc>
                          <a:spcPct val="115000"/>
                        </a:lnSpc>
                        <a:spcBef>
                          <a:spcPts val="0"/>
                        </a:spcBef>
                        <a:spcAft>
                          <a:spcPts val="0"/>
                        </a:spcAft>
                        <a:buNone/>
                      </a:pPr>
                      <a:r>
                        <a:rPr lang="en-IN" sz="1100" dirty="0"/>
                        <a:t>Actual loan status</a:t>
                      </a:r>
                      <a:endParaRPr sz="1100" dirty="0">
                        <a:latin typeface="Calibri"/>
                        <a:ea typeface="Calibri"/>
                        <a:cs typeface="Calibri"/>
                        <a:sym typeface="Calibri"/>
                      </a:endParaRPr>
                    </a:p>
                  </a:txBody>
                  <a:tcPr marL="68575" marR="68575" marT="0" marB="0" anchor="ctr"/>
                </a:tc>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1"/>
                  </a:ext>
                </a:extLst>
              </a:tr>
              <a:tr h="182875">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410217</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231653</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2"/>
                  </a:ext>
                </a:extLst>
              </a:tr>
              <a:tr h="190500">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t>67181</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dirty="0"/>
                        <a:t>82819</a:t>
                      </a:r>
                      <a:endParaRPr sz="1100" dirty="0">
                        <a:latin typeface="Calibri"/>
                        <a:ea typeface="Calibri"/>
                        <a:cs typeface="Calibri"/>
                        <a:sym typeface="Calibri"/>
                      </a:endParaRPr>
                    </a:p>
                  </a:txBody>
                  <a:tcPr marL="68575" marR="68575" marT="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1094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Logistic Regression using PCA – 2 Components </a:t>
            </a:r>
            <a:endParaRPr/>
          </a:p>
        </p:txBody>
      </p:sp>
      <p:sp>
        <p:nvSpPr>
          <p:cNvPr id="365" name="Google Shape;365;p33"/>
          <p:cNvSpPr txBox="1"/>
          <p:nvPr/>
        </p:nvSpPr>
        <p:spPr>
          <a:xfrm>
            <a:off x="582319" y="1166941"/>
            <a:ext cx="7656159" cy="563231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After the pre-processing of the data we were left with </a:t>
            </a:r>
            <a:r>
              <a:rPr lang="en-IN" sz="2000" b="1" dirty="0">
                <a:solidFill>
                  <a:schemeClr val="dk1"/>
                </a:solidFill>
                <a:latin typeface="Calibri" panose="020F0502020204030204" pitchFamily="34" charset="0"/>
                <a:ea typeface="Calibri"/>
                <a:cs typeface="Calibri" panose="020F0502020204030204" pitchFamily="34" charset="0"/>
                <a:sym typeface="Calibri"/>
              </a:rPr>
              <a:t>20</a:t>
            </a:r>
            <a:r>
              <a:rPr lang="en-IN" sz="2000" dirty="0">
                <a:solidFill>
                  <a:schemeClr val="dk1"/>
                </a:solidFill>
                <a:latin typeface="Calibri" panose="020F0502020204030204" pitchFamily="34" charset="0"/>
                <a:ea typeface="Calibri"/>
                <a:cs typeface="Calibri" panose="020F0502020204030204" pitchFamily="34" charset="0"/>
                <a:sym typeface="Calibri"/>
              </a:rPr>
              <a:t> features. However, we tried analysing the data using </a:t>
            </a:r>
            <a:r>
              <a:rPr lang="en-IN" sz="2000" b="1" dirty="0">
                <a:solidFill>
                  <a:schemeClr val="dk1"/>
                </a:solidFill>
                <a:latin typeface="Calibri" panose="020F0502020204030204" pitchFamily="34" charset="0"/>
                <a:ea typeface="Calibri"/>
                <a:cs typeface="Calibri" panose="020F0502020204030204" pitchFamily="34" charset="0"/>
                <a:sym typeface="Calibri"/>
              </a:rPr>
              <a:t>PCA. </a:t>
            </a:r>
            <a:r>
              <a:rPr lang="en-IN" sz="2000" dirty="0">
                <a:solidFill>
                  <a:schemeClr val="dk1"/>
                </a:solidFill>
                <a:latin typeface="Calibri" panose="020F0502020204030204" pitchFamily="34" charset="0"/>
                <a:ea typeface="Calibri"/>
                <a:cs typeface="Calibri" panose="020F0502020204030204" pitchFamily="34" charset="0"/>
                <a:sym typeface="Calibri"/>
              </a:rPr>
              <a:t>Using</a:t>
            </a:r>
            <a:r>
              <a:rPr lang="en-IN" sz="2000" b="1" dirty="0">
                <a:solidFill>
                  <a:schemeClr val="dk1"/>
                </a:solidFill>
                <a:latin typeface="Calibri" panose="020F0502020204030204" pitchFamily="34" charset="0"/>
                <a:ea typeface="Calibri"/>
                <a:cs typeface="Calibri" panose="020F0502020204030204" pitchFamily="34" charset="0"/>
                <a:sym typeface="Calibri"/>
              </a:rPr>
              <a:t> </a:t>
            </a:r>
            <a:r>
              <a:rPr lang="en-IN" sz="2000" dirty="0">
                <a:solidFill>
                  <a:schemeClr val="dk1"/>
                </a:solidFill>
                <a:latin typeface="Calibri" panose="020F0502020204030204" pitchFamily="34" charset="0"/>
                <a:ea typeface="Calibri"/>
                <a:cs typeface="Calibri" panose="020F0502020204030204" pitchFamily="34" charset="0"/>
                <a:sym typeface="Calibri"/>
              </a:rPr>
              <a:t>2 principal components.</a:t>
            </a:r>
            <a:endParaRPr sz="2000" dirty="0">
              <a:latin typeface="Calibri" panose="020F0502020204030204" pitchFamily="34" charset="0"/>
              <a:cs typeface="Calibri" panose="020F0502020204030204" pitchFamily="34" charset="0"/>
            </a:endParaRPr>
          </a:p>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This has captured 96% variance from data.</a:t>
            </a:r>
            <a:endParaRPr sz="2000" dirty="0">
              <a:latin typeface="Calibri" panose="020F0502020204030204" pitchFamily="34" charset="0"/>
              <a:cs typeface="Calibri" panose="020F0502020204030204" pitchFamily="34" charset="0"/>
            </a:endParaRPr>
          </a:p>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Using </a:t>
            </a:r>
            <a:r>
              <a:rPr lang="en-IN" sz="2000" b="1" dirty="0">
                <a:solidFill>
                  <a:schemeClr val="dk1"/>
                </a:solidFill>
                <a:latin typeface="Calibri" panose="020F0502020204030204" pitchFamily="34" charset="0"/>
                <a:ea typeface="Calibri"/>
                <a:cs typeface="Calibri" panose="020F0502020204030204" pitchFamily="34" charset="0"/>
                <a:sym typeface="Calibri"/>
              </a:rPr>
              <a:t>PCA</a:t>
            </a:r>
            <a:r>
              <a:rPr lang="en-IN" sz="2000" dirty="0">
                <a:solidFill>
                  <a:schemeClr val="dk1"/>
                </a:solidFill>
                <a:latin typeface="Calibri" panose="020F0502020204030204" pitchFamily="34" charset="0"/>
                <a:ea typeface="Calibri"/>
                <a:cs typeface="Calibri" panose="020F0502020204030204" pitchFamily="34" charset="0"/>
                <a:sym typeface="Calibri"/>
              </a:rPr>
              <a:t> we tried grouping the features into 2 Components and later on run </a:t>
            </a:r>
            <a:r>
              <a:rPr lang="en-IN" sz="2000" b="1" dirty="0">
                <a:solidFill>
                  <a:schemeClr val="dk1"/>
                </a:solidFill>
                <a:latin typeface="Calibri" panose="020F0502020204030204" pitchFamily="34" charset="0"/>
                <a:ea typeface="Calibri"/>
                <a:cs typeface="Calibri" panose="020F0502020204030204" pitchFamily="34" charset="0"/>
                <a:sym typeface="Calibri"/>
              </a:rPr>
              <a:t>logistic regression </a:t>
            </a:r>
            <a:r>
              <a:rPr lang="en-IN" sz="2000" dirty="0">
                <a:solidFill>
                  <a:schemeClr val="dk1"/>
                </a:solidFill>
                <a:latin typeface="Calibri" panose="020F0502020204030204" pitchFamily="34" charset="0"/>
                <a:ea typeface="Calibri"/>
                <a:cs typeface="Calibri" panose="020F0502020204030204" pitchFamily="34" charset="0"/>
                <a:sym typeface="Calibri"/>
              </a:rPr>
              <a:t>with </a:t>
            </a:r>
            <a:r>
              <a:rPr lang="en-IN" sz="2000" b="1" dirty="0">
                <a:solidFill>
                  <a:schemeClr val="dk1"/>
                </a:solidFill>
                <a:latin typeface="Calibri" panose="020F0502020204030204" pitchFamily="34" charset="0"/>
                <a:ea typeface="Calibri"/>
                <a:cs typeface="Calibri" panose="020F0502020204030204" pitchFamily="34" charset="0"/>
                <a:sym typeface="Calibri"/>
              </a:rPr>
              <a:t>SMOTE.</a:t>
            </a:r>
            <a:endParaRPr sz="2000" dirty="0">
              <a:latin typeface="Calibri" panose="020F0502020204030204" pitchFamily="34" charset="0"/>
              <a:cs typeface="Calibri" panose="020F0502020204030204" pitchFamily="34" charset="0"/>
            </a:endParaRPr>
          </a:p>
          <a:p>
            <a:pPr marL="285750" marR="0" lvl="0" indent="-158750" algn="just" rtl="0">
              <a:spcBef>
                <a:spcPts val="0"/>
              </a:spcBef>
              <a:spcAft>
                <a:spcPts val="0"/>
              </a:spcAft>
              <a:buClr>
                <a:schemeClr val="dk1"/>
              </a:buClr>
              <a:buSzPts val="20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just" rtl="0">
              <a:spcBef>
                <a:spcPts val="0"/>
              </a:spcBef>
              <a:spcAft>
                <a:spcPts val="0"/>
              </a:spcAft>
              <a:buClr>
                <a:schemeClr val="dk1"/>
              </a:buClr>
              <a:buSzPts val="20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just" rtl="0">
              <a:spcBef>
                <a:spcPts val="0"/>
              </a:spcBef>
              <a:spcAft>
                <a:spcPts val="0"/>
              </a:spcAft>
              <a:buClr>
                <a:schemeClr val="dk1"/>
              </a:buClr>
              <a:buSzPts val="20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just" rtl="0">
              <a:spcBef>
                <a:spcPts val="0"/>
              </a:spcBef>
              <a:spcAft>
                <a:spcPts val="0"/>
              </a:spcAft>
              <a:buClr>
                <a:schemeClr val="dk1"/>
              </a:buClr>
              <a:buSzPts val="20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just" rtl="0">
              <a:spcBef>
                <a:spcPts val="0"/>
              </a:spcBef>
              <a:spcAft>
                <a:spcPts val="0"/>
              </a:spcAft>
              <a:buClr>
                <a:schemeClr val="dk1"/>
              </a:buClr>
              <a:buSzPts val="20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just" rtl="0">
              <a:spcBef>
                <a:spcPts val="0"/>
              </a:spcBef>
              <a:spcAft>
                <a:spcPts val="0"/>
              </a:spcAft>
              <a:buClr>
                <a:schemeClr val="dk1"/>
              </a:buClr>
              <a:buSzPts val="20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158750" algn="just" rtl="0">
              <a:spcBef>
                <a:spcPts val="0"/>
              </a:spcBef>
              <a:spcAft>
                <a:spcPts val="0"/>
              </a:spcAft>
              <a:buClr>
                <a:schemeClr val="dk1"/>
              </a:buClr>
              <a:buSzPts val="2000"/>
              <a:buFont typeface="Arial"/>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just" rtl="0">
              <a:spcBef>
                <a:spcPts val="0"/>
              </a:spcBef>
              <a:spcAft>
                <a:spcPts val="0"/>
              </a:spcAft>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AUC obtained is </a:t>
            </a:r>
            <a:r>
              <a:rPr lang="en-IN" sz="2000" b="1" dirty="0">
                <a:solidFill>
                  <a:schemeClr val="dk1"/>
                </a:solidFill>
                <a:latin typeface="Calibri" panose="020F0502020204030204" pitchFamily="34" charset="0"/>
                <a:ea typeface="Calibri"/>
                <a:cs typeface="Calibri" panose="020F0502020204030204" pitchFamily="34" charset="0"/>
                <a:sym typeface="Calibri"/>
              </a:rPr>
              <a:t>50.24%</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Accuracy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52.47%</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Sensitivity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47.95%</a:t>
            </a:r>
            <a:endParaRPr sz="2000" dirty="0">
              <a:latin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Specificity of the model is </a:t>
            </a:r>
            <a:r>
              <a:rPr lang="en-IN" sz="2000" b="1" dirty="0">
                <a:solidFill>
                  <a:schemeClr val="dk1"/>
                </a:solidFill>
                <a:latin typeface="Calibri" panose="020F0502020204030204" pitchFamily="34" charset="0"/>
                <a:ea typeface="Calibri"/>
                <a:cs typeface="Calibri" panose="020F0502020204030204" pitchFamily="34" charset="0"/>
                <a:sym typeface="Calibri"/>
              </a:rPr>
              <a:t>53.52%</a:t>
            </a:r>
            <a:endParaRPr sz="2000" dirty="0">
              <a:latin typeface="Calibri" panose="020F0502020204030204" pitchFamily="34" charset="0"/>
              <a:cs typeface="Calibri" panose="020F0502020204030204" pitchFamily="34" charset="0"/>
            </a:endParaRPr>
          </a:p>
        </p:txBody>
      </p:sp>
      <p:sp>
        <p:nvSpPr>
          <p:cNvPr id="366" name="Google Shape;366;p33"/>
          <p:cNvSpPr txBox="1"/>
          <p:nvPr/>
        </p:nvSpPr>
        <p:spPr>
          <a:xfrm>
            <a:off x="9363074" y="4495801"/>
            <a:ext cx="1743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Fig: AUC Plot</a:t>
            </a:r>
            <a:endParaRPr/>
          </a:p>
        </p:txBody>
      </p:sp>
      <p:pic>
        <p:nvPicPr>
          <p:cNvPr id="367" name="Google Shape;367;p33"/>
          <p:cNvPicPr preferRelativeResize="0"/>
          <p:nvPr/>
        </p:nvPicPr>
        <p:blipFill rotWithShape="1">
          <a:blip r:embed="rId3">
            <a:alphaModFix/>
          </a:blip>
          <a:srcRect/>
          <a:stretch/>
        </p:blipFill>
        <p:spPr>
          <a:xfrm>
            <a:off x="8510264" y="1288444"/>
            <a:ext cx="3409950" cy="3019425"/>
          </a:xfrm>
          <a:prstGeom prst="rect">
            <a:avLst/>
          </a:prstGeom>
          <a:noFill/>
          <a:ln>
            <a:noFill/>
          </a:ln>
        </p:spPr>
      </p:pic>
      <p:pic>
        <p:nvPicPr>
          <p:cNvPr id="368" name="Google Shape;368;p33"/>
          <p:cNvPicPr preferRelativeResize="0"/>
          <p:nvPr/>
        </p:nvPicPr>
        <p:blipFill rotWithShape="1">
          <a:blip r:embed="rId4">
            <a:alphaModFix/>
          </a:blip>
          <a:srcRect/>
          <a:stretch/>
        </p:blipFill>
        <p:spPr>
          <a:xfrm>
            <a:off x="742211" y="3105964"/>
            <a:ext cx="6202054" cy="2389314"/>
          </a:xfrm>
          <a:prstGeom prst="rect">
            <a:avLst/>
          </a:prstGeom>
          <a:noFill/>
          <a:ln>
            <a:noFill/>
          </a:ln>
        </p:spPr>
      </p:pic>
      <p:sp>
        <p:nvSpPr>
          <p:cNvPr id="369" name="Google Shape;369;p33"/>
          <p:cNvSpPr txBox="1"/>
          <p:nvPr/>
        </p:nvSpPr>
        <p:spPr>
          <a:xfrm>
            <a:off x="8952668" y="4868399"/>
            <a:ext cx="23969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Confusion Matrix</a:t>
            </a:r>
            <a:endParaRPr/>
          </a:p>
        </p:txBody>
      </p:sp>
      <p:graphicFrame>
        <p:nvGraphicFramePr>
          <p:cNvPr id="370" name="Google Shape;370;p33"/>
          <p:cNvGraphicFramePr/>
          <p:nvPr/>
        </p:nvGraphicFramePr>
        <p:xfrm>
          <a:off x="7752522" y="5505895"/>
          <a:ext cx="4333450" cy="737733"/>
        </p:xfrm>
        <a:graphic>
          <a:graphicData uri="http://schemas.openxmlformats.org/drawingml/2006/table">
            <a:tbl>
              <a:tblPr bandRow="1">
                <a:noFill/>
                <a:tableStyleId>{4023A177-3FDD-4230-94F7-CE468516162D}</a:tableStyleId>
              </a:tblPr>
              <a:tblGrid>
                <a:gridCol w="1456975">
                  <a:extLst>
                    <a:ext uri="{9D8B030D-6E8A-4147-A177-3AD203B41FA5}">
                      <a16:colId xmlns:a16="http://schemas.microsoft.com/office/drawing/2014/main" val="20000"/>
                    </a:ext>
                  </a:extLst>
                </a:gridCol>
                <a:gridCol w="969675">
                  <a:extLst>
                    <a:ext uri="{9D8B030D-6E8A-4147-A177-3AD203B41FA5}">
                      <a16:colId xmlns:a16="http://schemas.microsoft.com/office/drawing/2014/main" val="20001"/>
                    </a:ext>
                  </a:extLst>
                </a:gridCol>
                <a:gridCol w="953400">
                  <a:extLst>
                    <a:ext uri="{9D8B030D-6E8A-4147-A177-3AD203B41FA5}">
                      <a16:colId xmlns:a16="http://schemas.microsoft.com/office/drawing/2014/main" val="20002"/>
                    </a:ext>
                  </a:extLst>
                </a:gridCol>
                <a:gridCol w="953400">
                  <a:extLst>
                    <a:ext uri="{9D8B030D-6E8A-4147-A177-3AD203B41FA5}">
                      <a16:colId xmlns:a16="http://schemas.microsoft.com/office/drawing/2014/main" val="20003"/>
                    </a:ext>
                  </a:extLst>
                </a:gridCol>
              </a:tblGrid>
              <a:tr h="139700">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gridSpan="3">
                  <a:txBody>
                    <a:bodyPr/>
                    <a:lstStyle/>
                    <a:p>
                      <a:pPr marL="0" marR="0" lvl="0" indent="0" algn="ctr" rtl="0">
                        <a:lnSpc>
                          <a:spcPct val="115000"/>
                        </a:lnSpc>
                        <a:spcBef>
                          <a:spcPts val="0"/>
                        </a:spcBef>
                        <a:spcAft>
                          <a:spcPts val="0"/>
                        </a:spcAft>
                        <a:buNone/>
                      </a:pPr>
                      <a:r>
                        <a:rPr lang="en-IN" sz="1100"/>
                        <a:t>Model Prediction</a:t>
                      </a:r>
                      <a:endParaRPr sz="1100">
                        <a:latin typeface="Calibri"/>
                        <a:ea typeface="Calibri"/>
                        <a:cs typeface="Calibri"/>
                        <a:sym typeface="Calibri"/>
                      </a:endParaRPr>
                    </a:p>
                  </a:txBody>
                  <a:tcPr marL="68575" marR="68575"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75">
                <a:tc rowSpan="3">
                  <a:txBody>
                    <a:bodyPr/>
                    <a:lstStyle/>
                    <a:p>
                      <a:pPr marL="0" marR="0" lvl="0" indent="0" algn="ctr" rtl="0">
                        <a:lnSpc>
                          <a:spcPct val="115000"/>
                        </a:lnSpc>
                        <a:spcBef>
                          <a:spcPts val="0"/>
                        </a:spcBef>
                        <a:spcAft>
                          <a:spcPts val="0"/>
                        </a:spcAft>
                        <a:buNone/>
                      </a:pPr>
                      <a:r>
                        <a:rPr lang="en-IN" sz="1100"/>
                        <a:t>Actual loan status</a:t>
                      </a:r>
                      <a:endParaRPr sz="1100">
                        <a:latin typeface="Calibri"/>
                        <a:ea typeface="Calibri"/>
                        <a:cs typeface="Calibri"/>
                        <a:sym typeface="Calibri"/>
                      </a:endParaRPr>
                    </a:p>
                  </a:txBody>
                  <a:tcPr marL="68575" marR="68575" marT="0" marB="0" anchor="ctr"/>
                </a:tc>
                <a:tc>
                  <a:txBody>
                    <a:bodyPr/>
                    <a:lstStyle/>
                    <a:p>
                      <a:pPr marL="0" marR="0" lvl="0" indent="0" algn="l" rtl="0">
                        <a:lnSpc>
                          <a:spcPct val="115000"/>
                        </a:lnSpc>
                        <a:spcBef>
                          <a:spcPts val="0"/>
                        </a:spcBef>
                        <a:spcAft>
                          <a:spcPts val="0"/>
                        </a:spcAft>
                        <a:buNone/>
                      </a:pPr>
                      <a:r>
                        <a:rPr lang="en-IN" sz="1100"/>
                        <a:t> </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1"/>
                  </a:ext>
                </a:extLst>
              </a:tr>
              <a:tr h="182875">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No 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latin typeface="Calibri"/>
                          <a:ea typeface="Calibri"/>
                          <a:cs typeface="Calibri"/>
                          <a:sym typeface="Calibri"/>
                        </a:rPr>
                        <a:t>343565</a:t>
                      </a:r>
                      <a:endParaRPr/>
                    </a:p>
                  </a:txBody>
                  <a:tcPr marL="68575" marR="68575" marT="0" marB="0" anchor="b"/>
                </a:tc>
                <a:tc>
                  <a:txBody>
                    <a:bodyPr/>
                    <a:lstStyle/>
                    <a:p>
                      <a:pPr marL="0" marR="0" lvl="0" indent="0" algn="r" rtl="0">
                        <a:lnSpc>
                          <a:spcPct val="115000"/>
                        </a:lnSpc>
                        <a:spcBef>
                          <a:spcPts val="0"/>
                        </a:spcBef>
                        <a:spcAft>
                          <a:spcPts val="0"/>
                        </a:spcAft>
                        <a:buNone/>
                      </a:pPr>
                      <a:r>
                        <a:rPr lang="en-IN" sz="1100"/>
                        <a:t>298305</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2"/>
                  </a:ext>
                </a:extLst>
              </a:tr>
              <a:tr h="190500">
                <a:tc vMerge="1">
                  <a:txBody>
                    <a:bodyPr/>
                    <a:lstStyle/>
                    <a:p>
                      <a:endParaRPr lang="en-US"/>
                    </a:p>
                  </a:txBody>
                  <a:tcPr/>
                </a:tc>
                <a:tc>
                  <a:txBody>
                    <a:bodyPr/>
                    <a:lstStyle/>
                    <a:p>
                      <a:pPr marL="0" marR="0" lvl="0" indent="0" algn="l" rtl="0">
                        <a:lnSpc>
                          <a:spcPct val="115000"/>
                        </a:lnSpc>
                        <a:spcBef>
                          <a:spcPts val="0"/>
                        </a:spcBef>
                        <a:spcAft>
                          <a:spcPts val="0"/>
                        </a:spcAft>
                        <a:buNone/>
                      </a:pPr>
                      <a:r>
                        <a:rPr lang="en-IN" sz="1100"/>
                        <a:t>Default</a:t>
                      </a:r>
                      <a:endParaRPr sz="1100">
                        <a:latin typeface="Calibri"/>
                        <a:ea typeface="Calibri"/>
                        <a:cs typeface="Calibri"/>
                        <a:sym typeface="Calibri"/>
                      </a:endParaRPr>
                    </a:p>
                  </a:txBody>
                  <a:tcPr marL="68575" marR="68575" marT="0" marB="0" anchor="b"/>
                </a:tc>
                <a:tc>
                  <a:txBody>
                    <a:bodyPr/>
                    <a:lstStyle/>
                    <a:p>
                      <a:pPr marL="0" marR="0" lvl="0" indent="0" algn="r" rtl="0">
                        <a:lnSpc>
                          <a:spcPct val="115000"/>
                        </a:lnSpc>
                        <a:spcBef>
                          <a:spcPts val="0"/>
                        </a:spcBef>
                        <a:spcAft>
                          <a:spcPts val="0"/>
                        </a:spcAft>
                        <a:buNone/>
                      </a:pPr>
                      <a:r>
                        <a:rPr lang="en-IN" sz="1100">
                          <a:latin typeface="Calibri"/>
                          <a:ea typeface="Calibri"/>
                          <a:cs typeface="Calibri"/>
                          <a:sym typeface="Calibri"/>
                        </a:rPr>
                        <a:t>78068</a:t>
                      </a:r>
                      <a:endParaRPr/>
                    </a:p>
                  </a:txBody>
                  <a:tcPr marL="68575" marR="68575" marT="0" marB="0" anchor="b"/>
                </a:tc>
                <a:tc>
                  <a:txBody>
                    <a:bodyPr/>
                    <a:lstStyle/>
                    <a:p>
                      <a:pPr marL="0" marR="0" lvl="0" indent="0" algn="r" rtl="0">
                        <a:lnSpc>
                          <a:spcPct val="115000"/>
                        </a:lnSpc>
                        <a:spcBef>
                          <a:spcPts val="0"/>
                        </a:spcBef>
                        <a:spcAft>
                          <a:spcPts val="0"/>
                        </a:spcAft>
                        <a:buNone/>
                      </a:pPr>
                      <a:r>
                        <a:rPr lang="en-IN" sz="1100"/>
                        <a:t>71932</a:t>
                      </a:r>
                      <a:endParaRPr sz="1100">
                        <a:latin typeface="Calibri"/>
                        <a:ea typeface="Calibri"/>
                        <a:cs typeface="Calibri"/>
                        <a:sym typeface="Calibri"/>
                      </a:endParaRPr>
                    </a:p>
                  </a:txBody>
                  <a:tcPr marL="68575" marR="68575" marT="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87667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Data Pre-Processing – Contd..</a:t>
            </a:r>
            <a:endParaRPr/>
          </a:p>
        </p:txBody>
      </p:sp>
      <p:sp>
        <p:nvSpPr>
          <p:cNvPr id="175" name="Google Shape;175;p11"/>
          <p:cNvSpPr txBox="1">
            <a:spLocks noGrp="1"/>
          </p:cNvSpPr>
          <p:nvPr>
            <p:ph type="body" idx="1"/>
          </p:nvPr>
        </p:nvSpPr>
        <p:spPr>
          <a:xfrm>
            <a:off x="622853" y="1247775"/>
            <a:ext cx="10730948" cy="481012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endParaRPr sz="2000" dirty="0"/>
          </a:p>
          <a:p>
            <a:pPr marL="228600" lvl="0" indent="-228600" algn="just" rtl="0">
              <a:lnSpc>
                <a:spcPct val="90000"/>
              </a:lnSpc>
              <a:spcBef>
                <a:spcPts val="1000"/>
              </a:spcBef>
              <a:spcAft>
                <a:spcPts val="0"/>
              </a:spcAft>
              <a:buClr>
                <a:srgbClr val="000000"/>
              </a:buClr>
              <a:buSzPts val="2400"/>
              <a:buChar char="•"/>
            </a:pPr>
            <a:r>
              <a:rPr lang="en-IN" sz="2000" b="1" dirty="0">
                <a:solidFill>
                  <a:srgbClr val="000000"/>
                </a:solidFill>
              </a:rPr>
              <a:t>Data type Conversion: </a:t>
            </a:r>
            <a:endParaRPr sz="2000" dirty="0"/>
          </a:p>
          <a:p>
            <a:pPr marL="685800" lvl="1" indent="-228600" algn="just" rtl="0">
              <a:lnSpc>
                <a:spcPct val="90000"/>
              </a:lnSpc>
              <a:spcBef>
                <a:spcPts val="500"/>
              </a:spcBef>
              <a:spcAft>
                <a:spcPts val="0"/>
              </a:spcAft>
              <a:buClr>
                <a:srgbClr val="000000"/>
              </a:buClr>
              <a:buSzPts val="2000"/>
              <a:buChar char="•"/>
            </a:pPr>
            <a:r>
              <a:rPr lang="en-IN" sz="2000" dirty="0">
                <a:solidFill>
                  <a:srgbClr val="000000"/>
                </a:solidFill>
              </a:rPr>
              <a:t>We ensured that assigned data types are correct. For example, ‘pub_rec’, ‘open_acc’, ‘total_acc’, ‘mort_acc’ were converted to integer data type from the original float data type</a:t>
            </a:r>
            <a:endParaRPr sz="2000" dirty="0"/>
          </a:p>
          <a:p>
            <a:pPr marL="685800" lvl="1" indent="-228600" algn="just" rtl="0">
              <a:lnSpc>
                <a:spcPct val="90000"/>
              </a:lnSpc>
              <a:spcBef>
                <a:spcPts val="500"/>
              </a:spcBef>
              <a:spcAft>
                <a:spcPts val="0"/>
              </a:spcAft>
              <a:buClr>
                <a:srgbClr val="000000"/>
              </a:buClr>
              <a:buSzPts val="2000"/>
              <a:buChar char="•"/>
            </a:pPr>
            <a:r>
              <a:rPr lang="en-IN" sz="2000" dirty="0">
                <a:solidFill>
                  <a:srgbClr val="000000"/>
                </a:solidFill>
              </a:rPr>
              <a:t>Dropped rows having loan status as Current, In Grace Period, Late (31-120 days), Late (16-30 days), Default (only 3 records) as we wanted to focus on only 2 status Fully paid &amp; Charged off</a:t>
            </a:r>
            <a:endParaRPr lang="en-IN" sz="2000" dirty="0"/>
          </a:p>
          <a:p>
            <a:pPr marL="685800" lvl="1" indent="-228600" algn="just" rtl="0">
              <a:lnSpc>
                <a:spcPct val="90000"/>
              </a:lnSpc>
              <a:spcBef>
                <a:spcPts val="500"/>
              </a:spcBef>
              <a:spcAft>
                <a:spcPts val="0"/>
              </a:spcAft>
              <a:buClr>
                <a:srgbClr val="000000"/>
              </a:buClr>
              <a:buSzPts val="2000"/>
              <a:buChar char="•"/>
            </a:pPr>
            <a:r>
              <a:rPr lang="en-IN" sz="2000" dirty="0">
                <a:solidFill>
                  <a:srgbClr val="000000"/>
                </a:solidFill>
              </a:rPr>
              <a:t>Also replaced </a:t>
            </a:r>
            <a:r>
              <a:rPr lang="en-IN" sz="2000" i="1" dirty="0">
                <a:solidFill>
                  <a:srgbClr val="000000"/>
                </a:solidFill>
              </a:rPr>
              <a:t>‘Does not meet the credit policy. Status: Fully Paid status’ </a:t>
            </a:r>
            <a:r>
              <a:rPr lang="en-IN" sz="2000" dirty="0">
                <a:solidFill>
                  <a:srgbClr val="000000"/>
                </a:solidFill>
              </a:rPr>
              <a:t>to Fully Paid and </a:t>
            </a:r>
            <a:r>
              <a:rPr lang="en-IN" sz="2000" i="1" dirty="0">
                <a:solidFill>
                  <a:srgbClr val="000000"/>
                </a:solidFill>
              </a:rPr>
              <a:t>‘Does not meet the credit policy. Status: Charged Off’ </a:t>
            </a:r>
            <a:r>
              <a:rPr lang="en-IN" sz="2000" dirty="0">
                <a:solidFill>
                  <a:srgbClr val="000000"/>
                </a:solidFill>
              </a:rPr>
              <a:t>to Charged Off in loan_status column.</a:t>
            </a:r>
            <a:endParaRPr lang="en-IN" sz="2000" dirty="0"/>
          </a:p>
          <a:p>
            <a:pPr marL="0" lvl="0" indent="0" algn="just" rtl="0">
              <a:lnSpc>
                <a:spcPct val="90000"/>
              </a:lnSpc>
              <a:spcBef>
                <a:spcPts val="1000"/>
              </a:spcBef>
              <a:spcAft>
                <a:spcPts val="0"/>
              </a:spcAft>
              <a:buClr>
                <a:schemeClr val="dk1"/>
              </a:buClr>
              <a:buSzPts val="2400"/>
              <a:buNone/>
            </a:pPr>
            <a:endParaRPr sz="2000" dirty="0"/>
          </a:p>
          <a:p>
            <a:pPr marL="228600" lvl="0" indent="-762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3452726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0"/>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dirty="0"/>
              <a:t>Application &amp; Future Scope</a:t>
            </a:r>
            <a:endParaRPr sz="3200" b="1" dirty="0"/>
          </a:p>
        </p:txBody>
      </p:sp>
      <p:sp>
        <p:nvSpPr>
          <p:cNvPr id="428" name="Google Shape;428;p40"/>
          <p:cNvSpPr txBox="1"/>
          <p:nvPr/>
        </p:nvSpPr>
        <p:spPr>
          <a:xfrm>
            <a:off x="126182" y="1290337"/>
            <a:ext cx="11744325" cy="3693319"/>
          </a:xfrm>
          <a:prstGeom prst="rect">
            <a:avLst/>
          </a:prstGeom>
          <a:noFill/>
          <a:ln>
            <a:noFill/>
          </a:ln>
        </p:spPr>
        <p:txBody>
          <a:bodyPr spcFirstLastPara="1" wrap="square" lIns="91425" tIns="45700" rIns="91425" bIns="45700" anchor="t" anchorCtr="0">
            <a:spAutoFit/>
          </a:bodyPr>
          <a:lstStyle/>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429" name="Google Shape;429;p40"/>
          <p:cNvSpPr txBox="1"/>
          <p:nvPr/>
        </p:nvSpPr>
        <p:spPr>
          <a:xfrm>
            <a:off x="578899" y="1171575"/>
            <a:ext cx="10429875"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b="1"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1200"/>
              </a:spcBef>
              <a:spcAft>
                <a:spcPts val="0"/>
              </a:spcAft>
              <a:buNone/>
            </a:pPr>
            <a:r>
              <a:rPr lang="en-IN" sz="2000" b="1" dirty="0">
                <a:solidFill>
                  <a:schemeClr val="dk1"/>
                </a:solidFill>
                <a:latin typeface="Calibri" panose="020F0502020204030204" pitchFamily="34" charset="0"/>
                <a:ea typeface="Calibri"/>
                <a:cs typeface="Calibri" panose="020F0502020204030204" pitchFamily="34" charset="0"/>
                <a:sym typeface="Calibri"/>
              </a:rPr>
              <a:t>Applications of the project are:</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457200" marR="0" lvl="1" indent="-127000" algn="l" rtl="0">
              <a:spcBef>
                <a:spcPts val="1200"/>
              </a:spcBef>
              <a:spcAft>
                <a:spcPts val="0"/>
              </a:spcAft>
              <a:buClr>
                <a:schemeClr val="dk1"/>
              </a:buClr>
              <a:buSzPts val="2000"/>
              <a:buFont typeface="Arial"/>
              <a:buChar char="•"/>
            </a:pPr>
            <a:r>
              <a:rPr lang="en-IN"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Increasing the number of lenders and borrowers on the P2P lending platform</a:t>
            </a: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457200" marR="0" lvl="1" indent="-127000" algn="l" rtl="0">
              <a:spcBef>
                <a:spcPts val="1200"/>
              </a:spcBef>
              <a:spcAft>
                <a:spcPts val="0"/>
              </a:spcAft>
              <a:buClr>
                <a:schemeClr val="dk1"/>
              </a:buClr>
              <a:buSzPts val="2000"/>
              <a:buFont typeface="Arial"/>
              <a:buChar char="•"/>
            </a:pPr>
            <a:r>
              <a:rPr lang="en-IN"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Increase profits for the lenders by reducing the risk of default and maximizing returns</a:t>
            </a: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457200" marR="0" lvl="1" indent="-127000" algn="l" rtl="0">
              <a:spcBef>
                <a:spcPts val="1200"/>
              </a:spcBef>
              <a:spcAft>
                <a:spcPts val="0"/>
              </a:spcAft>
              <a:buClr>
                <a:schemeClr val="dk1"/>
              </a:buClr>
              <a:buSzPts val="2000"/>
              <a:buFont typeface="Arial"/>
              <a:buChar char="•"/>
            </a:pPr>
            <a:r>
              <a:rPr lang="en-IN"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Decrease rejection rates and optimize interest rates for borrowers </a:t>
            </a:r>
            <a:endParaRPr sz="2000" dirty="0">
              <a:latin typeface="Calibri" panose="020F0502020204030204" pitchFamily="34" charset="0"/>
              <a:cs typeface="Calibri" panose="020F0502020204030204" pitchFamily="34" charset="0"/>
            </a:endParaRPr>
          </a:p>
          <a:p>
            <a:pPr marL="0" marR="0" lvl="0" indent="0" algn="l" rtl="0">
              <a:spcBef>
                <a:spcPts val="1200"/>
              </a:spcBef>
              <a:spcAft>
                <a:spcPts val="0"/>
              </a:spcAft>
              <a:buNone/>
            </a:pPr>
            <a:r>
              <a:rPr lang="en-IN" sz="2000" b="1" dirty="0">
                <a:solidFill>
                  <a:schemeClr val="dk1"/>
                </a:solidFill>
                <a:latin typeface="Calibri" panose="020F0502020204030204" pitchFamily="34" charset="0"/>
                <a:ea typeface="Calibri"/>
                <a:cs typeface="Calibri" panose="020F0502020204030204" pitchFamily="34" charset="0"/>
                <a:sym typeface="Calibri"/>
              </a:rPr>
              <a:t>Future Scope</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127000" algn="l" rtl="0">
              <a:spcBef>
                <a:spcPts val="120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 One of the future scopes of this project would be to collect India’s P2P platforms data and learn </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IN" sz="2000" dirty="0">
                <a:solidFill>
                  <a:schemeClr val="dk1"/>
                </a:solidFill>
                <a:latin typeface="Calibri" panose="020F0502020204030204" pitchFamily="34" charset="0"/>
                <a:ea typeface="Calibri"/>
                <a:cs typeface="Calibri" panose="020F0502020204030204" pitchFamily="34" charset="0"/>
                <a:sym typeface="Calibri"/>
              </a:rPr>
              <a:t>  from Lending club’s modelling done as part of this exercise and use that to profile loan applicants  </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IN" sz="2000" dirty="0">
                <a:solidFill>
                  <a:schemeClr val="dk1"/>
                </a:solidFill>
                <a:latin typeface="Calibri" panose="020F0502020204030204" pitchFamily="34" charset="0"/>
                <a:ea typeface="Calibri"/>
                <a:cs typeface="Calibri" panose="020F0502020204030204" pitchFamily="34" charset="0"/>
                <a:sym typeface="Calibri"/>
              </a:rPr>
              <a:t>  in terms of probability of default and use that to optimize the investment for lenders.</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127000" algn="l" rtl="0">
              <a:spcBef>
                <a:spcPts val="120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Interest rate optimization to reduce loan default and customer churn.</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127000" algn="l" rtl="0">
              <a:spcBef>
                <a:spcPts val="120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Use of social parameters for predicting loan default</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l" rtl="0">
              <a:spcBef>
                <a:spcPts val="120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3732854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9"/>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dirty="0"/>
              <a:t>Actionable Insights</a:t>
            </a:r>
            <a:endParaRPr sz="3200" b="1" dirty="0"/>
          </a:p>
        </p:txBody>
      </p:sp>
      <p:sp>
        <p:nvSpPr>
          <p:cNvPr id="420" name="Google Shape;420;p39"/>
          <p:cNvSpPr txBox="1"/>
          <p:nvPr/>
        </p:nvSpPr>
        <p:spPr>
          <a:xfrm>
            <a:off x="126182" y="1290337"/>
            <a:ext cx="11744325" cy="3693319"/>
          </a:xfrm>
          <a:prstGeom prst="rect">
            <a:avLst/>
          </a:prstGeom>
          <a:noFill/>
          <a:ln>
            <a:noFill/>
          </a:ln>
        </p:spPr>
        <p:txBody>
          <a:bodyPr spcFirstLastPara="1" wrap="square" lIns="91425" tIns="45700" rIns="91425" bIns="45700" anchor="t" anchorCtr="0">
            <a:spAutoFit/>
          </a:bodyPr>
          <a:lstStyle/>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421" name="Google Shape;421;p39"/>
          <p:cNvSpPr txBox="1"/>
          <p:nvPr/>
        </p:nvSpPr>
        <p:spPr>
          <a:xfrm>
            <a:off x="578899" y="1171575"/>
            <a:ext cx="10429875" cy="53244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Calibri" panose="020F0502020204030204" pitchFamily="34" charset="0"/>
                <a:ea typeface="Calibri"/>
                <a:cs typeface="Calibri" panose="020F0502020204030204" pitchFamily="34" charset="0"/>
                <a:sym typeface="Calibri"/>
              </a:rPr>
              <a:t>Recommendations</a:t>
            </a:r>
            <a:r>
              <a:rPr lang="en-IN" sz="2000" dirty="0">
                <a:solidFill>
                  <a:schemeClr val="dk1"/>
                </a:solidFill>
                <a:latin typeface="Calibri" panose="020F0502020204030204" pitchFamily="34" charset="0"/>
                <a:ea typeface="Calibri"/>
                <a:cs typeface="Calibri" panose="020F0502020204030204" pitchFamily="34" charset="0"/>
                <a:sym typeface="Calibri"/>
              </a:rPr>
              <a:t> that we want to provide from this project are</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457200" marR="0" lvl="1"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Probability of default that an applicant will default</a:t>
            </a: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457200" marR="0" lvl="1"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Categorize the applicants into high risk, medium risk and low risk</a:t>
            </a: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457200" marR="0" lvl="1"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Provide </a:t>
            </a:r>
            <a:r>
              <a:rPr lang="en-IN" sz="2000" dirty="0">
                <a:solidFill>
                  <a:schemeClr val="dk1"/>
                </a:solidFill>
                <a:latin typeface="Calibri" panose="020F0502020204030204" pitchFamily="34" charset="0"/>
                <a:ea typeface="Calibri"/>
                <a:cs typeface="Calibri" panose="020F0502020204030204" pitchFamily="34" charset="0"/>
                <a:sym typeface="Calibri"/>
              </a:rPr>
              <a:t>recommendations</a:t>
            </a:r>
            <a:r>
              <a:rPr lang="en-IN" sz="2000" b="0" i="0" u="none" strike="noStrike" cap="none" dirty="0">
                <a:solidFill>
                  <a:schemeClr val="dk1"/>
                </a:solidFill>
                <a:latin typeface="Calibri" panose="020F0502020204030204" pitchFamily="34" charset="0"/>
                <a:ea typeface="Calibri"/>
                <a:cs typeface="Calibri" panose="020F0502020204030204" pitchFamily="34" charset="0"/>
                <a:sym typeface="Calibri"/>
              </a:rPr>
              <a:t> to investors on how to diversify their portfolio of P2P loans so as to minimize risk of loan default while maximizing returns</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IN" sz="2000" b="1" dirty="0">
                <a:solidFill>
                  <a:schemeClr val="dk1"/>
                </a:solidFill>
                <a:latin typeface="Calibri" panose="020F0502020204030204" pitchFamily="34" charset="0"/>
                <a:ea typeface="Calibri"/>
                <a:cs typeface="Calibri" panose="020F0502020204030204" pitchFamily="34" charset="0"/>
                <a:sym typeface="Calibri"/>
              </a:rPr>
              <a:t>Key challenge </a:t>
            </a:r>
            <a:r>
              <a:rPr lang="en-IN" sz="2000" dirty="0">
                <a:solidFill>
                  <a:schemeClr val="dk1"/>
                </a:solidFill>
                <a:latin typeface="Calibri" panose="020F0502020204030204" pitchFamily="34" charset="0"/>
                <a:ea typeface="Calibri"/>
                <a:cs typeface="Calibri" panose="020F0502020204030204" pitchFamily="34" charset="0"/>
                <a:sym typeface="Calibri"/>
              </a:rPr>
              <a:t>of P2P lending model revolves around the ability to assess risk for borrowers. This presents the following changes:</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127000" algn="l"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Higher interest and rejection rates - inability to perform the right level of risk assessment results   in higher rejection rates or interest rates. This keeps many potential borrowers away from the </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IN" sz="2000" dirty="0">
                <a:solidFill>
                  <a:schemeClr val="dk1"/>
                </a:solidFill>
                <a:latin typeface="Calibri" panose="020F0502020204030204" pitchFamily="34" charset="0"/>
                <a:ea typeface="Calibri"/>
                <a:cs typeface="Calibri" panose="020F0502020204030204" pitchFamily="34" charset="0"/>
                <a:sym typeface="Calibri"/>
              </a:rPr>
              <a:t>system.</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127000" algn="l" rtl="0">
              <a:spcBef>
                <a:spcPts val="0"/>
              </a:spcBef>
              <a:spcAft>
                <a:spcPts val="0"/>
              </a:spcAft>
              <a:buClr>
                <a:schemeClr val="dk1"/>
              </a:buClr>
              <a:buSzPts val="2000"/>
              <a:buFont typeface="Arial"/>
              <a:buChar char="•"/>
            </a:pPr>
            <a:r>
              <a:rPr lang="en-IN" sz="2000" dirty="0">
                <a:solidFill>
                  <a:schemeClr val="dk1"/>
                </a:solidFill>
                <a:latin typeface="Calibri" panose="020F0502020204030204" pitchFamily="34" charset="0"/>
                <a:ea typeface="Calibri"/>
                <a:cs typeface="Calibri" panose="020F0502020204030204" pitchFamily="34" charset="0"/>
                <a:sym typeface="Calibri"/>
              </a:rPr>
              <a:t>Perceived high risk of investments - while the P2P model in general have higher risk relative to </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IN" sz="2000" dirty="0">
                <a:solidFill>
                  <a:schemeClr val="dk1"/>
                </a:solidFill>
                <a:latin typeface="Calibri" panose="020F0502020204030204" pitchFamily="34" charset="0"/>
                <a:ea typeface="Calibri"/>
                <a:cs typeface="Calibri" panose="020F0502020204030204" pitchFamily="34" charset="0"/>
                <a:sym typeface="Calibri"/>
              </a:rPr>
              <a:t> some of the traditional lending models, relative lack of regulations and knowledge of the model </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IN" sz="2000" dirty="0">
                <a:solidFill>
                  <a:schemeClr val="dk1"/>
                </a:solidFill>
                <a:latin typeface="Calibri" panose="020F0502020204030204" pitchFamily="34" charset="0"/>
                <a:ea typeface="Calibri"/>
                <a:cs typeface="Calibri" panose="020F0502020204030204" pitchFamily="34" charset="0"/>
                <a:sym typeface="Calibri"/>
              </a:rPr>
              <a:t> makes the situation worse for investors so far few of them want to invest in P2P lending</a:t>
            </a:r>
            <a:endParaRPr sz="20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l" rtl="0">
              <a:spcBef>
                <a:spcPts val="0"/>
              </a:spcBef>
              <a:spcAft>
                <a:spcPts val="0"/>
              </a:spcAft>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241442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dirty="0"/>
              <a:t>Identifying the Business Problem</a:t>
            </a:r>
            <a:endParaRPr dirty="0"/>
          </a:p>
        </p:txBody>
      </p:sp>
      <p:sp>
        <p:nvSpPr>
          <p:cNvPr id="139" name="Google Shape;139;p6"/>
          <p:cNvSpPr txBox="1">
            <a:spLocks noGrp="1"/>
          </p:cNvSpPr>
          <p:nvPr>
            <p:ph type="body" idx="1"/>
          </p:nvPr>
        </p:nvSpPr>
        <p:spPr>
          <a:xfrm>
            <a:off x="470517" y="1247775"/>
            <a:ext cx="7546020"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000" dirty="0"/>
              <a:t>Lending Club is a P2P lending platform which funds loan requests through a group of private investors</a:t>
            </a:r>
            <a:endParaRPr sz="2000" dirty="0"/>
          </a:p>
          <a:p>
            <a:pPr marL="228600" lvl="0" indent="-228600" algn="l" rtl="0">
              <a:lnSpc>
                <a:spcPct val="90000"/>
              </a:lnSpc>
              <a:spcBef>
                <a:spcPts val="1000"/>
              </a:spcBef>
              <a:spcAft>
                <a:spcPts val="0"/>
              </a:spcAft>
              <a:buClr>
                <a:schemeClr val="dk1"/>
              </a:buClr>
              <a:buSzPts val="2400"/>
              <a:buChar char="•"/>
            </a:pPr>
            <a:r>
              <a:rPr lang="en-IN" sz="2000" dirty="0"/>
              <a:t>Lending Club’s risk assessment model categorizes borrowers into grade and sub-grade on the basis of their credit history </a:t>
            </a:r>
            <a:endParaRPr sz="2000" dirty="0"/>
          </a:p>
          <a:p>
            <a:pPr marL="228600" lvl="0" indent="-228600" algn="l" rtl="0">
              <a:lnSpc>
                <a:spcPct val="90000"/>
              </a:lnSpc>
              <a:spcBef>
                <a:spcPts val="1000"/>
              </a:spcBef>
              <a:spcAft>
                <a:spcPts val="0"/>
              </a:spcAft>
              <a:buClr>
                <a:schemeClr val="dk1"/>
              </a:buClr>
              <a:buSzPts val="2400"/>
              <a:buChar char="•"/>
            </a:pPr>
            <a:r>
              <a:rPr lang="en-IN" sz="2000" dirty="0"/>
              <a:t>Investors are given the opportunity to choose which borrowers they will fund and how much percentage of funding will they cover by analysing the associated risk</a:t>
            </a:r>
            <a:endParaRPr sz="2000" dirty="0"/>
          </a:p>
          <a:p>
            <a:pPr marL="228600" lvl="0" indent="-228600" algn="l" rtl="0">
              <a:lnSpc>
                <a:spcPct val="90000"/>
              </a:lnSpc>
              <a:spcBef>
                <a:spcPts val="1000"/>
              </a:spcBef>
              <a:spcAft>
                <a:spcPts val="0"/>
              </a:spcAft>
              <a:buClr>
                <a:schemeClr val="dk1"/>
              </a:buClr>
              <a:buSzPts val="2400"/>
              <a:buChar char="•"/>
            </a:pPr>
            <a:r>
              <a:rPr lang="en-IN" sz="2000" dirty="0"/>
              <a:t>The need for study is that investors require a more comprehensive model that can identify loan defaults amongst new borrowers thereby giving them an opportunity to make smart investments ( maximizing returns and minimizing risk)</a:t>
            </a:r>
            <a:endParaRPr sz="2000" dirty="0"/>
          </a:p>
          <a:p>
            <a:pPr marL="228600" lvl="0" indent="-76200" algn="l" rtl="0">
              <a:lnSpc>
                <a:spcPct val="90000"/>
              </a:lnSpc>
              <a:spcBef>
                <a:spcPts val="1000"/>
              </a:spcBef>
              <a:spcAft>
                <a:spcPts val="0"/>
              </a:spcAft>
              <a:buClr>
                <a:schemeClr val="dk1"/>
              </a:buClr>
              <a:buSzPts val="2400"/>
              <a:buNone/>
            </a:pPr>
            <a:endParaRPr sz="2000" dirty="0"/>
          </a:p>
          <a:p>
            <a:pPr marL="228600" lvl="0" indent="-76200" algn="l" rtl="0">
              <a:lnSpc>
                <a:spcPct val="90000"/>
              </a:lnSpc>
              <a:spcBef>
                <a:spcPts val="1000"/>
              </a:spcBef>
              <a:spcAft>
                <a:spcPts val="0"/>
              </a:spcAft>
              <a:buClr>
                <a:schemeClr val="dk1"/>
              </a:buClr>
              <a:buSzPts val="2400"/>
              <a:buNone/>
            </a:pPr>
            <a:endParaRPr sz="2000" dirty="0"/>
          </a:p>
        </p:txBody>
      </p:sp>
      <p:pic>
        <p:nvPicPr>
          <p:cNvPr id="141" name="Google Shape;141;p6"/>
          <p:cNvPicPr preferRelativeResize="0"/>
          <p:nvPr/>
        </p:nvPicPr>
        <p:blipFill rotWithShape="1">
          <a:blip r:embed="rId3">
            <a:alphaModFix/>
          </a:blip>
          <a:srcRect/>
          <a:stretch/>
        </p:blipFill>
        <p:spPr>
          <a:xfrm>
            <a:off x="8158764" y="1171576"/>
            <a:ext cx="4033236" cy="36858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Scope and Objective</a:t>
            </a:r>
            <a:endParaRPr/>
          </a:p>
        </p:txBody>
      </p:sp>
      <p:sp>
        <p:nvSpPr>
          <p:cNvPr id="147" name="Google Shape;147;p7"/>
          <p:cNvSpPr txBox="1">
            <a:spLocks noGrp="1"/>
          </p:cNvSpPr>
          <p:nvPr>
            <p:ph type="body" idx="1"/>
          </p:nvPr>
        </p:nvSpPr>
        <p:spPr>
          <a:xfrm>
            <a:off x="838200" y="1247775"/>
            <a:ext cx="10515600" cy="5082004"/>
          </a:xfrm>
          <a:prstGeom prst="rect">
            <a:avLst/>
          </a:prstGeom>
          <a:noFill/>
          <a:ln>
            <a:noFill/>
          </a:ln>
        </p:spPr>
        <p:txBody>
          <a:bodyPr spcFirstLastPara="1" wrap="square" lIns="91425" tIns="45700" rIns="91425" bIns="45700" anchor="t" anchorCtr="0">
            <a:normAutofit/>
          </a:bodyPr>
          <a:lstStyle/>
          <a:p>
            <a:pPr marL="228600" lvl="0" indent="-228600" algn="just" rtl="0">
              <a:lnSpc>
                <a:spcPct val="115000"/>
              </a:lnSpc>
              <a:spcBef>
                <a:spcPts val="0"/>
              </a:spcBef>
              <a:spcAft>
                <a:spcPts val="0"/>
              </a:spcAft>
              <a:buClr>
                <a:schemeClr val="dk1"/>
              </a:buClr>
              <a:buSzPts val="2400"/>
              <a:buChar char="•"/>
            </a:pPr>
            <a:r>
              <a:rPr lang="en-IN" sz="2000" b="1" dirty="0">
                <a:latin typeface="Calibri" panose="020F0502020204030204" pitchFamily="34" charset="0"/>
                <a:cs typeface="Calibri" panose="020F0502020204030204" pitchFamily="34" charset="0"/>
              </a:rPr>
              <a:t>Scope for the project</a:t>
            </a:r>
            <a:r>
              <a:rPr lang="en-IN" sz="2000" dirty="0">
                <a:latin typeface="Calibri" panose="020F0502020204030204" pitchFamily="34" charset="0"/>
                <a:cs typeface="Calibri" panose="020F0502020204030204" pitchFamily="34" charset="0"/>
              </a:rPr>
              <a:t>: </a:t>
            </a:r>
            <a:endParaRPr sz="2000" dirty="0">
              <a:latin typeface="Calibri" panose="020F0502020204030204" pitchFamily="34" charset="0"/>
              <a:cs typeface="Calibri" panose="020F0502020204030204" pitchFamily="34" charset="0"/>
            </a:endParaRPr>
          </a:p>
          <a:p>
            <a:pPr marL="685800" lvl="1" indent="-228600" algn="just" rtl="0">
              <a:lnSpc>
                <a:spcPct val="115000"/>
              </a:lnSpc>
              <a:spcBef>
                <a:spcPts val="1500"/>
              </a:spcBef>
              <a:spcAft>
                <a:spcPts val="0"/>
              </a:spcAft>
              <a:buClr>
                <a:schemeClr val="dk1"/>
              </a:buClr>
              <a:buSzPts val="2400"/>
              <a:buChar char="•"/>
            </a:pPr>
            <a:r>
              <a:rPr lang="en-IN" sz="2000" dirty="0">
                <a:latin typeface="Calibri" panose="020F0502020204030204" pitchFamily="34" charset="0"/>
                <a:cs typeface="Calibri" panose="020F0502020204030204" pitchFamily="34" charset="0"/>
              </a:rPr>
              <a:t>The data used for this project is based on the Lending Club dataset for the year 2007-2017</a:t>
            </a:r>
            <a:endParaRPr sz="2000" dirty="0">
              <a:latin typeface="Calibri" panose="020F0502020204030204" pitchFamily="34" charset="0"/>
              <a:cs typeface="Calibri" panose="020F0502020204030204" pitchFamily="34" charset="0"/>
            </a:endParaRPr>
          </a:p>
          <a:p>
            <a:pPr marL="685800" lvl="1" indent="-228600" algn="l" rtl="0">
              <a:lnSpc>
                <a:spcPct val="90000"/>
              </a:lnSpc>
              <a:spcBef>
                <a:spcPts val="1500"/>
              </a:spcBef>
              <a:spcAft>
                <a:spcPts val="0"/>
              </a:spcAft>
              <a:buClr>
                <a:schemeClr val="dk1"/>
              </a:buClr>
              <a:buSzPts val="2400"/>
              <a:buChar char="•"/>
            </a:pPr>
            <a:r>
              <a:rPr lang="en-IN" sz="2000" dirty="0">
                <a:latin typeface="Calibri" panose="020F0502020204030204" pitchFamily="34" charset="0"/>
                <a:cs typeface="Calibri" panose="020F0502020204030204" pitchFamily="34" charset="0"/>
              </a:rPr>
              <a:t>Loan Default rates and their subsequent impact on the model is limited to the information available in the dataset and does not take into consideration extraneous economic factors </a:t>
            </a:r>
            <a:r>
              <a:rPr lang="en-IN" sz="2000" u="sng" dirty="0">
                <a:solidFill>
                  <a:schemeClr val="hlink"/>
                </a:solidFill>
                <a:latin typeface="Calibri" panose="020F0502020204030204" pitchFamily="34" charset="0"/>
                <a:cs typeface="Calibri" panose="020F0502020204030204" pitchFamily="34" charset="0"/>
                <a:hlinkClick r:id="rId3"/>
              </a:rPr>
              <a:t>https://www.lendingclub.com/</a:t>
            </a:r>
            <a:endParaRPr sz="20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400"/>
              <a:buChar char="•"/>
            </a:pPr>
            <a:r>
              <a:rPr lang="en-IN" sz="2000" b="1" dirty="0">
                <a:latin typeface="Calibri" panose="020F0502020204030204" pitchFamily="34" charset="0"/>
                <a:cs typeface="Calibri" panose="020F0502020204030204" pitchFamily="34" charset="0"/>
              </a:rPr>
              <a:t>Objectives of project</a:t>
            </a:r>
            <a:r>
              <a:rPr lang="en-IN" sz="2000" b="1" dirty="0">
                <a:latin typeface="Calibri" panose="020F0502020204030204" pitchFamily="34" charset="0"/>
                <a:ea typeface="Times New Roman"/>
                <a:cs typeface="Calibri" panose="020F0502020204030204" pitchFamily="34" charset="0"/>
                <a:sym typeface="Times New Roman"/>
              </a:rPr>
              <a:t>:</a:t>
            </a:r>
            <a:endParaRPr sz="2000" dirty="0">
              <a:latin typeface="Calibri" panose="020F0502020204030204" pitchFamily="34" charset="0"/>
              <a:cs typeface="Calibri" panose="020F0502020204030204" pitchFamily="34" charset="0"/>
            </a:endParaRPr>
          </a:p>
          <a:p>
            <a:pPr marL="685800" lvl="1" indent="-228600" algn="l" rtl="0">
              <a:lnSpc>
                <a:spcPct val="90000"/>
              </a:lnSpc>
              <a:spcBef>
                <a:spcPts val="500"/>
              </a:spcBef>
              <a:spcAft>
                <a:spcPts val="0"/>
              </a:spcAft>
              <a:buClr>
                <a:schemeClr val="dk1"/>
              </a:buClr>
              <a:buSzPts val="2400"/>
              <a:buChar char="•"/>
            </a:pPr>
            <a:r>
              <a:rPr lang="en-IN" sz="2000" dirty="0">
                <a:latin typeface="Calibri" panose="020F0502020204030204" pitchFamily="34" charset="0"/>
                <a:cs typeface="Calibri" panose="020F0502020204030204" pitchFamily="34" charset="0"/>
              </a:rPr>
              <a:t>Create a classification model for identifying </a:t>
            </a:r>
            <a:r>
              <a:rPr lang="en-IN" sz="2000" b="1" dirty="0">
                <a:latin typeface="Calibri" panose="020F0502020204030204" pitchFamily="34" charset="0"/>
                <a:cs typeface="Calibri" panose="020F0502020204030204" pitchFamily="34" charset="0"/>
              </a:rPr>
              <a:t>defaulters</a:t>
            </a:r>
            <a:endParaRPr sz="2000" dirty="0">
              <a:latin typeface="Calibri" panose="020F0502020204030204" pitchFamily="34" charset="0"/>
              <a:cs typeface="Calibri" panose="020F0502020204030204" pitchFamily="34" charset="0"/>
            </a:endParaRPr>
          </a:p>
          <a:p>
            <a:pPr marL="685800" lvl="1" indent="-228600" algn="l" rtl="0">
              <a:lnSpc>
                <a:spcPct val="90000"/>
              </a:lnSpc>
              <a:spcBef>
                <a:spcPts val="500"/>
              </a:spcBef>
              <a:spcAft>
                <a:spcPts val="0"/>
              </a:spcAft>
              <a:buClr>
                <a:schemeClr val="dk1"/>
              </a:buClr>
              <a:buSzPts val="2400"/>
              <a:buChar char="•"/>
            </a:pPr>
            <a:r>
              <a:rPr lang="en-IN" sz="2000" dirty="0">
                <a:latin typeface="Calibri" panose="020F0502020204030204" pitchFamily="34" charset="0"/>
                <a:cs typeface="Calibri" panose="020F0502020204030204" pitchFamily="34" charset="0"/>
              </a:rPr>
              <a:t>Grouping borrowers into </a:t>
            </a:r>
            <a:r>
              <a:rPr lang="en-IN" sz="2000" b="1" dirty="0">
                <a:latin typeface="Calibri" panose="020F0502020204030204" pitchFamily="34" charset="0"/>
                <a:cs typeface="Calibri" panose="020F0502020204030204" pitchFamily="34" charset="0"/>
              </a:rPr>
              <a:t>risk buckets </a:t>
            </a:r>
            <a:r>
              <a:rPr lang="en-IN" sz="2000" dirty="0">
                <a:latin typeface="Calibri" panose="020F0502020204030204" pitchFamily="34" charset="0"/>
                <a:cs typeface="Calibri" panose="020F0502020204030204" pitchFamily="34" charset="0"/>
              </a:rPr>
              <a:t>of High, Medium and low</a:t>
            </a:r>
            <a:endParaRPr sz="2000" dirty="0">
              <a:latin typeface="Calibri" panose="020F0502020204030204" pitchFamily="34" charset="0"/>
              <a:cs typeface="Calibri" panose="020F0502020204030204" pitchFamily="34" charset="0"/>
            </a:endParaRPr>
          </a:p>
          <a:p>
            <a:pPr marL="685800" lvl="1" indent="-228600" algn="l" rtl="0">
              <a:lnSpc>
                <a:spcPct val="90000"/>
              </a:lnSpc>
              <a:spcBef>
                <a:spcPts val="500"/>
              </a:spcBef>
              <a:spcAft>
                <a:spcPts val="0"/>
              </a:spcAft>
              <a:buClr>
                <a:schemeClr val="dk1"/>
              </a:buClr>
              <a:buSzPts val="2400"/>
              <a:buChar char="•"/>
            </a:pPr>
            <a:r>
              <a:rPr lang="en-IN" sz="2000" dirty="0">
                <a:latin typeface="Calibri" panose="020F0502020204030204" pitchFamily="34" charset="0"/>
                <a:cs typeface="Calibri" panose="020F0502020204030204" pitchFamily="34" charset="0"/>
              </a:rPr>
              <a:t>Developing a model which will maximize the </a:t>
            </a:r>
            <a:r>
              <a:rPr lang="en-IN" sz="2000" b="1" dirty="0">
                <a:latin typeface="Calibri" panose="020F0502020204030204" pitchFamily="34" charset="0"/>
                <a:cs typeface="Calibri" panose="020F0502020204030204" pitchFamily="34" charset="0"/>
              </a:rPr>
              <a:t>ROI</a:t>
            </a:r>
            <a:r>
              <a:rPr lang="en-IN" sz="2000" dirty="0">
                <a:latin typeface="Calibri" panose="020F0502020204030204" pitchFamily="34" charset="0"/>
                <a:cs typeface="Calibri" panose="020F0502020204030204" pitchFamily="34" charset="0"/>
              </a:rPr>
              <a:t> for Lenders</a:t>
            </a:r>
            <a:endParaRPr sz="2000" dirty="0">
              <a:latin typeface="Calibri" panose="020F0502020204030204" pitchFamily="34" charset="0"/>
              <a:cs typeface="Calibri" panose="020F0502020204030204" pitchFamily="34" charset="0"/>
            </a:endParaRPr>
          </a:p>
          <a:p>
            <a:pPr marL="685800" lvl="1" indent="-228600" algn="l" rtl="0">
              <a:lnSpc>
                <a:spcPct val="90000"/>
              </a:lnSpc>
              <a:spcBef>
                <a:spcPts val="500"/>
              </a:spcBef>
              <a:spcAft>
                <a:spcPts val="0"/>
              </a:spcAft>
              <a:buClr>
                <a:schemeClr val="dk1"/>
              </a:buClr>
              <a:buSzPts val="2400"/>
              <a:buChar char="•"/>
            </a:pPr>
            <a:r>
              <a:rPr lang="en-IN" sz="2000" dirty="0">
                <a:latin typeface="Calibri" panose="020F0502020204030204" pitchFamily="34" charset="0"/>
                <a:cs typeface="Calibri" panose="020F0502020204030204" pitchFamily="34" charset="0"/>
              </a:rPr>
              <a:t>Create an optimization model thereby creating </a:t>
            </a:r>
            <a:r>
              <a:rPr lang="en-IN" sz="2000" b="1" dirty="0">
                <a:latin typeface="Calibri" panose="020F0502020204030204" pitchFamily="34" charset="0"/>
                <a:cs typeface="Calibri" panose="020F0502020204030204" pitchFamily="34" charset="0"/>
              </a:rPr>
              <a:t>loan baskets </a:t>
            </a:r>
            <a:r>
              <a:rPr lang="en-IN" sz="2000" dirty="0">
                <a:latin typeface="Calibri" panose="020F0502020204030204" pitchFamily="34" charset="0"/>
                <a:cs typeface="Calibri" panose="020F0502020204030204" pitchFamily="34" charset="0"/>
              </a:rPr>
              <a:t>for Lenders</a:t>
            </a:r>
            <a:endParaRPr sz="2000" dirty="0">
              <a:latin typeface="Calibri" panose="020F0502020204030204" pitchFamily="34" charset="0"/>
              <a:cs typeface="Calibri" panose="020F0502020204030204" pitchFamily="34" charset="0"/>
            </a:endParaRPr>
          </a:p>
          <a:p>
            <a:pPr marL="228600" lvl="0" indent="-76200" algn="l" rtl="0">
              <a:lnSpc>
                <a:spcPct val="90000"/>
              </a:lnSpc>
              <a:spcBef>
                <a:spcPts val="1000"/>
              </a:spcBef>
              <a:spcAft>
                <a:spcPts val="0"/>
              </a:spcAft>
              <a:buClr>
                <a:schemeClr val="dk1"/>
              </a:buClr>
              <a:buSzPts val="2400"/>
              <a:buNone/>
            </a:pP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Data Source and Description</a:t>
            </a:r>
            <a:endParaRPr/>
          </a:p>
        </p:txBody>
      </p:sp>
      <p:sp>
        <p:nvSpPr>
          <p:cNvPr id="154" name="Google Shape;154;p8"/>
          <p:cNvSpPr txBox="1">
            <a:spLocks noGrp="1"/>
          </p:cNvSpPr>
          <p:nvPr>
            <p:ph type="body" idx="1"/>
          </p:nvPr>
        </p:nvSpPr>
        <p:spPr>
          <a:xfrm>
            <a:off x="838200" y="1247775"/>
            <a:ext cx="10515600" cy="4810126"/>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IN" sz="2000" dirty="0"/>
              <a:t>Data was sourced from the official website of Lending Club with API</a:t>
            </a:r>
            <a:endParaRPr sz="2000" dirty="0"/>
          </a:p>
          <a:p>
            <a:pPr marL="228600" lvl="0" indent="-228600" algn="l" rtl="0">
              <a:lnSpc>
                <a:spcPct val="150000"/>
              </a:lnSpc>
              <a:spcBef>
                <a:spcPts val="1000"/>
              </a:spcBef>
              <a:spcAft>
                <a:spcPts val="0"/>
              </a:spcAft>
              <a:buClr>
                <a:schemeClr val="dk1"/>
              </a:buClr>
              <a:buSzPts val="2400"/>
              <a:buChar char="•"/>
            </a:pPr>
            <a:r>
              <a:rPr lang="en-IN" sz="2000" dirty="0"/>
              <a:t>Publicly available data from “</a:t>
            </a:r>
            <a:r>
              <a:rPr lang="en-IN" sz="2000" b="1" dirty="0"/>
              <a:t>2007-2017</a:t>
            </a:r>
            <a:r>
              <a:rPr lang="en-IN" sz="2000" dirty="0"/>
              <a:t>” was considered</a:t>
            </a:r>
            <a:endParaRPr sz="2000" dirty="0"/>
          </a:p>
          <a:p>
            <a:pPr marL="228600" lvl="0" indent="-228600" algn="l" rtl="0">
              <a:lnSpc>
                <a:spcPct val="150000"/>
              </a:lnSpc>
              <a:spcBef>
                <a:spcPts val="1000"/>
              </a:spcBef>
              <a:spcAft>
                <a:spcPts val="0"/>
              </a:spcAft>
              <a:buClr>
                <a:schemeClr val="dk1"/>
              </a:buClr>
              <a:buSzPts val="2400"/>
              <a:buChar char="•"/>
            </a:pPr>
            <a:r>
              <a:rPr lang="en-IN" sz="2000" dirty="0"/>
              <a:t>“</a:t>
            </a:r>
            <a:r>
              <a:rPr lang="en-IN" sz="2000" b="1" dirty="0"/>
              <a:t>2007-2015</a:t>
            </a:r>
            <a:r>
              <a:rPr lang="en-IN" sz="2000" dirty="0"/>
              <a:t>” is used for Training </a:t>
            </a:r>
            <a:endParaRPr sz="2000" dirty="0"/>
          </a:p>
          <a:p>
            <a:pPr marL="228600" lvl="0" indent="-228600" algn="l" rtl="0">
              <a:lnSpc>
                <a:spcPct val="150000"/>
              </a:lnSpc>
              <a:spcBef>
                <a:spcPts val="1000"/>
              </a:spcBef>
              <a:spcAft>
                <a:spcPts val="0"/>
              </a:spcAft>
              <a:buClr>
                <a:schemeClr val="dk1"/>
              </a:buClr>
              <a:buSzPts val="2400"/>
              <a:buChar char="•"/>
            </a:pPr>
            <a:r>
              <a:rPr lang="en-IN" sz="2000" dirty="0"/>
              <a:t>“</a:t>
            </a:r>
            <a:r>
              <a:rPr lang="en-IN" sz="2000" b="1" dirty="0"/>
              <a:t>2016-2017</a:t>
            </a:r>
            <a:r>
              <a:rPr lang="en-IN" sz="2000" dirty="0"/>
              <a:t>” data is used for validation (test data)</a:t>
            </a:r>
            <a:endParaRPr sz="2000" dirty="0"/>
          </a:p>
          <a:p>
            <a:pPr marL="228600" lvl="0" indent="-228600" algn="l" rtl="0">
              <a:lnSpc>
                <a:spcPct val="150000"/>
              </a:lnSpc>
              <a:spcBef>
                <a:spcPts val="1000"/>
              </a:spcBef>
              <a:spcAft>
                <a:spcPts val="0"/>
              </a:spcAft>
              <a:buClr>
                <a:schemeClr val="dk1"/>
              </a:buClr>
              <a:buSzPts val="2400"/>
              <a:buChar char="•"/>
            </a:pPr>
            <a:r>
              <a:rPr lang="en-IN" sz="2000" dirty="0"/>
              <a:t>A total of </a:t>
            </a:r>
            <a:r>
              <a:rPr lang="en-IN" sz="2000" b="1" dirty="0"/>
              <a:t>1.7 Million</a:t>
            </a:r>
            <a:r>
              <a:rPr lang="en-IN" sz="2000" dirty="0"/>
              <a:t> Individual Loans were considered </a:t>
            </a:r>
            <a:endParaRPr sz="2000" dirty="0"/>
          </a:p>
          <a:p>
            <a:pPr marL="228600" lvl="0" indent="-228600" algn="l" rtl="0">
              <a:lnSpc>
                <a:spcPct val="150000"/>
              </a:lnSpc>
              <a:spcBef>
                <a:spcPts val="1000"/>
              </a:spcBef>
              <a:spcAft>
                <a:spcPts val="0"/>
              </a:spcAft>
              <a:buClr>
                <a:schemeClr val="dk1"/>
              </a:buClr>
              <a:buSzPts val="2400"/>
              <a:buNone/>
            </a:pPr>
            <a:endParaRPr sz="2000" dirty="0"/>
          </a:p>
          <a:p>
            <a:pPr marL="0" lvl="0" indent="0" algn="l" rtl="0">
              <a:lnSpc>
                <a:spcPct val="150000"/>
              </a:lnSpc>
              <a:spcBef>
                <a:spcPts val="1000"/>
              </a:spcBef>
              <a:spcAft>
                <a:spcPts val="0"/>
              </a:spcAft>
              <a:buClr>
                <a:schemeClr val="dk1"/>
              </a:buClr>
              <a:buSzPts val="2400"/>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dirty="0"/>
              <a:t>Data Pre-Processing</a:t>
            </a:r>
            <a:endParaRPr dirty="0"/>
          </a:p>
        </p:txBody>
      </p:sp>
      <p:sp>
        <p:nvSpPr>
          <p:cNvPr id="161" name="Google Shape;161;p9"/>
          <p:cNvSpPr txBox="1">
            <a:spLocks noGrp="1"/>
          </p:cNvSpPr>
          <p:nvPr>
            <p:ph type="body" idx="1"/>
          </p:nvPr>
        </p:nvSpPr>
        <p:spPr>
          <a:xfrm>
            <a:off x="530088" y="1409630"/>
            <a:ext cx="10959548" cy="5083244"/>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000"/>
              <a:buChar char="•"/>
            </a:pPr>
            <a:r>
              <a:rPr lang="en-IN" sz="2000" dirty="0"/>
              <a:t>The input file consists of 151 individual variable columns</a:t>
            </a:r>
            <a:endParaRPr sz="2000" dirty="0"/>
          </a:p>
          <a:p>
            <a:pPr marL="228600" lvl="0" indent="-228600" algn="just" rtl="0">
              <a:lnSpc>
                <a:spcPct val="90000"/>
              </a:lnSpc>
              <a:spcBef>
                <a:spcPts val="1000"/>
              </a:spcBef>
              <a:spcAft>
                <a:spcPts val="0"/>
              </a:spcAft>
              <a:buClr>
                <a:schemeClr val="dk1"/>
              </a:buClr>
              <a:buSzPts val="2000"/>
              <a:buChar char="•"/>
            </a:pPr>
            <a:r>
              <a:rPr lang="en-IN" sz="2000" b="1" dirty="0"/>
              <a:t>Data Cleaning: </a:t>
            </a:r>
            <a:endParaRPr sz="2000" dirty="0"/>
          </a:p>
          <a:p>
            <a:pPr marL="685800" lvl="1" indent="-228600" algn="just" rtl="0">
              <a:lnSpc>
                <a:spcPct val="90000"/>
              </a:lnSpc>
              <a:spcBef>
                <a:spcPts val="500"/>
              </a:spcBef>
              <a:spcAft>
                <a:spcPts val="0"/>
              </a:spcAft>
              <a:buClr>
                <a:schemeClr val="dk1"/>
              </a:buClr>
              <a:buSzPts val="2000"/>
              <a:buChar char="•"/>
            </a:pPr>
            <a:r>
              <a:rPr lang="en-IN" sz="2000" dirty="0"/>
              <a:t>Deleted variables having 50% of missing data. This brought number of columns to 90</a:t>
            </a:r>
            <a:endParaRPr sz="2000" dirty="0"/>
          </a:p>
          <a:p>
            <a:pPr marL="685800" lvl="1" indent="-228600" algn="just" rtl="0">
              <a:lnSpc>
                <a:spcPct val="90000"/>
              </a:lnSpc>
              <a:spcBef>
                <a:spcPts val="500"/>
              </a:spcBef>
              <a:spcAft>
                <a:spcPts val="0"/>
              </a:spcAft>
              <a:buClr>
                <a:schemeClr val="dk1"/>
              </a:buClr>
              <a:buSzPts val="2000"/>
              <a:buChar char="•"/>
            </a:pPr>
            <a:r>
              <a:rPr lang="en-IN" sz="2000" dirty="0"/>
              <a:t>Removed id, member id, URL column as they would not have any significant bearing on the model.</a:t>
            </a:r>
          </a:p>
          <a:p>
            <a:pPr marL="685800" lvl="1" indent="-228600" algn="just" rtl="0">
              <a:lnSpc>
                <a:spcPct val="90000"/>
              </a:lnSpc>
              <a:spcBef>
                <a:spcPts val="500"/>
              </a:spcBef>
              <a:spcAft>
                <a:spcPts val="0"/>
              </a:spcAft>
              <a:buClr>
                <a:schemeClr val="dk1"/>
              </a:buClr>
              <a:buSzPts val="2000"/>
              <a:buChar char="•"/>
            </a:pPr>
            <a:r>
              <a:rPr lang="en-IN" sz="2000" dirty="0"/>
              <a:t>Grade and Sub grade fields have been removed before running the model since we did not want the classification from Lending club of applicants to bias our independent classification model. </a:t>
            </a:r>
          </a:p>
          <a:p>
            <a:pPr marL="685800" lvl="1" indent="-228600" algn="just" rtl="0">
              <a:lnSpc>
                <a:spcPct val="90000"/>
              </a:lnSpc>
              <a:spcBef>
                <a:spcPts val="500"/>
              </a:spcBef>
              <a:spcAft>
                <a:spcPts val="0"/>
              </a:spcAft>
              <a:buClr>
                <a:schemeClr val="dk1"/>
              </a:buClr>
              <a:buSzPts val="2000"/>
              <a:buChar char="•"/>
            </a:pPr>
            <a:r>
              <a:rPr lang="en-IN" sz="2000" dirty="0"/>
              <a:t>Data Leakage: Excluding all payments related columns in the dataset as there will be no payment information for new borrowers. </a:t>
            </a:r>
            <a:endParaRPr lang="en-IN" sz="2000" dirty="0">
              <a:solidFill>
                <a:srgbClr val="FF0000"/>
              </a:solidFill>
            </a:endParaRPr>
          </a:p>
          <a:p>
            <a:pPr marL="457200" lvl="1" indent="0" algn="just">
              <a:buSzPts val="2000"/>
              <a:buNone/>
            </a:pPr>
            <a:endParaRPr lang="en-IN" sz="2000" dirty="0"/>
          </a:p>
          <a:p>
            <a:pPr marL="457200" lvl="1" indent="0" algn="just">
              <a:buSzPts val="2000"/>
              <a:buNone/>
            </a:pPr>
            <a:endParaRPr lang="en-IN" sz="2000" dirty="0"/>
          </a:p>
          <a:p>
            <a:pPr marL="685800" lvl="1" indent="-228600" algn="just" rtl="0">
              <a:lnSpc>
                <a:spcPct val="90000"/>
              </a:lnSpc>
              <a:spcBef>
                <a:spcPts val="500"/>
              </a:spcBef>
              <a:spcAft>
                <a:spcPts val="0"/>
              </a:spcAft>
              <a:buClr>
                <a:schemeClr val="dk1"/>
              </a:buClr>
              <a:buSzPts val="2000"/>
              <a:buChar char="•"/>
            </a:pPr>
            <a:endParaRPr sz="2000" dirty="0">
              <a:solidFill>
                <a:srgbClr val="FF0000"/>
              </a:solidFill>
            </a:endParaRPr>
          </a:p>
          <a:p>
            <a:pPr marL="685800" lvl="1" indent="-107950" algn="just" rtl="0">
              <a:lnSpc>
                <a:spcPct val="90000"/>
              </a:lnSpc>
              <a:spcBef>
                <a:spcPts val="500"/>
              </a:spcBef>
              <a:spcAft>
                <a:spcPts val="0"/>
              </a:spcAft>
              <a:buClr>
                <a:schemeClr val="dk1"/>
              </a:buClr>
              <a:buSzPts val="1900"/>
              <a:buNone/>
            </a:pPr>
            <a:endParaRPr sz="2000" dirty="0"/>
          </a:p>
          <a:p>
            <a:pPr marL="0" lvl="0" indent="0" algn="just" rtl="0">
              <a:lnSpc>
                <a:spcPct val="90000"/>
              </a:lnSpc>
              <a:spcBef>
                <a:spcPts val="1000"/>
              </a:spcBef>
              <a:spcAft>
                <a:spcPts val="0"/>
              </a:spcAft>
              <a:buClr>
                <a:schemeClr val="dk1"/>
              </a:buClr>
              <a:buSzPts val="2400"/>
              <a:buNone/>
            </a:pPr>
            <a:endParaRPr sz="2000" dirty="0"/>
          </a:p>
          <a:p>
            <a:pPr marL="228600" lvl="0" indent="-762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0" y="365126"/>
            <a:ext cx="12192000" cy="806450"/>
          </a:xfrm>
          <a:prstGeom prst="rect">
            <a:avLst/>
          </a:prstGeom>
          <a:solidFill>
            <a:srgbClr val="00B0F0">
              <a:alpha val="49803"/>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b="1"/>
              <a:t>Data Pre-Processing – Contd..</a:t>
            </a:r>
            <a:endParaRPr/>
          </a:p>
        </p:txBody>
      </p:sp>
      <p:sp>
        <p:nvSpPr>
          <p:cNvPr id="168" name="Google Shape;168;p10"/>
          <p:cNvSpPr txBox="1">
            <a:spLocks noGrp="1"/>
          </p:cNvSpPr>
          <p:nvPr>
            <p:ph type="body" idx="1"/>
          </p:nvPr>
        </p:nvSpPr>
        <p:spPr>
          <a:xfrm>
            <a:off x="477077" y="1247775"/>
            <a:ext cx="11145079" cy="481012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IN" sz="2000" b="1" dirty="0">
                <a:latin typeface="Calibri" panose="020F0502020204030204" pitchFamily="34" charset="0"/>
                <a:cs typeface="Calibri" panose="020F0502020204030204" pitchFamily="34" charset="0"/>
              </a:rPr>
              <a:t>Feature Engineering: </a:t>
            </a:r>
            <a:endParaRPr lang="en-IN" sz="2000" dirty="0">
              <a:latin typeface="Calibri" panose="020F0502020204030204" pitchFamily="34" charset="0"/>
              <a:cs typeface="Calibri" panose="020F0502020204030204" pitchFamily="34" charset="0"/>
            </a:endParaRPr>
          </a:p>
          <a:p>
            <a:pPr marL="685800" lvl="1" indent="-228600" algn="just" rtl="0">
              <a:lnSpc>
                <a:spcPct val="90000"/>
              </a:lnSpc>
              <a:spcBef>
                <a:spcPts val="500"/>
              </a:spcBef>
              <a:spcAft>
                <a:spcPts val="0"/>
              </a:spcAft>
              <a:buClr>
                <a:srgbClr val="000000"/>
              </a:buClr>
              <a:buSzPts val="2000"/>
              <a:buChar char="•"/>
            </a:pPr>
            <a:r>
              <a:rPr lang="en-IN" sz="2000" dirty="0">
                <a:solidFill>
                  <a:srgbClr val="000000"/>
                </a:solidFill>
                <a:latin typeface="Calibri" panose="020F0502020204030204" pitchFamily="34" charset="0"/>
                <a:cs typeface="Calibri" panose="020F0502020204030204" pitchFamily="34" charset="0"/>
              </a:rPr>
              <a:t>Created new column for loan age and dropped issue_d column. Age has been calculated as difference between issue date of loan and January 1st 2021.</a:t>
            </a:r>
            <a:endParaRPr lang="en-IN" sz="2000" dirty="0">
              <a:latin typeface="Calibri" panose="020F0502020204030204" pitchFamily="34" charset="0"/>
              <a:cs typeface="Calibri" panose="020F0502020204030204" pitchFamily="34" charset="0"/>
            </a:endParaRPr>
          </a:p>
          <a:p>
            <a:pPr marL="685800" lvl="1" indent="-228600" algn="just" rtl="0">
              <a:lnSpc>
                <a:spcPct val="90000"/>
              </a:lnSpc>
              <a:spcBef>
                <a:spcPts val="500"/>
              </a:spcBef>
              <a:spcAft>
                <a:spcPts val="0"/>
              </a:spcAft>
              <a:buClr>
                <a:srgbClr val="000000"/>
              </a:buClr>
              <a:buSzPts val="2000"/>
              <a:buChar char="•"/>
            </a:pPr>
            <a:r>
              <a:rPr lang="en-IN" sz="2000" dirty="0">
                <a:solidFill>
                  <a:srgbClr val="000000"/>
                </a:solidFill>
                <a:latin typeface="Calibri" panose="020F0502020204030204" pitchFamily="34" charset="0"/>
                <a:cs typeface="Calibri" panose="020F0502020204030204" pitchFamily="34" charset="0"/>
              </a:rPr>
              <a:t>Converted into fico score by taking average of fico_range_high and fico_range low from original dataset.</a:t>
            </a:r>
            <a:endParaRPr lang="en-IN" sz="2000" dirty="0">
              <a:latin typeface="Calibri" panose="020F0502020204030204" pitchFamily="34" charset="0"/>
              <a:cs typeface="Calibri" panose="020F0502020204030204" pitchFamily="34" charset="0"/>
            </a:endParaRPr>
          </a:p>
          <a:p>
            <a:pPr marL="685800" lvl="1" indent="-228600" algn="just" rtl="0">
              <a:lnSpc>
                <a:spcPct val="90000"/>
              </a:lnSpc>
              <a:spcBef>
                <a:spcPts val="500"/>
              </a:spcBef>
              <a:spcAft>
                <a:spcPts val="0"/>
              </a:spcAft>
              <a:buClr>
                <a:srgbClr val="000000"/>
              </a:buClr>
              <a:buSzPts val="2000"/>
              <a:buChar char="•"/>
            </a:pPr>
            <a:r>
              <a:rPr lang="en-IN" sz="2000" dirty="0">
                <a:solidFill>
                  <a:srgbClr val="000000"/>
                </a:solidFill>
                <a:latin typeface="Calibri" panose="020F0502020204030204" pitchFamily="34" charset="0"/>
                <a:cs typeface="Calibri" panose="020F0502020204030204" pitchFamily="34" charset="0"/>
              </a:rPr>
              <a:t>Cleaned Dataset variables:</a:t>
            </a:r>
          </a:p>
          <a:p>
            <a:pPr marL="685800" lvl="1" indent="-101600" algn="just" rtl="0">
              <a:lnSpc>
                <a:spcPct val="90000"/>
              </a:lnSpc>
              <a:spcBef>
                <a:spcPts val="500"/>
              </a:spcBef>
              <a:spcAft>
                <a:spcPts val="0"/>
              </a:spcAft>
              <a:buClr>
                <a:schemeClr val="dk1"/>
              </a:buClr>
              <a:buSzPts val="2000"/>
              <a:buNone/>
            </a:pPr>
            <a:endParaRPr lang="en-IN" sz="2000" dirty="0">
              <a:solidFill>
                <a:srgbClr val="000000"/>
              </a:solidFill>
              <a:latin typeface="Calibri" panose="020F0502020204030204" pitchFamily="34" charset="0"/>
              <a:cs typeface="Calibri" panose="020F0502020204030204" pitchFamily="34" charset="0"/>
            </a:endParaRPr>
          </a:p>
          <a:p>
            <a:pPr marL="685800" lvl="1" indent="-114300" algn="just" rtl="0">
              <a:lnSpc>
                <a:spcPct val="90000"/>
              </a:lnSpc>
              <a:spcBef>
                <a:spcPts val="500"/>
              </a:spcBef>
              <a:spcAft>
                <a:spcPts val="0"/>
              </a:spcAft>
              <a:buClr>
                <a:schemeClr val="dk1"/>
              </a:buClr>
              <a:buSzPts val="1800"/>
              <a:buNone/>
            </a:pPr>
            <a:endParaRPr lang="en-IN" sz="2000" b="1" dirty="0">
              <a:solidFill>
                <a:srgbClr val="000000"/>
              </a:solidFill>
              <a:latin typeface="Calibri" panose="020F0502020204030204" pitchFamily="34" charset="0"/>
              <a:ea typeface="Times New Roman"/>
              <a:cs typeface="Calibri" panose="020F0502020204030204" pitchFamily="34" charset="0"/>
              <a:sym typeface="Times New Roman"/>
            </a:endParaRPr>
          </a:p>
          <a:p>
            <a:pPr marL="685800" lvl="1" indent="-101600" algn="just" rtl="0">
              <a:lnSpc>
                <a:spcPct val="90000"/>
              </a:lnSpc>
              <a:spcBef>
                <a:spcPts val="500"/>
              </a:spcBef>
              <a:spcAft>
                <a:spcPts val="0"/>
              </a:spcAft>
              <a:buClr>
                <a:schemeClr val="dk1"/>
              </a:buClr>
              <a:buSzPts val="2000"/>
              <a:buNone/>
            </a:pPr>
            <a:endParaRPr lang="en-IN" sz="2000" b="1" dirty="0">
              <a:latin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endParaRPr lang="en-IN" sz="2000" dirty="0">
              <a:latin typeface="Calibri" panose="020F0502020204030204" pitchFamily="34" charset="0"/>
              <a:cs typeface="Calibri" panose="020F0502020204030204" pitchFamily="34" charset="0"/>
            </a:endParaRPr>
          </a:p>
          <a:p>
            <a:pPr marL="228600" lvl="0" indent="-76200" algn="just" rtl="0">
              <a:lnSpc>
                <a:spcPct val="90000"/>
              </a:lnSpc>
              <a:spcBef>
                <a:spcPts val="1000"/>
              </a:spcBef>
              <a:spcAft>
                <a:spcPts val="0"/>
              </a:spcAft>
              <a:buClr>
                <a:schemeClr val="dk1"/>
              </a:buClr>
              <a:buSzPts val="2400"/>
              <a:buNone/>
            </a:pPr>
            <a:endParaRPr lang="en-IN" sz="2000" dirty="0">
              <a:latin typeface="Calibri" panose="020F0502020204030204" pitchFamily="34" charset="0"/>
              <a:cs typeface="Calibri" panose="020F0502020204030204" pitchFamily="34" charset="0"/>
            </a:endParaRPr>
          </a:p>
        </p:txBody>
      </p:sp>
      <p:graphicFrame>
        <p:nvGraphicFramePr>
          <p:cNvPr id="5" name="Google Shape;177;p11">
            <a:extLst>
              <a:ext uri="{FF2B5EF4-FFF2-40B4-BE49-F238E27FC236}">
                <a16:creationId xmlns:a16="http://schemas.microsoft.com/office/drawing/2014/main" id="{BEF265A4-5E2F-4339-AA4E-44A2FE765184}"/>
              </a:ext>
            </a:extLst>
          </p:cNvPr>
          <p:cNvGraphicFramePr/>
          <p:nvPr>
            <p:extLst>
              <p:ext uri="{D42A27DB-BD31-4B8C-83A1-F6EECF244321}">
                <p14:modId xmlns:p14="http://schemas.microsoft.com/office/powerpoint/2010/main" val="943467368"/>
              </p:ext>
            </p:extLst>
          </p:nvPr>
        </p:nvGraphicFramePr>
        <p:xfrm>
          <a:off x="1707502" y="3429000"/>
          <a:ext cx="8733453" cy="2181200"/>
        </p:xfrm>
        <a:graphic>
          <a:graphicData uri="http://schemas.openxmlformats.org/drawingml/2006/table">
            <a:tbl>
              <a:tblPr>
                <a:gradFill>
                  <a:gsLst>
                    <a:gs pos="0">
                      <a:srgbClr val="A6B6DE"/>
                    </a:gs>
                    <a:gs pos="50000">
                      <a:srgbClr val="98AAD9"/>
                    </a:gs>
                    <a:gs pos="100000">
                      <a:srgbClr val="859CD7"/>
                    </a:gs>
                  </a:gsLst>
                  <a:lin ang="5400000" scaled="0"/>
                </a:gradFill>
                <a:tableStyleId>{D922AC0D-77D9-4865-B935-2FC1E892DA0D}</a:tableStyleId>
              </a:tblPr>
              <a:tblGrid>
                <a:gridCol w="1838131">
                  <a:extLst>
                    <a:ext uri="{9D8B030D-6E8A-4147-A177-3AD203B41FA5}">
                      <a16:colId xmlns:a16="http://schemas.microsoft.com/office/drawing/2014/main" val="20000"/>
                    </a:ext>
                  </a:extLst>
                </a:gridCol>
                <a:gridCol w="198742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38131">
                  <a:extLst>
                    <a:ext uri="{9D8B030D-6E8A-4147-A177-3AD203B41FA5}">
                      <a16:colId xmlns:a16="http://schemas.microsoft.com/office/drawing/2014/main" val="20003"/>
                    </a:ext>
                  </a:extLst>
                </a:gridCol>
                <a:gridCol w="1698171">
                  <a:extLst>
                    <a:ext uri="{9D8B030D-6E8A-4147-A177-3AD203B41FA5}">
                      <a16:colId xmlns:a16="http://schemas.microsoft.com/office/drawing/2014/main" val="20004"/>
                    </a:ext>
                  </a:extLst>
                </a:gridCol>
              </a:tblGrid>
              <a:tr h="594875">
                <a:tc>
                  <a:txBody>
                    <a:bodyPr/>
                    <a:lstStyle/>
                    <a:p>
                      <a:pPr marL="0" marR="0" lvl="0" indent="0" algn="just" rtl="0">
                        <a:spcBef>
                          <a:spcPts val="0"/>
                        </a:spcBef>
                        <a:spcAft>
                          <a:spcPts val="0"/>
                        </a:spcAft>
                        <a:buNone/>
                      </a:pPr>
                      <a:r>
                        <a:rPr lang="en-IN" sz="1800" b="0" u="none" strike="noStrike" dirty="0">
                          <a:solidFill>
                            <a:schemeClr val="bg1"/>
                          </a:solidFill>
                        </a:rPr>
                        <a:t>loan_amnt</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term               </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installment</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home_ownership</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annual_inc</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extLst>
                  <a:ext uri="{0D108BD9-81ED-4DB2-BD59-A6C34878D82A}">
                    <a16:rowId xmlns:a16="http://schemas.microsoft.com/office/drawing/2014/main" val="10000"/>
                  </a:ext>
                </a:extLst>
              </a:tr>
              <a:tr h="594875">
                <a:tc>
                  <a:txBody>
                    <a:bodyPr/>
                    <a:lstStyle/>
                    <a:p>
                      <a:pPr marL="0" marR="0" lvl="0" indent="0" algn="just" rtl="0">
                        <a:spcBef>
                          <a:spcPts val="0"/>
                        </a:spcBef>
                        <a:spcAft>
                          <a:spcPts val="0"/>
                        </a:spcAft>
                        <a:buNone/>
                      </a:pPr>
                      <a:r>
                        <a:rPr lang="en-IN" sz="1800" b="0" u="none" strike="noStrike">
                          <a:solidFill>
                            <a:schemeClr val="bg1"/>
                          </a:solidFill>
                        </a:rPr>
                        <a:t>verification_status</a:t>
                      </a:r>
                      <a:endParaRPr sz="1800" b="0" i="0" u="none" strike="noStrike">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000" b="0" u="none" strike="noStrike" dirty="0">
                          <a:solidFill>
                            <a:schemeClr val="bg1"/>
                          </a:solidFill>
                        </a:rPr>
                        <a:t> </a:t>
                      </a:r>
                      <a:r>
                        <a:rPr lang="en-IN" sz="1800" b="0" u="none" strike="noStrike" dirty="0">
                          <a:solidFill>
                            <a:schemeClr val="bg1"/>
                          </a:solidFill>
                        </a:rPr>
                        <a:t>loan_status (predictor variable)</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purpose            </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addr_state</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dti</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extLst>
                  <a:ext uri="{0D108BD9-81ED-4DB2-BD59-A6C34878D82A}">
                    <a16:rowId xmlns:a16="http://schemas.microsoft.com/office/drawing/2014/main" val="10001"/>
                  </a:ext>
                </a:extLst>
              </a:tr>
              <a:tr h="396575">
                <a:tc>
                  <a:txBody>
                    <a:bodyPr/>
                    <a:lstStyle/>
                    <a:p>
                      <a:pPr marL="0" marR="0" lvl="0" indent="0" algn="just" rtl="0">
                        <a:spcBef>
                          <a:spcPts val="0"/>
                        </a:spcBef>
                        <a:spcAft>
                          <a:spcPts val="0"/>
                        </a:spcAft>
                        <a:buNone/>
                      </a:pPr>
                      <a:r>
                        <a:rPr lang="en-IN" sz="1800" b="0" u="none" strike="noStrike" dirty="0">
                          <a:solidFill>
                            <a:schemeClr val="bg1"/>
                          </a:solidFill>
                        </a:rPr>
                        <a:t>delinq_2yrs        </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open_acc           </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pub_rec            </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revol_bal</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total_acc</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extLst>
                  <a:ext uri="{0D108BD9-81ED-4DB2-BD59-A6C34878D82A}">
                    <a16:rowId xmlns:a16="http://schemas.microsoft.com/office/drawing/2014/main" val="10002"/>
                  </a:ext>
                </a:extLst>
              </a:tr>
              <a:tr h="594875">
                <a:tc>
                  <a:txBody>
                    <a:bodyPr/>
                    <a:lstStyle/>
                    <a:p>
                      <a:pPr marL="0" marR="0" lvl="0" indent="0" algn="just" rtl="0">
                        <a:spcBef>
                          <a:spcPts val="0"/>
                        </a:spcBef>
                        <a:spcAft>
                          <a:spcPts val="0"/>
                        </a:spcAft>
                        <a:buNone/>
                      </a:pPr>
                      <a:r>
                        <a:rPr lang="en-IN" sz="1800" b="0" u="none" strike="noStrike">
                          <a:solidFill>
                            <a:schemeClr val="bg1"/>
                          </a:solidFill>
                        </a:rPr>
                        <a:t>initial_list_status</a:t>
                      </a:r>
                      <a:endParaRPr sz="1800" b="0" i="0" u="none" strike="noStrike">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application_type</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mort_acc</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000" b="0" u="none" strike="noStrike" dirty="0">
                          <a:solidFill>
                            <a:schemeClr val="bg1"/>
                          </a:solidFill>
                        </a:rPr>
                        <a:t> </a:t>
                      </a:r>
                      <a:r>
                        <a:rPr lang="en-IN" sz="1800" b="0" u="none" strike="noStrike" dirty="0">
                          <a:solidFill>
                            <a:schemeClr val="bg1"/>
                          </a:solidFill>
                        </a:rPr>
                        <a:t>loan_age</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tc>
                  <a:txBody>
                    <a:bodyPr/>
                    <a:lstStyle/>
                    <a:p>
                      <a:pPr marL="0" marR="0" lvl="0" indent="0" algn="just" rtl="0">
                        <a:spcBef>
                          <a:spcPts val="0"/>
                        </a:spcBef>
                        <a:spcAft>
                          <a:spcPts val="0"/>
                        </a:spcAft>
                        <a:buNone/>
                      </a:pPr>
                      <a:r>
                        <a:rPr lang="en-IN" sz="1800" b="0" u="none" strike="noStrike" dirty="0">
                          <a:solidFill>
                            <a:schemeClr val="bg1"/>
                          </a:solidFill>
                        </a:rPr>
                        <a:t>fico_value</a:t>
                      </a:r>
                      <a:endParaRPr sz="1800" b="0" i="0" u="none" strike="noStrike" dirty="0">
                        <a:solidFill>
                          <a:schemeClr val="bg1"/>
                        </a:solidFill>
                        <a:latin typeface="Times New Roman"/>
                        <a:ea typeface="Times New Roman"/>
                        <a:cs typeface="Times New Roman"/>
                        <a:sym typeface="Times New Roman"/>
                      </a:endParaRPr>
                    </a:p>
                  </a:txBody>
                  <a:tcPr marL="7625" marR="7625" marT="7625" marB="0"/>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639411A4-1AE1-43C7-9F49-382C958F9D3C}"/>
              </a:ext>
            </a:extLst>
          </p:cNvPr>
          <p:cNvSpPr txBox="1"/>
          <p:nvPr/>
        </p:nvSpPr>
        <p:spPr>
          <a:xfrm>
            <a:off x="350235" y="5780157"/>
            <a:ext cx="11145079" cy="707886"/>
          </a:xfrm>
          <a:prstGeom prst="rect">
            <a:avLst/>
          </a:prstGeom>
          <a:noFill/>
          <a:ln>
            <a:solidFill>
              <a:schemeClr val="accent1"/>
            </a:solidFill>
          </a:ln>
        </p:spPr>
        <p:txBody>
          <a:bodyPr wrap="square">
            <a:spAutoFit/>
          </a:bodyPr>
          <a:lstStyle/>
          <a:p>
            <a:pPr marL="685800" lvl="1" indent="-228600" algn="just">
              <a:buSzPts val="2000"/>
            </a:pPr>
            <a:r>
              <a:rPr lang="en-IN" sz="2000" dirty="0">
                <a:latin typeface="Calibri" panose="020F0502020204030204" pitchFamily="34" charset="0"/>
                <a:cs typeface="Calibri" panose="020F0502020204030204" pitchFamily="34" charset="0"/>
              </a:rPr>
              <a:t>21 features are considered out of which there are 20 predictor variables and 1 dependent variable which is Loan_status.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680</TotalTime>
  <Words>4320</Words>
  <Application>Microsoft Office PowerPoint</Application>
  <PresentationFormat>Widescreen</PresentationFormat>
  <Paragraphs>698</Paragraphs>
  <Slides>44</Slides>
  <Notes>42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0" baseType="lpstr">
      <vt:lpstr>Arial</vt:lpstr>
      <vt:lpstr>Calibri</vt:lpstr>
      <vt:lpstr>Times New Roman</vt:lpstr>
      <vt:lpstr>Wingdings</vt:lpstr>
      <vt:lpstr>Office Theme</vt:lpstr>
      <vt:lpstr>Microsoft Excel Worksheet</vt:lpstr>
      <vt:lpstr>“P2P Revenue optimization for Lenders”</vt:lpstr>
      <vt:lpstr>P2P Lending</vt:lpstr>
      <vt:lpstr>P2P Lending – Pros and Cons </vt:lpstr>
      <vt:lpstr>Why Lending Club ?</vt:lpstr>
      <vt:lpstr>Identifying the Business Problem</vt:lpstr>
      <vt:lpstr>Scope and Objective</vt:lpstr>
      <vt:lpstr>Data Source and Description</vt:lpstr>
      <vt:lpstr>Data Pre-Processing</vt:lpstr>
      <vt:lpstr>Data Pre-Processing – Contd..</vt:lpstr>
      <vt:lpstr>EDA</vt:lpstr>
      <vt:lpstr>EDA Contd..</vt:lpstr>
      <vt:lpstr>EDA Contd..</vt:lpstr>
      <vt:lpstr>EDA Contd..</vt:lpstr>
      <vt:lpstr>EDA Contd..</vt:lpstr>
      <vt:lpstr>EDA Contd..</vt:lpstr>
      <vt:lpstr>EDA Contd..</vt:lpstr>
      <vt:lpstr>EDA Contd..</vt:lpstr>
      <vt:lpstr>EDA Contd..</vt:lpstr>
      <vt:lpstr>EDA Contd..</vt:lpstr>
      <vt:lpstr>EDA Contd..</vt:lpstr>
      <vt:lpstr>EDA Contd..</vt:lpstr>
      <vt:lpstr>EDA Contd..</vt:lpstr>
      <vt:lpstr>EDA Contd..</vt:lpstr>
      <vt:lpstr>Modelling Approach</vt:lpstr>
      <vt:lpstr>Modelling Approach Contd..</vt:lpstr>
      <vt:lpstr>Model Performance Comparison</vt:lpstr>
      <vt:lpstr>Credit Risk Model: Probability of Default (PD)</vt:lpstr>
      <vt:lpstr>Risk Score Calculation</vt:lpstr>
      <vt:lpstr>Risk Profile</vt:lpstr>
      <vt:lpstr>Lending Club V/S Our Model on Random Sample</vt:lpstr>
      <vt:lpstr>Portfolio Optimization</vt:lpstr>
      <vt:lpstr>Application &amp; Future Scope</vt:lpstr>
      <vt:lpstr>THANK YOU</vt:lpstr>
      <vt:lpstr>Appendix</vt:lpstr>
      <vt:lpstr>Modelling Approach – Assumptions for Statistical Models</vt:lpstr>
      <vt:lpstr>Decision Tree</vt:lpstr>
      <vt:lpstr>Logistic Regression </vt:lpstr>
      <vt:lpstr>Random Forest </vt:lpstr>
      <vt:lpstr>Naïve Bayes Algorithm</vt:lpstr>
      <vt:lpstr>Linear Discriminant Analysis </vt:lpstr>
      <vt:lpstr>Logistic Regression using PCA – 2 Components </vt:lpstr>
      <vt:lpstr>Data Pre-Processing – Contd..</vt:lpstr>
      <vt:lpstr>Application &amp; Future Scope</vt:lpstr>
      <vt:lpstr>Actionable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 Revenue optimization for Lenders”</dc:title>
  <dc:creator>Joychandra Thokchom</dc:creator>
  <cp:lastModifiedBy>Saurav Banerjee</cp:lastModifiedBy>
  <cp:revision>30</cp:revision>
  <dcterms:created xsi:type="dcterms:W3CDTF">2021-03-21T03:01:02Z</dcterms:created>
  <dcterms:modified xsi:type="dcterms:W3CDTF">2021-04-04T08:39:14Z</dcterms:modified>
</cp:coreProperties>
</file>