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698" autoAdjust="0"/>
  </p:normalViewPr>
  <p:slideViewPr>
    <p:cSldViewPr>
      <p:cViewPr varScale="1">
        <p:scale>
          <a:sx n="76" d="100"/>
          <a:sy n="76" d="100"/>
        </p:scale>
        <p:origin x="-164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A32C6-828D-4288-A36E-3E33677DCC20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E6099-EE5C-4871-854A-2BEC5BCAA21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amazon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company offers various services, including 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  <a:hlinkClick r:id="rId3"/>
              </a:rPr>
              <a:t>Amazon.com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, Amazon 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Alexa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, Amazon 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Appstore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, Amazon Luna, Amazon Music, and Amazon Pay. The owner of the company is Jeff </a:t>
            </a:r>
            <a:r>
              <a:rPr lang="en-US" sz="1200" kern="1200" dirty="0" err="1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Bezos</a:t>
            </a: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, and the revenue of the company is USD 637.9 billion. It has 1556000 employees, operating income, and net income of USD 68.59 billion and USD 59.25 billion.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E6099-EE5C-4871-854A-2BEC5BCAA21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business needs to harness data analytics to understand these challenges, uncover patterns, and implement targeted improvements across finance, logistics, product management, and customer experience.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E6099-EE5C-4871-854A-2BEC5BCAA219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This set of KPI cards gives us a high-level summary of business performance. The company generated 71.65 million rupees in revenue from over 120000 orders. The average order value is 595.33 rupees, which provides a benchmark for customer spend. However, 14.22% of orders were cancelled - that’s more than 18000 orders - signaling a potential problem in either logistics or customer expectations. Reducing this cancellation rate could directly improve revenue and customer satisfaction.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E6099-EE5C-4871-854A-2BEC5BCAA219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DayTable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DATATABLE("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STRING, "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DayNum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INTEGER, {{"Sunday", 1}, {"Monday", 2}, {"Tuesday", 3}, {"Wednesday", 4}, {"Thursday", 5}, {"Friday", 6}, {"Saturday", 7}})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Cleaned_Amount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IF(SEARCH("Cancelled", [Status], 1, 0) &gt; 0, 0, [Amount])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FORMAT('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sales_dataset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[1]'[Date], "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dddd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DayNum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WEEKDAY('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sales_dataset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[1]'[Date], 1)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MonthName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FORMAT('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sales_dataset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[1]'[Date], "MMMM")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MonthNum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MONTH('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sales_dataset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[1]'[Date])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E6099-EE5C-4871-854A-2BEC5BCAA219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The company has strong revenue potential but needs to address fulfillment delays, customer dissatisfaction, and product-level inefficiencies to grow sustainably.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E6099-EE5C-4871-854A-2BEC5BCAA219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By aligning strategies with customer behavior, seasonal trends, and fulfillment efficiency, the company can reduce costs, improve satisfaction, and boost revenue.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E6099-EE5C-4871-854A-2BEC5BCAA219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31CC6B3-A4F8-4F82-8B24-E74015F58E3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70A9EEA-F7DC-4605-8FE3-64464BFF3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1CC6B3-A4F8-4F82-8B24-E74015F58E3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0A9EEA-F7DC-4605-8FE3-64464BFF3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1CC6B3-A4F8-4F82-8B24-E74015F58E3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0A9EEA-F7DC-4605-8FE3-64464BFF3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1CC6B3-A4F8-4F82-8B24-E74015F58E3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0A9EEA-F7DC-4605-8FE3-64464BFF37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1CC6B3-A4F8-4F82-8B24-E74015F58E3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0A9EEA-F7DC-4605-8FE3-64464BFF370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1CC6B3-A4F8-4F82-8B24-E74015F58E3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0A9EEA-F7DC-4605-8FE3-64464BFF370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1CC6B3-A4F8-4F82-8B24-E74015F58E3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0A9EEA-F7DC-4605-8FE3-64464BFF370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1CC6B3-A4F8-4F82-8B24-E74015F58E3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0A9EEA-F7DC-4605-8FE3-64464BFF370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1CC6B3-A4F8-4F82-8B24-E74015F58E3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0A9EEA-F7DC-4605-8FE3-64464BFF37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B31CC6B3-A4F8-4F82-8B24-E74015F58E3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70A9EEA-F7DC-4605-8FE3-64464BFF370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31CC6B3-A4F8-4F82-8B24-E74015F58E3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70A9EEA-F7DC-4605-8FE3-64464BFF370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B31CC6B3-A4F8-4F82-8B24-E74015F58E3B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70A9EEA-F7DC-4605-8FE3-64464BFF37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Sales Analysis Dashboard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57628"/>
            <a:ext cx="8229600" cy="2643206"/>
          </a:xfrm>
        </p:spPr>
        <p:txBody>
          <a:bodyPr>
            <a:normAutofit/>
          </a:bodyPr>
          <a:lstStyle/>
          <a:p>
            <a:pPr lvl="0" algn="just"/>
            <a:r>
              <a:rPr lang="en-US" dirty="0">
                <a:latin typeface="Arial" pitchFamily="34" charset="0"/>
                <a:cs typeface="Arial" pitchFamily="34" charset="0"/>
              </a:rPr>
              <a:t>Amazon is an American multinational e-commerce company that faces different challenges while running its business.</a:t>
            </a:r>
          </a:p>
          <a:p>
            <a:pPr lvl="0" algn="just"/>
            <a:r>
              <a:rPr lang="en-US" dirty="0">
                <a:latin typeface="Arial" pitchFamily="34" charset="0"/>
                <a:cs typeface="Arial" pitchFamily="34" charset="0"/>
              </a:rPr>
              <a:t>To address the problems, the company leverages data-driven insights for operations optimization.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b="1" dirty="0" smtClean="0"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>Company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Background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5362" name="Picture 2" descr="Amazon Business - India - Apps on Google Pla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1214422"/>
            <a:ext cx="4876800" cy="22860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fontScale="92500"/>
          </a:bodyPr>
          <a:lstStyle/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Sales performance varies across months and regions, making it hard to predict whether growth will occur.</a:t>
            </a:r>
          </a:p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A significant portion of orders are cancelled or returned, indicating potential issues in product quality, customer expectations, or delivery experience. </a:t>
            </a:r>
          </a:p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Delays in shipping, especially from merchant-fulfilled orders, are leading to poor customer experience.</a:t>
            </a:r>
          </a:p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The company lacks detailed insight into customer segments, regional performance, and retention behavior.</a:t>
            </a:r>
          </a:p>
          <a:p>
            <a:pPr lvl="0"/>
            <a:r>
              <a:rPr lang="en-US" dirty="0">
                <a:latin typeface="Arial" pitchFamily="34" charset="0"/>
                <a:cs typeface="Arial" pitchFamily="34" charset="0"/>
              </a:rPr>
              <a:t>Stockouts or overstocking of certain products affects both customer satisfaction and operational costs.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>Problem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Statement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02314" y="1481138"/>
            <a:ext cx="8139372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IN" b="1" dirty="0" smtClean="0">
                <a:latin typeface="Arial" pitchFamily="34" charset="0"/>
                <a:cs typeface="Arial" pitchFamily="34" charset="0"/>
              </a:rPr>
              <a:t>Dashboard Analysis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57430"/>
            <a:ext cx="8229600" cy="3768733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en-US" dirty="0">
                <a:latin typeface="Arial" pitchFamily="34" charset="0"/>
                <a:cs typeface="Arial" pitchFamily="34" charset="0"/>
              </a:rPr>
              <a:t>TotalRevenue indicates the total sales amount generated over the entire period analyzed.</a:t>
            </a:r>
          </a:p>
          <a:p>
            <a:pPr lvl="0" algn="just"/>
            <a:r>
              <a:rPr lang="en-US" dirty="0">
                <a:latin typeface="Arial" pitchFamily="34" charset="0"/>
                <a:cs typeface="Arial" pitchFamily="34" charset="0"/>
              </a:rPr>
              <a:t>AverageOrderValue is calculated as total revenue divided by the total number of orders.</a:t>
            </a:r>
          </a:p>
          <a:p>
            <a:pPr lvl="0" algn="just"/>
            <a:r>
              <a:rPr lang="en-US" dirty="0">
                <a:latin typeface="Arial" pitchFamily="34" charset="0"/>
                <a:cs typeface="Arial" pitchFamily="34" charset="0"/>
              </a:rPr>
              <a:t>TotalOrders represents the total number of orders placed.</a:t>
            </a:r>
          </a:p>
          <a:p>
            <a:pPr lvl="0" algn="just"/>
            <a:r>
              <a:rPr lang="en-US" dirty="0">
                <a:latin typeface="Arial" pitchFamily="34" charset="0"/>
                <a:cs typeface="Arial" pitchFamily="34" charset="0"/>
              </a:rPr>
              <a:t>CancelledOrders indicates that a total of 18340 orders were cancelled.</a:t>
            </a:r>
          </a:p>
          <a:p>
            <a:pPr lvl="0" algn="just"/>
            <a:r>
              <a:rPr lang="en-US" dirty="0">
                <a:latin typeface="Arial" pitchFamily="34" charset="0"/>
                <a:cs typeface="Arial" pitchFamily="34" charset="0"/>
              </a:rPr>
              <a:t>CancellationRate describes that 14 out of every 100 orders were cancelled.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>Different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KPI Cards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214422"/>
            <a:ext cx="65722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229600" cy="4525963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Arial" pitchFamily="34" charset="0"/>
                <a:cs typeface="Arial" pitchFamily="34" charset="0"/>
              </a:rPr>
              <a:t>Different DAX Formulas of KPI Cards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1643050"/>
            <a:ext cx="81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8596" y="1643050"/>
            <a:ext cx="8215370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TotalRevenue = SUM('</a:t>
            </a:r>
            <a:r>
              <a:rPr lang="en-US" b="1" dirty="0" err="1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sales_dataset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[1]'[</a:t>
            </a:r>
            <a:r>
              <a:rPr lang="en-US" b="1" dirty="0" err="1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Cleaned_Amount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8" name="Rectangle 7"/>
          <p:cNvSpPr/>
          <p:nvPr/>
        </p:nvSpPr>
        <p:spPr>
          <a:xfrm>
            <a:off x="428596" y="2357430"/>
            <a:ext cx="821537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AverageOrderValue = DIVIDE(SUM('</a:t>
            </a:r>
            <a:r>
              <a:rPr lang="en-US" b="1" dirty="0" err="1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sales_dataset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[1]'[</a:t>
            </a:r>
            <a:r>
              <a:rPr lang="en-US" b="1" dirty="0" err="1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Cleaned_Amount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]), DISTINCTCOUNT('</a:t>
            </a:r>
            <a:r>
              <a:rPr lang="en-US" b="1" dirty="0" err="1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sales_dataset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[1]'[Order ID]))</a:t>
            </a:r>
          </a:p>
        </p:txBody>
      </p:sp>
      <p:sp>
        <p:nvSpPr>
          <p:cNvPr id="9" name="Rectangle 8"/>
          <p:cNvSpPr/>
          <p:nvPr/>
        </p:nvSpPr>
        <p:spPr>
          <a:xfrm>
            <a:off x="428596" y="3357562"/>
            <a:ext cx="8215370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TotalOrders = DISTINCTCOUNT('</a:t>
            </a:r>
            <a:r>
              <a:rPr lang="en-US" b="1" dirty="0" err="1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sales_dataset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[1]'[Order ID])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8596" y="4000504"/>
            <a:ext cx="8215370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CancelledOrders = CALCULATE(COUNTROWS('</a:t>
            </a:r>
            <a:r>
              <a:rPr lang="en-US" b="1" dirty="0" err="1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sales_dataset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[1]'), '</a:t>
            </a:r>
            <a:r>
              <a:rPr lang="en-US" b="1" dirty="0" err="1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sales_dataset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[1]'[Status] = "Cancelled")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8596" y="4857760"/>
            <a:ext cx="8215370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CancellationRate = DIVIDE(CALCULATE(COUNTROWS('</a:t>
            </a:r>
            <a:r>
              <a:rPr lang="en-US" b="1" dirty="0" err="1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sales_dataset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[1]'), '</a:t>
            </a:r>
            <a:r>
              <a:rPr lang="en-US" b="1" dirty="0" err="1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sales_dataset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[1]'[Status] = "Cancelled"), COUNTROWS('</a:t>
            </a:r>
            <a:r>
              <a:rPr lang="en-US" b="1" dirty="0" err="1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sales_dataset</a:t>
            </a:r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urier New" pitchFamily="49" charset="0"/>
              </a:rPr>
              <a:t>[1]'))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dirty="0">
                <a:latin typeface="Arial" pitchFamily="34" charset="0"/>
                <a:cs typeface="Arial" pitchFamily="34" charset="0"/>
              </a:rPr>
              <a:t>Monthly revenue analysis reveals clear peaks during certain months, likely due to festive seasons or promotions.</a:t>
            </a:r>
          </a:p>
          <a:p>
            <a:pPr lvl="0" algn="just"/>
            <a:r>
              <a:rPr lang="en-US" dirty="0">
                <a:latin typeface="Arial" pitchFamily="34" charset="0"/>
                <a:cs typeface="Arial" pitchFamily="34" charset="0"/>
              </a:rPr>
              <a:t>A few product categories contribute disproportionately to total revenue.</a:t>
            </a:r>
          </a:p>
          <a:p>
            <a:pPr lvl="0" algn="just"/>
            <a:r>
              <a:rPr lang="en-US" dirty="0">
                <a:latin typeface="Arial" pitchFamily="34" charset="0"/>
                <a:cs typeface="Arial" pitchFamily="34" charset="0"/>
              </a:rPr>
              <a:t>It indicates the need to improve merchant handling processes.</a:t>
            </a:r>
          </a:p>
          <a:p>
            <a:pPr lvl="0" algn="just"/>
            <a:r>
              <a:rPr lang="en-US" dirty="0">
                <a:latin typeface="Arial" pitchFamily="34" charset="0"/>
                <a:cs typeface="Arial" pitchFamily="34" charset="0"/>
              </a:rPr>
              <a:t>B2C orders experience more frequent cancellations compared to B2B.</a:t>
            </a:r>
          </a:p>
          <a:p>
            <a:pPr lvl="0" algn="just"/>
            <a:r>
              <a:rPr lang="en-US" dirty="0">
                <a:latin typeface="Arial" pitchFamily="34" charset="0"/>
                <a:cs typeface="Arial" pitchFamily="34" charset="0"/>
              </a:rPr>
              <a:t>Average order quantity patterns can inform restocking and bundling strategies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>Conclusion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dirty="0">
                <a:latin typeface="Arial" pitchFamily="34" charset="0"/>
                <a:cs typeface="Arial" pitchFamily="34" charset="0"/>
              </a:rPr>
              <a:t>Launch targeted campaigns and bundle offers during these periods to maximize sales.</a:t>
            </a:r>
          </a:p>
          <a:p>
            <a:pPr lvl="0" algn="just"/>
            <a:r>
              <a:rPr lang="en-US" dirty="0">
                <a:latin typeface="Arial" pitchFamily="34" charset="0"/>
                <a:cs typeface="Arial" pitchFamily="34" charset="0"/>
              </a:rPr>
              <a:t>Where feasible, shift more fulfillment responsibility to Amazon’s logistics for reliability.</a:t>
            </a:r>
          </a:p>
          <a:p>
            <a:pPr lvl="0" algn="just"/>
            <a:r>
              <a:rPr lang="en-US" dirty="0">
                <a:latin typeface="Arial" pitchFamily="34" charset="0"/>
                <a:cs typeface="Arial" pitchFamily="34" charset="0"/>
              </a:rPr>
              <a:t>Investigate top-returned products and refine product descriptions or quality control.</a:t>
            </a:r>
          </a:p>
          <a:p>
            <a:pPr lvl="0" algn="just"/>
            <a:r>
              <a:rPr lang="en-US" dirty="0">
                <a:latin typeface="Arial" pitchFamily="34" charset="0"/>
                <a:cs typeface="Arial" pitchFamily="34" charset="0"/>
              </a:rPr>
              <a:t>Use B2B vs. B2C behavior patterns to design segment-specific campaigns and loyalty offers.</a:t>
            </a:r>
          </a:p>
          <a:p>
            <a:pPr lvl="0" algn="just"/>
            <a:r>
              <a:rPr lang="en-US" dirty="0">
                <a:latin typeface="Arial" pitchFamily="34" charset="0"/>
                <a:cs typeface="Arial" pitchFamily="34" charset="0"/>
              </a:rPr>
              <a:t>Use average quality orders and product demand to forecast inventory needs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Recommendations</a:t>
            </a:r>
            <a:r>
              <a:rPr lang="en-US" dirty="0">
                <a:latin typeface="Arial" pitchFamily="34" charset="0"/>
                <a:cs typeface="Arial" pitchFamily="34" charset="0"/>
              </a:rPr>
              <a:t/>
            </a:r>
            <a:br>
              <a:rPr lang="en-US" dirty="0"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US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106</TotalTime>
  <Words>720</Words>
  <Application>Microsoft Office PowerPoint</Application>
  <PresentationFormat>On-screen Show (4:3)</PresentationFormat>
  <Paragraphs>53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Sales Analysis Dashboard</vt:lpstr>
      <vt:lpstr> Company Background </vt:lpstr>
      <vt:lpstr> Problem Statement </vt:lpstr>
      <vt:lpstr>Dashboard Analysis</vt:lpstr>
      <vt:lpstr> Different KPI Cards </vt:lpstr>
      <vt:lpstr>Different DAX Formulas of KPI Cards</vt:lpstr>
      <vt:lpstr> Conclusion </vt:lpstr>
      <vt:lpstr>Recommendations 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8</cp:revision>
  <dcterms:created xsi:type="dcterms:W3CDTF">2025-07-28T12:52:24Z</dcterms:created>
  <dcterms:modified xsi:type="dcterms:W3CDTF">2025-07-28T14:38:50Z</dcterms:modified>
</cp:coreProperties>
</file>