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6407" r:id="rId1"/>
  </p:sldMasterIdLst>
  <p:notesMasterIdLst>
    <p:notesMasterId r:id="rId12"/>
  </p:notesMasterIdLst>
  <p:sldIdLst>
    <p:sldId id="265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</p:sldIdLst>
  <p:sldSz cx="14630400" cy="8229600"/>
  <p:notesSz cx="8229600" cy="14630400"/>
  <p:embeddedFontLst>
    <p:embeddedFont>
      <p:font typeface="Wingdings 2" pitchFamily="18" charset="2"/>
      <p:regular r:id="rId13"/>
    </p:embeddedFont>
    <p:embeddedFont>
      <p:font typeface="Alexandria" charset="-78"/>
      <p:regular r:id="rId14"/>
    </p:embeddedFont>
    <p:embeddedFont>
      <p:font typeface="Perpetua" pitchFamily="18" charset="0"/>
      <p:regular r:id="rId15"/>
      <p:bold r:id="rId16"/>
      <p:italic r:id="rId17"/>
      <p:boldItalic r:id="rId18"/>
    </p:embeddedFont>
    <p:embeddedFont>
      <p:font typeface="Nobile" charset="0"/>
      <p:regular r:id="rId19"/>
    </p:embeddedFont>
    <p:embeddedFont>
      <p:font typeface="Franklin Gothic Book" pitchFamily="34" charset="0"/>
      <p:regular r:id="rId20"/>
      <p:italic r:id="rId21"/>
    </p:embeddedFont>
    <p:embeddedFont>
      <p:font typeface="Consolas" pitchFamily="49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-562" y="-125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4233A-3928-47EB-8F15-ACAF624FE4A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15040-C5A5-4876-BE4D-DFAF3515ED53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Identify high-sales months from revenue trend analysis and plan promotions accordingly.</a:t>
          </a:r>
          <a:endParaRPr lang="en-US" dirty="0"/>
        </a:p>
      </dgm:t>
    </dgm:pt>
    <dgm:pt modelId="{C1B1AB31-47F5-4053-B749-BA9CC172063A}" type="parTrans" cxnId="{CC3EC3E8-8D9F-4539-B9D2-883F05FB91B4}">
      <dgm:prSet/>
      <dgm:spPr/>
      <dgm:t>
        <a:bodyPr/>
        <a:lstStyle/>
        <a:p>
          <a:endParaRPr lang="en-US"/>
        </a:p>
      </dgm:t>
    </dgm:pt>
    <dgm:pt modelId="{6214E1F1-F7D0-4CD5-9E63-3291E91AC29A}" type="sibTrans" cxnId="{CC3EC3E8-8D9F-4539-B9D2-883F05FB91B4}">
      <dgm:prSet/>
      <dgm:spPr/>
      <dgm:t>
        <a:bodyPr/>
        <a:lstStyle/>
        <a:p>
          <a:endParaRPr lang="en-US"/>
        </a:p>
      </dgm:t>
    </dgm:pt>
    <dgm:pt modelId="{969D84F9-8757-461C-9A05-69E9E9CA98D0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Use the data to identify products or SKUs with high return/cancellation rates.</a:t>
          </a:r>
          <a:endParaRPr lang="en-US" dirty="0"/>
        </a:p>
      </dgm:t>
    </dgm:pt>
    <dgm:pt modelId="{56E597D7-5A93-4BC0-8371-C249857B5AA4}" type="parTrans" cxnId="{B2DC27B4-821F-4D20-BDCE-F8FB083B7472}">
      <dgm:prSet/>
      <dgm:spPr/>
      <dgm:t>
        <a:bodyPr/>
        <a:lstStyle/>
        <a:p>
          <a:endParaRPr lang="en-US"/>
        </a:p>
      </dgm:t>
    </dgm:pt>
    <dgm:pt modelId="{3FE6FC16-83FE-4C02-9ADB-43C886726E69}" type="sibTrans" cxnId="{B2DC27B4-821F-4D20-BDCE-F8FB083B7472}">
      <dgm:prSet/>
      <dgm:spPr/>
      <dgm:t>
        <a:bodyPr/>
        <a:lstStyle/>
        <a:p>
          <a:endParaRPr lang="en-US"/>
        </a:p>
      </dgm:t>
    </dgm:pt>
    <dgm:pt modelId="{42F38675-8B33-4A8A-A2CC-0495C9793F0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Encourage migration to Amazon FBA or Easy Ship for better delivery success rates.</a:t>
          </a:r>
          <a:endParaRPr lang="en-US" dirty="0"/>
        </a:p>
      </dgm:t>
    </dgm:pt>
    <dgm:pt modelId="{D5AA8219-0CAA-42AF-B5BA-683C3ABCAA1F}" type="parTrans" cxnId="{D4794EAE-5838-40E1-A21F-023C8D4FCD40}">
      <dgm:prSet/>
      <dgm:spPr/>
      <dgm:t>
        <a:bodyPr/>
        <a:lstStyle/>
        <a:p>
          <a:endParaRPr lang="en-US"/>
        </a:p>
      </dgm:t>
    </dgm:pt>
    <dgm:pt modelId="{2211BA2F-A586-4F5E-9D11-284B11092944}" type="sibTrans" cxnId="{D4794EAE-5838-40E1-A21F-023C8D4FCD40}">
      <dgm:prSet/>
      <dgm:spPr/>
      <dgm:t>
        <a:bodyPr/>
        <a:lstStyle/>
        <a:p>
          <a:endParaRPr lang="en-US"/>
        </a:p>
      </dgm:t>
    </dgm:pt>
    <dgm:pt modelId="{B1AEA69D-2B59-4856-95D3-898E31BBE97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Use average quantity ordered and sales trends by category/size to plan inventory replenishment.</a:t>
          </a:r>
          <a:endParaRPr lang="en-US" dirty="0"/>
        </a:p>
      </dgm:t>
    </dgm:pt>
    <dgm:pt modelId="{3A9A1ADB-FB69-492D-95EE-17DCF1ED4F5C}" type="parTrans" cxnId="{1C7ADC2B-B897-4707-B568-B95DC732AF76}">
      <dgm:prSet/>
      <dgm:spPr/>
      <dgm:t>
        <a:bodyPr/>
        <a:lstStyle/>
        <a:p>
          <a:endParaRPr lang="en-US"/>
        </a:p>
      </dgm:t>
    </dgm:pt>
    <dgm:pt modelId="{56D2FB20-3578-45D6-BD95-541589D6695D}" type="sibTrans" cxnId="{1C7ADC2B-B897-4707-B568-B95DC732AF76}">
      <dgm:prSet/>
      <dgm:spPr/>
      <dgm:t>
        <a:bodyPr/>
        <a:lstStyle/>
        <a:p>
          <a:endParaRPr lang="en-US"/>
        </a:p>
      </dgm:t>
    </dgm:pt>
    <dgm:pt modelId="{229D48CD-335A-4B5F-B339-D8A0A2532FE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Segment customer orders using the B2B field in the dataset.</a:t>
          </a:r>
          <a:endParaRPr lang="en-US" dirty="0"/>
        </a:p>
      </dgm:t>
    </dgm:pt>
    <dgm:pt modelId="{36EFD886-D8F2-408D-B0D9-D3AEB191F241}" type="parTrans" cxnId="{8928D4FB-9DE0-4489-9A18-33D9C34E6FB0}">
      <dgm:prSet/>
      <dgm:spPr/>
      <dgm:t>
        <a:bodyPr/>
        <a:lstStyle/>
        <a:p>
          <a:endParaRPr lang="en-US"/>
        </a:p>
      </dgm:t>
    </dgm:pt>
    <dgm:pt modelId="{D91D9023-29FE-4227-9F20-19CA2A0B902A}" type="sibTrans" cxnId="{8928D4FB-9DE0-4489-9A18-33D9C34E6FB0}">
      <dgm:prSet/>
      <dgm:spPr/>
      <dgm:t>
        <a:bodyPr/>
        <a:lstStyle/>
        <a:p>
          <a:endParaRPr lang="en-US"/>
        </a:p>
      </dgm:t>
    </dgm:pt>
    <dgm:pt modelId="{80DA44BF-A2AA-4ED9-ACAE-A8A84E71FFD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First, I have used Python based on an Excel sheet to perform EDA to clean the data and get accurate results, which I have performed in Google Colab.</a:t>
          </a:r>
          <a:endParaRPr lang="en-US" dirty="0"/>
        </a:p>
      </dgm:t>
    </dgm:pt>
    <dgm:pt modelId="{475E26EF-210D-4571-9BE6-1DF8D3D64603}" type="parTrans" cxnId="{59264E2B-5F86-49DB-98CD-040C73D5EA25}">
      <dgm:prSet/>
      <dgm:spPr/>
      <dgm:t>
        <a:bodyPr/>
        <a:lstStyle/>
        <a:p>
          <a:endParaRPr lang="en-US"/>
        </a:p>
      </dgm:t>
    </dgm:pt>
    <dgm:pt modelId="{C395DE3A-D50F-4CF5-BF3C-F5CA6FA16F35}" type="sibTrans" cxnId="{59264E2B-5F86-49DB-98CD-040C73D5EA25}">
      <dgm:prSet/>
      <dgm:spPr/>
      <dgm:t>
        <a:bodyPr/>
        <a:lstStyle/>
        <a:p>
          <a:endParaRPr lang="en-US"/>
        </a:p>
      </dgm:t>
    </dgm:pt>
    <dgm:pt modelId="{B9C58C53-BDAB-4A76-BA11-5C07A369C704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Based on that, I have performed Power BI based on the same Excel sheet to get the dashboard of the project with the same values as per the Google Colab.</a:t>
          </a:r>
          <a:endParaRPr lang="en-US" dirty="0"/>
        </a:p>
      </dgm:t>
    </dgm:pt>
    <dgm:pt modelId="{A9C308DE-B11A-40BC-B1C4-1E2AF019512F}" type="parTrans" cxnId="{207B1BFD-7C70-432D-AA81-FB9D3A164EDD}">
      <dgm:prSet/>
      <dgm:spPr/>
      <dgm:t>
        <a:bodyPr/>
        <a:lstStyle/>
        <a:p>
          <a:endParaRPr lang="en-US"/>
        </a:p>
      </dgm:t>
    </dgm:pt>
    <dgm:pt modelId="{8B2E720E-FB32-4411-899A-EEE51D45E720}" type="sibTrans" cxnId="{207B1BFD-7C70-432D-AA81-FB9D3A164EDD}">
      <dgm:prSet/>
      <dgm:spPr/>
      <dgm:t>
        <a:bodyPr/>
        <a:lstStyle/>
        <a:p>
          <a:endParaRPr lang="en-US"/>
        </a:p>
      </dgm:t>
    </dgm:pt>
    <dgm:pt modelId="{D5C3F375-A47C-4FBA-9C09-CB8938AA791C}" type="pres">
      <dgm:prSet presAssocID="{28B4233A-3928-47EB-8F15-ACAF624FE4A3}" presName="Name0" presStyleCnt="0">
        <dgm:presLayoutVars>
          <dgm:dir/>
          <dgm:resizeHandles val="exact"/>
        </dgm:presLayoutVars>
      </dgm:prSet>
      <dgm:spPr/>
    </dgm:pt>
    <dgm:pt modelId="{388C4360-8291-4F7C-9AD3-98CEA61F697A}" type="pres">
      <dgm:prSet presAssocID="{28B4233A-3928-47EB-8F15-ACAF624FE4A3}" presName="fgShape" presStyleLbl="fgShp" presStyleIdx="0" presStyleCnt="1"/>
      <dgm:spPr/>
    </dgm:pt>
    <dgm:pt modelId="{3DFFD34F-443D-451B-9BA7-092E8D9D8DDB}" type="pres">
      <dgm:prSet presAssocID="{28B4233A-3928-47EB-8F15-ACAF624FE4A3}" presName="linComp" presStyleCnt="0"/>
      <dgm:spPr/>
    </dgm:pt>
    <dgm:pt modelId="{DEC4C2A1-6AD1-491C-891C-E330EC330BBF}" type="pres">
      <dgm:prSet presAssocID="{0B115040-C5A5-4876-BE4D-DFAF3515ED53}" presName="compNode" presStyleCnt="0"/>
      <dgm:spPr/>
    </dgm:pt>
    <dgm:pt modelId="{F4F3A8ED-0808-4F40-A149-F730E3CA994F}" type="pres">
      <dgm:prSet presAssocID="{0B115040-C5A5-4876-BE4D-DFAF3515ED53}" presName="bkgdShape" presStyleLbl="node1" presStyleIdx="0" presStyleCnt="7" custLinFactNeighborX="-298" custLinFactNeighborY="-648"/>
      <dgm:spPr/>
    </dgm:pt>
    <dgm:pt modelId="{C5124ED5-BDA2-454F-9398-7DA962C7CE48}" type="pres">
      <dgm:prSet presAssocID="{0B115040-C5A5-4876-BE4D-DFAF3515ED53}" presName="nodeTx" presStyleLbl="node1" presStyleIdx="0" presStyleCnt="7">
        <dgm:presLayoutVars>
          <dgm:bulletEnabled val="1"/>
        </dgm:presLayoutVars>
      </dgm:prSet>
      <dgm:spPr/>
    </dgm:pt>
    <dgm:pt modelId="{10A289FA-8976-4D44-AE84-4E4EF81067EC}" type="pres">
      <dgm:prSet presAssocID="{0B115040-C5A5-4876-BE4D-DFAF3515ED53}" presName="invisiNode" presStyleLbl="node1" presStyleIdx="0" presStyleCnt="7"/>
      <dgm:spPr/>
    </dgm:pt>
    <dgm:pt modelId="{DDB4F484-3D37-4305-B50C-D2267472E885}" type="pres">
      <dgm:prSet presAssocID="{0B115040-C5A5-4876-BE4D-DFAF3515ED53}" presName="imagNode" presStyleLbl="fgImgPlace1" presStyleIdx="0" presStyleCnt="7"/>
      <dgm:spPr/>
    </dgm:pt>
    <dgm:pt modelId="{7A697440-9822-4B6C-8F48-7A7872B506CC}" type="pres">
      <dgm:prSet presAssocID="{6214E1F1-F7D0-4CD5-9E63-3291E91AC29A}" presName="sibTrans" presStyleLbl="sibTrans2D1" presStyleIdx="0" presStyleCnt="0"/>
      <dgm:spPr/>
    </dgm:pt>
    <dgm:pt modelId="{22CC2684-E87B-4A0A-94EC-30954580291F}" type="pres">
      <dgm:prSet presAssocID="{969D84F9-8757-461C-9A05-69E9E9CA98D0}" presName="compNode" presStyleCnt="0"/>
      <dgm:spPr/>
    </dgm:pt>
    <dgm:pt modelId="{78EBB82C-3857-405A-8416-0088A4C05CD0}" type="pres">
      <dgm:prSet presAssocID="{969D84F9-8757-461C-9A05-69E9E9CA98D0}" presName="bkgdShape" presStyleLbl="node1" presStyleIdx="1" presStyleCnt="7"/>
      <dgm:spPr/>
    </dgm:pt>
    <dgm:pt modelId="{1A137AAB-1E7D-40DF-AD85-4B11C5E6CBD2}" type="pres">
      <dgm:prSet presAssocID="{969D84F9-8757-461C-9A05-69E9E9CA98D0}" presName="nodeTx" presStyleLbl="node1" presStyleIdx="1" presStyleCnt="7">
        <dgm:presLayoutVars>
          <dgm:bulletEnabled val="1"/>
        </dgm:presLayoutVars>
      </dgm:prSet>
      <dgm:spPr/>
    </dgm:pt>
    <dgm:pt modelId="{35DABD4E-791F-4E28-9297-B1890854469B}" type="pres">
      <dgm:prSet presAssocID="{969D84F9-8757-461C-9A05-69E9E9CA98D0}" presName="invisiNode" presStyleLbl="node1" presStyleIdx="1" presStyleCnt="7"/>
      <dgm:spPr/>
    </dgm:pt>
    <dgm:pt modelId="{5AFA4345-33C7-4BFE-8C61-7421390D2AF7}" type="pres">
      <dgm:prSet presAssocID="{969D84F9-8757-461C-9A05-69E9E9CA98D0}" presName="imagNode" presStyleLbl="fgImgPlace1" presStyleIdx="1" presStyleCnt="7"/>
      <dgm:spPr/>
    </dgm:pt>
    <dgm:pt modelId="{7C99A44C-78B5-418B-A3E2-BF2D7FBDE2B9}" type="pres">
      <dgm:prSet presAssocID="{3FE6FC16-83FE-4C02-9ADB-43C886726E69}" presName="sibTrans" presStyleLbl="sibTrans2D1" presStyleIdx="0" presStyleCnt="0"/>
      <dgm:spPr/>
    </dgm:pt>
    <dgm:pt modelId="{1CFC07E7-385A-48CA-BE38-30503E3066E7}" type="pres">
      <dgm:prSet presAssocID="{42F38675-8B33-4A8A-A2CC-0495C9793F0F}" presName="compNode" presStyleCnt="0"/>
      <dgm:spPr/>
    </dgm:pt>
    <dgm:pt modelId="{252CCAE9-5066-4C0C-A85E-02A33CFF481C}" type="pres">
      <dgm:prSet presAssocID="{42F38675-8B33-4A8A-A2CC-0495C9793F0F}" presName="bkgdShape" presStyleLbl="node1" presStyleIdx="2" presStyleCnt="7"/>
      <dgm:spPr/>
    </dgm:pt>
    <dgm:pt modelId="{C1E37D45-0EB0-440A-A8CD-A1B914F3FE5D}" type="pres">
      <dgm:prSet presAssocID="{42F38675-8B33-4A8A-A2CC-0495C9793F0F}" presName="nodeTx" presStyleLbl="node1" presStyleIdx="2" presStyleCnt="7">
        <dgm:presLayoutVars>
          <dgm:bulletEnabled val="1"/>
        </dgm:presLayoutVars>
      </dgm:prSet>
      <dgm:spPr/>
    </dgm:pt>
    <dgm:pt modelId="{5E13112E-D9A0-41AB-B798-F315CFE8CB01}" type="pres">
      <dgm:prSet presAssocID="{42F38675-8B33-4A8A-A2CC-0495C9793F0F}" presName="invisiNode" presStyleLbl="node1" presStyleIdx="2" presStyleCnt="7"/>
      <dgm:spPr/>
    </dgm:pt>
    <dgm:pt modelId="{DDE85C18-BAF0-4D7D-BD1B-9AC04C8CDA06}" type="pres">
      <dgm:prSet presAssocID="{42F38675-8B33-4A8A-A2CC-0495C9793F0F}" presName="imagNode" presStyleLbl="fgImgPlace1" presStyleIdx="2" presStyleCnt="7"/>
      <dgm:spPr/>
    </dgm:pt>
    <dgm:pt modelId="{53688433-47CB-47A4-BBC9-CC8BEC54813F}" type="pres">
      <dgm:prSet presAssocID="{2211BA2F-A586-4F5E-9D11-284B11092944}" presName="sibTrans" presStyleLbl="sibTrans2D1" presStyleIdx="0" presStyleCnt="0"/>
      <dgm:spPr/>
    </dgm:pt>
    <dgm:pt modelId="{C7AF4791-9CC0-498C-9BA5-3FE5209EE5B1}" type="pres">
      <dgm:prSet presAssocID="{B1AEA69D-2B59-4856-95D3-898E31BBE975}" presName="compNode" presStyleCnt="0"/>
      <dgm:spPr/>
    </dgm:pt>
    <dgm:pt modelId="{9ABB006D-C867-44B0-A921-DD84C1658EA9}" type="pres">
      <dgm:prSet presAssocID="{B1AEA69D-2B59-4856-95D3-898E31BBE975}" presName="bkgdShape" presStyleLbl="node1" presStyleIdx="3" presStyleCnt="7"/>
      <dgm:spPr/>
    </dgm:pt>
    <dgm:pt modelId="{02D7D985-2003-48C6-914F-EA820D0B81D4}" type="pres">
      <dgm:prSet presAssocID="{B1AEA69D-2B59-4856-95D3-898E31BBE975}" presName="nodeTx" presStyleLbl="node1" presStyleIdx="3" presStyleCnt="7">
        <dgm:presLayoutVars>
          <dgm:bulletEnabled val="1"/>
        </dgm:presLayoutVars>
      </dgm:prSet>
      <dgm:spPr/>
    </dgm:pt>
    <dgm:pt modelId="{227B84C6-5199-4C60-8DA8-2197A756F643}" type="pres">
      <dgm:prSet presAssocID="{B1AEA69D-2B59-4856-95D3-898E31BBE975}" presName="invisiNode" presStyleLbl="node1" presStyleIdx="3" presStyleCnt="7"/>
      <dgm:spPr/>
    </dgm:pt>
    <dgm:pt modelId="{0C34EDD3-62A4-4B34-B810-F303612B2308}" type="pres">
      <dgm:prSet presAssocID="{B1AEA69D-2B59-4856-95D3-898E31BBE975}" presName="imagNode" presStyleLbl="fgImgPlace1" presStyleIdx="3" presStyleCnt="7"/>
      <dgm:spPr/>
      <dgm:t>
        <a:bodyPr/>
        <a:lstStyle/>
        <a:p>
          <a:endParaRPr lang="en-US"/>
        </a:p>
      </dgm:t>
    </dgm:pt>
    <dgm:pt modelId="{4FA80A1D-6699-429F-AB28-CA406B4D3310}" type="pres">
      <dgm:prSet presAssocID="{56D2FB20-3578-45D6-BD95-541589D6695D}" presName="sibTrans" presStyleLbl="sibTrans2D1" presStyleIdx="0" presStyleCnt="0"/>
      <dgm:spPr/>
    </dgm:pt>
    <dgm:pt modelId="{4B8F9083-7B85-480C-9025-0236CEC47E1E}" type="pres">
      <dgm:prSet presAssocID="{229D48CD-335A-4B5F-B339-D8A0A2532FE5}" presName="compNode" presStyleCnt="0"/>
      <dgm:spPr/>
    </dgm:pt>
    <dgm:pt modelId="{31D00B57-24B2-4DFF-8F51-24E724039242}" type="pres">
      <dgm:prSet presAssocID="{229D48CD-335A-4B5F-B339-D8A0A2532FE5}" presName="bkgdShape" presStyleLbl="node1" presStyleIdx="4" presStyleCnt="7"/>
      <dgm:spPr/>
    </dgm:pt>
    <dgm:pt modelId="{4B107414-8907-4B66-855E-93A51C77DBC3}" type="pres">
      <dgm:prSet presAssocID="{229D48CD-335A-4B5F-B339-D8A0A2532FE5}" presName="nodeTx" presStyleLbl="node1" presStyleIdx="4" presStyleCnt="7">
        <dgm:presLayoutVars>
          <dgm:bulletEnabled val="1"/>
        </dgm:presLayoutVars>
      </dgm:prSet>
      <dgm:spPr/>
    </dgm:pt>
    <dgm:pt modelId="{EBE9E376-BC5B-4ECC-AA05-B997FE6FFBA1}" type="pres">
      <dgm:prSet presAssocID="{229D48CD-335A-4B5F-B339-D8A0A2532FE5}" presName="invisiNode" presStyleLbl="node1" presStyleIdx="4" presStyleCnt="7"/>
      <dgm:spPr/>
    </dgm:pt>
    <dgm:pt modelId="{2B43A635-04FC-45D4-A4F8-9DDCDE7349EF}" type="pres">
      <dgm:prSet presAssocID="{229D48CD-335A-4B5F-B339-D8A0A2532FE5}" presName="imagNode" presStyleLbl="fgImgPlace1" presStyleIdx="4" presStyleCnt="7"/>
      <dgm:spPr/>
      <dgm:t>
        <a:bodyPr/>
        <a:lstStyle/>
        <a:p>
          <a:endParaRPr lang="en-US"/>
        </a:p>
      </dgm:t>
    </dgm:pt>
    <dgm:pt modelId="{D74AE526-FCB7-4442-8B32-A3F3C09B8E67}" type="pres">
      <dgm:prSet presAssocID="{D91D9023-29FE-4227-9F20-19CA2A0B902A}" presName="sibTrans" presStyleLbl="sibTrans2D1" presStyleIdx="0" presStyleCnt="0"/>
      <dgm:spPr/>
    </dgm:pt>
    <dgm:pt modelId="{EC41DAE9-3034-49AC-BE03-6551705D1F38}" type="pres">
      <dgm:prSet presAssocID="{80DA44BF-A2AA-4ED9-ACAE-A8A84E71FFD2}" presName="compNode" presStyleCnt="0"/>
      <dgm:spPr/>
    </dgm:pt>
    <dgm:pt modelId="{09DFC8FA-EB78-4FCF-82B1-031A1C0FBB62}" type="pres">
      <dgm:prSet presAssocID="{80DA44BF-A2AA-4ED9-ACAE-A8A84E71FFD2}" presName="bkgdShape" presStyleLbl="node1" presStyleIdx="5" presStyleCnt="7"/>
      <dgm:spPr/>
    </dgm:pt>
    <dgm:pt modelId="{9CCF8F3D-FF47-4AEA-8F60-3B9A525A15BF}" type="pres">
      <dgm:prSet presAssocID="{80DA44BF-A2AA-4ED9-ACAE-A8A84E71FFD2}" presName="nodeTx" presStyleLbl="node1" presStyleIdx="5" presStyleCnt="7">
        <dgm:presLayoutVars>
          <dgm:bulletEnabled val="1"/>
        </dgm:presLayoutVars>
      </dgm:prSet>
      <dgm:spPr/>
    </dgm:pt>
    <dgm:pt modelId="{D15B624A-8911-4BE0-8BF3-B7C707359430}" type="pres">
      <dgm:prSet presAssocID="{80DA44BF-A2AA-4ED9-ACAE-A8A84E71FFD2}" presName="invisiNode" presStyleLbl="node1" presStyleIdx="5" presStyleCnt="7"/>
      <dgm:spPr/>
    </dgm:pt>
    <dgm:pt modelId="{13056618-2EDC-48A4-9FC7-76FFFBD99C90}" type="pres">
      <dgm:prSet presAssocID="{80DA44BF-A2AA-4ED9-ACAE-A8A84E71FFD2}" presName="imagNode" presStyleLbl="fgImgPlace1" presStyleIdx="5" presStyleCnt="7"/>
      <dgm:spPr/>
    </dgm:pt>
    <dgm:pt modelId="{9901BB3B-0F2C-472B-87DC-DA935AF3F444}" type="pres">
      <dgm:prSet presAssocID="{C395DE3A-D50F-4CF5-BF3C-F5CA6FA16F35}" presName="sibTrans" presStyleLbl="sibTrans2D1" presStyleIdx="0" presStyleCnt="0"/>
      <dgm:spPr/>
    </dgm:pt>
    <dgm:pt modelId="{916748F5-2E32-4D09-87B3-C803FF2D2D0E}" type="pres">
      <dgm:prSet presAssocID="{B9C58C53-BDAB-4A76-BA11-5C07A369C704}" presName="compNode" presStyleCnt="0"/>
      <dgm:spPr/>
    </dgm:pt>
    <dgm:pt modelId="{CB477BCB-1C6C-4A40-8C26-07ACADFDF522}" type="pres">
      <dgm:prSet presAssocID="{B9C58C53-BDAB-4A76-BA11-5C07A369C704}" presName="bkgdShape" presStyleLbl="node1" presStyleIdx="6" presStyleCnt="7"/>
      <dgm:spPr/>
    </dgm:pt>
    <dgm:pt modelId="{26317DEC-4B4F-4995-B7E5-AB39B9FEF64E}" type="pres">
      <dgm:prSet presAssocID="{B9C58C53-BDAB-4A76-BA11-5C07A369C704}" presName="nodeTx" presStyleLbl="node1" presStyleIdx="6" presStyleCnt="7">
        <dgm:presLayoutVars>
          <dgm:bulletEnabled val="1"/>
        </dgm:presLayoutVars>
      </dgm:prSet>
      <dgm:spPr/>
    </dgm:pt>
    <dgm:pt modelId="{4A616424-BEFB-462D-ACA5-8694C974A23D}" type="pres">
      <dgm:prSet presAssocID="{B9C58C53-BDAB-4A76-BA11-5C07A369C704}" presName="invisiNode" presStyleLbl="node1" presStyleIdx="6" presStyleCnt="7"/>
      <dgm:spPr/>
    </dgm:pt>
    <dgm:pt modelId="{42A29AF0-82F2-4051-B2B9-E5BEA2E834C5}" type="pres">
      <dgm:prSet presAssocID="{B9C58C53-BDAB-4A76-BA11-5C07A369C704}" presName="imagNode" presStyleLbl="fgImgPlace1" presStyleIdx="6" presStyleCnt="7"/>
      <dgm:spPr/>
    </dgm:pt>
  </dgm:ptLst>
  <dgm:cxnLst>
    <dgm:cxn modelId="{CC3EC3E8-8D9F-4539-B9D2-883F05FB91B4}" srcId="{28B4233A-3928-47EB-8F15-ACAF624FE4A3}" destId="{0B115040-C5A5-4876-BE4D-DFAF3515ED53}" srcOrd="0" destOrd="0" parTransId="{C1B1AB31-47F5-4053-B749-BA9CC172063A}" sibTransId="{6214E1F1-F7D0-4CD5-9E63-3291E91AC29A}"/>
    <dgm:cxn modelId="{AFD40467-27B0-45E6-B936-A57599891A89}" type="presOf" srcId="{2211BA2F-A586-4F5E-9D11-284B11092944}" destId="{53688433-47CB-47A4-BBC9-CC8BEC54813F}" srcOrd="0" destOrd="0" presId="urn:microsoft.com/office/officeart/2005/8/layout/hList7"/>
    <dgm:cxn modelId="{D57EB214-AC21-4493-8F2E-E63A40409D98}" type="presOf" srcId="{42F38675-8B33-4A8A-A2CC-0495C9793F0F}" destId="{252CCAE9-5066-4C0C-A85E-02A33CFF481C}" srcOrd="0" destOrd="0" presId="urn:microsoft.com/office/officeart/2005/8/layout/hList7"/>
    <dgm:cxn modelId="{207B1BFD-7C70-432D-AA81-FB9D3A164EDD}" srcId="{28B4233A-3928-47EB-8F15-ACAF624FE4A3}" destId="{B9C58C53-BDAB-4A76-BA11-5C07A369C704}" srcOrd="6" destOrd="0" parTransId="{A9C308DE-B11A-40BC-B1C4-1E2AF019512F}" sibTransId="{8B2E720E-FB32-4411-899A-EEE51D45E720}"/>
    <dgm:cxn modelId="{7CC454FF-E747-4564-BD25-DFF31587A64F}" type="presOf" srcId="{80DA44BF-A2AA-4ED9-ACAE-A8A84E71FFD2}" destId="{9CCF8F3D-FF47-4AEA-8F60-3B9A525A15BF}" srcOrd="1" destOrd="0" presId="urn:microsoft.com/office/officeart/2005/8/layout/hList7"/>
    <dgm:cxn modelId="{A2811D6E-5BF2-40EC-898A-B656DB5944F1}" type="presOf" srcId="{B9C58C53-BDAB-4A76-BA11-5C07A369C704}" destId="{26317DEC-4B4F-4995-B7E5-AB39B9FEF64E}" srcOrd="1" destOrd="0" presId="urn:microsoft.com/office/officeart/2005/8/layout/hList7"/>
    <dgm:cxn modelId="{A3409400-0448-42E9-AA54-DC6E590EC361}" type="presOf" srcId="{B1AEA69D-2B59-4856-95D3-898E31BBE975}" destId="{02D7D985-2003-48C6-914F-EA820D0B81D4}" srcOrd="1" destOrd="0" presId="urn:microsoft.com/office/officeart/2005/8/layout/hList7"/>
    <dgm:cxn modelId="{59264E2B-5F86-49DB-98CD-040C73D5EA25}" srcId="{28B4233A-3928-47EB-8F15-ACAF624FE4A3}" destId="{80DA44BF-A2AA-4ED9-ACAE-A8A84E71FFD2}" srcOrd="5" destOrd="0" parTransId="{475E26EF-210D-4571-9BE6-1DF8D3D64603}" sibTransId="{C395DE3A-D50F-4CF5-BF3C-F5CA6FA16F35}"/>
    <dgm:cxn modelId="{CC87711A-3702-447C-8E28-D6979DB09A9A}" type="presOf" srcId="{B1AEA69D-2B59-4856-95D3-898E31BBE975}" destId="{9ABB006D-C867-44B0-A921-DD84C1658EA9}" srcOrd="0" destOrd="0" presId="urn:microsoft.com/office/officeart/2005/8/layout/hList7"/>
    <dgm:cxn modelId="{01AC0AA3-99B8-4B94-BB92-F8901B3A9DB6}" type="presOf" srcId="{28B4233A-3928-47EB-8F15-ACAF624FE4A3}" destId="{D5C3F375-A47C-4FBA-9C09-CB8938AA791C}" srcOrd="0" destOrd="0" presId="urn:microsoft.com/office/officeart/2005/8/layout/hList7"/>
    <dgm:cxn modelId="{D4794EAE-5838-40E1-A21F-023C8D4FCD40}" srcId="{28B4233A-3928-47EB-8F15-ACAF624FE4A3}" destId="{42F38675-8B33-4A8A-A2CC-0495C9793F0F}" srcOrd="2" destOrd="0" parTransId="{D5AA8219-0CAA-42AF-B5BA-683C3ABCAA1F}" sibTransId="{2211BA2F-A586-4F5E-9D11-284B11092944}"/>
    <dgm:cxn modelId="{DB662960-D4D8-4143-A1EE-E91892FC5284}" type="presOf" srcId="{D91D9023-29FE-4227-9F20-19CA2A0B902A}" destId="{D74AE526-FCB7-4442-8B32-A3F3C09B8E67}" srcOrd="0" destOrd="0" presId="urn:microsoft.com/office/officeart/2005/8/layout/hList7"/>
    <dgm:cxn modelId="{B2DC27B4-821F-4D20-BDCE-F8FB083B7472}" srcId="{28B4233A-3928-47EB-8F15-ACAF624FE4A3}" destId="{969D84F9-8757-461C-9A05-69E9E9CA98D0}" srcOrd="1" destOrd="0" parTransId="{56E597D7-5A93-4BC0-8371-C249857B5AA4}" sibTransId="{3FE6FC16-83FE-4C02-9ADB-43C886726E69}"/>
    <dgm:cxn modelId="{3FBA0083-B658-4D18-91D6-B82055FB191F}" type="presOf" srcId="{3FE6FC16-83FE-4C02-9ADB-43C886726E69}" destId="{7C99A44C-78B5-418B-A3E2-BF2D7FBDE2B9}" srcOrd="0" destOrd="0" presId="urn:microsoft.com/office/officeart/2005/8/layout/hList7"/>
    <dgm:cxn modelId="{DE7492CE-203C-4AD4-8DEA-84FB6A07980C}" type="presOf" srcId="{0B115040-C5A5-4876-BE4D-DFAF3515ED53}" destId="{C5124ED5-BDA2-454F-9398-7DA962C7CE48}" srcOrd="1" destOrd="0" presId="urn:microsoft.com/office/officeart/2005/8/layout/hList7"/>
    <dgm:cxn modelId="{3D30D27C-0600-43C6-BDD8-6945EBAFD176}" type="presOf" srcId="{80DA44BF-A2AA-4ED9-ACAE-A8A84E71FFD2}" destId="{09DFC8FA-EB78-4FCF-82B1-031A1C0FBB62}" srcOrd="0" destOrd="0" presId="urn:microsoft.com/office/officeart/2005/8/layout/hList7"/>
    <dgm:cxn modelId="{B5104B2F-5879-495F-9957-8592D158ECF2}" type="presOf" srcId="{42F38675-8B33-4A8A-A2CC-0495C9793F0F}" destId="{C1E37D45-0EB0-440A-A8CD-A1B914F3FE5D}" srcOrd="1" destOrd="0" presId="urn:microsoft.com/office/officeart/2005/8/layout/hList7"/>
    <dgm:cxn modelId="{8928D4FB-9DE0-4489-9A18-33D9C34E6FB0}" srcId="{28B4233A-3928-47EB-8F15-ACAF624FE4A3}" destId="{229D48CD-335A-4B5F-B339-D8A0A2532FE5}" srcOrd="4" destOrd="0" parTransId="{36EFD886-D8F2-408D-B0D9-D3AEB191F241}" sibTransId="{D91D9023-29FE-4227-9F20-19CA2A0B902A}"/>
    <dgm:cxn modelId="{E4569B8F-9365-46C9-B0A2-5B8A550FD89B}" type="presOf" srcId="{0B115040-C5A5-4876-BE4D-DFAF3515ED53}" destId="{F4F3A8ED-0808-4F40-A149-F730E3CA994F}" srcOrd="0" destOrd="0" presId="urn:microsoft.com/office/officeart/2005/8/layout/hList7"/>
    <dgm:cxn modelId="{7074B5E8-EE97-4644-BF3F-9B377968F0B2}" type="presOf" srcId="{969D84F9-8757-461C-9A05-69E9E9CA98D0}" destId="{1A137AAB-1E7D-40DF-AD85-4B11C5E6CBD2}" srcOrd="1" destOrd="0" presId="urn:microsoft.com/office/officeart/2005/8/layout/hList7"/>
    <dgm:cxn modelId="{6B07F4EF-E897-4FBF-A35A-E0F398012D56}" type="presOf" srcId="{6214E1F1-F7D0-4CD5-9E63-3291E91AC29A}" destId="{7A697440-9822-4B6C-8F48-7A7872B506CC}" srcOrd="0" destOrd="0" presId="urn:microsoft.com/office/officeart/2005/8/layout/hList7"/>
    <dgm:cxn modelId="{BAE8AF77-EA9D-4F21-A9F2-FE6B7E2ED542}" type="presOf" srcId="{C395DE3A-D50F-4CF5-BF3C-F5CA6FA16F35}" destId="{9901BB3B-0F2C-472B-87DC-DA935AF3F444}" srcOrd="0" destOrd="0" presId="urn:microsoft.com/office/officeart/2005/8/layout/hList7"/>
    <dgm:cxn modelId="{500892B8-9390-4055-9A06-0C9B4D03A5F4}" type="presOf" srcId="{969D84F9-8757-461C-9A05-69E9E9CA98D0}" destId="{78EBB82C-3857-405A-8416-0088A4C05CD0}" srcOrd="0" destOrd="0" presId="urn:microsoft.com/office/officeart/2005/8/layout/hList7"/>
    <dgm:cxn modelId="{E861E0E1-19BC-49A7-8B36-E54809640C24}" type="presOf" srcId="{229D48CD-335A-4B5F-B339-D8A0A2532FE5}" destId="{31D00B57-24B2-4DFF-8F51-24E724039242}" srcOrd="0" destOrd="0" presId="urn:microsoft.com/office/officeart/2005/8/layout/hList7"/>
    <dgm:cxn modelId="{05BFCF0F-3DFC-4F93-AA19-D136CC01DDE3}" type="presOf" srcId="{B9C58C53-BDAB-4A76-BA11-5C07A369C704}" destId="{CB477BCB-1C6C-4A40-8C26-07ACADFDF522}" srcOrd="0" destOrd="0" presId="urn:microsoft.com/office/officeart/2005/8/layout/hList7"/>
    <dgm:cxn modelId="{5D3C1A9F-ADEA-4627-863A-86822D8A140A}" type="presOf" srcId="{56D2FB20-3578-45D6-BD95-541589D6695D}" destId="{4FA80A1D-6699-429F-AB28-CA406B4D3310}" srcOrd="0" destOrd="0" presId="urn:microsoft.com/office/officeart/2005/8/layout/hList7"/>
    <dgm:cxn modelId="{1C7ADC2B-B897-4707-B568-B95DC732AF76}" srcId="{28B4233A-3928-47EB-8F15-ACAF624FE4A3}" destId="{B1AEA69D-2B59-4856-95D3-898E31BBE975}" srcOrd="3" destOrd="0" parTransId="{3A9A1ADB-FB69-492D-95EE-17DCF1ED4F5C}" sibTransId="{56D2FB20-3578-45D6-BD95-541589D6695D}"/>
    <dgm:cxn modelId="{699DF023-3C68-4850-8ED3-0C674576842E}" type="presOf" srcId="{229D48CD-335A-4B5F-B339-D8A0A2532FE5}" destId="{4B107414-8907-4B66-855E-93A51C77DBC3}" srcOrd="1" destOrd="0" presId="urn:microsoft.com/office/officeart/2005/8/layout/hList7"/>
    <dgm:cxn modelId="{1FC55FEE-C949-4AEC-B1BE-98AE4B8FFAEE}" type="presParOf" srcId="{D5C3F375-A47C-4FBA-9C09-CB8938AA791C}" destId="{388C4360-8291-4F7C-9AD3-98CEA61F697A}" srcOrd="0" destOrd="0" presId="urn:microsoft.com/office/officeart/2005/8/layout/hList7"/>
    <dgm:cxn modelId="{F872A96C-96D1-4D54-98C5-A0BA4822A55B}" type="presParOf" srcId="{D5C3F375-A47C-4FBA-9C09-CB8938AA791C}" destId="{3DFFD34F-443D-451B-9BA7-092E8D9D8DDB}" srcOrd="1" destOrd="0" presId="urn:microsoft.com/office/officeart/2005/8/layout/hList7"/>
    <dgm:cxn modelId="{B8E3DE57-0D93-4290-AAEE-2B4C535624D5}" type="presParOf" srcId="{3DFFD34F-443D-451B-9BA7-092E8D9D8DDB}" destId="{DEC4C2A1-6AD1-491C-891C-E330EC330BBF}" srcOrd="0" destOrd="0" presId="urn:microsoft.com/office/officeart/2005/8/layout/hList7"/>
    <dgm:cxn modelId="{9BC06ED9-55C6-4664-9F16-A585D36F9523}" type="presParOf" srcId="{DEC4C2A1-6AD1-491C-891C-E330EC330BBF}" destId="{F4F3A8ED-0808-4F40-A149-F730E3CA994F}" srcOrd="0" destOrd="0" presId="urn:microsoft.com/office/officeart/2005/8/layout/hList7"/>
    <dgm:cxn modelId="{2D79D0BF-66DE-4966-B507-EF81BC708E35}" type="presParOf" srcId="{DEC4C2A1-6AD1-491C-891C-E330EC330BBF}" destId="{C5124ED5-BDA2-454F-9398-7DA962C7CE48}" srcOrd="1" destOrd="0" presId="urn:microsoft.com/office/officeart/2005/8/layout/hList7"/>
    <dgm:cxn modelId="{A31CBB89-D1F2-49EA-B1B0-D4BDF927FBFC}" type="presParOf" srcId="{DEC4C2A1-6AD1-491C-891C-E330EC330BBF}" destId="{10A289FA-8976-4D44-AE84-4E4EF81067EC}" srcOrd="2" destOrd="0" presId="urn:microsoft.com/office/officeart/2005/8/layout/hList7"/>
    <dgm:cxn modelId="{15C45196-57E8-4C60-AFAA-43E9A4825706}" type="presParOf" srcId="{DEC4C2A1-6AD1-491C-891C-E330EC330BBF}" destId="{DDB4F484-3D37-4305-B50C-D2267472E885}" srcOrd="3" destOrd="0" presId="urn:microsoft.com/office/officeart/2005/8/layout/hList7"/>
    <dgm:cxn modelId="{BB15B88D-773A-4321-B991-489DF59F013A}" type="presParOf" srcId="{3DFFD34F-443D-451B-9BA7-092E8D9D8DDB}" destId="{7A697440-9822-4B6C-8F48-7A7872B506CC}" srcOrd="1" destOrd="0" presId="urn:microsoft.com/office/officeart/2005/8/layout/hList7"/>
    <dgm:cxn modelId="{E0F66F0F-B2E0-4017-82C5-5274666BF46D}" type="presParOf" srcId="{3DFFD34F-443D-451B-9BA7-092E8D9D8DDB}" destId="{22CC2684-E87B-4A0A-94EC-30954580291F}" srcOrd="2" destOrd="0" presId="urn:microsoft.com/office/officeart/2005/8/layout/hList7"/>
    <dgm:cxn modelId="{B2633012-9D27-4DC3-8D6A-BCD8BD570C12}" type="presParOf" srcId="{22CC2684-E87B-4A0A-94EC-30954580291F}" destId="{78EBB82C-3857-405A-8416-0088A4C05CD0}" srcOrd="0" destOrd="0" presId="urn:microsoft.com/office/officeart/2005/8/layout/hList7"/>
    <dgm:cxn modelId="{681CF27E-2CCD-4B21-9E4A-9052ED722477}" type="presParOf" srcId="{22CC2684-E87B-4A0A-94EC-30954580291F}" destId="{1A137AAB-1E7D-40DF-AD85-4B11C5E6CBD2}" srcOrd="1" destOrd="0" presId="urn:microsoft.com/office/officeart/2005/8/layout/hList7"/>
    <dgm:cxn modelId="{C6A83556-8E21-4E0E-89F1-DE5416EA6D11}" type="presParOf" srcId="{22CC2684-E87B-4A0A-94EC-30954580291F}" destId="{35DABD4E-791F-4E28-9297-B1890854469B}" srcOrd="2" destOrd="0" presId="urn:microsoft.com/office/officeart/2005/8/layout/hList7"/>
    <dgm:cxn modelId="{B27478EC-74A1-44D9-9D2C-E3D958B7BA4F}" type="presParOf" srcId="{22CC2684-E87B-4A0A-94EC-30954580291F}" destId="{5AFA4345-33C7-4BFE-8C61-7421390D2AF7}" srcOrd="3" destOrd="0" presId="urn:microsoft.com/office/officeart/2005/8/layout/hList7"/>
    <dgm:cxn modelId="{B8E6A585-7C77-4878-A80F-3E4B52761768}" type="presParOf" srcId="{3DFFD34F-443D-451B-9BA7-092E8D9D8DDB}" destId="{7C99A44C-78B5-418B-A3E2-BF2D7FBDE2B9}" srcOrd="3" destOrd="0" presId="urn:microsoft.com/office/officeart/2005/8/layout/hList7"/>
    <dgm:cxn modelId="{267B62AE-C98E-4BD3-AEBE-9D1761C6F41B}" type="presParOf" srcId="{3DFFD34F-443D-451B-9BA7-092E8D9D8DDB}" destId="{1CFC07E7-385A-48CA-BE38-30503E3066E7}" srcOrd="4" destOrd="0" presId="urn:microsoft.com/office/officeart/2005/8/layout/hList7"/>
    <dgm:cxn modelId="{BEAE43B7-F91E-42FE-A0E8-840CD10698B6}" type="presParOf" srcId="{1CFC07E7-385A-48CA-BE38-30503E3066E7}" destId="{252CCAE9-5066-4C0C-A85E-02A33CFF481C}" srcOrd="0" destOrd="0" presId="urn:microsoft.com/office/officeart/2005/8/layout/hList7"/>
    <dgm:cxn modelId="{60DE72D9-3758-41C8-A61D-63E8DA303BE4}" type="presParOf" srcId="{1CFC07E7-385A-48CA-BE38-30503E3066E7}" destId="{C1E37D45-0EB0-440A-A8CD-A1B914F3FE5D}" srcOrd="1" destOrd="0" presId="urn:microsoft.com/office/officeart/2005/8/layout/hList7"/>
    <dgm:cxn modelId="{6A27D8E9-F73D-43AF-AF2B-A43667ABEAF9}" type="presParOf" srcId="{1CFC07E7-385A-48CA-BE38-30503E3066E7}" destId="{5E13112E-D9A0-41AB-B798-F315CFE8CB01}" srcOrd="2" destOrd="0" presId="urn:microsoft.com/office/officeart/2005/8/layout/hList7"/>
    <dgm:cxn modelId="{A8119405-B7B3-4EA7-A6DC-8E23FF424C48}" type="presParOf" srcId="{1CFC07E7-385A-48CA-BE38-30503E3066E7}" destId="{DDE85C18-BAF0-4D7D-BD1B-9AC04C8CDA06}" srcOrd="3" destOrd="0" presId="urn:microsoft.com/office/officeart/2005/8/layout/hList7"/>
    <dgm:cxn modelId="{B90305E8-9BEC-4898-9E87-0AB4252C0438}" type="presParOf" srcId="{3DFFD34F-443D-451B-9BA7-092E8D9D8DDB}" destId="{53688433-47CB-47A4-BBC9-CC8BEC54813F}" srcOrd="5" destOrd="0" presId="urn:microsoft.com/office/officeart/2005/8/layout/hList7"/>
    <dgm:cxn modelId="{B4355D64-1944-4561-8FE8-7E158B664100}" type="presParOf" srcId="{3DFFD34F-443D-451B-9BA7-092E8D9D8DDB}" destId="{C7AF4791-9CC0-498C-9BA5-3FE5209EE5B1}" srcOrd="6" destOrd="0" presId="urn:microsoft.com/office/officeart/2005/8/layout/hList7"/>
    <dgm:cxn modelId="{E2B6E7E5-B46A-4E86-912B-D8F928A9641C}" type="presParOf" srcId="{C7AF4791-9CC0-498C-9BA5-3FE5209EE5B1}" destId="{9ABB006D-C867-44B0-A921-DD84C1658EA9}" srcOrd="0" destOrd="0" presId="urn:microsoft.com/office/officeart/2005/8/layout/hList7"/>
    <dgm:cxn modelId="{83207362-E811-4664-80C0-209CCC974C19}" type="presParOf" srcId="{C7AF4791-9CC0-498C-9BA5-3FE5209EE5B1}" destId="{02D7D985-2003-48C6-914F-EA820D0B81D4}" srcOrd="1" destOrd="0" presId="urn:microsoft.com/office/officeart/2005/8/layout/hList7"/>
    <dgm:cxn modelId="{CDD1B9C5-AABB-45BB-BA3F-858C6CE11C6E}" type="presParOf" srcId="{C7AF4791-9CC0-498C-9BA5-3FE5209EE5B1}" destId="{227B84C6-5199-4C60-8DA8-2197A756F643}" srcOrd="2" destOrd="0" presId="urn:microsoft.com/office/officeart/2005/8/layout/hList7"/>
    <dgm:cxn modelId="{CB35FD52-2314-4BFD-BCA0-45655DFC6443}" type="presParOf" srcId="{C7AF4791-9CC0-498C-9BA5-3FE5209EE5B1}" destId="{0C34EDD3-62A4-4B34-B810-F303612B2308}" srcOrd="3" destOrd="0" presId="urn:microsoft.com/office/officeart/2005/8/layout/hList7"/>
    <dgm:cxn modelId="{AE387107-0CF3-4D32-BDF2-334FF996EB68}" type="presParOf" srcId="{3DFFD34F-443D-451B-9BA7-092E8D9D8DDB}" destId="{4FA80A1D-6699-429F-AB28-CA406B4D3310}" srcOrd="7" destOrd="0" presId="urn:microsoft.com/office/officeart/2005/8/layout/hList7"/>
    <dgm:cxn modelId="{76D240D5-BEA7-4CB8-9FD3-C97182046E24}" type="presParOf" srcId="{3DFFD34F-443D-451B-9BA7-092E8D9D8DDB}" destId="{4B8F9083-7B85-480C-9025-0236CEC47E1E}" srcOrd="8" destOrd="0" presId="urn:microsoft.com/office/officeart/2005/8/layout/hList7"/>
    <dgm:cxn modelId="{1E3395DC-479E-4DBA-900E-7448147A7EF1}" type="presParOf" srcId="{4B8F9083-7B85-480C-9025-0236CEC47E1E}" destId="{31D00B57-24B2-4DFF-8F51-24E724039242}" srcOrd="0" destOrd="0" presId="urn:microsoft.com/office/officeart/2005/8/layout/hList7"/>
    <dgm:cxn modelId="{A70A4A49-F842-4E90-B464-1C4C53033085}" type="presParOf" srcId="{4B8F9083-7B85-480C-9025-0236CEC47E1E}" destId="{4B107414-8907-4B66-855E-93A51C77DBC3}" srcOrd="1" destOrd="0" presId="urn:microsoft.com/office/officeart/2005/8/layout/hList7"/>
    <dgm:cxn modelId="{0784BD5E-7BB2-4AEC-ABB7-64777C9231C8}" type="presParOf" srcId="{4B8F9083-7B85-480C-9025-0236CEC47E1E}" destId="{EBE9E376-BC5B-4ECC-AA05-B997FE6FFBA1}" srcOrd="2" destOrd="0" presId="urn:microsoft.com/office/officeart/2005/8/layout/hList7"/>
    <dgm:cxn modelId="{835918C8-D5DD-43A9-914A-392D176D6E0D}" type="presParOf" srcId="{4B8F9083-7B85-480C-9025-0236CEC47E1E}" destId="{2B43A635-04FC-45D4-A4F8-9DDCDE7349EF}" srcOrd="3" destOrd="0" presId="urn:microsoft.com/office/officeart/2005/8/layout/hList7"/>
    <dgm:cxn modelId="{CC759F8D-39BB-4D79-BA82-0B22F11A8499}" type="presParOf" srcId="{3DFFD34F-443D-451B-9BA7-092E8D9D8DDB}" destId="{D74AE526-FCB7-4442-8B32-A3F3C09B8E67}" srcOrd="9" destOrd="0" presId="urn:microsoft.com/office/officeart/2005/8/layout/hList7"/>
    <dgm:cxn modelId="{826CB9AE-435E-46E0-A4B2-3A5868F79FE8}" type="presParOf" srcId="{3DFFD34F-443D-451B-9BA7-092E8D9D8DDB}" destId="{EC41DAE9-3034-49AC-BE03-6551705D1F38}" srcOrd="10" destOrd="0" presId="urn:microsoft.com/office/officeart/2005/8/layout/hList7"/>
    <dgm:cxn modelId="{A0B48F8B-4C0C-4F24-ADDC-C833717C6CDD}" type="presParOf" srcId="{EC41DAE9-3034-49AC-BE03-6551705D1F38}" destId="{09DFC8FA-EB78-4FCF-82B1-031A1C0FBB62}" srcOrd="0" destOrd="0" presId="urn:microsoft.com/office/officeart/2005/8/layout/hList7"/>
    <dgm:cxn modelId="{48FF38EC-7C03-4B10-BAB2-E4B579698BEA}" type="presParOf" srcId="{EC41DAE9-3034-49AC-BE03-6551705D1F38}" destId="{9CCF8F3D-FF47-4AEA-8F60-3B9A525A15BF}" srcOrd="1" destOrd="0" presId="urn:microsoft.com/office/officeart/2005/8/layout/hList7"/>
    <dgm:cxn modelId="{2C758B75-1CA8-4EB7-92A6-241CD9436B3F}" type="presParOf" srcId="{EC41DAE9-3034-49AC-BE03-6551705D1F38}" destId="{D15B624A-8911-4BE0-8BF3-B7C707359430}" srcOrd="2" destOrd="0" presId="urn:microsoft.com/office/officeart/2005/8/layout/hList7"/>
    <dgm:cxn modelId="{FDFD2463-27D3-4923-8149-7B9DE6A13D6D}" type="presParOf" srcId="{EC41DAE9-3034-49AC-BE03-6551705D1F38}" destId="{13056618-2EDC-48A4-9FC7-76FFFBD99C90}" srcOrd="3" destOrd="0" presId="urn:microsoft.com/office/officeart/2005/8/layout/hList7"/>
    <dgm:cxn modelId="{24067128-4F76-4433-A1DF-6B1B322AA7A6}" type="presParOf" srcId="{3DFFD34F-443D-451B-9BA7-092E8D9D8DDB}" destId="{9901BB3B-0F2C-472B-87DC-DA935AF3F444}" srcOrd="11" destOrd="0" presId="urn:microsoft.com/office/officeart/2005/8/layout/hList7"/>
    <dgm:cxn modelId="{FDA5D8AC-C6EC-4E3D-9EF0-C671C469CB51}" type="presParOf" srcId="{3DFFD34F-443D-451B-9BA7-092E8D9D8DDB}" destId="{916748F5-2E32-4D09-87B3-C803FF2D2D0E}" srcOrd="12" destOrd="0" presId="urn:microsoft.com/office/officeart/2005/8/layout/hList7"/>
    <dgm:cxn modelId="{472E001E-4C7C-434F-8407-BB9E3BB676FD}" type="presParOf" srcId="{916748F5-2E32-4D09-87B3-C803FF2D2D0E}" destId="{CB477BCB-1C6C-4A40-8C26-07ACADFDF522}" srcOrd="0" destOrd="0" presId="urn:microsoft.com/office/officeart/2005/8/layout/hList7"/>
    <dgm:cxn modelId="{FF3017B2-4FA3-4EE0-AA78-E7C06578F4D7}" type="presParOf" srcId="{916748F5-2E32-4D09-87B3-C803FF2D2D0E}" destId="{26317DEC-4B4F-4995-B7E5-AB39B9FEF64E}" srcOrd="1" destOrd="0" presId="urn:microsoft.com/office/officeart/2005/8/layout/hList7"/>
    <dgm:cxn modelId="{D87DD09C-6EE7-42E2-89D7-CB50251A6FA0}" type="presParOf" srcId="{916748F5-2E32-4D09-87B3-C803FF2D2D0E}" destId="{4A616424-BEFB-462D-ACA5-8694C974A23D}" srcOrd="2" destOrd="0" presId="urn:microsoft.com/office/officeart/2005/8/layout/hList7"/>
    <dgm:cxn modelId="{DBAA1761-18F6-477A-9651-8C92A6CE609F}" type="presParOf" srcId="{916748F5-2E32-4D09-87B3-C803FF2D2D0E}" destId="{42A29AF0-82F2-4051-B2B9-E5BEA2E834C5}" srcOrd="3" destOrd="0" presId="urn:microsoft.com/office/officeart/2005/8/layout/hList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104501" y="83707"/>
            <a:ext cx="14421395" cy="803064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72640" y="3840480"/>
            <a:ext cx="10241280" cy="19202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00691" y="1739164"/>
            <a:ext cx="14434459" cy="183281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00691" y="1676064"/>
            <a:ext cx="14434459" cy="144696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00691" y="3571979"/>
            <a:ext cx="14434459" cy="1326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31520" y="1807117"/>
            <a:ext cx="13167360" cy="1764030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70"/>
            <a:ext cx="3218688" cy="702183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329569"/>
            <a:ext cx="8900160" cy="702183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463040" y="1737360"/>
            <a:ext cx="12435840" cy="5486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104501" y="83707"/>
            <a:ext cx="14421395" cy="803064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1143001"/>
            <a:ext cx="12435840" cy="1634490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057526"/>
            <a:ext cx="12435840" cy="1605914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0160" y="7406640"/>
            <a:ext cx="6400800" cy="54864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111060" y="2852196"/>
            <a:ext cx="14421624" cy="10972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10634" y="2809771"/>
            <a:ext cx="14422050" cy="5486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09290" y="2962656"/>
            <a:ext cx="14423394" cy="5486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4086" y="7450531"/>
            <a:ext cx="731520" cy="54864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463040" y="1737360"/>
            <a:ext cx="5998464" cy="5486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894320" y="1737360"/>
            <a:ext cx="5998464" cy="5486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27660"/>
            <a:ext cx="12435840" cy="1371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1737360"/>
            <a:ext cx="5974080" cy="914400"/>
          </a:xfrm>
          <a:noFill/>
          <a:ln w="12700" cap="sq" cmpd="sng" algn="ctr">
            <a:noFill/>
            <a:prstDash val="solid"/>
          </a:ln>
        </p:spPr>
        <p:txBody>
          <a:bodyPr lIns="130622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924800" y="1737360"/>
            <a:ext cx="5974080" cy="914400"/>
          </a:xfrm>
          <a:noFill/>
          <a:ln w="12700" cap="sq" cmpd="sng" algn="ctr">
            <a:noFill/>
            <a:prstDash val="solid"/>
          </a:ln>
        </p:spPr>
        <p:txBody>
          <a:bodyPr lIns="130622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463040" y="2697480"/>
            <a:ext cx="5974080" cy="46634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924800" y="2697480"/>
            <a:ext cx="5974080" cy="46634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02413" y="83706"/>
            <a:ext cx="14421395" cy="803209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27660"/>
            <a:ext cx="12435840" cy="1371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463040" y="1920240"/>
            <a:ext cx="3048000" cy="5394960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754880" y="1920240"/>
            <a:ext cx="9144000" cy="53949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5880660"/>
            <a:ext cx="11704320" cy="626746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0" y="6534990"/>
            <a:ext cx="11704320" cy="8229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406640"/>
            <a:ext cx="6217920" cy="54864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4086" y="7450531"/>
            <a:ext cx="731520" cy="54864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109291" y="5620266"/>
            <a:ext cx="14410944" cy="10972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614" y="5580569"/>
            <a:ext cx="14410622" cy="5486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09617" y="5727870"/>
            <a:ext cx="14410619" cy="5856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294" y="80011"/>
            <a:ext cx="14402997" cy="549783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02413" y="83706"/>
            <a:ext cx="14421395" cy="803209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463040" y="329566"/>
            <a:ext cx="12435840" cy="1371600"/>
          </a:xfrm>
          <a:prstGeom prst="rect">
            <a:avLst/>
          </a:prstGeom>
        </p:spPr>
        <p:txBody>
          <a:bodyPr lIns="130622" tIns="65311" rIns="130622" bIns="13062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463040" y="1737360"/>
            <a:ext cx="12435840" cy="5486400"/>
          </a:xfrm>
          <a:prstGeom prst="rect">
            <a:avLst/>
          </a:prstGeom>
        </p:spPr>
        <p:txBody>
          <a:bodyPr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875520" y="7429500"/>
            <a:ext cx="3962400" cy="571500"/>
          </a:xfrm>
          <a:prstGeom prst="rect">
            <a:avLst/>
          </a:prstGeom>
        </p:spPr>
        <p:txBody>
          <a:bodyPr lIns="130622" tIns="65311" rIns="130622" bIns="65311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8/1/2025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63040" y="7406640"/>
            <a:ext cx="6339840" cy="548640"/>
          </a:xfrm>
          <a:prstGeom prst="rect">
            <a:avLst/>
          </a:prstGeom>
        </p:spPr>
        <p:txBody>
          <a:bodyPr lIns="130622" tIns="65311" rIns="130622" bIns="65311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34086" y="7452360"/>
            <a:ext cx="731520" cy="5486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08" r:id="rId1"/>
    <p:sldLayoutId id="2147486409" r:id="rId2"/>
    <p:sldLayoutId id="2147486410" r:id="rId3"/>
    <p:sldLayoutId id="2147486411" r:id="rId4"/>
    <p:sldLayoutId id="2147486412" r:id="rId5"/>
    <p:sldLayoutId id="2147486413" r:id="rId6"/>
    <p:sldLayoutId id="2147486414" r:id="rId7"/>
    <p:sldLayoutId id="2147486415" r:id="rId8"/>
    <p:sldLayoutId id="2147486416" r:id="rId9"/>
    <p:sldLayoutId id="2147486417" r:id="rId10"/>
    <p:sldLayoutId id="2147486418" r:id="rId11"/>
    <p:sldLayoutId id="2147486419" r:id="rId12"/>
    <p:sldLayoutId id="2147486420" r:id="rId13"/>
    <p:sldLayoutId id="2147486421" r:id="rId14"/>
    <p:sldLayoutId id="2147486422" r:id="rId15"/>
    <p:sldLayoutId id="2147486423" r:id="rId16"/>
    <p:sldLayoutId id="2147486424" r:id="rId17"/>
    <p:sldLayoutId id="2147486425" r:id="rId18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1866" indent="-391866" algn="l" rtl="0" eaLnBrk="1" latinLnBrk="0" hangingPunct="1">
        <a:spcBef>
          <a:spcPts val="829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indent="-326555" algn="l" rtl="0" eaLnBrk="1" latinLnBrk="0" hangingPunct="1">
        <a:spcBef>
          <a:spcPts val="529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598" indent="-326555" algn="l" rtl="0" eaLnBrk="1" latinLnBrk="0" hangingPunct="1">
        <a:spcBef>
          <a:spcPts val="529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indent="-326555" algn="l" rtl="0" eaLnBrk="1" latinLnBrk="0" hangingPunct="1">
        <a:spcBef>
          <a:spcPts val="529"/>
        </a:spcBef>
        <a:buClr>
          <a:schemeClr val="accent3"/>
        </a:buClr>
        <a:buSzPct val="8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29"/>
        </a:spcBef>
        <a:buClr>
          <a:schemeClr val="accent3"/>
        </a:buClr>
        <a:buFontTx/>
        <a:buChar char="o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97" indent="-326555" algn="l" rtl="0" eaLnBrk="1" latinLnBrk="0" hangingPunct="1">
        <a:spcBef>
          <a:spcPts val="529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063" indent="-326555" algn="l" rtl="0" eaLnBrk="1" latinLnBrk="0" hangingPunct="1">
        <a:spcBef>
          <a:spcPts val="529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929" indent="-326555" algn="l" rtl="0" eaLnBrk="1" latinLnBrk="0" hangingPunct="1">
        <a:spcBef>
          <a:spcPts val="529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795" indent="-326555" algn="l" rtl="0" eaLnBrk="1" latinLnBrk="0" hangingPunct="1">
        <a:spcBef>
          <a:spcPts val="529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unak-sen-6a9848184/" TargetMode="External"/><Relationship Id="rId2" Type="http://schemas.openxmlformats.org/officeDocument/2006/relationships/hyperlink" Target="https://github.com/raunaksen2610199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IN" b="1" dirty="0" smtClean="0">
                <a:latin typeface="Arial" pitchFamily="34" charset="0"/>
                <a:cs typeface="Arial" pitchFamily="34" charset="0"/>
              </a:rPr>
              <a:t>Raunak Sen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rial" pitchFamily="34" charset="0"/>
                <a:cs typeface="Arial" pitchFamily="34" charset="0"/>
              </a:rPr>
              <a:t>Topic Name:</a:t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>
                <a:latin typeface="Arial" pitchFamily="34" charset="0"/>
                <a:cs typeface="Arial" pitchFamily="34" charset="0"/>
              </a:rPr>
              <a:t>Sales Analysis Dashboard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dirty="0" smtClean="0"/>
              <a:t>GitHub ID</a:t>
            </a:r>
            <a:r>
              <a:rPr lang="en-IN" dirty="0" smtClean="0"/>
              <a:t>: </a:t>
            </a:r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github.com/raunaksen26101997</a:t>
            </a:r>
            <a:r>
              <a:rPr lang="en-IN" dirty="0" smtClean="0"/>
              <a:t> </a:t>
            </a:r>
          </a:p>
          <a:p>
            <a:pPr algn="ctr"/>
            <a:r>
              <a:rPr lang="en-IN" dirty="0" smtClean="0"/>
              <a:t>LinkedIn </a:t>
            </a:r>
            <a:r>
              <a:rPr lang="en-IN" dirty="0" smtClean="0"/>
              <a:t>ID: </a:t>
            </a:r>
            <a:r>
              <a:rPr lang="en-IN" dirty="0" smtClean="0">
                <a:hlinkClick r:id="rId3"/>
              </a:rPr>
              <a:t>https://www.linkedin.com/in/raunak-sen-6a9848184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4" y="992389"/>
            <a:ext cx="6244709" cy="624470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9526" y="964049"/>
            <a:ext cx="62447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Company Background</a:t>
            </a:r>
            <a:endParaRPr lang="en-US" sz="4400" b="1" dirty="0"/>
          </a:p>
        </p:txBody>
      </p:sp>
      <p:sp>
        <p:nvSpPr>
          <p:cNvPr id="4" name="Text 1"/>
          <p:cNvSpPr/>
          <p:nvPr/>
        </p:nvSpPr>
        <p:spPr>
          <a:xfrm>
            <a:off x="7599526" y="2608421"/>
            <a:ext cx="6244709" cy="2177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Amazon, a multinational e-commerce leader, continuously navigates complex business challenges. Our strategic approach involves harnessing data-driven insights to optimize operations and ensure sustained growth. This presentation will detail how a new Sales Analysis Dashboard enhances our capabilities.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4" y="79486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Problem Statement: Unpacking Key Challenges</a:t>
            </a:r>
            <a:endParaRPr lang="en-US" sz="4400" b="1" dirty="0"/>
          </a:p>
        </p:txBody>
      </p:sp>
      <p:sp>
        <p:nvSpPr>
          <p:cNvPr id="3" name="Shape 1"/>
          <p:cNvSpPr/>
          <p:nvPr/>
        </p:nvSpPr>
        <p:spPr>
          <a:xfrm>
            <a:off x="793791" y="2666051"/>
            <a:ext cx="4196358" cy="2810947"/>
          </a:xfrm>
          <a:prstGeom prst="roundRect">
            <a:avLst>
              <a:gd name="adj" fmla="val 5205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666051"/>
            <a:ext cx="121920" cy="2810947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5" y="2923342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Inconsistent Sales Performance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142525" y="3768093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Variability across months and regions complicates accurate growth forecasting.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16962" y="2666051"/>
            <a:ext cx="4196358" cy="2810947"/>
          </a:xfrm>
          <a:prstGeom prst="roundRect">
            <a:avLst>
              <a:gd name="adj" fmla="val 5205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2666051"/>
            <a:ext cx="121920" cy="2810947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2923342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High Order Cancellations &amp; Returns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565696" y="3768093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Significant rates indicate potential issues with product quality, customer expectations, or delivery.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0133" y="2666051"/>
            <a:ext cx="4196358" cy="2810947"/>
          </a:xfrm>
          <a:prstGeom prst="roundRect">
            <a:avLst>
              <a:gd name="adj" fmla="val 5205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2666051"/>
            <a:ext cx="121920" cy="2810947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9" y="2923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Shipping Delays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9988869" y="3413763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Especially from merchant-fulfilled orders, impacting customer satisfaction negatively.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93791" y="5703809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63310" y="5703809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17" name="Text 15"/>
          <p:cNvSpPr/>
          <p:nvPr/>
        </p:nvSpPr>
        <p:spPr>
          <a:xfrm>
            <a:off x="1142527" y="5961105"/>
            <a:ext cx="35880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Limited Customer Insight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1142523" y="6451521"/>
            <a:ext cx="5801917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Lack of detailed data on customer segments, regional performance, and retention behavior.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428551" y="5703809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398067" y="5703809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21" name="Text 19"/>
          <p:cNvSpPr/>
          <p:nvPr/>
        </p:nvSpPr>
        <p:spPr>
          <a:xfrm>
            <a:off x="7777282" y="5961105"/>
            <a:ext cx="42163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Inventory Management Issues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7777283" y="6451521"/>
            <a:ext cx="5801917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Stockouts or overstocking affect both customer satisfaction and operational costs.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68" y="204393"/>
            <a:ext cx="13662212" cy="15383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Alexandria" charset="-78"/>
                <a:cs typeface="Alexandria" charset="-78"/>
              </a:rPr>
              <a:t>Solution of The Key Challenges</a:t>
            </a:r>
            <a:r>
              <a:rPr lang="en-US" dirty="0" smtClean="0">
                <a:latin typeface="Alexandria" charset="-78"/>
                <a:cs typeface="Alexandria" charset="-78"/>
              </a:rPr>
              <a:t/>
            </a:r>
            <a:br>
              <a:rPr lang="en-US" dirty="0" smtClean="0">
                <a:latin typeface="Alexandria" charset="-78"/>
                <a:cs typeface="Alexandria" charset="-78"/>
              </a:rPr>
            </a:br>
            <a:endParaRPr lang="en-US" dirty="0">
              <a:latin typeface="Alexandria" charset="-78"/>
              <a:cs typeface="Alexandria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1820" y="1968649"/>
          <a:ext cx="13640697" cy="587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4" y="1031919"/>
            <a:ext cx="100298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Dashboard Analysis: A Holistic View</a:t>
            </a:r>
            <a:endParaRPr lang="en-US" sz="4400" b="1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2" y="2336006"/>
            <a:ext cx="8284131" cy="46064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638942" y="2284928"/>
            <a:ext cx="4205168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Sales Analysis Dashboard provides Amazon stakeholders with a comprehensive, real-time overview of key sales metrics. It integrates data from various sources to offer granular insights into customer behavior, product performance, and operational efficiency.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9638942" y="5392222"/>
            <a:ext cx="420516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dashboard is designed to address the identified problems by providing actionable visualizations and data points.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037869"/>
            <a:ext cx="12642510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00"/>
              </a:lnSpc>
            </a:pPr>
            <a:r>
              <a:rPr lang="en-US" sz="40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KPI Cards: Core Metrics for Performance Tracking</a:t>
            </a:r>
            <a:endParaRPr lang="en-US" sz="4000" b="1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1" y="2084070"/>
            <a:ext cx="10271046" cy="125027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93791" y="3563901"/>
            <a:ext cx="4211478" cy="1875234"/>
          </a:xfrm>
          <a:prstGeom prst="roundRect">
            <a:avLst>
              <a:gd name="adj" fmla="val 4572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0727" y="3790831"/>
            <a:ext cx="2551749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Total Revenue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020723" y="4232080"/>
            <a:ext cx="3757613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aggregate sales amount generated across the entire analytical period.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209343" y="3563901"/>
            <a:ext cx="4211598" cy="1875234"/>
          </a:xfrm>
          <a:prstGeom prst="roundRect">
            <a:avLst>
              <a:gd name="adj" fmla="val 4572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36276" y="3790831"/>
            <a:ext cx="2592942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Average Order Value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436279" y="4232080"/>
            <a:ext cx="3757733" cy="65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Calculated as total revenue divided by the total number of distinct orders.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9625015" y="3563901"/>
            <a:ext cx="4211598" cy="1875234"/>
          </a:xfrm>
          <a:prstGeom prst="roundRect">
            <a:avLst>
              <a:gd name="adj" fmla="val 4572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51950" y="3790831"/>
            <a:ext cx="2551749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Total Orders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851950" y="4232080"/>
            <a:ext cx="3757733" cy="65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overall count of distinct orders placed within the period.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93791" y="5643208"/>
            <a:ext cx="6419374" cy="1548527"/>
          </a:xfrm>
          <a:prstGeom prst="roundRect">
            <a:avLst>
              <a:gd name="adj" fmla="val 5537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0727" y="5870138"/>
            <a:ext cx="2551749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Cancelled Orders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20727" y="6311387"/>
            <a:ext cx="5965509" cy="65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Indicates 18,340 orders were cancelled, highlighting potential issues.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7417239" y="5643208"/>
            <a:ext cx="6419374" cy="1548527"/>
          </a:xfrm>
          <a:prstGeom prst="roundRect">
            <a:avLst>
              <a:gd name="adj" fmla="val 5537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644174" y="5870138"/>
            <a:ext cx="2551749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Cancellation Rate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7644174" y="6311387"/>
            <a:ext cx="5965509" cy="65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Reveals that 14% of all orders were cancelled, signifying an area for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667" y="596147"/>
            <a:ext cx="9288301" cy="643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50"/>
              </a:lnSpc>
            </a:pPr>
            <a:r>
              <a:rPr lang="en-US" sz="40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DAX Formulas: Driving KPI Accuracy</a:t>
            </a:r>
            <a:endParaRPr lang="en-US" sz="4000" b="1" dirty="0"/>
          </a:p>
        </p:txBody>
      </p:sp>
      <p:sp>
        <p:nvSpPr>
          <p:cNvPr id="3" name="Text 1"/>
          <p:cNvSpPr/>
          <p:nvPr/>
        </p:nvSpPr>
        <p:spPr>
          <a:xfrm>
            <a:off x="758667" y="1651516"/>
            <a:ext cx="13113069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following Data Analysis Expressions (DAX) ensure precise calculation of each KPI, providing a robust foundation for our sales analysis.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58668" y="2542346"/>
            <a:ext cx="4233742" cy="2607469"/>
          </a:xfrm>
          <a:prstGeom prst="roundRect">
            <a:avLst>
              <a:gd name="adj" fmla="val 331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72146" y="2755825"/>
            <a:ext cx="257437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Total Revenue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972146" y="3309223"/>
            <a:ext cx="3806786" cy="967978"/>
          </a:xfrm>
          <a:prstGeom prst="roundRect">
            <a:avLst>
              <a:gd name="adj" fmla="val 8936"/>
            </a:avLst>
          </a:prstGeom>
          <a:solidFill>
            <a:srgbClr val="ECECF2"/>
          </a:solidFill>
          <a:ln/>
        </p:spPr>
      </p:sp>
      <p:sp>
        <p:nvSpPr>
          <p:cNvPr id="7" name="Shape 5"/>
          <p:cNvSpPr/>
          <p:nvPr/>
        </p:nvSpPr>
        <p:spPr>
          <a:xfrm>
            <a:off x="961906" y="3309223"/>
            <a:ext cx="3827264" cy="967978"/>
          </a:xfrm>
          <a:prstGeom prst="roundRect">
            <a:avLst>
              <a:gd name="adj" fmla="val 3191"/>
            </a:avLst>
          </a:prstGeom>
          <a:solidFill>
            <a:srgbClr val="ECECF2"/>
          </a:solidFill>
          <a:ln/>
        </p:spPr>
      </p:sp>
      <p:sp>
        <p:nvSpPr>
          <p:cNvPr id="8" name="Text 6"/>
          <p:cNvSpPr/>
          <p:nvPr/>
        </p:nvSpPr>
        <p:spPr>
          <a:xfrm>
            <a:off x="1167765" y="3463648"/>
            <a:ext cx="3415546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SUM('sales_dataset[1]'[Cleaned_Amount])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198271" y="2542346"/>
            <a:ext cx="4233742" cy="2607469"/>
          </a:xfrm>
          <a:prstGeom prst="roundRect">
            <a:avLst>
              <a:gd name="adj" fmla="val 331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11749" y="2755825"/>
            <a:ext cx="261592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Average Order Value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5411749" y="3309226"/>
            <a:ext cx="3806786" cy="1627108"/>
          </a:xfrm>
          <a:prstGeom prst="roundRect">
            <a:avLst>
              <a:gd name="adj" fmla="val 5316"/>
            </a:avLst>
          </a:prstGeom>
          <a:solidFill>
            <a:srgbClr val="ECECF2"/>
          </a:solidFill>
          <a:ln/>
        </p:spPr>
      </p:sp>
      <p:sp>
        <p:nvSpPr>
          <p:cNvPr id="12" name="Shape 10"/>
          <p:cNvSpPr/>
          <p:nvPr/>
        </p:nvSpPr>
        <p:spPr>
          <a:xfrm>
            <a:off x="5401509" y="3309226"/>
            <a:ext cx="3827264" cy="1627108"/>
          </a:xfrm>
          <a:prstGeom prst="roundRect">
            <a:avLst>
              <a:gd name="adj" fmla="val 1899"/>
            </a:avLst>
          </a:prstGeom>
          <a:solidFill>
            <a:srgbClr val="EC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5607368" y="3463648"/>
            <a:ext cx="3415546" cy="1318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DIVIDE(SUM('sales_dataset[1]'[Cleaned_Amount]), DISTINCTCOUNT('sales_dataset[1]'[Order ID]))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9637876" y="2542346"/>
            <a:ext cx="4233742" cy="2607469"/>
          </a:xfrm>
          <a:prstGeom prst="roundRect">
            <a:avLst>
              <a:gd name="adj" fmla="val 331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851354" y="2755825"/>
            <a:ext cx="257437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Total Orders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9851354" y="3309223"/>
            <a:ext cx="3806786" cy="967978"/>
          </a:xfrm>
          <a:prstGeom prst="roundRect">
            <a:avLst>
              <a:gd name="adj" fmla="val 8936"/>
            </a:avLst>
          </a:prstGeom>
          <a:solidFill>
            <a:srgbClr val="ECECF2"/>
          </a:solidFill>
          <a:ln/>
        </p:spPr>
      </p:sp>
      <p:sp>
        <p:nvSpPr>
          <p:cNvPr id="17" name="Shape 15"/>
          <p:cNvSpPr/>
          <p:nvPr/>
        </p:nvSpPr>
        <p:spPr>
          <a:xfrm>
            <a:off x="9841110" y="3309223"/>
            <a:ext cx="3827264" cy="967978"/>
          </a:xfrm>
          <a:prstGeom prst="roundRect">
            <a:avLst>
              <a:gd name="adj" fmla="val 3191"/>
            </a:avLst>
          </a:prstGeom>
          <a:solidFill>
            <a:srgbClr val="ECECF2"/>
          </a:solidFill>
          <a:ln/>
        </p:spPr>
      </p:sp>
      <p:sp>
        <p:nvSpPr>
          <p:cNvPr id="18" name="Text 16"/>
          <p:cNvSpPr/>
          <p:nvPr/>
        </p:nvSpPr>
        <p:spPr>
          <a:xfrm>
            <a:off x="10046969" y="3463648"/>
            <a:ext cx="3415546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DISTINCTCOUNT('sales_dataset[1]'[Order ID])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58665" y="5355671"/>
            <a:ext cx="6453546" cy="2277904"/>
          </a:xfrm>
          <a:prstGeom prst="roundRect">
            <a:avLst>
              <a:gd name="adj" fmla="val 379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972146" y="5569151"/>
            <a:ext cx="257437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Cancelled Orders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972150" y="6122551"/>
            <a:ext cx="6026587" cy="967978"/>
          </a:xfrm>
          <a:prstGeom prst="roundRect">
            <a:avLst>
              <a:gd name="adj" fmla="val 8936"/>
            </a:avLst>
          </a:prstGeom>
          <a:solidFill>
            <a:srgbClr val="ECECF2"/>
          </a:solidFill>
          <a:ln/>
        </p:spPr>
      </p:sp>
      <p:sp>
        <p:nvSpPr>
          <p:cNvPr id="22" name="Shape 20"/>
          <p:cNvSpPr/>
          <p:nvPr/>
        </p:nvSpPr>
        <p:spPr>
          <a:xfrm>
            <a:off x="961905" y="6122551"/>
            <a:ext cx="6047066" cy="967978"/>
          </a:xfrm>
          <a:prstGeom prst="roundRect">
            <a:avLst>
              <a:gd name="adj" fmla="val 3191"/>
            </a:avLst>
          </a:prstGeom>
          <a:solidFill>
            <a:srgbClr val="ECECF2"/>
          </a:solidFill>
          <a:ln/>
        </p:spPr>
      </p:sp>
      <p:sp>
        <p:nvSpPr>
          <p:cNvPr id="23" name="Text 21"/>
          <p:cNvSpPr/>
          <p:nvPr/>
        </p:nvSpPr>
        <p:spPr>
          <a:xfrm>
            <a:off x="1167765" y="6276976"/>
            <a:ext cx="5635347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CALCULATE(COUNTROWS('sales_dataset[1]'), 'sales_dataset[1]'[Status] = "Cancelled")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7418070" y="5355671"/>
            <a:ext cx="6453546" cy="2277904"/>
          </a:xfrm>
          <a:prstGeom prst="roundRect">
            <a:avLst>
              <a:gd name="adj" fmla="val 379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7631549" y="5569151"/>
            <a:ext cx="257437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Cancellation Rate</a:t>
            </a:r>
            <a:endParaRPr lang="en-US" sz="2000" dirty="0"/>
          </a:p>
        </p:txBody>
      </p:sp>
      <p:sp>
        <p:nvSpPr>
          <p:cNvPr id="26" name="Shape 24"/>
          <p:cNvSpPr/>
          <p:nvPr/>
        </p:nvSpPr>
        <p:spPr>
          <a:xfrm>
            <a:off x="7631553" y="6122551"/>
            <a:ext cx="6026587" cy="1297543"/>
          </a:xfrm>
          <a:prstGeom prst="roundRect">
            <a:avLst>
              <a:gd name="adj" fmla="val 6666"/>
            </a:avLst>
          </a:prstGeom>
          <a:solidFill>
            <a:srgbClr val="ECECF2"/>
          </a:solidFill>
          <a:ln/>
        </p:spPr>
      </p:sp>
      <p:sp>
        <p:nvSpPr>
          <p:cNvPr id="27" name="Shape 25"/>
          <p:cNvSpPr/>
          <p:nvPr/>
        </p:nvSpPr>
        <p:spPr>
          <a:xfrm>
            <a:off x="7621310" y="6122551"/>
            <a:ext cx="6047066" cy="1297543"/>
          </a:xfrm>
          <a:prstGeom prst="roundRect">
            <a:avLst>
              <a:gd name="adj" fmla="val 2381"/>
            </a:avLst>
          </a:prstGeom>
          <a:solidFill>
            <a:srgbClr val="ECECF2"/>
          </a:solidFill>
          <a:ln/>
        </p:spPr>
      </p:sp>
      <p:sp>
        <p:nvSpPr>
          <p:cNvPr id="28" name="Text 26"/>
          <p:cNvSpPr/>
          <p:nvPr/>
        </p:nvSpPr>
        <p:spPr>
          <a:xfrm>
            <a:off x="7827171" y="6276977"/>
            <a:ext cx="5635347" cy="988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DIVIDE(CALCULATE(COUNTROWS('sales_dataset[1]'), 'sales_dataset[1]'[Status] = "Cancelled"), COUNTROWS('sales_dataset[1]'))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1180"/>
            <a:ext cx="10584061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700"/>
              </a:lnSpc>
            </a:pPr>
            <a:r>
              <a:rPr lang="en-US" sz="37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Insights: Unlocking Performance Drivers</a:t>
            </a:r>
            <a:endParaRPr lang="en-US" sz="3700" b="1" dirty="0"/>
          </a:p>
        </p:txBody>
      </p:sp>
      <p:sp>
        <p:nvSpPr>
          <p:cNvPr id="3" name="Shape 1"/>
          <p:cNvSpPr/>
          <p:nvPr/>
        </p:nvSpPr>
        <p:spPr>
          <a:xfrm>
            <a:off x="793794" y="1859161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20300" y="1925363"/>
            <a:ext cx="2930366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Seasonal Revenue Peaks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420297" y="2342199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Monthly revenue analysis clearly shows peaks during specific periods, likely driven by festive seasons or promotional campaigns.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93794" y="3036097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420297" y="3102293"/>
            <a:ext cx="356389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Product Category Dominance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420297" y="3519130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few product categories disproportionately contribute to total revenue, indicating strong market demand or effective merchandising.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93794" y="4213027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420300" y="4279228"/>
            <a:ext cx="392489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Merchant Fulfillment Challenges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1420297" y="4696065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Insights reveal a critical need to improve processes for merchant-handled orders to enhance reliability.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93794" y="5389962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420298" y="5456159"/>
            <a:ext cx="407443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B2C vs. B2B Cancellation Disparity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1420297" y="5872996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B2C orders exhibit higher cancellation rates compared to B2B, suggesting different underlying factors.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93794" y="6566893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420298" y="6633094"/>
            <a:ext cx="369951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Average Order Quantity Trends</a:t>
            </a: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1420297" y="7049931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Patterns in average order quantity provide valuable data for optimizing restocking and bundling strategies.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5915"/>
            <a:ext cx="1233053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50"/>
              </a:lnSpc>
            </a:pPr>
            <a:r>
              <a:rPr lang="en-US" sz="36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Recommendations: Actionable Strategies for Growth</a:t>
            </a:r>
            <a:endParaRPr lang="en-US" sz="3600" b="1" dirty="0"/>
          </a:p>
        </p:txBody>
      </p:sp>
      <p:sp>
        <p:nvSpPr>
          <p:cNvPr id="3" name="Shape 1"/>
          <p:cNvSpPr/>
          <p:nvPr/>
        </p:nvSpPr>
        <p:spPr>
          <a:xfrm>
            <a:off x="793795" y="1585796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56693" y="1767245"/>
            <a:ext cx="279880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Maximize Seasonal Sales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1156692" y="2159559"/>
            <a:ext cx="126799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Launch targeted marketing campaigns and bundle offers during identified peak periods to capitalize on increased demand.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1065972" y="2810589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428869" y="2992042"/>
            <a:ext cx="347257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 Fulfillment Reliability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428870" y="3384352"/>
            <a:ext cx="1240774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Shift more fulfillment responsibility to Amazon's robust logistics network where feasible, especially for high-volume items.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1338148" y="4035387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701050" y="4216837"/>
            <a:ext cx="281880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Address Product Returns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1701046" y="4609150"/>
            <a:ext cx="1213556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Investigate top-returned products to refine product descriptions, improve quality control, or adjust customer expectations.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1610324" y="5260184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973224" y="5441633"/>
            <a:ext cx="353746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Segment-Specific Engagement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1973228" y="5833943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Design distinct campaigns and loyalty programs for B2B and B2C segments based on their unique behavior patterns.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1338148" y="6484977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701050" y="6666428"/>
            <a:ext cx="375261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Optimize Inventory Management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1701046" y="7058740"/>
            <a:ext cx="1213556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Utilize average order quantity and product demand forecasts to implement dynamic inventory stocking and pre-positioning strategies.</a:t>
            </a:r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</TotalTime>
  <Words>734</Words>
  <Application>Microsoft Office PowerPoint</Application>
  <PresentationFormat>Custom</PresentationFormat>
  <Paragraphs>82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Wingdings 2</vt:lpstr>
      <vt:lpstr>Alexandria</vt:lpstr>
      <vt:lpstr>Perpetua</vt:lpstr>
      <vt:lpstr>Nobile</vt:lpstr>
      <vt:lpstr>Franklin Gothic Book</vt:lpstr>
      <vt:lpstr>Consolas</vt:lpstr>
      <vt:lpstr>Calibri</vt:lpstr>
      <vt:lpstr>Equity</vt:lpstr>
      <vt:lpstr>Topic Name: Sales Analysis Dashboard</vt:lpstr>
      <vt:lpstr>Slide 2</vt:lpstr>
      <vt:lpstr>Slide 3</vt:lpstr>
      <vt:lpstr>    Solution of The Key Challenges </vt:lpstr>
      <vt:lpstr>Slide 5</vt:lpstr>
      <vt:lpstr>Slide 6</vt:lpstr>
      <vt:lpstr>Slide 7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8</cp:revision>
  <dcterms:created xsi:type="dcterms:W3CDTF">2025-07-30T13:26:50Z</dcterms:created>
  <dcterms:modified xsi:type="dcterms:W3CDTF">2025-08-01T18:37:35Z</dcterms:modified>
</cp:coreProperties>
</file>