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3.png" Type="http://schemas.openxmlformats.org/officeDocument/2006/relationships/image"/><Relationship Id="rId2" Target="../media/image4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1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2.png" Type="http://schemas.openxmlformats.org/officeDocument/2006/relationships/image"/><Relationship Id="rId2" Target="../media/image13.sv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98475" cy="12379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658364" y="3061522"/>
            <a:ext cx="8872224" cy="8610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6782"/>
              </a:lnSpc>
              <a:buNone/>
            </a:pPr>
            <a:r>
              <a:rPr lang="en-US" sz="6413" spc="64" kern="0" dirty="0" smtClean="0">
                <a:solidFill>
                  <a:srgbClr val="07102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Allotment of Shares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88952" cy="8570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402013"/>
            <a:ext cx="12188952" cy="4783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767"/>
              </a:lnSpc>
              <a:buNone/>
            </a:pPr>
            <a:r>
              <a:rPr lang="en-US" sz="3563" spc="35" kern="0" dirty="0" smtClean="0">
                <a:solidFill>
                  <a:srgbClr val="07102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FRUIT ANALOGY FOR SHARES</a:t>
            </a:r>
            <a:endParaRPr lang="en-US" dirty="0"/>
          </a:p>
        </p:txBody>
      </p:sp>
      <p:pic>
        <p:nvPicPr>
          <p:cNvPr id="4" name="Object 3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028" y="3861495"/>
            <a:ext cx="4751787" cy="243779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5706905" y="5122598"/>
            <a:ext cx="775141" cy="4799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780"/>
              </a:lnSpc>
              <a:buNone/>
            </a:pPr>
            <a:r>
              <a:rPr lang="en-US" sz="300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50%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5711191" y="4967537"/>
            <a:ext cx="680867" cy="2112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63"/>
              </a:lnSpc>
              <a:buNone/>
            </a:pPr>
            <a:r>
              <a:rPr lang="en-US" sz="132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Orange</a:t>
            </a:r>
            <a:endParaRPr lang="en-US" dirty="0"/>
          </a:p>
        </p:txBody>
      </p:sp>
      <p:pic>
        <p:nvPicPr>
          <p:cNvPr id="7" name="Object 6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9028" y="1547572"/>
            <a:ext cx="3161509" cy="243779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918028" y="2694683"/>
            <a:ext cx="775141" cy="4799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780"/>
              </a:lnSpc>
              <a:buNone/>
            </a:pPr>
            <a:r>
              <a:rPr lang="en-US" sz="300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30%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5118003" y="2539623"/>
            <a:ext cx="565644" cy="2112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63"/>
              </a:lnSpc>
              <a:buNone/>
            </a:pPr>
            <a:r>
              <a:rPr lang="en-US" sz="132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Apple</a:t>
            </a:r>
            <a:endParaRPr lang="en-US" dirty="0"/>
          </a:p>
        </p:txBody>
      </p:sp>
      <p:pic>
        <p:nvPicPr>
          <p:cNvPr id="10" name="Object 9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3903" y="1660685"/>
            <a:ext cx="2437790" cy="2333042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792702" y="2991603"/>
            <a:ext cx="775141" cy="47994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780"/>
              </a:lnSpc>
              <a:buNone/>
            </a:pPr>
            <a:r>
              <a:rPr lang="en-US" sz="300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20%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806986" y="2836543"/>
            <a:ext cx="460895" cy="21124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63"/>
              </a:lnSpc>
              <a:buNone/>
            </a:pPr>
            <a:r>
              <a:rPr lang="en-US" sz="1320" dirty="0" smtClean="0">
                <a:solidFill>
                  <a:srgbClr val="071023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Pear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686" y="2751892"/>
            <a:ext cx="6522994" cy="96178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1315551" y="2529842"/>
            <a:ext cx="2524446" cy="143505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r">
              <a:lnSpc>
                <a:spcPts val="11302"/>
              </a:lnSpc>
              <a:buNone/>
            </a:pPr>
            <a:r>
              <a:rPr lang="en-US" sz="10688" spc="-321" kern="0" dirty="0" smtClean="0">
                <a:solidFill>
                  <a:srgbClr val="07102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75%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125676" y="3805556"/>
            <a:ext cx="7170056" cy="3732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940"/>
              </a:lnSpc>
              <a:buNone/>
            </a:pPr>
            <a:r>
              <a:rPr lang="en-US" sz="2100" dirty="0" smtClean="0">
                <a:solidFill>
                  <a:srgbClr val="000000">
                    <a:alpha val="80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Finer Points On a Global Scale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71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188952" cy="85704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402013"/>
            <a:ext cx="12188952" cy="47835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767"/>
              </a:lnSpc>
              <a:buNone/>
            </a:pPr>
            <a:r>
              <a:rPr lang="en-US" sz="3563" spc="35" kern="0" dirty="0" smtClean="0">
                <a:solidFill>
                  <a:srgbClr val="f5f6f2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Craft of appropriate training and learning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76006" y="2028794"/>
            <a:ext cx="1428393" cy="1428393"/>
          </a:xfrm>
          <a:prstGeom prst="ellipse">
            <a:avLst/>
          </a:prstGeom>
          <a:solidFill>
            <a:srgbClr val="b9d5b1"/>
          </a:solidFill>
        </p:spPr>
      </p:sp>
      <p:pic>
        <p:nvPicPr>
          <p:cNvPr id="5" name="Object 4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80578" y="2433297"/>
            <a:ext cx="542789" cy="61897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04235" y="3545112"/>
            <a:ext cx="3571934" cy="4608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5f6f2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Disciplined trading generates profits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04235" y="4092504"/>
            <a:ext cx="3571934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8"/>
              </a:spcBef>
              <a:buNone/>
            </a:pPr>
            <a:r>
              <a:rPr lang="en-US" sz="1200" dirty="0" smtClean="0">
                <a:solidFill>
                  <a:srgbClr val="ffffff">
                    <a:alpha val="80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Alpha traders use defined risk management and discipline to generate consistent profits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380280" y="2028794"/>
            <a:ext cx="1428393" cy="1428393"/>
          </a:xfrm>
          <a:prstGeom prst="ellipse">
            <a:avLst/>
          </a:prstGeom>
          <a:solidFill>
            <a:srgbClr val="b9d5b1"/>
          </a:solidFill>
        </p:spPr>
      </p:sp>
      <p:pic>
        <p:nvPicPr>
          <p:cNvPr id="9" name="Object 8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802059" y="2391026"/>
            <a:ext cx="723719" cy="695151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345171" y="3545112"/>
            <a:ext cx="3498610" cy="4608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5f6f2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More traders improves liquidity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4345171" y="4092504"/>
            <a:ext cx="3498610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8"/>
              </a:spcBef>
              <a:buNone/>
            </a:pPr>
            <a:r>
              <a:rPr lang="en-US" sz="1200" dirty="0" smtClean="0">
                <a:solidFill>
                  <a:srgbClr val="ffffff">
                    <a:alpha val="80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More disciplined traders, entering markets improves liquidity and smooth functioning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9284553" y="2028794"/>
            <a:ext cx="1428393" cy="1428393"/>
          </a:xfrm>
          <a:prstGeom prst="ellipse">
            <a:avLst/>
          </a:prstGeom>
          <a:solidFill>
            <a:srgbClr val="b9d5b1"/>
          </a:solidFill>
        </p:spPr>
      </p:sp>
      <p:pic>
        <p:nvPicPr>
          <p:cNvPr id="13" name="Object 12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670574" y="2430166"/>
            <a:ext cx="866558" cy="695151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8149933" y="3545112"/>
            <a:ext cx="3697633" cy="2304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814"/>
              </a:lnSpc>
              <a:buNone/>
            </a:pPr>
            <a:r>
              <a:rPr lang="en-US" sz="1440" dirty="0" smtClean="0">
                <a:solidFill>
                  <a:srgbClr val="f5f6f2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Education grows the ecosystem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8149933" y="3862057"/>
            <a:ext cx="3697633" cy="639920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680"/>
              </a:lnSpc>
              <a:spcBef>
                <a:spcPts val="668"/>
              </a:spcBef>
              <a:buNone/>
            </a:pPr>
            <a:r>
              <a:rPr lang="en-US" sz="1200" dirty="0" smtClean="0">
                <a:solidFill>
                  <a:srgbClr val="ffffff">
                    <a:alpha val="80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Trading educators helps beginners adopt the right techniques faster to grow the ecosystem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0" y="5637390"/>
            <a:ext cx="12188952" cy="1218895"/>
          </a:xfrm>
          <a:prstGeom prst="rect">
            <a:avLst/>
          </a:prstGeom>
          <a:solidFill>
            <a:srgbClr val="143642"/>
          </a:solidFill>
        </p:spPr>
      </p:sp>
      <p:sp>
        <p:nvSpPr>
          <p:cNvPr id="17" name="Object 16"/>
          <p:cNvSpPr/>
          <p:nvPr/>
        </p:nvSpPr>
        <p:spPr>
          <a:xfrm>
            <a:off x="1480291" y="5949732"/>
            <a:ext cx="9228370" cy="57580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268"/>
              </a:lnSpc>
              <a:buNone/>
            </a:pPr>
            <a:r>
              <a:rPr lang="en-US" sz="1800" dirty="0" smtClean="0">
                <a:solidFill>
                  <a:srgbClr val="f5f6f2"/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With proper discipline and education, trading boosts capital markets via profits, liquidity and accelerated learning.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Allotment of Shares</dc:title>
  <dc:subject>Allotment of Shares</dc:subject>
  <dc:creator>Raunak Sharan</dc:creator>
  <cp:lastModifiedBy>Raunak Sharan</cp:lastModifiedBy>
  <cp:revision>1</cp:revision>
  <dcterms:created xsi:type="dcterms:W3CDTF">2024-01-12T08:43:22.706Z</dcterms:created>
  <dcterms:modified xsi:type="dcterms:W3CDTF">2024-01-12T08:43:22.706Z</dcterms:modified>
</cp:coreProperties>
</file>