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9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ype="http://schemas.openxmlformats.org/officeDocument/2006/relationships/presProps" Target="presProps.xml"/>  <Relationship Id="rId6" Type="http://schemas.openxmlformats.org/officeDocument/2006/relationships/viewProps" Target="viewProps.xml"/>  <Relationship Id="rId7" Type="http://schemas.openxmlformats.org/officeDocument/2006/relationships/theme" Target="theme/theme1.xml"/>  <Relationship Id="rId8" Type="http://schemas.openxmlformats.org/officeDocument/2006/relationships/tableStyles" Target="tableStyles.xml"/>  <Relationship Id="rId9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media/image2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media/image3.png" Type="http://schemas.openxmlformats.org/officeDocument/2006/relationships/image"/><Relationship Id="rId2" Target="../media/image4.sv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Relationship Id="rId10" Target="../media/image12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13" Target="../media/image15.png" Type="http://schemas.openxmlformats.org/officeDocument/2006/relationships/image"/><Relationship Id="rId14" Target="../media/image16.svg" Type="http://schemas.openxmlformats.org/officeDocument/2006/relationships/image"/><Relationship Id="rId15" Target="../media/image17.png" Type="http://schemas.openxmlformats.org/officeDocument/2006/relationships/image"/><Relationship Id="rId16" Target="../media/image18.svg" Type="http://schemas.openxmlformats.org/officeDocument/2006/relationships/image"/><Relationship Id="rId17" Target="../media/image19.png" Type="http://schemas.openxmlformats.org/officeDocument/2006/relationships/image"/><Relationship Id="rId18" Target="../media/image20.svg" Type="http://schemas.openxmlformats.org/officeDocument/2006/relationships/image"/><Relationship Id="rId19" Target="../media/image21.png" Type="http://schemas.openxmlformats.org/officeDocument/2006/relationships/image"/><Relationship Id="rId20" Target="../media/image22.svg" Type="http://schemas.openxmlformats.org/officeDocument/2006/relationships/image"/><Relationship Id="rId21" Target="../media/image23.png" Type="http://schemas.openxmlformats.org/officeDocument/2006/relationships/image"/><Relationship Id="rId22" Target="../media/image24.svg" Type="http://schemas.openxmlformats.org/officeDocument/2006/relationships/image"/><Relationship Id="rId23" Target="../media/image25.png" Type="http://schemas.openxmlformats.org/officeDocument/2006/relationships/image"/><Relationship Id="rId24" Target="../media/image26.svg" Type="http://schemas.openxmlformats.org/officeDocument/2006/relationships/image"/><Relationship Id="rId25" Target="../media/image27.png" Type="http://schemas.openxmlformats.org/officeDocument/2006/relationships/image"/><Relationship Id="rId26" Target="../media/image28.svg" Type="http://schemas.openxmlformats.org/officeDocument/2006/relationships/image"/><Relationship Id="rId27" Target="../media/image29.png" Type="http://schemas.openxmlformats.org/officeDocument/2006/relationships/image"/><Relationship Id="rId28" Target="../media/image30.svg" Type="http://schemas.openxmlformats.org/officeDocument/2006/relationships/image"/><Relationship Id="rId29" Target="../slideLayouts/slideLayout1.xml" Type="http://schemas.openxmlformats.org/officeDocument/2006/relationships/slideLayout"/><Relationship Id="rId30" Target="../notesSlides/notesSlide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media/image31.png" Type="http://schemas.openxmlformats.org/officeDocument/2006/relationships/image"/><Relationship Id="rId2" Target="../media/image32.svg" Type="http://schemas.openxmlformats.org/officeDocument/2006/relationships/image"/><Relationship Id="rId3" Target="../media/image33.png" Type="http://schemas.openxmlformats.org/officeDocument/2006/relationships/image"/><Relationship Id="rId4" Target="../media/image34.sv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Relationship Id="rId7" Target="../media/image37.png" Type="http://schemas.openxmlformats.org/officeDocument/2006/relationships/image"/><Relationship Id="rId8" Target="../media/image38.svg" Type="http://schemas.openxmlformats.org/officeDocument/2006/relationships/image"/><Relationship Id="rId9" Target="../media/image39.png" Type="http://schemas.openxmlformats.org/officeDocument/2006/relationships/image"/><Relationship Id="rId10" Target="../media/image40.svg" Type="http://schemas.openxmlformats.org/officeDocument/2006/relationships/image"/><Relationship Id="rId11" Target="../media/image41.png" Type="http://schemas.openxmlformats.org/officeDocument/2006/relationships/image"/><Relationship Id="rId12" Target="../media/image42.svg" Type="http://schemas.openxmlformats.org/officeDocument/2006/relationships/image"/><Relationship Id="rId13" Target="../media/image43.png" Type="http://schemas.openxmlformats.org/officeDocument/2006/relationships/image"/><Relationship Id="rId14" Target="../media/image44.sv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3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123794" cy="6856286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95176" y="3002799"/>
            <a:ext cx="6662024" cy="91020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7169"/>
              </a:lnSpc>
              <a:buNone/>
            </a:pPr>
            <a:r>
              <a:rPr lang="en-US" sz="6750" dirty="0" smtClean="0">
                <a:solidFill>
                  <a:srgbClr val="181818">
                    <a:alpha val="80000"/>
                  </a:srgbClr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Capital Markets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85704" cy="1304599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22328"/>
            <a:ext cx="12188952" cy="50565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83"/>
              </a:lnSpc>
              <a:buNone/>
            </a:pPr>
            <a:r>
              <a:rPr lang="en-US" sz="3750" dirty="0" smtClean="0">
                <a:solidFill>
                  <a:srgbClr val="181818">
                    <a:alpha val="80000"/>
                  </a:srgbClr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Structure</a:t>
            </a:r>
            <a:endParaRPr lang="en-US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3741" y="3009820"/>
            <a:ext cx="485654" cy="485654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6420" y="2942109"/>
            <a:ext cx="228543" cy="228543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8338" y="3009820"/>
            <a:ext cx="485654" cy="485654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08108" y="2942109"/>
            <a:ext cx="228543" cy="228543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88338" y="4474417"/>
            <a:ext cx="485654" cy="485654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08108" y="4793795"/>
            <a:ext cx="228543" cy="228543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123741" y="4474417"/>
            <a:ext cx="485654" cy="485654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056420" y="4793795"/>
            <a:ext cx="228543" cy="228543"/>
          </a:xfrm>
          <a:prstGeom prst="rect">
            <a:avLst/>
          </a:prstGeom>
        </p:spPr>
      </p:pic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403589" y="3289667"/>
            <a:ext cx="1390302" cy="1390302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5544545" y="3757149"/>
            <a:ext cx="1099862" cy="43232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702"/>
              </a:lnSpc>
              <a:buNone/>
            </a:pPr>
            <a:r>
              <a:rPr lang="en-US" b="1" sz="1260" spc="126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Types of portfolio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4434444" y="2320423"/>
            <a:ext cx="714196" cy="714196"/>
          </a:xfrm>
          <a:prstGeom prst="ellipse">
            <a:avLst/>
          </a:prstGeom>
          <a:solidFill>
            <a:srgbClr val="004f98">
              <a:alpha val="30000"/>
            </a:srgbClr>
          </a:solidFill>
        </p:spPr>
      </p:sp>
      <p:pic>
        <p:nvPicPr>
          <p:cNvPr id="15" name="Object 14" descr="preencoded.png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648979" y="2551498"/>
            <a:ext cx="333292" cy="257111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2757511" y="2454215"/>
            <a:ext cx="1581707" cy="43232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r">
              <a:lnSpc>
                <a:spcPts val="1702"/>
              </a:lnSpc>
              <a:buNone/>
            </a:pPr>
            <a:r>
              <a:rPr lang="en-US" b="1" sz="1260" spc="126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corporations and investors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7040312" y="2320423"/>
            <a:ext cx="714196" cy="714196"/>
          </a:xfrm>
          <a:prstGeom prst="ellipse">
            <a:avLst/>
          </a:prstGeom>
          <a:solidFill>
            <a:srgbClr val="004f98">
              <a:alpha val="30000"/>
            </a:srgbClr>
          </a:solidFill>
        </p:spPr>
      </p:sp>
      <p:pic>
        <p:nvPicPr>
          <p:cNvPr id="18" name="Object 17" descr="preencoded.png">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84562" y="2522927"/>
            <a:ext cx="342814" cy="304724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7849734" y="2344705"/>
            <a:ext cx="1152237" cy="64849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702"/>
              </a:lnSpc>
              <a:buNone/>
            </a:pPr>
            <a:r>
              <a:rPr lang="en-US" b="1" sz="1260" spc="126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banks or insurance companies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7040312" y="4926290"/>
            <a:ext cx="714196" cy="714196"/>
          </a:xfrm>
          <a:prstGeom prst="ellipse">
            <a:avLst/>
          </a:prstGeom>
          <a:solidFill>
            <a:srgbClr val="004f98">
              <a:alpha val="30000"/>
            </a:srgbClr>
          </a:solidFill>
        </p:spPr>
      </p:sp>
      <p:pic>
        <p:nvPicPr>
          <p:cNvPr id="21" name="Object 20" descr="preencoded.png">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680256" y="5123349"/>
            <a:ext cx="333292" cy="323769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7849734" y="5064844"/>
            <a:ext cx="1204611" cy="43232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702"/>
              </a:lnSpc>
              <a:buNone/>
            </a:pPr>
            <a:r>
              <a:rPr lang="en-US" b="1" sz="1260" spc="126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Nations objectives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4434444" y="4926290"/>
            <a:ext cx="714196" cy="714196"/>
          </a:xfrm>
          <a:prstGeom prst="ellipse">
            <a:avLst/>
          </a:prstGeom>
          <a:solidFill>
            <a:srgbClr val="004f98">
              <a:alpha val="30000"/>
            </a:srgbClr>
          </a:solidFill>
        </p:spPr>
      </p:sp>
      <p:pic>
        <p:nvPicPr>
          <p:cNvPr id="24" name="Object 23" descr="preencoded.png">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-3214909" y="5115912"/>
            <a:ext cx="314246" cy="333292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2485164" y="5174355"/>
            <a:ext cx="1854054" cy="21616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r">
              <a:lnSpc>
                <a:spcPts val="1702"/>
              </a:lnSpc>
              <a:buNone/>
            </a:pPr>
            <a:r>
              <a:rPr lang="en-US" b="1" sz="1260" spc="126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Representations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85704" cy="1333167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22328"/>
            <a:ext cx="12188952" cy="50565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83"/>
              </a:lnSpc>
              <a:buNone/>
            </a:pPr>
            <a:r>
              <a:rPr lang="en-US" sz="3750" dirty="0" smtClean="0">
                <a:solidFill>
                  <a:srgbClr val="181818">
                    <a:alpha val="80000"/>
                  </a:srgbClr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Areas of Development</a:t>
            </a:r>
            <a:endParaRPr lang="en-US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791" y="1609412"/>
            <a:ext cx="4770832" cy="47708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4947" y="1609412"/>
            <a:ext cx="2390177" cy="2361609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09" y="1651063"/>
            <a:ext cx="1361734" cy="18013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418"/>
              </a:lnSpc>
              <a:buNone/>
            </a:pPr>
            <a:r>
              <a:rPr lang="en-US" b="1" sz="1050" spc="105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US, EU AND ASIA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8198366" y="4075564"/>
            <a:ext cx="266633" cy="14410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135"/>
              </a:lnSpc>
              <a:buNone/>
            </a:pPr>
            <a:r>
              <a:rPr lang="en-US" b="1" sz="840" spc="84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33%</a:t>
            </a:r>
            <a:endParaRPr lang="en-US" dirty="0"/>
          </a:p>
        </p:txBody>
      </p:sp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618" y="1990239"/>
            <a:ext cx="4018545" cy="4018545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95337" y="1990239"/>
            <a:ext cx="2009273" cy="3428143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4189952" y="2031968"/>
            <a:ext cx="1990227" cy="18013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418"/>
              </a:lnSpc>
              <a:buNone/>
            </a:pPr>
            <a:r>
              <a:rPr lang="en-US" b="1" sz="1050" spc="105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UK, ISRAEL and French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7136242" y="5364416"/>
            <a:ext cx="266633" cy="14410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135"/>
              </a:lnSpc>
              <a:buNone/>
            </a:pPr>
            <a:r>
              <a:rPr lang="en-US" b="1" sz="840" spc="84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50%</a:t>
            </a:r>
            <a:endParaRPr lang="en-US" dirty="0"/>
          </a:p>
        </p:txBody>
      </p:sp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71445" y="2371066"/>
            <a:ext cx="3256736" cy="3256736"/>
          </a:xfrm>
          <a:prstGeom prst="rect">
            <a:avLst/>
          </a:prstGeom>
        </p:spPr>
      </p:pic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7560166" y="2371066"/>
            <a:ext cx="2247338" cy="3256736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3609073" y="2412873"/>
            <a:ext cx="2629195" cy="18013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418"/>
              </a:lnSpc>
              <a:buNone/>
            </a:pPr>
            <a:r>
              <a:rPr lang="en-US" b="1" sz="1050" spc="105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Taiwan, German, and Capital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5223704" y="5204531"/>
            <a:ext cx="266633" cy="14410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135"/>
              </a:lnSpc>
              <a:buNone/>
            </a:pPr>
            <a:r>
              <a:rPr lang="en-US" b="1" sz="840" spc="84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75%</a:t>
            </a:r>
            <a:endParaRPr lang="en-US" dirty="0"/>
          </a:p>
        </p:txBody>
      </p:sp>
    </p:spTree>
    <p:custDataLst/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Beautiful.ai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Markets</dc:title>
  <dc:subject>Capital Markets</dc:subject>
  <dc:creator>Raunak Sharan</dc:creator>
  <cp:lastModifiedBy>Raunak Sharan</cp:lastModifiedBy>
  <cp:revision>1</cp:revision>
  <dcterms:created xsi:type="dcterms:W3CDTF">2024-01-12T08:43:36.141Z</dcterms:created>
  <dcterms:modified xsi:type="dcterms:W3CDTF">2024-01-12T08:43:36.141Z</dcterms:modified>
</cp:coreProperties>
</file>