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5"/>
  </p:notesMasterIdLst>
  <p:sldSz cx="12192000" cy="6858000" type="custom"/>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ype="http://schemas.openxmlformats.org/officeDocument/2006/relationships/presProps" Target="presProps.xml"/>  <Relationship Id="rId12" Type="http://schemas.openxmlformats.org/officeDocument/2006/relationships/viewProps" Target="viewProps.xml"/>  <Relationship Id="rId13" Type="http://schemas.openxmlformats.org/officeDocument/2006/relationships/theme" Target="theme/theme1.xml"/>  <Relationship Id="rId14" Type="http://schemas.openxmlformats.org/officeDocument/2006/relationships/tableStyles" Target="tableStyles.xml"/>  <Relationship Id="rId15"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ustDataLst/>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pn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png" Type="http://schemas.openxmlformats.org/officeDocument/2006/relationships/image"/><Relationship Id="rId2" Target="../media/image3.sv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slideLayouts/slideLayout1.xml" Type="http://schemas.openxmlformats.org/officeDocument/2006/relationships/slideLayout"/><Relationship Id="rId8"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8.png" Type="http://schemas.openxmlformats.org/officeDocument/2006/relationships/image"/><Relationship Id="rId2" Target="../slideLayouts/slideLayout1.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9.png" Type="http://schemas.openxmlformats.org/officeDocument/2006/relationships/image"/><Relationship Id="rId2" Target="../media/image10.png" Type="http://schemas.openxmlformats.org/officeDocument/2006/relationships/image"/><Relationship Id="rId3" Target="../media/image11.png" Type="http://schemas.openxmlformats.org/officeDocument/2006/relationships/image"/><Relationship Id="rId4" Target="../slideLayouts/slideLayout1.xml" Type="http://schemas.openxmlformats.org/officeDocument/2006/relationships/slideLayout"/><Relationship Id="rId5"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12.png" Type="http://schemas.openxmlformats.org/officeDocument/2006/relationships/image"/><Relationship Id="rId2" Target="../slideLayouts/slideLayout1.xml" Type="http://schemas.openxmlformats.org/officeDocument/2006/relationships/slideLayout"/><Relationship Id="rId3"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13.png" Type="http://schemas.openxmlformats.org/officeDocument/2006/relationships/image"/><Relationship Id="rId2" Target="../media/image14.sv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slideLayouts/slideLayout1.xml" Type="http://schemas.openxmlformats.org/officeDocument/2006/relationships/slideLayout"/><Relationship Id="rId8"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19.png" Type="http://schemas.openxmlformats.org/officeDocument/2006/relationships/image"/><Relationship Id="rId2" Target="../slideLayouts/slideLayout1.xml" Type="http://schemas.openxmlformats.org/officeDocument/2006/relationships/slideLayout"/><Relationship Id="rId3"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6094476" y="1995782"/>
            <a:ext cx="6138280" cy="1835644"/>
          </a:xfrm>
          <a:prstGeom prst="rect">
            <a:avLst/>
          </a:prstGeom>
          <a:noFill/>
        </p:spPr>
        <p:txBody>
          <a:bodyPr wrap="square" rtlCol="0" anchor="t" bIns="0" lIns="0" rIns="0" tIns="0"/>
          <a:lstStyle/>
          <a:p>
            <a:pPr algn="l">
              <a:lnSpc>
                <a:spcPts val="7229"/>
              </a:lnSpc>
              <a:buNone/>
            </a:pPr>
            <a:r>
              <a:rPr lang="en-US" sz="5738" dirty="0" smtClean="0">
                <a:solidFill>
                  <a:srgbClr val="ffffff"/>
                </a:solidFill>
                <a:latin typeface="Montserrat" pitchFamily="34" charset="0"/>
                <a:ea typeface="Montserrat" pitchFamily="34" charset="-122"/>
                <a:cs typeface="Montserrat" pitchFamily="34" charset="-120"/>
              </a:rPr>
              <a:t>Speed Reading Enhancer</a:t>
            </a:r>
            <a:endParaRPr lang="en-US" dirty="0"/>
          </a:p>
        </p:txBody>
      </p:sp>
      <p:sp>
        <p:nvSpPr>
          <p:cNvPr id="3" name="Object 2"/>
          <p:cNvSpPr/>
          <p:nvPr/>
        </p:nvSpPr>
        <p:spPr>
          <a:xfrm>
            <a:off x="6094476" y="3849201"/>
            <a:ext cx="6138280" cy="863702"/>
          </a:xfrm>
          <a:prstGeom prst="rect">
            <a:avLst/>
          </a:prstGeom>
          <a:noFill/>
        </p:spPr>
        <p:txBody>
          <a:bodyPr wrap="square" rtlCol="0" anchor="t" bIns="0" lIns="0" rIns="0" tIns="0"/>
          <a:lstStyle/>
          <a:p>
            <a:pPr algn="l">
              <a:lnSpc>
                <a:spcPts val="2268"/>
              </a:lnSpc>
              <a:spcBef>
                <a:spcPts val="137"/>
              </a:spcBef>
              <a:buNone/>
            </a:pPr>
            <a:r>
              <a:rPr lang="en-US" b="1" sz="1800" dirty="0" smtClean="0">
                <a:solidFill>
                  <a:srgbClr val="ffffff"/>
                </a:solidFill>
                <a:latin typeface="Montserrat" pitchFamily="34" charset="0"/>
                <a:ea typeface="Montserrat" pitchFamily="34" charset="-122"/>
                <a:cs typeface="Montserrat" pitchFamily="34" charset="-120"/>
              </a:rPr>
              <a:t>App that summarizes articles and books into concise insights to free up time for what's important</a:t>
            </a:r>
            <a:endParaRPr lang="en-US" dirty="0"/>
          </a:p>
        </p:txBody>
      </p:sp>
      <p:pic>
        <p:nvPicPr>
          <p:cNvPr id="4" name="Object 3" descr="preencoded.png">    </p:cNvPr>
          <p:cNvPicPr>
            <a:picLocks noChangeAspect="1"/>
          </p:cNvPicPr>
          <p:nvPr/>
        </p:nvPicPr>
        <p:blipFill>
          <a:blip r:embed="rId1"/>
          <a:srcRect l="26562" r="26563" t="0" b="0"/>
          <a:stretch/>
        </p:blipFill>
        <p:spPr>
          <a:xfrm>
            <a:off x="0" y="0"/>
            <a:ext cx="5713571" cy="6856286"/>
          </a:xfrm>
          <a:prstGeom prst="rect">
            <a:avLst/>
          </a:prstGeom>
        </p:spPr>
      </p:pic>
    </p:spTree>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0" y="362812"/>
            <a:ext cx="12188952" cy="509936"/>
          </a:xfrm>
          <a:prstGeom prst="rect">
            <a:avLst/>
          </a:prstGeom>
          <a:noFill/>
        </p:spPr>
        <p:txBody>
          <a:bodyPr wrap="square" rtlCol="0" anchor="t" bIns="0" lIns="0" rIns="0" tIns="0"/>
          <a:lstStyle/>
          <a:p>
            <a:pPr algn="ctr">
              <a:lnSpc>
                <a:spcPts val="4016"/>
              </a:lnSpc>
              <a:buNone/>
            </a:pPr>
            <a:r>
              <a:rPr lang="en-US" sz="3188" dirty="0" smtClean="0">
                <a:solidFill>
                  <a:srgbClr val="ffffff"/>
                </a:solidFill>
                <a:latin typeface="Montserrat" pitchFamily="34" charset="0"/>
                <a:ea typeface="Montserrat" pitchFamily="34" charset="-122"/>
                <a:cs typeface="Montserrat" pitchFamily="34" charset="-120"/>
              </a:rPr>
              <a:t>Benefits</a:t>
            </a:r>
            <a:endParaRPr lang="en-US" dirty="0"/>
          </a:p>
        </p:txBody>
      </p:sp>
      <p:pic>
        <p:nvPicPr>
          <p:cNvPr id="3" name="Object 2"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77519" y="2511185"/>
            <a:ext cx="609448" cy="790377"/>
          </a:xfrm>
          <a:prstGeom prst="rect">
            <a:avLst/>
          </a:prstGeom>
        </p:spPr>
      </p:pic>
      <p:sp>
        <p:nvSpPr>
          <p:cNvPr id="4" name="Object 3"/>
          <p:cNvSpPr/>
          <p:nvPr/>
        </p:nvSpPr>
        <p:spPr>
          <a:xfrm>
            <a:off x="477559" y="3707552"/>
            <a:ext cx="3425286" cy="230447"/>
          </a:xfrm>
          <a:prstGeom prst="rect">
            <a:avLst/>
          </a:prstGeom>
          <a:noFill/>
        </p:spPr>
        <p:txBody>
          <a:bodyPr wrap="square" rtlCol="0" anchor="t" bIns="0" lIns="0" rIns="0" tIns="0"/>
          <a:lstStyle/>
          <a:p>
            <a:pPr algn="ctr">
              <a:lnSpc>
                <a:spcPts val="1814"/>
              </a:lnSpc>
              <a:buNone/>
            </a:pPr>
            <a:r>
              <a:rPr lang="en-US" b="1" sz="1440" dirty="0" smtClean="0">
                <a:solidFill>
                  <a:srgbClr val="ffffff"/>
                </a:solidFill>
                <a:latin typeface="Montserrat" pitchFamily="34" charset="0"/>
                <a:ea typeface="Montserrat" pitchFamily="34" charset="-122"/>
                <a:cs typeface="Montserrat" pitchFamily="34" charset="-120"/>
              </a:rPr>
              <a:t>Read more books</a:t>
            </a:r>
            <a:endParaRPr lang="en-US" dirty="0"/>
          </a:p>
        </p:txBody>
      </p:sp>
      <p:sp>
        <p:nvSpPr>
          <p:cNvPr id="5" name="Object 4"/>
          <p:cNvSpPr/>
          <p:nvPr/>
        </p:nvSpPr>
        <p:spPr>
          <a:xfrm>
            <a:off x="477559" y="4023862"/>
            <a:ext cx="3425286" cy="426613"/>
          </a:xfrm>
          <a:prstGeom prst="rect">
            <a:avLst/>
          </a:prstGeom>
          <a:noFill/>
        </p:spPr>
        <p:txBody>
          <a:bodyPr wrap="square" rtlCol="0" anchor="t" bIns="0" lIns="0" rIns="0" tIns="0"/>
          <a:lstStyle/>
          <a:p>
            <a:pPr algn="ctr">
              <a:lnSpc>
                <a:spcPts val="1680"/>
              </a:lnSpc>
              <a:spcBef>
                <a:spcPts val="663"/>
              </a:spcBef>
              <a:buNone/>
            </a:pPr>
            <a:r>
              <a:rPr lang="en-US" sz="1200" dirty="0" smtClean="0">
                <a:solidFill>
                  <a:srgbClr val="ffffff">
                    <a:alpha val="90000"/>
                  </a:srgbClr>
                </a:solidFill>
                <a:latin typeface="Montserrat" pitchFamily="34" charset="0"/>
                <a:ea typeface="Montserrat" pitchFamily="34" charset="-122"/>
                <a:cs typeface="Montserrat" pitchFamily="34" charset="-120"/>
              </a:rPr>
              <a:t>Speed reading allows you to get through more books in less time.</a:t>
            </a:r>
            <a:endParaRPr lang="en-US" dirty="0"/>
          </a:p>
        </p:txBody>
      </p:sp>
      <p:pic>
        <p:nvPicPr>
          <p:cNvPr id="6" name="Object 5"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90" y="2511185"/>
            <a:ext cx="1028443" cy="790377"/>
          </a:xfrm>
          <a:prstGeom prst="rect">
            <a:avLst/>
          </a:prstGeom>
        </p:spPr>
      </p:pic>
      <p:sp>
        <p:nvSpPr>
          <p:cNvPr id="7" name="Object 6"/>
          <p:cNvSpPr/>
          <p:nvPr/>
        </p:nvSpPr>
        <p:spPr>
          <a:xfrm>
            <a:off x="4219472" y="3707552"/>
            <a:ext cx="3750007" cy="230447"/>
          </a:xfrm>
          <a:prstGeom prst="rect">
            <a:avLst/>
          </a:prstGeom>
          <a:noFill/>
        </p:spPr>
        <p:txBody>
          <a:bodyPr wrap="square" rtlCol="0" anchor="t" bIns="0" lIns="0" rIns="0" tIns="0"/>
          <a:lstStyle/>
          <a:p>
            <a:pPr algn="ctr">
              <a:lnSpc>
                <a:spcPts val="1814"/>
              </a:lnSpc>
              <a:buNone/>
            </a:pPr>
            <a:r>
              <a:rPr lang="en-US" b="1" sz="1440" dirty="0" smtClean="0">
                <a:solidFill>
                  <a:srgbClr val="ffffff"/>
                </a:solidFill>
                <a:latin typeface="Montserrat" pitchFamily="34" charset="0"/>
                <a:ea typeface="Montserrat" pitchFamily="34" charset="-122"/>
                <a:cs typeface="Montserrat" pitchFamily="34" charset="-120"/>
              </a:rPr>
              <a:t>Process information faster</a:t>
            </a:r>
            <a:endParaRPr lang="en-US" dirty="0"/>
          </a:p>
        </p:txBody>
      </p:sp>
      <p:sp>
        <p:nvSpPr>
          <p:cNvPr id="8" name="Object 7"/>
          <p:cNvSpPr/>
          <p:nvPr/>
        </p:nvSpPr>
        <p:spPr>
          <a:xfrm>
            <a:off x="4219472" y="4023862"/>
            <a:ext cx="3750007" cy="426613"/>
          </a:xfrm>
          <a:prstGeom prst="rect">
            <a:avLst/>
          </a:prstGeom>
          <a:noFill/>
        </p:spPr>
        <p:txBody>
          <a:bodyPr wrap="square" rtlCol="0" anchor="t" bIns="0" lIns="0" rIns="0" tIns="0"/>
          <a:lstStyle/>
          <a:p>
            <a:pPr algn="ctr">
              <a:lnSpc>
                <a:spcPts val="1680"/>
              </a:lnSpc>
              <a:spcBef>
                <a:spcPts val="663"/>
              </a:spcBef>
              <a:buNone/>
            </a:pPr>
            <a:r>
              <a:rPr lang="en-US" sz="1200" dirty="0" smtClean="0">
                <a:solidFill>
                  <a:srgbClr val="ffffff">
                    <a:alpha val="90000"/>
                  </a:srgbClr>
                </a:solidFill>
                <a:latin typeface="Montserrat" pitchFamily="34" charset="0"/>
                <a:ea typeface="Montserrat" pitchFamily="34" charset="-122"/>
                <a:cs typeface="Montserrat" pitchFamily="34" charset="-120"/>
              </a:rPr>
              <a:t>You can quickly scan documents and absorb key information.</a:t>
            </a:r>
            <a:endParaRPr lang="en-US" dirty="0"/>
          </a:p>
        </p:txBody>
      </p:sp>
      <p:pic>
        <p:nvPicPr>
          <p:cNvPr id="9" name="Object 8"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89868" y="2444256"/>
            <a:ext cx="971307" cy="904649"/>
          </a:xfrm>
          <a:prstGeom prst="rect">
            <a:avLst/>
          </a:prstGeom>
        </p:spPr>
      </p:pic>
      <p:sp>
        <p:nvSpPr>
          <p:cNvPr id="10" name="Object 9"/>
          <p:cNvSpPr/>
          <p:nvPr/>
        </p:nvSpPr>
        <p:spPr>
          <a:xfrm>
            <a:off x="8197070" y="3707552"/>
            <a:ext cx="3603359" cy="230447"/>
          </a:xfrm>
          <a:prstGeom prst="rect">
            <a:avLst/>
          </a:prstGeom>
          <a:noFill/>
        </p:spPr>
        <p:txBody>
          <a:bodyPr wrap="square" rtlCol="0" anchor="t" bIns="0" lIns="0" rIns="0" tIns="0"/>
          <a:lstStyle/>
          <a:p>
            <a:pPr algn="ctr">
              <a:lnSpc>
                <a:spcPts val="1814"/>
              </a:lnSpc>
              <a:buNone/>
            </a:pPr>
            <a:r>
              <a:rPr lang="en-US" b="1" sz="1440" dirty="0" smtClean="0">
                <a:solidFill>
                  <a:srgbClr val="ffffff"/>
                </a:solidFill>
                <a:latin typeface="Montserrat" pitchFamily="34" charset="0"/>
                <a:ea typeface="Montserrat" pitchFamily="34" charset="-122"/>
                <a:cs typeface="Montserrat" pitchFamily="34" charset="-120"/>
              </a:rPr>
              <a:t>Free up time</a:t>
            </a:r>
            <a:endParaRPr lang="en-US" dirty="0"/>
          </a:p>
        </p:txBody>
      </p:sp>
      <p:sp>
        <p:nvSpPr>
          <p:cNvPr id="11" name="Object 10"/>
          <p:cNvSpPr/>
          <p:nvPr/>
        </p:nvSpPr>
        <p:spPr>
          <a:xfrm>
            <a:off x="8197070" y="4023862"/>
            <a:ext cx="3603359" cy="426613"/>
          </a:xfrm>
          <a:prstGeom prst="rect">
            <a:avLst/>
          </a:prstGeom>
          <a:noFill/>
        </p:spPr>
        <p:txBody>
          <a:bodyPr wrap="square" rtlCol="0" anchor="t" bIns="0" lIns="0" rIns="0" tIns="0"/>
          <a:lstStyle/>
          <a:p>
            <a:pPr algn="ctr">
              <a:lnSpc>
                <a:spcPts val="1680"/>
              </a:lnSpc>
              <a:spcBef>
                <a:spcPts val="663"/>
              </a:spcBef>
              <a:buNone/>
            </a:pPr>
            <a:r>
              <a:rPr lang="en-US" sz="1200" dirty="0" smtClean="0">
                <a:solidFill>
                  <a:srgbClr val="ffffff">
                    <a:alpha val="90000"/>
                  </a:srgbClr>
                </a:solidFill>
                <a:latin typeface="Montserrat" pitchFamily="34" charset="0"/>
                <a:ea typeface="Montserrat" pitchFamily="34" charset="-122"/>
                <a:cs typeface="Montserrat" pitchFamily="34" charset="-120"/>
              </a:rPr>
              <a:t>The time saved from speed reading can be used for hobbies, exercise, socializing.</a:t>
            </a:r>
            <a:endParaRPr lang="en-US" dirty="0"/>
          </a:p>
        </p:txBody>
      </p:sp>
      <p:sp>
        <p:nvSpPr>
          <p:cNvPr id="12" name="Object 11"/>
          <p:cNvSpPr/>
          <p:nvPr/>
        </p:nvSpPr>
        <p:spPr>
          <a:xfrm>
            <a:off x="0" y="5637390"/>
            <a:ext cx="12188952" cy="1218895"/>
          </a:xfrm>
          <a:prstGeom prst="rect">
            <a:avLst/>
          </a:prstGeom>
          <a:solidFill>
            <a:srgbClr val="f0b356"/>
          </a:solidFill>
        </p:spPr>
      </p:sp>
      <p:sp>
        <p:nvSpPr>
          <p:cNvPr id="13" name="Object 12"/>
          <p:cNvSpPr/>
          <p:nvPr/>
        </p:nvSpPr>
        <p:spPr>
          <a:xfrm>
            <a:off x="2592724" y="5954335"/>
            <a:ext cx="7003505" cy="575801"/>
          </a:xfrm>
          <a:prstGeom prst="rect">
            <a:avLst/>
          </a:prstGeom>
          <a:noFill/>
        </p:spPr>
        <p:txBody>
          <a:bodyPr wrap="square" rtlCol="0" anchor="t" bIns="0" lIns="0" rIns="0" tIns="0"/>
          <a:lstStyle/>
          <a:p>
            <a:pPr algn="ctr">
              <a:lnSpc>
                <a:spcPts val="2268"/>
              </a:lnSpc>
              <a:buNone/>
            </a:pPr>
            <a:r>
              <a:rPr lang="en-US" b="1" sz="1800" dirty="0" smtClean="0">
                <a:solidFill>
                  <a:srgbClr val="2a2921"/>
                </a:solidFill>
                <a:latin typeface="Montserrat" pitchFamily="34" charset="0"/>
                <a:ea typeface="Montserrat" pitchFamily="34" charset="-122"/>
                <a:cs typeface="Montserrat" pitchFamily="34" charset="-120"/>
              </a:rPr>
              <a:t>Speed reading is a valuable skill that allows you to read faster and free up time for the activities you enjoy.</a:t>
            </a:r>
            <a:endParaRPr lang="en-US" dirty="0"/>
          </a:p>
        </p:txBody>
      </p:sp>
    </p:spTree>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476131" y="476131"/>
            <a:ext cx="5627868" cy="5913546"/>
          </a:xfrm>
          <a:prstGeom prst="rect">
            <a:avLst/>
          </a:prstGeom>
          <a:solidFill>
            <a:srgbClr val="62a8bb"/>
          </a:solidFill>
        </p:spPr>
      </p:sp>
      <p:pic>
        <p:nvPicPr>
          <p:cNvPr id="3" name="Object 2" descr="preencoded.png">    </p:cNvPr>
          <p:cNvPicPr>
            <a:picLocks noChangeAspect="1"/>
          </p:cNvPicPr>
          <p:nvPr/>
        </p:nvPicPr>
        <p:blipFill>
          <a:blip r:embed="rId1"/>
          <a:srcRect l="2415" r="2415" t="0" b="0"/>
          <a:stretch/>
        </p:blipFill>
        <p:spPr>
          <a:xfrm>
            <a:off x="476131" y="476131"/>
            <a:ext cx="5627868" cy="5913546"/>
          </a:xfrm>
          <a:prstGeom prst="rect">
            <a:avLst/>
          </a:prstGeom>
        </p:spPr>
      </p:pic>
      <p:sp>
        <p:nvSpPr>
          <p:cNvPr id="4" name="Object 3"/>
          <p:cNvSpPr/>
          <p:nvPr/>
        </p:nvSpPr>
        <p:spPr>
          <a:xfrm>
            <a:off x="6313496" y="2448265"/>
            <a:ext cx="5656436" cy="509936"/>
          </a:xfrm>
          <a:prstGeom prst="rect">
            <a:avLst/>
          </a:prstGeom>
          <a:noFill/>
        </p:spPr>
        <p:txBody>
          <a:bodyPr wrap="square" rtlCol="0" anchor="t" bIns="0" lIns="0" rIns="0" tIns="0"/>
          <a:lstStyle/>
          <a:p>
            <a:pPr algn="ctr">
              <a:lnSpc>
                <a:spcPts val="4016"/>
              </a:lnSpc>
              <a:buNone/>
            </a:pPr>
            <a:r>
              <a:rPr lang="en-US" sz="3188" dirty="0" smtClean="0">
                <a:solidFill>
                  <a:srgbClr val="ffffff"/>
                </a:solidFill>
                <a:latin typeface="Montserrat" pitchFamily="34" charset="0"/>
                <a:ea typeface="Montserrat" pitchFamily="34" charset="-122"/>
                <a:cs typeface="Montserrat" pitchFamily="34" charset="-120"/>
              </a:rPr>
              <a:t>How It Works</a:t>
            </a:r>
            <a:endParaRPr lang="en-US" dirty="0"/>
          </a:p>
        </p:txBody>
      </p:sp>
      <p:sp>
        <p:nvSpPr>
          <p:cNvPr id="5" name="Object 4"/>
          <p:cNvSpPr/>
          <p:nvPr/>
        </p:nvSpPr>
        <p:spPr>
          <a:xfrm>
            <a:off x="6313496" y="3066601"/>
            <a:ext cx="5656436" cy="1279999"/>
          </a:xfrm>
          <a:prstGeom prst="rect">
            <a:avLst/>
          </a:prstGeom>
          <a:noFill/>
        </p:spPr>
        <p:txBody>
          <a:bodyPr wrap="square" rtlCol="0" anchor="t" bIns="0" lIns="0" rIns="0" tIns="0"/>
          <a:lstStyle/>
          <a:p>
            <a:pPr algn="ctr">
              <a:lnSpc>
                <a:spcPts val="2016"/>
              </a:lnSpc>
              <a:spcBef>
                <a:spcPts val="836"/>
              </a:spcBef>
              <a:buNone/>
            </a:pPr>
            <a:r>
              <a:rPr lang="en-US" sz="1440" dirty="0" smtClean="0">
                <a:solidFill>
                  <a:srgbClr val="ffffff">
                    <a:alpha val="90000"/>
                  </a:srgbClr>
                </a:solidFill>
                <a:latin typeface="Montserrat" pitchFamily="34" charset="0"/>
                <a:ea typeface="Montserrat" pitchFamily="34" charset="-122"/>
                <a:cs typeface="Montserrat" pitchFamily="34" charset="-120"/>
              </a:rPr>
              <a:t>Speed reading techniques like skimming, scanning, and chunking text can help readers absorb information more efficiently. By eliminating subvocalization and increasing pace, speed reading enhances comprehensi</a:t>
            </a:r>
            <a:endParaRPr lang="en-US" dirty="0"/>
          </a:p>
        </p:txBody>
      </p:sp>
    </p:spTree>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62812"/>
            <a:ext cx="12188952" cy="509936"/>
          </a:xfrm>
          <a:prstGeom prst="rect">
            <a:avLst/>
          </a:prstGeom>
          <a:noFill/>
        </p:spPr>
        <p:txBody>
          <a:bodyPr wrap="square" rtlCol="0" anchor="t" bIns="0" lIns="0" rIns="0" tIns="0"/>
          <a:lstStyle/>
          <a:p>
            <a:pPr algn="ctr">
              <a:lnSpc>
                <a:spcPts val="4016"/>
              </a:lnSpc>
              <a:buNone/>
            </a:pPr>
            <a:r>
              <a:rPr lang="en-US" sz="3188" dirty="0" smtClean="0">
                <a:solidFill>
                  <a:srgbClr val="2a2921"/>
                </a:solidFill>
                <a:latin typeface="Montserrat" pitchFamily="34" charset="0"/>
                <a:ea typeface="Montserrat" pitchFamily="34" charset="-122"/>
                <a:cs typeface="Montserrat" pitchFamily="34" charset="-120"/>
              </a:rPr>
              <a:t>Tips</a:t>
            </a:r>
            <a:endParaRPr lang="en-US" dirty="0"/>
          </a:p>
        </p:txBody>
      </p:sp>
      <p:sp>
        <p:nvSpPr>
          <p:cNvPr id="3" name="Object 2"/>
          <p:cNvSpPr/>
          <p:nvPr/>
        </p:nvSpPr>
        <p:spPr>
          <a:xfrm>
            <a:off x="952262" y="2765686"/>
            <a:ext cx="5446938" cy="2360657"/>
          </a:xfrm>
          <a:prstGeom prst="rect">
            <a:avLst/>
          </a:prstGeom>
          <a:noFill/>
        </p:spPr>
        <p:txBody>
          <a:bodyPr wrap="square" rtlCol="0" anchor="t" bIns="0" lIns="0" rIns="0" tIns="0"/>
          <a:lstStyle/>
          <a:p>
            <a:pPr algn="l" marL="242900" indent="-242900">
              <a:lnSpc>
                <a:spcPts val="2722"/>
              </a:lnSpc>
              <a:buSzPct val="100000"/>
              <a:buChar char="•"/>
            </a:pPr>
            <a:r>
              <a:rPr lang="en-US" b="1" sz="2160" dirty="0" smtClean="0">
                <a:solidFill>
                  <a:srgbClr val="2a2921"/>
                </a:solidFill>
                <a:latin typeface="Montserrat" pitchFamily="34" charset="0"/>
                <a:ea typeface="Montserrat" pitchFamily="34" charset="-122"/>
                <a:cs typeface="Montserrat" pitchFamily="34" charset="-120"/>
              </a:rPr>
              <a:t>Use a pointer</a:t>
            </a:r>
          </a:p>
          <a:p>
            <a:pPr algn="l" lvl="1">
              <a:lnSpc>
                <a:spcPts val="1932"/>
              </a:lnSpc>
              <a:spcBef>
                <a:spcPts val="404"/>
              </a:spcBef>
              <a:buNone/>
            </a:pPr>
            <a:r>
              <a:rPr lang="en-US" sz="1380" dirty="0" smtClean="0">
                <a:solidFill>
                  <a:srgbClr val="5a5a4c"/>
                </a:solidFill>
                <a:latin typeface="Montserrat" pitchFamily="34" charset="0"/>
                <a:ea typeface="Montserrat" pitchFamily="34" charset="-122"/>
                <a:cs typeface="Montserrat" pitchFamily="34" charset="-120"/>
              </a:rPr>
              <a:t>Use a pointer like your finger or a pen to guide your eyes while reading. This can help focus your eyes and attention</a:t>
            </a:r>
          </a:p>
          <a:p>
            <a:pPr algn="l" marL="242900" indent="-242900">
              <a:lnSpc>
                <a:spcPts val="2722"/>
              </a:lnSpc>
              <a:spcBef>
                <a:spcPts val="2609"/>
              </a:spcBef>
              <a:buSzPct val="100000"/>
              <a:buChar char="•"/>
            </a:pPr>
            <a:r>
              <a:rPr lang="en-US" b="1" sz="2160" dirty="0" smtClean="0">
                <a:solidFill>
                  <a:srgbClr val="2a2921"/>
                </a:solidFill>
                <a:latin typeface="Montserrat" pitchFamily="34" charset="0"/>
                <a:ea typeface="Montserrat" pitchFamily="34" charset="-122"/>
                <a:cs typeface="Montserrat" pitchFamily="34" charset="-120"/>
              </a:rPr>
              <a:t>First and last sentences</a:t>
            </a:r>
          </a:p>
          <a:p>
            <a:pPr algn="l" lvl="1">
              <a:lnSpc>
                <a:spcPts val="1932"/>
              </a:lnSpc>
              <a:spcBef>
                <a:spcPts val="404"/>
              </a:spcBef>
              <a:buNone/>
            </a:pPr>
            <a:r>
              <a:rPr lang="en-US" sz="1380" dirty="0" smtClean="0">
                <a:solidFill>
                  <a:srgbClr val="5a5a4c"/>
                </a:solidFill>
                <a:latin typeface="Montserrat" pitchFamily="34" charset="0"/>
                <a:ea typeface="Montserrat" pitchFamily="34" charset="-122"/>
                <a:cs typeface="Montserrat" pitchFamily="34" charset="-120"/>
              </a:rPr>
              <a:t>Pay extra attention to the first and last sentences of each paragraph. These often contain the main ideas.</a:t>
            </a:r>
            <a:endParaRPr lang="en-US" dirty="0"/>
          </a:p>
        </p:txBody>
      </p:sp>
      <p:sp>
        <p:nvSpPr>
          <p:cNvPr id="4" name="Object 3"/>
          <p:cNvSpPr/>
          <p:nvPr/>
        </p:nvSpPr>
        <p:spPr>
          <a:xfrm>
            <a:off x="6284928" y="2765686"/>
            <a:ext cx="5446938" cy="1133985"/>
          </a:xfrm>
          <a:prstGeom prst="rect">
            <a:avLst/>
          </a:prstGeom>
          <a:noFill/>
        </p:spPr>
        <p:txBody>
          <a:bodyPr wrap="square" rtlCol="0" anchor="t" bIns="0" lIns="0" rIns="0" tIns="0"/>
          <a:lstStyle/>
          <a:p>
            <a:pPr algn="l" marL="242900" indent="-242900">
              <a:lnSpc>
                <a:spcPts val="2722"/>
              </a:lnSpc>
              <a:buSzPct val="100000"/>
              <a:buChar char="•"/>
            </a:pPr>
            <a:r>
              <a:rPr lang="en-US" b="1" sz="2160" dirty="0" smtClean="0">
                <a:solidFill>
                  <a:srgbClr val="2a2921"/>
                </a:solidFill>
                <a:latin typeface="Montserrat" pitchFamily="34" charset="0"/>
                <a:ea typeface="Montserrat" pitchFamily="34" charset="-122"/>
                <a:cs typeface="Montserrat" pitchFamily="34" charset="-120"/>
              </a:rPr>
              <a:t>Chunk phrases</a:t>
            </a:r>
          </a:p>
          <a:p>
            <a:pPr algn="l" lvl="1">
              <a:lnSpc>
                <a:spcPts val="1932"/>
              </a:lnSpc>
              <a:spcBef>
                <a:spcPts val="404"/>
              </a:spcBef>
              <a:buNone/>
            </a:pPr>
            <a:r>
              <a:rPr lang="en-US" sz="1380" dirty="0" smtClean="0">
                <a:solidFill>
                  <a:srgbClr val="5a5a4c"/>
                </a:solidFill>
                <a:latin typeface="Montserrat" pitchFamily="34" charset="0"/>
                <a:ea typeface="Montserrat" pitchFamily="34" charset="-122"/>
                <a:cs typeface="Montserrat" pitchFamily="34" charset="-120"/>
              </a:rPr>
              <a:t>Practice reading by chunks of phrases instead of individual words. This helps absorb meaning more quickly</a:t>
            </a:r>
            <a:endParaRPr lang="en-US" dirty="0"/>
          </a:p>
        </p:txBody>
      </p:sp>
    </p:spTree>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4558c"/>
        </a:solidFill>
        <a:effectLst/>
      </p:bgPr>
    </p:bg>
    <p:spTree>
      <p:nvGrpSpPr>
        <p:cNvPr id="1" name=""/>
        <p:cNvGrpSpPr/>
        <p:nvPr/>
      </p:nvGrpSpPr>
      <p:grpSpPr>
        <a:xfrm>
          <a:off x="0" y="0"/>
          <a:ext cx="0" cy="0"/>
          <a:chOff x="0" y="0"/>
          <a:chExt cx="0" cy="0"/>
        </a:xfrm>
      </p:grpSpPr>
      <p:sp>
        <p:nvSpPr>
          <p:cNvPr id="2" name="Object 1"/>
          <p:cNvSpPr/>
          <p:nvPr/>
        </p:nvSpPr>
        <p:spPr>
          <a:xfrm>
            <a:off x="877985" y="1926902"/>
            <a:ext cx="10432981" cy="2549522"/>
          </a:xfrm>
          <a:prstGeom prst="rect">
            <a:avLst/>
          </a:prstGeom>
          <a:noFill/>
        </p:spPr>
        <p:txBody>
          <a:bodyPr wrap="square" rtlCol="0" anchor="t" bIns="0" lIns="0" rIns="0" tIns="0"/>
          <a:lstStyle/>
          <a:p>
            <a:pPr algn="ctr">
              <a:lnSpc>
                <a:spcPts val="5021"/>
              </a:lnSpc>
              <a:buNone/>
            </a:pPr>
            <a:r>
              <a:rPr lang="en-US" sz="4781" dirty="0" smtClean="0">
                <a:solidFill>
                  <a:srgbClr val="ffffff"/>
                </a:solidFill>
                <a:latin typeface="Montserrat" pitchFamily="34" charset="0"/>
                <a:ea typeface="Montserrat" pitchFamily="34" charset="-122"/>
                <a:cs typeface="Montserrat" pitchFamily="34" charset="-120"/>
              </a:rPr>
              <a:t>“Time Saver - Slash book stacks and articles into bite-sized wisdom, freeing up valuable time for your passions</a:t>
            </a:r>
            <a:endParaRPr lang="en-US" dirty="0"/>
          </a:p>
        </p:txBody>
      </p:sp>
      <p:sp>
        <p:nvSpPr>
          <p:cNvPr id="3" name="Object 2"/>
          <p:cNvSpPr/>
          <p:nvPr/>
        </p:nvSpPr>
        <p:spPr>
          <a:xfrm>
            <a:off x="877985" y="4591807"/>
            <a:ext cx="10432981" cy="287901"/>
          </a:xfrm>
          <a:prstGeom prst="rect">
            <a:avLst/>
          </a:prstGeom>
          <a:noFill/>
        </p:spPr>
        <p:txBody>
          <a:bodyPr wrap="square" rtlCol="0" anchor="t" bIns="0" lIns="0" rIns="0" tIns="0"/>
          <a:lstStyle/>
          <a:p>
            <a:pPr algn="ctr">
              <a:lnSpc>
                <a:spcPts val="2268"/>
              </a:lnSpc>
              <a:spcBef>
                <a:spcPts val="891"/>
              </a:spcBef>
              <a:buNone/>
            </a:pPr>
            <a:r>
              <a:rPr lang="en-US" b="1" sz="1800" dirty="0" smtClean="0">
                <a:solidFill>
                  <a:srgbClr val="ffffff">
                    <a:alpha val="90000"/>
                  </a:srgbClr>
                </a:solidFill>
                <a:latin typeface="Montserrat" pitchFamily="34" charset="0"/>
                <a:ea typeface="Montserrat" pitchFamily="34" charset="-122"/>
                <a:cs typeface="Montserrat" pitchFamily="34" charset="-120"/>
              </a:rPr>
              <a:t>Document</a:t>
            </a:r>
            <a:endParaRPr lang="en-US" dirty="0"/>
          </a:p>
        </p:txBody>
      </p:sp>
    </p:spTree>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5f5f5"/>
        </a:solidFill>
        <a:effectLst/>
      </p:bgPr>
    </p:bg>
    <p:spTree>
      <p:nvGrpSpPr>
        <p:cNvPr id="1" name=""/>
        <p:cNvGrpSpPr/>
        <p:nvPr/>
      </p:nvGrpSpPr>
      <p:grpSpPr>
        <a:xfrm>
          <a:off x="0" y="0"/>
          <a:ext cx="0" cy="0"/>
          <a:chOff x="0" y="0"/>
          <a:chExt cx="0" cy="0"/>
        </a:xfrm>
      </p:grpSpPr>
      <p:sp>
        <p:nvSpPr>
          <p:cNvPr id="2" name="Object 1"/>
          <p:cNvSpPr/>
          <p:nvPr/>
        </p:nvSpPr>
        <p:spPr>
          <a:xfrm>
            <a:off x="0" y="362812"/>
            <a:ext cx="12188952" cy="509936"/>
          </a:xfrm>
          <a:prstGeom prst="rect">
            <a:avLst/>
          </a:prstGeom>
          <a:noFill/>
        </p:spPr>
        <p:txBody>
          <a:bodyPr wrap="square" rtlCol="0" anchor="t" bIns="0" lIns="0" rIns="0" tIns="0"/>
          <a:lstStyle/>
          <a:p>
            <a:pPr algn="ctr">
              <a:lnSpc>
                <a:spcPts val="4016"/>
              </a:lnSpc>
              <a:buNone/>
            </a:pPr>
            <a:r>
              <a:rPr lang="en-US" sz="3188" dirty="0" smtClean="0">
                <a:solidFill>
                  <a:srgbClr val="2a2921"/>
                </a:solidFill>
                <a:latin typeface="Montserrat" pitchFamily="34" charset="0"/>
                <a:ea typeface="Montserrat" pitchFamily="34" charset="-122"/>
                <a:cs typeface="Montserrat" pitchFamily="34" charset="-120"/>
              </a:rPr>
              <a:t>Programs</a:t>
            </a:r>
            <a:endParaRPr lang="en-US" dirty="0"/>
          </a:p>
        </p:txBody>
      </p:sp>
      <p:sp>
        <p:nvSpPr>
          <p:cNvPr id="3" name="Object 2"/>
          <p:cNvSpPr/>
          <p:nvPr/>
        </p:nvSpPr>
        <p:spPr>
          <a:xfrm>
            <a:off x="476131" y="1533142"/>
            <a:ext cx="5523119" cy="2364784"/>
          </a:xfrm>
          <a:prstGeom prst="rect">
            <a:avLst/>
          </a:prstGeom>
          <a:solidFill>
            <a:srgbClr val="ffffff"/>
          </a:solidFill>
          <a:ln w="12700">
            <a:solidFill>
              <a:srgbClr val="5a5a4c">
                <a:alpha val="10000"/>
              </a:srgbClr>
            </a:solidFill>
            <a:prstDash val="solid"/>
            <a:miter lim="800000"/>
          </a:ln>
        </p:spPr>
      </p:sp>
      <p:sp>
        <p:nvSpPr>
          <p:cNvPr id="4" name="Object 3"/>
          <p:cNvSpPr/>
          <p:nvPr/>
        </p:nvSpPr>
        <p:spPr>
          <a:xfrm>
            <a:off x="476131" y="1533142"/>
            <a:ext cx="5523119" cy="2364784"/>
          </a:xfrm>
          <a:prstGeom prst="rect">
            <a:avLst/>
          </a:prstGeom>
          <a:noFill/>
          <a:ln w="12700">
            <a:solidFill>
              <a:srgbClr val="5a5a4c">
                <a:alpha val="10000"/>
              </a:srgbClr>
            </a:solidFill>
            <a:prstDash val="solid"/>
            <a:miter lim="800000"/>
          </a:ln>
        </p:spPr>
      </p:sp>
      <p:sp>
        <p:nvSpPr>
          <p:cNvPr id="5" name="Object 4"/>
          <p:cNvSpPr/>
          <p:nvPr/>
        </p:nvSpPr>
        <p:spPr>
          <a:xfrm>
            <a:off x="476131" y="1533142"/>
            <a:ext cx="5523119" cy="2364784"/>
          </a:xfrm>
          <a:prstGeom prst="rect">
            <a:avLst/>
          </a:prstGeom>
          <a:solidFill>
            <a:srgbClr val="ffffff"/>
          </a:solidFill>
        </p:spPr>
      </p:sp>
      <p:pic>
        <p:nvPicPr>
          <p:cNvPr id="6" name="Object 5" descr="preencoded.png">    </p:cNvPr>
          <p:cNvPicPr>
            <a:picLocks noChangeAspect="1"/>
          </p:cNvPicPr>
          <p:nvPr/>
        </p:nvPicPr>
        <p:blipFill>
          <a:blip r:embed="rId1"/>
          <a:srcRect l="-5556" r="-5556" t="-8628" b="-8628"/>
          <a:stretch/>
        </p:blipFill>
        <p:spPr>
          <a:xfrm>
            <a:off x="857036" y="1723594"/>
            <a:ext cx="4761309" cy="1983879"/>
          </a:xfrm>
          <a:prstGeom prst="rect">
            <a:avLst/>
          </a:prstGeom>
        </p:spPr>
      </p:pic>
      <p:sp>
        <p:nvSpPr>
          <p:cNvPr id="7" name="Object 6"/>
          <p:cNvSpPr/>
          <p:nvPr/>
        </p:nvSpPr>
        <p:spPr>
          <a:xfrm>
            <a:off x="6142089" y="1533142"/>
            <a:ext cx="5523119" cy="2364784"/>
          </a:xfrm>
          <a:prstGeom prst="rect">
            <a:avLst/>
          </a:prstGeom>
          <a:solidFill>
            <a:srgbClr val="ffffff"/>
          </a:solidFill>
          <a:ln w="12700">
            <a:solidFill>
              <a:srgbClr val="5a5a4c">
                <a:alpha val="10000"/>
              </a:srgbClr>
            </a:solidFill>
            <a:prstDash val="solid"/>
            <a:miter lim="800000"/>
          </a:ln>
        </p:spPr>
      </p:sp>
      <p:sp>
        <p:nvSpPr>
          <p:cNvPr id="8" name="Object 7"/>
          <p:cNvSpPr/>
          <p:nvPr/>
        </p:nvSpPr>
        <p:spPr>
          <a:xfrm>
            <a:off x="6142089" y="1533142"/>
            <a:ext cx="5523119" cy="2364784"/>
          </a:xfrm>
          <a:prstGeom prst="rect">
            <a:avLst/>
          </a:prstGeom>
          <a:noFill/>
          <a:ln w="12700">
            <a:solidFill>
              <a:srgbClr val="5a5a4c">
                <a:alpha val="10000"/>
              </a:srgbClr>
            </a:solidFill>
            <a:prstDash val="solid"/>
            <a:miter lim="800000"/>
          </a:ln>
        </p:spPr>
      </p:sp>
      <p:sp>
        <p:nvSpPr>
          <p:cNvPr id="9" name="Object 8"/>
          <p:cNvSpPr/>
          <p:nvPr/>
        </p:nvSpPr>
        <p:spPr>
          <a:xfrm>
            <a:off x="6142089" y="1533142"/>
            <a:ext cx="5523119" cy="2364784"/>
          </a:xfrm>
          <a:prstGeom prst="rect">
            <a:avLst/>
          </a:prstGeom>
          <a:solidFill>
            <a:srgbClr val="ffffff"/>
          </a:solidFill>
        </p:spPr>
      </p:sp>
      <p:pic>
        <p:nvPicPr>
          <p:cNvPr id="10" name="Object 9" descr="preencoded.png">    </p:cNvPr>
          <p:cNvPicPr>
            <a:picLocks noChangeAspect="1"/>
          </p:cNvPicPr>
          <p:nvPr/>
        </p:nvPicPr>
        <p:blipFill>
          <a:blip r:embed="rId2"/>
          <a:srcRect l="-25941" r="-25941" t="-5556" b="-5556"/>
          <a:stretch/>
        </p:blipFill>
        <p:spPr>
          <a:xfrm>
            <a:off x="6522994" y="1723594"/>
            <a:ext cx="4761309" cy="1983879"/>
          </a:xfrm>
          <a:prstGeom prst="rect">
            <a:avLst/>
          </a:prstGeom>
        </p:spPr>
      </p:pic>
      <p:sp>
        <p:nvSpPr>
          <p:cNvPr id="11" name="Object 10"/>
          <p:cNvSpPr/>
          <p:nvPr/>
        </p:nvSpPr>
        <p:spPr>
          <a:xfrm>
            <a:off x="476131" y="3993151"/>
            <a:ext cx="5523119" cy="2364784"/>
          </a:xfrm>
          <a:prstGeom prst="rect">
            <a:avLst/>
          </a:prstGeom>
          <a:solidFill>
            <a:srgbClr val="ffffff"/>
          </a:solidFill>
          <a:ln w="12700">
            <a:solidFill>
              <a:srgbClr val="5a5a4c">
                <a:alpha val="10000"/>
              </a:srgbClr>
            </a:solidFill>
            <a:prstDash val="solid"/>
            <a:miter lim="800000"/>
          </a:ln>
        </p:spPr>
      </p:sp>
      <p:sp>
        <p:nvSpPr>
          <p:cNvPr id="12" name="Object 11"/>
          <p:cNvSpPr/>
          <p:nvPr/>
        </p:nvSpPr>
        <p:spPr>
          <a:xfrm>
            <a:off x="476131" y="3993151"/>
            <a:ext cx="5523119" cy="2364784"/>
          </a:xfrm>
          <a:prstGeom prst="rect">
            <a:avLst/>
          </a:prstGeom>
          <a:noFill/>
          <a:ln w="12700">
            <a:solidFill>
              <a:srgbClr val="5a5a4c">
                <a:alpha val="10000"/>
              </a:srgbClr>
            </a:solidFill>
            <a:prstDash val="solid"/>
            <a:miter lim="800000"/>
          </a:ln>
        </p:spPr>
      </p:sp>
      <p:sp>
        <p:nvSpPr>
          <p:cNvPr id="13" name="Object 12"/>
          <p:cNvSpPr/>
          <p:nvPr/>
        </p:nvSpPr>
        <p:spPr>
          <a:xfrm>
            <a:off x="476131" y="3993151"/>
            <a:ext cx="5523119" cy="2364784"/>
          </a:xfrm>
          <a:prstGeom prst="rect">
            <a:avLst/>
          </a:prstGeom>
          <a:solidFill>
            <a:srgbClr val="ffffff"/>
          </a:solidFill>
        </p:spPr>
      </p:sp>
      <p:pic>
        <p:nvPicPr>
          <p:cNvPr id="14" name="Object 13" descr="preencoded.png">    </p:cNvPr>
          <p:cNvPicPr>
            <a:picLocks noChangeAspect="1"/>
          </p:cNvPicPr>
          <p:nvPr/>
        </p:nvPicPr>
        <p:blipFill>
          <a:blip r:embed="rId3"/>
          <a:srcRect l="-44752" r="-44752" t="-5556" b="-5556"/>
          <a:stretch/>
        </p:blipFill>
        <p:spPr>
          <a:xfrm>
            <a:off x="857036" y="4183604"/>
            <a:ext cx="4761309" cy="1983879"/>
          </a:xfrm>
          <a:prstGeom prst="rect">
            <a:avLst/>
          </a:prstGeom>
        </p:spPr>
      </p:pic>
    </p:spTree>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476131" y="476131"/>
            <a:ext cx="5515501" cy="5913546"/>
          </a:xfrm>
          <a:prstGeom prst="rect">
            <a:avLst/>
          </a:prstGeom>
          <a:solidFill>
            <a:srgbClr val="62a8bb"/>
          </a:solidFill>
        </p:spPr>
      </p:sp>
      <p:pic>
        <p:nvPicPr>
          <p:cNvPr id="3" name="Object 2" descr="preencoded.png">    </p:cNvPr>
          <p:cNvPicPr>
            <a:picLocks noChangeAspect="1"/>
          </p:cNvPicPr>
          <p:nvPr/>
        </p:nvPicPr>
        <p:blipFill>
          <a:blip r:embed="rId1"/>
          <a:srcRect l="18860" r="18860" t="-1750" b="-1750"/>
          <a:stretch/>
        </p:blipFill>
        <p:spPr>
          <a:xfrm>
            <a:off x="476131" y="476131"/>
            <a:ext cx="5515501" cy="5913546"/>
          </a:xfrm>
          <a:prstGeom prst="rect">
            <a:avLst/>
          </a:prstGeom>
        </p:spPr>
      </p:pic>
      <p:sp>
        <p:nvSpPr>
          <p:cNvPr id="4" name="Object 3"/>
          <p:cNvSpPr/>
          <p:nvPr/>
        </p:nvSpPr>
        <p:spPr>
          <a:xfrm>
            <a:off x="6288737" y="2319710"/>
            <a:ext cx="5593586" cy="509936"/>
          </a:xfrm>
          <a:prstGeom prst="rect">
            <a:avLst/>
          </a:prstGeom>
          <a:noFill/>
        </p:spPr>
        <p:txBody>
          <a:bodyPr wrap="square" rtlCol="0" anchor="t" bIns="0" lIns="0" rIns="0" tIns="0"/>
          <a:lstStyle/>
          <a:p>
            <a:pPr algn="ctr">
              <a:lnSpc>
                <a:spcPts val="4016"/>
              </a:lnSpc>
              <a:buNone/>
            </a:pPr>
            <a:r>
              <a:rPr lang="en-US" sz="3188" dirty="0" smtClean="0">
                <a:solidFill>
                  <a:srgbClr val="2a2921"/>
                </a:solidFill>
                <a:latin typeface="Montserrat" pitchFamily="34" charset="0"/>
                <a:ea typeface="Montserrat" pitchFamily="34" charset="-122"/>
                <a:cs typeface="Montserrat" pitchFamily="34" charset="-120"/>
              </a:rPr>
              <a:t>Results</a:t>
            </a:r>
            <a:endParaRPr lang="en-US" dirty="0"/>
          </a:p>
        </p:txBody>
      </p:sp>
      <p:sp>
        <p:nvSpPr>
          <p:cNvPr id="5" name="Object 4"/>
          <p:cNvSpPr/>
          <p:nvPr/>
        </p:nvSpPr>
        <p:spPr>
          <a:xfrm>
            <a:off x="6288737" y="2938045"/>
            <a:ext cx="5593586" cy="1535998"/>
          </a:xfrm>
          <a:prstGeom prst="rect">
            <a:avLst/>
          </a:prstGeom>
          <a:noFill/>
        </p:spPr>
        <p:txBody>
          <a:bodyPr wrap="square" rtlCol="0" anchor="t" bIns="0" lIns="0" rIns="0" tIns="0"/>
          <a:lstStyle/>
          <a:p>
            <a:pPr algn="ctr">
              <a:lnSpc>
                <a:spcPts val="2016"/>
              </a:lnSpc>
              <a:spcBef>
                <a:spcPts val="836"/>
              </a:spcBef>
              <a:buNone/>
            </a:pPr>
            <a:r>
              <a:rPr lang="en-US" sz="1440" dirty="0" smtClean="0">
                <a:solidFill>
                  <a:srgbClr val="5a5a4c"/>
                </a:solidFill>
                <a:latin typeface="Montserrat" pitchFamily="34" charset="0"/>
                <a:ea typeface="Montserrat" pitchFamily="34" charset="-122"/>
                <a:cs typeface="Montserrat" pitchFamily="34" charset="-120"/>
              </a:rPr>
              <a:t>With regular practice of speed reading techniques like skimming, scanning, and chunking text, many people find they can double or even triple their reading speed while still comprehending the main ideas. This allows them to get through more material in less time, freeing up hours for other pursu</a:t>
            </a:r>
            <a:endParaRPr lang="en-US" dirty="0"/>
          </a:p>
        </p:txBody>
      </p:sp>
    </p:spTree>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5f5f5"/>
        </a:solidFill>
        <a:effectLst/>
      </p:bgPr>
    </p:bg>
    <p:spTree>
      <p:nvGrpSpPr>
        <p:cNvPr id="1" name=""/>
        <p:cNvGrpSpPr/>
        <p:nvPr/>
      </p:nvGrpSpPr>
      <p:grpSpPr>
        <a:xfrm>
          <a:off x="0" y="0"/>
          <a:ext cx="0" cy="0"/>
          <a:chOff x="0" y="0"/>
          <a:chExt cx="0" cy="0"/>
        </a:xfrm>
      </p:grpSpPr>
      <p:sp>
        <p:nvSpPr>
          <p:cNvPr id="2" name="Object 1"/>
          <p:cNvSpPr/>
          <p:nvPr/>
        </p:nvSpPr>
        <p:spPr>
          <a:xfrm>
            <a:off x="0" y="362812"/>
            <a:ext cx="12188952" cy="509936"/>
          </a:xfrm>
          <a:prstGeom prst="rect">
            <a:avLst/>
          </a:prstGeom>
          <a:noFill/>
        </p:spPr>
        <p:txBody>
          <a:bodyPr wrap="square" rtlCol="0" anchor="t" bIns="0" lIns="0" rIns="0" tIns="0"/>
          <a:lstStyle/>
          <a:p>
            <a:pPr algn="ctr">
              <a:lnSpc>
                <a:spcPts val="4016"/>
              </a:lnSpc>
              <a:buNone/>
            </a:pPr>
            <a:r>
              <a:rPr lang="en-US" sz="3188" dirty="0" smtClean="0">
                <a:solidFill>
                  <a:srgbClr val="2a2921"/>
                </a:solidFill>
                <a:latin typeface="Montserrat" pitchFamily="34" charset="0"/>
                <a:ea typeface="Montserrat" pitchFamily="34" charset="-122"/>
                <a:cs typeface="Montserrat" pitchFamily="34" charset="-120"/>
              </a:rPr>
              <a:t>Expert Level</a:t>
            </a:r>
            <a:endParaRPr lang="en-US" dirty="0"/>
          </a:p>
        </p:txBody>
      </p:sp>
      <p:pic>
        <p:nvPicPr>
          <p:cNvPr id="3" name="Object 2"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14484" y="2228598"/>
            <a:ext cx="4399450" cy="1171282"/>
          </a:xfrm>
          <a:prstGeom prst="rect">
            <a:avLst/>
          </a:prstGeom>
        </p:spPr>
      </p:pic>
      <p:sp>
        <p:nvSpPr>
          <p:cNvPr id="4" name="Object 3"/>
          <p:cNvSpPr/>
          <p:nvPr/>
        </p:nvSpPr>
        <p:spPr>
          <a:xfrm>
            <a:off x="666583" y="2655223"/>
            <a:ext cx="3860517" cy="307104"/>
          </a:xfrm>
          <a:prstGeom prst="rect">
            <a:avLst/>
          </a:prstGeom>
          <a:noFill/>
        </p:spPr>
        <p:txBody>
          <a:bodyPr wrap="square" rtlCol="0" anchor="ctr" bIns="0" lIns="0" rIns="0" tIns="0"/>
          <a:lstStyle/>
          <a:p>
            <a:pPr algn="l">
              <a:lnSpc>
                <a:spcPts val="2420"/>
              </a:lnSpc>
              <a:buNone/>
            </a:pPr>
            <a:r>
              <a:rPr lang="en-US" b="1" sz="1920" dirty="0" smtClean="0">
                <a:solidFill>
                  <a:srgbClr val="2a2921"/>
                </a:solidFill>
                <a:latin typeface="Montserrat" pitchFamily="34" charset="0"/>
                <a:ea typeface="Montserrat" pitchFamily="34" charset="-122"/>
                <a:cs typeface="Montserrat" pitchFamily="34" charset="-120"/>
              </a:rPr>
              <a:t>Pages Read per Minute</a:t>
            </a:r>
            <a:endParaRPr lang="en-US" dirty="0"/>
          </a:p>
        </p:txBody>
      </p:sp>
      <p:pic>
        <p:nvPicPr>
          <p:cNvPr id="5" name="Object 4"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2520" y="3371077"/>
            <a:ext cx="11360484" cy="1171282"/>
          </a:xfrm>
          <a:prstGeom prst="rect">
            <a:avLst/>
          </a:prstGeom>
        </p:spPr>
      </p:pic>
      <p:sp>
        <p:nvSpPr>
          <p:cNvPr id="6" name="Object 5"/>
          <p:cNvSpPr/>
          <p:nvPr/>
        </p:nvSpPr>
        <p:spPr>
          <a:xfrm>
            <a:off x="666583" y="3797938"/>
            <a:ext cx="10951012" cy="307104"/>
          </a:xfrm>
          <a:prstGeom prst="rect">
            <a:avLst/>
          </a:prstGeom>
          <a:noFill/>
        </p:spPr>
        <p:txBody>
          <a:bodyPr wrap="square" rtlCol="0" anchor="ctr" bIns="0" lIns="0" rIns="0" tIns="0"/>
          <a:lstStyle/>
          <a:p>
            <a:pPr algn="l">
              <a:lnSpc>
                <a:spcPts val="2420"/>
              </a:lnSpc>
              <a:buNone/>
            </a:pPr>
            <a:r>
              <a:rPr lang="en-US" b="1" sz="1920" dirty="0" smtClean="0">
                <a:solidFill>
                  <a:srgbClr val="2a2921"/>
                </a:solidFill>
                <a:latin typeface="Montserrat" pitchFamily="34" charset="0"/>
                <a:ea typeface="Montserrat" pitchFamily="34" charset="-122"/>
                <a:cs typeface="Montserrat" pitchFamily="34" charset="-120"/>
              </a:rPr>
              <a:t>Word Retention Rate</a:t>
            </a:r>
            <a:endParaRPr lang="en-US" dirty="0"/>
          </a:p>
        </p:txBody>
      </p:sp>
      <p:pic>
        <p:nvPicPr>
          <p:cNvPr id="7" name="Object 6"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72520" y="4513948"/>
            <a:ext cx="9646413" cy="1171282"/>
          </a:xfrm>
          <a:prstGeom prst="rect">
            <a:avLst/>
          </a:prstGeom>
        </p:spPr>
      </p:pic>
      <p:sp>
        <p:nvSpPr>
          <p:cNvPr id="8" name="Object 7"/>
          <p:cNvSpPr/>
          <p:nvPr/>
        </p:nvSpPr>
        <p:spPr>
          <a:xfrm>
            <a:off x="666583" y="4940652"/>
            <a:ext cx="9238496" cy="307104"/>
          </a:xfrm>
          <a:prstGeom prst="rect">
            <a:avLst/>
          </a:prstGeom>
          <a:noFill/>
        </p:spPr>
        <p:txBody>
          <a:bodyPr wrap="square" rtlCol="0" anchor="ctr" bIns="0" lIns="0" rIns="0" tIns="0"/>
          <a:lstStyle/>
          <a:p>
            <a:pPr algn="l">
              <a:lnSpc>
                <a:spcPts val="2420"/>
              </a:lnSpc>
              <a:buNone/>
            </a:pPr>
            <a:r>
              <a:rPr lang="en-US" b="1" sz="1920" dirty="0" smtClean="0">
                <a:solidFill>
                  <a:srgbClr val="2a2921"/>
                </a:solidFill>
                <a:latin typeface="Montserrat" pitchFamily="34" charset="0"/>
                <a:ea typeface="Montserrat" pitchFamily="34" charset="-122"/>
                <a:cs typeface="Montserrat" pitchFamily="34" charset="-120"/>
              </a:rPr>
              <a:t>Reduction in Reading Time</a:t>
            </a:r>
            <a:endParaRPr lang="en-US" dirty="0"/>
          </a:p>
        </p:txBody>
      </p:sp>
    </p:spTree>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476131" y="476131"/>
            <a:ext cx="4841299" cy="5913546"/>
          </a:xfrm>
          <a:prstGeom prst="rect">
            <a:avLst/>
          </a:prstGeom>
          <a:solidFill>
            <a:srgbClr val="62a8bb"/>
          </a:solidFill>
        </p:spPr>
      </p:sp>
      <p:pic>
        <p:nvPicPr>
          <p:cNvPr id="3" name="Object 2" descr="preencoded.png">    </p:cNvPr>
          <p:cNvPicPr>
            <a:picLocks noChangeAspect="1"/>
          </p:cNvPicPr>
          <p:nvPr/>
        </p:nvPicPr>
        <p:blipFill>
          <a:blip r:embed="rId1"/>
          <a:srcRect l="9066" r="9066" t="0" b="0"/>
          <a:stretch/>
        </p:blipFill>
        <p:spPr>
          <a:xfrm>
            <a:off x="476131" y="476131"/>
            <a:ext cx="4841299" cy="5913546"/>
          </a:xfrm>
          <a:prstGeom prst="rect">
            <a:avLst/>
          </a:prstGeom>
        </p:spPr>
      </p:pic>
      <p:sp>
        <p:nvSpPr>
          <p:cNvPr id="4" name="Object 3"/>
          <p:cNvSpPr/>
          <p:nvPr/>
        </p:nvSpPr>
        <p:spPr>
          <a:xfrm>
            <a:off x="5537879" y="2705376"/>
            <a:ext cx="6421102" cy="509936"/>
          </a:xfrm>
          <a:prstGeom prst="rect">
            <a:avLst/>
          </a:prstGeom>
          <a:noFill/>
        </p:spPr>
        <p:txBody>
          <a:bodyPr wrap="square" rtlCol="0" anchor="t" bIns="0" lIns="0" rIns="0" tIns="0"/>
          <a:lstStyle/>
          <a:p>
            <a:pPr algn="ctr">
              <a:lnSpc>
                <a:spcPts val="4016"/>
              </a:lnSpc>
              <a:buNone/>
            </a:pPr>
            <a:r>
              <a:rPr lang="en-US" sz="3188" dirty="0" smtClean="0">
                <a:solidFill>
                  <a:srgbClr val="2a2921"/>
                </a:solidFill>
                <a:latin typeface="Montserrat" pitchFamily="34" charset="0"/>
                <a:ea typeface="Montserrat" pitchFamily="34" charset="-122"/>
                <a:cs typeface="Montserrat" pitchFamily="34" charset="-120"/>
              </a:rPr>
              <a:t>Conclusion</a:t>
            </a:r>
            <a:endParaRPr lang="en-US" dirty="0"/>
          </a:p>
        </p:txBody>
      </p:sp>
      <p:sp>
        <p:nvSpPr>
          <p:cNvPr id="5" name="Object 4"/>
          <p:cNvSpPr/>
          <p:nvPr/>
        </p:nvSpPr>
        <p:spPr>
          <a:xfrm>
            <a:off x="5537879" y="3323711"/>
            <a:ext cx="6421102" cy="767999"/>
          </a:xfrm>
          <a:prstGeom prst="rect">
            <a:avLst/>
          </a:prstGeom>
          <a:noFill/>
        </p:spPr>
        <p:txBody>
          <a:bodyPr wrap="square" rtlCol="0" anchor="t" bIns="0" lIns="0" rIns="0" tIns="0"/>
          <a:lstStyle/>
          <a:p>
            <a:pPr algn="ctr">
              <a:lnSpc>
                <a:spcPts val="2016"/>
              </a:lnSpc>
              <a:spcBef>
                <a:spcPts val="836"/>
              </a:spcBef>
              <a:buNone/>
            </a:pPr>
            <a:r>
              <a:rPr lang="en-US" sz="1440" dirty="0" smtClean="0">
                <a:solidFill>
                  <a:srgbClr val="5a5a4c"/>
                </a:solidFill>
                <a:latin typeface="Montserrat" pitchFamily="34" charset="0"/>
                <a:ea typeface="Montserrat" pitchFamily="34" charset="-122"/>
                <a:cs typeface="Montserrat" pitchFamily="34" charset="-120"/>
              </a:rPr>
              <a:t>Speed reading allows people to absorb information much faster than normal reading. With practice, most individuals can significantly boost their reading speed and retention</a:t>
            </a:r>
            <a:endParaRPr lang="en-US" dirty="0"/>
          </a:p>
        </p:txBody>
      </p:sp>
    </p:spTree>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file>

<file path=ppt/tags/tag2.xml><?xml version="1.0" encoding="utf-8"?>
<p:tagLst xmlns:a="http://schemas.openxmlformats.org/drawingml/2006/main" xmlns:r="http://schemas.openxmlformats.org/officeDocument/2006/relationships" xmlns:p="http://schemas.openxmlformats.org/presentationml/2006/main"/>
</file>

<file path=ppt/tags/tag3.xml><?xml version="1.0" encoding="utf-8"?>
<p:tagLst xmlns:a="http://schemas.openxmlformats.org/drawingml/2006/main" xmlns:r="http://schemas.openxmlformats.org/officeDocument/2006/relationships" xmlns:p="http://schemas.openxmlformats.org/presentationml/2006/main"/>
</file>

<file path=ppt/tags/tag4.xml><?xml version="1.0" encoding="utf-8"?>
<p:tagLst xmlns:a="http://schemas.openxmlformats.org/drawingml/2006/main" xmlns:r="http://schemas.openxmlformats.org/officeDocument/2006/relationships" xmlns:p="http://schemas.openxmlformats.org/presentationml/2006/main"/>
</file>

<file path=ppt/tags/tag5.xml><?xml version="1.0" encoding="utf-8"?>
<p:tagLst xmlns:a="http://schemas.openxmlformats.org/drawingml/2006/main" xmlns:r="http://schemas.openxmlformats.org/officeDocument/2006/relationships" xmlns:p="http://schemas.openxmlformats.org/presentationml/2006/main"/>
</file>

<file path=ppt/tags/tag6.xml><?xml version="1.0" encoding="utf-8"?>
<p:tagLst xmlns:a="http://schemas.openxmlformats.org/drawingml/2006/main" xmlns:r="http://schemas.openxmlformats.org/officeDocument/2006/relationships" xmlns:p="http://schemas.openxmlformats.org/presentationml/2006/main"/>
</file>

<file path=ppt/tags/tag7.xml><?xml version="1.0" encoding="utf-8"?>
<p:tagLst xmlns:a="http://schemas.openxmlformats.org/drawingml/2006/main" xmlns:r="http://schemas.openxmlformats.org/officeDocument/2006/relationships" xmlns:p="http://schemas.openxmlformats.org/presentationml/2006/main"/>
</file>

<file path=ppt/tags/tag8.xml><?xml version="1.0" encoding="utf-8"?>
<p:tagLst xmlns:a="http://schemas.openxmlformats.org/drawingml/2006/main" xmlns:r="http://schemas.openxmlformats.org/officeDocument/2006/relationships" xmlns:p="http://schemas.openxmlformats.org/presentationml/2006/main"/>
</file>

<file path=ppt/tags/tag9.xml><?xml version="1.0" encoding="utf-8"?>
<p:tagLst xmlns:a="http://schemas.openxmlformats.org/drawingml/2006/main" xmlns:r="http://schemas.openxmlformats.org/officeDocument/2006/relationships" xmlns:p="http://schemas.openxmlformats.org/presentationml/2006/main"/>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Beautiful.ai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Reading Enhancer</dc:title>
  <dc:subject>Speed Reading Enhancer</dc:subject>
  <dc:creator>Raunak Sharan</dc:creator>
  <cp:lastModifiedBy>Raunak Sharan</cp:lastModifiedBy>
  <cp:revision>1</cp:revision>
  <dcterms:created xsi:type="dcterms:W3CDTF">2024-01-12T08:58:45.329Z</dcterms:created>
  <dcterms:modified xsi:type="dcterms:W3CDTF">2024-01-12T08:58:45.329Z</dcterms:modified>
</cp:coreProperties>
</file>