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0"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12</a:t>
            </a:fld>
            <a:endParaRPr lang="en-IN"/>
          </a:p>
        </p:txBody>
      </p:sp>
    </p:spTree>
    <p:extLst>
      <p:ext uri="{BB962C8B-B14F-4D97-AF65-F5344CB8AC3E}">
        <p14:creationId xmlns:p14="http://schemas.microsoft.com/office/powerpoint/2010/main" val="3437064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aunaksingh-20/ClarityA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Course Content Simplification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1359108" y="40585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RAUNAK SINGH</a:t>
            </a:r>
          </a:p>
          <a:p>
            <a:r>
              <a:rPr lang="en-US" sz="2000" b="1" dirty="0">
                <a:solidFill>
                  <a:schemeClr val="accent1">
                    <a:lumMod val="75000"/>
                  </a:schemeClr>
                </a:solidFill>
                <a:latin typeface="Arial"/>
                <a:cs typeface="Arial"/>
              </a:rPr>
              <a:t>College Name : MIT ACADEMY OF ENGINEERING</a:t>
            </a:r>
          </a:p>
          <a:p>
            <a:r>
              <a:rPr lang="en-US" sz="2000" b="1" dirty="0">
                <a:solidFill>
                  <a:schemeClr val="accent1">
                    <a:lumMod val="75000"/>
                  </a:schemeClr>
                </a:solidFill>
                <a:latin typeface="Arial"/>
                <a:cs typeface="Arial"/>
              </a:rPr>
              <a:t>Department : SOFTWARE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hat&#10;&#10;AI-generated content may be incorrect.">
            <a:extLst>
              <a:ext uri="{FF2B5EF4-FFF2-40B4-BE49-F238E27FC236}">
                <a16:creationId xmlns:a16="http://schemas.microsoft.com/office/drawing/2014/main" id="{E434A7B4-9DD6-CC52-AB15-828103EE8952}"/>
              </a:ext>
            </a:extLst>
          </p:cNvPr>
          <p:cNvPicPr>
            <a:picLocks noChangeAspect="1"/>
          </p:cNvPicPr>
          <p:nvPr/>
        </p:nvPicPr>
        <p:blipFill>
          <a:blip r:embed="rId2"/>
          <a:stretch>
            <a:fillRect/>
          </a:stretch>
        </p:blipFill>
        <p:spPr>
          <a:xfrm>
            <a:off x="3566664" y="865839"/>
            <a:ext cx="5058672" cy="562145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581192" y="123245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descr="A screenshot of a computer&#10;&#10;AI-generated content may be incorrect.">
            <a:extLst>
              <a:ext uri="{FF2B5EF4-FFF2-40B4-BE49-F238E27FC236}">
                <a16:creationId xmlns:a16="http://schemas.microsoft.com/office/drawing/2014/main" id="{86297EC0-916C-C763-4361-8FA646FBE6BF}"/>
              </a:ext>
            </a:extLst>
          </p:cNvPr>
          <p:cNvPicPr>
            <a:picLocks noChangeAspect="1"/>
          </p:cNvPicPr>
          <p:nvPr/>
        </p:nvPicPr>
        <p:blipFill>
          <a:blip r:embed="rId2"/>
          <a:stretch>
            <a:fillRect/>
          </a:stretch>
        </p:blipFill>
        <p:spPr>
          <a:xfrm>
            <a:off x="2209800" y="1762748"/>
            <a:ext cx="7772400" cy="4603395"/>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sz="2800" b="1" dirty="0"/>
              <a:t>Personalizes Learning:</a:t>
            </a:r>
            <a:r>
              <a:rPr lang="en-US" sz="2800" dirty="0"/>
              <a:t> Instantly adapts complex academic texts into Beginner, Intermediate, or Expert explanations, allowing students to learn at their own pace and comprehension level.</a:t>
            </a:r>
          </a:p>
          <a:p>
            <a:r>
              <a:rPr lang="en-US" sz="2800" b="1" dirty="0"/>
              <a:t>Makes Concepts Intuitive:</a:t>
            </a:r>
            <a:r>
              <a:rPr lang="en-US" sz="2800" dirty="0"/>
              <a:t> Automatically generates simple analogies and defines technical jargon on demand, breaking down the biggest barriers to understanding difficult subjects.</a:t>
            </a:r>
          </a:p>
          <a:p>
            <a:r>
              <a:rPr lang="en-US" sz="2800" b="1" dirty="0"/>
              <a:t>Empowers Educators &amp; Students:</a:t>
            </a:r>
            <a:r>
              <a:rPr lang="en-US" sz="2800" dirty="0"/>
              <a:t> Provides a scalable tool that acts as a 24/7 personal tutor for students while enabling educators to easily create differentiated learning materials for a diverse classroom.</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t>Automated Curriculum Assistance</a:t>
            </a:r>
          </a:p>
          <a:p>
            <a:pPr marL="305435" indent="-305435"/>
            <a:r>
              <a:rPr lang="en-US" sz="2800" dirty="0"/>
              <a:t>Multilingual Support</a:t>
            </a:r>
          </a:p>
          <a:p>
            <a:pPr marL="305435" indent="-305435"/>
            <a:r>
              <a:rPr lang="en-US" sz="2800" dirty="0"/>
              <a:t>LMS Integration (Moodle, Canvas, etc.)</a:t>
            </a:r>
          </a:p>
          <a:p>
            <a:pPr marL="305435" indent="-305435"/>
            <a:r>
              <a:rPr lang="en-US" sz="2800" dirty="0"/>
              <a:t>Automated Diagram &amp; Visualization</a:t>
            </a:r>
          </a:p>
          <a:p>
            <a:pPr marL="305435" indent="-305435"/>
            <a:r>
              <a:rPr lang="en-US" sz="2800" dirty="0"/>
              <a:t>Adaptive Learning Paths</a:t>
            </a:r>
          </a:p>
          <a:p>
            <a:pPr marL="305435" indent="-305435"/>
            <a:r>
              <a:rPr lang="en-US" sz="2800" dirty="0"/>
              <a:t>Voice-Enabled Learning</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5B9019F6-822C-7D07-DC76-893B5D5684B8}"/>
              </a:ext>
            </a:extLst>
          </p:cNvPr>
          <p:cNvPicPr>
            <a:picLocks noGrp="1" noChangeAspect="1"/>
          </p:cNvPicPr>
          <p:nvPr>
            <p:ph idx="1"/>
          </p:nvPr>
        </p:nvPicPr>
        <p:blipFill>
          <a:blip r:embed="rId2"/>
          <a:stretch>
            <a:fillRect/>
          </a:stretch>
        </p:blipFill>
        <p:spPr>
          <a:xfrm>
            <a:off x="6258371" y="1889628"/>
            <a:ext cx="5006452" cy="3868620"/>
          </a:xfrm>
        </p:spPr>
      </p:pic>
      <p:pic>
        <p:nvPicPr>
          <p:cNvPr id="7" name="Picture 6" descr="A close-up of a certificate&#10;&#10;AI-generated content may be incorrect.">
            <a:extLst>
              <a:ext uri="{FF2B5EF4-FFF2-40B4-BE49-F238E27FC236}">
                <a16:creationId xmlns:a16="http://schemas.microsoft.com/office/drawing/2014/main" id="{F5BF8E1F-130B-2A67-B4FC-E65E0B28E315}"/>
              </a:ext>
            </a:extLst>
          </p:cNvPr>
          <p:cNvPicPr>
            <a:picLocks noChangeAspect="1"/>
          </p:cNvPicPr>
          <p:nvPr/>
        </p:nvPicPr>
        <p:blipFill>
          <a:blip r:embed="rId3"/>
          <a:stretch>
            <a:fillRect/>
          </a:stretch>
        </p:blipFill>
        <p:spPr>
          <a:xfrm>
            <a:off x="927177" y="1889628"/>
            <a:ext cx="5006450" cy="386862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ertificate with a yellow logo&#10;&#10;AI-generated content may be incorrect.">
            <a:extLst>
              <a:ext uri="{FF2B5EF4-FFF2-40B4-BE49-F238E27FC236}">
                <a16:creationId xmlns:a16="http://schemas.microsoft.com/office/drawing/2014/main" id="{55D901A3-B2AA-D839-7765-0BFB845B1E95}"/>
              </a:ext>
            </a:extLst>
          </p:cNvPr>
          <p:cNvPicPr>
            <a:picLocks noChangeAspect="1"/>
          </p:cNvPicPr>
          <p:nvPr/>
        </p:nvPicPr>
        <p:blipFill>
          <a:blip r:embed="rId2"/>
          <a:stretch>
            <a:fillRect/>
          </a:stretch>
        </p:blipFill>
        <p:spPr>
          <a:xfrm>
            <a:off x="2209800" y="1022007"/>
            <a:ext cx="7772400" cy="4813986"/>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2AB1AC-9D4A-4301-952E-8E061DDF9620}"/>
              </a:ext>
            </a:extLst>
          </p:cNvPr>
          <p:cNvSpPr>
            <a:spLocks noGrp="1"/>
          </p:cNvSpPr>
          <p:nvPr>
            <p:ph type="title"/>
          </p:nvPr>
        </p:nvSpPr>
        <p:spPr>
          <a:xfrm>
            <a:off x="581192" y="702156"/>
            <a:ext cx="11029616" cy="530296"/>
          </a:xfrm>
        </p:spPr>
        <p:txBody>
          <a:bodyPr/>
          <a:lstStyle/>
          <a:p>
            <a:r>
              <a:rPr lang="en-IN" dirty="0">
                <a:solidFill>
                  <a:schemeClr val="accent1"/>
                </a:solidFill>
              </a:rPr>
              <a:t>GITHUB LINK:</a:t>
            </a:r>
          </a:p>
        </p:txBody>
      </p:sp>
      <p:sp>
        <p:nvSpPr>
          <p:cNvPr id="6" name="TextBox 5">
            <a:extLst>
              <a:ext uri="{FF2B5EF4-FFF2-40B4-BE49-F238E27FC236}">
                <a16:creationId xmlns:a16="http://schemas.microsoft.com/office/drawing/2014/main" id="{B5467FDC-E637-6AC6-15F7-ABA17D0B7455}"/>
              </a:ext>
            </a:extLst>
          </p:cNvPr>
          <p:cNvSpPr txBox="1"/>
          <p:nvPr/>
        </p:nvSpPr>
        <p:spPr>
          <a:xfrm>
            <a:off x="1578107" y="3105834"/>
            <a:ext cx="9035783" cy="646331"/>
          </a:xfrm>
          <a:prstGeom prst="rect">
            <a:avLst/>
          </a:prstGeom>
          <a:noFill/>
        </p:spPr>
        <p:txBody>
          <a:bodyPr wrap="square" rtlCol="0">
            <a:spAutoFit/>
          </a:bodyPr>
          <a:lstStyle/>
          <a:p>
            <a:r>
              <a:rPr lang="en-US" sz="3600" dirty="0">
                <a:solidFill>
                  <a:srgbClr val="FF0000"/>
                </a:solidFill>
                <a:hlinkClick r:id="rId2">
                  <a:extLst>
                    <a:ext uri="{A12FA001-AC4F-418D-AE19-62706E023703}">
                      <ahyp:hlinkClr xmlns:ahyp="http://schemas.microsoft.com/office/drawing/2018/hyperlinkcolor" val="tx"/>
                    </a:ext>
                  </a:extLst>
                </a:hlinkClick>
              </a:rPr>
              <a:t>https://</a:t>
            </a:r>
            <a:r>
              <a:rPr lang="en-US" sz="3600" dirty="0" err="1">
                <a:solidFill>
                  <a:srgbClr val="FF0000"/>
                </a:solidFill>
                <a:hlinkClick r:id="rId2">
                  <a:extLst>
                    <a:ext uri="{A12FA001-AC4F-418D-AE19-62706E023703}">
                      <ahyp:hlinkClr xmlns:ahyp="http://schemas.microsoft.com/office/drawing/2018/hyperlinkcolor" val="tx"/>
                    </a:ext>
                  </a:extLst>
                </a:hlinkClick>
              </a:rPr>
              <a:t>github.com</a:t>
            </a:r>
            <a:r>
              <a:rPr lang="en-US" sz="3600" dirty="0">
                <a:solidFill>
                  <a:srgbClr val="FF0000"/>
                </a:solidFill>
                <a:hlinkClick r:id="rId2">
                  <a:extLst>
                    <a:ext uri="{A12FA001-AC4F-418D-AE19-62706E023703}">
                      <ahyp:hlinkClr xmlns:ahyp="http://schemas.microsoft.com/office/drawing/2018/hyperlinkcolor" val="tx"/>
                    </a:ext>
                  </a:extLst>
                </a:hlinkClick>
              </a:rPr>
              <a:t>/raunaksingh-20/ClarityAI</a:t>
            </a:r>
            <a:endParaRPr lang="en-US" sz="3600" dirty="0">
              <a:solidFill>
                <a:srgbClr val="FF0000"/>
              </a:solidFill>
            </a:endParaRPr>
          </a:p>
        </p:txBody>
      </p:sp>
      <p:sp>
        <p:nvSpPr>
          <p:cNvPr id="7" name="TextBox 6">
            <a:extLst>
              <a:ext uri="{FF2B5EF4-FFF2-40B4-BE49-F238E27FC236}">
                <a16:creationId xmlns:a16="http://schemas.microsoft.com/office/drawing/2014/main" id="{3877E2B3-EE6A-C22A-7056-3CC078F33473}"/>
              </a:ext>
            </a:extLst>
          </p:cNvPr>
          <p:cNvSpPr txBox="1"/>
          <p:nvPr/>
        </p:nvSpPr>
        <p:spPr>
          <a:xfrm>
            <a:off x="3734295" y="1799811"/>
            <a:ext cx="4723409" cy="461665"/>
          </a:xfrm>
          <a:prstGeom prst="rect">
            <a:avLst/>
          </a:prstGeom>
          <a:noFill/>
        </p:spPr>
        <p:txBody>
          <a:bodyPr wrap="none" rtlCol="0">
            <a:spAutoFit/>
          </a:bodyPr>
          <a:lstStyle/>
          <a:p>
            <a:r>
              <a:rPr lang="en-US" sz="2400" dirty="0">
                <a:solidFill>
                  <a:srgbClr val="FF0000"/>
                </a:solidFill>
                <a:hlinkClick r:id="rId2">
                  <a:extLst>
                    <a:ext uri="{A12FA001-AC4F-418D-AE19-62706E023703}">
                      <ahyp:hlinkClr xmlns:ahyp="http://schemas.microsoft.com/office/drawing/2018/hyperlinkcolor" val="tx"/>
                    </a:ext>
                  </a:extLst>
                </a:hlinkClick>
              </a:rPr>
              <a:t>Click here for the GitHub repository</a:t>
            </a:r>
            <a:endParaRPr lang="en-US" sz="2400" dirty="0">
              <a:solidFill>
                <a:srgbClr val="FF0000"/>
              </a:solidFill>
            </a:endParaRPr>
          </a:p>
        </p:txBody>
      </p:sp>
      <p:sp>
        <p:nvSpPr>
          <p:cNvPr id="8" name="TextBox 7">
            <a:extLst>
              <a:ext uri="{FF2B5EF4-FFF2-40B4-BE49-F238E27FC236}">
                <a16:creationId xmlns:a16="http://schemas.microsoft.com/office/drawing/2014/main" id="{0DE13155-FB07-0F5A-74A5-04172346F0A8}"/>
              </a:ext>
            </a:extLst>
          </p:cNvPr>
          <p:cNvSpPr txBox="1"/>
          <p:nvPr/>
        </p:nvSpPr>
        <p:spPr>
          <a:xfrm>
            <a:off x="5545334" y="2644169"/>
            <a:ext cx="1101327" cy="369332"/>
          </a:xfrm>
          <a:prstGeom prst="rect">
            <a:avLst/>
          </a:prstGeom>
          <a:noFill/>
        </p:spPr>
        <p:txBody>
          <a:bodyPr wrap="none" rtlCol="0">
            <a:spAutoFit/>
          </a:bodyPr>
          <a:lstStyle/>
          <a:p>
            <a:r>
              <a:rPr lang="en-US" dirty="0"/>
              <a:t>OR Go to:</a:t>
            </a:r>
          </a:p>
        </p:txBody>
      </p:sp>
    </p:spTree>
    <p:extLst>
      <p:ext uri="{BB962C8B-B14F-4D97-AF65-F5344CB8AC3E}">
        <p14:creationId xmlns:p14="http://schemas.microsoft.com/office/powerpoint/2010/main" val="109888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20000"/>
          </a:bodyPr>
          <a:lstStyle/>
          <a:p>
            <a:pPr marL="0" indent="0">
              <a:buNone/>
            </a:pPr>
            <a:r>
              <a:rPr lang="en-US" sz="2800" dirty="0">
                <a:latin typeface="Calibri"/>
                <a:ea typeface="+mn-lt"/>
                <a:cs typeface="+mn-lt"/>
              </a:rPr>
              <a:t>Educational materials often vary in complexity and are not always accessible to learners with different levels of prior knowledge. Students may struggle to grasp key concepts due to jargon-heavy or overly advanced explanations in faculty notes and textbooks. The challenge is to develop an AI-powered agent that can intelligently analyze academic content and reframe explanations based on the learner's current proficiency—ranging from beginner to expert. This would support more inclusive learning and personalized education delivery at scale.</a:t>
            </a:r>
            <a:endParaRPr lang="en-US" sz="1100" dirty="0">
              <a:latin typeface="Calibri"/>
              <a:ea typeface="Calibri"/>
              <a:cs typeface="Calibri"/>
            </a:endParaRPr>
          </a:p>
          <a:p>
            <a:pPr marL="0" indent="0">
              <a:buNone/>
            </a:pPr>
            <a:r>
              <a:rPr lang="en-US" sz="2800" b="1" dirty="0">
                <a:latin typeface="Calibri"/>
                <a:ea typeface="+mn-lt"/>
                <a:cs typeface="+mn-lt"/>
              </a:rPr>
              <a:t>Proposed Solution:</a:t>
            </a:r>
            <a:br>
              <a:rPr lang="en-US" sz="2800" dirty="0">
                <a:latin typeface="Calibri"/>
                <a:ea typeface="+mn-lt"/>
                <a:cs typeface="+mn-lt"/>
              </a:rPr>
            </a:br>
            <a:r>
              <a:rPr lang="en-US" sz="2800" dirty="0"/>
              <a:t>An </a:t>
            </a:r>
            <a:r>
              <a:rPr lang="en-US" sz="2800" b="1" dirty="0"/>
              <a:t>AI Course Content Simplification Agent</a:t>
            </a:r>
            <a:r>
              <a:rPr lang="en-US" sz="2800" dirty="0"/>
              <a:t>, built using IBM Granite models on watsonx.ai. This agent will leverage Natural Language Processing (NLP) and Retrieval-Augmented Generation (RAG) to intelligently analyze academic content from an indexed knowledge base</a:t>
            </a:r>
            <a:r>
              <a:rPr lang="en-US" sz="2800" dirty="0">
                <a:latin typeface="Calibri"/>
                <a:ea typeface="+mn-lt"/>
                <a:cs typeface="+mn-lt"/>
              </a:rPr>
              <a:t>.</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buNone/>
            </a:pPr>
            <a:r>
              <a:rPr lang="en-US" sz="2800" dirty="0"/>
              <a:t>This agent boosts student comprehension and reduces study time by personalizing complex educational material for any learning level. It offers targeted support for students while helping educators manage diverse classroom needs</a:t>
            </a:r>
            <a:r>
              <a:rPr lang="en-IN" sz="2800" dirty="0">
                <a:solidFill>
                  <a:srgbClr val="0F0F0F"/>
                </a:solidFill>
                <a:latin typeface="Calibri"/>
                <a:ea typeface="+mn-lt"/>
                <a:cs typeface="+mn-lt"/>
              </a:rPr>
              <a:t>.</a:t>
            </a:r>
          </a:p>
          <a:p>
            <a:pPr marL="0" indent="0">
              <a:buNone/>
            </a:pPr>
            <a:r>
              <a:rPr lang="en-IN" sz="2800" b="1" dirty="0">
                <a:solidFill>
                  <a:srgbClr val="0F0F0F"/>
                </a:solidFill>
                <a:latin typeface="Calibri"/>
                <a:ea typeface="Calibri"/>
                <a:cs typeface="Calibri"/>
              </a:rPr>
              <a:t>Unique features:</a:t>
            </a:r>
          </a:p>
          <a:p>
            <a:pPr marL="0" indent="0">
              <a:buNone/>
            </a:pPr>
            <a:r>
              <a:rPr lang="en-IN" sz="2800" b="1" dirty="0">
                <a:solidFill>
                  <a:srgbClr val="0F0F0F"/>
                </a:solidFill>
                <a:latin typeface="Calibri"/>
                <a:ea typeface="+mn-lt"/>
                <a:cs typeface="+mn-lt"/>
              </a:rPr>
              <a:t>Multi-Level Explanations: </a:t>
            </a:r>
            <a:r>
              <a:rPr lang="en-IN" sz="2800" dirty="0">
                <a:solidFill>
                  <a:srgbClr val="0F0F0F"/>
                </a:solidFill>
                <a:latin typeface="Calibri"/>
                <a:ea typeface="+mn-lt"/>
                <a:cs typeface="+mn-lt"/>
              </a:rPr>
              <a:t>Instantly adapts any text for Beginner, Intermediate, or Expert understanding.</a:t>
            </a:r>
          </a:p>
          <a:p>
            <a:pPr marL="0" indent="0">
              <a:buNone/>
            </a:pPr>
            <a:r>
              <a:rPr lang="en-IN" sz="2800" b="1" dirty="0">
                <a:solidFill>
                  <a:srgbClr val="0F0F0F"/>
                </a:solidFill>
                <a:latin typeface="Calibri"/>
                <a:ea typeface="+mn-lt"/>
                <a:cs typeface="+mn-lt"/>
              </a:rPr>
              <a:t>Factual &amp; Grounded: </a:t>
            </a:r>
            <a:r>
              <a:rPr lang="en-IN" sz="2800" dirty="0">
                <a:solidFill>
                  <a:srgbClr val="0F0F0F"/>
                </a:solidFill>
                <a:latin typeface="Calibri"/>
                <a:ea typeface="+mn-lt"/>
                <a:cs typeface="+mn-lt"/>
              </a:rPr>
              <a:t>Uses RAG to ensure answers are based only on the uploaded course documents, preventing errors.</a:t>
            </a:r>
          </a:p>
          <a:p>
            <a:pPr marL="0" indent="0">
              <a:buNone/>
            </a:pPr>
            <a:r>
              <a:rPr lang="en-IN" sz="2800" b="1" dirty="0">
                <a:solidFill>
                  <a:srgbClr val="0F0F0F"/>
                </a:solidFill>
                <a:latin typeface="Calibri"/>
                <a:ea typeface="+mn-lt"/>
                <a:cs typeface="+mn-lt"/>
              </a:rPr>
              <a:t>Analogy &amp; Jargon Engine: </a:t>
            </a:r>
            <a:r>
              <a:rPr lang="en-IN" sz="2800" dirty="0">
                <a:solidFill>
                  <a:srgbClr val="0F0F0F"/>
                </a:solidFill>
                <a:latin typeface="Calibri"/>
                <a:ea typeface="+mn-lt"/>
                <a:cs typeface="+mn-lt"/>
              </a:rPr>
              <a:t>Creates simple analogies for abstract topics and defines technical terms on demand.</a:t>
            </a:r>
          </a:p>
          <a:p>
            <a:pPr marL="0" indent="0">
              <a:buNone/>
            </a:pPr>
            <a:r>
              <a:rPr lang="en-IN" sz="2800" b="1" dirty="0">
                <a:solidFill>
                  <a:srgbClr val="0F0F0F"/>
                </a:solidFill>
                <a:latin typeface="Calibri"/>
                <a:ea typeface="+mn-lt"/>
                <a:cs typeface="+mn-lt"/>
              </a:rPr>
              <a:t>Auto-Quizzing: </a:t>
            </a:r>
            <a:r>
              <a:rPr lang="en-IN" sz="2800" dirty="0">
                <a:solidFill>
                  <a:srgbClr val="0F0F0F"/>
                </a:solidFill>
                <a:latin typeface="Calibri"/>
                <a:ea typeface="+mn-lt"/>
                <a:cs typeface="+mn-lt"/>
              </a:rPr>
              <a:t>Generates questions from the content to reinforce and test knowledge.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US" sz="2800" dirty="0"/>
              <a:t>University &amp; College Students</a:t>
            </a:r>
            <a:endParaRPr lang="en-IN" sz="2800" dirty="0">
              <a:latin typeface="Calibri"/>
              <a:ea typeface="+mn-lt"/>
              <a:cs typeface="+mn-lt"/>
            </a:endParaRPr>
          </a:p>
          <a:p>
            <a:pPr marL="305435" indent="-305435"/>
            <a:r>
              <a:rPr lang="en-US" sz="2800" dirty="0"/>
              <a:t>Professionals in Training</a:t>
            </a:r>
          </a:p>
          <a:p>
            <a:pPr marL="305435" indent="-305435"/>
            <a:r>
              <a:rPr lang="en-US" sz="2800" dirty="0"/>
              <a:t>Curriculum Developers</a:t>
            </a:r>
          </a:p>
          <a:p>
            <a:pPr marL="305435" indent="-305435"/>
            <a:r>
              <a:rPr lang="en-US" sz="2800" dirty="0"/>
              <a:t>Corporate Learning &amp; Development (L&amp;D) Departments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a:stretch/>
        </p:blipFill>
        <p:spPr>
          <a:xfrm>
            <a:off x="5401020" y="618067"/>
            <a:ext cx="5492928" cy="5598157"/>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descr="A screenshot of a chat&#10;&#10;AI-generated content may be incorrect.">
            <a:extLst>
              <a:ext uri="{FF2B5EF4-FFF2-40B4-BE49-F238E27FC236}">
                <a16:creationId xmlns:a16="http://schemas.microsoft.com/office/drawing/2014/main" id="{3FA46D22-4630-5BB3-018C-B2EC65E2FEC8}"/>
              </a:ext>
            </a:extLst>
          </p:cNvPr>
          <p:cNvPicPr>
            <a:picLocks noGrp="1" noChangeAspect="1"/>
          </p:cNvPicPr>
          <p:nvPr>
            <p:ph idx="1"/>
          </p:nvPr>
        </p:nvPicPr>
        <p:blipFill>
          <a:blip r:embed="rId2"/>
          <a:stretch>
            <a:fillRect/>
          </a:stretch>
        </p:blipFill>
        <p:spPr>
          <a:xfrm>
            <a:off x="581192" y="1232452"/>
            <a:ext cx="4987821" cy="5359858"/>
          </a:xfrm>
        </p:spPr>
      </p:pic>
      <p:pic>
        <p:nvPicPr>
          <p:cNvPr id="8" name="Picture 7" descr="A screenshot of a computer screen&#10;&#10;AI-generated content may be incorrect.">
            <a:extLst>
              <a:ext uri="{FF2B5EF4-FFF2-40B4-BE49-F238E27FC236}">
                <a16:creationId xmlns:a16="http://schemas.microsoft.com/office/drawing/2014/main" id="{B1AAC92E-5F49-90FC-00EE-6BA3A832AA69}"/>
              </a:ext>
            </a:extLst>
          </p:cNvPr>
          <p:cNvPicPr>
            <a:picLocks noChangeAspect="1"/>
          </p:cNvPicPr>
          <p:nvPr/>
        </p:nvPicPr>
        <p:blipFill>
          <a:blip r:embed="rId3"/>
          <a:stretch>
            <a:fillRect/>
          </a:stretch>
        </p:blipFill>
        <p:spPr>
          <a:xfrm>
            <a:off x="6093062" y="967304"/>
            <a:ext cx="4993696" cy="5359858"/>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1434</TotalTime>
  <Words>489</Words>
  <Application>Microsoft Macintosh PowerPoint</Application>
  <PresentationFormat>Widescreen</PresentationFormat>
  <Paragraphs>64</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Course Content Simplification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SINGH RAUNAK SUNILKUMAR</cp:lastModifiedBy>
  <cp:revision>147</cp:revision>
  <dcterms:created xsi:type="dcterms:W3CDTF">2021-05-26T16:50:10Z</dcterms:created>
  <dcterms:modified xsi:type="dcterms:W3CDTF">2025-08-03T19:39:26Z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