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64" r:id="rId4"/>
    <p:sldId id="267" r:id="rId5"/>
    <p:sldId id="263" r:id="rId6"/>
    <p:sldId id="261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3662"/>
  </p:normalViewPr>
  <p:slideViewPr>
    <p:cSldViewPr snapToGrid="0">
      <p:cViewPr>
        <p:scale>
          <a:sx n="116" d="100"/>
          <a:sy n="116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726533-1EDA-4FDD-8648-62DD7A93D95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4FC053-BADA-4BB4-AF81-EB5D618CF453}">
      <dgm:prSet custT="1"/>
      <dgm:spPr/>
      <dgm:t>
        <a:bodyPr/>
        <a:lstStyle/>
        <a:p>
          <a:r>
            <a:rPr lang="en-US" sz="1400"/>
            <a:t>XDGMM was fit for a number of gaussian components, the minimum Bayesian Information Criteria score for the number of components was chosen </a:t>
          </a:r>
        </a:p>
      </dgm:t>
    </dgm:pt>
    <dgm:pt modelId="{C94F87D4-8BAE-4D3F-B132-2A4946CBC2A4}" type="parTrans" cxnId="{2B757A7E-2998-495A-ABEB-5758CE287B85}">
      <dgm:prSet/>
      <dgm:spPr/>
      <dgm:t>
        <a:bodyPr/>
        <a:lstStyle/>
        <a:p>
          <a:endParaRPr lang="en-US"/>
        </a:p>
      </dgm:t>
    </dgm:pt>
    <dgm:pt modelId="{D287156B-F418-46C9-8F3D-356E3DCE9413}" type="sibTrans" cxnId="{2B757A7E-2998-495A-ABEB-5758CE287B85}">
      <dgm:prSet/>
      <dgm:spPr/>
      <dgm:t>
        <a:bodyPr/>
        <a:lstStyle/>
        <a:p>
          <a:endParaRPr lang="en-US"/>
        </a:p>
      </dgm:t>
    </dgm:pt>
    <dgm:pt modelId="{90DC5D5A-F0D0-44C7-A7D7-6422696414ED}">
      <dgm:prSet custT="1"/>
      <dgm:spPr/>
      <dgm:t>
        <a:bodyPr/>
        <a:lstStyle/>
        <a:p>
          <a:r>
            <a:rPr lang="en-US" sz="1400" dirty="0"/>
            <a:t>Initialize the number of gaussians by choosing the number returning the minimum Bayesian Information Criteria score. </a:t>
          </a:r>
        </a:p>
      </dgm:t>
    </dgm:pt>
    <dgm:pt modelId="{559A7419-6187-4AE3-8019-230FEEDAB763}" type="parTrans" cxnId="{1F899777-A6CA-433D-9196-29FE1DB2CF97}">
      <dgm:prSet/>
      <dgm:spPr/>
      <dgm:t>
        <a:bodyPr/>
        <a:lstStyle/>
        <a:p>
          <a:endParaRPr lang="en-US"/>
        </a:p>
      </dgm:t>
    </dgm:pt>
    <dgm:pt modelId="{8698C2D6-6B14-44E0-ABDA-CE8758D17D6E}" type="sibTrans" cxnId="{1F899777-A6CA-433D-9196-29FE1DB2CF97}">
      <dgm:prSet/>
      <dgm:spPr/>
      <dgm:t>
        <a:bodyPr/>
        <a:lstStyle/>
        <a:p>
          <a:endParaRPr lang="en-US"/>
        </a:p>
      </dgm:t>
    </dgm:pt>
    <dgm:pt modelId="{B60C94A6-93A5-4424-97A2-1DB4105587E2}">
      <dgm:prSet custT="1"/>
      <dgm:spPr/>
      <dgm:t>
        <a:bodyPr/>
        <a:lstStyle/>
        <a:p>
          <a:r>
            <a:rPr lang="en-US" sz="1400"/>
            <a:t>Compute the likelihood and update the means, covariances and weights to maximize the log likelihood</a:t>
          </a:r>
        </a:p>
      </dgm:t>
    </dgm:pt>
    <dgm:pt modelId="{25595375-2FB1-46F1-9D7A-9A1DF862BAAA}" type="parTrans" cxnId="{1D3C139B-1EB5-4C22-A8ED-612F0F8CE41D}">
      <dgm:prSet/>
      <dgm:spPr/>
      <dgm:t>
        <a:bodyPr/>
        <a:lstStyle/>
        <a:p>
          <a:endParaRPr lang="en-US"/>
        </a:p>
      </dgm:t>
    </dgm:pt>
    <dgm:pt modelId="{8FE07C33-36AA-41C4-9ED3-B8FFFA163CDA}" type="sibTrans" cxnId="{1D3C139B-1EB5-4C22-A8ED-612F0F8CE41D}">
      <dgm:prSet/>
      <dgm:spPr/>
      <dgm:t>
        <a:bodyPr/>
        <a:lstStyle/>
        <a:p>
          <a:endParaRPr lang="en-US"/>
        </a:p>
      </dgm:t>
    </dgm:pt>
    <dgm:pt modelId="{63309585-53EA-494E-A2DE-CA2BB82C2ADF}">
      <dgm:prSet custT="1"/>
      <dgm:spPr/>
      <dgm:t>
        <a:bodyPr/>
        <a:lstStyle/>
        <a:p>
          <a:r>
            <a:rPr lang="en-US" sz="1400" dirty="0"/>
            <a:t>Sounds like normal GMM right? But.....</a:t>
          </a:r>
        </a:p>
      </dgm:t>
    </dgm:pt>
    <dgm:pt modelId="{EA6F3CD6-D07A-49C2-AFB5-A9562A51CA5A}" type="parTrans" cxnId="{4E85CED2-FABF-4C78-883C-20C5144AE6A1}">
      <dgm:prSet/>
      <dgm:spPr/>
      <dgm:t>
        <a:bodyPr/>
        <a:lstStyle/>
        <a:p>
          <a:endParaRPr lang="en-US"/>
        </a:p>
      </dgm:t>
    </dgm:pt>
    <dgm:pt modelId="{DD1D583C-6DAE-431F-A544-C366F0C5B2F5}" type="sibTrans" cxnId="{4E85CED2-FABF-4C78-883C-20C5144AE6A1}">
      <dgm:prSet/>
      <dgm:spPr/>
      <dgm:t>
        <a:bodyPr/>
        <a:lstStyle/>
        <a:p>
          <a:endParaRPr lang="en-US"/>
        </a:p>
      </dgm:t>
    </dgm:pt>
    <dgm:pt modelId="{FE7D9047-7922-4E5E-9043-91537F24D45A}">
      <dgm:prSet custT="1"/>
      <dgm:spPr/>
      <dgm:t>
        <a:bodyPr/>
        <a:lstStyle/>
        <a:p>
          <a:r>
            <a:rPr lang="en-US" sz="1400" dirty="0"/>
            <a:t>Extreme Deconvolution can estimate the underlying true distribution: handles heteroscedastic noise, Multidimensional data, incomplete/missing data</a:t>
          </a:r>
        </a:p>
      </dgm:t>
    </dgm:pt>
    <dgm:pt modelId="{4FCACF75-4C34-4A3E-BC9B-8D5401036F98}" type="parTrans" cxnId="{6383BC19-423D-4702-8C32-7068E0867057}">
      <dgm:prSet/>
      <dgm:spPr/>
      <dgm:t>
        <a:bodyPr/>
        <a:lstStyle/>
        <a:p>
          <a:endParaRPr lang="en-US"/>
        </a:p>
      </dgm:t>
    </dgm:pt>
    <dgm:pt modelId="{60E5CE3F-4355-4310-82B2-1116893C492F}" type="sibTrans" cxnId="{6383BC19-423D-4702-8C32-7068E0867057}">
      <dgm:prSet/>
      <dgm:spPr/>
      <dgm:t>
        <a:bodyPr/>
        <a:lstStyle/>
        <a:p>
          <a:endParaRPr lang="en-US"/>
        </a:p>
      </dgm:t>
    </dgm:pt>
    <dgm:pt modelId="{66F5C96D-A8BC-4037-B27D-EEE8FC0D0483}">
      <dgm:prSet custT="1"/>
      <dgm:spPr/>
      <dgm:t>
        <a:bodyPr/>
        <a:lstStyle/>
        <a:p>
          <a:r>
            <a:rPr lang="en-US" sz="1400"/>
            <a:t>A normal GMM would incorrectly attribute noise to real astrophysical structures</a:t>
          </a:r>
        </a:p>
      </dgm:t>
    </dgm:pt>
    <dgm:pt modelId="{1A13EA6B-4EAF-4838-AD85-664555651368}" type="parTrans" cxnId="{7716D287-BF23-40E5-B787-103825A6E2F3}">
      <dgm:prSet/>
      <dgm:spPr/>
      <dgm:t>
        <a:bodyPr/>
        <a:lstStyle/>
        <a:p>
          <a:endParaRPr lang="en-US"/>
        </a:p>
      </dgm:t>
    </dgm:pt>
    <dgm:pt modelId="{5B38D04A-5FF0-4F56-BB2B-F399B447365A}" type="sibTrans" cxnId="{7716D287-BF23-40E5-B787-103825A6E2F3}">
      <dgm:prSet/>
      <dgm:spPr/>
      <dgm:t>
        <a:bodyPr/>
        <a:lstStyle/>
        <a:p>
          <a:endParaRPr lang="en-US"/>
        </a:p>
      </dgm:t>
    </dgm:pt>
    <dgm:pt modelId="{1CBDFCAE-0591-4FAF-80FC-906F868FE254}">
      <dgm:prSet custT="1"/>
      <dgm:spPr/>
      <dgm:t>
        <a:bodyPr/>
        <a:lstStyle/>
        <a:p>
          <a:r>
            <a:rPr lang="en-US" sz="1400"/>
            <a:t>XG essentially corrects for this by ‘deblurring’ the velocity distribution ensuring that observables are real and are not just a product of observational errors.</a:t>
          </a:r>
        </a:p>
      </dgm:t>
    </dgm:pt>
    <dgm:pt modelId="{A37A79F4-6D02-40C1-80F9-BED80154DD45}" type="parTrans" cxnId="{987B8BFA-F222-41F4-A2B4-13AD9B56CFA2}">
      <dgm:prSet/>
      <dgm:spPr/>
      <dgm:t>
        <a:bodyPr/>
        <a:lstStyle/>
        <a:p>
          <a:endParaRPr lang="en-US"/>
        </a:p>
      </dgm:t>
    </dgm:pt>
    <dgm:pt modelId="{8E8A008E-6612-4B96-BC26-F7626C93D437}" type="sibTrans" cxnId="{987B8BFA-F222-41F4-A2B4-13AD9B56CFA2}">
      <dgm:prSet/>
      <dgm:spPr/>
      <dgm:t>
        <a:bodyPr/>
        <a:lstStyle/>
        <a:p>
          <a:endParaRPr lang="en-US"/>
        </a:p>
      </dgm:t>
    </dgm:pt>
    <dgm:pt modelId="{FCE57E4C-1603-BE46-9B39-71AF5CD7B978}" type="pres">
      <dgm:prSet presAssocID="{2F726533-1EDA-4FDD-8648-62DD7A93D95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D97851-64DB-2E4B-8E3D-484CEE650B9C}" type="pres">
      <dgm:prSet presAssocID="{A94FC053-BADA-4BB4-AF81-EB5D618CF453}" presName="hierRoot1" presStyleCnt="0">
        <dgm:presLayoutVars>
          <dgm:hierBranch val="init"/>
        </dgm:presLayoutVars>
      </dgm:prSet>
      <dgm:spPr/>
    </dgm:pt>
    <dgm:pt modelId="{363EFEBC-E679-144B-935B-3DABD78D70D6}" type="pres">
      <dgm:prSet presAssocID="{A94FC053-BADA-4BB4-AF81-EB5D618CF453}" presName="rootComposite1" presStyleCnt="0"/>
      <dgm:spPr/>
    </dgm:pt>
    <dgm:pt modelId="{C5C069CA-A716-AB4F-BE96-FB8C62AA63D7}" type="pres">
      <dgm:prSet presAssocID="{A94FC053-BADA-4BB4-AF81-EB5D618CF453}" presName="rootText1" presStyleLbl="node0" presStyleIdx="0" presStyleCnt="4" custScaleX="271216" custScaleY="179582">
        <dgm:presLayoutVars>
          <dgm:chPref val="3"/>
        </dgm:presLayoutVars>
      </dgm:prSet>
      <dgm:spPr/>
    </dgm:pt>
    <dgm:pt modelId="{0520D96A-04F3-B640-9AFA-95758DA6E896}" type="pres">
      <dgm:prSet presAssocID="{A94FC053-BADA-4BB4-AF81-EB5D618CF453}" presName="rootConnector1" presStyleLbl="node1" presStyleIdx="0" presStyleCnt="0"/>
      <dgm:spPr/>
    </dgm:pt>
    <dgm:pt modelId="{0B777723-26AD-244F-B3CF-2E2B29E9A6C3}" type="pres">
      <dgm:prSet presAssocID="{A94FC053-BADA-4BB4-AF81-EB5D618CF453}" presName="hierChild2" presStyleCnt="0"/>
      <dgm:spPr/>
    </dgm:pt>
    <dgm:pt modelId="{53302E6C-1117-5C4B-9ABE-898AEC9E84C1}" type="pres">
      <dgm:prSet presAssocID="{A94FC053-BADA-4BB4-AF81-EB5D618CF453}" presName="hierChild3" presStyleCnt="0"/>
      <dgm:spPr/>
    </dgm:pt>
    <dgm:pt modelId="{3ED38A46-7F54-C741-8946-1B6C32C6E447}" type="pres">
      <dgm:prSet presAssocID="{90DC5D5A-F0D0-44C7-A7D7-6422696414ED}" presName="hierRoot1" presStyleCnt="0">
        <dgm:presLayoutVars>
          <dgm:hierBranch val="init"/>
        </dgm:presLayoutVars>
      </dgm:prSet>
      <dgm:spPr/>
    </dgm:pt>
    <dgm:pt modelId="{7CD43702-3417-1E4B-B50A-0CFA7B041F7F}" type="pres">
      <dgm:prSet presAssocID="{90DC5D5A-F0D0-44C7-A7D7-6422696414ED}" presName="rootComposite1" presStyleCnt="0"/>
      <dgm:spPr/>
    </dgm:pt>
    <dgm:pt modelId="{C774E916-2605-1C40-BDD5-231AA9EE01DD}" type="pres">
      <dgm:prSet presAssocID="{90DC5D5A-F0D0-44C7-A7D7-6422696414ED}" presName="rootText1" presStyleLbl="node0" presStyleIdx="1" presStyleCnt="4" custScaleX="271216" custScaleY="179582">
        <dgm:presLayoutVars>
          <dgm:chPref val="3"/>
        </dgm:presLayoutVars>
      </dgm:prSet>
      <dgm:spPr/>
    </dgm:pt>
    <dgm:pt modelId="{3AD743DE-B9C1-814F-A169-9C7CB03420B1}" type="pres">
      <dgm:prSet presAssocID="{90DC5D5A-F0D0-44C7-A7D7-6422696414ED}" presName="rootConnector1" presStyleLbl="node1" presStyleIdx="0" presStyleCnt="0"/>
      <dgm:spPr/>
    </dgm:pt>
    <dgm:pt modelId="{D66FD9A5-869C-7948-8BF1-7875B850A572}" type="pres">
      <dgm:prSet presAssocID="{90DC5D5A-F0D0-44C7-A7D7-6422696414ED}" presName="hierChild2" presStyleCnt="0"/>
      <dgm:spPr/>
    </dgm:pt>
    <dgm:pt modelId="{A5BCCDE5-956F-6C4F-BC33-39553572A4D8}" type="pres">
      <dgm:prSet presAssocID="{90DC5D5A-F0D0-44C7-A7D7-6422696414ED}" presName="hierChild3" presStyleCnt="0"/>
      <dgm:spPr/>
    </dgm:pt>
    <dgm:pt modelId="{E99C9642-6AE2-1842-8D33-8D55996EDD98}" type="pres">
      <dgm:prSet presAssocID="{B60C94A6-93A5-4424-97A2-1DB4105587E2}" presName="hierRoot1" presStyleCnt="0">
        <dgm:presLayoutVars>
          <dgm:hierBranch val="init"/>
        </dgm:presLayoutVars>
      </dgm:prSet>
      <dgm:spPr/>
    </dgm:pt>
    <dgm:pt modelId="{C05CF85D-4847-B445-A280-D63E8C74F53C}" type="pres">
      <dgm:prSet presAssocID="{B60C94A6-93A5-4424-97A2-1DB4105587E2}" presName="rootComposite1" presStyleCnt="0"/>
      <dgm:spPr/>
    </dgm:pt>
    <dgm:pt modelId="{6785AADE-5BB1-A84F-8969-C78FCC6E2733}" type="pres">
      <dgm:prSet presAssocID="{B60C94A6-93A5-4424-97A2-1DB4105587E2}" presName="rootText1" presStyleLbl="node0" presStyleIdx="2" presStyleCnt="4" custScaleX="271216" custScaleY="179582">
        <dgm:presLayoutVars>
          <dgm:chPref val="3"/>
        </dgm:presLayoutVars>
      </dgm:prSet>
      <dgm:spPr/>
    </dgm:pt>
    <dgm:pt modelId="{9E73D523-4BDD-844F-AE41-44674B580193}" type="pres">
      <dgm:prSet presAssocID="{B60C94A6-93A5-4424-97A2-1DB4105587E2}" presName="rootConnector1" presStyleLbl="node1" presStyleIdx="0" presStyleCnt="0"/>
      <dgm:spPr/>
    </dgm:pt>
    <dgm:pt modelId="{E4F501F8-03D4-5149-BE1E-59DA9D74181E}" type="pres">
      <dgm:prSet presAssocID="{B60C94A6-93A5-4424-97A2-1DB4105587E2}" presName="hierChild2" presStyleCnt="0"/>
      <dgm:spPr/>
    </dgm:pt>
    <dgm:pt modelId="{3DE6F614-99FE-AA4A-A87C-166521A58978}" type="pres">
      <dgm:prSet presAssocID="{B60C94A6-93A5-4424-97A2-1DB4105587E2}" presName="hierChild3" presStyleCnt="0"/>
      <dgm:spPr/>
    </dgm:pt>
    <dgm:pt modelId="{E384C006-96E0-E84E-969E-CF453A121B33}" type="pres">
      <dgm:prSet presAssocID="{63309585-53EA-494E-A2DE-CA2BB82C2ADF}" presName="hierRoot1" presStyleCnt="0">
        <dgm:presLayoutVars>
          <dgm:hierBranch val="init"/>
        </dgm:presLayoutVars>
      </dgm:prSet>
      <dgm:spPr/>
    </dgm:pt>
    <dgm:pt modelId="{9BD6B119-437A-CC49-A8F2-D27510C356FA}" type="pres">
      <dgm:prSet presAssocID="{63309585-53EA-494E-A2DE-CA2BB82C2ADF}" presName="rootComposite1" presStyleCnt="0"/>
      <dgm:spPr/>
    </dgm:pt>
    <dgm:pt modelId="{E1F0AA1D-4BDF-E941-956C-4EEDB0591A25}" type="pres">
      <dgm:prSet presAssocID="{63309585-53EA-494E-A2DE-CA2BB82C2ADF}" presName="rootText1" presStyleLbl="node0" presStyleIdx="3" presStyleCnt="4" custScaleX="271216" custScaleY="179582">
        <dgm:presLayoutVars>
          <dgm:chPref val="3"/>
        </dgm:presLayoutVars>
      </dgm:prSet>
      <dgm:spPr/>
    </dgm:pt>
    <dgm:pt modelId="{BF0E0BD8-A31B-E445-83E5-A0C1D5CF3918}" type="pres">
      <dgm:prSet presAssocID="{63309585-53EA-494E-A2DE-CA2BB82C2ADF}" presName="rootConnector1" presStyleLbl="node1" presStyleIdx="0" presStyleCnt="0"/>
      <dgm:spPr/>
    </dgm:pt>
    <dgm:pt modelId="{8B893BDC-F193-574C-8797-130E383C50EB}" type="pres">
      <dgm:prSet presAssocID="{63309585-53EA-494E-A2DE-CA2BB82C2ADF}" presName="hierChild2" presStyleCnt="0"/>
      <dgm:spPr/>
    </dgm:pt>
    <dgm:pt modelId="{EAF694F7-CEE2-BB44-9CA0-15394B71F57C}" type="pres">
      <dgm:prSet presAssocID="{4FCACF75-4C34-4A3E-BC9B-8D5401036F98}" presName="Name64" presStyleLbl="parChTrans1D2" presStyleIdx="0" presStyleCnt="3"/>
      <dgm:spPr/>
    </dgm:pt>
    <dgm:pt modelId="{C57DF106-2078-3543-910A-C1DF4879E616}" type="pres">
      <dgm:prSet presAssocID="{FE7D9047-7922-4E5E-9043-91537F24D45A}" presName="hierRoot2" presStyleCnt="0">
        <dgm:presLayoutVars>
          <dgm:hierBranch val="init"/>
        </dgm:presLayoutVars>
      </dgm:prSet>
      <dgm:spPr/>
    </dgm:pt>
    <dgm:pt modelId="{136730FE-E4A0-7140-9D68-0D51BEB0EAA7}" type="pres">
      <dgm:prSet presAssocID="{FE7D9047-7922-4E5E-9043-91537F24D45A}" presName="rootComposite" presStyleCnt="0"/>
      <dgm:spPr/>
    </dgm:pt>
    <dgm:pt modelId="{ADF65F17-8E1E-AD4E-ACBF-4C4F61E92C5E}" type="pres">
      <dgm:prSet presAssocID="{FE7D9047-7922-4E5E-9043-91537F24D45A}" presName="rootText" presStyleLbl="node2" presStyleIdx="0" presStyleCnt="3" custScaleX="321964" custScaleY="161784">
        <dgm:presLayoutVars>
          <dgm:chPref val="3"/>
        </dgm:presLayoutVars>
      </dgm:prSet>
      <dgm:spPr/>
    </dgm:pt>
    <dgm:pt modelId="{51A48EC5-8900-274D-A0B0-8D09295F4714}" type="pres">
      <dgm:prSet presAssocID="{FE7D9047-7922-4E5E-9043-91537F24D45A}" presName="rootConnector" presStyleLbl="node2" presStyleIdx="0" presStyleCnt="3"/>
      <dgm:spPr/>
    </dgm:pt>
    <dgm:pt modelId="{B10193F4-0326-734A-9994-40A1AF490893}" type="pres">
      <dgm:prSet presAssocID="{FE7D9047-7922-4E5E-9043-91537F24D45A}" presName="hierChild4" presStyleCnt="0"/>
      <dgm:spPr/>
    </dgm:pt>
    <dgm:pt modelId="{E5FFD327-96F1-3548-BBDC-D9A5485D3A04}" type="pres">
      <dgm:prSet presAssocID="{FE7D9047-7922-4E5E-9043-91537F24D45A}" presName="hierChild5" presStyleCnt="0"/>
      <dgm:spPr/>
    </dgm:pt>
    <dgm:pt modelId="{7C7A9D29-A935-2C47-AB9F-00C2E76957ED}" type="pres">
      <dgm:prSet presAssocID="{1A13EA6B-4EAF-4838-AD85-664555651368}" presName="Name64" presStyleLbl="parChTrans1D2" presStyleIdx="1" presStyleCnt="3"/>
      <dgm:spPr/>
    </dgm:pt>
    <dgm:pt modelId="{EC851B5E-1AAF-1A4B-9C52-147ECBF52A52}" type="pres">
      <dgm:prSet presAssocID="{66F5C96D-A8BC-4037-B27D-EEE8FC0D0483}" presName="hierRoot2" presStyleCnt="0">
        <dgm:presLayoutVars>
          <dgm:hierBranch val="init"/>
        </dgm:presLayoutVars>
      </dgm:prSet>
      <dgm:spPr/>
    </dgm:pt>
    <dgm:pt modelId="{C5A1CFB2-08D4-FC4F-92C7-AE1897ECD66B}" type="pres">
      <dgm:prSet presAssocID="{66F5C96D-A8BC-4037-B27D-EEE8FC0D0483}" presName="rootComposite" presStyleCnt="0"/>
      <dgm:spPr/>
    </dgm:pt>
    <dgm:pt modelId="{2DB11818-E6B2-7D4D-99C4-D3DE2CB45245}" type="pres">
      <dgm:prSet presAssocID="{66F5C96D-A8BC-4037-B27D-EEE8FC0D0483}" presName="rootText" presStyleLbl="node2" presStyleIdx="1" presStyleCnt="3" custScaleX="321964" custScaleY="161784">
        <dgm:presLayoutVars>
          <dgm:chPref val="3"/>
        </dgm:presLayoutVars>
      </dgm:prSet>
      <dgm:spPr/>
    </dgm:pt>
    <dgm:pt modelId="{F64E080B-0FEA-5A41-8746-3DD958184716}" type="pres">
      <dgm:prSet presAssocID="{66F5C96D-A8BC-4037-B27D-EEE8FC0D0483}" presName="rootConnector" presStyleLbl="node2" presStyleIdx="1" presStyleCnt="3"/>
      <dgm:spPr/>
    </dgm:pt>
    <dgm:pt modelId="{D9F94D95-D471-F84E-81F1-E30ED4330F93}" type="pres">
      <dgm:prSet presAssocID="{66F5C96D-A8BC-4037-B27D-EEE8FC0D0483}" presName="hierChild4" presStyleCnt="0"/>
      <dgm:spPr/>
    </dgm:pt>
    <dgm:pt modelId="{FA177E33-36E7-D248-A6CE-4563F59303C5}" type="pres">
      <dgm:prSet presAssocID="{66F5C96D-A8BC-4037-B27D-EEE8FC0D0483}" presName="hierChild5" presStyleCnt="0"/>
      <dgm:spPr/>
    </dgm:pt>
    <dgm:pt modelId="{F0D93BAE-615C-6C4A-948F-1358CCDA3F9E}" type="pres">
      <dgm:prSet presAssocID="{A37A79F4-6D02-40C1-80F9-BED80154DD45}" presName="Name64" presStyleLbl="parChTrans1D2" presStyleIdx="2" presStyleCnt="3"/>
      <dgm:spPr/>
    </dgm:pt>
    <dgm:pt modelId="{C4359BE4-AEA8-9942-8BA2-FA53F4BCA15A}" type="pres">
      <dgm:prSet presAssocID="{1CBDFCAE-0591-4FAF-80FC-906F868FE254}" presName="hierRoot2" presStyleCnt="0">
        <dgm:presLayoutVars>
          <dgm:hierBranch val="init"/>
        </dgm:presLayoutVars>
      </dgm:prSet>
      <dgm:spPr/>
    </dgm:pt>
    <dgm:pt modelId="{9A57C211-14D6-F54D-90D2-3E75A0223EBF}" type="pres">
      <dgm:prSet presAssocID="{1CBDFCAE-0591-4FAF-80FC-906F868FE254}" presName="rootComposite" presStyleCnt="0"/>
      <dgm:spPr/>
    </dgm:pt>
    <dgm:pt modelId="{424EABB0-40E0-BE42-B4C2-A584D89D8DBC}" type="pres">
      <dgm:prSet presAssocID="{1CBDFCAE-0591-4FAF-80FC-906F868FE254}" presName="rootText" presStyleLbl="node2" presStyleIdx="2" presStyleCnt="3" custScaleX="321964" custScaleY="161784">
        <dgm:presLayoutVars>
          <dgm:chPref val="3"/>
        </dgm:presLayoutVars>
      </dgm:prSet>
      <dgm:spPr/>
    </dgm:pt>
    <dgm:pt modelId="{8ACD26E3-1FDA-6A40-A419-0EE89CF32C9E}" type="pres">
      <dgm:prSet presAssocID="{1CBDFCAE-0591-4FAF-80FC-906F868FE254}" presName="rootConnector" presStyleLbl="node2" presStyleIdx="2" presStyleCnt="3"/>
      <dgm:spPr/>
    </dgm:pt>
    <dgm:pt modelId="{13E5924C-7BED-8048-BB03-815284D38FB6}" type="pres">
      <dgm:prSet presAssocID="{1CBDFCAE-0591-4FAF-80FC-906F868FE254}" presName="hierChild4" presStyleCnt="0"/>
      <dgm:spPr/>
    </dgm:pt>
    <dgm:pt modelId="{DB56A056-39C4-E943-9399-B84D4532F6A0}" type="pres">
      <dgm:prSet presAssocID="{1CBDFCAE-0591-4FAF-80FC-906F868FE254}" presName="hierChild5" presStyleCnt="0"/>
      <dgm:spPr/>
    </dgm:pt>
    <dgm:pt modelId="{243DD1A3-3DDD-144E-A322-084BE3687DFE}" type="pres">
      <dgm:prSet presAssocID="{63309585-53EA-494E-A2DE-CA2BB82C2ADF}" presName="hierChild3" presStyleCnt="0"/>
      <dgm:spPr/>
    </dgm:pt>
  </dgm:ptLst>
  <dgm:cxnLst>
    <dgm:cxn modelId="{6383BC19-423D-4702-8C32-7068E0867057}" srcId="{63309585-53EA-494E-A2DE-CA2BB82C2ADF}" destId="{FE7D9047-7922-4E5E-9043-91537F24D45A}" srcOrd="0" destOrd="0" parTransId="{4FCACF75-4C34-4A3E-BC9B-8D5401036F98}" sibTransId="{60E5CE3F-4355-4310-82B2-1116893C492F}"/>
    <dgm:cxn modelId="{04B7D439-2673-3F42-B5DC-357F36EBEFB1}" type="presOf" srcId="{90DC5D5A-F0D0-44C7-A7D7-6422696414ED}" destId="{3AD743DE-B9C1-814F-A169-9C7CB03420B1}" srcOrd="1" destOrd="0" presId="urn:microsoft.com/office/officeart/2009/3/layout/HorizontalOrganizationChart"/>
    <dgm:cxn modelId="{D74DE23C-2E82-BE4C-A1B9-09BF8954F90E}" type="presOf" srcId="{66F5C96D-A8BC-4037-B27D-EEE8FC0D0483}" destId="{2DB11818-E6B2-7D4D-99C4-D3DE2CB45245}" srcOrd="0" destOrd="0" presId="urn:microsoft.com/office/officeart/2009/3/layout/HorizontalOrganizationChart"/>
    <dgm:cxn modelId="{A498A945-3CC5-C845-9B25-B257C23BAF7A}" type="presOf" srcId="{4FCACF75-4C34-4A3E-BC9B-8D5401036F98}" destId="{EAF694F7-CEE2-BB44-9CA0-15394B71F57C}" srcOrd="0" destOrd="0" presId="urn:microsoft.com/office/officeart/2009/3/layout/HorizontalOrganizationChart"/>
    <dgm:cxn modelId="{7BF61D47-F2FA-154C-8472-A617FBDC39C0}" type="presOf" srcId="{1CBDFCAE-0591-4FAF-80FC-906F868FE254}" destId="{8ACD26E3-1FDA-6A40-A419-0EE89CF32C9E}" srcOrd="1" destOrd="0" presId="urn:microsoft.com/office/officeart/2009/3/layout/HorizontalOrganizationChart"/>
    <dgm:cxn modelId="{4BE29168-7823-A848-A344-AC17629CC908}" type="presOf" srcId="{A94FC053-BADA-4BB4-AF81-EB5D618CF453}" destId="{C5C069CA-A716-AB4F-BE96-FB8C62AA63D7}" srcOrd="0" destOrd="0" presId="urn:microsoft.com/office/officeart/2009/3/layout/HorizontalOrganizationChart"/>
    <dgm:cxn modelId="{0B8CE96D-4028-534A-82EB-080BD6E7D3D9}" type="presOf" srcId="{A37A79F4-6D02-40C1-80F9-BED80154DD45}" destId="{F0D93BAE-615C-6C4A-948F-1358CCDA3F9E}" srcOrd="0" destOrd="0" presId="urn:microsoft.com/office/officeart/2009/3/layout/HorizontalOrganizationChart"/>
    <dgm:cxn modelId="{1F899777-A6CA-433D-9196-29FE1DB2CF97}" srcId="{2F726533-1EDA-4FDD-8648-62DD7A93D954}" destId="{90DC5D5A-F0D0-44C7-A7D7-6422696414ED}" srcOrd="1" destOrd="0" parTransId="{559A7419-6187-4AE3-8019-230FEEDAB763}" sibTransId="{8698C2D6-6B14-44E0-ABDA-CE8758D17D6E}"/>
    <dgm:cxn modelId="{CCAD187A-8923-2240-938C-E5073CF276B4}" type="presOf" srcId="{B60C94A6-93A5-4424-97A2-1DB4105587E2}" destId="{6785AADE-5BB1-A84F-8969-C78FCC6E2733}" srcOrd="0" destOrd="0" presId="urn:microsoft.com/office/officeart/2009/3/layout/HorizontalOrganizationChart"/>
    <dgm:cxn modelId="{0A3C117E-8DB3-8041-A55B-F91B5D4392C4}" type="presOf" srcId="{A94FC053-BADA-4BB4-AF81-EB5D618CF453}" destId="{0520D96A-04F3-B640-9AFA-95758DA6E896}" srcOrd="1" destOrd="0" presId="urn:microsoft.com/office/officeart/2009/3/layout/HorizontalOrganizationChart"/>
    <dgm:cxn modelId="{2B757A7E-2998-495A-ABEB-5758CE287B85}" srcId="{2F726533-1EDA-4FDD-8648-62DD7A93D954}" destId="{A94FC053-BADA-4BB4-AF81-EB5D618CF453}" srcOrd="0" destOrd="0" parTransId="{C94F87D4-8BAE-4D3F-B132-2A4946CBC2A4}" sibTransId="{D287156B-F418-46C9-8F3D-356E3DCE9413}"/>
    <dgm:cxn modelId="{7716D287-BF23-40E5-B787-103825A6E2F3}" srcId="{63309585-53EA-494E-A2DE-CA2BB82C2ADF}" destId="{66F5C96D-A8BC-4037-B27D-EEE8FC0D0483}" srcOrd="1" destOrd="0" parTransId="{1A13EA6B-4EAF-4838-AD85-664555651368}" sibTransId="{5B38D04A-5FF0-4F56-BB2B-F399B447365A}"/>
    <dgm:cxn modelId="{9EF0FB89-4491-E24D-A9D0-064DF167E44A}" type="presOf" srcId="{1A13EA6B-4EAF-4838-AD85-664555651368}" destId="{7C7A9D29-A935-2C47-AB9F-00C2E76957ED}" srcOrd="0" destOrd="0" presId="urn:microsoft.com/office/officeart/2009/3/layout/HorizontalOrganizationChart"/>
    <dgm:cxn modelId="{2D182A97-C942-F04E-B88C-D9296FF34387}" type="presOf" srcId="{90DC5D5A-F0D0-44C7-A7D7-6422696414ED}" destId="{C774E916-2605-1C40-BDD5-231AA9EE01DD}" srcOrd="0" destOrd="0" presId="urn:microsoft.com/office/officeart/2009/3/layout/HorizontalOrganizationChart"/>
    <dgm:cxn modelId="{BB6D8D98-66E5-9142-9021-9508D56B0676}" type="presOf" srcId="{2F726533-1EDA-4FDD-8648-62DD7A93D954}" destId="{FCE57E4C-1603-BE46-9B39-71AF5CD7B978}" srcOrd="0" destOrd="0" presId="urn:microsoft.com/office/officeart/2009/3/layout/HorizontalOrganizationChart"/>
    <dgm:cxn modelId="{1D3C139B-1EB5-4C22-A8ED-612F0F8CE41D}" srcId="{2F726533-1EDA-4FDD-8648-62DD7A93D954}" destId="{B60C94A6-93A5-4424-97A2-1DB4105587E2}" srcOrd="2" destOrd="0" parTransId="{25595375-2FB1-46F1-9D7A-9A1DF862BAAA}" sibTransId="{8FE07C33-36AA-41C4-9ED3-B8FFFA163CDA}"/>
    <dgm:cxn modelId="{02E5F09E-2B8A-C745-B758-5D8245B015D1}" type="presOf" srcId="{FE7D9047-7922-4E5E-9043-91537F24D45A}" destId="{ADF65F17-8E1E-AD4E-ACBF-4C4F61E92C5E}" srcOrd="0" destOrd="0" presId="urn:microsoft.com/office/officeart/2009/3/layout/HorizontalOrganizationChart"/>
    <dgm:cxn modelId="{E1E5679F-8B3D-104D-B5FD-2D553F1CB9DF}" type="presOf" srcId="{63309585-53EA-494E-A2DE-CA2BB82C2ADF}" destId="{E1F0AA1D-4BDF-E941-956C-4EEDB0591A25}" srcOrd="0" destOrd="0" presId="urn:microsoft.com/office/officeart/2009/3/layout/HorizontalOrganizationChart"/>
    <dgm:cxn modelId="{15D5EBB0-EF22-334B-8E29-6DB7895AD79F}" type="presOf" srcId="{B60C94A6-93A5-4424-97A2-1DB4105587E2}" destId="{9E73D523-4BDD-844F-AE41-44674B580193}" srcOrd="1" destOrd="0" presId="urn:microsoft.com/office/officeart/2009/3/layout/HorizontalOrganizationChart"/>
    <dgm:cxn modelId="{9FEAB1C7-DB98-0D48-9104-E8655B0C096B}" type="presOf" srcId="{63309585-53EA-494E-A2DE-CA2BB82C2ADF}" destId="{BF0E0BD8-A31B-E445-83E5-A0C1D5CF3918}" srcOrd="1" destOrd="0" presId="urn:microsoft.com/office/officeart/2009/3/layout/HorizontalOrganizationChart"/>
    <dgm:cxn modelId="{5AE69BCC-0EC1-794F-824D-9FB387A6D7D8}" type="presOf" srcId="{1CBDFCAE-0591-4FAF-80FC-906F868FE254}" destId="{424EABB0-40E0-BE42-B4C2-A584D89D8DBC}" srcOrd="0" destOrd="0" presId="urn:microsoft.com/office/officeart/2009/3/layout/HorizontalOrganizationChart"/>
    <dgm:cxn modelId="{4E85CED2-FABF-4C78-883C-20C5144AE6A1}" srcId="{2F726533-1EDA-4FDD-8648-62DD7A93D954}" destId="{63309585-53EA-494E-A2DE-CA2BB82C2ADF}" srcOrd="3" destOrd="0" parTransId="{EA6F3CD6-D07A-49C2-AFB5-A9562A51CA5A}" sibTransId="{DD1D583C-6DAE-431F-A544-C366F0C5B2F5}"/>
    <dgm:cxn modelId="{98AD9CEB-1511-BC4A-AEF7-EE6E6EAA2E2C}" type="presOf" srcId="{FE7D9047-7922-4E5E-9043-91537F24D45A}" destId="{51A48EC5-8900-274D-A0B0-8D09295F4714}" srcOrd="1" destOrd="0" presId="urn:microsoft.com/office/officeart/2009/3/layout/HorizontalOrganizationChart"/>
    <dgm:cxn modelId="{987B8BFA-F222-41F4-A2B4-13AD9B56CFA2}" srcId="{63309585-53EA-494E-A2DE-CA2BB82C2ADF}" destId="{1CBDFCAE-0591-4FAF-80FC-906F868FE254}" srcOrd="2" destOrd="0" parTransId="{A37A79F4-6D02-40C1-80F9-BED80154DD45}" sibTransId="{8E8A008E-6612-4B96-BC26-F7626C93D437}"/>
    <dgm:cxn modelId="{EF35A3FC-A91D-264D-8BA0-5892D7B266A0}" type="presOf" srcId="{66F5C96D-A8BC-4037-B27D-EEE8FC0D0483}" destId="{F64E080B-0FEA-5A41-8746-3DD958184716}" srcOrd="1" destOrd="0" presId="urn:microsoft.com/office/officeart/2009/3/layout/HorizontalOrganizationChart"/>
    <dgm:cxn modelId="{F33FDA9F-FD60-924E-9D5B-B4B769FCA83F}" type="presParOf" srcId="{FCE57E4C-1603-BE46-9B39-71AF5CD7B978}" destId="{7FD97851-64DB-2E4B-8E3D-484CEE650B9C}" srcOrd="0" destOrd="0" presId="urn:microsoft.com/office/officeart/2009/3/layout/HorizontalOrganizationChart"/>
    <dgm:cxn modelId="{3A8F4EFF-DF66-584A-B742-17DA9F8E42EC}" type="presParOf" srcId="{7FD97851-64DB-2E4B-8E3D-484CEE650B9C}" destId="{363EFEBC-E679-144B-935B-3DABD78D70D6}" srcOrd="0" destOrd="0" presId="urn:microsoft.com/office/officeart/2009/3/layout/HorizontalOrganizationChart"/>
    <dgm:cxn modelId="{2874F8D3-3A6C-D144-AAE2-18696C08ABBA}" type="presParOf" srcId="{363EFEBC-E679-144B-935B-3DABD78D70D6}" destId="{C5C069CA-A716-AB4F-BE96-FB8C62AA63D7}" srcOrd="0" destOrd="0" presId="urn:microsoft.com/office/officeart/2009/3/layout/HorizontalOrganizationChart"/>
    <dgm:cxn modelId="{EA8F8B5C-C7AA-6845-B3AA-241CF5DBD4ED}" type="presParOf" srcId="{363EFEBC-E679-144B-935B-3DABD78D70D6}" destId="{0520D96A-04F3-B640-9AFA-95758DA6E896}" srcOrd="1" destOrd="0" presId="urn:microsoft.com/office/officeart/2009/3/layout/HorizontalOrganizationChart"/>
    <dgm:cxn modelId="{D6BC2230-2822-9A42-80E5-6D011E251823}" type="presParOf" srcId="{7FD97851-64DB-2E4B-8E3D-484CEE650B9C}" destId="{0B777723-26AD-244F-B3CF-2E2B29E9A6C3}" srcOrd="1" destOrd="0" presId="urn:microsoft.com/office/officeart/2009/3/layout/HorizontalOrganizationChart"/>
    <dgm:cxn modelId="{F99D66DA-DA26-2A4B-B1C9-662EE5CD3229}" type="presParOf" srcId="{7FD97851-64DB-2E4B-8E3D-484CEE650B9C}" destId="{53302E6C-1117-5C4B-9ABE-898AEC9E84C1}" srcOrd="2" destOrd="0" presId="urn:microsoft.com/office/officeart/2009/3/layout/HorizontalOrganizationChart"/>
    <dgm:cxn modelId="{A92D4B33-CC91-B040-94A5-068AF613719D}" type="presParOf" srcId="{FCE57E4C-1603-BE46-9B39-71AF5CD7B978}" destId="{3ED38A46-7F54-C741-8946-1B6C32C6E447}" srcOrd="1" destOrd="0" presId="urn:microsoft.com/office/officeart/2009/3/layout/HorizontalOrganizationChart"/>
    <dgm:cxn modelId="{5CCD1CBD-2283-584F-9C8E-1F2E545E1D76}" type="presParOf" srcId="{3ED38A46-7F54-C741-8946-1B6C32C6E447}" destId="{7CD43702-3417-1E4B-B50A-0CFA7B041F7F}" srcOrd="0" destOrd="0" presId="urn:microsoft.com/office/officeart/2009/3/layout/HorizontalOrganizationChart"/>
    <dgm:cxn modelId="{B4E57D7C-1EA0-2548-B8AA-158344201296}" type="presParOf" srcId="{7CD43702-3417-1E4B-B50A-0CFA7B041F7F}" destId="{C774E916-2605-1C40-BDD5-231AA9EE01DD}" srcOrd="0" destOrd="0" presId="urn:microsoft.com/office/officeart/2009/3/layout/HorizontalOrganizationChart"/>
    <dgm:cxn modelId="{BC6FC256-566A-1D41-AB8E-0655D06E160C}" type="presParOf" srcId="{7CD43702-3417-1E4B-B50A-0CFA7B041F7F}" destId="{3AD743DE-B9C1-814F-A169-9C7CB03420B1}" srcOrd="1" destOrd="0" presId="urn:microsoft.com/office/officeart/2009/3/layout/HorizontalOrganizationChart"/>
    <dgm:cxn modelId="{D1C83A50-2A80-FD4E-833B-1F82F680BF5A}" type="presParOf" srcId="{3ED38A46-7F54-C741-8946-1B6C32C6E447}" destId="{D66FD9A5-869C-7948-8BF1-7875B850A572}" srcOrd="1" destOrd="0" presId="urn:microsoft.com/office/officeart/2009/3/layout/HorizontalOrganizationChart"/>
    <dgm:cxn modelId="{10442E2F-6404-8642-AAA1-DA8A7B94CC6F}" type="presParOf" srcId="{3ED38A46-7F54-C741-8946-1B6C32C6E447}" destId="{A5BCCDE5-956F-6C4F-BC33-39553572A4D8}" srcOrd="2" destOrd="0" presId="urn:microsoft.com/office/officeart/2009/3/layout/HorizontalOrganizationChart"/>
    <dgm:cxn modelId="{6EC47D3D-47F0-5A4E-AC28-E77B9D15616A}" type="presParOf" srcId="{FCE57E4C-1603-BE46-9B39-71AF5CD7B978}" destId="{E99C9642-6AE2-1842-8D33-8D55996EDD98}" srcOrd="2" destOrd="0" presId="urn:microsoft.com/office/officeart/2009/3/layout/HorizontalOrganizationChart"/>
    <dgm:cxn modelId="{32F50B4D-56F0-FA47-AB7B-77C17CB352EB}" type="presParOf" srcId="{E99C9642-6AE2-1842-8D33-8D55996EDD98}" destId="{C05CF85D-4847-B445-A280-D63E8C74F53C}" srcOrd="0" destOrd="0" presId="urn:microsoft.com/office/officeart/2009/3/layout/HorizontalOrganizationChart"/>
    <dgm:cxn modelId="{EF1D6F2B-F6B3-3B4B-8402-5E7AE5040B45}" type="presParOf" srcId="{C05CF85D-4847-B445-A280-D63E8C74F53C}" destId="{6785AADE-5BB1-A84F-8969-C78FCC6E2733}" srcOrd="0" destOrd="0" presId="urn:microsoft.com/office/officeart/2009/3/layout/HorizontalOrganizationChart"/>
    <dgm:cxn modelId="{295B7648-2984-274D-81AD-F86C28417FE1}" type="presParOf" srcId="{C05CF85D-4847-B445-A280-D63E8C74F53C}" destId="{9E73D523-4BDD-844F-AE41-44674B580193}" srcOrd="1" destOrd="0" presId="urn:microsoft.com/office/officeart/2009/3/layout/HorizontalOrganizationChart"/>
    <dgm:cxn modelId="{A1E48F00-C557-AD41-AA91-8BEAE8E8E1B5}" type="presParOf" srcId="{E99C9642-6AE2-1842-8D33-8D55996EDD98}" destId="{E4F501F8-03D4-5149-BE1E-59DA9D74181E}" srcOrd="1" destOrd="0" presId="urn:microsoft.com/office/officeart/2009/3/layout/HorizontalOrganizationChart"/>
    <dgm:cxn modelId="{DCDC23F5-0777-C74A-8EDF-C992D259F0BC}" type="presParOf" srcId="{E99C9642-6AE2-1842-8D33-8D55996EDD98}" destId="{3DE6F614-99FE-AA4A-A87C-166521A58978}" srcOrd="2" destOrd="0" presId="urn:microsoft.com/office/officeart/2009/3/layout/HorizontalOrganizationChart"/>
    <dgm:cxn modelId="{13061E2A-0116-154A-9886-836F7D809749}" type="presParOf" srcId="{FCE57E4C-1603-BE46-9B39-71AF5CD7B978}" destId="{E384C006-96E0-E84E-969E-CF453A121B33}" srcOrd="3" destOrd="0" presId="urn:microsoft.com/office/officeart/2009/3/layout/HorizontalOrganizationChart"/>
    <dgm:cxn modelId="{502E1B0B-2431-5B4D-8FD7-853624D19E9D}" type="presParOf" srcId="{E384C006-96E0-E84E-969E-CF453A121B33}" destId="{9BD6B119-437A-CC49-A8F2-D27510C356FA}" srcOrd="0" destOrd="0" presId="urn:microsoft.com/office/officeart/2009/3/layout/HorizontalOrganizationChart"/>
    <dgm:cxn modelId="{357C23E9-E046-754B-BAB1-05EB2CA06AB1}" type="presParOf" srcId="{9BD6B119-437A-CC49-A8F2-D27510C356FA}" destId="{E1F0AA1D-4BDF-E941-956C-4EEDB0591A25}" srcOrd="0" destOrd="0" presId="urn:microsoft.com/office/officeart/2009/3/layout/HorizontalOrganizationChart"/>
    <dgm:cxn modelId="{00C8CCA7-56D0-2942-B9E2-421ED7578329}" type="presParOf" srcId="{9BD6B119-437A-CC49-A8F2-D27510C356FA}" destId="{BF0E0BD8-A31B-E445-83E5-A0C1D5CF3918}" srcOrd="1" destOrd="0" presId="urn:microsoft.com/office/officeart/2009/3/layout/HorizontalOrganizationChart"/>
    <dgm:cxn modelId="{5E4D1C46-A1FD-E043-AD0D-81DB0063708B}" type="presParOf" srcId="{E384C006-96E0-E84E-969E-CF453A121B33}" destId="{8B893BDC-F193-574C-8797-130E383C50EB}" srcOrd="1" destOrd="0" presId="urn:microsoft.com/office/officeart/2009/3/layout/HorizontalOrganizationChart"/>
    <dgm:cxn modelId="{2EEAEA70-866E-2549-A2D1-AE2878A07B6F}" type="presParOf" srcId="{8B893BDC-F193-574C-8797-130E383C50EB}" destId="{EAF694F7-CEE2-BB44-9CA0-15394B71F57C}" srcOrd="0" destOrd="0" presId="urn:microsoft.com/office/officeart/2009/3/layout/HorizontalOrganizationChart"/>
    <dgm:cxn modelId="{6EFB75E9-C8CC-0847-B429-73CF37DD21EB}" type="presParOf" srcId="{8B893BDC-F193-574C-8797-130E383C50EB}" destId="{C57DF106-2078-3543-910A-C1DF4879E616}" srcOrd="1" destOrd="0" presId="urn:microsoft.com/office/officeart/2009/3/layout/HorizontalOrganizationChart"/>
    <dgm:cxn modelId="{DD58998C-0A81-9145-BBD8-31C357D9F3AD}" type="presParOf" srcId="{C57DF106-2078-3543-910A-C1DF4879E616}" destId="{136730FE-E4A0-7140-9D68-0D51BEB0EAA7}" srcOrd="0" destOrd="0" presId="urn:microsoft.com/office/officeart/2009/3/layout/HorizontalOrganizationChart"/>
    <dgm:cxn modelId="{1E8B2F70-83A3-E643-8B91-136A3DA58C72}" type="presParOf" srcId="{136730FE-E4A0-7140-9D68-0D51BEB0EAA7}" destId="{ADF65F17-8E1E-AD4E-ACBF-4C4F61E92C5E}" srcOrd="0" destOrd="0" presId="urn:microsoft.com/office/officeart/2009/3/layout/HorizontalOrganizationChart"/>
    <dgm:cxn modelId="{B4DCE56A-4C43-1C4B-ADA3-0A469DEBAE1B}" type="presParOf" srcId="{136730FE-E4A0-7140-9D68-0D51BEB0EAA7}" destId="{51A48EC5-8900-274D-A0B0-8D09295F4714}" srcOrd="1" destOrd="0" presId="urn:microsoft.com/office/officeart/2009/3/layout/HorizontalOrganizationChart"/>
    <dgm:cxn modelId="{3F1037CC-EDC5-A243-850A-04E3206BB907}" type="presParOf" srcId="{C57DF106-2078-3543-910A-C1DF4879E616}" destId="{B10193F4-0326-734A-9994-40A1AF490893}" srcOrd="1" destOrd="0" presId="urn:microsoft.com/office/officeart/2009/3/layout/HorizontalOrganizationChart"/>
    <dgm:cxn modelId="{03EBDE59-0220-5543-B583-87A011059CDC}" type="presParOf" srcId="{C57DF106-2078-3543-910A-C1DF4879E616}" destId="{E5FFD327-96F1-3548-BBDC-D9A5485D3A04}" srcOrd="2" destOrd="0" presId="urn:microsoft.com/office/officeart/2009/3/layout/HorizontalOrganizationChart"/>
    <dgm:cxn modelId="{A3A3489A-EDBC-4247-B187-C0671BE82BF0}" type="presParOf" srcId="{8B893BDC-F193-574C-8797-130E383C50EB}" destId="{7C7A9D29-A935-2C47-AB9F-00C2E76957ED}" srcOrd="2" destOrd="0" presId="urn:microsoft.com/office/officeart/2009/3/layout/HorizontalOrganizationChart"/>
    <dgm:cxn modelId="{0649E78C-7951-3148-B2A6-F65F3BEAAA59}" type="presParOf" srcId="{8B893BDC-F193-574C-8797-130E383C50EB}" destId="{EC851B5E-1AAF-1A4B-9C52-147ECBF52A52}" srcOrd="3" destOrd="0" presId="urn:microsoft.com/office/officeart/2009/3/layout/HorizontalOrganizationChart"/>
    <dgm:cxn modelId="{5363EAEE-6A2F-3D4A-92F9-308D93A26F79}" type="presParOf" srcId="{EC851B5E-1AAF-1A4B-9C52-147ECBF52A52}" destId="{C5A1CFB2-08D4-FC4F-92C7-AE1897ECD66B}" srcOrd="0" destOrd="0" presId="urn:microsoft.com/office/officeart/2009/3/layout/HorizontalOrganizationChart"/>
    <dgm:cxn modelId="{00EA205D-4A11-6847-A3C4-4916455EE348}" type="presParOf" srcId="{C5A1CFB2-08D4-FC4F-92C7-AE1897ECD66B}" destId="{2DB11818-E6B2-7D4D-99C4-D3DE2CB45245}" srcOrd="0" destOrd="0" presId="urn:microsoft.com/office/officeart/2009/3/layout/HorizontalOrganizationChart"/>
    <dgm:cxn modelId="{95B78D13-9C95-BF43-AE16-C223E3DA5B5C}" type="presParOf" srcId="{C5A1CFB2-08D4-FC4F-92C7-AE1897ECD66B}" destId="{F64E080B-0FEA-5A41-8746-3DD958184716}" srcOrd="1" destOrd="0" presId="urn:microsoft.com/office/officeart/2009/3/layout/HorizontalOrganizationChart"/>
    <dgm:cxn modelId="{B9737B58-BBF1-B940-BC57-65FCBCB73BE2}" type="presParOf" srcId="{EC851B5E-1AAF-1A4B-9C52-147ECBF52A52}" destId="{D9F94D95-D471-F84E-81F1-E30ED4330F93}" srcOrd="1" destOrd="0" presId="urn:microsoft.com/office/officeart/2009/3/layout/HorizontalOrganizationChart"/>
    <dgm:cxn modelId="{4C3A9128-279D-E745-8DB0-25EED543AE1A}" type="presParOf" srcId="{EC851B5E-1AAF-1A4B-9C52-147ECBF52A52}" destId="{FA177E33-36E7-D248-A6CE-4563F59303C5}" srcOrd="2" destOrd="0" presId="urn:microsoft.com/office/officeart/2009/3/layout/HorizontalOrganizationChart"/>
    <dgm:cxn modelId="{085448C7-142A-9840-9A7A-93263DBD9336}" type="presParOf" srcId="{8B893BDC-F193-574C-8797-130E383C50EB}" destId="{F0D93BAE-615C-6C4A-948F-1358CCDA3F9E}" srcOrd="4" destOrd="0" presId="urn:microsoft.com/office/officeart/2009/3/layout/HorizontalOrganizationChart"/>
    <dgm:cxn modelId="{B2407E21-8C51-D149-959F-456763157D44}" type="presParOf" srcId="{8B893BDC-F193-574C-8797-130E383C50EB}" destId="{C4359BE4-AEA8-9942-8BA2-FA53F4BCA15A}" srcOrd="5" destOrd="0" presId="urn:microsoft.com/office/officeart/2009/3/layout/HorizontalOrganizationChart"/>
    <dgm:cxn modelId="{867DC34C-6590-B844-B39A-93039DE72321}" type="presParOf" srcId="{C4359BE4-AEA8-9942-8BA2-FA53F4BCA15A}" destId="{9A57C211-14D6-F54D-90D2-3E75A0223EBF}" srcOrd="0" destOrd="0" presId="urn:microsoft.com/office/officeart/2009/3/layout/HorizontalOrganizationChart"/>
    <dgm:cxn modelId="{A0D608A0-1B27-454B-922D-640D6DC8F382}" type="presParOf" srcId="{9A57C211-14D6-F54D-90D2-3E75A0223EBF}" destId="{424EABB0-40E0-BE42-B4C2-A584D89D8DBC}" srcOrd="0" destOrd="0" presId="urn:microsoft.com/office/officeart/2009/3/layout/HorizontalOrganizationChart"/>
    <dgm:cxn modelId="{C36BF37B-1217-CF42-9756-EB51BCDDB350}" type="presParOf" srcId="{9A57C211-14D6-F54D-90D2-3E75A0223EBF}" destId="{8ACD26E3-1FDA-6A40-A419-0EE89CF32C9E}" srcOrd="1" destOrd="0" presId="urn:microsoft.com/office/officeart/2009/3/layout/HorizontalOrganizationChart"/>
    <dgm:cxn modelId="{EF06CC78-A30E-9D47-8285-8057E3020D5F}" type="presParOf" srcId="{C4359BE4-AEA8-9942-8BA2-FA53F4BCA15A}" destId="{13E5924C-7BED-8048-BB03-815284D38FB6}" srcOrd="1" destOrd="0" presId="urn:microsoft.com/office/officeart/2009/3/layout/HorizontalOrganizationChart"/>
    <dgm:cxn modelId="{B5F6C5CF-CBD2-9F4F-A78D-61895E672D7F}" type="presParOf" srcId="{C4359BE4-AEA8-9942-8BA2-FA53F4BCA15A}" destId="{DB56A056-39C4-E943-9399-B84D4532F6A0}" srcOrd="2" destOrd="0" presId="urn:microsoft.com/office/officeart/2009/3/layout/HorizontalOrganizationChart"/>
    <dgm:cxn modelId="{E23EFCE8-9C7F-044F-AAF3-FEECF129905F}" type="presParOf" srcId="{E384C006-96E0-E84E-969E-CF453A121B33}" destId="{243DD1A3-3DDD-144E-A322-084BE3687DF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93BAE-615C-6C4A-948F-1358CCDA3F9E}">
      <dsp:nvSpPr>
        <dsp:cNvPr id="0" name=""/>
        <dsp:cNvSpPr/>
      </dsp:nvSpPr>
      <dsp:spPr>
        <a:xfrm>
          <a:off x="4176335" y="3721494"/>
          <a:ext cx="307714" cy="9515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857" y="0"/>
              </a:lnTo>
              <a:lnTo>
                <a:pt x="153857" y="951515"/>
              </a:lnTo>
              <a:lnTo>
                <a:pt x="307714" y="95151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A9D29-A935-2C47-AB9F-00C2E76957ED}">
      <dsp:nvSpPr>
        <dsp:cNvPr id="0" name=""/>
        <dsp:cNvSpPr/>
      </dsp:nvSpPr>
      <dsp:spPr>
        <a:xfrm>
          <a:off x="4176335" y="3675774"/>
          <a:ext cx="3077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71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694F7-CEE2-BB44-9CA0-15394B71F57C}">
      <dsp:nvSpPr>
        <dsp:cNvPr id="0" name=""/>
        <dsp:cNvSpPr/>
      </dsp:nvSpPr>
      <dsp:spPr>
        <a:xfrm>
          <a:off x="4176335" y="2769978"/>
          <a:ext cx="307714" cy="951515"/>
        </a:xfrm>
        <a:custGeom>
          <a:avLst/>
          <a:gdLst/>
          <a:ahLst/>
          <a:cxnLst/>
          <a:rect l="0" t="0" r="0" b="0"/>
          <a:pathLst>
            <a:path>
              <a:moveTo>
                <a:pt x="0" y="951515"/>
              </a:moveTo>
              <a:lnTo>
                <a:pt x="153857" y="951515"/>
              </a:lnTo>
              <a:lnTo>
                <a:pt x="153857" y="0"/>
              </a:lnTo>
              <a:lnTo>
                <a:pt x="3077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069CA-A716-AB4F-BE96-FB8C62AA63D7}">
      <dsp:nvSpPr>
        <dsp:cNvPr id="0" name=""/>
        <dsp:cNvSpPr/>
      </dsp:nvSpPr>
      <dsp:spPr>
        <a:xfrm>
          <a:off x="3484" y="195030"/>
          <a:ext cx="4172851" cy="8427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XDGMM was fit for a number of gaussian components, the minimum Bayesian Information Criteria score for the number of components was chosen </a:t>
          </a:r>
        </a:p>
      </dsp:txBody>
      <dsp:txXfrm>
        <a:off x="3484" y="195030"/>
        <a:ext cx="4172851" cy="842714"/>
      </dsp:txXfrm>
    </dsp:sp>
    <dsp:sp modelId="{C774E916-2605-1C40-BDD5-231AA9EE01DD}">
      <dsp:nvSpPr>
        <dsp:cNvPr id="0" name=""/>
        <dsp:cNvSpPr/>
      </dsp:nvSpPr>
      <dsp:spPr>
        <a:xfrm>
          <a:off x="3484" y="1230066"/>
          <a:ext cx="4172851" cy="8427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Initialize the number of gaussians by choosing the number returning the minimum Bayesian Information Criteria score. </a:t>
          </a:r>
        </a:p>
      </dsp:txBody>
      <dsp:txXfrm>
        <a:off x="3484" y="1230066"/>
        <a:ext cx="4172851" cy="842714"/>
      </dsp:txXfrm>
    </dsp:sp>
    <dsp:sp modelId="{6785AADE-5BB1-A84F-8969-C78FCC6E2733}">
      <dsp:nvSpPr>
        <dsp:cNvPr id="0" name=""/>
        <dsp:cNvSpPr/>
      </dsp:nvSpPr>
      <dsp:spPr>
        <a:xfrm>
          <a:off x="3484" y="2265101"/>
          <a:ext cx="4172851" cy="8427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Compute the likelihood and update the means, covariances and weights to maximize the log likelihood</a:t>
          </a:r>
        </a:p>
      </dsp:txBody>
      <dsp:txXfrm>
        <a:off x="3484" y="2265101"/>
        <a:ext cx="4172851" cy="842714"/>
      </dsp:txXfrm>
    </dsp:sp>
    <dsp:sp modelId="{E1F0AA1D-4BDF-E941-956C-4EEDB0591A25}">
      <dsp:nvSpPr>
        <dsp:cNvPr id="0" name=""/>
        <dsp:cNvSpPr/>
      </dsp:nvSpPr>
      <dsp:spPr>
        <a:xfrm>
          <a:off x="3484" y="3300137"/>
          <a:ext cx="4172851" cy="8427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Sounds like normal GMM right? But.....</a:t>
          </a:r>
        </a:p>
      </dsp:txBody>
      <dsp:txXfrm>
        <a:off x="3484" y="3300137"/>
        <a:ext cx="4172851" cy="842714"/>
      </dsp:txXfrm>
    </dsp:sp>
    <dsp:sp modelId="{ADF65F17-8E1E-AD4E-ACBF-4C4F61E92C5E}">
      <dsp:nvSpPr>
        <dsp:cNvPr id="0" name=""/>
        <dsp:cNvSpPr/>
      </dsp:nvSpPr>
      <dsp:spPr>
        <a:xfrm>
          <a:off x="4484050" y="2390381"/>
          <a:ext cx="4953645" cy="7591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Extreme Deconvolution can estimate the underlying true distribution: handles heteroscedastic noise, Multidimensional data, incomplete/missing data</a:t>
          </a:r>
        </a:p>
      </dsp:txBody>
      <dsp:txXfrm>
        <a:off x="4484050" y="2390381"/>
        <a:ext cx="4953645" cy="759194"/>
      </dsp:txXfrm>
    </dsp:sp>
    <dsp:sp modelId="{2DB11818-E6B2-7D4D-99C4-D3DE2CB45245}">
      <dsp:nvSpPr>
        <dsp:cNvPr id="0" name=""/>
        <dsp:cNvSpPr/>
      </dsp:nvSpPr>
      <dsp:spPr>
        <a:xfrm>
          <a:off x="4484050" y="3341896"/>
          <a:ext cx="4953645" cy="7591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normal GMM would incorrectly attribute noise to real astrophysical structures</a:t>
          </a:r>
        </a:p>
      </dsp:txBody>
      <dsp:txXfrm>
        <a:off x="4484050" y="3341896"/>
        <a:ext cx="4953645" cy="759194"/>
      </dsp:txXfrm>
    </dsp:sp>
    <dsp:sp modelId="{424EABB0-40E0-BE42-B4C2-A584D89D8DBC}">
      <dsp:nvSpPr>
        <dsp:cNvPr id="0" name=""/>
        <dsp:cNvSpPr/>
      </dsp:nvSpPr>
      <dsp:spPr>
        <a:xfrm>
          <a:off x="4484050" y="4293412"/>
          <a:ext cx="4953645" cy="7591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XG essentially corrects for this by ‘deblurring’ the velocity distribution ensuring that observables are real and are not just a product of observational errors.</a:t>
          </a:r>
        </a:p>
      </dsp:txBody>
      <dsp:txXfrm>
        <a:off x="4484050" y="4293412"/>
        <a:ext cx="4953645" cy="759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AE752-0049-D544-A496-0AB4392C8D7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9EDEC-F855-2748-8781-D9F38CFBE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9EDEC-F855-2748-8781-D9F38CFBEC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minimum BIC score</a:t>
            </a:r>
            <a:r>
              <a:rPr lang="en-GB" dirty="0"/>
              <a:t> indicates the best trade-off between </a:t>
            </a:r>
            <a:r>
              <a:rPr lang="en-GB" b="1" dirty="0"/>
              <a:t>model fit and complexity</a:t>
            </a:r>
            <a:r>
              <a:rPr lang="en-GB" dirty="0"/>
              <a:t>.</a:t>
            </a:r>
          </a:p>
          <a:p>
            <a:r>
              <a:rPr lang="en-GB" dirty="0"/>
              <a:t>The BIC score decreases when the model fits better (higher likelihood), but increases when too many parameters are used.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9EDEC-F855-2748-8781-D9F38CFBEC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9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8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4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5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14/10-aoas439" TargetMode="External"/><Relationship Id="rId2" Type="http://schemas.openxmlformats.org/officeDocument/2006/relationships/hyperlink" Target="https://arxiv.org/abs/2311.09294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i.org/10.1016/j.newar.2024.1017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2CD24F3-CF48-5ECA-A5F7-7C3B054D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4" b="151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03DCA46-72BF-5305-2BB7-7D620059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2813" y="919370"/>
            <a:ext cx="5260271" cy="2509630"/>
          </a:xfrm>
        </p:spPr>
        <p:txBody>
          <a:bodyPr>
            <a:noAutofit/>
          </a:bodyPr>
          <a:lstStyle/>
          <a:p>
            <a:r>
              <a:rPr lang="en-GB" sz="3200" dirty="0">
                <a:effectLst/>
                <a:latin typeface="Helvetica" pitchFamily="2" charset="0"/>
              </a:rPr>
              <a:t>Disentangling the components of the Milky Way with Gaussian</a:t>
            </a:r>
            <a:br>
              <a:rPr lang="en-GB" sz="3200" dirty="0">
                <a:effectLst/>
                <a:latin typeface="Helvetica" pitchFamily="2" charset="0"/>
              </a:rPr>
            </a:br>
            <a:r>
              <a:rPr lang="en-GB" sz="3200" dirty="0">
                <a:effectLst/>
                <a:latin typeface="Helvetica" pitchFamily="2" charset="0"/>
              </a:rPr>
              <a:t>Mixture Modelling</a:t>
            </a:r>
            <a:br>
              <a:rPr lang="en-GB" sz="3200" dirty="0">
                <a:effectLst/>
                <a:latin typeface="Helvetica" pitchFamily="2" charset="0"/>
              </a:rPr>
            </a:b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41A19-A70F-8CD1-455C-2948477EEBD9}"/>
              </a:ext>
            </a:extLst>
          </p:cNvPr>
          <p:cNvSpPr txBox="1"/>
          <p:nvPr/>
        </p:nvSpPr>
        <p:spPr>
          <a:xfrm>
            <a:off x="7196065" y="3620860"/>
            <a:ext cx="4439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Raunaq Rai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rsr45@cam.ac.uk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Anke Ardern-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Arentsen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Astronomy, Cambridge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anke.arentsen@ast.ac.uk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85FF9-5235-4761-3FAB-001F555052E7}"/>
              </a:ext>
            </a:extLst>
          </p:cNvPr>
          <p:cNvSpPr txBox="1"/>
          <p:nvPr/>
        </p:nvSpPr>
        <p:spPr>
          <a:xfrm>
            <a:off x="218728" y="5290913"/>
            <a:ext cx="4439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‘On the existence of a very metal poor disk in the Milky Way’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Anke Ardern-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Arentsen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Vasily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Belokurov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6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E378-9CBA-9856-A6B4-F07BECF8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existence of a metal poor disk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7EF12-6F03-012F-C65D-E1349967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56" y="2300378"/>
            <a:ext cx="3858113" cy="3318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b="1" u="sng" dirty="0"/>
              <a:t>The debate</a:t>
            </a:r>
          </a:p>
          <a:p>
            <a:pPr marL="0" indent="0">
              <a:buNone/>
            </a:pPr>
            <a:r>
              <a:rPr lang="en-GB" sz="1600" dirty="0"/>
              <a:t>Some studies argue that a metal poor disk exists at [Me/H] &lt; -2</a:t>
            </a:r>
          </a:p>
          <a:p>
            <a:pPr marL="0" indent="0">
              <a:buNone/>
            </a:pPr>
            <a:r>
              <a:rPr lang="en-GB" sz="1600" dirty="0"/>
              <a:t>Others argue these belong to the prograde halo instead (exhibits net rotation is in the same direction as the disc but with a high velocity distribution)</a:t>
            </a:r>
            <a:endParaRPr lang="en-GB" sz="1400" dirty="0"/>
          </a:p>
          <a:p>
            <a:pPr lvl="1"/>
            <a:endParaRPr lang="en-US" sz="1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9E6A7F-D1B8-667D-B326-276A7B9AC2C8}"/>
              </a:ext>
            </a:extLst>
          </p:cNvPr>
          <p:cNvSpPr txBox="1">
            <a:spLocks/>
          </p:cNvSpPr>
          <p:nvPr/>
        </p:nvSpPr>
        <p:spPr>
          <a:xfrm>
            <a:off x="4166943" y="2300378"/>
            <a:ext cx="3858113" cy="3318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b="1" u="sng" dirty="0"/>
              <a:t>Methodology (Brief)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Gaussian Mixture Models (GMM) are applied to separate distinct stellar populations in the velocity space.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The key focus is on testing for a rotation supported disk –like population at low metallicities and distinguishing it from a prograde halo component</a:t>
            </a:r>
            <a:endParaRPr lang="en-GB" sz="1400" dirty="0"/>
          </a:p>
          <a:p>
            <a:pPr lvl="1"/>
            <a:endParaRPr lang="en-US" sz="1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6C23CC-8C9A-0506-2FCA-E8161228A71D}"/>
              </a:ext>
            </a:extLst>
          </p:cNvPr>
          <p:cNvSpPr txBox="1">
            <a:spLocks/>
          </p:cNvSpPr>
          <p:nvPr/>
        </p:nvSpPr>
        <p:spPr>
          <a:xfrm>
            <a:off x="8110331" y="2300378"/>
            <a:ext cx="3858113" cy="3318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600" b="1" u="sng" dirty="0"/>
              <a:t>Implications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The existence of a metal poor disk could indicate that a stable rotationally disk exists much earlier than current models suggest.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This could challenge the idea that the early milky way was dominated by chaotic mergers and a dispersion supported halo.</a:t>
            </a:r>
            <a:endParaRPr lang="en-GB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3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C71D91-25FD-F0CB-3C23-D2DEEE126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8A4B1-7DB3-CEAD-4E36-579A06CF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Components of the milky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ACF81A8-C326-DD80-C599-D7E9A7F2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974574"/>
            <a:ext cx="6570472" cy="4883426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/>
              <a:t>Thin Disk</a:t>
            </a:r>
          </a:p>
          <a:p>
            <a:pPr lvl="1"/>
            <a:r>
              <a:rPr lang="en-US" dirty="0"/>
              <a:t>The dominant components of the milky way containing most of the stars we see in the sky</a:t>
            </a:r>
          </a:p>
          <a:p>
            <a:pPr lvl="1"/>
            <a:r>
              <a:rPr lang="en-US" dirty="0"/>
              <a:t>Contain younger stars (greater metallicity)</a:t>
            </a:r>
          </a:p>
          <a:p>
            <a:pPr lvl="1"/>
            <a:r>
              <a:rPr lang="en-US" dirty="0"/>
              <a:t>Low velocity dispersion – move in circular orbits</a:t>
            </a:r>
          </a:p>
          <a:p>
            <a:r>
              <a:rPr lang="en-US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Thick Disk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Kinematically hotter, older stellar population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 older stars (lower metallicity)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significant gas content – little to no ongoing star formation</a:t>
            </a:r>
          </a:p>
          <a:p>
            <a:r>
              <a:rPr 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Gaia Sausage/Enceladus (GS/E)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Represents a dwarf galaxy that merged with the milky way in its early history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Highly radial orbit </a:t>
            </a:r>
          </a:p>
          <a:p>
            <a:r>
              <a:rPr lang="en-US" b="1" u="sng" dirty="0">
                <a:solidFill>
                  <a:srgbClr val="7030A0"/>
                </a:solidFill>
              </a:rPr>
              <a:t>Spherical Halo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Vast Diffuse component of the milky way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Contains some of the oldest most metal poor stars –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Stars move in random – highly elliptical orbits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F2C8D4-530A-35C4-76F1-31FB5CE0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783870"/>
            <a:ext cx="4202057" cy="53700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902D51-42B5-44B5-DE5D-585E1994423D}"/>
                  </a:ext>
                </a:extLst>
              </p:cNvPr>
              <p:cNvSpPr txBox="1"/>
              <p:nvPr/>
            </p:nvSpPr>
            <p:spPr>
              <a:xfrm rot="16200000">
                <a:off x="6838639" y="2991430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(km/s)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902D51-42B5-44B5-DE5D-585E1994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38639" y="2991430"/>
                <a:ext cx="1241174" cy="369332"/>
              </a:xfrm>
              <a:prstGeom prst="rect">
                <a:avLst/>
              </a:prstGeom>
              <a:blipFill>
                <a:blip r:embed="rId3"/>
                <a:stretch>
                  <a:fillRect l="-6667" t="-3030" r="-2333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55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1FADC9-A0F4-4689-9608-959F3C23D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CDFEA9-C560-1E6D-DB35-3A454BA6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5099"/>
          <a:stretch/>
        </p:blipFill>
        <p:spPr>
          <a:xfrm>
            <a:off x="800100" y="1066799"/>
            <a:ext cx="10591800" cy="472438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D41C16-52CF-47AA-A5C9-95D10CB80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4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1085-B9AB-CC8B-1FD9-1424D793E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9A2C2916-7FCF-4E22-904C-58A8A0C2F8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329431"/>
              </p:ext>
            </p:extLst>
          </p:nvPr>
        </p:nvGraphicFramePr>
        <p:xfrm>
          <a:off x="323850" y="1610362"/>
          <a:ext cx="9441180" cy="5247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03824F09-44C9-28CE-6888-45DB300CC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3243" y="1610362"/>
            <a:ext cx="7354907" cy="2260599"/>
          </a:xfrm>
          <a:prstGeom prst="rect">
            <a:avLst/>
          </a:prstGeom>
        </p:spPr>
      </p:pic>
      <p:sp>
        <p:nvSpPr>
          <p:cNvPr id="27" name="Title 7">
            <a:extLst>
              <a:ext uri="{FF2B5EF4-FFF2-40B4-BE49-F238E27FC236}">
                <a16:creationId xmlns:a16="http://schemas.microsoft.com/office/drawing/2014/main" id="{0A87C9F1-B231-ED4E-A09C-878C95FD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90" y="200521"/>
            <a:ext cx="5965190" cy="7468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Extreme deconvolution Gaussian Mixture model</a:t>
            </a:r>
          </a:p>
        </p:txBody>
      </p:sp>
    </p:spTree>
    <p:extLst>
      <p:ext uri="{BB962C8B-B14F-4D97-AF65-F5344CB8AC3E}">
        <p14:creationId xmlns:p14="http://schemas.microsoft.com/office/powerpoint/2010/main" val="346492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9DA82-B4A9-E558-4FBE-E4F2A2C1E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931DDB-B7F0-973B-98FF-B7EA4660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5EC604-AC89-EC89-260A-66979891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37CF53C-452A-B207-AB5B-609A4D693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F3C4F3-6662-93CB-55B6-DB0DCA56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22" y="289048"/>
            <a:ext cx="8936769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5491E7-F9C9-751E-AB3B-252A53C57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Cylindrical coordinate system - Wikipedia">
            <a:extLst>
              <a:ext uri="{FF2B5EF4-FFF2-40B4-BE49-F238E27FC236}">
                <a16:creationId xmlns:a16="http://schemas.microsoft.com/office/drawing/2014/main" id="{1D4E77C4-C7BB-BA1C-5E53-21B958BC8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A39EE-6CE5-950E-A2AE-09E5A14EB40F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Gaussian Mixture model – extreme deconvolution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2D7D9-7D21-F313-FA6D-6C59EFBD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14172"/>
            <a:ext cx="11078817" cy="3661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050A8-526E-4B79-5BB3-BAE65ADBA8E8}"/>
              </a:ext>
            </a:extLst>
          </p:cNvPr>
          <p:cNvSpPr txBox="1"/>
          <p:nvPr/>
        </p:nvSpPr>
        <p:spPr>
          <a:xfrm>
            <a:off x="800100" y="1052710"/>
            <a:ext cx="231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 </a:t>
            </a:r>
            <a:r>
              <a:rPr lang="en-US" dirty="0"/>
              <a:t>: Stationary Halo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E4E8D-B509-93C3-3D21-CB036EE719C6}"/>
              </a:ext>
            </a:extLst>
          </p:cNvPr>
          <p:cNvSpPr txBox="1"/>
          <p:nvPr/>
        </p:nvSpPr>
        <p:spPr>
          <a:xfrm>
            <a:off x="3294152" y="1052710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Blue </a:t>
            </a:r>
            <a:r>
              <a:rPr lang="en-US" dirty="0"/>
              <a:t>: Prograde Halo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67F55-1916-9AE1-BA42-FE87938B2695}"/>
              </a:ext>
            </a:extLst>
          </p:cNvPr>
          <p:cNvSpPr txBox="1"/>
          <p:nvPr/>
        </p:nvSpPr>
        <p:spPr>
          <a:xfrm>
            <a:off x="5721199" y="105724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Aqua</a:t>
            </a:r>
            <a:r>
              <a:rPr lang="en-US" dirty="0">
                <a:solidFill>
                  <a:srgbClr val="0070C0"/>
                </a:solidFill>
              </a:rPr>
              <a:t> / </a:t>
            </a:r>
            <a:r>
              <a:rPr lang="en-US" dirty="0">
                <a:solidFill>
                  <a:srgbClr val="FFC000"/>
                </a:solidFill>
              </a:rPr>
              <a:t>Gold </a:t>
            </a:r>
            <a:r>
              <a:rPr lang="en-US" dirty="0"/>
              <a:t>: GS/E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6B3E8-49BE-0BA7-CB4D-B141EE05E14C}"/>
              </a:ext>
            </a:extLst>
          </p:cNvPr>
          <p:cNvSpPr txBox="1"/>
          <p:nvPr/>
        </p:nvSpPr>
        <p:spPr>
          <a:xfrm>
            <a:off x="8141770" y="1060452"/>
            <a:ext cx="341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Green </a:t>
            </a:r>
            <a:r>
              <a:rPr lang="en-US" dirty="0"/>
              <a:t>: Rotation Supported Disk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0086B-750B-830A-0AE3-92175736439C}"/>
              </a:ext>
            </a:extLst>
          </p:cNvPr>
          <p:cNvSpPr txBox="1"/>
          <p:nvPr/>
        </p:nvSpPr>
        <p:spPr>
          <a:xfrm>
            <a:off x="357542" y="4913880"/>
            <a:ext cx="32244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Aqua dashed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: GMM component not identified in the 2 component GMM space, but in the 3-component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D93A1-78F5-EE96-36B6-0A9258184FBF}"/>
              </a:ext>
            </a:extLst>
          </p:cNvPr>
          <p:cNvSpPr txBox="1"/>
          <p:nvPr/>
        </p:nvSpPr>
        <p:spPr>
          <a:xfrm>
            <a:off x="8331841" y="5057113"/>
            <a:ext cx="3224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all analysis done in the 3D space, but visualized in 2D space</a:t>
            </a:r>
          </a:p>
        </p:txBody>
      </p:sp>
    </p:spTree>
    <p:extLst>
      <p:ext uri="{BB962C8B-B14F-4D97-AF65-F5344CB8AC3E}">
        <p14:creationId xmlns:p14="http://schemas.microsoft.com/office/powerpoint/2010/main" val="41529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FCCC5-ECF9-6E83-E8AE-EE3C2FF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7F79-26EB-0FC3-FB09-995CFFCB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and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75DA7-B66E-BADD-8B47-71D98CCB9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71472"/>
            <a:ext cx="10691265" cy="373989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No significant evidence for a very metal poor disk</a:t>
            </a:r>
          </a:p>
          <a:p>
            <a:r>
              <a:rPr lang="en-GB" b="1" dirty="0"/>
              <a:t>The prograde halo seems to explain the the excess of VMP stars</a:t>
            </a:r>
          </a:p>
          <a:p>
            <a:r>
              <a:rPr lang="en-GB" b="1" dirty="0"/>
              <a:t>If a rotationally supported metal-poor disk clear we would see</a:t>
            </a:r>
          </a:p>
          <a:p>
            <a:pPr lvl="1"/>
            <a:r>
              <a:rPr lang="en-GB" sz="1600" b="1" dirty="0"/>
              <a:t>A tight (low velocity dispersion), high azimuthal velocity component</a:t>
            </a:r>
          </a:p>
          <a:p>
            <a:pPr lvl="1"/>
            <a:r>
              <a:rPr lang="en-GB" sz="1600" b="1" dirty="0"/>
              <a:t>Low velocity dispersion</a:t>
            </a:r>
          </a:p>
          <a:p>
            <a:pPr lvl="1"/>
            <a:r>
              <a:rPr lang="en-GB" sz="1600" b="1" dirty="0"/>
              <a:t>Significantly separate from the halo component</a:t>
            </a:r>
          </a:p>
          <a:p>
            <a:r>
              <a:rPr lang="en-GB" sz="1800" b="1" dirty="0"/>
              <a:t>Rotational supported disk evident from a metallicity of -1.6, but clearly evident by a metallicity of -1.3</a:t>
            </a:r>
          </a:p>
          <a:p>
            <a:r>
              <a:rPr lang="en-GB" sz="1800" b="1" dirty="0"/>
              <a:t>Implications</a:t>
            </a:r>
          </a:p>
          <a:p>
            <a:pPr lvl="1"/>
            <a:r>
              <a:rPr lang="en-GB" sz="1600" b="1" dirty="0"/>
              <a:t>Most VMP stars were not born in the disk but originate from pre-disk phase of the milky way or from galaxy mergers</a:t>
            </a:r>
          </a:p>
          <a:p>
            <a:pPr lvl="1"/>
            <a:r>
              <a:rPr lang="en-GB" sz="1600" b="1" dirty="0"/>
              <a:t>This study shows that a prograde halo explains the velocity components of these very metal poor stars without the need for a disk</a:t>
            </a:r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2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6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0F41-5E42-F4AF-2598-473C1A45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-&gt;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D1AF-26FB-E0E9-F7B4-B490DADFF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3080"/>
            <a:ext cx="10691265" cy="4178808"/>
          </a:xfrm>
        </p:spPr>
        <p:txBody>
          <a:bodyPr>
            <a:normAutofit/>
          </a:bodyPr>
          <a:lstStyle/>
          <a:p>
            <a:r>
              <a:rPr lang="en-US" dirty="0"/>
              <a:t>GMM is an oversimplification of the actual distribution function of the velocity components</a:t>
            </a:r>
          </a:p>
          <a:p>
            <a:pPr lvl="1"/>
            <a:r>
              <a:rPr lang="en-US" dirty="0"/>
              <a:t>For example: The thin-disk velocity distribution is strongly non-gaussian because of asymptotic drift – accordingly we focus on metal-poor stars that are not included in the thin disk</a:t>
            </a:r>
          </a:p>
          <a:p>
            <a:pPr lvl="1"/>
            <a:endParaRPr lang="en-US" dirty="0"/>
          </a:p>
          <a:p>
            <a:r>
              <a:rPr lang="en-US" dirty="0"/>
              <a:t>A mixture model with dynamical distribution functions that describe the kinematics of the disk/halo more accurately</a:t>
            </a:r>
          </a:p>
          <a:p>
            <a:pPr lvl="1"/>
            <a:r>
              <a:rPr lang="en-US" dirty="0"/>
              <a:t>These dynamical models describe the motion of stars based on their gravitational potential </a:t>
            </a:r>
          </a:p>
          <a:p>
            <a:pPr lvl="2"/>
            <a:r>
              <a:rPr lang="en-US" dirty="0"/>
              <a:t>Jeans Equation which relates velocity dispersions, rotational velocity and the galactic mass distribution – used for the thick disk</a:t>
            </a:r>
          </a:p>
          <a:p>
            <a:pPr lvl="2"/>
            <a:r>
              <a:rPr lang="en-US" dirty="0"/>
              <a:t>Quasi Isothermal Distribution function for the thick disk</a:t>
            </a:r>
          </a:p>
          <a:p>
            <a:pPr lvl="2"/>
            <a:r>
              <a:rPr lang="en-US" dirty="0"/>
              <a:t>Schwarzschild orbit-based models for the halo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9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ACA1C-6F97-4632-7293-CF943879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60"/>
            <a:ext cx="7467600" cy="850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F55CAD-684D-3624-2F9A-0D22F7564FFA}"/>
              </a:ext>
            </a:extLst>
          </p:cNvPr>
          <p:cNvSpPr txBox="1"/>
          <p:nvPr/>
        </p:nvSpPr>
        <p:spPr>
          <a:xfrm>
            <a:off x="289560" y="2164136"/>
            <a:ext cx="97688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Zhang, H., Ardern-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Arentsen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A. and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Belokurov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V. (2023). 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 the existence of a very metal-poor disc in the Milky Way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Available at: 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2"/>
              </a:rPr>
              <a:t>https://arxiv.org/abs/2311.09294</a:t>
            </a:r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Bovy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J., Hogg, D.W. and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Roweis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S.T. (2011). Extreme deconvolution: Inferring complete distribution functions from noisy, heterogeneous and incomplete observations. 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Annals of Applied Statistics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5(2B).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https://doi.org/10.1214/10-aoas439</a:t>
            </a:r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Deason, A.J. and Vasily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Belokurov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(2024). Galactic Archaeology with Gaia. </a:t>
            </a:r>
            <a:r>
              <a:rPr lang="en-GB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 Astronomy Reviews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pp.101706–101706.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https://doi.org/10.1016/j.newar.2024.101706</a:t>
            </a:r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9352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3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4C39C7"/>
      </a:accent6>
      <a:hlink>
        <a:srgbClr val="9B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933</Words>
  <Application>Microsoft Macintosh PowerPoint</Application>
  <PresentationFormat>Widescreen</PresentationFormat>
  <Paragraphs>99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Arial</vt:lpstr>
      <vt:lpstr>Calibri</vt:lpstr>
      <vt:lpstr>Calisto MT</vt:lpstr>
      <vt:lpstr>Cambria Math</vt:lpstr>
      <vt:lpstr>Helvetica</vt:lpstr>
      <vt:lpstr>Neue Haas Grotesk Text Pro</vt:lpstr>
      <vt:lpstr>Times New Roman</vt:lpstr>
      <vt:lpstr>Univers Condensed</vt:lpstr>
      <vt:lpstr>ChronicleVTI</vt:lpstr>
      <vt:lpstr>Disentangling the components of the Milky Way with Gaussian Mixture Modelling </vt:lpstr>
      <vt:lpstr>On the existence of a metal poor disk</vt:lpstr>
      <vt:lpstr>Components of the milky way</vt:lpstr>
      <vt:lpstr>PowerPoint Presentation</vt:lpstr>
      <vt:lpstr>Extreme deconvolution Gaussian Mixture model</vt:lpstr>
      <vt:lpstr>Results</vt:lpstr>
      <vt:lpstr>Conclusions and discussion</vt:lpstr>
      <vt:lpstr>Limitations -&gt; opportunities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Raunaq Rai</dc:creator>
  <cp:lastModifiedBy>Raunaq Rai</cp:lastModifiedBy>
  <cp:revision>12</cp:revision>
  <dcterms:created xsi:type="dcterms:W3CDTF">2025-02-16T09:59:53Z</dcterms:created>
  <dcterms:modified xsi:type="dcterms:W3CDTF">2025-02-20T16:24:20Z</dcterms:modified>
</cp:coreProperties>
</file>