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84" r:id="rId5"/>
    <p:sldId id="286" r:id="rId6"/>
    <p:sldId id="300" r:id="rId7"/>
    <p:sldId id="299" r:id="rId8"/>
    <p:sldId id="296" r:id="rId9"/>
    <p:sldId id="301" r:id="rId10"/>
    <p:sldId id="302" r:id="rId11"/>
    <p:sldId id="303" r:id="rId12"/>
    <p:sldId id="310" r:id="rId13"/>
    <p:sldId id="292" r:id="rId14"/>
    <p:sldId id="304" r:id="rId15"/>
    <p:sldId id="305" r:id="rId16"/>
    <p:sldId id="306" r:id="rId17"/>
    <p:sldId id="293" r:id="rId18"/>
    <p:sldId id="309" r:id="rId19"/>
    <p:sldId id="308" r:id="rId20"/>
    <p:sldId id="307"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BE8"/>
    <a:srgbClr val="F4EBE8"/>
    <a:srgbClr val="264653"/>
    <a:srgbClr val="282828"/>
    <a:srgbClr val="E9C46A"/>
    <a:srgbClr val="97EFD3"/>
    <a:srgbClr val="F15574"/>
    <a:srgbClr val="ECC4BF"/>
    <a:srgbClr val="C9AB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899" autoAdjust="0"/>
  </p:normalViewPr>
  <p:slideViewPr>
    <p:cSldViewPr snapToGrid="0" snapToObjects="1" showGuides="1">
      <p:cViewPr varScale="1">
        <p:scale>
          <a:sx n="92" d="100"/>
          <a:sy n="92" d="100"/>
        </p:scale>
        <p:origin x="106" y="6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11/14/2022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110593" y="812293"/>
            <a:ext cx="5812721" cy="2738430"/>
          </a:xfrm>
        </p:spPr>
        <p:txBody>
          <a:bodyPr/>
          <a:lstStyle/>
          <a:p>
            <a:r>
              <a:rPr lang="en-US" sz="4800" dirty="0"/>
              <a:t>Spectrum Sensing In Cognitive Radio Networks</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549730" y="4197926"/>
            <a:ext cx="4787062" cy="447225"/>
          </a:xfrm>
        </p:spPr>
        <p:txBody>
          <a:bodyPr/>
          <a:lstStyle/>
          <a:p>
            <a:r>
              <a:rPr lang="en-US" dirty="0"/>
              <a:t>Bollam Pravalika 2020BCS-021</a:t>
            </a:r>
          </a:p>
          <a:p>
            <a:r>
              <a:rPr lang="en-US" dirty="0" err="1"/>
              <a:t>Raunaq</a:t>
            </a:r>
            <a:r>
              <a:rPr lang="en-US" dirty="0"/>
              <a:t> Singh </a:t>
            </a:r>
            <a:r>
              <a:rPr lang="en-US" dirty="0" err="1"/>
              <a:t>Jabbal</a:t>
            </a:r>
            <a:r>
              <a:rPr lang="en-US" dirty="0"/>
              <a:t> 2020BCS-063</a:t>
            </a:r>
          </a:p>
          <a:p>
            <a:r>
              <a:rPr lang="en-US" dirty="0" err="1"/>
              <a:t>Saahil</a:t>
            </a:r>
            <a:r>
              <a:rPr lang="en-US" dirty="0"/>
              <a:t> Sabu Hameed 2020BCS-079</a:t>
            </a:r>
          </a:p>
          <a:p>
            <a:endParaRPr lang="en-US" dirty="0"/>
          </a:p>
          <a:p>
            <a:endParaRPr lang="en-US" dirty="0"/>
          </a:p>
        </p:txBody>
      </p:sp>
      <p:sp>
        <p:nvSpPr>
          <p:cNvPr id="3" name="Picture Placeholder 2">
            <a:extLst>
              <a:ext uri="{FF2B5EF4-FFF2-40B4-BE49-F238E27FC236}">
                <a16:creationId xmlns:a16="http://schemas.microsoft.com/office/drawing/2014/main" id="{1C49FF1A-FF72-4EB7-0A59-990837EE83BF}"/>
              </a:ext>
            </a:extLst>
          </p:cNvPr>
          <p:cNvSpPr>
            <a:spLocks noGrp="1"/>
          </p:cNvSpPr>
          <p:nvPr>
            <p:ph type="pic" sz="quarter" idx="10"/>
          </p:nvPr>
        </p:nvSpPr>
        <p:spPr/>
      </p:sp>
      <p:pic>
        <p:nvPicPr>
          <p:cNvPr id="7" name="Picture 6">
            <a:extLst>
              <a:ext uri="{FF2B5EF4-FFF2-40B4-BE49-F238E27FC236}">
                <a16:creationId xmlns:a16="http://schemas.microsoft.com/office/drawing/2014/main" id="{89D31EB8-EB02-C5A7-0C9F-AB17D80ED465}"/>
              </a:ext>
            </a:extLst>
          </p:cNvPr>
          <p:cNvPicPr>
            <a:picLocks noChangeAspect="1"/>
          </p:cNvPicPr>
          <p:nvPr/>
        </p:nvPicPr>
        <p:blipFill>
          <a:blip r:embed="rId2"/>
          <a:stretch>
            <a:fillRect/>
          </a:stretch>
        </p:blipFill>
        <p:spPr>
          <a:xfrm>
            <a:off x="7246779" y="812292"/>
            <a:ext cx="3834628" cy="4928616"/>
          </a:xfrm>
          <a:prstGeom prst="rect">
            <a:avLst/>
          </a:prstGeo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Data Sampling</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dirty="0"/>
              <a:t>Dataset Used : </a:t>
            </a:r>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p:txBody>
          <a:bodyPr/>
          <a:lstStyle/>
          <a:p>
            <a:r>
              <a:rPr lang="en-US" dirty="0"/>
              <a:t>Data is generated as per mentioned hypothesis.</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a:t>Cloud-based opportunities</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US" dirty="0"/>
              <a:t>Iterative approaches to corporate strategy</a:t>
            </a:r>
          </a:p>
          <a:p>
            <a:r>
              <a:rPr lang="en-US" dirty="0"/>
              <a:t>Establish a management framework from the inside</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10</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Presentation title</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20XX</a:t>
            </a:r>
          </a:p>
        </p:txBody>
      </p:sp>
      <p:pic>
        <p:nvPicPr>
          <p:cNvPr id="4" name="Picture 3">
            <a:extLst>
              <a:ext uri="{FF2B5EF4-FFF2-40B4-BE49-F238E27FC236}">
                <a16:creationId xmlns:a16="http://schemas.microsoft.com/office/drawing/2014/main" id="{EA4DC747-17C4-B963-38C6-B9D553540149}"/>
              </a:ext>
            </a:extLst>
          </p:cNvPr>
          <p:cNvPicPr>
            <a:picLocks noChangeAspect="1"/>
          </p:cNvPicPr>
          <p:nvPr/>
        </p:nvPicPr>
        <p:blipFill>
          <a:blip r:embed="rId2"/>
          <a:stretch>
            <a:fillRect/>
          </a:stretch>
        </p:blipFill>
        <p:spPr>
          <a:xfrm>
            <a:off x="909932" y="4023757"/>
            <a:ext cx="10143891" cy="1399852"/>
          </a:xfrm>
          <a:prstGeom prst="rect">
            <a:avLst/>
          </a:prstGeom>
          <a:ln w="38100">
            <a:solidFill>
              <a:schemeClr val="bg1"/>
            </a:solidFill>
          </a:ln>
        </p:spPr>
      </p:pic>
    </p:spTree>
    <p:extLst>
      <p:ext uri="{BB962C8B-B14F-4D97-AF65-F5344CB8AC3E}">
        <p14:creationId xmlns:p14="http://schemas.microsoft.com/office/powerpoint/2010/main" val="1646725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Creating Model</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a:t>Cloud-based opportunities</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US" dirty="0"/>
              <a:t>Iterative approaches to corporate strategy</a:t>
            </a:r>
          </a:p>
          <a:p>
            <a:r>
              <a:rPr lang="en-US" dirty="0"/>
              <a:t>Establish a management framework from the inside</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11</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Presentation title</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20XX</a:t>
            </a:r>
          </a:p>
        </p:txBody>
      </p:sp>
      <p:sp>
        <p:nvSpPr>
          <p:cNvPr id="7" name="Content Placeholder 6">
            <a:extLst>
              <a:ext uri="{FF2B5EF4-FFF2-40B4-BE49-F238E27FC236}">
                <a16:creationId xmlns:a16="http://schemas.microsoft.com/office/drawing/2014/main" id="{22FCF41C-5336-817E-CE7A-86342C2F1FE2}"/>
              </a:ext>
            </a:extLst>
          </p:cNvPr>
          <p:cNvSpPr>
            <a:spLocks noGrp="1"/>
          </p:cNvSpPr>
          <p:nvPr>
            <p:ph sz="half" idx="2"/>
          </p:nvPr>
        </p:nvSpPr>
        <p:spPr/>
        <p:txBody>
          <a:bodyPr/>
          <a:lstStyle/>
          <a:p>
            <a:endParaRPr lang="en-IN"/>
          </a:p>
        </p:txBody>
      </p:sp>
      <p:pic>
        <p:nvPicPr>
          <p:cNvPr id="9" name="Picture 8">
            <a:extLst>
              <a:ext uri="{FF2B5EF4-FFF2-40B4-BE49-F238E27FC236}">
                <a16:creationId xmlns:a16="http://schemas.microsoft.com/office/drawing/2014/main" id="{A3383E1C-9003-86CF-A36F-0B22C2914823}"/>
              </a:ext>
            </a:extLst>
          </p:cNvPr>
          <p:cNvPicPr>
            <a:picLocks noChangeAspect="1"/>
          </p:cNvPicPr>
          <p:nvPr/>
        </p:nvPicPr>
        <p:blipFill>
          <a:blip r:embed="rId2"/>
          <a:stretch>
            <a:fillRect/>
          </a:stretch>
        </p:blipFill>
        <p:spPr>
          <a:xfrm>
            <a:off x="892796" y="4005858"/>
            <a:ext cx="10050316" cy="1361207"/>
          </a:xfrm>
          <a:prstGeom prst="rect">
            <a:avLst/>
          </a:prstGeom>
        </p:spPr>
      </p:pic>
      <p:sp>
        <p:nvSpPr>
          <p:cNvPr id="11" name="Text Placeholder 10">
            <a:extLst>
              <a:ext uri="{FF2B5EF4-FFF2-40B4-BE49-F238E27FC236}">
                <a16:creationId xmlns:a16="http://schemas.microsoft.com/office/drawing/2014/main" id="{9DCA4ADD-6727-A741-8277-0395F39E395D}"/>
              </a:ext>
            </a:extLst>
          </p:cNvPr>
          <p:cNvSpPr>
            <a:spLocks noGrp="1"/>
          </p:cNvSpPr>
          <p:nvPr>
            <p:ph type="body" idx="1"/>
          </p:nvPr>
        </p:nvSpPr>
        <p:spPr/>
        <p:txBody>
          <a:bodyPr/>
          <a:lstStyle/>
          <a:p>
            <a:r>
              <a:rPr lang="en-GB" sz="1800" dirty="0">
                <a:solidFill>
                  <a:srgbClr val="F4EBE8"/>
                </a:solidFill>
              </a:rPr>
              <a:t>ab</a:t>
            </a:r>
            <a:endParaRPr lang="en-IN" sz="1800" dirty="0">
              <a:solidFill>
                <a:srgbClr val="F4EBE8"/>
              </a:solidFill>
            </a:endParaRPr>
          </a:p>
        </p:txBody>
      </p:sp>
      <p:sp>
        <p:nvSpPr>
          <p:cNvPr id="24" name="TextBox 23">
            <a:extLst>
              <a:ext uri="{FF2B5EF4-FFF2-40B4-BE49-F238E27FC236}">
                <a16:creationId xmlns:a16="http://schemas.microsoft.com/office/drawing/2014/main" id="{C15D3832-08A3-7A3F-41F4-692CB375491D}"/>
              </a:ext>
            </a:extLst>
          </p:cNvPr>
          <p:cNvSpPr txBox="1"/>
          <p:nvPr/>
        </p:nvSpPr>
        <p:spPr>
          <a:xfrm>
            <a:off x="1203960" y="2107272"/>
            <a:ext cx="9337837" cy="646331"/>
          </a:xfrm>
          <a:prstGeom prst="rect">
            <a:avLst/>
          </a:prstGeom>
          <a:noFill/>
        </p:spPr>
        <p:txBody>
          <a:bodyPr wrap="square" rtlCol="0">
            <a:spAutoFit/>
          </a:bodyPr>
          <a:lstStyle/>
          <a:p>
            <a:r>
              <a:rPr lang="en-GB" dirty="0"/>
              <a:t>Dense layer is a layer that is deeply connected with its preceding layer which means the neurons of the layer are connected to every neuron of its preceding layer.</a:t>
            </a:r>
            <a:endParaRPr lang="en-IN" dirty="0"/>
          </a:p>
        </p:txBody>
      </p:sp>
    </p:spTree>
    <p:extLst>
      <p:ext uri="{BB962C8B-B14F-4D97-AF65-F5344CB8AC3E}">
        <p14:creationId xmlns:p14="http://schemas.microsoft.com/office/powerpoint/2010/main" val="377249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Training  Model</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a:t>Cloud-based opportunities</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US" dirty="0"/>
              <a:t>Iterative approaches to corporate strategy</a:t>
            </a:r>
          </a:p>
          <a:p>
            <a:r>
              <a:rPr lang="en-US" dirty="0"/>
              <a:t>Establish a management framework from the inside</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12</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Presentation title</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20XX</a:t>
            </a:r>
          </a:p>
        </p:txBody>
      </p:sp>
      <p:sp>
        <p:nvSpPr>
          <p:cNvPr id="7" name="Content Placeholder 6">
            <a:extLst>
              <a:ext uri="{FF2B5EF4-FFF2-40B4-BE49-F238E27FC236}">
                <a16:creationId xmlns:a16="http://schemas.microsoft.com/office/drawing/2014/main" id="{22FCF41C-5336-817E-CE7A-86342C2F1FE2}"/>
              </a:ext>
            </a:extLst>
          </p:cNvPr>
          <p:cNvSpPr>
            <a:spLocks noGrp="1"/>
          </p:cNvSpPr>
          <p:nvPr>
            <p:ph sz="half" idx="2"/>
          </p:nvPr>
        </p:nvSpPr>
        <p:spPr/>
        <p:txBody>
          <a:bodyPr/>
          <a:lstStyle/>
          <a:p>
            <a:endParaRPr lang="en-IN"/>
          </a:p>
        </p:txBody>
      </p:sp>
      <p:sp>
        <p:nvSpPr>
          <p:cNvPr id="11" name="Text Placeholder 10">
            <a:extLst>
              <a:ext uri="{FF2B5EF4-FFF2-40B4-BE49-F238E27FC236}">
                <a16:creationId xmlns:a16="http://schemas.microsoft.com/office/drawing/2014/main" id="{9DCA4ADD-6727-A741-8277-0395F39E395D}"/>
              </a:ext>
            </a:extLst>
          </p:cNvPr>
          <p:cNvSpPr>
            <a:spLocks noGrp="1"/>
          </p:cNvSpPr>
          <p:nvPr>
            <p:ph type="body" idx="1"/>
          </p:nvPr>
        </p:nvSpPr>
        <p:spPr/>
        <p:txBody>
          <a:bodyPr/>
          <a:lstStyle/>
          <a:p>
            <a:r>
              <a:rPr lang="en-GB" sz="1800" dirty="0">
                <a:solidFill>
                  <a:srgbClr val="F4EBE8"/>
                </a:solidFill>
              </a:rPr>
              <a:t>ab</a:t>
            </a:r>
            <a:endParaRPr lang="en-IN" sz="1800" dirty="0">
              <a:solidFill>
                <a:srgbClr val="F4EBE8"/>
              </a:solidFill>
            </a:endParaRPr>
          </a:p>
        </p:txBody>
      </p:sp>
      <p:sp>
        <p:nvSpPr>
          <p:cNvPr id="24" name="TextBox 23">
            <a:extLst>
              <a:ext uri="{FF2B5EF4-FFF2-40B4-BE49-F238E27FC236}">
                <a16:creationId xmlns:a16="http://schemas.microsoft.com/office/drawing/2014/main" id="{C15D3832-08A3-7A3F-41F4-692CB375491D}"/>
              </a:ext>
            </a:extLst>
          </p:cNvPr>
          <p:cNvSpPr txBox="1"/>
          <p:nvPr/>
        </p:nvSpPr>
        <p:spPr>
          <a:xfrm>
            <a:off x="1215836" y="2107272"/>
            <a:ext cx="9337837" cy="646331"/>
          </a:xfrm>
          <a:prstGeom prst="rect">
            <a:avLst/>
          </a:prstGeom>
          <a:noFill/>
        </p:spPr>
        <p:txBody>
          <a:bodyPr wrap="square" rtlCol="0">
            <a:spAutoFit/>
          </a:bodyPr>
          <a:lstStyle/>
          <a:p>
            <a:r>
              <a:rPr lang="en-GB" dirty="0"/>
              <a:t>Weights are saved file in using </a:t>
            </a:r>
            <a:r>
              <a:rPr lang="en-GB" dirty="0" err="1"/>
              <a:t>model.save_weights</a:t>
            </a:r>
            <a:r>
              <a:rPr lang="en-GB" dirty="0"/>
              <a:t> (path). The tuned weights are used later to predict accuracy and output for test dataset.</a:t>
            </a:r>
            <a:endParaRPr lang="en-IN" dirty="0"/>
          </a:p>
        </p:txBody>
      </p:sp>
      <p:pic>
        <p:nvPicPr>
          <p:cNvPr id="4" name="Picture 3">
            <a:extLst>
              <a:ext uri="{FF2B5EF4-FFF2-40B4-BE49-F238E27FC236}">
                <a16:creationId xmlns:a16="http://schemas.microsoft.com/office/drawing/2014/main" id="{29DAE864-B9B6-D774-3C3E-1F8880C4BA65}"/>
              </a:ext>
            </a:extLst>
          </p:cNvPr>
          <p:cNvPicPr>
            <a:picLocks noChangeAspect="1"/>
          </p:cNvPicPr>
          <p:nvPr/>
        </p:nvPicPr>
        <p:blipFill>
          <a:blip r:embed="rId2"/>
          <a:stretch>
            <a:fillRect/>
          </a:stretch>
        </p:blipFill>
        <p:spPr>
          <a:xfrm>
            <a:off x="892795" y="3918297"/>
            <a:ext cx="10068130" cy="1437473"/>
          </a:xfrm>
          <a:prstGeom prst="rect">
            <a:avLst/>
          </a:prstGeom>
        </p:spPr>
      </p:pic>
    </p:spTree>
    <p:extLst>
      <p:ext uri="{BB962C8B-B14F-4D97-AF65-F5344CB8AC3E}">
        <p14:creationId xmlns:p14="http://schemas.microsoft.com/office/powerpoint/2010/main" val="1808290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EBE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Testing Model</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13</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Presentation title</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20XX</a:t>
            </a:r>
          </a:p>
        </p:txBody>
      </p:sp>
      <p:sp>
        <p:nvSpPr>
          <p:cNvPr id="7" name="Content Placeholder 6">
            <a:extLst>
              <a:ext uri="{FF2B5EF4-FFF2-40B4-BE49-F238E27FC236}">
                <a16:creationId xmlns:a16="http://schemas.microsoft.com/office/drawing/2014/main" id="{22FCF41C-5336-817E-CE7A-86342C2F1FE2}"/>
              </a:ext>
            </a:extLst>
          </p:cNvPr>
          <p:cNvSpPr>
            <a:spLocks noGrp="1"/>
          </p:cNvSpPr>
          <p:nvPr>
            <p:ph sz="half" idx="2"/>
          </p:nvPr>
        </p:nvSpPr>
        <p:spPr/>
        <p:txBody>
          <a:bodyPr/>
          <a:lstStyle/>
          <a:p>
            <a:endParaRPr lang="en-IN"/>
          </a:p>
        </p:txBody>
      </p:sp>
      <p:sp>
        <p:nvSpPr>
          <p:cNvPr id="11" name="Text Placeholder 10">
            <a:extLst>
              <a:ext uri="{FF2B5EF4-FFF2-40B4-BE49-F238E27FC236}">
                <a16:creationId xmlns:a16="http://schemas.microsoft.com/office/drawing/2014/main" id="{9DCA4ADD-6727-A741-8277-0395F39E395D}"/>
              </a:ext>
            </a:extLst>
          </p:cNvPr>
          <p:cNvSpPr>
            <a:spLocks noGrp="1"/>
          </p:cNvSpPr>
          <p:nvPr>
            <p:ph type="body" idx="1"/>
          </p:nvPr>
        </p:nvSpPr>
        <p:spPr/>
        <p:txBody>
          <a:bodyPr/>
          <a:lstStyle/>
          <a:p>
            <a:r>
              <a:rPr lang="en-GB" sz="1800" dirty="0">
                <a:solidFill>
                  <a:srgbClr val="F4EBE8"/>
                </a:solidFill>
              </a:rPr>
              <a:t>ab</a:t>
            </a:r>
            <a:endParaRPr lang="en-IN" sz="1800" dirty="0">
              <a:solidFill>
                <a:srgbClr val="F4EBE8"/>
              </a:solidFill>
            </a:endParaRPr>
          </a:p>
        </p:txBody>
      </p:sp>
      <p:pic>
        <p:nvPicPr>
          <p:cNvPr id="5" name="Picture 4">
            <a:extLst>
              <a:ext uri="{FF2B5EF4-FFF2-40B4-BE49-F238E27FC236}">
                <a16:creationId xmlns:a16="http://schemas.microsoft.com/office/drawing/2014/main" id="{34A36944-890E-FBCB-CBFB-94819650C77A}"/>
              </a:ext>
            </a:extLst>
          </p:cNvPr>
          <p:cNvPicPr>
            <a:picLocks noChangeAspect="1"/>
          </p:cNvPicPr>
          <p:nvPr/>
        </p:nvPicPr>
        <p:blipFill rotWithShape="1">
          <a:blip r:embed="rId2"/>
          <a:srcRect t="9896" b="-9896"/>
          <a:stretch/>
        </p:blipFill>
        <p:spPr>
          <a:xfrm>
            <a:off x="892795" y="1920319"/>
            <a:ext cx="10268712" cy="3834117"/>
          </a:xfrm>
          <a:prstGeom prst="rect">
            <a:avLst/>
          </a:prstGeom>
        </p:spPr>
      </p:pic>
    </p:spTree>
    <p:extLst>
      <p:ext uri="{BB962C8B-B14F-4D97-AF65-F5344CB8AC3E}">
        <p14:creationId xmlns:p14="http://schemas.microsoft.com/office/powerpoint/2010/main" val="736489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Results </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dirty="0"/>
              <a:t>CONCLUSION </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br>
              <a:rPr lang="en-US" dirty="0"/>
            </a:br>
            <a:r>
              <a:rPr lang="en-US" dirty="0"/>
              <a:t>​</a:t>
            </a:r>
          </a:p>
          <a:p>
            <a:endParaRPr lang="en-US"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14</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Presentation title</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20XX</a:t>
            </a:r>
          </a:p>
        </p:txBody>
      </p:sp>
      <p:sp>
        <p:nvSpPr>
          <p:cNvPr id="17" name="Content Placeholder 15">
            <a:extLst>
              <a:ext uri="{FF2B5EF4-FFF2-40B4-BE49-F238E27FC236}">
                <a16:creationId xmlns:a16="http://schemas.microsoft.com/office/drawing/2014/main" id="{1D23D5C3-6875-30F5-A2D2-96D13669FF3A}"/>
              </a:ext>
            </a:extLst>
          </p:cNvPr>
          <p:cNvSpPr>
            <a:spLocks noGrp="1"/>
          </p:cNvSpPr>
          <p:nvPr>
            <p:ph type="body" sz="quarter" idx="16"/>
          </p:nvPr>
        </p:nvSpPr>
        <p:spPr>
          <a:xfrm>
            <a:off x="4568825" y="1957388"/>
            <a:ext cx="6937375" cy="3986212"/>
          </a:xfrm>
        </p:spPr>
        <p:txBody>
          <a:bodyPr/>
          <a:lstStyle/>
          <a:p>
            <a:endParaRPr lang="en-IN" dirty="0"/>
          </a:p>
        </p:txBody>
      </p:sp>
      <p:pic>
        <p:nvPicPr>
          <p:cNvPr id="27" name="Picture 26">
            <a:extLst>
              <a:ext uri="{FF2B5EF4-FFF2-40B4-BE49-F238E27FC236}">
                <a16:creationId xmlns:a16="http://schemas.microsoft.com/office/drawing/2014/main" id="{CDE059CB-2E5D-A4DA-09E0-F08A174EE4C4}"/>
              </a:ext>
            </a:extLst>
          </p:cNvPr>
          <p:cNvPicPr>
            <a:picLocks noChangeAspect="1"/>
          </p:cNvPicPr>
          <p:nvPr/>
        </p:nvPicPr>
        <p:blipFill>
          <a:blip r:embed="rId2"/>
          <a:stretch>
            <a:fillRect/>
          </a:stretch>
        </p:blipFill>
        <p:spPr>
          <a:xfrm>
            <a:off x="4857009" y="2244436"/>
            <a:ext cx="6252358" cy="3485032"/>
          </a:xfrm>
          <a:prstGeom prst="rect">
            <a:avLst/>
          </a:prstGeom>
        </p:spPr>
      </p:pic>
      <p:sp>
        <p:nvSpPr>
          <p:cNvPr id="28" name="TextBox 27">
            <a:extLst>
              <a:ext uri="{FF2B5EF4-FFF2-40B4-BE49-F238E27FC236}">
                <a16:creationId xmlns:a16="http://schemas.microsoft.com/office/drawing/2014/main" id="{D5F70E4C-CEB9-9C12-8F71-94982AB79075}"/>
              </a:ext>
            </a:extLst>
          </p:cNvPr>
          <p:cNvSpPr txBox="1"/>
          <p:nvPr/>
        </p:nvSpPr>
        <p:spPr>
          <a:xfrm flipH="1">
            <a:off x="1203959" y="3236026"/>
            <a:ext cx="1877687" cy="2031325"/>
          </a:xfrm>
          <a:prstGeom prst="rect">
            <a:avLst/>
          </a:prstGeom>
          <a:noFill/>
        </p:spPr>
        <p:txBody>
          <a:bodyPr wrap="square" rtlCol="0">
            <a:spAutoFit/>
          </a:bodyPr>
          <a:lstStyle/>
          <a:p>
            <a:r>
              <a:rPr lang="en-GB" dirty="0"/>
              <a:t>Our model worked fair enough for a multilayer perceptron with 3 layers and 500 epochs giving 93.89 % accuracy</a:t>
            </a:r>
            <a:endParaRPr lang="en-IN" dirty="0"/>
          </a:p>
        </p:txBody>
      </p:sp>
    </p:spTree>
    <p:extLst>
      <p:ext uri="{BB962C8B-B14F-4D97-AF65-F5344CB8AC3E}">
        <p14:creationId xmlns:p14="http://schemas.microsoft.com/office/powerpoint/2010/main" val="309524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VIVADO </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sz="3200" dirty="0"/>
              <a:t>SIMULATION</a:t>
            </a:r>
            <a:r>
              <a:rPr lang="en-US" dirty="0"/>
              <a:t> </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br>
              <a:rPr lang="en-US" dirty="0"/>
            </a:br>
            <a:r>
              <a:rPr lang="en-US" dirty="0"/>
              <a:t>​</a:t>
            </a:r>
          </a:p>
          <a:p>
            <a:endParaRPr lang="en-US"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15</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Presentation title</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20XX</a:t>
            </a:r>
          </a:p>
        </p:txBody>
      </p:sp>
      <p:sp>
        <p:nvSpPr>
          <p:cNvPr id="17" name="Content Placeholder 15">
            <a:extLst>
              <a:ext uri="{FF2B5EF4-FFF2-40B4-BE49-F238E27FC236}">
                <a16:creationId xmlns:a16="http://schemas.microsoft.com/office/drawing/2014/main" id="{1D23D5C3-6875-30F5-A2D2-96D13669FF3A}"/>
              </a:ext>
            </a:extLst>
          </p:cNvPr>
          <p:cNvSpPr>
            <a:spLocks noGrp="1"/>
          </p:cNvSpPr>
          <p:nvPr>
            <p:ph type="body" sz="quarter" idx="16"/>
          </p:nvPr>
        </p:nvSpPr>
        <p:spPr>
          <a:xfrm>
            <a:off x="4568825" y="1957388"/>
            <a:ext cx="6937375" cy="3986212"/>
          </a:xfrm>
        </p:spPr>
        <p:txBody>
          <a:bodyPr/>
          <a:lstStyle/>
          <a:p>
            <a:endParaRPr lang="en-IN" dirty="0"/>
          </a:p>
        </p:txBody>
      </p:sp>
      <p:pic>
        <p:nvPicPr>
          <p:cNvPr id="5" name="Picture 4">
            <a:extLst>
              <a:ext uri="{FF2B5EF4-FFF2-40B4-BE49-F238E27FC236}">
                <a16:creationId xmlns:a16="http://schemas.microsoft.com/office/drawing/2014/main" id="{8759746B-747A-EC69-A25C-699F301641ED}"/>
              </a:ext>
            </a:extLst>
          </p:cNvPr>
          <p:cNvPicPr>
            <a:picLocks noChangeAspect="1"/>
          </p:cNvPicPr>
          <p:nvPr/>
        </p:nvPicPr>
        <p:blipFill>
          <a:blip r:embed="rId2"/>
          <a:stretch>
            <a:fillRect/>
          </a:stretch>
        </p:blipFill>
        <p:spPr>
          <a:xfrm>
            <a:off x="4626429" y="1984352"/>
            <a:ext cx="6879771" cy="3959248"/>
          </a:xfrm>
          <a:prstGeom prst="rect">
            <a:avLst/>
          </a:prstGeom>
        </p:spPr>
      </p:pic>
    </p:spTree>
    <p:extLst>
      <p:ext uri="{BB962C8B-B14F-4D97-AF65-F5344CB8AC3E}">
        <p14:creationId xmlns:p14="http://schemas.microsoft.com/office/powerpoint/2010/main" val="2199586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VIVADO Report </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sz="3200" dirty="0"/>
              <a:t>Performance </a:t>
            </a:r>
          </a:p>
          <a:p>
            <a:r>
              <a:rPr lang="en-US" sz="3200" dirty="0"/>
              <a:t>   Estimation</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br>
              <a:rPr lang="en-US" dirty="0"/>
            </a:br>
            <a:r>
              <a:rPr lang="en-US" dirty="0"/>
              <a:t>​</a:t>
            </a:r>
          </a:p>
          <a:p>
            <a:endParaRPr lang="en-US"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16</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Presentation title</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20XX</a:t>
            </a:r>
          </a:p>
        </p:txBody>
      </p:sp>
      <p:sp>
        <p:nvSpPr>
          <p:cNvPr id="17" name="Content Placeholder 15">
            <a:extLst>
              <a:ext uri="{FF2B5EF4-FFF2-40B4-BE49-F238E27FC236}">
                <a16:creationId xmlns:a16="http://schemas.microsoft.com/office/drawing/2014/main" id="{1D23D5C3-6875-30F5-A2D2-96D13669FF3A}"/>
              </a:ext>
            </a:extLst>
          </p:cNvPr>
          <p:cNvSpPr>
            <a:spLocks noGrp="1"/>
          </p:cNvSpPr>
          <p:nvPr>
            <p:ph type="body" sz="quarter" idx="16"/>
          </p:nvPr>
        </p:nvSpPr>
        <p:spPr>
          <a:xfrm>
            <a:off x="4568825" y="1957388"/>
            <a:ext cx="6937375" cy="3986212"/>
          </a:xfrm>
        </p:spPr>
        <p:txBody>
          <a:bodyPr/>
          <a:lstStyle/>
          <a:p>
            <a:endParaRPr lang="en-IN" dirty="0"/>
          </a:p>
        </p:txBody>
      </p:sp>
      <p:pic>
        <p:nvPicPr>
          <p:cNvPr id="5" name="Picture 4">
            <a:extLst>
              <a:ext uri="{FF2B5EF4-FFF2-40B4-BE49-F238E27FC236}">
                <a16:creationId xmlns:a16="http://schemas.microsoft.com/office/drawing/2014/main" id="{2BEFC207-30A7-C6B8-A34A-D863EAAF6E7D}"/>
              </a:ext>
            </a:extLst>
          </p:cNvPr>
          <p:cNvPicPr>
            <a:picLocks noChangeAspect="1"/>
          </p:cNvPicPr>
          <p:nvPr/>
        </p:nvPicPr>
        <p:blipFill>
          <a:blip r:embed="rId2"/>
          <a:stretch>
            <a:fillRect/>
          </a:stretch>
        </p:blipFill>
        <p:spPr>
          <a:xfrm>
            <a:off x="4806887" y="2178917"/>
            <a:ext cx="6115113" cy="3394569"/>
          </a:xfrm>
          <a:prstGeom prst="rect">
            <a:avLst/>
          </a:prstGeom>
        </p:spPr>
      </p:pic>
    </p:spTree>
    <p:extLst>
      <p:ext uri="{BB962C8B-B14F-4D97-AF65-F5344CB8AC3E}">
        <p14:creationId xmlns:p14="http://schemas.microsoft.com/office/powerpoint/2010/main" val="2285455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VIVADO Report </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sz="3600" dirty="0"/>
              <a:t>Utilization </a:t>
            </a:r>
          </a:p>
          <a:p>
            <a:r>
              <a:rPr lang="en-US" sz="3600" dirty="0"/>
              <a:t>   Estimation </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br>
              <a:rPr lang="en-US" dirty="0"/>
            </a:br>
            <a:r>
              <a:rPr lang="en-US" dirty="0"/>
              <a:t>​</a:t>
            </a:r>
          </a:p>
          <a:p>
            <a:endParaRPr lang="en-US"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17</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Presentation title</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20XX</a:t>
            </a:r>
          </a:p>
        </p:txBody>
      </p:sp>
      <p:sp>
        <p:nvSpPr>
          <p:cNvPr id="17" name="Content Placeholder 15">
            <a:extLst>
              <a:ext uri="{FF2B5EF4-FFF2-40B4-BE49-F238E27FC236}">
                <a16:creationId xmlns:a16="http://schemas.microsoft.com/office/drawing/2014/main" id="{1D23D5C3-6875-30F5-A2D2-96D13669FF3A}"/>
              </a:ext>
            </a:extLst>
          </p:cNvPr>
          <p:cNvSpPr>
            <a:spLocks noGrp="1"/>
          </p:cNvSpPr>
          <p:nvPr>
            <p:ph type="body" sz="quarter" idx="16"/>
          </p:nvPr>
        </p:nvSpPr>
        <p:spPr>
          <a:xfrm>
            <a:off x="4568825" y="1957388"/>
            <a:ext cx="6937375" cy="3986212"/>
          </a:xfrm>
        </p:spPr>
        <p:txBody>
          <a:bodyPr/>
          <a:lstStyle/>
          <a:p>
            <a:endParaRPr lang="en-IN" dirty="0"/>
          </a:p>
        </p:txBody>
      </p:sp>
      <p:pic>
        <p:nvPicPr>
          <p:cNvPr id="5" name="Picture 4">
            <a:extLst>
              <a:ext uri="{FF2B5EF4-FFF2-40B4-BE49-F238E27FC236}">
                <a16:creationId xmlns:a16="http://schemas.microsoft.com/office/drawing/2014/main" id="{7619A7F8-B506-C38E-C3EF-8C1506502C0B}"/>
              </a:ext>
            </a:extLst>
          </p:cNvPr>
          <p:cNvPicPr>
            <a:picLocks noChangeAspect="1"/>
          </p:cNvPicPr>
          <p:nvPr/>
        </p:nvPicPr>
        <p:blipFill>
          <a:blip r:embed="rId2"/>
          <a:stretch>
            <a:fillRect/>
          </a:stretch>
        </p:blipFill>
        <p:spPr>
          <a:xfrm>
            <a:off x="4898571" y="2111830"/>
            <a:ext cx="5979886" cy="3617638"/>
          </a:xfrm>
          <a:prstGeom prst="rect">
            <a:avLst/>
          </a:prstGeom>
        </p:spPr>
      </p:pic>
    </p:spTree>
    <p:extLst>
      <p:ext uri="{BB962C8B-B14F-4D97-AF65-F5344CB8AC3E}">
        <p14:creationId xmlns:p14="http://schemas.microsoft.com/office/powerpoint/2010/main" val="1695956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527048" y="1901951"/>
            <a:ext cx="4131544" cy="2444417"/>
          </a:xfrm>
        </p:spPr>
        <p:txBody>
          <a:bodyPr/>
          <a:lstStyle/>
          <a:p>
            <a:r>
              <a:rPr lang="en-US" dirty="0"/>
              <a:t>Thank </a:t>
            </a:r>
            <a:br>
              <a:rPr lang="en-US" dirty="0"/>
            </a:br>
            <a:r>
              <a:rPr lang="en-US" dirty="0"/>
              <a:t>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a:p>
            <a:r>
              <a:rPr lang="en-US" dirty="0"/>
              <a:t>2020BCS-021 Bollam Pravalika</a:t>
            </a:r>
          </a:p>
          <a:p>
            <a:r>
              <a:rPr lang="en-US" dirty="0"/>
              <a:t>2020BCS-063 </a:t>
            </a:r>
            <a:r>
              <a:rPr lang="en-US" dirty="0" err="1"/>
              <a:t>Raunaq</a:t>
            </a:r>
            <a:r>
              <a:rPr lang="en-US" dirty="0"/>
              <a:t> Singh </a:t>
            </a:r>
            <a:r>
              <a:rPr lang="en-US" dirty="0" err="1"/>
              <a:t>Jabbal</a:t>
            </a:r>
            <a:endParaRPr lang="en-US" dirty="0"/>
          </a:p>
          <a:p>
            <a:r>
              <a:rPr lang="en-US" dirty="0"/>
              <a:t>2020BCS-079 </a:t>
            </a:r>
            <a:r>
              <a:rPr lang="en-US" dirty="0" err="1"/>
              <a:t>Saahil</a:t>
            </a:r>
            <a:r>
              <a:rPr lang="en-US" dirty="0"/>
              <a:t> Sabu </a:t>
            </a:r>
            <a:r>
              <a:rPr lang="en-US" dirty="0" err="1"/>
              <a:t>Hameeed</a:t>
            </a:r>
            <a:endParaRPr lang="en-US" dirty="0"/>
          </a:p>
          <a:p>
            <a:endParaRPr lang="en-US" dirty="0"/>
          </a:p>
          <a:p>
            <a:endParaRPr lang="en-US" dirty="0"/>
          </a:p>
        </p:txBody>
      </p:sp>
      <p:sp>
        <p:nvSpPr>
          <p:cNvPr id="3" name="Picture Placeholder 2">
            <a:extLst>
              <a:ext uri="{FF2B5EF4-FFF2-40B4-BE49-F238E27FC236}">
                <a16:creationId xmlns:a16="http://schemas.microsoft.com/office/drawing/2014/main" id="{1F555E11-93BF-4ED9-D26F-CC43C5A407A0}"/>
              </a:ext>
            </a:extLst>
          </p:cNvPr>
          <p:cNvSpPr>
            <a:spLocks noGrp="1"/>
          </p:cNvSpPr>
          <p:nvPr>
            <p:ph type="pic" sz="quarter" idx="10"/>
          </p:nvPr>
        </p:nvSpPr>
        <p:spPr/>
      </p:sp>
      <p:pic>
        <p:nvPicPr>
          <p:cNvPr id="7" name="Picture 6">
            <a:extLst>
              <a:ext uri="{FF2B5EF4-FFF2-40B4-BE49-F238E27FC236}">
                <a16:creationId xmlns:a16="http://schemas.microsoft.com/office/drawing/2014/main" id="{A9236266-7FFC-373D-E97D-E3C42945A6B1}"/>
              </a:ext>
            </a:extLst>
          </p:cNvPr>
          <p:cNvPicPr>
            <a:picLocks noChangeAspect="1"/>
          </p:cNvPicPr>
          <p:nvPr/>
        </p:nvPicPr>
        <p:blipFill>
          <a:blip r:embed="rId2"/>
          <a:stretch>
            <a:fillRect/>
          </a:stretch>
        </p:blipFill>
        <p:spPr>
          <a:xfrm>
            <a:off x="6443482" y="812292"/>
            <a:ext cx="4636008" cy="4928615"/>
          </a:xfrm>
          <a:prstGeom prst="rect">
            <a:avLst/>
          </a:prstGeom>
        </p:spPr>
      </p:pic>
      <p:pic>
        <p:nvPicPr>
          <p:cNvPr id="9" name="Picture 8">
            <a:extLst>
              <a:ext uri="{FF2B5EF4-FFF2-40B4-BE49-F238E27FC236}">
                <a16:creationId xmlns:a16="http://schemas.microsoft.com/office/drawing/2014/main" id="{68FB8EE2-30C3-2464-14B8-B35055D7B9F7}"/>
              </a:ext>
            </a:extLst>
          </p:cNvPr>
          <p:cNvPicPr>
            <a:picLocks noChangeAspect="1"/>
          </p:cNvPicPr>
          <p:nvPr/>
        </p:nvPicPr>
        <p:blipFill>
          <a:blip r:embed="rId3"/>
          <a:stretch>
            <a:fillRect/>
          </a:stretch>
        </p:blipFill>
        <p:spPr>
          <a:xfrm>
            <a:off x="6443482" y="812291"/>
            <a:ext cx="4636008" cy="4928615"/>
          </a:xfrm>
          <a:prstGeom prst="rect">
            <a:avLst/>
          </a:prstGeom>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EBE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Contents</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a:solidFill>
            <a:schemeClr val="accent3"/>
          </a:solidFill>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Workflow</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ANN</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Building Model and testing </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err="1"/>
              <a:t>Vivado</a:t>
            </a:r>
            <a:r>
              <a:rPr lang="en-US" dirty="0"/>
              <a:t> simulation and estimation</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
        <p:nvSpPr>
          <p:cNvPr id="17" name="Text Placeholder 16">
            <a:extLst>
              <a:ext uri="{FF2B5EF4-FFF2-40B4-BE49-F238E27FC236}">
                <a16:creationId xmlns:a16="http://schemas.microsoft.com/office/drawing/2014/main" id="{40E7E9E2-F9C9-1BEB-8CFD-0724CFCB2268}"/>
              </a:ext>
            </a:extLst>
          </p:cNvPr>
          <p:cNvSpPr>
            <a:spLocks noGrp="1"/>
          </p:cNvSpPr>
          <p:nvPr>
            <p:ph type="body" sz="quarter" idx="13"/>
          </p:nvPr>
        </p:nvSpPr>
        <p:spPr/>
        <p:txBody>
          <a:bodyPr/>
          <a:lstStyle/>
          <a:p>
            <a:r>
              <a:rPr lang="en-GB" dirty="0"/>
              <a:t>1</a:t>
            </a:r>
            <a:endParaRPr lang="en-IN" dirty="0"/>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054825-E953-488B-F26E-C54A13FFBE19}"/>
              </a:ext>
            </a:extLst>
          </p:cNvPr>
          <p:cNvSpPr>
            <a:spLocks noGrp="1"/>
          </p:cNvSpPr>
          <p:nvPr>
            <p:ph type="sldNum" sz="quarter" idx="12"/>
          </p:nvPr>
        </p:nvSpPr>
        <p:spPr/>
        <p:txBody>
          <a:bodyPr/>
          <a:lstStyle/>
          <a:p>
            <a:fld id="{8D0AFDD5-844D-364D-8AEC-50CF4D36D55D}" type="slidenum">
              <a:rPr lang="en-US" noProof="0" smtClean="0"/>
              <a:t>3</a:t>
            </a:fld>
            <a:endParaRPr lang="en-US" noProof="0"/>
          </a:p>
        </p:txBody>
      </p:sp>
      <p:sp>
        <p:nvSpPr>
          <p:cNvPr id="3" name="Footer Placeholder 2">
            <a:extLst>
              <a:ext uri="{FF2B5EF4-FFF2-40B4-BE49-F238E27FC236}">
                <a16:creationId xmlns:a16="http://schemas.microsoft.com/office/drawing/2014/main" id="{6427BAB2-5A76-2A0E-1574-67E50307336F}"/>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C85C5B2D-963B-12F4-A200-5B595C27560E}"/>
              </a:ext>
            </a:extLst>
          </p:cNvPr>
          <p:cNvSpPr>
            <a:spLocks noGrp="1"/>
          </p:cNvSpPr>
          <p:nvPr>
            <p:ph type="dt" sz="half" idx="10"/>
          </p:nvPr>
        </p:nvSpPr>
        <p:spPr/>
        <p:txBody>
          <a:bodyPr/>
          <a:lstStyle/>
          <a:p>
            <a:r>
              <a:rPr lang="en-US" noProof="0"/>
              <a:t>20XX</a:t>
            </a:r>
          </a:p>
        </p:txBody>
      </p:sp>
      <p:sp>
        <p:nvSpPr>
          <p:cNvPr id="8" name="Rectangle 7">
            <a:extLst>
              <a:ext uri="{FF2B5EF4-FFF2-40B4-BE49-F238E27FC236}">
                <a16:creationId xmlns:a16="http://schemas.microsoft.com/office/drawing/2014/main" id="{635562F4-FFD1-8AE6-A638-E12861C8070D}"/>
              </a:ext>
            </a:extLst>
          </p:cNvPr>
          <p:cNvSpPr/>
          <p:nvPr/>
        </p:nvSpPr>
        <p:spPr>
          <a:xfrm>
            <a:off x="1132676" y="1094920"/>
            <a:ext cx="10390239" cy="5117691"/>
          </a:xfrm>
          <a:prstGeom prst="rect">
            <a:avLst/>
          </a:prstGeom>
          <a:solidFill>
            <a:schemeClr val="accent4">
              <a:lumMod val="90000"/>
            </a:schemeClr>
          </a:solidFill>
          <a:ln w="25400" cmpd="sng">
            <a:solidFill>
              <a:schemeClr val="tx1"/>
            </a:solidFill>
          </a:ln>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2204825-F56A-1BD9-1542-FEEFBED9C978}"/>
              </a:ext>
            </a:extLst>
          </p:cNvPr>
          <p:cNvSpPr/>
          <p:nvPr/>
        </p:nvSpPr>
        <p:spPr>
          <a:xfrm>
            <a:off x="1021080" y="869867"/>
            <a:ext cx="10307781" cy="5118265"/>
          </a:xfrm>
          <a:prstGeom prst="rect">
            <a:avLst/>
          </a:prstGeom>
          <a:solidFill>
            <a:schemeClr val="accent1"/>
          </a:solidFill>
          <a:ln w="25400" cap="rnd"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F596DCDF-0228-9145-BA7D-7B3DBE118745}"/>
              </a:ext>
            </a:extLst>
          </p:cNvPr>
          <p:cNvSpPr txBox="1">
            <a:spLocks/>
          </p:cNvSpPr>
          <p:nvPr/>
        </p:nvSpPr>
        <p:spPr>
          <a:xfrm>
            <a:off x="1389888" y="1719072"/>
            <a:ext cx="5038344" cy="1036239"/>
          </a:xfrm>
          <a:prstGeom prst="rect">
            <a:avLst/>
          </a:prstGeom>
        </p:spPr>
        <p:txBody>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GB" dirty="0"/>
              <a:t>Introduction</a:t>
            </a:r>
            <a:endParaRPr lang="en-IN" dirty="0"/>
          </a:p>
        </p:txBody>
      </p:sp>
      <p:sp>
        <p:nvSpPr>
          <p:cNvPr id="13" name="Content Placeholder 3">
            <a:extLst>
              <a:ext uri="{FF2B5EF4-FFF2-40B4-BE49-F238E27FC236}">
                <a16:creationId xmlns:a16="http://schemas.microsoft.com/office/drawing/2014/main" id="{16AA81E4-DA1E-E8D7-E9D5-11A08E5BF053}"/>
              </a:ext>
            </a:extLst>
          </p:cNvPr>
          <p:cNvSpPr txBox="1">
            <a:spLocks/>
          </p:cNvSpPr>
          <p:nvPr/>
        </p:nvSpPr>
        <p:spPr>
          <a:xfrm>
            <a:off x="1389888" y="2850078"/>
            <a:ext cx="9442802" cy="28501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There has been an increase in wirelessly communicating devices because of the development of wireless technologies and protocols. This development has led to an increase in demand for radio spectrum. Cognitive Radio is a concept that allows SUs to use licensed spectrum belonging to Primary Users to overcome this demand increase. Spectrum Sensing is the part of Cognitive Radio where the Secondary Users listen to the spectrum and use the sensing data to determine if the Primary User is transmitting. Spectrum Sensing is of two types, non-cooperative and co-operative. Non-cooperative Spectrum Sensing is where an SU independently decides if the PU is active. Cooperative Spectrum Sensing is where multiple SUs use an algorithm to decide if the PU is active.</a:t>
            </a:r>
            <a:endParaRPr lang="en-US" sz="2000" dirty="0"/>
          </a:p>
        </p:txBody>
      </p:sp>
    </p:spTree>
    <p:extLst>
      <p:ext uri="{BB962C8B-B14F-4D97-AF65-F5344CB8AC3E}">
        <p14:creationId xmlns:p14="http://schemas.microsoft.com/office/powerpoint/2010/main" val="172287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054825-E953-488B-F26E-C54A13FFBE19}"/>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
        <p:nvSpPr>
          <p:cNvPr id="3" name="Footer Placeholder 2">
            <a:extLst>
              <a:ext uri="{FF2B5EF4-FFF2-40B4-BE49-F238E27FC236}">
                <a16:creationId xmlns:a16="http://schemas.microsoft.com/office/drawing/2014/main" id="{6427BAB2-5A76-2A0E-1574-67E50307336F}"/>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C85C5B2D-963B-12F4-A200-5B595C27560E}"/>
              </a:ext>
            </a:extLst>
          </p:cNvPr>
          <p:cNvSpPr>
            <a:spLocks noGrp="1"/>
          </p:cNvSpPr>
          <p:nvPr>
            <p:ph type="dt" sz="half" idx="10"/>
          </p:nvPr>
        </p:nvSpPr>
        <p:spPr/>
        <p:txBody>
          <a:bodyPr/>
          <a:lstStyle/>
          <a:p>
            <a:r>
              <a:rPr lang="en-US" noProof="0"/>
              <a:t>20XX</a:t>
            </a:r>
          </a:p>
        </p:txBody>
      </p:sp>
      <p:sp>
        <p:nvSpPr>
          <p:cNvPr id="8" name="Rectangle 7">
            <a:extLst>
              <a:ext uri="{FF2B5EF4-FFF2-40B4-BE49-F238E27FC236}">
                <a16:creationId xmlns:a16="http://schemas.microsoft.com/office/drawing/2014/main" id="{635562F4-FFD1-8AE6-A638-E12861C8070D}"/>
              </a:ext>
            </a:extLst>
          </p:cNvPr>
          <p:cNvSpPr/>
          <p:nvPr/>
        </p:nvSpPr>
        <p:spPr>
          <a:xfrm>
            <a:off x="1132676" y="1094920"/>
            <a:ext cx="10390239" cy="5117691"/>
          </a:xfrm>
          <a:prstGeom prst="rect">
            <a:avLst/>
          </a:prstGeom>
          <a:solidFill>
            <a:schemeClr val="accent4">
              <a:lumMod val="90000"/>
            </a:schemeClr>
          </a:solidFill>
          <a:ln w="25400" cmpd="sng">
            <a:solidFill>
              <a:schemeClr val="tx1"/>
            </a:solidFill>
          </a:ln>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2204825-F56A-1BD9-1542-FEEFBED9C978}"/>
              </a:ext>
            </a:extLst>
          </p:cNvPr>
          <p:cNvSpPr/>
          <p:nvPr/>
        </p:nvSpPr>
        <p:spPr>
          <a:xfrm>
            <a:off x="1021080" y="869867"/>
            <a:ext cx="10307781" cy="5118265"/>
          </a:xfrm>
          <a:prstGeom prst="rect">
            <a:avLst/>
          </a:prstGeom>
          <a:solidFill>
            <a:schemeClr val="accent1"/>
          </a:solidFill>
          <a:ln w="25400" cap="rnd"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F596DCDF-0228-9145-BA7D-7B3DBE118745}"/>
              </a:ext>
            </a:extLst>
          </p:cNvPr>
          <p:cNvSpPr txBox="1">
            <a:spLocks/>
          </p:cNvSpPr>
          <p:nvPr/>
        </p:nvSpPr>
        <p:spPr>
          <a:xfrm>
            <a:off x="1389888" y="1719072"/>
            <a:ext cx="5038344" cy="1036239"/>
          </a:xfrm>
          <a:prstGeom prst="rect">
            <a:avLst/>
          </a:prstGeom>
        </p:spPr>
        <p:txBody>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GB" dirty="0"/>
              <a:t>Introduction</a:t>
            </a:r>
            <a:endParaRPr lang="en-IN" dirty="0"/>
          </a:p>
        </p:txBody>
      </p:sp>
      <p:sp>
        <p:nvSpPr>
          <p:cNvPr id="13" name="Content Placeholder 3">
            <a:extLst>
              <a:ext uri="{FF2B5EF4-FFF2-40B4-BE49-F238E27FC236}">
                <a16:creationId xmlns:a16="http://schemas.microsoft.com/office/drawing/2014/main" id="{16AA81E4-DA1E-E8D7-E9D5-11A08E5BF053}"/>
              </a:ext>
            </a:extLst>
          </p:cNvPr>
          <p:cNvSpPr txBox="1">
            <a:spLocks/>
          </p:cNvSpPr>
          <p:nvPr/>
        </p:nvSpPr>
        <p:spPr>
          <a:xfrm>
            <a:off x="1389888" y="2850078"/>
            <a:ext cx="9442802" cy="23345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For Machine Learning approach, we do not use Non-cooperative Spectrum Sensing approach of choosing a threshold, like we do in Classical Algorithms. Instead, we pass the energy values of all SUs to the algorithms as dataset, and the algorithm works on those values to conclude if the PU is transmitting. Spectrum Sensing is a Classification problem because we need to conclude if the PU is actively transmitting or not, so the algorithm will only give out two values, 0 and 1, representing a Yes and No.</a:t>
            </a:r>
            <a:endParaRPr lang="en-US" sz="2000" dirty="0"/>
          </a:p>
        </p:txBody>
      </p:sp>
    </p:spTree>
    <p:extLst>
      <p:ext uri="{BB962C8B-B14F-4D97-AF65-F5344CB8AC3E}">
        <p14:creationId xmlns:p14="http://schemas.microsoft.com/office/powerpoint/2010/main" val="424147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a:xfrm>
            <a:off x="466049" y="1947672"/>
            <a:ext cx="3840480" cy="2862072"/>
          </a:xfrm>
        </p:spPr>
        <p:txBody>
          <a:bodyPr/>
          <a:lstStyle/>
          <a:p>
            <a:r>
              <a:rPr lang="en-US" dirty="0"/>
              <a:t>Project Workflow</a:t>
            </a:r>
          </a:p>
        </p:txBody>
      </p:sp>
      <p:pic>
        <p:nvPicPr>
          <p:cNvPr id="82" name="Picture Placeholder 81" descr="blueprint icon">
            <a:extLst>
              <a:ext uri="{FF2B5EF4-FFF2-40B4-BE49-F238E27FC236}">
                <a16:creationId xmlns:a16="http://schemas.microsoft.com/office/drawing/2014/main" id="{946DCADD-AD38-1B8D-01D3-9FC0FDA5D182}"/>
              </a:ext>
            </a:extLst>
          </p:cNvPr>
          <p:cNvPicPr>
            <a:picLocks noGrp="1" noChangeAspect="1"/>
          </p:cNvPicPr>
          <p:nvPr>
            <p:ph type="pic" sz="quarter" idx="10"/>
          </p:nvPr>
        </p:nvPicPr>
        <p:blipFill rotWithShape="1">
          <a:blip r:embed="rId2"/>
          <a:srcRect/>
          <a:stretch/>
        </p:blipFill>
        <p:spPr/>
      </p:pic>
      <p:sp>
        <p:nvSpPr>
          <p:cNvPr id="13" name="Text Placeholder 12">
            <a:extLst>
              <a:ext uri="{FF2B5EF4-FFF2-40B4-BE49-F238E27FC236}">
                <a16:creationId xmlns:a16="http://schemas.microsoft.com/office/drawing/2014/main" id="{57A2B835-2EB4-13B7-BE89-EDFBC68B96C3}"/>
              </a:ext>
            </a:extLst>
          </p:cNvPr>
          <p:cNvSpPr>
            <a:spLocks noGrp="1"/>
          </p:cNvSpPr>
          <p:nvPr>
            <p:ph type="body" sz="quarter" idx="20"/>
          </p:nvPr>
        </p:nvSpPr>
        <p:spPr/>
        <p:txBody>
          <a:bodyPr/>
          <a:lstStyle/>
          <a:p>
            <a:r>
              <a:rPr lang="en-US" dirty="0"/>
              <a:t>   Involves sampling data </a:t>
            </a:r>
          </a:p>
          <a:p>
            <a:endParaRPr lang="en-US" dirty="0"/>
          </a:p>
        </p:txBody>
      </p:sp>
      <p:pic>
        <p:nvPicPr>
          <p:cNvPr id="84" name="Picture Placeholder 83" descr="easel icon">
            <a:extLst>
              <a:ext uri="{FF2B5EF4-FFF2-40B4-BE49-F238E27FC236}">
                <a16:creationId xmlns:a16="http://schemas.microsoft.com/office/drawing/2014/main" id="{62583283-A6AD-B55E-25D4-E6CFB25B8FC2}"/>
              </a:ext>
            </a:extLst>
          </p:cNvPr>
          <p:cNvPicPr>
            <a:picLocks noGrp="1" noChangeAspect="1"/>
          </p:cNvPicPr>
          <p:nvPr>
            <p:ph type="pic" sz="quarter" idx="11"/>
          </p:nvPr>
        </p:nvPicPr>
        <p:blipFill rotWithShape="1">
          <a:blip r:embed="rId3"/>
          <a:srcRect/>
          <a:stretch/>
        </p:blipFill>
        <p:spPr/>
      </p:pic>
      <p:sp>
        <p:nvSpPr>
          <p:cNvPr id="9" name="Text Placeholder 8">
            <a:extLst>
              <a:ext uri="{FF2B5EF4-FFF2-40B4-BE49-F238E27FC236}">
                <a16:creationId xmlns:a16="http://schemas.microsoft.com/office/drawing/2014/main" id="{8A268DA4-D5BC-38AA-54EB-D10668305C7E}"/>
              </a:ext>
            </a:extLst>
          </p:cNvPr>
          <p:cNvSpPr>
            <a:spLocks noGrp="1"/>
          </p:cNvSpPr>
          <p:nvPr>
            <p:ph type="body" sz="quarter" idx="16"/>
          </p:nvPr>
        </p:nvSpPr>
        <p:spPr>
          <a:xfrm>
            <a:off x="5769864" y="1688690"/>
            <a:ext cx="3840480" cy="396142"/>
          </a:xfrm>
        </p:spPr>
        <p:txBody>
          <a:bodyPr/>
          <a:lstStyle/>
          <a:p>
            <a:r>
              <a:rPr lang="en-US" dirty="0"/>
              <a:t>Creating ANN model</a:t>
            </a:r>
          </a:p>
        </p:txBody>
      </p:sp>
      <p:sp>
        <p:nvSpPr>
          <p:cNvPr id="14" name="Text Placeholder 13">
            <a:extLst>
              <a:ext uri="{FF2B5EF4-FFF2-40B4-BE49-F238E27FC236}">
                <a16:creationId xmlns:a16="http://schemas.microsoft.com/office/drawing/2014/main" id="{E798351D-2881-C0EE-6D6D-424E1230A6D4}"/>
              </a:ext>
            </a:extLst>
          </p:cNvPr>
          <p:cNvSpPr>
            <a:spLocks noGrp="1"/>
          </p:cNvSpPr>
          <p:nvPr>
            <p:ph type="body" sz="quarter" idx="21"/>
          </p:nvPr>
        </p:nvSpPr>
        <p:spPr>
          <a:xfrm>
            <a:off x="5769864" y="2069946"/>
            <a:ext cx="5601142" cy="452028"/>
          </a:xfrm>
        </p:spPr>
        <p:txBody>
          <a:bodyPr/>
          <a:lstStyle/>
          <a:p>
            <a:r>
              <a:rPr lang="en-GB" b="0" i="0" dirty="0">
                <a:solidFill>
                  <a:srgbClr val="111111"/>
                </a:solidFill>
                <a:effectLst/>
                <a:latin typeface="Roboto" panose="02000000000000000000" pitchFamily="2" charset="0"/>
              </a:rPr>
              <a:t>   </a:t>
            </a:r>
            <a:r>
              <a:rPr lang="en-GB" b="0" i="0" dirty="0">
                <a:solidFill>
                  <a:srgbClr val="111111"/>
                </a:solidFill>
                <a:effectLst/>
              </a:rPr>
              <a:t>ANN model can be created by simply</a:t>
            </a:r>
            <a:r>
              <a:rPr lang="en-GB" b="1" i="0" dirty="0">
                <a:solidFill>
                  <a:srgbClr val="111111"/>
                </a:solidFill>
                <a:effectLst/>
              </a:rPr>
              <a:t> calling Sequential ()    API </a:t>
            </a:r>
            <a:r>
              <a:rPr lang="en-GB" i="0" dirty="0">
                <a:solidFill>
                  <a:srgbClr val="111111"/>
                </a:solidFill>
                <a:effectLst/>
              </a:rPr>
              <a:t>with three layers</a:t>
            </a:r>
            <a:endParaRPr lang="en-US" dirty="0"/>
          </a:p>
          <a:p>
            <a:endParaRPr lang="en-US" dirty="0"/>
          </a:p>
        </p:txBody>
      </p:sp>
      <p:pic>
        <p:nvPicPr>
          <p:cNvPr id="86" name="Picture Placeholder 85" descr="ruler icon">
            <a:extLst>
              <a:ext uri="{FF2B5EF4-FFF2-40B4-BE49-F238E27FC236}">
                <a16:creationId xmlns:a16="http://schemas.microsoft.com/office/drawing/2014/main" id="{8AEB4AE0-338D-0B9E-025E-3973A1ECDC83}"/>
              </a:ext>
            </a:extLst>
          </p:cNvPr>
          <p:cNvPicPr>
            <a:picLocks noGrp="1" noChangeAspect="1"/>
          </p:cNvPicPr>
          <p:nvPr>
            <p:ph type="pic" sz="quarter" idx="12"/>
          </p:nvPr>
        </p:nvPicPr>
        <p:blipFill rotWithShape="1">
          <a:blip r:embed="rId4"/>
          <a:srcRect/>
          <a:stretch/>
        </p:blipFill>
        <p:spPr/>
      </p:pic>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p:txBody>
          <a:bodyPr/>
          <a:lstStyle/>
          <a:p>
            <a:r>
              <a:rPr lang="en-US" dirty="0"/>
              <a:t>Training model </a:t>
            </a:r>
          </a:p>
        </p:txBody>
      </p:sp>
      <p:sp>
        <p:nvSpPr>
          <p:cNvPr id="15" name="Text Placeholder 14">
            <a:extLst>
              <a:ext uri="{FF2B5EF4-FFF2-40B4-BE49-F238E27FC236}">
                <a16:creationId xmlns:a16="http://schemas.microsoft.com/office/drawing/2014/main" id="{A0AE4BAA-4471-F175-A91F-AF7D4D9694F3}"/>
              </a:ext>
            </a:extLst>
          </p:cNvPr>
          <p:cNvSpPr>
            <a:spLocks noGrp="1"/>
          </p:cNvSpPr>
          <p:nvPr>
            <p:ph type="body" sz="quarter" idx="22"/>
          </p:nvPr>
        </p:nvSpPr>
        <p:spPr>
          <a:xfrm>
            <a:off x="5751871" y="3384754"/>
            <a:ext cx="5047193" cy="312823"/>
          </a:xfrm>
        </p:spPr>
        <p:txBody>
          <a:bodyPr/>
          <a:lstStyle/>
          <a:p>
            <a:r>
              <a:rPr lang="en-US" dirty="0"/>
              <a:t>   Sampled data is propagated until the model stops improving</a:t>
            </a:r>
          </a:p>
        </p:txBody>
      </p:sp>
      <p:pic>
        <p:nvPicPr>
          <p:cNvPr id="88" name="Picture Placeholder 87" descr="strategy icon">
            <a:extLst>
              <a:ext uri="{FF2B5EF4-FFF2-40B4-BE49-F238E27FC236}">
                <a16:creationId xmlns:a16="http://schemas.microsoft.com/office/drawing/2014/main" id="{F2E3F8F5-F045-71C9-3C78-9ACF70E19CDC}"/>
              </a:ext>
            </a:extLst>
          </p:cNvPr>
          <p:cNvPicPr>
            <a:picLocks noGrp="1" noChangeAspect="1"/>
          </p:cNvPicPr>
          <p:nvPr>
            <p:ph type="pic" sz="quarter" idx="13"/>
          </p:nvPr>
        </p:nvPicPr>
        <p:blipFill rotWithShape="1">
          <a:blip r:embed="rId5"/>
          <a:srcRect t="476" b="476"/>
          <a:stretch/>
        </p:blipFill>
        <p:spPr/>
      </p:pic>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p:txBody>
          <a:bodyPr/>
          <a:lstStyle/>
          <a:p>
            <a:r>
              <a:rPr lang="en-US" dirty="0"/>
              <a:t>Saving and loading weights</a:t>
            </a:r>
          </a:p>
          <a:p>
            <a:r>
              <a:rPr lang="en-US" dirty="0"/>
              <a:t>  </a:t>
            </a:r>
          </a:p>
        </p:txBody>
      </p:sp>
      <p:sp>
        <p:nvSpPr>
          <p:cNvPr id="16" name="Text Placeholder 15">
            <a:extLst>
              <a:ext uri="{FF2B5EF4-FFF2-40B4-BE49-F238E27FC236}">
                <a16:creationId xmlns:a16="http://schemas.microsoft.com/office/drawing/2014/main" id="{A6C25713-E18A-8B65-C9FA-9A00A9CBBA6B}"/>
              </a:ext>
            </a:extLst>
          </p:cNvPr>
          <p:cNvSpPr>
            <a:spLocks noGrp="1"/>
          </p:cNvSpPr>
          <p:nvPr>
            <p:ph type="body" sz="quarter" idx="23"/>
          </p:nvPr>
        </p:nvSpPr>
        <p:spPr/>
        <p:txBody>
          <a:bodyPr/>
          <a:lstStyle/>
          <a:p>
            <a:endParaRPr lang="en-US" dirty="0"/>
          </a:p>
          <a:p>
            <a:endParaRPr lang="en-US" dirty="0"/>
          </a:p>
        </p:txBody>
      </p:sp>
      <p:pic>
        <p:nvPicPr>
          <p:cNvPr id="90" name="Picture Placeholder 89" descr="airplane icon">
            <a:extLst>
              <a:ext uri="{FF2B5EF4-FFF2-40B4-BE49-F238E27FC236}">
                <a16:creationId xmlns:a16="http://schemas.microsoft.com/office/drawing/2014/main" id="{B6EFDE8D-973A-9009-9237-3CDC19C43D60}"/>
              </a:ext>
            </a:extLst>
          </p:cNvPr>
          <p:cNvPicPr>
            <a:picLocks noGrp="1" noChangeAspect="1"/>
          </p:cNvPicPr>
          <p:nvPr>
            <p:ph type="pic" sz="quarter" idx="14"/>
          </p:nvPr>
        </p:nvPicPr>
        <p:blipFill rotWithShape="1">
          <a:blip r:embed="rId6"/>
          <a:srcRect/>
          <a:stretch/>
        </p:blipFill>
        <p:spPr/>
      </p:pic>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p:txBody>
          <a:bodyPr/>
          <a:lstStyle/>
          <a:p>
            <a:r>
              <a:rPr lang="en-US" dirty="0"/>
              <a:t>Testing the model</a:t>
            </a:r>
          </a:p>
        </p:txBody>
      </p:sp>
      <p:sp>
        <p:nvSpPr>
          <p:cNvPr id="17" name="Text Placeholder 16">
            <a:extLst>
              <a:ext uri="{FF2B5EF4-FFF2-40B4-BE49-F238E27FC236}">
                <a16:creationId xmlns:a16="http://schemas.microsoft.com/office/drawing/2014/main" id="{2EB94B1B-FC15-3A7B-A562-06B6F366B340}"/>
              </a:ext>
            </a:extLst>
          </p:cNvPr>
          <p:cNvSpPr>
            <a:spLocks noGrp="1"/>
          </p:cNvSpPr>
          <p:nvPr>
            <p:ph type="body" sz="quarter" idx="24"/>
          </p:nvPr>
        </p:nvSpPr>
        <p:spPr/>
        <p:txBody>
          <a:bodyPr/>
          <a:lstStyle/>
          <a:p>
            <a:r>
              <a:rPr lang="en-US" dirty="0"/>
              <a:t>     Created model is tested and </a:t>
            </a:r>
          </a:p>
        </p:txBody>
      </p:sp>
      <p:sp>
        <p:nvSpPr>
          <p:cNvPr id="4" name="Text Placeholder 3">
            <a:extLst>
              <a:ext uri="{FF2B5EF4-FFF2-40B4-BE49-F238E27FC236}">
                <a16:creationId xmlns:a16="http://schemas.microsoft.com/office/drawing/2014/main" id="{459C885A-EB2D-66B7-7A0C-6D72A7F39B85}"/>
              </a:ext>
            </a:extLst>
          </p:cNvPr>
          <p:cNvSpPr>
            <a:spLocks noGrp="1"/>
          </p:cNvSpPr>
          <p:nvPr>
            <p:ph type="body" sz="quarter" idx="15"/>
          </p:nvPr>
        </p:nvSpPr>
        <p:spPr/>
        <p:txBody>
          <a:bodyPr/>
          <a:lstStyle/>
          <a:p>
            <a:r>
              <a:rPr lang="en-GB" dirty="0"/>
              <a:t>Data </a:t>
            </a:r>
            <a:r>
              <a:rPr lang="en-GB" dirty="0" err="1"/>
              <a:t>preprocessing</a:t>
            </a:r>
            <a:endParaRPr lang="en-IN" dirty="0"/>
          </a:p>
        </p:txBody>
      </p:sp>
      <p:sp>
        <p:nvSpPr>
          <p:cNvPr id="5" name="Text Placeholder 14">
            <a:extLst>
              <a:ext uri="{FF2B5EF4-FFF2-40B4-BE49-F238E27FC236}">
                <a16:creationId xmlns:a16="http://schemas.microsoft.com/office/drawing/2014/main" id="{A999061F-DD0E-07E6-69AB-25BBF32CF43A}"/>
              </a:ext>
            </a:extLst>
          </p:cNvPr>
          <p:cNvSpPr txBox="1">
            <a:spLocks/>
          </p:cNvSpPr>
          <p:nvPr/>
        </p:nvSpPr>
        <p:spPr>
          <a:xfrm>
            <a:off x="5818275" y="4702756"/>
            <a:ext cx="5047193" cy="31282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So tuned weights are saved in a file and later used for testing</a:t>
            </a:r>
          </a:p>
        </p:txBody>
      </p:sp>
    </p:spTree>
    <p:extLst>
      <p:ext uri="{BB962C8B-B14F-4D97-AF65-F5344CB8AC3E}">
        <p14:creationId xmlns:p14="http://schemas.microsoft.com/office/powerpoint/2010/main" val="86653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054825-E953-488B-F26E-C54A13FFBE19}"/>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
        <p:nvSpPr>
          <p:cNvPr id="3" name="Footer Placeholder 2">
            <a:extLst>
              <a:ext uri="{FF2B5EF4-FFF2-40B4-BE49-F238E27FC236}">
                <a16:creationId xmlns:a16="http://schemas.microsoft.com/office/drawing/2014/main" id="{6427BAB2-5A76-2A0E-1574-67E50307336F}"/>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C85C5B2D-963B-12F4-A200-5B595C27560E}"/>
              </a:ext>
            </a:extLst>
          </p:cNvPr>
          <p:cNvSpPr>
            <a:spLocks noGrp="1"/>
          </p:cNvSpPr>
          <p:nvPr>
            <p:ph type="dt" sz="half" idx="10"/>
          </p:nvPr>
        </p:nvSpPr>
        <p:spPr/>
        <p:txBody>
          <a:bodyPr/>
          <a:lstStyle/>
          <a:p>
            <a:r>
              <a:rPr lang="en-US" noProof="0"/>
              <a:t>20XX</a:t>
            </a:r>
          </a:p>
        </p:txBody>
      </p:sp>
      <p:sp>
        <p:nvSpPr>
          <p:cNvPr id="8" name="Rectangle 7">
            <a:extLst>
              <a:ext uri="{FF2B5EF4-FFF2-40B4-BE49-F238E27FC236}">
                <a16:creationId xmlns:a16="http://schemas.microsoft.com/office/drawing/2014/main" id="{635562F4-FFD1-8AE6-A638-E12861C8070D}"/>
              </a:ext>
            </a:extLst>
          </p:cNvPr>
          <p:cNvSpPr/>
          <p:nvPr/>
        </p:nvSpPr>
        <p:spPr>
          <a:xfrm>
            <a:off x="1132676" y="1094920"/>
            <a:ext cx="10390239" cy="5117691"/>
          </a:xfrm>
          <a:prstGeom prst="rect">
            <a:avLst/>
          </a:prstGeom>
          <a:solidFill>
            <a:schemeClr val="accent4">
              <a:lumMod val="90000"/>
            </a:schemeClr>
          </a:solidFill>
          <a:ln w="25400" cmpd="sng">
            <a:solidFill>
              <a:schemeClr val="tx1"/>
            </a:solidFill>
          </a:ln>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2204825-F56A-1BD9-1542-FEEFBED9C978}"/>
              </a:ext>
            </a:extLst>
          </p:cNvPr>
          <p:cNvSpPr/>
          <p:nvPr/>
        </p:nvSpPr>
        <p:spPr>
          <a:xfrm>
            <a:off x="1021080" y="869867"/>
            <a:ext cx="10307781" cy="5118265"/>
          </a:xfrm>
          <a:prstGeom prst="rect">
            <a:avLst/>
          </a:prstGeom>
          <a:solidFill>
            <a:schemeClr val="accent1"/>
          </a:solidFill>
          <a:ln w="25400" cap="rnd"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F596DCDF-0228-9145-BA7D-7B3DBE118745}"/>
              </a:ext>
            </a:extLst>
          </p:cNvPr>
          <p:cNvSpPr txBox="1">
            <a:spLocks/>
          </p:cNvSpPr>
          <p:nvPr/>
        </p:nvSpPr>
        <p:spPr>
          <a:xfrm>
            <a:off x="922775" y="1157748"/>
            <a:ext cx="5505457" cy="1172497"/>
          </a:xfrm>
          <a:prstGeom prst="rect">
            <a:avLst/>
          </a:prstGeom>
        </p:spPr>
        <p:txBody>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GB" dirty="0"/>
              <a:t>Workflow</a:t>
            </a:r>
            <a:endParaRPr lang="en-IN" dirty="0"/>
          </a:p>
        </p:txBody>
      </p:sp>
      <p:sp>
        <p:nvSpPr>
          <p:cNvPr id="13" name="Content Placeholder 3">
            <a:extLst>
              <a:ext uri="{FF2B5EF4-FFF2-40B4-BE49-F238E27FC236}">
                <a16:creationId xmlns:a16="http://schemas.microsoft.com/office/drawing/2014/main" id="{16AA81E4-DA1E-E8D7-E9D5-11A08E5BF053}"/>
              </a:ext>
            </a:extLst>
          </p:cNvPr>
          <p:cNvSpPr txBox="1">
            <a:spLocks/>
          </p:cNvSpPr>
          <p:nvPr/>
        </p:nvSpPr>
        <p:spPr>
          <a:xfrm>
            <a:off x="1389888" y="2850078"/>
            <a:ext cx="9442802" cy="23345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pic>
        <p:nvPicPr>
          <p:cNvPr id="9" name="Picture 8">
            <a:extLst>
              <a:ext uri="{FF2B5EF4-FFF2-40B4-BE49-F238E27FC236}">
                <a16:creationId xmlns:a16="http://schemas.microsoft.com/office/drawing/2014/main" id="{81788537-9DEF-FCA9-7803-FF4393761819}"/>
              </a:ext>
            </a:extLst>
          </p:cNvPr>
          <p:cNvPicPr>
            <a:picLocks noChangeAspect="1"/>
          </p:cNvPicPr>
          <p:nvPr/>
        </p:nvPicPr>
        <p:blipFill>
          <a:blip r:embed="rId2"/>
          <a:stretch>
            <a:fillRect/>
          </a:stretch>
        </p:blipFill>
        <p:spPr>
          <a:xfrm>
            <a:off x="4255647" y="2197510"/>
            <a:ext cx="4144296" cy="3565570"/>
          </a:xfrm>
          <a:prstGeom prst="rect">
            <a:avLst/>
          </a:prstGeom>
        </p:spPr>
      </p:pic>
    </p:spTree>
    <p:extLst>
      <p:ext uri="{BB962C8B-B14F-4D97-AF65-F5344CB8AC3E}">
        <p14:creationId xmlns:p14="http://schemas.microsoft.com/office/powerpoint/2010/main" val="125649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054825-E953-488B-F26E-C54A13FFBE19}"/>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3" name="Footer Placeholder 2">
            <a:extLst>
              <a:ext uri="{FF2B5EF4-FFF2-40B4-BE49-F238E27FC236}">
                <a16:creationId xmlns:a16="http://schemas.microsoft.com/office/drawing/2014/main" id="{6427BAB2-5A76-2A0E-1574-67E50307336F}"/>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C85C5B2D-963B-12F4-A200-5B595C27560E}"/>
              </a:ext>
            </a:extLst>
          </p:cNvPr>
          <p:cNvSpPr>
            <a:spLocks noGrp="1"/>
          </p:cNvSpPr>
          <p:nvPr>
            <p:ph type="dt" sz="half" idx="10"/>
          </p:nvPr>
        </p:nvSpPr>
        <p:spPr/>
        <p:txBody>
          <a:bodyPr/>
          <a:lstStyle/>
          <a:p>
            <a:r>
              <a:rPr lang="en-US" noProof="0"/>
              <a:t>20XX</a:t>
            </a:r>
          </a:p>
        </p:txBody>
      </p:sp>
      <p:sp>
        <p:nvSpPr>
          <p:cNvPr id="8" name="Rectangle 7">
            <a:extLst>
              <a:ext uri="{FF2B5EF4-FFF2-40B4-BE49-F238E27FC236}">
                <a16:creationId xmlns:a16="http://schemas.microsoft.com/office/drawing/2014/main" id="{635562F4-FFD1-8AE6-A638-E12861C8070D}"/>
              </a:ext>
            </a:extLst>
          </p:cNvPr>
          <p:cNvSpPr/>
          <p:nvPr/>
        </p:nvSpPr>
        <p:spPr>
          <a:xfrm>
            <a:off x="1132676" y="1094920"/>
            <a:ext cx="10390239" cy="5117691"/>
          </a:xfrm>
          <a:prstGeom prst="rect">
            <a:avLst/>
          </a:prstGeom>
          <a:solidFill>
            <a:schemeClr val="accent4">
              <a:lumMod val="90000"/>
            </a:schemeClr>
          </a:solidFill>
          <a:ln w="25400" cmpd="sng">
            <a:solidFill>
              <a:schemeClr val="tx1"/>
            </a:solidFill>
          </a:ln>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2204825-F56A-1BD9-1542-FEEFBED9C978}"/>
              </a:ext>
            </a:extLst>
          </p:cNvPr>
          <p:cNvSpPr/>
          <p:nvPr/>
        </p:nvSpPr>
        <p:spPr>
          <a:xfrm>
            <a:off x="961444" y="869867"/>
            <a:ext cx="10307781" cy="5118265"/>
          </a:xfrm>
          <a:prstGeom prst="rect">
            <a:avLst/>
          </a:prstGeom>
          <a:solidFill>
            <a:schemeClr val="accent1"/>
          </a:solidFill>
          <a:ln w="25400" cap="rnd"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F596DCDF-0228-9145-BA7D-7B3DBE118745}"/>
              </a:ext>
            </a:extLst>
          </p:cNvPr>
          <p:cNvSpPr txBox="1">
            <a:spLocks/>
          </p:cNvSpPr>
          <p:nvPr/>
        </p:nvSpPr>
        <p:spPr>
          <a:xfrm>
            <a:off x="922776" y="1157748"/>
            <a:ext cx="3988438" cy="1172497"/>
          </a:xfrm>
          <a:prstGeom prst="rect">
            <a:avLst/>
          </a:prstGeom>
        </p:spPr>
        <p:txBody>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GB" dirty="0"/>
              <a:t>ANN</a:t>
            </a:r>
            <a:endParaRPr lang="en-IN" dirty="0"/>
          </a:p>
        </p:txBody>
      </p:sp>
      <p:sp>
        <p:nvSpPr>
          <p:cNvPr id="13" name="Content Placeholder 3">
            <a:extLst>
              <a:ext uri="{FF2B5EF4-FFF2-40B4-BE49-F238E27FC236}">
                <a16:creationId xmlns:a16="http://schemas.microsoft.com/office/drawing/2014/main" id="{16AA81E4-DA1E-E8D7-E9D5-11A08E5BF053}"/>
              </a:ext>
            </a:extLst>
          </p:cNvPr>
          <p:cNvSpPr txBox="1">
            <a:spLocks/>
          </p:cNvSpPr>
          <p:nvPr/>
        </p:nvSpPr>
        <p:spPr>
          <a:xfrm>
            <a:off x="1389888" y="2850078"/>
            <a:ext cx="9442802" cy="23345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7" name="Content Placeholder 3">
            <a:extLst>
              <a:ext uri="{FF2B5EF4-FFF2-40B4-BE49-F238E27FC236}">
                <a16:creationId xmlns:a16="http://schemas.microsoft.com/office/drawing/2014/main" id="{DED6622C-1B46-38B9-DA83-46BBC8DD2A64}"/>
              </a:ext>
            </a:extLst>
          </p:cNvPr>
          <p:cNvSpPr txBox="1">
            <a:spLocks/>
          </p:cNvSpPr>
          <p:nvPr/>
        </p:nvSpPr>
        <p:spPr>
          <a:xfrm>
            <a:off x="1784554" y="2330245"/>
            <a:ext cx="9200535" cy="30068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15" name="Content Placeholder 3">
            <a:extLst>
              <a:ext uri="{FF2B5EF4-FFF2-40B4-BE49-F238E27FC236}">
                <a16:creationId xmlns:a16="http://schemas.microsoft.com/office/drawing/2014/main" id="{7F172F00-5773-D0CA-B86F-75C12ADB867C}"/>
              </a:ext>
            </a:extLst>
          </p:cNvPr>
          <p:cNvSpPr txBox="1">
            <a:spLocks/>
          </p:cNvSpPr>
          <p:nvPr/>
        </p:nvSpPr>
        <p:spPr>
          <a:xfrm>
            <a:off x="1484416" y="2555298"/>
            <a:ext cx="9500674" cy="2781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Artificial Neural Network (ANN) is a method in artificial intelligence that teaches computers to process data in a way that is inspired by the human brain.</a:t>
            </a:r>
          </a:p>
          <a:p>
            <a:r>
              <a:rPr lang="en-GB" sz="2000" dirty="0"/>
              <a:t>It is a type of machine learning process, called deep learning, that uses interconnected nodes or neurons in a layered structure. </a:t>
            </a:r>
          </a:p>
        </p:txBody>
      </p:sp>
      <p:pic>
        <p:nvPicPr>
          <p:cNvPr id="17" name="Picture 16">
            <a:extLst>
              <a:ext uri="{FF2B5EF4-FFF2-40B4-BE49-F238E27FC236}">
                <a16:creationId xmlns:a16="http://schemas.microsoft.com/office/drawing/2014/main" id="{FA5D8DF7-A321-B6BE-CD5B-73E7BEB02476}"/>
              </a:ext>
            </a:extLst>
          </p:cNvPr>
          <p:cNvPicPr>
            <a:picLocks noChangeAspect="1"/>
          </p:cNvPicPr>
          <p:nvPr/>
        </p:nvPicPr>
        <p:blipFill rotWithShape="1">
          <a:blip r:embed="rId2"/>
          <a:srcRect l="2380" r="2038" b="11112"/>
          <a:stretch/>
        </p:blipFill>
        <p:spPr>
          <a:xfrm>
            <a:off x="3939735" y="3932293"/>
            <a:ext cx="4151671" cy="1830787"/>
          </a:xfrm>
          <a:prstGeom prst="rect">
            <a:avLst/>
          </a:prstGeom>
        </p:spPr>
      </p:pic>
    </p:spTree>
    <p:extLst>
      <p:ext uri="{BB962C8B-B14F-4D97-AF65-F5344CB8AC3E}">
        <p14:creationId xmlns:p14="http://schemas.microsoft.com/office/powerpoint/2010/main" val="251069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054825-E953-488B-F26E-C54A13FFBE19}"/>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3" name="Footer Placeholder 2">
            <a:extLst>
              <a:ext uri="{FF2B5EF4-FFF2-40B4-BE49-F238E27FC236}">
                <a16:creationId xmlns:a16="http://schemas.microsoft.com/office/drawing/2014/main" id="{6427BAB2-5A76-2A0E-1574-67E50307336F}"/>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C85C5B2D-963B-12F4-A200-5B595C27560E}"/>
              </a:ext>
            </a:extLst>
          </p:cNvPr>
          <p:cNvSpPr>
            <a:spLocks noGrp="1"/>
          </p:cNvSpPr>
          <p:nvPr>
            <p:ph type="dt" sz="half" idx="10"/>
          </p:nvPr>
        </p:nvSpPr>
        <p:spPr/>
        <p:txBody>
          <a:bodyPr/>
          <a:lstStyle/>
          <a:p>
            <a:r>
              <a:rPr lang="en-US" noProof="0"/>
              <a:t>20XX</a:t>
            </a:r>
          </a:p>
        </p:txBody>
      </p:sp>
      <p:sp>
        <p:nvSpPr>
          <p:cNvPr id="8" name="Rectangle 7">
            <a:extLst>
              <a:ext uri="{FF2B5EF4-FFF2-40B4-BE49-F238E27FC236}">
                <a16:creationId xmlns:a16="http://schemas.microsoft.com/office/drawing/2014/main" id="{635562F4-FFD1-8AE6-A638-E12861C8070D}"/>
              </a:ext>
            </a:extLst>
          </p:cNvPr>
          <p:cNvSpPr/>
          <p:nvPr/>
        </p:nvSpPr>
        <p:spPr>
          <a:xfrm>
            <a:off x="1132676" y="1094920"/>
            <a:ext cx="10390239" cy="5117691"/>
          </a:xfrm>
          <a:prstGeom prst="rect">
            <a:avLst/>
          </a:prstGeom>
          <a:solidFill>
            <a:schemeClr val="accent4">
              <a:lumMod val="90000"/>
            </a:schemeClr>
          </a:solidFill>
          <a:ln w="25400" cmpd="sng">
            <a:solidFill>
              <a:schemeClr val="tx1"/>
            </a:solidFill>
          </a:ln>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2204825-F56A-1BD9-1542-FEEFBED9C978}"/>
              </a:ext>
            </a:extLst>
          </p:cNvPr>
          <p:cNvSpPr/>
          <p:nvPr/>
        </p:nvSpPr>
        <p:spPr>
          <a:xfrm>
            <a:off x="961444" y="869867"/>
            <a:ext cx="10307781" cy="5118265"/>
          </a:xfrm>
          <a:prstGeom prst="rect">
            <a:avLst/>
          </a:prstGeom>
          <a:solidFill>
            <a:schemeClr val="accent1"/>
          </a:solidFill>
          <a:ln w="25400" cap="rnd"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F596DCDF-0228-9145-BA7D-7B3DBE118745}"/>
              </a:ext>
            </a:extLst>
          </p:cNvPr>
          <p:cNvSpPr txBox="1">
            <a:spLocks/>
          </p:cNvSpPr>
          <p:nvPr/>
        </p:nvSpPr>
        <p:spPr>
          <a:xfrm>
            <a:off x="922776" y="1163782"/>
            <a:ext cx="9854081" cy="1014063"/>
          </a:xfrm>
          <a:prstGeom prst="rect">
            <a:avLst/>
          </a:prstGeom>
        </p:spPr>
        <p:txBody>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GB" dirty="0"/>
              <a:t>Multi layer Perceptron</a:t>
            </a:r>
            <a:endParaRPr lang="en-IN" dirty="0"/>
          </a:p>
        </p:txBody>
      </p:sp>
      <p:sp>
        <p:nvSpPr>
          <p:cNvPr id="13" name="Content Placeholder 3">
            <a:extLst>
              <a:ext uri="{FF2B5EF4-FFF2-40B4-BE49-F238E27FC236}">
                <a16:creationId xmlns:a16="http://schemas.microsoft.com/office/drawing/2014/main" id="{16AA81E4-DA1E-E8D7-E9D5-11A08E5BF053}"/>
              </a:ext>
            </a:extLst>
          </p:cNvPr>
          <p:cNvSpPr txBox="1">
            <a:spLocks/>
          </p:cNvSpPr>
          <p:nvPr/>
        </p:nvSpPr>
        <p:spPr>
          <a:xfrm>
            <a:off x="1389888" y="2850078"/>
            <a:ext cx="9442802" cy="23345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7" name="Content Placeholder 3">
            <a:extLst>
              <a:ext uri="{FF2B5EF4-FFF2-40B4-BE49-F238E27FC236}">
                <a16:creationId xmlns:a16="http://schemas.microsoft.com/office/drawing/2014/main" id="{DED6622C-1B46-38B9-DA83-46BBC8DD2A64}"/>
              </a:ext>
            </a:extLst>
          </p:cNvPr>
          <p:cNvSpPr txBox="1">
            <a:spLocks/>
          </p:cNvSpPr>
          <p:nvPr/>
        </p:nvSpPr>
        <p:spPr>
          <a:xfrm>
            <a:off x="1784554" y="2330245"/>
            <a:ext cx="9200535" cy="30068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15" name="Content Placeholder 3">
            <a:extLst>
              <a:ext uri="{FF2B5EF4-FFF2-40B4-BE49-F238E27FC236}">
                <a16:creationId xmlns:a16="http://schemas.microsoft.com/office/drawing/2014/main" id="{7F172F00-5773-D0CA-B86F-75C12ADB867C}"/>
              </a:ext>
            </a:extLst>
          </p:cNvPr>
          <p:cNvSpPr txBox="1">
            <a:spLocks/>
          </p:cNvSpPr>
          <p:nvPr/>
        </p:nvSpPr>
        <p:spPr>
          <a:xfrm>
            <a:off x="1484416" y="2555298"/>
            <a:ext cx="9500674" cy="2781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Multilayer Perceptron is a feed-forward neural network because the data flows in the forward direction and consists of only three layers, input layer, hidden layer, and output layer.</a:t>
            </a:r>
          </a:p>
          <a:p>
            <a:r>
              <a:rPr lang="en-GB" sz="2000" dirty="0"/>
              <a:t> The input layer receives the data, and the output layer gives the decision. The neurons in the layers learn and train with backpropagation.</a:t>
            </a:r>
          </a:p>
          <a:p>
            <a:r>
              <a:rPr lang="en-GB" sz="2000" dirty="0"/>
              <a:t> Backpropagation aims to minimize the cost function and increase accuracy by adjusting the weights and biases which is dependent on the gradients of the cost function with respect to those parameters.</a:t>
            </a:r>
          </a:p>
        </p:txBody>
      </p:sp>
    </p:spTree>
    <p:extLst>
      <p:ext uri="{BB962C8B-B14F-4D97-AF65-F5344CB8AC3E}">
        <p14:creationId xmlns:p14="http://schemas.microsoft.com/office/powerpoint/2010/main" val="19036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054825-E953-488B-F26E-C54A13FFBE19}"/>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3" name="Footer Placeholder 2">
            <a:extLst>
              <a:ext uri="{FF2B5EF4-FFF2-40B4-BE49-F238E27FC236}">
                <a16:creationId xmlns:a16="http://schemas.microsoft.com/office/drawing/2014/main" id="{6427BAB2-5A76-2A0E-1574-67E50307336F}"/>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C85C5B2D-963B-12F4-A200-5B595C27560E}"/>
              </a:ext>
            </a:extLst>
          </p:cNvPr>
          <p:cNvSpPr>
            <a:spLocks noGrp="1"/>
          </p:cNvSpPr>
          <p:nvPr>
            <p:ph type="dt" sz="half" idx="10"/>
          </p:nvPr>
        </p:nvSpPr>
        <p:spPr/>
        <p:txBody>
          <a:bodyPr/>
          <a:lstStyle/>
          <a:p>
            <a:endParaRPr lang="en-US" noProof="0" dirty="0"/>
          </a:p>
        </p:txBody>
      </p:sp>
      <p:sp>
        <p:nvSpPr>
          <p:cNvPr id="8" name="Rectangle 7">
            <a:extLst>
              <a:ext uri="{FF2B5EF4-FFF2-40B4-BE49-F238E27FC236}">
                <a16:creationId xmlns:a16="http://schemas.microsoft.com/office/drawing/2014/main" id="{635562F4-FFD1-8AE6-A638-E12861C8070D}"/>
              </a:ext>
            </a:extLst>
          </p:cNvPr>
          <p:cNvSpPr/>
          <p:nvPr/>
        </p:nvSpPr>
        <p:spPr>
          <a:xfrm>
            <a:off x="1132676" y="1094920"/>
            <a:ext cx="10390239" cy="5117691"/>
          </a:xfrm>
          <a:prstGeom prst="rect">
            <a:avLst/>
          </a:prstGeom>
          <a:solidFill>
            <a:schemeClr val="accent4">
              <a:lumMod val="90000"/>
            </a:schemeClr>
          </a:solidFill>
          <a:ln w="25400" cmpd="sng">
            <a:solidFill>
              <a:schemeClr val="tx1"/>
            </a:solidFill>
          </a:ln>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2204825-F56A-1BD9-1542-FEEFBED9C978}"/>
              </a:ext>
            </a:extLst>
          </p:cNvPr>
          <p:cNvSpPr/>
          <p:nvPr/>
        </p:nvSpPr>
        <p:spPr>
          <a:xfrm>
            <a:off x="961444" y="869867"/>
            <a:ext cx="10307781" cy="5118265"/>
          </a:xfrm>
          <a:prstGeom prst="rect">
            <a:avLst/>
          </a:prstGeom>
          <a:solidFill>
            <a:schemeClr val="accent1"/>
          </a:solidFill>
          <a:ln w="25400" cap="rnd"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F596DCDF-0228-9145-BA7D-7B3DBE118745}"/>
              </a:ext>
            </a:extLst>
          </p:cNvPr>
          <p:cNvSpPr txBox="1">
            <a:spLocks/>
          </p:cNvSpPr>
          <p:nvPr/>
        </p:nvSpPr>
        <p:spPr>
          <a:xfrm>
            <a:off x="922776" y="1163782"/>
            <a:ext cx="9854081" cy="1014063"/>
          </a:xfrm>
          <a:prstGeom prst="rect">
            <a:avLst/>
          </a:prstGeom>
        </p:spPr>
        <p:txBody>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GB" dirty="0"/>
              <a:t>Data Generation</a:t>
            </a:r>
            <a:endParaRPr lang="en-IN" dirty="0"/>
          </a:p>
        </p:txBody>
      </p:sp>
      <p:sp>
        <p:nvSpPr>
          <p:cNvPr id="13" name="Content Placeholder 3">
            <a:extLst>
              <a:ext uri="{FF2B5EF4-FFF2-40B4-BE49-F238E27FC236}">
                <a16:creationId xmlns:a16="http://schemas.microsoft.com/office/drawing/2014/main" id="{16AA81E4-DA1E-E8D7-E9D5-11A08E5BF053}"/>
              </a:ext>
            </a:extLst>
          </p:cNvPr>
          <p:cNvSpPr txBox="1">
            <a:spLocks/>
          </p:cNvSpPr>
          <p:nvPr/>
        </p:nvSpPr>
        <p:spPr>
          <a:xfrm>
            <a:off x="1389888" y="2850078"/>
            <a:ext cx="9442802" cy="23345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7" name="Content Placeholder 3">
            <a:extLst>
              <a:ext uri="{FF2B5EF4-FFF2-40B4-BE49-F238E27FC236}">
                <a16:creationId xmlns:a16="http://schemas.microsoft.com/office/drawing/2014/main" id="{DED6622C-1B46-38B9-DA83-46BBC8DD2A64}"/>
              </a:ext>
            </a:extLst>
          </p:cNvPr>
          <p:cNvSpPr txBox="1">
            <a:spLocks/>
          </p:cNvSpPr>
          <p:nvPr/>
        </p:nvSpPr>
        <p:spPr>
          <a:xfrm>
            <a:off x="1784554" y="2330245"/>
            <a:ext cx="9200535" cy="30068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15" name="Content Placeholder 3">
            <a:extLst>
              <a:ext uri="{FF2B5EF4-FFF2-40B4-BE49-F238E27FC236}">
                <a16:creationId xmlns:a16="http://schemas.microsoft.com/office/drawing/2014/main" id="{7F172F00-5773-D0CA-B86F-75C12ADB867C}"/>
              </a:ext>
            </a:extLst>
          </p:cNvPr>
          <p:cNvSpPr txBox="1">
            <a:spLocks/>
          </p:cNvSpPr>
          <p:nvPr/>
        </p:nvSpPr>
        <p:spPr>
          <a:xfrm>
            <a:off x="1484416" y="2330245"/>
            <a:ext cx="9500674" cy="30068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We consider the PU to be actively transmitting 50% of the time on average (P(H1) = 0.5)). We consider a Cognitive Radio Network with 1 PU and 7 SUs, distributed evenly at a distance of 500m to 1000m. Each SU senses for time period τ which we can vary and sensing bandwidth w = 5MHz. Each SU senses K = 2τw samples.</a:t>
            </a:r>
          </a:p>
          <a:p>
            <a:r>
              <a:rPr lang="en-GB" sz="1800" dirty="0"/>
              <a:t> Training Dataset is set to 250  samples, testing dataset is set at 50000 samples. Signal Channel coefficient can be from Rayleigh Fading, Rician Fading, </a:t>
            </a:r>
            <a:r>
              <a:rPr lang="en-GB" sz="1800" dirty="0" err="1"/>
              <a:t>Nakagami</a:t>
            </a:r>
            <a:r>
              <a:rPr lang="en-GB" sz="1800" dirty="0"/>
              <a:t> Fading with the desired variance, or be absent, and is multiplied by path loss component.</a:t>
            </a:r>
          </a:p>
          <a:p>
            <a:r>
              <a:rPr lang="en-GB" sz="1400" dirty="0"/>
              <a:t>   </a:t>
            </a:r>
          </a:p>
          <a:p>
            <a:endParaRPr lang="en-IN" sz="1400" dirty="0"/>
          </a:p>
          <a:p>
            <a:r>
              <a:rPr lang="en-IN" sz="1800" dirty="0"/>
              <a:t>where g is the fading component, d is the distance between SU and PU, a is the path loss component</a:t>
            </a:r>
          </a:p>
          <a:p>
            <a:r>
              <a:rPr lang="en-GB" sz="1800" dirty="0"/>
              <a:t>After collecting K samples, the estimated normalised energy  of an SU is:</a:t>
            </a:r>
          </a:p>
          <a:p>
            <a:r>
              <a:rPr lang="en-GB" sz="1400" dirty="0"/>
              <a:t>         </a:t>
            </a:r>
            <a:endParaRPr lang="en-IN" sz="1400" dirty="0"/>
          </a:p>
          <a:p>
            <a:pPr marL="0" indent="0">
              <a:buNone/>
            </a:pPr>
            <a:endParaRPr lang="en-GB" sz="2000" dirty="0"/>
          </a:p>
        </p:txBody>
      </p:sp>
      <p:pic>
        <p:nvPicPr>
          <p:cNvPr id="6" name="Picture 5">
            <a:extLst>
              <a:ext uri="{FF2B5EF4-FFF2-40B4-BE49-F238E27FC236}">
                <a16:creationId xmlns:a16="http://schemas.microsoft.com/office/drawing/2014/main" id="{406AA032-E26C-E1B8-169B-EFE61DE33304}"/>
              </a:ext>
            </a:extLst>
          </p:cNvPr>
          <p:cNvPicPr>
            <a:picLocks noChangeAspect="1"/>
          </p:cNvPicPr>
          <p:nvPr/>
        </p:nvPicPr>
        <p:blipFill>
          <a:blip r:embed="rId2"/>
          <a:stretch>
            <a:fillRect/>
          </a:stretch>
        </p:blipFill>
        <p:spPr>
          <a:xfrm>
            <a:off x="8189320" y="5253483"/>
            <a:ext cx="1317206" cy="680375"/>
          </a:xfrm>
          <a:prstGeom prst="rect">
            <a:avLst/>
          </a:prstGeom>
          <a:solidFill>
            <a:srgbClr val="F3EBE8"/>
          </a:solidFill>
        </p:spPr>
      </p:pic>
      <p:pic>
        <p:nvPicPr>
          <p:cNvPr id="10" name="Picture 9">
            <a:extLst>
              <a:ext uri="{FF2B5EF4-FFF2-40B4-BE49-F238E27FC236}">
                <a16:creationId xmlns:a16="http://schemas.microsoft.com/office/drawing/2014/main" id="{3B5D79E0-869A-D1E5-306E-7FEA74C29CC7}"/>
              </a:ext>
            </a:extLst>
          </p:cNvPr>
          <p:cNvPicPr>
            <a:picLocks noChangeAspect="1"/>
          </p:cNvPicPr>
          <p:nvPr/>
        </p:nvPicPr>
        <p:blipFill>
          <a:blip r:embed="rId3"/>
          <a:stretch>
            <a:fillRect/>
          </a:stretch>
        </p:blipFill>
        <p:spPr>
          <a:xfrm>
            <a:off x="5242921" y="4200309"/>
            <a:ext cx="1213789" cy="478984"/>
          </a:xfrm>
          <a:prstGeom prst="rect">
            <a:avLst/>
          </a:prstGeom>
        </p:spPr>
      </p:pic>
    </p:spTree>
    <p:extLst>
      <p:ext uri="{BB962C8B-B14F-4D97-AF65-F5344CB8AC3E}">
        <p14:creationId xmlns:p14="http://schemas.microsoft.com/office/powerpoint/2010/main" val="27414715"/>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{1F7D99D6-C9F7-4070-A477-10EF1DBD4631}tf11429527_win32</Template>
  <TotalTime>283</TotalTime>
  <Words>874</Words>
  <Application>Microsoft Office PowerPoint</Application>
  <PresentationFormat>Widescreen</PresentationFormat>
  <Paragraphs>132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Karla</vt:lpstr>
      <vt:lpstr>Roboto</vt:lpstr>
      <vt:lpstr>Univers Condensed Light</vt:lpstr>
      <vt:lpstr>Office Theme</vt:lpstr>
      <vt:lpstr>Spectrum Sensing In Cognitive Radio Networks</vt:lpstr>
      <vt:lpstr>Contents</vt:lpstr>
      <vt:lpstr>PowerPoint Presentation</vt:lpstr>
      <vt:lpstr>PowerPoint Presentation</vt:lpstr>
      <vt:lpstr>Project Workflow</vt:lpstr>
      <vt:lpstr>PowerPoint Presentation</vt:lpstr>
      <vt:lpstr>PowerPoint Presentation</vt:lpstr>
      <vt:lpstr>PowerPoint Presentation</vt:lpstr>
      <vt:lpstr>PowerPoint Presentation</vt:lpstr>
      <vt:lpstr>Data Sampling</vt:lpstr>
      <vt:lpstr>Creating Model</vt:lpstr>
      <vt:lpstr>Training  Model</vt:lpstr>
      <vt:lpstr>Testing Model</vt:lpstr>
      <vt:lpstr>Results </vt:lpstr>
      <vt:lpstr>VIVADO </vt:lpstr>
      <vt:lpstr>VIVADO Report </vt:lpstr>
      <vt:lpstr>VIVADO Report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Spectrum Sensing In Cognitive Radio Networks</dc:title>
  <dc:creator>pravalika Bollam</dc:creator>
  <cp:lastModifiedBy>pravalika Bollam</cp:lastModifiedBy>
  <cp:revision>2</cp:revision>
  <dcterms:created xsi:type="dcterms:W3CDTF">2022-11-13T22:39:30Z</dcterms:created>
  <dcterms:modified xsi:type="dcterms:W3CDTF">2022-11-14T04:37:17Z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