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473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0B0D-6950-DA5F-DB4D-A0A1DABCB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57F6A-9754-7C12-D3C1-F4F2CB7C1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CD3AF-6DA3-6498-F746-C19FE2FF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287F-2308-4CAF-87E4-FA428CE2D53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4C189-DAB7-B061-354F-F17F58F1F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BE8F0-16F7-FED6-1162-932B10DA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75E8B-ADA0-49D0-8A92-20E412C2A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70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1DFD-866E-615A-5779-242384C8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A92EB-5C48-E925-25B7-F49338E5E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70FCB-264B-CDDF-3A48-9C4617C0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287F-2308-4CAF-87E4-FA428CE2D53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1ECB1-020A-AF4B-11D9-8C24E1FE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3D00B-A58C-A309-9170-82A4BE6F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75E8B-ADA0-49D0-8A92-20E412C2A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42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874CD9-E46F-989E-6A0D-B122117DE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4E014-49AE-89F2-4D40-9FC64DC0F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681A4-0FB5-92F2-0A3C-438732D1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287F-2308-4CAF-87E4-FA428CE2D53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E3C33-365D-E797-E88E-D5BCDB74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299B7-7338-400E-5F04-1A9B9636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75E8B-ADA0-49D0-8A92-20E412C2A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70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8F92-51DD-8ECE-8D0F-1E17EF4E2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C9BC0-55C6-1D06-43CE-8DED7B660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5A7BD-AC16-53EB-909D-8C631607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287F-2308-4CAF-87E4-FA428CE2D53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B2206-56FA-F089-D949-FE9A9CA9F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24A61-E138-0151-1B93-51064468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75E8B-ADA0-49D0-8A92-20E412C2A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85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8437-F5FD-4E80-2E14-3E8C87B42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07BD7-8662-2929-16EA-334C62C62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88692-FF4A-5532-0931-9C492092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287F-2308-4CAF-87E4-FA428CE2D53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1A6F1-B561-EB77-78BE-C1EC0E19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44B0D-C523-CD51-E2AD-A22BA20F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75E8B-ADA0-49D0-8A92-20E412C2A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09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2482-6C6A-5CB5-2EB4-BF8EC0934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56F41-2322-CFB1-C9D7-F15A1E410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B9465-A571-B78A-339F-E4EAC5BAB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AEB95-2D62-B0AF-7B7B-73B3989F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287F-2308-4CAF-87E4-FA428CE2D53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1DB92-0583-50ED-EC73-6547E203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6C492-4CC4-D8EF-C326-3C759404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75E8B-ADA0-49D0-8A92-20E412C2A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20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4300-45A2-C391-842C-88E968E1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63F08-8CF4-33EF-75DD-B81A39F84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E5814-3FB2-97C8-EBE6-7E6A4119E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E107E-D64D-49BB-47AB-4CFF6AFD3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CE8FA-1833-43E8-3804-51816E0D2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D95DA9-DE56-A487-8770-F692C0FC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287F-2308-4CAF-87E4-FA428CE2D53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DCFEB-3C0F-E8EB-0B1A-2C423D89F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332125-B093-8AB6-26A1-64C48F91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75E8B-ADA0-49D0-8A92-20E412C2A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40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4DFB-302A-2311-1D04-3C630845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63429-7D3F-A3F6-23D0-90EF05DFA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287F-2308-4CAF-87E4-FA428CE2D53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E9E1B-CCA2-19BB-78E0-5CC569CD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AF1B1-3A9F-4014-088D-90AA2C1C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75E8B-ADA0-49D0-8A92-20E412C2A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03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FF290F-4528-C0C0-3845-0718EC17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287F-2308-4CAF-87E4-FA428CE2D53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876746-5B1C-A63E-BF5D-EADA8368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5644E-C18A-0BDB-552D-6010460F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75E8B-ADA0-49D0-8A92-20E412C2A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09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986E-FE11-A3BA-1C5E-69B21AA60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D08F-3114-7A2F-D951-B6C5492D7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FC55C-DE94-9518-93ED-2C4CF908B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3FBE8-94FC-270E-480E-9BAD9FA0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287F-2308-4CAF-87E4-FA428CE2D53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32753-A75E-BC13-CC22-6E30179F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536C4-9474-B6B0-789D-2F0D1EDA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75E8B-ADA0-49D0-8A92-20E412C2A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14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9398-2298-457C-48DD-396E94D66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2D859-9507-E6C7-5D31-C5BD93356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E75A5-CF54-3C0B-C050-9539D94B7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CF563-D2F1-F933-6627-93E3C4AE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287F-2308-4CAF-87E4-FA428CE2D53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76379-FB07-ABB8-938D-C65674A1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3BD88-0343-D4E0-AAF9-A514DB3BD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75E8B-ADA0-49D0-8A92-20E412C2A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91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7E90F-1A97-D649-0496-CEF7447D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FCBB9-B082-3586-36F3-9BAFB38D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CF52B-66F6-6AD6-AE7B-94FAA8191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9287F-2308-4CAF-87E4-FA428CE2D53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44F7B-B5B6-AEC2-5BC3-52DCA8CA7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7928A-F0EC-3D68-355D-2922AAE30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75E8B-ADA0-49D0-8A92-20E412C2A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0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igher.readthedocs.io/en/latest/" TargetMode="External"/><Relationship Id="rId2" Type="http://schemas.openxmlformats.org/officeDocument/2006/relationships/hyperlink" Target="https://github.com/raunaqjabbal/GTNCo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912.07768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FB39-EC56-BA1A-7994-C05FA1627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06401"/>
            <a:ext cx="11139854" cy="2387600"/>
          </a:xfrm>
        </p:spPr>
        <p:txBody>
          <a:bodyPr/>
          <a:lstStyle/>
          <a:p>
            <a:r>
              <a:rPr lang="en-US" b="1" dirty="0"/>
              <a:t>Generative Teaching Networks for</a:t>
            </a:r>
            <a:br>
              <a:rPr lang="en-US" b="1" dirty="0"/>
            </a:br>
            <a:r>
              <a:rPr lang="en-US" b="1" dirty="0"/>
              <a:t>Neural Architecture Search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ACF2BB-FEFD-20BA-0B10-269388B3F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129" y="4475285"/>
            <a:ext cx="3547742" cy="82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82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997E21C0-D783-E52B-5E04-EB0D082F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7350"/>
            <a:ext cx="12192000" cy="35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630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17323C22-6437-C986-E7A9-C4409B6A3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7350"/>
            <a:ext cx="12192000" cy="35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551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15AF-29D4-4E6D-EE53-FD8783F7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Virtusagtn</a:t>
            </a:r>
            <a:r>
              <a:rPr lang="en-US" dirty="0"/>
              <a:t> Library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94CBA-B20D-9447-561E-6F89DD52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GPU Support</a:t>
            </a:r>
          </a:p>
          <a:p>
            <a:r>
              <a:rPr lang="en-US" dirty="0"/>
              <a:t>Uses gradient rerolling</a:t>
            </a:r>
          </a:p>
          <a:p>
            <a:r>
              <a:rPr lang="en-US" dirty="0" err="1"/>
              <a:t>Mypy</a:t>
            </a:r>
            <a:r>
              <a:rPr lang="en-US" dirty="0"/>
              <a:t> and flake8 linted</a:t>
            </a:r>
          </a:p>
          <a:p>
            <a:r>
              <a:rPr lang="en-US" dirty="0" err="1"/>
              <a:t>TorchMetrics</a:t>
            </a:r>
            <a:r>
              <a:rPr lang="en-US" dirty="0"/>
              <a:t> metrics support</a:t>
            </a:r>
          </a:p>
          <a:p>
            <a:r>
              <a:rPr lang="en-IN" dirty="0"/>
              <a:t>Flexible training loop</a:t>
            </a:r>
          </a:p>
          <a:p>
            <a:r>
              <a:rPr lang="en-IN" dirty="0"/>
              <a:t>Custom GTN’s </a:t>
            </a:r>
          </a:p>
        </p:txBody>
      </p:sp>
    </p:spTree>
    <p:extLst>
      <p:ext uri="{BB962C8B-B14F-4D97-AF65-F5344CB8AC3E}">
        <p14:creationId xmlns:p14="http://schemas.microsoft.com/office/powerpoint/2010/main" val="3500527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B001-DB7C-F887-C518-37AD7650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28833-7AAF-C892-ED6D-97BB4B625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theoretically be used on any supervised learning technique. </a:t>
            </a:r>
          </a:p>
          <a:p>
            <a:r>
              <a:rPr lang="en-US" dirty="0"/>
              <a:t>Faster than research paper implementation that used gradient checkpointing.</a:t>
            </a:r>
          </a:p>
          <a:p>
            <a:r>
              <a:rPr lang="en-US" dirty="0"/>
              <a:t>More flexibility when it comes to choosing architectures compared to </a:t>
            </a:r>
            <a:r>
              <a:rPr lang="en-US" dirty="0" err="1"/>
              <a:t>Keras</a:t>
            </a:r>
            <a:r>
              <a:rPr lang="en-US" dirty="0"/>
              <a:t> Tuner.</a:t>
            </a:r>
          </a:p>
          <a:p>
            <a:r>
              <a:rPr lang="en-IN" dirty="0"/>
              <a:t>Data generated by the generator can be used later for accelerated learning for similar architectures.</a:t>
            </a:r>
          </a:p>
          <a:p>
            <a:r>
              <a:rPr lang="en-IN" dirty="0"/>
              <a:t>Works with very less training </a:t>
            </a:r>
            <a:r>
              <a:rPr lang="en-IN"/>
              <a:t>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220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56F4-4E55-118F-1123-5869CE28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D4717-7FA4-9053-1620-953426AE7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instability issues and bugs.</a:t>
            </a:r>
          </a:p>
          <a:p>
            <a:r>
              <a:rPr lang="en-US" dirty="0"/>
              <a:t>Performance will tend to increase regardless of the architecture as more learners are trained.</a:t>
            </a:r>
          </a:p>
          <a:p>
            <a:r>
              <a:rPr lang="en-US" dirty="0"/>
              <a:t>Might not give a substantial performance improvement when number of learners are very low. </a:t>
            </a:r>
          </a:p>
          <a:p>
            <a:r>
              <a:rPr lang="en-US" dirty="0"/>
              <a:t>Truly generative version of GTN takes a long time to provide good results.</a:t>
            </a:r>
          </a:p>
          <a:p>
            <a:r>
              <a:rPr lang="en-US" dirty="0"/>
              <a:t>Might not fit in larger models even with gradient rerolling.</a:t>
            </a:r>
          </a:p>
        </p:txBody>
      </p:sp>
    </p:spTree>
    <p:extLst>
      <p:ext uri="{BB962C8B-B14F-4D97-AF65-F5344CB8AC3E}">
        <p14:creationId xmlns:p14="http://schemas.microsoft.com/office/powerpoint/2010/main" val="1809015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6A83-3BC5-DAEC-54FA-838210A5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BAC42-9824-897F-8D69-0183ADF34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https://github.com/raunaqjabbal/GTNCode</a:t>
            </a:r>
            <a:endParaRPr lang="en-US" dirty="0"/>
          </a:p>
          <a:p>
            <a:r>
              <a:rPr lang="en-US" dirty="0">
                <a:hlinkClick r:id="rId3"/>
              </a:rPr>
              <a:t>https://higher.readthedocs.io/en/latest/</a:t>
            </a:r>
            <a:endParaRPr lang="en-US" dirty="0"/>
          </a:p>
          <a:p>
            <a:r>
              <a:rPr lang="en-US" dirty="0">
                <a:hlinkClick r:id="rId4"/>
              </a:rPr>
              <a:t>https://arxiv.org/pdf/1912.07768.pdf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06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A0A6-EEC1-B3B8-99F4-3F59ACB85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Neural Architecture 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4C4FF-32D8-23E6-E806-69406E717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23282F"/>
                </a:solidFill>
                <a:effectLst/>
                <a:latin typeface="Fieldwork Geo"/>
              </a:rPr>
              <a:t>Neural Architecture Search is a subfield of automated machine learning (</a:t>
            </a:r>
            <a:r>
              <a:rPr lang="en-US" b="0" i="0" dirty="0" err="1">
                <a:solidFill>
                  <a:srgbClr val="23282F"/>
                </a:solidFill>
                <a:effectLst/>
                <a:latin typeface="Fieldwork Geo"/>
              </a:rPr>
              <a:t>AutoML</a:t>
            </a:r>
            <a:r>
              <a:rPr lang="en-US" b="0" i="0" dirty="0">
                <a:solidFill>
                  <a:srgbClr val="23282F"/>
                </a:solidFill>
                <a:effectLst/>
                <a:latin typeface="Fieldwork Geo"/>
              </a:rPr>
              <a:t>), is an overarching term that relates to the process of automating the different tasks involved in applying machine learning</a:t>
            </a:r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r>
              <a:rPr lang="en-US" dirty="0">
                <a:solidFill>
                  <a:srgbClr val="242424"/>
                </a:solidFill>
                <a:latin typeface="source-serif-pro"/>
              </a:rPr>
              <a:t>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he implementation of efficient neural networks generally requires a background in architectural engineering and lots of time to explore in an iterative process the full range of solutions to our knowledge. 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 form and architecture of a neural network will vary in its use for a specific need. It is therefore necessary to design an architecture-specific to the given need.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 search for suitable architectures is a</a:t>
            </a:r>
            <a:r>
              <a:rPr lang="en-US" i="0" dirty="0">
                <a:solidFill>
                  <a:srgbClr val="242424"/>
                </a:solidFill>
                <a:effectLst/>
                <a:latin typeface="source-serif-pro"/>
              </a:rPr>
              <a:t> time-consuming and error-prone task and requires architecture design skills.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20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8963-D89E-922A-81A8-DAEBC1AE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7E4C0-C770-9ACF-C0D2-8812012F5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4113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UberMoveText"/>
              </a:rPr>
              <a:t>NAS requires substantial computing resources. A naive NAS algorithm would evaluate each neural network by training it on a full data set until performance stops improving. Repeating that process for each of the thousands or more architectures considered during NAS is prohibitively expensive and slow.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UberMoveText"/>
              </a:rPr>
              <a:t>NAS algorithms avoid this cost by only training for a small amount of time and taking the resulting performance as an estimate of true performance.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One possible way </a:t>
            </a:r>
            <a:r>
              <a:rPr lang="en-US" dirty="0">
                <a:effectLst/>
                <a:latin typeface="UberMoveText"/>
              </a:rPr>
              <a:t>to speed the process up further would be to carefully select the most informative training examples from the full data set, a method that has been shown to speed up training.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23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4E2AC-0606-789A-BC24-293B3C04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Generative Teaching Networks help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EDD60-729C-CBAD-F5A1-2D33C9E83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GTN’s </a:t>
            </a:r>
            <a:r>
              <a:rPr lang="en-US" b="0" dirty="0">
                <a:solidFill>
                  <a:srgbClr val="000000"/>
                </a:solidFill>
                <a:effectLst/>
                <a:latin typeface="UberMoveText"/>
              </a:rPr>
              <a:t>create the training data itself</a:t>
            </a:r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. Hence GTN’s are  not restricted to only creating realistic images, but instead it could create unrealistic data that is helpful for learning.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Thus, GTNs being free to create unrealistic data could enable </a:t>
            </a:r>
            <a:r>
              <a:rPr lang="en-US" b="0" i="1" dirty="0">
                <a:solidFill>
                  <a:srgbClr val="000000"/>
                </a:solidFill>
                <a:effectLst/>
                <a:latin typeface="UberMoveText"/>
              </a:rPr>
              <a:t>faster</a:t>
            </a:r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 learning than with real data. For example, GTNs could combine information about many different types of an object together, or focus training mostly on the hardest examples.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704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8FE3-7A95-12F0-7AB6-8DF9DD4F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E4E35-A7ED-C979-4462-7A2E8204D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433538" cy="4351338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UberMoveText"/>
              </a:rPr>
              <a:t> A GTN is like the generator in a GAN, except without a pressure to make data look realistic. In GTN, the generator and the learner work in a cooperative manner, and not in an adversarial manner. </a:t>
            </a:r>
          </a:p>
          <a:p>
            <a:r>
              <a:rPr lang="en-US" dirty="0">
                <a:solidFill>
                  <a:srgbClr val="000000"/>
                </a:solidFill>
                <a:latin typeface="UberMoveText"/>
              </a:rPr>
              <a:t>A GTN </a:t>
            </a:r>
            <a:r>
              <a:rPr lang="en-US" b="0" dirty="0">
                <a:solidFill>
                  <a:srgbClr val="000000"/>
                </a:solidFill>
                <a:effectLst/>
                <a:latin typeface="UberMoveText"/>
              </a:rPr>
              <a:t>produces synthetic data that a never-seen-before learner neural network trains on for a small number of learning steps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UberMoveText"/>
              </a:rPr>
              <a:t>Afterwards, the learner network is evaluated on real data which provides the meta-loss objective that is being optimized. We then differentiate through the entire learning process </a:t>
            </a:r>
            <a:r>
              <a:rPr lang="en-US" b="0" dirty="0">
                <a:effectLst/>
                <a:latin typeface="UberMoveText"/>
              </a:rPr>
              <a:t>via </a:t>
            </a:r>
            <a:r>
              <a:rPr lang="en-US" b="0" strike="noStrike" dirty="0">
                <a:effectLst/>
                <a:latin typeface="UberMoveText"/>
              </a:rPr>
              <a:t>meta-gradients</a:t>
            </a:r>
            <a:r>
              <a:rPr lang="en-US" strike="noStrike" dirty="0">
                <a:latin typeface="UberMoveText"/>
              </a:rPr>
              <a:t> </a:t>
            </a:r>
            <a:r>
              <a:rPr lang="en-US" b="0" dirty="0">
                <a:effectLst/>
                <a:latin typeface="UberMoveText"/>
              </a:rPr>
              <a:t>to update the GTN parameters to improve </a:t>
            </a:r>
            <a:r>
              <a:rPr lang="en-US" b="0" dirty="0">
                <a:solidFill>
                  <a:srgbClr val="000000"/>
                </a:solidFill>
                <a:effectLst/>
                <a:latin typeface="UberMoveText"/>
              </a:rPr>
              <a:t>performance on the target task.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267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77823D6E-6F0A-2613-CC26-7CE3AFDAC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973" y="1007818"/>
            <a:ext cx="7426053" cy="378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A2C348-9676-BD12-6B9F-3E5C726CA526}"/>
              </a:ext>
            </a:extLst>
          </p:cNvPr>
          <p:cNvSpPr txBox="1"/>
          <p:nvPr/>
        </p:nvSpPr>
        <p:spPr>
          <a:xfrm>
            <a:off x="2382973" y="4795105"/>
            <a:ext cx="742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GTN Training Loop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9936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igher">
            <a:extLst>
              <a:ext uri="{FF2B5EF4-FFF2-40B4-BE49-F238E27FC236}">
                <a16:creationId xmlns:a16="http://schemas.microsoft.com/office/drawing/2014/main" id="{16089FE8-17C0-4615-55FE-824732F8AC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99"/>
          <a:stretch/>
        </p:blipFill>
        <p:spPr bwMode="auto">
          <a:xfrm>
            <a:off x="0" y="1219200"/>
            <a:ext cx="12192000" cy="368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720B5D-19AA-2E22-7B8C-09FE1F670067}"/>
              </a:ext>
            </a:extLst>
          </p:cNvPr>
          <p:cNvSpPr txBox="1"/>
          <p:nvPr/>
        </p:nvSpPr>
        <p:spPr>
          <a:xfrm>
            <a:off x="2382973" y="5177135"/>
            <a:ext cx="742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Computational Graph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97810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3CB8B004-A016-BFEF-149B-D5807427C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580" y="1670537"/>
            <a:ext cx="9906840" cy="351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E9F608-0B64-4F22-8DCC-757049833B03}"/>
              </a:ext>
            </a:extLst>
          </p:cNvPr>
          <p:cNvSpPr txBox="1"/>
          <p:nvPr/>
        </p:nvSpPr>
        <p:spPr>
          <a:xfrm>
            <a:off x="2382973" y="5187463"/>
            <a:ext cx="742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Generator Outputs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35605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BBA3-E819-C5F4-EE0E-47841FD5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1A7C351-29BD-56A2-9329-CB078788B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7350"/>
            <a:ext cx="12192000" cy="35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461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604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Fieldwork Geo</vt:lpstr>
      <vt:lpstr>source-serif-pro</vt:lpstr>
      <vt:lpstr>UberMoveText</vt:lpstr>
      <vt:lpstr>Office Theme</vt:lpstr>
      <vt:lpstr>Generative Teaching Networks for Neural Architecture Search</vt:lpstr>
      <vt:lpstr>Need for Neural Architecture Search</vt:lpstr>
      <vt:lpstr>The challenge</vt:lpstr>
      <vt:lpstr>How Generative Teaching Networks help</vt:lpstr>
      <vt:lpstr>The method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Virtusagtn Library</vt:lpstr>
      <vt:lpstr>Advantages:</vt:lpstr>
      <vt:lpstr>Disadvantages: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Teaching Networks for Neural Architecture Search</dc:title>
  <dc:creator>Raunaq Jabbal</dc:creator>
  <cp:lastModifiedBy>Raunaq Jabbal</cp:lastModifiedBy>
  <cp:revision>6</cp:revision>
  <dcterms:created xsi:type="dcterms:W3CDTF">2023-07-28T02:47:17Z</dcterms:created>
  <dcterms:modified xsi:type="dcterms:W3CDTF">2023-07-28T04:17:39Z</dcterms:modified>
</cp:coreProperties>
</file>