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97" r:id="rId2"/>
    <p:sldId id="292" r:id="rId3"/>
    <p:sldId id="293" r:id="rId4"/>
    <p:sldId id="298" r:id="rId5"/>
    <p:sldId id="294" r:id="rId6"/>
    <p:sldId id="295" r:id="rId7"/>
    <p:sldId id="296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C47EB-CA3B-4EA0-82F7-F2573D55F4FF}" v="30" dt="2025-03-14T04:52:10.808"/>
    <p1510:client id="{AE355C6A-77DA-45F8-9C99-C14BDC673674}" v="13" dt="2025-03-14T21:34:26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/>
    <p:restoredTop sz="82686" autoAdjust="0"/>
  </p:normalViewPr>
  <p:slideViewPr>
    <p:cSldViewPr snapToGrid="0">
      <p:cViewPr varScale="1">
        <p:scale>
          <a:sx n="88" d="100"/>
          <a:sy n="88" d="100"/>
        </p:scale>
        <p:origin x="13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naq Ray" userId="6ba3bf5b-718a-4f20-82d8-cee1addb12d8" providerId="ADAL" clId="{AE355C6A-77DA-45F8-9C99-C14BDC673674}"/>
    <pc:docChg chg="undo custSel addSld delSld modSld">
      <pc:chgData name="Raunaq Ray" userId="6ba3bf5b-718a-4f20-82d8-cee1addb12d8" providerId="ADAL" clId="{AE355C6A-77DA-45F8-9C99-C14BDC673674}" dt="2025-03-14T21:37:24.675" v="371" actId="20577"/>
      <pc:docMkLst>
        <pc:docMk/>
      </pc:docMkLst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932006385" sldId="256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759962295" sldId="257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2775365276" sldId="259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455326801" sldId="260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445196182" sldId="261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553099991" sldId="262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2969712527" sldId="263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359590824" sldId="264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604549502" sldId="265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2716282030" sldId="266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838977420" sldId="267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767463417" sldId="268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788159896" sldId="269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747238267" sldId="270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930669145" sldId="271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510513555" sldId="273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088958938" sldId="274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415919131" sldId="275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780233140" sldId="276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261080063" sldId="277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533676146" sldId="278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439448946" sldId="279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276529359" sldId="280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113605042" sldId="281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2690851489" sldId="282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4012296393" sldId="284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800744989" sldId="285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944730704" sldId="286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020294868" sldId="287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3432064572" sldId="288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616797596" sldId="289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647994733" sldId="290"/>
        </pc:sldMkLst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1194590890" sldId="291"/>
        </pc:sldMkLst>
      </pc:sldChg>
      <pc:sldChg chg="modSp mod">
        <pc:chgData name="Raunaq Ray" userId="6ba3bf5b-718a-4f20-82d8-cee1addb12d8" providerId="ADAL" clId="{AE355C6A-77DA-45F8-9C99-C14BDC673674}" dt="2025-03-14T21:25:47.473" v="249" actId="20577"/>
        <pc:sldMkLst>
          <pc:docMk/>
          <pc:sldMk cId="4273176976" sldId="294"/>
        </pc:sldMkLst>
        <pc:spChg chg="mod">
          <ac:chgData name="Raunaq Ray" userId="6ba3bf5b-718a-4f20-82d8-cee1addb12d8" providerId="ADAL" clId="{AE355C6A-77DA-45F8-9C99-C14BDC673674}" dt="2025-03-14T21:25:47.473" v="249" actId="20577"/>
          <ac:spMkLst>
            <pc:docMk/>
            <pc:sldMk cId="4273176976" sldId="294"/>
            <ac:spMk id="7" creationId="{79152239-8CDA-5989-D346-B5EE4D70947D}"/>
          </ac:spMkLst>
        </pc:spChg>
      </pc:sldChg>
      <pc:sldChg chg="modSp mod">
        <pc:chgData name="Raunaq Ray" userId="6ba3bf5b-718a-4f20-82d8-cee1addb12d8" providerId="ADAL" clId="{AE355C6A-77DA-45F8-9C99-C14BDC673674}" dt="2025-03-14T21:37:01.710" v="335" actId="20577"/>
        <pc:sldMkLst>
          <pc:docMk/>
          <pc:sldMk cId="3850066375" sldId="295"/>
        </pc:sldMkLst>
        <pc:spChg chg="mod">
          <ac:chgData name="Raunaq Ray" userId="6ba3bf5b-718a-4f20-82d8-cee1addb12d8" providerId="ADAL" clId="{AE355C6A-77DA-45F8-9C99-C14BDC673674}" dt="2025-03-14T21:37:01.710" v="335" actId="20577"/>
          <ac:spMkLst>
            <pc:docMk/>
            <pc:sldMk cId="3850066375" sldId="295"/>
            <ac:spMk id="7" creationId="{B5904BEB-F032-15DF-436E-6E7387CCE20C}"/>
          </ac:spMkLst>
        </pc:spChg>
      </pc:sldChg>
      <pc:sldChg chg="modSp mod">
        <pc:chgData name="Raunaq Ray" userId="6ba3bf5b-718a-4f20-82d8-cee1addb12d8" providerId="ADAL" clId="{AE355C6A-77DA-45F8-9C99-C14BDC673674}" dt="2025-03-14T21:37:24.675" v="371" actId="20577"/>
        <pc:sldMkLst>
          <pc:docMk/>
          <pc:sldMk cId="3213368752" sldId="296"/>
        </pc:sldMkLst>
        <pc:spChg chg="mod">
          <ac:chgData name="Raunaq Ray" userId="6ba3bf5b-718a-4f20-82d8-cee1addb12d8" providerId="ADAL" clId="{AE355C6A-77DA-45F8-9C99-C14BDC673674}" dt="2025-03-14T21:37:24.675" v="371" actId="20577"/>
          <ac:spMkLst>
            <pc:docMk/>
            <pc:sldMk cId="3213368752" sldId="296"/>
            <ac:spMk id="7" creationId="{E034CC9E-498F-8DE9-3A66-2DB9C9A0F5D6}"/>
          </ac:spMkLst>
        </pc:spChg>
      </pc:sldChg>
      <pc:sldChg chg="del">
        <pc:chgData name="Raunaq Ray" userId="6ba3bf5b-718a-4f20-82d8-cee1addb12d8" providerId="ADAL" clId="{AE355C6A-77DA-45F8-9C99-C14BDC673674}" dt="2025-03-14T20:57:13.544" v="0" actId="47"/>
        <pc:sldMkLst>
          <pc:docMk/>
          <pc:sldMk cId="2100613544" sldId="299"/>
        </pc:sldMkLst>
      </pc:sldChg>
      <pc:sldChg chg="addSp delSp modSp new mod">
        <pc:chgData name="Raunaq Ray" userId="6ba3bf5b-718a-4f20-82d8-cee1addb12d8" providerId="ADAL" clId="{AE355C6A-77DA-45F8-9C99-C14BDC673674}" dt="2025-03-14T21:34:26.628" v="314"/>
        <pc:sldMkLst>
          <pc:docMk/>
          <pc:sldMk cId="2925314886" sldId="302"/>
        </pc:sldMkLst>
        <pc:spChg chg="del">
          <ac:chgData name="Raunaq Ray" userId="6ba3bf5b-718a-4f20-82d8-cee1addb12d8" providerId="ADAL" clId="{AE355C6A-77DA-45F8-9C99-C14BDC673674}" dt="2025-03-14T21:18:18.718" v="2" actId="478"/>
          <ac:spMkLst>
            <pc:docMk/>
            <pc:sldMk cId="2925314886" sldId="302"/>
            <ac:spMk id="2" creationId="{E102F3F3-9AB6-25B4-D211-B2127E008320}"/>
          </ac:spMkLst>
        </pc:spChg>
        <pc:spChg chg="del">
          <ac:chgData name="Raunaq Ray" userId="6ba3bf5b-718a-4f20-82d8-cee1addb12d8" providerId="ADAL" clId="{AE355C6A-77DA-45F8-9C99-C14BDC673674}" dt="2025-03-14T21:18:26.713" v="4" actId="478"/>
          <ac:spMkLst>
            <pc:docMk/>
            <pc:sldMk cId="2925314886" sldId="302"/>
            <ac:spMk id="3" creationId="{7FA415F2-7F9E-52EB-C26E-A461836B5A2E}"/>
          </ac:spMkLst>
        </pc:spChg>
        <pc:spChg chg="add mod">
          <ac:chgData name="Raunaq Ray" userId="6ba3bf5b-718a-4f20-82d8-cee1addb12d8" providerId="ADAL" clId="{AE355C6A-77DA-45F8-9C99-C14BDC673674}" dt="2025-03-14T21:23:16.902" v="100" actId="20577"/>
          <ac:spMkLst>
            <pc:docMk/>
            <pc:sldMk cId="2925314886" sldId="302"/>
            <ac:spMk id="5" creationId="{BDE37447-840A-0413-CD60-0923F3DC57EB}"/>
          </ac:spMkLst>
        </pc:spChg>
        <pc:spChg chg="add del mod">
          <ac:chgData name="Raunaq Ray" userId="6ba3bf5b-718a-4f20-82d8-cee1addb12d8" providerId="ADAL" clId="{AE355C6A-77DA-45F8-9C99-C14BDC673674}" dt="2025-03-14T21:19:12.646" v="8" actId="3680"/>
          <ac:spMkLst>
            <pc:docMk/>
            <pc:sldMk cId="2925314886" sldId="302"/>
            <ac:spMk id="6" creationId="{12CD30F1-B280-6E30-2C03-F698836AFDF1}"/>
          </ac:spMkLst>
        </pc:spChg>
        <pc:spChg chg="add del mod">
          <ac:chgData name="Raunaq Ray" userId="6ba3bf5b-718a-4f20-82d8-cee1addb12d8" providerId="ADAL" clId="{AE355C6A-77DA-45F8-9C99-C14BDC673674}" dt="2025-03-14T21:23:27.809" v="102" actId="3680"/>
          <ac:spMkLst>
            <pc:docMk/>
            <pc:sldMk cId="2925314886" sldId="302"/>
            <ac:spMk id="9" creationId="{FC438747-E68C-085B-0617-1D9F544CA95B}"/>
          </ac:spMkLst>
        </pc:spChg>
        <pc:graphicFrameChg chg="add del mod ord modGraphic">
          <ac:chgData name="Raunaq Ray" userId="6ba3bf5b-718a-4f20-82d8-cee1addb12d8" providerId="ADAL" clId="{AE355C6A-77DA-45F8-9C99-C14BDC673674}" dt="2025-03-14T21:23:22.308" v="101" actId="478"/>
          <ac:graphicFrameMkLst>
            <pc:docMk/>
            <pc:sldMk cId="2925314886" sldId="302"/>
            <ac:graphicFrameMk id="7" creationId="{3887F658-E54B-9993-9AE3-A65C62BD4270}"/>
          </ac:graphicFrameMkLst>
        </pc:graphicFrameChg>
        <pc:graphicFrameChg chg="add mod ord modGraphic">
          <ac:chgData name="Raunaq Ray" userId="6ba3bf5b-718a-4f20-82d8-cee1addb12d8" providerId="ADAL" clId="{AE355C6A-77DA-45F8-9C99-C14BDC673674}" dt="2025-03-14T21:34:26.628" v="314"/>
          <ac:graphicFrameMkLst>
            <pc:docMk/>
            <pc:sldMk cId="2925314886" sldId="302"/>
            <ac:graphicFrameMk id="10" creationId="{3645E122-970A-EE1A-3A4B-81837951E9C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3C28A-94BA-4F76-9E28-77157FFE6A6B}" type="datetimeFigureOut">
              <a:rPr lang="en-UM" smtClean="0"/>
              <a:t>3/14/2025</a:t>
            </a:fld>
            <a:endParaRPr lang="en-U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E3EFC-C059-4610-9C77-7474C2489B9E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99776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E3EFC-C059-4610-9C77-7474C2489B9E}" type="slidenum">
              <a:rPr lang="en-UM" smtClean="0"/>
              <a:t>4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4773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A285-BB09-F0DB-439D-198A5D1A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295CA-12EE-454A-70EB-B22926613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7085-5211-3BE3-5B58-6E015B4D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F509-6F3F-4489-85BA-5816D27C4920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C8B5-C733-0B2C-ED62-24E9150D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EA057-2C34-544C-06AB-997D0B4B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41603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1DDE-556D-0336-A249-D19838B5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83BD8-F235-FF71-292E-6A0ABD347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33F4-0B4B-61A9-AB59-526B2AB4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FBC-819B-4693-8013-DE2C702951EE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448A-6918-2601-0E28-2DDE0378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B959-1D6C-0884-8D8D-2FA09FCB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85806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B7C8F-BB21-BDF9-2B87-44CFFE485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46538-0245-897D-FA3F-39BC4AD7C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AC1B-946B-CC23-2BC4-C81B7BF7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68A6C-C45A-4E21-9AB3-F35FE65C92A5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11F9-4777-360F-9133-A3AFC08E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5315-57B7-DE71-FE2D-1D95B254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19629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0E66-9259-8591-BCBA-755C9F03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8F56-6DDB-467A-9F3F-EC5C2A6C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433A-0D41-756B-1F19-848DFBD3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E718-3459-49BE-B8A8-DB543971E48F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6D83-55DB-2B3E-2CFE-A8A507FD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CFE2-EEA2-FCB0-B153-E52D0EEF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59371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580A-B0AE-3F83-AD41-E3634055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CDA4-B367-9680-BDFE-C4A360BA0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E335-D07B-294B-DA45-D13451D6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7A46-37A1-4F8A-B14D-6D5DC2545A78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F694-233A-203F-40C8-28C752FC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CC9C-36C0-65B2-ECE7-7A24EFFD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74061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2A90-B9D3-5177-C30A-60D2C6D9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5DA1-7363-719F-AD47-4D615257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5A8E1-C154-8FD4-2255-F24A0B5A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617C-86D4-DD34-3325-C3F7E317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1902-81C9-4335-AA50-ED271B413BBB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6777-E594-E0E3-FB04-30DC95B3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B9658-2667-4574-C009-C4C6F743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55674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3B8C-2528-9782-0D01-A002576E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1CFE-FE4F-B22B-BA8A-E628A288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E00FC-AB80-375D-8893-4105AF5F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30AB9-49D0-7D0B-7737-46233A989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597A3-1A97-93A6-1F66-DB033CEA3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DD9A8-F1D6-4526-359E-1B459E0D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1A26-DA84-42D0-9E37-865A0CB40525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9F1F5-F40D-3AA6-6EA5-17D78058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42C1D-31B9-BBF6-E47C-02836374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608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7C15-A792-DDB2-DD80-881034DA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5976D-7C8C-649A-3C64-4CA62F75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83C3-9306-4C44-8254-A0F8E1951EB3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897A1-9CAE-2CF1-5451-D9AE7DDF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9F6B-08A6-6CB2-FE6B-BB1B6367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39972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32FA4-06D0-E023-2B5F-2E0AB2FA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68AD-4513-4E44-876E-5250EDADEBF0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1B8C6-0690-5D29-CC3B-723F2125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C1F6F-47C7-FA37-B511-AE64BAA9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9344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FA12-7AAC-17BC-90A6-EFDBB6DE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A001-7AF7-680A-59FA-9CDE07F7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91C34-A394-C6D7-B8E2-C6A4C756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5A9E9-747D-49BD-BF6A-EA348016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1B7C-21A1-4FB5-8461-EADEB59D8C72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E41E-839F-FA97-868A-FE3A5233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5AB87-DE52-13F5-1089-74990192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7783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E8F5-D4EB-1819-A333-A327056B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8E1EE-4331-DB45-8A2D-52E880348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332CA-4290-5C7A-D6C2-659D05D29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70C3-17AB-55C8-B993-12C73F32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E426-0CA5-46E0-9287-449AF2EFF329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5673-5C64-5483-00A2-2FD849AC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0209-3281-348A-E1F5-F9A94773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93180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26E4B-B054-733B-90D1-4206BEED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979F-1367-F4F5-6DE1-C3CAB6C66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FBD83-7A1B-8F9A-F3AD-7806D68B3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997C5-798E-4FBF-B070-F20FF099B020}" type="datetime8">
              <a:rPr lang="en-UM" smtClean="0"/>
              <a:t>3/14/2025 2:13 PM</a:t>
            </a:fld>
            <a:endParaRPr lang="en-U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DB049-9A9D-2016-53DA-613340D9F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1633-96A6-7F96-826A-93935BF2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7AAFC-1E43-402C-9D72-A5F4A7A91C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45611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47888-B75F-639F-B966-9ECBA302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1</a:t>
            </a:fld>
            <a:endParaRPr lang="en-UM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38FF5-5D82-B695-2936-2EB21B59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Data to be Encoded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cs typeface="Times New Roman" panose="02020603050405020304" pitchFamily="18" charset="0"/>
              </a:rPr>
              <a:t>MATLAB function to make an ADS-B </a:t>
            </a:r>
            <a:r>
              <a:rPr lang="en-US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Airborne Position message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72D2DD-1083-65BB-74EA-58682B766563}"/>
              </a:ext>
            </a:extLst>
          </p:cNvPr>
          <p:cNvSpPr txBox="1">
            <a:spLocks/>
          </p:cNvSpPr>
          <p:nvPr/>
        </p:nvSpPr>
        <p:spPr>
          <a:xfrm>
            <a:off x="483358" y="1473200"/>
            <a:ext cx="5536442" cy="520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Type Code = 9 to 18 (Barometric Altitude) or 20 to 22 (GNSS Altitude).</a:t>
            </a:r>
          </a:p>
          <a:p>
            <a:pPr algn="just"/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ME field structure:</a:t>
            </a:r>
          </a:p>
          <a:p>
            <a:pPr lvl="1" algn="just"/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Position information is encoded in Compact Position Reporting (CPR) Format. </a:t>
            </a:r>
            <a:endParaRPr lang="en-UM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C0E1F84-5A88-3A9F-5BE2-82992AA0E5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59133"/>
              </p:ext>
            </p:extLst>
          </p:nvPr>
        </p:nvGraphicFramePr>
        <p:xfrm>
          <a:off x="769961" y="2937315"/>
          <a:ext cx="4500350" cy="2868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035">
                  <a:extLst>
                    <a:ext uri="{9D8B030D-6E8A-4147-A177-3AD203B41FA5}">
                      <a16:colId xmlns:a16="http://schemas.microsoft.com/office/drawing/2014/main" val="1714674891"/>
                    </a:ext>
                  </a:extLst>
                </a:gridCol>
                <a:gridCol w="874159">
                  <a:extLst>
                    <a:ext uri="{9D8B030D-6E8A-4147-A177-3AD203B41FA5}">
                      <a16:colId xmlns:a16="http://schemas.microsoft.com/office/drawing/2014/main" val="3507305983"/>
                    </a:ext>
                  </a:extLst>
                </a:gridCol>
                <a:gridCol w="641445">
                  <a:extLst>
                    <a:ext uri="{9D8B030D-6E8A-4147-A177-3AD203B41FA5}">
                      <a16:colId xmlns:a16="http://schemas.microsoft.com/office/drawing/2014/main" val="1315050736"/>
                    </a:ext>
                  </a:extLst>
                </a:gridCol>
                <a:gridCol w="712641">
                  <a:extLst>
                    <a:ext uri="{9D8B030D-6E8A-4147-A177-3AD203B41FA5}">
                      <a16:colId xmlns:a16="http://schemas.microsoft.com/office/drawing/2014/main" val="1968783374"/>
                    </a:ext>
                  </a:extLst>
                </a:gridCol>
                <a:gridCol w="900070">
                  <a:extLst>
                    <a:ext uri="{9D8B030D-6E8A-4147-A177-3AD203B41FA5}">
                      <a16:colId xmlns:a16="http://schemas.microsoft.com/office/drawing/2014/main" val="3214553336"/>
                    </a:ext>
                  </a:extLst>
                </a:gridCol>
              </a:tblGrid>
              <a:tr h="2705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endParaRPr lang="en-UM" sz="1100" b="1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MSG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260446"/>
                  </a:ext>
                </a:extLst>
              </a:tr>
              <a:tr h="28155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Code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33-37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1-5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85339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Surveillance status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M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38–39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M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6–7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M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30433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antenna flag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01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altitude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41-52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9-20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612598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492605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CPR Format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2534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latitude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LAT-CPR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55-71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23-39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478434"/>
                  </a:ext>
                </a:extLst>
              </a:tr>
              <a:tr h="2705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longitude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LON-CPR</a:t>
                      </a:r>
                      <a:endParaRPr lang="en-UM" sz="11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72-88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40-56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UM" sz="11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43540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18EABD-442C-D785-7E40-B8E4E545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2440177"/>
            <a:ext cx="4689143" cy="46960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232A5F-BF56-A837-A128-B7D10DC6D530}"/>
              </a:ext>
            </a:extLst>
          </p:cNvPr>
          <p:cNvSpPr txBox="1">
            <a:spLocks/>
          </p:cNvSpPr>
          <p:nvPr/>
        </p:nvSpPr>
        <p:spPr>
          <a:xfrm>
            <a:off x="5885411" y="1473199"/>
            <a:ext cx="5823231" cy="520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algn="just"/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Input Collection –</a:t>
            </a:r>
          </a:p>
          <a:p>
            <a:pPr marL="898525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Latitude, Longitude, Barometric Altitude (in ft)</a:t>
            </a:r>
          </a:p>
          <a:p>
            <a:pPr marL="898525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GNSS timestamps (t0, t1)</a:t>
            </a:r>
          </a:p>
          <a:p>
            <a:pPr marL="898525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Type Code, Surveillance Status, Single Antenna Flag</a:t>
            </a:r>
          </a:p>
          <a:p>
            <a:pPr marL="898525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Downlink Format (DF), Capability (CA), ICAO address</a:t>
            </a: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/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898525" lvl="2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Generated Messages: </a:t>
            </a:r>
          </a:p>
          <a:p>
            <a:pPr marL="1163638" lvl="3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msg0: 8D40621D58C382D690C8AC2863A7</a:t>
            </a:r>
          </a:p>
          <a:p>
            <a:pPr marL="1163638" lvl="3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msg1: 8D40621D58C386435CC412692AD6</a:t>
            </a:r>
          </a:p>
          <a:p>
            <a:pPr marL="1163638" lvl="3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dirty="0" err="1">
                <a:latin typeface="Aptos" panose="020B0004020202020204" pitchFamily="34" charset="0"/>
                <a:cs typeface="Times New Roman" panose="02020603050405020304" pitchFamily="18" charset="0"/>
              </a:rPr>
              <a:t>mostRecent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: msg0 is the most recent message'</a:t>
            </a:r>
          </a:p>
          <a:p>
            <a:pPr marL="1263650" lvl="3" indent="-285750" algn="just">
              <a:lnSpc>
                <a:spcPct val="100000"/>
              </a:lnSpc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8A2BAC-7556-9587-17C1-55A3C0B2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66" y="2743527"/>
            <a:ext cx="2093668" cy="22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74E4A-8539-D4C2-C297-4DF6B78D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10</a:t>
            </a:fld>
            <a:endParaRPr lang="en-UM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E37447-840A-0413-CD60-0923F3DC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PPM Transmission &amp; Reception Comparison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Encoding and Decoding Comparison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645E122-970A-EE1A-3A4B-81837951E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54316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24743">
                  <a:extLst>
                    <a:ext uri="{9D8B030D-6E8A-4147-A177-3AD203B41FA5}">
                      <a16:colId xmlns:a16="http://schemas.microsoft.com/office/drawing/2014/main" val="3343447313"/>
                    </a:ext>
                  </a:extLst>
                </a:gridCol>
                <a:gridCol w="3929743">
                  <a:extLst>
                    <a:ext uri="{9D8B030D-6E8A-4147-A177-3AD203B41FA5}">
                      <a16:colId xmlns:a16="http://schemas.microsoft.com/office/drawing/2014/main" val="838307102"/>
                    </a:ext>
                  </a:extLst>
                </a:gridCol>
                <a:gridCol w="4561111">
                  <a:extLst>
                    <a:ext uri="{9D8B030D-6E8A-4147-A177-3AD203B41FA5}">
                      <a16:colId xmlns:a16="http://schemas.microsoft.com/office/drawing/2014/main" val="420603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Transmitted ADS-B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Received ADS-B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in Hex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8D40621D58C382D690C8AC2863A7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8D40621D58C382D690C8AC2863A7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1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Latitude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dirty="0"/>
                        <a:t>52.258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dirty="0"/>
                        <a:t>52.2572021484375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50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Longitude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dirty="0"/>
                        <a:t>3.91937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dirty="0"/>
                        <a:t>3.91937255859375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7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Altitude (ft)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dirty="0"/>
                        <a:t>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38000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75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Downlink Format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01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Capability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M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49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ICAO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40621D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40621D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6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 Code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M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M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59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31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5479-BC35-816A-E5AA-B37970B4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2</a:t>
            </a:fld>
            <a:endParaRPr lang="en-UM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9EE513-6E6A-E7BD-36CE-1082A13F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PPM Encoding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cs typeface="Times New Roman" panose="02020603050405020304" pitchFamily="18" charset="0"/>
              </a:rPr>
              <a:t>MATLAB function to encode Hex ADS-B message in PPM format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3CB06-3CDD-79D8-C898-46F510E2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8" y="1473200"/>
            <a:ext cx="4730326" cy="470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Key Features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Generates the PPM Encoded ADS-B signal and it’s flipped counterpart for the I+ and I- component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Appends 8</a:t>
            </a:r>
            <a:r>
              <a:rPr lang="el-GR" sz="1800" dirty="0">
                <a:cs typeface="Times New Roman" panose="02020603050405020304" pitchFamily="18" charset="0"/>
              </a:rPr>
              <a:t>μ</a:t>
            </a:r>
            <a:r>
              <a:rPr lang="en-US" sz="1800" dirty="0">
                <a:cs typeface="Times New Roman" panose="02020603050405020304" pitchFamily="18" charset="0"/>
              </a:rPr>
              <a:t>s of preamble to the generated ADS-B message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Saves time-amplitude pairs in a txt file to interface with function generator. 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18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200" b="1" dirty="0">
              <a:cs typeface="Times New Roman" panose="02020603050405020304" pitchFamily="18" charset="0"/>
            </a:endParaRPr>
          </a:p>
        </p:txBody>
      </p:sp>
      <p:pic>
        <p:nvPicPr>
          <p:cNvPr id="10" name="Picture 9" descr="A black and white square with black text&#10;&#10;AI-generated content may be incorrect.">
            <a:extLst>
              <a:ext uri="{FF2B5EF4-FFF2-40B4-BE49-F238E27FC236}">
                <a16:creationId xmlns:a16="http://schemas.microsoft.com/office/drawing/2014/main" id="{EEDB37EE-CC8F-168E-B6F3-906915EE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94" y="4698607"/>
            <a:ext cx="9243411" cy="2062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029C48-5520-AC71-180D-95BE1EDF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69" y="1473200"/>
            <a:ext cx="5849831" cy="31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E9285-49F0-20C9-0EAA-778AA6F0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3</a:t>
            </a:fld>
            <a:endParaRPr lang="en-UM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4AE57D-65DA-E5EA-971A-A4001A56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PPM Transmit and Receive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Results from Oscilloscope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703DCB-546D-67D7-0DEB-7E44CEED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3200"/>
            <a:ext cx="10871200" cy="470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Key Features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Waveform Generator: </a:t>
            </a:r>
            <a:r>
              <a:rPr lang="en-US" sz="1800" dirty="0">
                <a:cs typeface="Times New Roman" panose="02020603050405020304" pitchFamily="18" charset="0"/>
              </a:rPr>
              <a:t>Loading txt file into waveform generator and supplying it to Tx. 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Oscilloscope: </a:t>
            </a:r>
            <a:r>
              <a:rPr lang="en-US" sz="1800" dirty="0">
                <a:cs typeface="Times New Roman" panose="02020603050405020304" pitchFamily="18" charset="0"/>
              </a:rPr>
              <a:t>Received Signal captured on Oscilloscope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Yellow Wave: </a:t>
            </a:r>
            <a:r>
              <a:rPr lang="en-US" sz="1800" dirty="0">
                <a:cs typeface="Times New Roman" panose="02020603050405020304" pitchFamily="18" charset="0"/>
              </a:rPr>
              <a:t>Transmitted Wave (inverted because Oscilloscope is set to display the I- component)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Blue Wave: </a:t>
            </a:r>
            <a:r>
              <a:rPr lang="en-US" sz="1800" dirty="0">
                <a:cs typeface="Times New Roman" panose="02020603050405020304" pitchFamily="18" charset="0"/>
              </a:rPr>
              <a:t>Received Wave (inverted because Oscilloscope is set to display the I- component)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b="1" dirty="0"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4CD632-C44A-64C7-D9A7-4D70CE75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65" y="3279651"/>
            <a:ext cx="5223134" cy="3042602"/>
          </a:xfrm>
          <a:prstGeom prst="rect">
            <a:avLst/>
          </a:prstGeom>
        </p:spPr>
      </p:pic>
      <p:pic>
        <p:nvPicPr>
          <p:cNvPr id="10" name="Picture 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93F1ECA-6E58-E31B-E8A3-F795A27D2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2" y="3279651"/>
            <a:ext cx="5435598" cy="30426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656BC4-F289-868E-8640-E97AC528C9D9}"/>
              </a:ext>
            </a:extLst>
          </p:cNvPr>
          <p:cNvSpPr txBox="1"/>
          <p:nvPr/>
        </p:nvSpPr>
        <p:spPr>
          <a:xfrm>
            <a:off x="1522585" y="6363126"/>
            <a:ext cx="35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Fig.: Transmission/Reception start</a:t>
            </a:r>
            <a:endParaRPr lang="en-UM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6ADE1-EA24-B069-942B-34DC8BC21E2B}"/>
              </a:ext>
            </a:extLst>
          </p:cNvPr>
          <p:cNvSpPr txBox="1"/>
          <p:nvPr/>
        </p:nvSpPr>
        <p:spPr>
          <a:xfrm>
            <a:off x="7207554" y="6352143"/>
            <a:ext cx="377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Fig.: Transmission/Reception ending</a:t>
            </a:r>
            <a:endParaRPr lang="en-UM" dirty="0"/>
          </a:p>
        </p:txBody>
      </p:sp>
    </p:spTree>
    <p:extLst>
      <p:ext uri="{BB962C8B-B14F-4D97-AF65-F5344CB8AC3E}">
        <p14:creationId xmlns:p14="http://schemas.microsoft.com/office/powerpoint/2010/main" val="286575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D0895-AEA9-6031-B2C9-ABF93D9B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4</a:t>
            </a:fld>
            <a:endParaRPr lang="en-UM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342CA4-0F62-7667-FF51-C684E300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Data to be Decoded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cs typeface="Times New Roman" panose="02020603050405020304" pitchFamily="18" charset="0"/>
              </a:rPr>
              <a:t>MATLAB function to decode received ADS-B </a:t>
            </a:r>
            <a:r>
              <a:rPr lang="en-US" sz="3200" dirty="0">
                <a:ea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856AD7-A326-1847-278E-5E753935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58" y="1473200"/>
            <a:ext cx="10870442" cy="301567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Key Features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Visualization</a:t>
            </a:r>
            <a:r>
              <a:rPr lang="en-US" sz="1800" dirty="0">
                <a:cs typeface="Times New Roman" panose="02020603050405020304" pitchFamily="18" charset="0"/>
              </a:rPr>
              <a:t>: Verifies the received signal in 3 stages and shoes the waveform of the filtered signal,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Filter</a:t>
            </a:r>
            <a:r>
              <a:rPr lang="en-US" sz="1800" dirty="0">
                <a:cs typeface="Times New Roman" panose="02020603050405020304" pitchFamily="18" charset="0"/>
              </a:rPr>
              <a:t>: Filters the received waveform to original PPM format with the preamble for verification. 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Preamble validation: </a:t>
            </a:r>
            <a:r>
              <a:rPr lang="en-US" sz="1800" dirty="0">
                <a:cs typeface="Times New Roman" panose="02020603050405020304" pitchFamily="18" charset="0"/>
              </a:rPr>
              <a:t>Validates the preamble and the Downlink Format to verify the decoded message is an ADS-B message. 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Decoding: </a:t>
            </a:r>
            <a:r>
              <a:rPr lang="en-US" sz="1800" dirty="0">
                <a:cs typeface="Times New Roman" panose="02020603050405020304" pitchFamily="18" charset="0"/>
              </a:rPr>
              <a:t>Follows ADS-B PPM </a:t>
            </a:r>
            <a:r>
              <a:rPr lang="en-US" sz="1800">
                <a:cs typeface="Times New Roman" panose="02020603050405020304" pitchFamily="18" charset="0"/>
              </a:rPr>
              <a:t>encoding protocol </a:t>
            </a:r>
            <a:r>
              <a:rPr lang="en-US" sz="1800" dirty="0">
                <a:cs typeface="Times New Roman" panose="02020603050405020304" pitchFamily="18" charset="0"/>
              </a:rPr>
              <a:t>to decode the PPM bits.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Output: </a:t>
            </a:r>
            <a:r>
              <a:rPr lang="en-US" sz="1800" dirty="0">
                <a:cs typeface="Times New Roman" panose="02020603050405020304" pitchFamily="18" charset="0"/>
              </a:rPr>
              <a:t>Binary representation of received ADS-B PPM signal is displayed.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Post-processing: </a:t>
            </a:r>
            <a:r>
              <a:rPr lang="en-US" sz="1800" dirty="0">
                <a:cs typeface="Times New Roman" panose="02020603050405020304" pitchFamily="18" charset="0"/>
              </a:rPr>
              <a:t>Binary message is loaded in </a:t>
            </a:r>
            <a:r>
              <a:rPr lang="en-US" sz="1800" dirty="0" err="1">
                <a:cs typeface="Times New Roman" panose="02020603050405020304" pitchFamily="18" charset="0"/>
              </a:rPr>
              <a:t>pyModeS</a:t>
            </a:r>
            <a:r>
              <a:rPr lang="en-US" sz="1800" dirty="0">
                <a:cs typeface="Times New Roman" panose="02020603050405020304" pitchFamily="18" charset="0"/>
              </a:rPr>
              <a:t> for verification and data extraction.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 err="1">
                <a:cs typeface="Times New Roman" panose="02020603050405020304" pitchFamily="18" charset="0"/>
              </a:rPr>
              <a:t>pyModeS</a:t>
            </a:r>
            <a:r>
              <a:rPr lang="en-US" sz="1800" b="1" dirty="0">
                <a:cs typeface="Times New Roman" panose="02020603050405020304" pitchFamily="18" charset="0"/>
              </a:rPr>
              <a:t>: </a:t>
            </a:r>
            <a:r>
              <a:rPr lang="en-US" sz="1800" dirty="0">
                <a:cs typeface="Times New Roman" panose="02020603050405020304" pitchFamily="18" charset="0"/>
              </a:rPr>
              <a:t>Free commercial ADS-B decoder used by common SDRs.</a:t>
            </a:r>
          </a:p>
        </p:txBody>
      </p:sp>
      <p:pic>
        <p:nvPicPr>
          <p:cNvPr id="9" name="Picture 8" descr="A black and white diagram&#10;&#10;AI-generated content may be incorrect.">
            <a:extLst>
              <a:ext uri="{FF2B5EF4-FFF2-40B4-BE49-F238E27FC236}">
                <a16:creationId xmlns:a16="http://schemas.microsoft.com/office/drawing/2014/main" id="{9C72407F-9C6E-C148-A266-F8263D019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93929"/>
            <a:ext cx="10330003" cy="24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2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F66D9-86F0-674B-2C1A-72CABCBE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5</a:t>
            </a:fld>
            <a:endParaRPr lang="en-UM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A14910-024A-CDA5-37DA-7F10D28C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PPM Decoding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cs typeface="Times New Roman" panose="02020603050405020304" pitchFamily="18" charset="0"/>
              </a:rPr>
              <a:t>Original Signal from Oscilloscope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152239-8CDA-5989-D346-B5EE4D70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3200"/>
            <a:ext cx="10871200" cy="470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Key Features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Waveform Extraction: </a:t>
            </a:r>
            <a:r>
              <a:rPr lang="en-US" sz="1800" dirty="0">
                <a:cs typeface="Times New Roman" panose="02020603050405020304" pitchFamily="18" charset="0"/>
              </a:rPr>
              <a:t>Exporting waveform from oscilloscope via a CSV file in time value pairs.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Plotting Extracted Signal: </a:t>
            </a:r>
            <a:r>
              <a:rPr lang="en-US" sz="1800" dirty="0">
                <a:cs typeface="Times New Roman" panose="02020603050405020304" pitchFamily="18" charset="0"/>
              </a:rPr>
              <a:t>Original Received Signal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b="1" dirty="0"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F565D-5914-71D9-929D-D75DE468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86" y="2581275"/>
            <a:ext cx="7665228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7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42D9A-835D-90E5-1FA7-4B78673B6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C981-CF7E-98F1-C1A0-2F9EAB1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6</a:t>
            </a:fld>
            <a:endParaRPr lang="en-UM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825AB4-0E08-F16D-2255-F9D224AD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PPM Decoding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cs typeface="Times New Roman" panose="02020603050405020304" pitchFamily="18" charset="0"/>
              </a:rPr>
              <a:t>Filtered Signal with preamble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904BEB-F032-15DF-436E-6E7387CC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3200"/>
            <a:ext cx="10871200" cy="470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Key Features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Plotting Cleaned Signal: </a:t>
            </a:r>
            <a:r>
              <a:rPr lang="en-US" sz="1800" dirty="0">
                <a:cs typeface="Times New Roman" panose="02020603050405020304" pitchFamily="18" charset="0"/>
              </a:rPr>
              <a:t>Filtered Received Signal including Preamble - 120</a:t>
            </a:r>
            <a:r>
              <a:rPr lang="el-GR" sz="1800" dirty="0">
                <a:cs typeface="Times New Roman" panose="02020603050405020304" pitchFamily="18" charset="0"/>
              </a:rPr>
              <a:t>μ</a:t>
            </a:r>
            <a:r>
              <a:rPr lang="en-US" sz="1800" dirty="0">
                <a:cs typeface="Times New Roman" panose="02020603050405020304" pitchFamily="18" charset="0"/>
              </a:rPr>
              <a:t>s 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b="1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CB2A1-41BE-764E-16AF-0F3DDF00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27" y="2270947"/>
            <a:ext cx="7803146" cy="42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6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8506D-DFF3-65A7-818C-3A1FCCC93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1B125-A9AE-E226-C942-5C09562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7</a:t>
            </a:fld>
            <a:endParaRPr lang="en-UM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D94DEF-46F8-2EB7-35CD-E76FBBF0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PPM Decoding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cs typeface="Times New Roman" panose="02020603050405020304" pitchFamily="18" charset="0"/>
              </a:rPr>
              <a:t>Message signal after preamble validation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34CC9E-498F-8DE9-3A66-2DB9C9A0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3200"/>
            <a:ext cx="10871200" cy="470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Key Features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Plotting and extracting message signal: </a:t>
            </a:r>
            <a:r>
              <a:rPr lang="en-US" sz="1800" dirty="0">
                <a:cs typeface="Times New Roman" panose="02020603050405020304" pitchFamily="18" charset="0"/>
              </a:rPr>
              <a:t>Message signal excluding preamble - 112</a:t>
            </a:r>
            <a:r>
              <a:rPr lang="el-GR" sz="1800" dirty="0">
                <a:cs typeface="Times New Roman" panose="02020603050405020304" pitchFamily="18" charset="0"/>
              </a:rPr>
              <a:t>μ</a:t>
            </a:r>
            <a:r>
              <a:rPr lang="en-US" sz="1800" dirty="0">
                <a:cs typeface="Times New Roman" panose="02020603050405020304" pitchFamily="18" charset="0"/>
              </a:rPr>
              <a:t>s 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b="1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D991-8566-0FBC-3164-617FBC01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42272"/>
            <a:ext cx="7924800" cy="4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352FE-E6F2-396D-8822-DE7CEC48E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A05A-E665-5377-F2DF-83207BBC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8</a:t>
            </a:fld>
            <a:endParaRPr lang="en-UM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0BE09-5119-0D1D-256E-093A85AC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PPM Decoding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cs typeface="Times New Roman" panose="02020603050405020304" pitchFamily="18" charset="0"/>
              </a:rPr>
              <a:t>Message signal Decoding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D5B3FC-751B-98D6-92A4-A6EDEB202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3200"/>
            <a:ext cx="10871200" cy="5019675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Key Features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Binary Output: </a:t>
            </a:r>
            <a:r>
              <a:rPr lang="en-US" sz="1800" dirty="0">
                <a:cs typeface="Times New Roman" panose="02020603050405020304" pitchFamily="18" charset="0"/>
              </a:rPr>
              <a:t>Gives the binary decoding of the PPM signal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6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Message loaded in </a:t>
            </a:r>
            <a:r>
              <a:rPr lang="en-US" sz="1800" b="1" dirty="0" err="1">
                <a:cs typeface="Times New Roman" panose="02020603050405020304" pitchFamily="18" charset="0"/>
              </a:rPr>
              <a:t>pyModeS</a:t>
            </a:r>
            <a:r>
              <a:rPr lang="en-US" sz="1800" b="1" dirty="0"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2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Hex Representation: 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endParaRPr lang="en-US" sz="2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>
                <a:cs typeface="Times New Roman" panose="02020603050405020304" pitchFamily="18" charset="0"/>
              </a:rPr>
              <a:t>Altitude Decoding: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1800" b="1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F04B3D-DFC3-3932-BC4A-5B2BE3D3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2164842"/>
            <a:ext cx="10113744" cy="466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252CD-EE75-A200-EBCF-273CFC19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3" y="3068902"/>
            <a:ext cx="8569346" cy="749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694AF3-4290-F6AE-909C-154DB0EB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82" y="4255721"/>
            <a:ext cx="2800735" cy="466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E007CB-1F5A-4EBC-4A71-43361D9B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82" y="5153471"/>
            <a:ext cx="9544344" cy="124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9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47E3-5C58-081D-F959-0F9BC66E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AAFC-1E43-402C-9D72-A5F4A7A91CAC}" type="slidenum">
              <a:rPr lang="en-UM" smtClean="0"/>
              <a:t>9</a:t>
            </a:fld>
            <a:endParaRPr lang="en-UM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F79210-0640-A138-0881-C007BE86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365125"/>
            <a:ext cx="10870442" cy="110807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ADS-B PPM Decoding</a:t>
            </a:r>
            <a:b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cs typeface="Times New Roman" panose="02020603050405020304" pitchFamily="18" charset="0"/>
              </a:rPr>
              <a:t>Message signal Decoding</a:t>
            </a:r>
            <a:endParaRPr lang="en-UM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1A7635-8ABF-5380-06AA-F317235A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473200"/>
            <a:ext cx="10871200" cy="4703763"/>
          </a:xfrm>
        </p:spPr>
        <p:txBody>
          <a:bodyPr/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200" b="1" dirty="0">
                <a:cs typeface="Times New Roman" panose="02020603050405020304" pitchFamily="18" charset="0"/>
              </a:rPr>
              <a:t>Key Features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r>
              <a:rPr lang="en-US" sz="1800" b="1" dirty="0">
                <a:cs typeface="Times New Roman" panose="02020603050405020304" pitchFamily="18" charset="0"/>
              </a:rPr>
              <a:t>Position Decoding with reference: </a:t>
            </a:r>
            <a:r>
              <a:rPr lang="en-US" sz="1800" dirty="0">
                <a:cs typeface="Times New Roman" panose="02020603050405020304" pitchFamily="18" charset="0"/>
              </a:rPr>
              <a:t>Gives the position approximation after reference position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6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r>
              <a:rPr lang="en-US" sz="1800" b="1" dirty="0">
                <a:cs typeface="Times New Roman" panose="02020603050405020304" pitchFamily="18" charset="0"/>
              </a:rPr>
              <a:t>Position decoding without reference: 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2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r>
              <a:rPr lang="en-US" sz="1800" b="1" dirty="0">
                <a:cs typeface="Times New Roman" panose="02020603050405020304" pitchFamily="18" charset="0"/>
              </a:rPr>
              <a:t>Decoding Navigation Uncertainty Category - Position (ADS-B version 1)</a:t>
            </a: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1800" b="1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80000"/>
              </a:lnSpc>
              <a:buFont typeface="+mj-lt"/>
              <a:buAutoNum type="arabicPeriod" startAt="5"/>
            </a:pPr>
            <a:endParaRPr lang="en-US" sz="200" b="1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1800" b="1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B030E-6516-AB12-7CCA-D07C8AC8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22" y="2181169"/>
            <a:ext cx="5296639" cy="800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0DA3C4-7877-D604-C043-CD36339D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22" y="3429000"/>
            <a:ext cx="5296639" cy="1086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D69493-6B6B-A2F8-8F8C-BFF7C5CA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22" y="4994220"/>
            <a:ext cx="285789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0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</TotalTime>
  <Words>622</Words>
  <Application>Microsoft Office PowerPoint</Application>
  <PresentationFormat>Widescreen</PresentationFormat>
  <Paragraphs>175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Wingdings</vt:lpstr>
      <vt:lpstr>Office Theme</vt:lpstr>
      <vt:lpstr>ADS-B Data to be Encoded MATLAB function to make an ADS-B Airborne Position message</vt:lpstr>
      <vt:lpstr>ADS-B PPM Encoding MATLAB function to encode Hex ADS-B message in PPM format</vt:lpstr>
      <vt:lpstr>ADS-B PPM Transmit and Receive Results from Oscilloscope</vt:lpstr>
      <vt:lpstr>ADS-B Data to be Decoded MATLAB function to decode received ADS-B message</vt:lpstr>
      <vt:lpstr>ADS-B PPM Decoding Original Signal from Oscilloscope</vt:lpstr>
      <vt:lpstr>ADS-B PPM Decoding Filtered Signal with preamble</vt:lpstr>
      <vt:lpstr>ADS-B PPM Decoding Message signal after preamble validation</vt:lpstr>
      <vt:lpstr>ADS-B PPM Decoding Message signal Decoding</vt:lpstr>
      <vt:lpstr>ADS-B PPM Decoding Message signal Decoding</vt:lpstr>
      <vt:lpstr>ADS-B PPM Transmission &amp; Reception Comparison Encoding and Decoding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Raunaq Ray</dc:creator>
  <cp:lastModifiedBy>Raunaq Ray</cp:lastModifiedBy>
  <cp:revision>2</cp:revision>
  <cp:lastPrinted>2024-09-24T05:51:45Z</cp:lastPrinted>
  <dcterms:created xsi:type="dcterms:W3CDTF">2024-09-20T17:59:41Z</dcterms:created>
  <dcterms:modified xsi:type="dcterms:W3CDTF">2025-03-14T21:37:26Z</dcterms:modified>
</cp:coreProperties>
</file>