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7A847CFC-816F-41D0-AAC0-9BF4FEBC753E}" type="datetimeFigureOut">
              <a:rPr lang="es-ES" smtClean="0"/>
              <a:t>26/06/2019</a:t>
            </a:fld>
            <a:endParaRPr lang="es-E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s-E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46639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26/06/2019</a:t>
            </a:fld>
            <a:endParaRPr lang="es-ES"/>
          </a:p>
        </p:txBody>
      </p:sp>
      <p:sp>
        <p:nvSpPr>
          <p:cNvPr id="6" name="Footer Placeholder 5"/>
          <p:cNvSpPr>
            <a:spLocks noGrp="1"/>
          </p:cNvSpPr>
          <p:nvPr>
            <p:ph type="ftr" sz="quarter" idx="11"/>
          </p:nvPr>
        </p:nvSpPr>
        <p:spPr/>
        <p:txBody>
          <a:bodyPr/>
          <a:lstStyle/>
          <a:p>
            <a:endParaRPr lang="es-E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1667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s-ES"/>
              <a:t>Haga clic para modificar el estilo de título del patrón</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26/06/2019</a:t>
            </a:fld>
            <a:endParaRPr lang="es-ES"/>
          </a:p>
        </p:txBody>
      </p:sp>
      <p:sp>
        <p:nvSpPr>
          <p:cNvPr id="5" name="Footer Placeholder 4"/>
          <p:cNvSpPr>
            <a:spLocks noGrp="1"/>
          </p:cNvSpPr>
          <p:nvPr>
            <p:ph type="ftr" sz="quarter" idx="11"/>
          </p:nvPr>
        </p:nvSpPr>
        <p:spPr/>
        <p:txBody>
          <a:bodyPr/>
          <a:lstStyle/>
          <a:p>
            <a:endParaRPr lang="es-E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557005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s-ES"/>
              <a:t>Haga clic para modificar el estilo de título del patrón</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26/06/2019</a:t>
            </a:fld>
            <a:endParaRPr lang="es-ES"/>
          </a:p>
        </p:txBody>
      </p:sp>
      <p:sp>
        <p:nvSpPr>
          <p:cNvPr id="5" name="Footer Placeholder 4"/>
          <p:cNvSpPr>
            <a:spLocks noGrp="1"/>
          </p:cNvSpPr>
          <p:nvPr>
            <p:ph type="ftr" sz="quarter" idx="11"/>
          </p:nvPr>
        </p:nvSpPr>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30812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26/06/2019</a:t>
            </a:fld>
            <a:endParaRPr lang="es-ES"/>
          </a:p>
        </p:txBody>
      </p:sp>
      <p:sp>
        <p:nvSpPr>
          <p:cNvPr id="5" name="Footer Placeholder 4"/>
          <p:cNvSpPr>
            <a:spLocks noGrp="1"/>
          </p:cNvSpPr>
          <p:nvPr>
            <p:ph type="ftr" sz="quarter" idx="11"/>
          </p:nvPr>
        </p:nvSpPr>
        <p:spPr/>
        <p:txBody>
          <a:bodyPr/>
          <a:lstStyle/>
          <a:p>
            <a:endParaRPr lang="es-E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29518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847CFC-816F-41D0-AAC0-9BF4FEBC753E}" type="datetimeFigureOut">
              <a:rPr lang="es-ES" smtClean="0"/>
              <a:t>26/06/2019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67051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847CFC-816F-41D0-AAC0-9BF4FEBC753E}" type="datetimeFigureOut">
              <a:rPr lang="es-ES" smtClean="0"/>
              <a:t>26/06/2019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327130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7A847CFC-816F-41D0-AAC0-9BF4FEBC753E}" type="datetimeFigureOut">
              <a:rPr lang="es-ES" smtClean="0"/>
              <a:t>26/06/2019</a:t>
            </a:fld>
            <a:endParaRPr lang="es-ES"/>
          </a:p>
        </p:txBody>
      </p:sp>
      <p:sp>
        <p:nvSpPr>
          <p:cNvPr id="5" name="Footer Placeholder 4"/>
          <p:cNvSpPr>
            <a:spLocks noGrp="1"/>
          </p:cNvSpPr>
          <p:nvPr>
            <p:ph type="ftr" sz="quarter" idx="11"/>
          </p:nvPr>
        </p:nvSpPr>
        <p:spPr>
          <a:xfrm>
            <a:off x="516133" y="6387910"/>
            <a:ext cx="3859795" cy="228660"/>
          </a:xfrm>
        </p:spPr>
        <p:txBody>
          <a:bodyPr/>
          <a:lstStyle/>
          <a:p>
            <a:endParaRPr lang="es-E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762050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26/06/2019</a:t>
            </a:fld>
            <a:endParaRPr lang="es-ES"/>
          </a:p>
        </p:txBody>
      </p:sp>
      <p:sp>
        <p:nvSpPr>
          <p:cNvPr id="5" name="Footer Placeholder 4"/>
          <p:cNvSpPr>
            <a:spLocks noGrp="1"/>
          </p:cNvSpPr>
          <p:nvPr>
            <p:ph type="ftr" sz="quarter" idx="11"/>
          </p:nvPr>
        </p:nvSpPr>
        <p:spPr>
          <a:xfrm>
            <a:off x="538546" y="6365498"/>
            <a:ext cx="3859795" cy="228660"/>
          </a:xfrm>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87192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26/06/2019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0964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26/06/2019</a:t>
            </a:fld>
            <a:endParaRPr lang="es-ES"/>
          </a:p>
        </p:txBody>
      </p:sp>
      <p:sp>
        <p:nvSpPr>
          <p:cNvPr id="5" name="Footer Placeholder 4"/>
          <p:cNvSpPr>
            <a:spLocks noGrp="1"/>
          </p:cNvSpPr>
          <p:nvPr>
            <p:ph type="ftr" sz="quarter" idx="11"/>
          </p:nvPr>
        </p:nvSpPr>
        <p:spPr/>
        <p:txBody>
          <a:bodyPr/>
          <a:lstStyle/>
          <a:p>
            <a:endParaRPr lang="es-E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407391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s-ES"/>
              <a:t>Haga clic para modificar el estilo de título del patrón</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26/06/2019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992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26/06/2019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49348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26/06/2019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08414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7A847CFC-816F-41D0-AAC0-9BF4FEBC753E}" type="datetimeFigureOut">
              <a:rPr lang="es-ES" smtClean="0"/>
              <a:t>26/06/2019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47175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26/06/2019</a:t>
            </a:fld>
            <a:endParaRPr lang="es-ES"/>
          </a:p>
        </p:txBody>
      </p:sp>
      <p:sp>
        <p:nvSpPr>
          <p:cNvPr id="6" name="Footer Placeholder 5"/>
          <p:cNvSpPr>
            <a:spLocks noGrp="1"/>
          </p:cNvSpPr>
          <p:nvPr>
            <p:ph type="ftr" sz="quarter" idx="11"/>
          </p:nvPr>
        </p:nvSpPr>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50025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26/06/2019</a:t>
            </a:fld>
            <a:endParaRPr lang="es-ES"/>
          </a:p>
        </p:txBody>
      </p:sp>
      <p:sp>
        <p:nvSpPr>
          <p:cNvPr id="6" name="Footer Placeholder 5"/>
          <p:cNvSpPr>
            <a:spLocks noGrp="1"/>
          </p:cNvSpPr>
          <p:nvPr>
            <p:ph type="ftr" sz="quarter" idx="11"/>
          </p:nvPr>
        </p:nvSpPr>
        <p:spPr/>
        <p:txBody>
          <a:bodyPr/>
          <a:lstStyle/>
          <a:p>
            <a:endParaRPr lang="es-E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41209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7A847CFC-816F-41D0-AAC0-9BF4FEBC753E}" type="datetimeFigureOut">
              <a:rPr lang="es-ES" smtClean="0"/>
              <a:t>26/06/2019</a:t>
            </a:fld>
            <a:endParaRPr lang="es-E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s-E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442458576"/>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useBgFill="1">
          <p:nvSpPr>
            <p:cNvPr id="9" name="Rectangle 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ítulo 1">
            <a:extLst>
              <a:ext uri="{FF2B5EF4-FFF2-40B4-BE49-F238E27FC236}">
                <a16:creationId xmlns:a16="http://schemas.microsoft.com/office/drawing/2014/main" id="{4C8568BF-16A5-4F02-8CFE-56776BD3AAC7}"/>
              </a:ext>
            </a:extLst>
          </p:cNvPr>
          <p:cNvSpPr>
            <a:spLocks noGrp="1"/>
          </p:cNvSpPr>
          <p:nvPr>
            <p:ph type="ctrTitle"/>
          </p:nvPr>
        </p:nvSpPr>
        <p:spPr>
          <a:xfrm>
            <a:off x="3508815" y="1370143"/>
            <a:ext cx="4793452" cy="4157446"/>
          </a:xfrm>
        </p:spPr>
        <p:txBody>
          <a:bodyPr anchor="ctr">
            <a:normAutofit/>
          </a:bodyPr>
          <a:lstStyle/>
          <a:p>
            <a:r>
              <a:rPr lang="es-ES" sz="5700" dirty="0" err="1">
                <a:solidFill>
                  <a:schemeClr val="tx1"/>
                </a:solidFill>
              </a:rPr>
              <a:t>Pythori</a:t>
            </a:r>
            <a:endParaRPr lang="es-ES" sz="5700" dirty="0">
              <a:solidFill>
                <a:schemeClr val="tx1"/>
              </a:solidFill>
            </a:endParaRPr>
          </a:p>
        </p:txBody>
      </p:sp>
      <p:sp>
        <p:nvSpPr>
          <p:cNvPr id="3" name="Subtítulo 2">
            <a:extLst>
              <a:ext uri="{FF2B5EF4-FFF2-40B4-BE49-F238E27FC236}">
                <a16:creationId xmlns:a16="http://schemas.microsoft.com/office/drawing/2014/main" id="{D94C9ADB-2C67-4DDA-8430-13C498ABA338}"/>
              </a:ext>
            </a:extLst>
          </p:cNvPr>
          <p:cNvSpPr>
            <a:spLocks noGrp="1"/>
          </p:cNvSpPr>
          <p:nvPr>
            <p:ph type="subTitle" idx="1"/>
          </p:nvPr>
        </p:nvSpPr>
        <p:spPr>
          <a:xfrm>
            <a:off x="841395" y="1370143"/>
            <a:ext cx="2184819" cy="4157446"/>
          </a:xfrm>
        </p:spPr>
        <p:txBody>
          <a:bodyPr anchor="ctr">
            <a:normAutofit/>
          </a:bodyPr>
          <a:lstStyle/>
          <a:p>
            <a:pPr algn="ctr"/>
            <a:r>
              <a:rPr lang="es-ES" sz="1700" dirty="0"/>
              <a:t>Alberto Cordón Arévalo</a:t>
            </a:r>
          </a:p>
          <a:p>
            <a:pPr algn="ctr"/>
            <a:r>
              <a:rPr lang="es-ES" sz="1700" dirty="0"/>
              <a:t>Raúl Navarro Cruz</a:t>
            </a:r>
          </a:p>
        </p:txBody>
      </p:sp>
      <p:cxnSp>
        <p:nvCxnSpPr>
          <p:cNvPr id="12" name="Straight Connector 1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001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E3445-4A68-4D79-8A1B-7FA741CE267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041FFA08-7D3A-4D60-BB9C-4A13A543C8BD}"/>
              </a:ext>
            </a:extLst>
          </p:cNvPr>
          <p:cNvSpPr>
            <a:spLocks noGrp="1"/>
          </p:cNvSpPr>
          <p:nvPr>
            <p:ph idx="1"/>
          </p:nvPr>
        </p:nvSpPr>
        <p:spPr>
          <a:xfrm>
            <a:off x="864382" y="2489200"/>
            <a:ext cx="6345260" cy="4108152"/>
          </a:xfrm>
        </p:spPr>
        <p:txBody>
          <a:bodyPr>
            <a:normAutofit lnSpcReduction="10000"/>
          </a:bodyPr>
          <a:lstStyle/>
          <a:p>
            <a:r>
              <a:rPr lang="es-ES" dirty="0"/>
              <a:t>6x6</a:t>
            </a:r>
          </a:p>
          <a:p>
            <a:pPr marL="0" indent="0" algn="ctr">
              <a:buNone/>
            </a:pPr>
            <a:r>
              <a:rPr lang="es-ES" sz="1100" dirty="0"/>
              <a:t>[3  1  3  2  6  4]</a:t>
            </a:r>
          </a:p>
          <a:p>
            <a:pPr marL="0" indent="0" algn="ctr">
              <a:buNone/>
            </a:pPr>
            <a:r>
              <a:rPr lang="es-ES" sz="1100" dirty="0"/>
              <a:t>[1  2  6  3  3  5]</a:t>
            </a:r>
          </a:p>
          <a:p>
            <a:pPr marL="0" indent="0" algn="ctr">
              <a:buNone/>
            </a:pPr>
            <a:r>
              <a:rPr lang="es-ES" sz="1100" dirty="0"/>
              <a:t>[3  1  1  5  4  1]</a:t>
            </a:r>
          </a:p>
          <a:p>
            <a:pPr marL="0" indent="0" algn="ctr">
              <a:buNone/>
            </a:pPr>
            <a:r>
              <a:rPr lang="es-ES" sz="1100" dirty="0"/>
              <a:t>[3  4  2  6  3  3]</a:t>
            </a:r>
          </a:p>
          <a:p>
            <a:pPr marL="0" indent="0" algn="ctr">
              <a:buNone/>
            </a:pPr>
            <a:r>
              <a:rPr lang="es-ES" sz="1100" dirty="0"/>
              <a:t>[2  6  3  1  5  4]</a:t>
            </a:r>
          </a:p>
          <a:p>
            <a:pPr marL="0" indent="0" algn="ctr">
              <a:buNone/>
            </a:pPr>
            <a:r>
              <a:rPr lang="es-ES" sz="1100" dirty="0"/>
              <a:t>[2  5  3  1  2  4]</a:t>
            </a:r>
          </a:p>
          <a:p>
            <a:pPr marL="0" indent="0">
              <a:buNone/>
            </a:pPr>
            <a:r>
              <a:rPr lang="es-ES" dirty="0"/>
              <a:t>	Resultados:</a:t>
            </a:r>
          </a:p>
          <a:p>
            <a:pPr marL="0" indent="0" algn="ctr">
              <a:buNone/>
            </a:pPr>
            <a:r>
              <a:rPr lang="es-ES" sz="1100" dirty="0"/>
              <a:t>[0  1  0  2  6  0]</a:t>
            </a:r>
          </a:p>
          <a:p>
            <a:pPr marL="0" indent="0" algn="ctr">
              <a:buNone/>
            </a:pPr>
            <a:r>
              <a:rPr lang="es-ES" sz="1100" dirty="0"/>
              <a:t>[1  2  6  0  3  5]</a:t>
            </a:r>
          </a:p>
          <a:p>
            <a:pPr marL="0" indent="0" algn="ctr">
              <a:buNone/>
            </a:pPr>
            <a:r>
              <a:rPr lang="es-ES" sz="1100" dirty="0"/>
              <a:t>[3  0  1  5  4  0]</a:t>
            </a:r>
          </a:p>
          <a:p>
            <a:pPr marL="0" indent="0" algn="ctr">
              <a:buNone/>
            </a:pPr>
            <a:r>
              <a:rPr lang="es-ES" sz="1100" dirty="0"/>
              <a:t>[0  4  2  6  0  3]</a:t>
            </a:r>
          </a:p>
          <a:p>
            <a:pPr marL="0" indent="0" algn="ctr">
              <a:buNone/>
            </a:pPr>
            <a:r>
              <a:rPr lang="es-ES" sz="1100" dirty="0"/>
              <a:t>[2  6  0  1  5  4]</a:t>
            </a:r>
          </a:p>
          <a:p>
            <a:pPr marL="0" indent="0" algn="ctr">
              <a:buNone/>
            </a:pPr>
            <a:r>
              <a:rPr lang="es-ES" sz="1100" dirty="0"/>
              <a:t>[0  5  3  0  2  0]</a:t>
            </a:r>
          </a:p>
        </p:txBody>
      </p:sp>
    </p:spTree>
    <p:extLst>
      <p:ext uri="{BB962C8B-B14F-4D97-AF65-F5344CB8AC3E}">
        <p14:creationId xmlns:p14="http://schemas.microsoft.com/office/powerpoint/2010/main" val="48969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DDC21-550C-495E-BCB3-2842B65FBF9F}"/>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DCA94C07-95AB-476A-8443-306EDAC16D6C}"/>
              </a:ext>
            </a:extLst>
          </p:cNvPr>
          <p:cNvSpPr>
            <a:spLocks noGrp="1"/>
          </p:cNvSpPr>
          <p:nvPr>
            <p:ph idx="1"/>
          </p:nvPr>
        </p:nvSpPr>
        <p:spPr>
          <a:xfrm>
            <a:off x="864382" y="2780928"/>
            <a:ext cx="6345260" cy="3888432"/>
          </a:xfrm>
        </p:spPr>
        <p:txBody>
          <a:bodyPr>
            <a:normAutofit/>
          </a:bodyPr>
          <a:lstStyle/>
          <a:p>
            <a:r>
              <a:rPr lang="es-ES" dirty="0"/>
              <a:t>9x9</a:t>
            </a:r>
          </a:p>
          <a:p>
            <a:pPr marL="0" indent="0" algn="ctr">
              <a:buNone/>
            </a:pPr>
            <a:r>
              <a:rPr lang="es-ES" sz="1700" dirty="0"/>
              <a:t>[7  7  5  6  6  2  1  4  2]</a:t>
            </a:r>
          </a:p>
          <a:p>
            <a:pPr marL="0" indent="0" algn="ctr">
              <a:buNone/>
            </a:pPr>
            <a:r>
              <a:rPr lang="es-ES" sz="1700" dirty="0"/>
              <a:t>[1  4  9  3  8  4  5  3  2]</a:t>
            </a:r>
          </a:p>
          <a:p>
            <a:pPr marL="0" indent="0" algn="ctr">
              <a:buNone/>
            </a:pPr>
            <a:r>
              <a:rPr lang="es-ES" sz="1700" dirty="0"/>
              <a:t>[2  7  1  4  6  7  3  9  8]</a:t>
            </a:r>
          </a:p>
          <a:p>
            <a:pPr marL="0" indent="0" algn="ctr">
              <a:buNone/>
            </a:pPr>
            <a:r>
              <a:rPr lang="es-ES" sz="1700" dirty="0"/>
              <a:t>[6  8  7  4  6  5  9  5  1]</a:t>
            </a:r>
          </a:p>
          <a:p>
            <a:pPr marL="0" indent="0" algn="ctr">
              <a:buNone/>
            </a:pPr>
            <a:r>
              <a:rPr lang="es-ES" sz="1700" dirty="0"/>
              <a:t>[4  6  5  8  7  9  8  5  3]</a:t>
            </a:r>
          </a:p>
          <a:p>
            <a:pPr marL="0" indent="0" algn="ctr">
              <a:buNone/>
            </a:pPr>
            <a:r>
              <a:rPr lang="es-ES" sz="1700" dirty="0"/>
              <a:t>[6  7  5  8  2  3  4  8  9]</a:t>
            </a:r>
          </a:p>
          <a:p>
            <a:pPr marL="0" indent="0" algn="ctr">
              <a:buNone/>
            </a:pPr>
            <a:r>
              <a:rPr lang="es-ES" sz="1700" dirty="0"/>
              <a:t>[2  3  4  9  1  5  7  2  2]</a:t>
            </a:r>
          </a:p>
          <a:p>
            <a:pPr marL="0" indent="0" algn="ctr">
              <a:buNone/>
            </a:pPr>
            <a:r>
              <a:rPr lang="es-ES" sz="1700" dirty="0"/>
              <a:t>[9  2  3  5  4  1  6  8  5]</a:t>
            </a:r>
          </a:p>
          <a:p>
            <a:pPr marL="0" indent="0" algn="ctr">
              <a:buNone/>
            </a:pPr>
            <a:r>
              <a:rPr lang="es-ES" sz="1700" dirty="0"/>
              <a:t>[7  1  5  7  9  8  1  3  3]</a:t>
            </a:r>
          </a:p>
        </p:txBody>
      </p:sp>
    </p:spTree>
    <p:extLst>
      <p:ext uri="{BB962C8B-B14F-4D97-AF65-F5344CB8AC3E}">
        <p14:creationId xmlns:p14="http://schemas.microsoft.com/office/powerpoint/2010/main" val="75143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17ED-7717-4DE4-A3A8-1A190B74C2E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8E237D2-1695-41A0-B6B9-E3D027F6A52D}"/>
              </a:ext>
            </a:extLst>
          </p:cNvPr>
          <p:cNvSpPr>
            <a:spLocks noGrp="1"/>
          </p:cNvSpPr>
          <p:nvPr>
            <p:ph idx="1"/>
          </p:nvPr>
        </p:nvSpPr>
        <p:spPr/>
        <p:txBody>
          <a:bodyPr>
            <a:normAutofit fontScale="92500" lnSpcReduction="20000"/>
          </a:bodyPr>
          <a:lstStyle/>
          <a:p>
            <a:pPr marL="0" indent="0">
              <a:buNone/>
            </a:pPr>
            <a:r>
              <a:rPr lang="es-ES" dirty="0"/>
              <a:t>	Resultado:</a:t>
            </a:r>
          </a:p>
          <a:p>
            <a:pPr marL="0" indent="0" algn="ctr">
              <a:buNone/>
            </a:pPr>
            <a:r>
              <a:rPr lang="es-ES" dirty="0"/>
              <a:t>[0  7  0  6  0  2  1  4  0]</a:t>
            </a:r>
          </a:p>
          <a:p>
            <a:pPr marL="0" indent="0" algn="ctr">
              <a:buNone/>
            </a:pPr>
            <a:r>
              <a:rPr lang="es-ES" dirty="0"/>
              <a:t>[1  4  9  3  8  0  5  0  2]</a:t>
            </a:r>
          </a:p>
          <a:p>
            <a:pPr marL="0" indent="0" algn="ctr">
              <a:buNone/>
            </a:pPr>
            <a:r>
              <a:rPr lang="es-ES" dirty="0"/>
              <a:t>[2  0  1  0  6  7  3  9  8]</a:t>
            </a:r>
          </a:p>
          <a:p>
            <a:pPr marL="0" indent="0" algn="ctr">
              <a:buNone/>
            </a:pPr>
            <a:r>
              <a:rPr lang="es-ES" dirty="0"/>
              <a:t>[0  8  7  4  0  5  9  0  1]</a:t>
            </a:r>
          </a:p>
          <a:p>
            <a:pPr marL="0" indent="0" algn="ctr">
              <a:buNone/>
            </a:pPr>
            <a:r>
              <a:rPr lang="es-ES" dirty="0"/>
              <a:t>[4  6  0  8  7  9  0  5  3]</a:t>
            </a:r>
          </a:p>
          <a:p>
            <a:pPr marL="0" indent="0" algn="ctr">
              <a:buNone/>
            </a:pPr>
            <a:r>
              <a:rPr lang="es-ES" dirty="0"/>
              <a:t>[6  0  5  0  2  3  4  0  9]</a:t>
            </a:r>
          </a:p>
          <a:p>
            <a:pPr marL="0" indent="0" algn="ctr">
              <a:buNone/>
            </a:pPr>
            <a:r>
              <a:rPr lang="es-ES" dirty="0"/>
              <a:t>[0  3  4  9  1  0  7  2  0]</a:t>
            </a:r>
          </a:p>
          <a:p>
            <a:pPr marL="0" indent="0" algn="ctr">
              <a:buNone/>
            </a:pPr>
            <a:r>
              <a:rPr lang="es-ES" dirty="0"/>
              <a:t>[9  2  3  0  4  1  6  8  5]</a:t>
            </a:r>
          </a:p>
          <a:p>
            <a:pPr marL="0" indent="0" algn="ctr">
              <a:buNone/>
            </a:pPr>
            <a:r>
              <a:rPr lang="es-ES" dirty="0"/>
              <a:t>[0  1  0  7  9  8  0  3  0]</a:t>
            </a:r>
          </a:p>
        </p:txBody>
      </p:sp>
    </p:spTree>
    <p:extLst>
      <p:ext uri="{BB962C8B-B14F-4D97-AF65-F5344CB8AC3E}">
        <p14:creationId xmlns:p14="http://schemas.microsoft.com/office/powerpoint/2010/main" val="383300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B48E1-0642-47F2-9850-B972AB159EBF}"/>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4646712C-05C0-401B-B770-3789E438FE7C}"/>
              </a:ext>
            </a:extLst>
          </p:cNvPr>
          <p:cNvSpPr>
            <a:spLocks noGrp="1"/>
          </p:cNvSpPr>
          <p:nvPr>
            <p:ph idx="1"/>
          </p:nvPr>
        </p:nvSpPr>
        <p:spPr>
          <a:xfrm>
            <a:off x="864382" y="2492896"/>
            <a:ext cx="7740066" cy="3530600"/>
          </a:xfrm>
        </p:spPr>
        <p:txBody>
          <a:bodyPr/>
          <a:lstStyle/>
          <a:p>
            <a:pPr algn="just"/>
            <a:endParaRPr lang="es-ES" b="1" dirty="0"/>
          </a:p>
          <a:p>
            <a:pPr algn="just"/>
            <a:endParaRPr lang="es-ES" b="1" dirty="0"/>
          </a:p>
          <a:p>
            <a:pPr algn="just"/>
            <a:r>
              <a:rPr lang="es-ES" dirty="0" err="1"/>
              <a:t>Hitori</a:t>
            </a:r>
            <a:r>
              <a:rPr lang="es-ES" dirty="0"/>
              <a:t> se juega en una cuadrícula de celdas cuadradas. Al principio, cada celda contiene un número. La meta deberá ser pintar algunas celdas para que no haya números duplicados en ninguna fila ni columna, aparte de otras series de restricciones que hablaremos más adelante.</a:t>
            </a:r>
          </a:p>
        </p:txBody>
      </p:sp>
    </p:spTree>
    <p:extLst>
      <p:ext uri="{BB962C8B-B14F-4D97-AF65-F5344CB8AC3E}">
        <p14:creationId xmlns:p14="http://schemas.microsoft.com/office/powerpoint/2010/main" val="1455822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9B69A-3F7D-482D-A1F0-E050A85FDE47}"/>
              </a:ext>
            </a:extLst>
          </p:cNvPr>
          <p:cNvSpPr>
            <a:spLocks noGrp="1"/>
          </p:cNvSpPr>
          <p:nvPr>
            <p:ph type="title"/>
          </p:nvPr>
        </p:nvSpPr>
        <p:spPr/>
        <p:txBody>
          <a:bodyPr/>
          <a:lstStyle/>
          <a:p>
            <a:r>
              <a:rPr lang="es-ES" dirty="0"/>
              <a:t>Metodología</a:t>
            </a:r>
          </a:p>
        </p:txBody>
      </p:sp>
      <p:sp>
        <p:nvSpPr>
          <p:cNvPr id="3" name="Marcador de contenido 2">
            <a:extLst>
              <a:ext uri="{FF2B5EF4-FFF2-40B4-BE49-F238E27FC236}">
                <a16:creationId xmlns:a16="http://schemas.microsoft.com/office/drawing/2014/main" id="{583E0329-23BB-4C2B-A4ED-9D42CD79D8C4}"/>
              </a:ext>
            </a:extLst>
          </p:cNvPr>
          <p:cNvSpPr>
            <a:spLocks noGrp="1"/>
          </p:cNvSpPr>
          <p:nvPr>
            <p:ph idx="1"/>
          </p:nvPr>
        </p:nvSpPr>
        <p:spPr/>
        <p:txBody>
          <a:bodyPr/>
          <a:lstStyle/>
          <a:p>
            <a:r>
              <a:rPr lang="es-ES" dirty="0"/>
              <a:t>En primer lugar analizamos el juego para buscar el tipo de problema con el que poder resolverlo. Así que decidimos usar espacios de estados, ya que la solución corresponde a encontrar un camino desde el estado inicial hasta el objetivo.</a:t>
            </a:r>
          </a:p>
          <a:p>
            <a:r>
              <a:rPr lang="es-ES" dirty="0"/>
              <a:t>En segundo lugar, decidimos buscar todo los tipos de restricciones contenidas en el juego, para ello nos apoyamos en la página web facilitada.</a:t>
            </a:r>
          </a:p>
          <a:p>
            <a:endParaRPr lang="es-ES" dirty="0"/>
          </a:p>
        </p:txBody>
      </p:sp>
    </p:spTree>
    <p:extLst>
      <p:ext uri="{BB962C8B-B14F-4D97-AF65-F5344CB8AC3E}">
        <p14:creationId xmlns:p14="http://schemas.microsoft.com/office/powerpoint/2010/main" val="100905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4AFEF-E0F8-496C-A21E-11CEEF6FD5EC}"/>
              </a:ext>
            </a:extLst>
          </p:cNvPr>
          <p:cNvSpPr>
            <a:spLocks noGrp="1"/>
          </p:cNvSpPr>
          <p:nvPr>
            <p:ph type="title"/>
          </p:nvPr>
        </p:nvSpPr>
        <p:spPr/>
        <p:txBody>
          <a:bodyPr/>
          <a:lstStyle/>
          <a:p>
            <a:r>
              <a:rPr lang="es-ES" dirty="0"/>
              <a:t>Restricciones</a:t>
            </a:r>
          </a:p>
        </p:txBody>
      </p:sp>
      <p:sp>
        <p:nvSpPr>
          <p:cNvPr id="3" name="Marcador de contenido 2">
            <a:extLst>
              <a:ext uri="{FF2B5EF4-FFF2-40B4-BE49-F238E27FC236}">
                <a16:creationId xmlns:a16="http://schemas.microsoft.com/office/drawing/2014/main" id="{6EB4006C-D1E5-4269-BC0B-F3DD848B8B84}"/>
              </a:ext>
            </a:extLst>
          </p:cNvPr>
          <p:cNvSpPr>
            <a:spLocks noGrp="1"/>
          </p:cNvSpPr>
          <p:nvPr>
            <p:ph idx="1"/>
          </p:nvPr>
        </p:nvSpPr>
        <p:spPr/>
        <p:txBody>
          <a:bodyPr/>
          <a:lstStyle/>
          <a:p>
            <a:r>
              <a:rPr lang="es-ES" dirty="0"/>
              <a:t>No puede haber casillas marcadas en negro de manera colindante.</a:t>
            </a:r>
          </a:p>
          <a:p>
            <a:r>
              <a:rPr lang="es-ES" dirty="0"/>
              <a:t>No puede haber elementos repetidos en filas o en columnas.</a:t>
            </a:r>
          </a:p>
          <a:p>
            <a:r>
              <a:rPr lang="es-ES" dirty="0"/>
              <a:t>Ninguna casilla a marcar en negro puede encerrar a una casilla blanca.</a:t>
            </a:r>
          </a:p>
        </p:txBody>
      </p:sp>
    </p:spTree>
    <p:extLst>
      <p:ext uri="{BB962C8B-B14F-4D97-AF65-F5344CB8AC3E}">
        <p14:creationId xmlns:p14="http://schemas.microsoft.com/office/powerpoint/2010/main" val="32124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6852B-D8D4-42AB-9A07-24349ACE1169}"/>
              </a:ext>
            </a:extLst>
          </p:cNvPr>
          <p:cNvSpPr>
            <a:spLocks noGrp="1"/>
          </p:cNvSpPr>
          <p:nvPr>
            <p:ph type="title"/>
          </p:nvPr>
        </p:nvSpPr>
        <p:spPr/>
        <p:txBody>
          <a:bodyPr/>
          <a:lstStyle/>
          <a:p>
            <a:r>
              <a:rPr lang="es-ES" dirty="0"/>
              <a:t>Restricciones</a:t>
            </a:r>
          </a:p>
        </p:txBody>
      </p:sp>
      <p:sp>
        <p:nvSpPr>
          <p:cNvPr id="3" name="Marcador de contenido 2">
            <a:extLst>
              <a:ext uri="{FF2B5EF4-FFF2-40B4-BE49-F238E27FC236}">
                <a16:creationId xmlns:a16="http://schemas.microsoft.com/office/drawing/2014/main" id="{340A7A22-9A76-41E8-B818-1F4F1586AB68}"/>
              </a:ext>
            </a:extLst>
          </p:cNvPr>
          <p:cNvSpPr>
            <a:spLocks noGrp="1"/>
          </p:cNvSpPr>
          <p:nvPr>
            <p:ph idx="1"/>
          </p:nvPr>
        </p:nvSpPr>
        <p:spPr/>
        <p:txBody>
          <a:bodyPr/>
          <a:lstStyle/>
          <a:p>
            <a:pPr marL="0" indent="0">
              <a:buNone/>
            </a:pPr>
            <a:r>
              <a:rPr lang="es-ES" dirty="0"/>
              <a:t>Las restricciones están asociadas a una serie de métodos los cuales son</a:t>
            </a:r>
          </a:p>
          <a:p>
            <a:r>
              <a:rPr lang="es-ES" dirty="0"/>
              <a:t>Duplicado fila, Duplicado columna.</a:t>
            </a:r>
          </a:p>
          <a:p>
            <a:r>
              <a:rPr lang="es-ES" dirty="0"/>
              <a:t>Negro colindante.</a:t>
            </a:r>
          </a:p>
          <a:p>
            <a:r>
              <a:rPr lang="es-ES" dirty="0"/>
              <a:t>Encierra.</a:t>
            </a:r>
          </a:p>
        </p:txBody>
      </p:sp>
    </p:spTree>
    <p:extLst>
      <p:ext uri="{BB962C8B-B14F-4D97-AF65-F5344CB8AC3E}">
        <p14:creationId xmlns:p14="http://schemas.microsoft.com/office/powerpoint/2010/main" val="94601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4DB48-44B2-4A84-871C-1A8A0C4705E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918560C0-96A9-4805-BE6B-7C9EF6D2E96F}"/>
              </a:ext>
            </a:extLst>
          </p:cNvPr>
          <p:cNvSpPr>
            <a:spLocks noGrp="1"/>
          </p:cNvSpPr>
          <p:nvPr>
            <p:ph idx="1"/>
          </p:nvPr>
        </p:nvSpPr>
        <p:spPr>
          <a:xfrm>
            <a:off x="864382" y="2489200"/>
            <a:ext cx="6343672" cy="3530600"/>
          </a:xfrm>
        </p:spPr>
        <p:txBody>
          <a:bodyPr/>
          <a:lstStyle/>
          <a:p>
            <a:pPr algn="just"/>
            <a:endParaRPr lang="es-ES" dirty="0"/>
          </a:p>
          <a:p>
            <a:pPr algn="just"/>
            <a:endParaRPr lang="es-ES" dirty="0"/>
          </a:p>
          <a:p>
            <a:pPr algn="just"/>
            <a:endParaRPr lang="es-ES" dirty="0"/>
          </a:p>
          <a:p>
            <a:pPr algn="just"/>
            <a:r>
              <a:rPr lang="es-ES" dirty="0"/>
              <a:t>Disponemos de diferentes tipos de resultados dependiendo de la matriz dada, podremos un ejemplo de cada una de estas, empezando por 3x3 y terminando por 9x9</a:t>
            </a:r>
          </a:p>
        </p:txBody>
      </p:sp>
    </p:spTree>
    <p:extLst>
      <p:ext uri="{BB962C8B-B14F-4D97-AF65-F5344CB8AC3E}">
        <p14:creationId xmlns:p14="http://schemas.microsoft.com/office/powerpoint/2010/main" val="179597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1099E-0797-4F8D-B430-B56C048FEF8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F552B5DC-CA53-4E16-96A5-377B5A41B93F}"/>
              </a:ext>
            </a:extLst>
          </p:cNvPr>
          <p:cNvSpPr>
            <a:spLocks noGrp="1"/>
          </p:cNvSpPr>
          <p:nvPr>
            <p:ph idx="1"/>
          </p:nvPr>
        </p:nvSpPr>
        <p:spPr>
          <a:xfrm>
            <a:off x="864382" y="2492896"/>
            <a:ext cx="6345260" cy="3530600"/>
          </a:xfrm>
        </p:spPr>
        <p:txBody>
          <a:bodyPr/>
          <a:lstStyle/>
          <a:p>
            <a:r>
              <a:rPr lang="es-ES" dirty="0"/>
              <a:t>3x3</a:t>
            </a:r>
          </a:p>
          <a:p>
            <a:pPr marL="0" indent="0" algn="ctr">
              <a:buNone/>
            </a:pPr>
            <a:r>
              <a:rPr lang="es-ES" dirty="0"/>
              <a:t>[1  2  1]</a:t>
            </a:r>
          </a:p>
          <a:p>
            <a:pPr marL="0" indent="0" algn="ctr">
              <a:buNone/>
            </a:pPr>
            <a:r>
              <a:rPr lang="es-ES" dirty="0"/>
              <a:t>[2  2  1]</a:t>
            </a:r>
          </a:p>
          <a:p>
            <a:pPr marL="0" indent="0" algn="ctr">
              <a:buNone/>
            </a:pPr>
            <a:r>
              <a:rPr lang="es-ES" dirty="0"/>
              <a:t>[3  1  2]</a:t>
            </a:r>
          </a:p>
          <a:p>
            <a:pPr marL="0" indent="0">
              <a:buNone/>
            </a:pPr>
            <a:r>
              <a:rPr lang="es-ES" dirty="0"/>
              <a:t>	Resultados:</a:t>
            </a:r>
          </a:p>
          <a:p>
            <a:pPr marL="0" indent="0" algn="ctr">
              <a:buNone/>
            </a:pPr>
            <a:r>
              <a:rPr lang="es-ES" dirty="0"/>
              <a:t>[1  2  0]</a:t>
            </a:r>
          </a:p>
          <a:p>
            <a:pPr marL="0" indent="0" algn="ctr">
              <a:buNone/>
            </a:pPr>
            <a:r>
              <a:rPr lang="es-ES" dirty="0"/>
              <a:t>[2  0  1]</a:t>
            </a:r>
          </a:p>
          <a:p>
            <a:pPr marL="0" indent="0" algn="ctr">
              <a:buNone/>
            </a:pPr>
            <a:r>
              <a:rPr lang="es-ES" dirty="0"/>
              <a:t>[3  1  2]</a:t>
            </a:r>
          </a:p>
        </p:txBody>
      </p:sp>
    </p:spTree>
    <p:extLst>
      <p:ext uri="{BB962C8B-B14F-4D97-AF65-F5344CB8AC3E}">
        <p14:creationId xmlns:p14="http://schemas.microsoft.com/office/powerpoint/2010/main" val="256082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EDD7A-B30F-4079-A933-C62A3CD8D98B}"/>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9A61E81D-1771-4B13-ACC6-B878180F0D79}"/>
              </a:ext>
            </a:extLst>
          </p:cNvPr>
          <p:cNvSpPr>
            <a:spLocks noGrp="1"/>
          </p:cNvSpPr>
          <p:nvPr>
            <p:ph idx="1"/>
          </p:nvPr>
        </p:nvSpPr>
        <p:spPr>
          <a:xfrm>
            <a:off x="864382" y="2489200"/>
            <a:ext cx="6345260" cy="3530600"/>
          </a:xfrm>
        </p:spPr>
        <p:txBody>
          <a:bodyPr>
            <a:normAutofit lnSpcReduction="10000"/>
          </a:bodyPr>
          <a:lstStyle/>
          <a:p>
            <a:r>
              <a:rPr lang="es-ES" dirty="0"/>
              <a:t>4x4</a:t>
            </a:r>
          </a:p>
          <a:p>
            <a:pPr marL="0" indent="0" algn="ctr">
              <a:buNone/>
            </a:pPr>
            <a:r>
              <a:rPr lang="es-ES" sz="1600" dirty="0"/>
              <a:t>[1  4  4  2]</a:t>
            </a:r>
          </a:p>
          <a:p>
            <a:pPr marL="0" indent="0" algn="ctr">
              <a:buNone/>
            </a:pPr>
            <a:r>
              <a:rPr lang="es-ES" sz="1600" dirty="0"/>
              <a:t>[4  1  3  2]</a:t>
            </a:r>
          </a:p>
          <a:p>
            <a:pPr marL="0" indent="0" algn="ctr">
              <a:buNone/>
            </a:pPr>
            <a:r>
              <a:rPr lang="es-ES" sz="1600" dirty="0"/>
              <a:t>[2  1  1  2]</a:t>
            </a:r>
          </a:p>
          <a:p>
            <a:pPr marL="0" indent="0" algn="ctr">
              <a:buNone/>
            </a:pPr>
            <a:r>
              <a:rPr lang="es-ES" sz="1600" dirty="0"/>
              <a:t>[1  4  2  1]</a:t>
            </a:r>
          </a:p>
          <a:p>
            <a:pPr marL="0" indent="0">
              <a:buNone/>
            </a:pPr>
            <a:r>
              <a:rPr lang="es-ES" dirty="0"/>
              <a:t>	Resultados:</a:t>
            </a:r>
          </a:p>
          <a:p>
            <a:pPr marL="0" indent="0" algn="ctr">
              <a:buNone/>
            </a:pPr>
            <a:r>
              <a:rPr lang="es-ES" sz="1600" dirty="0"/>
              <a:t>[1  0  4  0]</a:t>
            </a:r>
          </a:p>
          <a:p>
            <a:pPr marL="0" indent="0" algn="ctr">
              <a:buNone/>
            </a:pPr>
            <a:r>
              <a:rPr lang="es-ES" sz="1600" dirty="0"/>
              <a:t>[4  1  3  2]</a:t>
            </a:r>
          </a:p>
          <a:p>
            <a:pPr marL="0" indent="0" algn="ctr">
              <a:buNone/>
            </a:pPr>
            <a:r>
              <a:rPr lang="es-ES" sz="1600" dirty="0"/>
              <a:t>[2  0  1  0]</a:t>
            </a:r>
          </a:p>
          <a:p>
            <a:pPr marL="0" indent="0" algn="ctr">
              <a:buNone/>
            </a:pPr>
            <a:r>
              <a:rPr lang="es-ES" sz="1600" dirty="0"/>
              <a:t>[0  4  2  1]</a:t>
            </a:r>
          </a:p>
        </p:txBody>
      </p:sp>
    </p:spTree>
    <p:extLst>
      <p:ext uri="{BB962C8B-B14F-4D97-AF65-F5344CB8AC3E}">
        <p14:creationId xmlns:p14="http://schemas.microsoft.com/office/powerpoint/2010/main" val="3475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80515-6998-4FDB-9F06-8468ADBF129A}"/>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D60C49AF-8E44-46B2-8DB1-0CDDB91D72ED}"/>
              </a:ext>
            </a:extLst>
          </p:cNvPr>
          <p:cNvSpPr>
            <a:spLocks noGrp="1"/>
          </p:cNvSpPr>
          <p:nvPr>
            <p:ph idx="1"/>
          </p:nvPr>
        </p:nvSpPr>
        <p:spPr>
          <a:xfrm>
            <a:off x="864382" y="2489200"/>
            <a:ext cx="6345260" cy="4180160"/>
          </a:xfrm>
        </p:spPr>
        <p:txBody>
          <a:bodyPr>
            <a:normAutofit/>
          </a:bodyPr>
          <a:lstStyle/>
          <a:p>
            <a:r>
              <a:rPr lang="es-ES" dirty="0"/>
              <a:t>5x5</a:t>
            </a:r>
          </a:p>
          <a:p>
            <a:pPr marL="0" indent="0" algn="ctr">
              <a:buNone/>
            </a:pPr>
            <a:r>
              <a:rPr lang="es-ES" sz="1400" dirty="0"/>
              <a:t>[3  3  2  5  1]</a:t>
            </a:r>
          </a:p>
          <a:p>
            <a:pPr marL="0" indent="0" algn="ctr">
              <a:buNone/>
            </a:pPr>
            <a:r>
              <a:rPr lang="es-ES" sz="1400" dirty="0"/>
              <a:t>[1  5  2  5  3]</a:t>
            </a:r>
          </a:p>
          <a:p>
            <a:pPr marL="0" indent="0" algn="ctr">
              <a:buNone/>
            </a:pPr>
            <a:r>
              <a:rPr lang="es-ES" sz="1400" dirty="0"/>
              <a:t>[2  4  3  1  2]</a:t>
            </a:r>
          </a:p>
          <a:p>
            <a:pPr marL="0" indent="0" algn="ctr">
              <a:buNone/>
            </a:pPr>
            <a:r>
              <a:rPr lang="es-ES" sz="1400" dirty="0"/>
              <a:t>[4  2  4  3  2]</a:t>
            </a:r>
          </a:p>
          <a:p>
            <a:pPr marL="0" indent="0" algn="ctr">
              <a:buNone/>
            </a:pPr>
            <a:r>
              <a:rPr lang="es-ES" sz="1400" dirty="0"/>
              <a:t>[2  1  4  2  5]</a:t>
            </a:r>
          </a:p>
          <a:p>
            <a:pPr marL="0" indent="0">
              <a:buNone/>
            </a:pPr>
            <a:r>
              <a:rPr lang="es-ES" dirty="0"/>
              <a:t>	Resultados:</a:t>
            </a:r>
          </a:p>
          <a:p>
            <a:pPr marL="0" indent="0" algn="ctr">
              <a:buNone/>
            </a:pPr>
            <a:r>
              <a:rPr lang="es-ES" sz="1400" dirty="0"/>
              <a:t>[0  3  0  5  1]</a:t>
            </a:r>
          </a:p>
          <a:p>
            <a:pPr marL="0" indent="0" algn="ctr">
              <a:buNone/>
            </a:pPr>
            <a:r>
              <a:rPr lang="es-ES" sz="1400" dirty="0"/>
              <a:t>[1  5  2  0  3]</a:t>
            </a:r>
          </a:p>
          <a:p>
            <a:pPr marL="0" indent="0" algn="ctr">
              <a:buNone/>
            </a:pPr>
            <a:r>
              <a:rPr lang="es-ES" sz="1400" dirty="0"/>
              <a:t>[0  4  3  1  2]</a:t>
            </a:r>
          </a:p>
          <a:p>
            <a:pPr marL="0" indent="0" algn="ctr">
              <a:buNone/>
            </a:pPr>
            <a:r>
              <a:rPr lang="es-ES" sz="1400" dirty="0"/>
              <a:t>[4  2  0  3  0]</a:t>
            </a:r>
          </a:p>
          <a:p>
            <a:pPr marL="0" indent="0" algn="ctr">
              <a:buNone/>
            </a:pPr>
            <a:r>
              <a:rPr lang="es-ES" sz="1400" dirty="0"/>
              <a:t>[0  1  4  2  5]</a:t>
            </a:r>
          </a:p>
        </p:txBody>
      </p:sp>
    </p:spTree>
    <p:extLst>
      <p:ext uri="{BB962C8B-B14F-4D97-AF65-F5344CB8AC3E}">
        <p14:creationId xmlns:p14="http://schemas.microsoft.com/office/powerpoint/2010/main" val="824861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69</TotalTime>
  <Words>447</Words>
  <Application>Microsoft Office PowerPoint</Application>
  <PresentationFormat>Presentación en pantalla (4:3)</PresentationFormat>
  <Paragraphs>93</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Wingdings 3</vt:lpstr>
      <vt:lpstr>Sala de reuniones Ion</vt:lpstr>
      <vt:lpstr>Pythori</vt:lpstr>
      <vt:lpstr>Introducción</vt:lpstr>
      <vt:lpstr>Metodología</vt:lpstr>
      <vt:lpstr>Restricciones</vt:lpstr>
      <vt:lpstr>Restricciones</vt:lpstr>
      <vt:lpstr>Resultados</vt:lpstr>
      <vt:lpstr>Resultados</vt:lpstr>
      <vt:lpstr>Resultados</vt:lpstr>
      <vt:lpstr>Resultados</vt:lpstr>
      <vt:lpstr>Resultados</vt:lpstr>
      <vt:lpstr>Resultados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Pythori</dc:title>
  <dc:creator>Usuario de Windows</dc:creator>
  <cp:lastModifiedBy>Usuario de Windows</cp:lastModifiedBy>
  <cp:revision>11</cp:revision>
  <dcterms:created xsi:type="dcterms:W3CDTF">2019-06-26T12:04:19Z</dcterms:created>
  <dcterms:modified xsi:type="dcterms:W3CDTF">2019-06-26T13:13:20Z</dcterms:modified>
</cp:coreProperties>
</file>