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2" r:id="rId6"/>
    <p:sldId id="260" r:id="rId7"/>
    <p:sldId id="257" r:id="rId8"/>
    <p:sldId id="259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BEC5-3832-6AA4-4BFB-6DF5BC58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94F2E-C621-105C-EA2A-CD2860B8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319B-622E-5090-67DB-322596FF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D46D-F931-07D9-D2C3-79C16E9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B423-91C3-A8BE-B8C7-63587AD1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877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8CB1-9580-63A9-EA47-1DFB65A1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B2CE6-352F-58E8-8440-738A55EF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85E-63C4-5419-58FC-830E0FF4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BA16-DF3C-2201-7DF9-667BD33D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77D0-07F4-E166-30FC-0EB0FE4A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93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9AB1F-7D3C-D523-0F75-C6AD4A7A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B3EDD-E2E1-3E2E-7196-901C1802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0712-415A-FE8A-E53D-E40109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9EC0-D0EF-B9EA-92E3-74C1E699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45F5F-51B5-D34E-A66A-758492A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926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F8C1-F8EC-0B8D-D0AD-BBDD0EAC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4D12-0F34-C456-188D-7FA1125C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5B72-5E69-537A-EEAF-B3A2E2A6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014E-BFF4-506E-0D0C-AEE48422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AAEE-C7C5-63A9-0064-BA586CDB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586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48E-8602-7BE5-C738-92EE99D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D2B62-F9AE-3078-DF2E-4B56AC82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9CC2-3644-0AD9-15BF-534E6D56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1912-CF24-AA8C-D115-2F4F02F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FDEF-4785-176A-936C-C8F13C3B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15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BB06-C1CA-3DBB-F043-8CD44A8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137D-9F6B-B8A2-9EFA-69AAB8F9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756D9-7505-C920-D241-C832BAAA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9539-90F5-130B-5BA9-C42F7706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2BF7-6AFB-81DE-2A0F-0B742F05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1C6C-CA62-3303-E19F-0F710A7A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18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7620-B57B-C0A1-9F47-1E102675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2850-2B46-14ED-5C77-4A87FC6A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59DE9-5464-5E8F-FBDB-E3501C66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D3CD-BF64-F923-1F05-FD68F56F3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4698-E4A8-CAE5-7744-CD4595B7D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3C113-E84E-43BF-C63A-EEFCAB19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F8D33-5FBF-64C4-AFCB-7A5D7AD4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1A906-D69B-730C-981A-2BEC5E83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995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F36-6877-3537-5A3F-6383E9AF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11694-6011-1D42-6BBF-3A3A5D05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86938-5CB8-5FF6-C20A-303A5ED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96D8E-8BD6-BB28-9926-ED154384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51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B17F9-1573-D193-8137-5FC22FA9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B04A-1678-23EA-607C-67F22B1A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6EAB-68F8-487C-3089-D6BCE781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41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9E5A-B244-7EAF-5889-DE03F2E5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40-4BD4-EFCA-0B7D-6B874F66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997EA-C0B4-0926-AC42-C6B1DC81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E136-7455-898D-92FD-103C973C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CBCA-2887-4209-43FB-B11270D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8486-667D-0339-715B-FD466193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242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D104-D6EA-99AC-B3E3-3B2E0FB1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92AC-22B2-B3CA-7080-95E921C96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9397A-F933-61F4-C019-93D67691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7CD4-85C6-FEA7-C476-E5CC80FA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37CB-A30E-4355-C398-278DEF17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C849A-E61F-60E8-9134-1A66527E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98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D3298-F11A-F714-1863-27405FA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828AA-424A-2CA3-039A-D99AFEFA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A898-8379-8A1C-AEED-83E7C5D86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FD81B-F123-AE4D-B363-22AE3AF16417}" type="datetimeFigureOut">
              <a:rPr lang="en-NO" smtClean="0"/>
              <a:t>27/11/2024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320D-D633-4028-78B6-564BFCF5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3524-7948-9411-2516-4F3A30141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1CF7D-B118-E443-9B3F-BFBAD1D3CAA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04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uniyar01/ENTRUST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958-5226-4677-9797-9559ADF3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70" y="2286000"/>
            <a:ext cx="11810082" cy="2049240"/>
          </a:xfrm>
        </p:spPr>
        <p:txBody>
          <a:bodyPr>
            <a:normAutofit fontScale="90000"/>
          </a:bodyPr>
          <a:lstStyle/>
          <a:p>
            <a:r>
              <a:rPr lang="en-NO" sz="6700" dirty="0">
                <a:solidFill>
                  <a:schemeClr val="accent2"/>
                </a:solidFill>
              </a:rPr>
              <a:t>ENTRUST</a:t>
            </a:r>
            <a:br>
              <a:rPr lang="en-NO" dirty="0"/>
            </a:br>
            <a:br>
              <a:rPr lang="en-NO" dirty="0"/>
            </a:br>
            <a:r>
              <a:rPr lang="en-GB" sz="4900" b="1" dirty="0"/>
              <a:t>Ensuring Secure &amp; Safe Connected Medical Devices Design with Zero Trust Principles</a:t>
            </a:r>
            <a:br>
              <a:rPr lang="en-GB" dirty="0"/>
            </a:b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C8D8-0550-D161-2415-A652281C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0" y="291711"/>
            <a:ext cx="30226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8E6F6-0321-3773-032F-59783330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" y="4559728"/>
            <a:ext cx="2565243" cy="2173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F2375-6D3D-76E6-15CB-584AABD29C91}"/>
              </a:ext>
            </a:extLst>
          </p:cNvPr>
          <p:cNvSpPr txBox="1"/>
          <p:nvPr/>
        </p:nvSpPr>
        <p:spPr>
          <a:xfrm>
            <a:off x="10022545" y="6363726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Date: 28/11/2024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4485B-7BFE-336D-E2A6-CC8CE2C8A0DA}"/>
              </a:ext>
            </a:extLst>
          </p:cNvPr>
          <p:cNvSpPr txBox="1"/>
          <p:nvPr/>
        </p:nvSpPr>
        <p:spPr>
          <a:xfrm>
            <a:off x="4774893" y="6363726"/>
            <a:ext cx="307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b="1" dirty="0"/>
              <a:t>https://www.entrust-he.eu/</a:t>
            </a:r>
          </a:p>
        </p:txBody>
      </p:sp>
    </p:spTree>
    <p:extLst>
      <p:ext uri="{BB962C8B-B14F-4D97-AF65-F5344CB8AC3E}">
        <p14:creationId xmlns:p14="http://schemas.microsoft.com/office/powerpoint/2010/main" val="392077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6C61-F8D3-4409-7705-BDE33CEC494C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Emulation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B3E25-D3FB-FEEC-2322-A45B68385DB4}"/>
              </a:ext>
            </a:extLst>
          </p:cNvPr>
          <p:cNvSpPr txBox="1"/>
          <p:nvPr/>
        </p:nvSpPr>
        <p:spPr>
          <a:xfrm>
            <a:off x="630936" y="2807208"/>
            <a:ext cx="3429000" cy="3507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have used Virtual Box 7.0 to host the Raspberry PI OS image that will act as a hardware emulator for the Raspberry Pi / IoT devices.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Attacks are performed on the emulated Raspberry PI OS and monitored.</a:t>
            </a:r>
          </a:p>
        </p:txBody>
      </p:sp>
      <p:pic>
        <p:nvPicPr>
          <p:cNvPr id="1026" name="Picture 2" descr="A detailed illustration of hardware emulation of Raspberry Pi IoT devices on a VirtualBox setup. The image shows a Raspberry Pi represented as a virtual machine inside VirtualBox, with its interface connected to IoT sensors and actuators (temperature sensor, LED, etc.) through virtual peripherals. Include a computer screen displaying VirtualBox software running the Raspberry Pi emulation, with graphical elements such as a virtual network, GPIO pins, and USB ports. The background wall is plain and uncluttered, focusing on the virtualization setup with a modern tech aesthetic and instructional style.">
            <a:extLst>
              <a:ext uri="{FF2B5EF4-FFF2-40B4-BE49-F238E27FC236}">
                <a16:creationId xmlns:a16="http://schemas.microsoft.com/office/drawing/2014/main" id="{3945D27E-3A2C-6C1C-CA3F-12BEA5F1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9BBB1-3F06-4603-050F-BAC254769810}"/>
              </a:ext>
            </a:extLst>
          </p:cNvPr>
          <p:cNvSpPr txBox="1"/>
          <p:nvPr/>
        </p:nvSpPr>
        <p:spPr>
          <a:xfrm>
            <a:off x="6944299" y="6357523"/>
            <a:ext cx="307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b="1" dirty="0"/>
              <a:t>Source: Image Generated through CoPilot</a:t>
            </a:r>
          </a:p>
        </p:txBody>
      </p:sp>
    </p:spTree>
    <p:extLst>
      <p:ext uri="{BB962C8B-B14F-4D97-AF65-F5344CB8AC3E}">
        <p14:creationId xmlns:p14="http://schemas.microsoft.com/office/powerpoint/2010/main" val="40649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8AB1-8036-4F10-6291-4F186C8D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93798"/>
            <a:ext cx="11216369" cy="1325563"/>
          </a:xfrm>
        </p:spPr>
        <p:txBody>
          <a:bodyPr/>
          <a:lstStyle/>
          <a:p>
            <a:pPr algn="ctr"/>
            <a:r>
              <a:rPr lang="en-NO" b="1" dirty="0"/>
              <a:t>Denial of Service (DoS) Attack on Emulated  Raspberry 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5C916-0F35-8FD1-A0B9-64CFA356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46" y="4098266"/>
            <a:ext cx="7980405" cy="258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A579E-4116-4D94-3F08-468A8E3F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6" y="1370506"/>
            <a:ext cx="7980404" cy="1981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A307-FE43-8967-E1B4-E55CF32F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6" y="3547052"/>
            <a:ext cx="4598326" cy="33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0008B-F191-909E-CB06-3DFAFE171FB1}"/>
              </a:ext>
            </a:extLst>
          </p:cNvPr>
          <p:cNvSpPr txBox="1"/>
          <p:nvPr/>
        </p:nvSpPr>
        <p:spPr>
          <a:xfrm>
            <a:off x="8339669" y="1619405"/>
            <a:ext cx="321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Before the launch of DoS attack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8DC7A0-01B7-AD09-6C35-2F41298B7711}"/>
              </a:ext>
            </a:extLst>
          </p:cNvPr>
          <p:cNvCxnSpPr>
            <a:cxnSpLocks/>
          </p:cNvCxnSpPr>
          <p:nvPr/>
        </p:nvCxnSpPr>
        <p:spPr>
          <a:xfrm flipV="1">
            <a:off x="9855395" y="1855898"/>
            <a:ext cx="0" cy="6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64E9AC-DA3D-E953-B47D-CC899190BED1}"/>
              </a:ext>
            </a:extLst>
          </p:cNvPr>
          <p:cNvCxnSpPr>
            <a:cxnSpLocks/>
          </p:cNvCxnSpPr>
          <p:nvPr/>
        </p:nvCxnSpPr>
        <p:spPr>
          <a:xfrm>
            <a:off x="8262550" y="2545127"/>
            <a:ext cx="15928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0353A1-B606-B591-ED40-9FBD8642C43D}"/>
              </a:ext>
            </a:extLst>
          </p:cNvPr>
          <p:cNvSpPr txBox="1"/>
          <p:nvPr/>
        </p:nvSpPr>
        <p:spPr>
          <a:xfrm>
            <a:off x="7225129" y="3486119"/>
            <a:ext cx="32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Launching  DoS attack on Raspberry Pi through Python Script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D5670-91D0-4989-2B89-B428DDEA0159}"/>
              </a:ext>
            </a:extLst>
          </p:cNvPr>
          <p:cNvCxnSpPr>
            <a:cxnSpLocks/>
          </p:cNvCxnSpPr>
          <p:nvPr/>
        </p:nvCxnSpPr>
        <p:spPr>
          <a:xfrm>
            <a:off x="5050204" y="3666788"/>
            <a:ext cx="217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5C4E3C-A3B5-9F56-3660-ED001A94E60A}"/>
              </a:ext>
            </a:extLst>
          </p:cNvPr>
          <p:cNvSpPr txBox="1"/>
          <p:nvPr/>
        </p:nvSpPr>
        <p:spPr>
          <a:xfrm>
            <a:off x="8833642" y="4727938"/>
            <a:ext cx="3217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Ongoing DoS attack on Raspberry Pi.</a:t>
            </a:r>
            <a:br>
              <a:rPr lang="en-NO" sz="1400" b="1" dirty="0">
                <a:solidFill>
                  <a:srgbClr val="FF0000"/>
                </a:solidFill>
              </a:rPr>
            </a:br>
            <a:br>
              <a:rPr lang="en-NO" sz="1400" b="1" dirty="0">
                <a:solidFill>
                  <a:srgbClr val="FF0000"/>
                </a:solidFill>
              </a:rPr>
            </a:br>
            <a:r>
              <a:rPr lang="en-NO" sz="1400" b="1" dirty="0">
                <a:solidFill>
                  <a:srgbClr val="FF0000"/>
                </a:solidFill>
              </a:rPr>
              <a:t>Notice the CPU and memory utilization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D0359E-C861-F3C7-0C30-EB3A9098AE63}"/>
              </a:ext>
            </a:extLst>
          </p:cNvPr>
          <p:cNvCxnSpPr>
            <a:cxnSpLocks/>
          </p:cNvCxnSpPr>
          <p:nvPr/>
        </p:nvCxnSpPr>
        <p:spPr>
          <a:xfrm>
            <a:off x="6658717" y="4908607"/>
            <a:ext cx="217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FCBD-81FC-93A0-6E11-C2A7B8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9" y="97913"/>
            <a:ext cx="10515600" cy="1325563"/>
          </a:xfrm>
        </p:spPr>
        <p:txBody>
          <a:bodyPr/>
          <a:lstStyle/>
          <a:p>
            <a:r>
              <a:rPr lang="en-NO" dirty="0"/>
              <a:t>Brute Force Attack on Emulated Raspberry 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011B1-1409-C024-19D1-E9D4A218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9" y="1453819"/>
            <a:ext cx="7772400" cy="600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1194D-BC81-C177-08BF-805FF067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3" y="2313380"/>
            <a:ext cx="5725633" cy="2876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056F4-79D2-E962-63EA-BEB468666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783" y="4504823"/>
            <a:ext cx="5257800" cy="1988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2E528-0043-679D-4538-0D0EF3EAD35D}"/>
              </a:ext>
            </a:extLst>
          </p:cNvPr>
          <p:cNvSpPr txBox="1"/>
          <p:nvPr/>
        </p:nvSpPr>
        <p:spPr>
          <a:xfrm>
            <a:off x="8472501" y="1453819"/>
            <a:ext cx="267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Launching Brute Force Attack on Raspberry 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4F080-B720-90ED-167F-3CE316A59DE9}"/>
              </a:ext>
            </a:extLst>
          </p:cNvPr>
          <p:cNvCxnSpPr>
            <a:cxnSpLocks/>
          </p:cNvCxnSpPr>
          <p:nvPr/>
        </p:nvCxnSpPr>
        <p:spPr>
          <a:xfrm>
            <a:off x="7944595" y="1843569"/>
            <a:ext cx="527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C043F6-7492-45AC-419C-91895BB2096C}"/>
              </a:ext>
            </a:extLst>
          </p:cNvPr>
          <p:cNvSpPr txBox="1"/>
          <p:nvPr/>
        </p:nvSpPr>
        <p:spPr>
          <a:xfrm>
            <a:off x="6538783" y="2223395"/>
            <a:ext cx="2677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Status of Brute Force Attack on Raspberry PI</a:t>
            </a:r>
          </a:p>
          <a:p>
            <a:endParaRPr lang="en-NO" sz="1400" b="1" dirty="0">
              <a:solidFill>
                <a:srgbClr val="FF0000"/>
              </a:solidFill>
            </a:endParaRPr>
          </a:p>
          <a:p>
            <a:pPr algn="just"/>
            <a:r>
              <a:rPr lang="en-NO" sz="1400" b="1" dirty="0">
                <a:solidFill>
                  <a:srgbClr val="FF0000"/>
                </a:solidFill>
              </a:rPr>
              <a:t>We can observe the failed password attempted from IP 192.168.56.1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9F323-5404-B84E-6D64-026B234D61AC}"/>
              </a:ext>
            </a:extLst>
          </p:cNvPr>
          <p:cNvCxnSpPr>
            <a:cxnSpLocks/>
          </p:cNvCxnSpPr>
          <p:nvPr/>
        </p:nvCxnSpPr>
        <p:spPr>
          <a:xfrm>
            <a:off x="5981929" y="2877805"/>
            <a:ext cx="527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46C98E-CBB1-F2C0-4D3A-F0136F72B647}"/>
              </a:ext>
            </a:extLst>
          </p:cNvPr>
          <p:cNvSpPr txBox="1"/>
          <p:nvPr/>
        </p:nvSpPr>
        <p:spPr>
          <a:xfrm>
            <a:off x="2045042" y="5448805"/>
            <a:ext cx="267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fail2ban banned the IP 192.168.56.1 as a preventive measure against the ongoing Brute Force Attack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B5A88-4BA8-77D8-AA07-FF9E5B35FC07}"/>
              </a:ext>
            </a:extLst>
          </p:cNvPr>
          <p:cNvCxnSpPr>
            <a:cxnSpLocks/>
          </p:cNvCxnSpPr>
          <p:nvPr/>
        </p:nvCxnSpPr>
        <p:spPr>
          <a:xfrm flipH="1">
            <a:off x="4722312" y="5882962"/>
            <a:ext cx="178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3A21-1A4D-C31A-E42D-ACAF55A8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b="1" dirty="0"/>
              <a:t>Injection Attack on Emulated Raspberry 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F5300-7C78-4E75-FAF0-BAC7B4FC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0" y="2001443"/>
            <a:ext cx="5920946" cy="2466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A9421-01DB-FB9C-4BDC-67874CF7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0" y="4778772"/>
            <a:ext cx="7201930" cy="1835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77C54-1673-0983-9746-5AF51848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18" y="2669060"/>
            <a:ext cx="5124057" cy="2631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B544C-7BE1-321A-C15F-6CBB96FAE02C}"/>
              </a:ext>
            </a:extLst>
          </p:cNvPr>
          <p:cNvSpPr txBox="1"/>
          <p:nvPr/>
        </p:nvSpPr>
        <p:spPr>
          <a:xfrm>
            <a:off x="1050212" y="1847554"/>
            <a:ext cx="541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Vulnerable function for injection attack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A55BB-E5E0-522E-D0F7-63D1372F5ADB}"/>
              </a:ext>
            </a:extLst>
          </p:cNvPr>
          <p:cNvCxnSpPr/>
          <p:nvPr/>
        </p:nvCxnSpPr>
        <p:spPr>
          <a:xfrm flipV="1">
            <a:off x="2643057" y="2068911"/>
            <a:ext cx="0" cy="59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CF319E-A2BB-AF4C-18A2-910A100BACB0}"/>
              </a:ext>
            </a:extLst>
          </p:cNvPr>
          <p:cNvSpPr txBox="1"/>
          <p:nvPr/>
        </p:nvSpPr>
        <p:spPr>
          <a:xfrm>
            <a:off x="2166440" y="4330280"/>
            <a:ext cx="349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Vulnerable function intended behaviour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A1B5EC-57EE-B882-0919-968EE689ED1F}"/>
              </a:ext>
            </a:extLst>
          </p:cNvPr>
          <p:cNvCxnSpPr>
            <a:cxnSpLocks/>
          </p:cNvCxnSpPr>
          <p:nvPr/>
        </p:nvCxnSpPr>
        <p:spPr>
          <a:xfrm flipV="1">
            <a:off x="3783997" y="4689373"/>
            <a:ext cx="0" cy="12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B2DD1-D005-3E58-41BF-DD194A768501}"/>
              </a:ext>
            </a:extLst>
          </p:cNvPr>
          <p:cNvSpPr txBox="1"/>
          <p:nvPr/>
        </p:nvSpPr>
        <p:spPr>
          <a:xfrm>
            <a:off x="6677483" y="1926067"/>
            <a:ext cx="456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b="1" dirty="0">
                <a:solidFill>
                  <a:srgbClr val="FF0000"/>
                </a:solidFill>
              </a:rPr>
              <a:t>Ongoing injection attack to know system details such as passwords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FA3AE7-9146-8AC2-286E-E41D114D424E}"/>
              </a:ext>
            </a:extLst>
          </p:cNvPr>
          <p:cNvCxnSpPr>
            <a:cxnSpLocks/>
          </p:cNvCxnSpPr>
          <p:nvPr/>
        </p:nvCxnSpPr>
        <p:spPr>
          <a:xfrm flipV="1">
            <a:off x="8961479" y="2343055"/>
            <a:ext cx="0" cy="32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FC28-83EC-AB1F-E278-23D1FAD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O" sz="4400" b="1" dirty="0"/>
              <a:t>Return Oriented Programming (ROP) Chaining Attack on Emulated Raspberry PI </a:t>
            </a:r>
            <a:br>
              <a:rPr lang="en-NO" sz="4400" b="1" dirty="0"/>
            </a:b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2CC-2D41-E552-9B34-9BCDECFB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0" y="1825625"/>
            <a:ext cx="11526906" cy="4933106"/>
          </a:xfrm>
        </p:spPr>
        <p:txBody>
          <a:bodyPr/>
          <a:lstStyle/>
          <a:p>
            <a:r>
              <a:rPr lang="en-NO" dirty="0"/>
              <a:t>In ROP Chaining Attack, our aim is to exploit the vulnerable functions of the program running on the R</a:t>
            </a:r>
            <a:r>
              <a:rPr lang="en-GB" dirty="0"/>
              <a:t>a</a:t>
            </a:r>
            <a:r>
              <a:rPr lang="en-NO" dirty="0"/>
              <a:t>spberry PI, and take control to execute our own defined functions / launch attacks.</a:t>
            </a:r>
          </a:p>
          <a:p>
            <a:endParaRPr lang="en-NO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A0AD6-8C89-3063-AF0C-48393445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3839968"/>
            <a:ext cx="5998692" cy="2652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C470A-7EEF-9FD1-D49A-F1129284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68" y="3726113"/>
            <a:ext cx="2952579" cy="303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A9B11-80B6-BF6A-AA57-FEE1B5ADC6BC}"/>
              </a:ext>
            </a:extLst>
          </p:cNvPr>
          <p:cNvSpPr txBox="1"/>
          <p:nvPr/>
        </p:nvSpPr>
        <p:spPr>
          <a:xfrm>
            <a:off x="259380" y="3207643"/>
            <a:ext cx="541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Vulnerable function to be exploited for attack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DBF69-638F-9CB5-E2B1-8FD9C8F36F10}"/>
              </a:ext>
            </a:extLst>
          </p:cNvPr>
          <p:cNvCxnSpPr/>
          <p:nvPr/>
        </p:nvCxnSpPr>
        <p:spPr>
          <a:xfrm flipV="1">
            <a:off x="1852225" y="3429000"/>
            <a:ext cx="0" cy="59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0228A-9FC5-B474-01CC-FD0ED5CAC944}"/>
              </a:ext>
            </a:extLst>
          </p:cNvPr>
          <p:cNvSpPr txBox="1"/>
          <p:nvPr/>
        </p:nvSpPr>
        <p:spPr>
          <a:xfrm>
            <a:off x="7632167" y="3144345"/>
            <a:ext cx="361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Functions of interest for attack 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B37FE-CE5C-479A-E1F4-74BDFBABC21A}"/>
              </a:ext>
            </a:extLst>
          </p:cNvPr>
          <p:cNvCxnSpPr/>
          <p:nvPr/>
        </p:nvCxnSpPr>
        <p:spPr>
          <a:xfrm flipV="1">
            <a:off x="9568179" y="3407067"/>
            <a:ext cx="0" cy="59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8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AF223-50BD-CEA4-885F-98269DD9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45" y="1765789"/>
            <a:ext cx="4890690" cy="1596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30F17-2368-DBAF-ACD6-5049C3BAC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41" y="1473648"/>
            <a:ext cx="5775144" cy="3921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2019B-1F9E-43EE-8DEA-5F5BF919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6" y="5573278"/>
            <a:ext cx="7772400" cy="1143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5CC08-EC4A-B792-8B0D-5401DF196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54" y="3859484"/>
            <a:ext cx="5704307" cy="114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2D08B-B679-C1D7-5C00-14ECA6F6BED4}"/>
              </a:ext>
            </a:extLst>
          </p:cNvPr>
          <p:cNvSpPr txBox="1"/>
          <p:nvPr/>
        </p:nvSpPr>
        <p:spPr>
          <a:xfrm>
            <a:off x="402445" y="249256"/>
            <a:ext cx="11084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3200" b="1" dirty="0"/>
              <a:t>Return Oriented Programming (ROP) Chaining Attack on Emulated Raspberry PI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16F12-9732-8FF9-6504-B6F790E3D8AE}"/>
              </a:ext>
            </a:extLst>
          </p:cNvPr>
          <p:cNvSpPr txBox="1"/>
          <p:nvPr/>
        </p:nvSpPr>
        <p:spPr>
          <a:xfrm>
            <a:off x="402445" y="1179044"/>
            <a:ext cx="541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Memory Addresses of functions of interest for attack execution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77882-EA69-D104-5052-707E0BD3E198}"/>
              </a:ext>
            </a:extLst>
          </p:cNvPr>
          <p:cNvCxnSpPr/>
          <p:nvPr/>
        </p:nvCxnSpPr>
        <p:spPr>
          <a:xfrm flipV="1">
            <a:off x="4121546" y="1486821"/>
            <a:ext cx="0" cy="59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9AC8E1-BD13-2550-A24D-CEAAE2CB16CF}"/>
              </a:ext>
            </a:extLst>
          </p:cNvPr>
          <p:cNvSpPr txBox="1"/>
          <p:nvPr/>
        </p:nvSpPr>
        <p:spPr>
          <a:xfrm>
            <a:off x="488999" y="3463247"/>
            <a:ext cx="5415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Memory Tracer – Pointing out Addresses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D1A8A-AB0A-56FF-1AE4-8D51BB3C0B33}"/>
              </a:ext>
            </a:extLst>
          </p:cNvPr>
          <p:cNvCxnSpPr>
            <a:cxnSpLocks/>
          </p:cNvCxnSpPr>
          <p:nvPr/>
        </p:nvCxnSpPr>
        <p:spPr>
          <a:xfrm flipV="1">
            <a:off x="2550250" y="3667718"/>
            <a:ext cx="0" cy="57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297B2B-9771-CCCC-6DDD-2D49E5E5C3AC}"/>
              </a:ext>
            </a:extLst>
          </p:cNvPr>
          <p:cNvSpPr txBox="1"/>
          <p:nvPr/>
        </p:nvSpPr>
        <p:spPr>
          <a:xfrm>
            <a:off x="7692178" y="1129077"/>
            <a:ext cx="26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Memory Registers Addresses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2C712-E06B-738E-1A35-186191E5563D}"/>
              </a:ext>
            </a:extLst>
          </p:cNvPr>
          <p:cNvCxnSpPr>
            <a:cxnSpLocks/>
          </p:cNvCxnSpPr>
          <p:nvPr/>
        </p:nvCxnSpPr>
        <p:spPr>
          <a:xfrm flipV="1">
            <a:off x="8824925" y="1400061"/>
            <a:ext cx="0" cy="4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1570BA-779A-DF80-9E9D-BC497B607701}"/>
              </a:ext>
            </a:extLst>
          </p:cNvPr>
          <p:cNvCxnSpPr>
            <a:cxnSpLocks/>
          </p:cNvCxnSpPr>
          <p:nvPr/>
        </p:nvCxnSpPr>
        <p:spPr>
          <a:xfrm>
            <a:off x="8081558" y="5786309"/>
            <a:ext cx="61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E52206-98CA-D30F-3801-CC783312E4C2}"/>
              </a:ext>
            </a:extLst>
          </p:cNvPr>
          <p:cNvSpPr txBox="1"/>
          <p:nvPr/>
        </p:nvSpPr>
        <p:spPr>
          <a:xfrm>
            <a:off x="8694923" y="5639135"/>
            <a:ext cx="2962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Payload for Attack Execution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73494C-03E5-FEEE-3F90-208F81E701F4}"/>
              </a:ext>
            </a:extLst>
          </p:cNvPr>
          <p:cNvCxnSpPr/>
          <p:nvPr/>
        </p:nvCxnSpPr>
        <p:spPr>
          <a:xfrm>
            <a:off x="8352944" y="1851064"/>
            <a:ext cx="4719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E0ADA3-7800-C314-9682-8A8E7C2261F5}"/>
              </a:ext>
            </a:extLst>
          </p:cNvPr>
          <p:cNvSpPr txBox="1"/>
          <p:nvPr/>
        </p:nvSpPr>
        <p:spPr>
          <a:xfrm>
            <a:off x="8694923" y="4770676"/>
            <a:ext cx="2677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Need at least 112 bytes to fill up the memory buffer to perform ROP Chaining attack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9C4213-D800-232F-AD27-8DA0CC401B67}"/>
              </a:ext>
            </a:extLst>
          </p:cNvPr>
          <p:cNvCxnSpPr>
            <a:cxnSpLocks/>
          </p:cNvCxnSpPr>
          <p:nvPr/>
        </p:nvCxnSpPr>
        <p:spPr>
          <a:xfrm>
            <a:off x="8167017" y="5160426"/>
            <a:ext cx="527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0D0802-914F-68F2-D0C6-F04DB888290D}"/>
              </a:ext>
            </a:extLst>
          </p:cNvPr>
          <p:cNvSpPr txBox="1"/>
          <p:nvPr/>
        </p:nvSpPr>
        <p:spPr>
          <a:xfrm>
            <a:off x="4078554" y="647498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 tooltip="https://github.com/rauniyar01/entrust"/>
              </a:rPr>
              <a:t>Source Code: https://github.com/rauniyar01/ENTRUST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800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5465-A747-86AA-8647-74B159FD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332074"/>
            <a:ext cx="119092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NO" sz="4400" b="1" dirty="0"/>
              <a:t>Control Flow Attestation (CFA) Attack on Emulated Raspberry PI OS </a:t>
            </a:r>
            <a:br>
              <a:rPr lang="en-NO" sz="4400" b="1" dirty="0"/>
            </a:b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9E79E-B1DF-049F-EAF5-8D5763D2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1841826"/>
            <a:ext cx="3167792" cy="1171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4DE46-4E70-6FA8-BCC8-CD67F1A8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09" y="1287031"/>
            <a:ext cx="4843844" cy="1660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DFDBD-B20B-BF9F-70A0-526F7B9B9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1" y="3205552"/>
            <a:ext cx="5731476" cy="3320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9CB49-91DE-99AE-C99B-1400D260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89" y="4559985"/>
            <a:ext cx="5641399" cy="1965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C81B0D-EC85-0BE2-9081-12E62849408B}"/>
              </a:ext>
            </a:extLst>
          </p:cNvPr>
          <p:cNvSpPr txBox="1"/>
          <p:nvPr/>
        </p:nvSpPr>
        <p:spPr>
          <a:xfrm>
            <a:off x="481495" y="1349860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b="1" dirty="0">
                <a:solidFill>
                  <a:srgbClr val="FF0000"/>
                </a:solidFill>
              </a:rPr>
              <a:t>Original flow of the program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E2C397-E949-FE4A-390C-8DFAB7049F0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75997" y="1544712"/>
            <a:ext cx="0" cy="2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382D1-A8A6-F1DF-3304-FA6B4C36D7E7}"/>
              </a:ext>
            </a:extLst>
          </p:cNvPr>
          <p:cNvSpPr txBox="1"/>
          <p:nvPr/>
        </p:nvSpPr>
        <p:spPr>
          <a:xfrm>
            <a:off x="9020820" y="1378369"/>
            <a:ext cx="278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Setting up breakpoints to verify if we can alter the flow of functions execution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AEAEE-86C9-67D6-D2AB-CA438F1CC193}"/>
              </a:ext>
            </a:extLst>
          </p:cNvPr>
          <p:cNvCxnSpPr>
            <a:cxnSpLocks/>
          </p:cNvCxnSpPr>
          <p:nvPr/>
        </p:nvCxnSpPr>
        <p:spPr>
          <a:xfrm>
            <a:off x="8281428" y="1693269"/>
            <a:ext cx="73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7CC55F-AB00-572B-ED0E-CA4EE958E859}"/>
              </a:ext>
            </a:extLst>
          </p:cNvPr>
          <p:cNvSpPr txBox="1"/>
          <p:nvPr/>
        </p:nvSpPr>
        <p:spPr>
          <a:xfrm>
            <a:off x="3648944" y="3371407"/>
            <a:ext cx="27890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Setting up the Instruction Pointer Register and Stack Pointer Register to point it to the memory address of funcC.</a:t>
            </a:r>
          </a:p>
          <a:p>
            <a:pPr algn="just"/>
            <a:r>
              <a:rPr lang="en-NO" sz="1400" b="1" dirty="0">
                <a:solidFill>
                  <a:srgbClr val="FF0000"/>
                </a:solidFill>
              </a:rPr>
              <a:t>Our aim is to break the flow of the program i.e.,  skip executing funcB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27DC3A-3733-DDDB-C627-2E714F00E4D8}"/>
              </a:ext>
            </a:extLst>
          </p:cNvPr>
          <p:cNvCxnSpPr>
            <a:cxnSpLocks/>
          </p:cNvCxnSpPr>
          <p:nvPr/>
        </p:nvCxnSpPr>
        <p:spPr>
          <a:xfrm>
            <a:off x="2788143" y="4056889"/>
            <a:ext cx="958360" cy="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C1032D-E93A-ACC3-3E5E-41CBC0000024}"/>
              </a:ext>
            </a:extLst>
          </p:cNvPr>
          <p:cNvSpPr txBox="1"/>
          <p:nvPr/>
        </p:nvSpPr>
        <p:spPr>
          <a:xfrm>
            <a:off x="8140154" y="3424939"/>
            <a:ext cx="278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O" sz="1400" b="1" dirty="0">
                <a:solidFill>
                  <a:srgbClr val="FF0000"/>
                </a:solidFill>
              </a:rPr>
              <a:t>CFA succeeded as we exploited the program to skip executing funcB and jump directly to executing funcC after funcA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684A22-91E8-C24A-0FDA-8C12F76ABFA2}"/>
              </a:ext>
            </a:extLst>
          </p:cNvPr>
          <p:cNvCxnSpPr>
            <a:cxnSpLocks/>
          </p:cNvCxnSpPr>
          <p:nvPr/>
        </p:nvCxnSpPr>
        <p:spPr>
          <a:xfrm flipV="1">
            <a:off x="9380420" y="4341518"/>
            <a:ext cx="0" cy="2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5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401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ENTRUST  Ensuring Secure &amp; Safe Connected Medical Devices Design with Zero Trust Principles </vt:lpstr>
      <vt:lpstr>PowerPoint Presentation</vt:lpstr>
      <vt:lpstr>Denial of Service (DoS) Attack on Emulated  Raspberry PI</vt:lpstr>
      <vt:lpstr>Brute Force Attack on Emulated Raspberry PI</vt:lpstr>
      <vt:lpstr>Injection Attack on Emulated Raspberry PI</vt:lpstr>
      <vt:lpstr>Return Oriented Programming (ROP) Chaining Attack on Emulated Raspberry PI  </vt:lpstr>
      <vt:lpstr>PowerPoint Presentation</vt:lpstr>
      <vt:lpstr>Control Flow Attestation (CFA) Attack on Emulated Raspberry PI 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Rauniyar</dc:creator>
  <cp:lastModifiedBy>Ashish Rauniyar</cp:lastModifiedBy>
  <cp:revision>1</cp:revision>
  <dcterms:created xsi:type="dcterms:W3CDTF">2024-11-27T11:58:13Z</dcterms:created>
  <dcterms:modified xsi:type="dcterms:W3CDTF">2024-11-28T12:01:58Z</dcterms:modified>
</cp:coreProperties>
</file>