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72" r:id="rId2"/>
    <p:sldId id="273" r:id="rId3"/>
    <p:sldId id="259" r:id="rId4"/>
    <p:sldId id="278" r:id="rId5"/>
    <p:sldId id="261" r:id="rId6"/>
    <p:sldId id="262" r:id="rId7"/>
    <p:sldId id="263" r:id="rId8"/>
    <p:sldId id="264" r:id="rId9"/>
    <p:sldId id="279" r:id="rId10"/>
    <p:sldId id="266" r:id="rId11"/>
    <p:sldId id="267" r:id="rId12"/>
    <p:sldId id="268" r:id="rId13"/>
    <p:sldId id="283" r:id="rId14"/>
    <p:sldId id="284" r:id="rId15"/>
    <p:sldId id="282" r:id="rId16"/>
    <p:sldId id="280"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8" autoAdjust="0"/>
    <p:restoredTop sz="94830"/>
  </p:normalViewPr>
  <p:slideViewPr>
    <p:cSldViewPr snapToGrid="0">
      <p:cViewPr varScale="1">
        <p:scale>
          <a:sx n="88" d="100"/>
          <a:sy n="88" d="100"/>
        </p:scale>
        <p:origin x="331" y="77"/>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pPr/>
              <a:t>2/18/2023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pPr/>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pPr/>
              <a:t>2/18/2023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pPr/>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10</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11</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12</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122218" y="720436"/>
            <a:ext cx="9545782" cy="2789527"/>
          </a:xfrm>
        </p:spPr>
        <p:txBody>
          <a:bodyPr/>
          <a:lstStyle/>
          <a:p>
            <a:r>
              <a:rPr lang="en-US" sz="6600" u="sng" dirty="0"/>
              <a:t>Sorting</a:t>
            </a:r>
          </a:p>
        </p:txBody>
      </p:sp>
      <p:sp>
        <p:nvSpPr>
          <p:cNvPr id="4" name="TextBox 3">
            <a:extLst>
              <a:ext uri="{FF2B5EF4-FFF2-40B4-BE49-F238E27FC236}">
                <a16:creationId xmlns:a16="http://schemas.microsoft.com/office/drawing/2014/main" id="{A8776789-E16D-B070-A11C-6114E884E848}"/>
              </a:ext>
            </a:extLst>
          </p:cNvPr>
          <p:cNvSpPr txBox="1"/>
          <p:nvPr/>
        </p:nvSpPr>
        <p:spPr>
          <a:xfrm>
            <a:off x="8168169" y="3989064"/>
            <a:ext cx="6553200" cy="2554545"/>
          </a:xfrm>
          <a:prstGeom prst="rect">
            <a:avLst/>
          </a:prstGeom>
          <a:noFill/>
        </p:spPr>
        <p:txBody>
          <a:bodyPr wrap="square" rtlCol="0">
            <a:spAutoFit/>
          </a:bodyPr>
          <a:lstStyle/>
          <a:p>
            <a:r>
              <a:rPr lang="en-US" sz="4000" b="1" dirty="0"/>
              <a:t>Presented by : </a:t>
            </a:r>
          </a:p>
          <a:p>
            <a:r>
              <a:rPr lang="en-US" sz="4000" b="1" dirty="0" err="1"/>
              <a:t>Hariom</a:t>
            </a:r>
            <a:r>
              <a:rPr lang="en-US" sz="4000" b="1" dirty="0"/>
              <a:t> </a:t>
            </a:r>
            <a:r>
              <a:rPr lang="en-US" sz="4000" b="1" dirty="0" err="1"/>
              <a:t>Rauniyar</a:t>
            </a:r>
            <a:endParaRPr lang="en-US" sz="4000" b="1" dirty="0"/>
          </a:p>
          <a:p>
            <a:r>
              <a:rPr lang="en-US" sz="4000" b="1" dirty="0"/>
              <a:t>Nikita </a:t>
            </a:r>
            <a:r>
              <a:rPr lang="en-US" sz="4000" b="1" dirty="0" err="1"/>
              <a:t>Silwal</a:t>
            </a:r>
            <a:endParaRPr lang="en-US" sz="4000" b="1" dirty="0"/>
          </a:p>
          <a:p>
            <a:r>
              <a:rPr lang="en-US" sz="4000" b="1" dirty="0"/>
              <a:t>Bipin Poudel</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BC2FB5-96D1-F648-AF7B-42D27CA3062F}"/>
              </a:ext>
            </a:extLst>
          </p:cNvPr>
          <p:cNvSpPr txBox="1"/>
          <p:nvPr/>
        </p:nvSpPr>
        <p:spPr>
          <a:xfrm>
            <a:off x="410817" y="437321"/>
            <a:ext cx="10614991" cy="6370975"/>
          </a:xfrm>
          <a:prstGeom prst="rect">
            <a:avLst/>
          </a:prstGeom>
          <a:noFill/>
        </p:spPr>
        <p:txBody>
          <a:bodyPr wrap="square" rtlCol="0">
            <a:spAutoFit/>
          </a:bodyPr>
          <a:lstStyle/>
          <a:p>
            <a:r>
              <a:rPr lang="en-US" sz="2400" b="1" u="sng" dirty="0"/>
              <a:t>Pass 3 </a:t>
            </a:r>
            <a:r>
              <a:rPr lang="en-US" sz="2400" b="1" dirty="0"/>
              <a:t>:  gap = [2/2] = 1     (floor value)</a:t>
            </a:r>
          </a:p>
          <a:p>
            <a:endParaRPr lang="en-US" sz="2400" b="1" dirty="0"/>
          </a:p>
          <a:p>
            <a:r>
              <a:rPr lang="en-US" sz="2400" b="1" dirty="0"/>
              <a:t>         12,8,25,17,33,31,40,42</a:t>
            </a:r>
          </a:p>
          <a:p>
            <a:endParaRPr lang="en-US" sz="2400" b="1" dirty="0"/>
          </a:p>
          <a:p>
            <a:r>
              <a:rPr lang="en-US" sz="2400" b="1" dirty="0"/>
              <a:t>         8,12,25,17,33,31,40,42</a:t>
            </a:r>
          </a:p>
          <a:p>
            <a:endParaRPr lang="en-US" sz="2400" b="1" dirty="0"/>
          </a:p>
          <a:p>
            <a:r>
              <a:rPr lang="en-US" sz="2400" b="1" dirty="0"/>
              <a:t>         8,12,25,17,33,31,40,42</a:t>
            </a:r>
          </a:p>
          <a:p>
            <a:endParaRPr lang="en-US" sz="2400" b="1" dirty="0"/>
          </a:p>
          <a:p>
            <a:r>
              <a:rPr lang="en-US" sz="2400" b="1" dirty="0"/>
              <a:t>         8,12,17,25,33,31,40,42</a:t>
            </a:r>
          </a:p>
          <a:p>
            <a:endParaRPr lang="en-US" sz="2400" b="1" dirty="0"/>
          </a:p>
          <a:p>
            <a:r>
              <a:rPr lang="en-US" sz="2400" b="1" dirty="0"/>
              <a:t>         8,12,17,25,33,31,40,42        </a:t>
            </a:r>
          </a:p>
          <a:p>
            <a:endParaRPr lang="en-US" sz="2400" b="1" dirty="0"/>
          </a:p>
          <a:p>
            <a:r>
              <a:rPr lang="en-US" sz="2400" b="1" dirty="0"/>
              <a:t>         8,12,17,25,31,33,40,42</a:t>
            </a:r>
          </a:p>
          <a:p>
            <a:endParaRPr lang="en-US" sz="2400" b="1" dirty="0"/>
          </a:p>
          <a:p>
            <a:r>
              <a:rPr lang="en-US" sz="2400" b="1" dirty="0"/>
              <a:t>         8,12,17,25,31,33,40,42</a:t>
            </a:r>
          </a:p>
          <a:p>
            <a:endParaRPr lang="en-US" sz="2400" b="1" dirty="0"/>
          </a:p>
          <a:p>
            <a:r>
              <a:rPr lang="en-US" sz="2400" b="1" dirty="0"/>
              <a:t>         8,12,17,25,31,33,40,42          (</a:t>
            </a:r>
            <a:r>
              <a:rPr lang="en-US" sz="2400" b="1" u="sng" dirty="0"/>
              <a:t>Sorted array</a:t>
            </a:r>
            <a:r>
              <a:rPr lang="en-US" sz="2400" b="1" dirty="0"/>
              <a:t>)</a:t>
            </a:r>
          </a:p>
        </p:txBody>
      </p:sp>
      <p:sp>
        <p:nvSpPr>
          <p:cNvPr id="3" name="Freeform: Shape 2">
            <a:extLst>
              <a:ext uri="{FF2B5EF4-FFF2-40B4-BE49-F238E27FC236}">
                <a16:creationId xmlns:a16="http://schemas.microsoft.com/office/drawing/2014/main" id="{75380C15-0682-6C99-3473-4B944633B3D2}"/>
              </a:ext>
            </a:extLst>
          </p:cNvPr>
          <p:cNvSpPr/>
          <p:nvPr/>
        </p:nvSpPr>
        <p:spPr>
          <a:xfrm rot="10612469">
            <a:off x="1376158" y="1528319"/>
            <a:ext cx="381868" cy="175908"/>
          </a:xfrm>
          <a:custGeom>
            <a:avLst/>
            <a:gdLst>
              <a:gd name="connsiteX0" fmla="*/ 188428 w 1833761"/>
              <a:gd name="connsiteY0" fmla="*/ 223666 h 250170"/>
              <a:gd name="connsiteX1" fmla="*/ 135419 w 1833761"/>
              <a:gd name="connsiteY1" fmla="*/ 11631 h 250170"/>
              <a:gd name="connsiteX2" fmla="*/ 1712428 w 1833761"/>
              <a:gd name="connsiteY2" fmla="*/ 51387 h 250170"/>
              <a:gd name="connsiteX3" fmla="*/ 1725680 w 1833761"/>
              <a:gd name="connsiteY3" fmla="*/ 250170 h 250170"/>
              <a:gd name="connsiteX4" fmla="*/ 1725680 w 1833761"/>
              <a:gd name="connsiteY4" fmla="*/ 250170 h 250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3761" h="250170">
                <a:moveTo>
                  <a:pt x="188428" y="223666"/>
                </a:moveTo>
                <a:cubicBezTo>
                  <a:pt x="34923" y="132005"/>
                  <a:pt x="-118581" y="40344"/>
                  <a:pt x="135419" y="11631"/>
                </a:cubicBezTo>
                <a:cubicBezTo>
                  <a:pt x="389419" y="-17082"/>
                  <a:pt x="1447385" y="11631"/>
                  <a:pt x="1712428" y="51387"/>
                </a:cubicBezTo>
                <a:cubicBezTo>
                  <a:pt x="1977471" y="91143"/>
                  <a:pt x="1725680" y="250170"/>
                  <a:pt x="1725680" y="250170"/>
                </a:cubicBezTo>
                <a:lnTo>
                  <a:pt x="1725680" y="25017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a:extLst>
              <a:ext uri="{FF2B5EF4-FFF2-40B4-BE49-F238E27FC236}">
                <a16:creationId xmlns:a16="http://schemas.microsoft.com/office/drawing/2014/main" id="{8534232B-77F0-1E79-DD11-25220CF35F79}"/>
              </a:ext>
            </a:extLst>
          </p:cNvPr>
          <p:cNvSpPr/>
          <p:nvPr/>
        </p:nvSpPr>
        <p:spPr>
          <a:xfrm rot="10612469">
            <a:off x="1573064" y="2249793"/>
            <a:ext cx="503518" cy="232747"/>
          </a:xfrm>
          <a:custGeom>
            <a:avLst/>
            <a:gdLst>
              <a:gd name="connsiteX0" fmla="*/ 188428 w 1833761"/>
              <a:gd name="connsiteY0" fmla="*/ 223666 h 250170"/>
              <a:gd name="connsiteX1" fmla="*/ 135419 w 1833761"/>
              <a:gd name="connsiteY1" fmla="*/ 11631 h 250170"/>
              <a:gd name="connsiteX2" fmla="*/ 1712428 w 1833761"/>
              <a:gd name="connsiteY2" fmla="*/ 51387 h 250170"/>
              <a:gd name="connsiteX3" fmla="*/ 1725680 w 1833761"/>
              <a:gd name="connsiteY3" fmla="*/ 250170 h 250170"/>
              <a:gd name="connsiteX4" fmla="*/ 1725680 w 1833761"/>
              <a:gd name="connsiteY4" fmla="*/ 250170 h 250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3761" h="250170">
                <a:moveTo>
                  <a:pt x="188428" y="223666"/>
                </a:moveTo>
                <a:cubicBezTo>
                  <a:pt x="34923" y="132005"/>
                  <a:pt x="-118581" y="40344"/>
                  <a:pt x="135419" y="11631"/>
                </a:cubicBezTo>
                <a:cubicBezTo>
                  <a:pt x="389419" y="-17082"/>
                  <a:pt x="1447385" y="11631"/>
                  <a:pt x="1712428" y="51387"/>
                </a:cubicBezTo>
                <a:cubicBezTo>
                  <a:pt x="1977471" y="91143"/>
                  <a:pt x="1725680" y="250170"/>
                  <a:pt x="1725680" y="250170"/>
                </a:cubicBezTo>
                <a:lnTo>
                  <a:pt x="1725680" y="25017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610B7242-3EC8-A511-B14C-3C526BA2DB0F}"/>
              </a:ext>
            </a:extLst>
          </p:cNvPr>
          <p:cNvSpPr/>
          <p:nvPr/>
        </p:nvSpPr>
        <p:spPr>
          <a:xfrm rot="10612469">
            <a:off x="1980593" y="2965119"/>
            <a:ext cx="503518" cy="232747"/>
          </a:xfrm>
          <a:custGeom>
            <a:avLst/>
            <a:gdLst>
              <a:gd name="connsiteX0" fmla="*/ 188428 w 1833761"/>
              <a:gd name="connsiteY0" fmla="*/ 223666 h 250170"/>
              <a:gd name="connsiteX1" fmla="*/ 135419 w 1833761"/>
              <a:gd name="connsiteY1" fmla="*/ 11631 h 250170"/>
              <a:gd name="connsiteX2" fmla="*/ 1712428 w 1833761"/>
              <a:gd name="connsiteY2" fmla="*/ 51387 h 250170"/>
              <a:gd name="connsiteX3" fmla="*/ 1725680 w 1833761"/>
              <a:gd name="connsiteY3" fmla="*/ 250170 h 250170"/>
              <a:gd name="connsiteX4" fmla="*/ 1725680 w 1833761"/>
              <a:gd name="connsiteY4" fmla="*/ 250170 h 250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3761" h="250170">
                <a:moveTo>
                  <a:pt x="188428" y="223666"/>
                </a:moveTo>
                <a:cubicBezTo>
                  <a:pt x="34923" y="132005"/>
                  <a:pt x="-118581" y="40344"/>
                  <a:pt x="135419" y="11631"/>
                </a:cubicBezTo>
                <a:cubicBezTo>
                  <a:pt x="389419" y="-17082"/>
                  <a:pt x="1447385" y="11631"/>
                  <a:pt x="1712428" y="51387"/>
                </a:cubicBezTo>
                <a:cubicBezTo>
                  <a:pt x="1977471" y="91143"/>
                  <a:pt x="1725680" y="250170"/>
                  <a:pt x="1725680" y="250170"/>
                </a:cubicBezTo>
                <a:lnTo>
                  <a:pt x="1725680" y="25017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25CABEC5-C913-A381-FC2E-5D82F83C0764}"/>
              </a:ext>
            </a:extLst>
          </p:cNvPr>
          <p:cNvSpPr/>
          <p:nvPr/>
        </p:nvSpPr>
        <p:spPr>
          <a:xfrm rot="10612469">
            <a:off x="2238324" y="3702622"/>
            <a:ext cx="503518" cy="232747"/>
          </a:xfrm>
          <a:custGeom>
            <a:avLst/>
            <a:gdLst>
              <a:gd name="connsiteX0" fmla="*/ 188428 w 1833761"/>
              <a:gd name="connsiteY0" fmla="*/ 223666 h 250170"/>
              <a:gd name="connsiteX1" fmla="*/ 135419 w 1833761"/>
              <a:gd name="connsiteY1" fmla="*/ 11631 h 250170"/>
              <a:gd name="connsiteX2" fmla="*/ 1712428 w 1833761"/>
              <a:gd name="connsiteY2" fmla="*/ 51387 h 250170"/>
              <a:gd name="connsiteX3" fmla="*/ 1725680 w 1833761"/>
              <a:gd name="connsiteY3" fmla="*/ 250170 h 250170"/>
              <a:gd name="connsiteX4" fmla="*/ 1725680 w 1833761"/>
              <a:gd name="connsiteY4" fmla="*/ 250170 h 250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3761" h="250170">
                <a:moveTo>
                  <a:pt x="188428" y="223666"/>
                </a:moveTo>
                <a:cubicBezTo>
                  <a:pt x="34923" y="132005"/>
                  <a:pt x="-118581" y="40344"/>
                  <a:pt x="135419" y="11631"/>
                </a:cubicBezTo>
                <a:cubicBezTo>
                  <a:pt x="389419" y="-17082"/>
                  <a:pt x="1447385" y="11631"/>
                  <a:pt x="1712428" y="51387"/>
                </a:cubicBezTo>
                <a:cubicBezTo>
                  <a:pt x="1977471" y="91143"/>
                  <a:pt x="1725680" y="250170"/>
                  <a:pt x="1725680" y="250170"/>
                </a:cubicBezTo>
                <a:lnTo>
                  <a:pt x="1725680" y="25017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E17B6E22-EAE0-FD05-468D-258A68347DA4}"/>
              </a:ext>
            </a:extLst>
          </p:cNvPr>
          <p:cNvSpPr/>
          <p:nvPr/>
        </p:nvSpPr>
        <p:spPr>
          <a:xfrm rot="10612469">
            <a:off x="2629264" y="4440125"/>
            <a:ext cx="503518" cy="232747"/>
          </a:xfrm>
          <a:custGeom>
            <a:avLst/>
            <a:gdLst>
              <a:gd name="connsiteX0" fmla="*/ 188428 w 1833761"/>
              <a:gd name="connsiteY0" fmla="*/ 223666 h 250170"/>
              <a:gd name="connsiteX1" fmla="*/ 135419 w 1833761"/>
              <a:gd name="connsiteY1" fmla="*/ 11631 h 250170"/>
              <a:gd name="connsiteX2" fmla="*/ 1712428 w 1833761"/>
              <a:gd name="connsiteY2" fmla="*/ 51387 h 250170"/>
              <a:gd name="connsiteX3" fmla="*/ 1725680 w 1833761"/>
              <a:gd name="connsiteY3" fmla="*/ 250170 h 250170"/>
              <a:gd name="connsiteX4" fmla="*/ 1725680 w 1833761"/>
              <a:gd name="connsiteY4" fmla="*/ 250170 h 250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3761" h="250170">
                <a:moveTo>
                  <a:pt x="188428" y="223666"/>
                </a:moveTo>
                <a:cubicBezTo>
                  <a:pt x="34923" y="132005"/>
                  <a:pt x="-118581" y="40344"/>
                  <a:pt x="135419" y="11631"/>
                </a:cubicBezTo>
                <a:cubicBezTo>
                  <a:pt x="389419" y="-17082"/>
                  <a:pt x="1447385" y="11631"/>
                  <a:pt x="1712428" y="51387"/>
                </a:cubicBezTo>
                <a:cubicBezTo>
                  <a:pt x="1977471" y="91143"/>
                  <a:pt x="1725680" y="250170"/>
                  <a:pt x="1725680" y="250170"/>
                </a:cubicBezTo>
                <a:lnTo>
                  <a:pt x="1725680" y="25017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6C69D731-B036-E565-292E-AF3DB529F0B7}"/>
              </a:ext>
            </a:extLst>
          </p:cNvPr>
          <p:cNvSpPr/>
          <p:nvPr/>
        </p:nvSpPr>
        <p:spPr>
          <a:xfrm rot="10612469">
            <a:off x="2993698" y="5177627"/>
            <a:ext cx="503518" cy="232747"/>
          </a:xfrm>
          <a:custGeom>
            <a:avLst/>
            <a:gdLst>
              <a:gd name="connsiteX0" fmla="*/ 188428 w 1833761"/>
              <a:gd name="connsiteY0" fmla="*/ 223666 h 250170"/>
              <a:gd name="connsiteX1" fmla="*/ 135419 w 1833761"/>
              <a:gd name="connsiteY1" fmla="*/ 11631 h 250170"/>
              <a:gd name="connsiteX2" fmla="*/ 1712428 w 1833761"/>
              <a:gd name="connsiteY2" fmla="*/ 51387 h 250170"/>
              <a:gd name="connsiteX3" fmla="*/ 1725680 w 1833761"/>
              <a:gd name="connsiteY3" fmla="*/ 250170 h 250170"/>
              <a:gd name="connsiteX4" fmla="*/ 1725680 w 1833761"/>
              <a:gd name="connsiteY4" fmla="*/ 250170 h 250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3761" h="250170">
                <a:moveTo>
                  <a:pt x="188428" y="223666"/>
                </a:moveTo>
                <a:cubicBezTo>
                  <a:pt x="34923" y="132005"/>
                  <a:pt x="-118581" y="40344"/>
                  <a:pt x="135419" y="11631"/>
                </a:cubicBezTo>
                <a:cubicBezTo>
                  <a:pt x="389419" y="-17082"/>
                  <a:pt x="1447385" y="11631"/>
                  <a:pt x="1712428" y="51387"/>
                </a:cubicBezTo>
                <a:cubicBezTo>
                  <a:pt x="1977471" y="91143"/>
                  <a:pt x="1725680" y="250170"/>
                  <a:pt x="1725680" y="250170"/>
                </a:cubicBezTo>
                <a:lnTo>
                  <a:pt x="1725680" y="25017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C0F915C-849C-753D-273E-653DD96AD114}"/>
              </a:ext>
            </a:extLst>
          </p:cNvPr>
          <p:cNvSpPr/>
          <p:nvPr/>
        </p:nvSpPr>
        <p:spPr>
          <a:xfrm rot="10612469">
            <a:off x="3358133" y="5896315"/>
            <a:ext cx="503518" cy="232747"/>
          </a:xfrm>
          <a:custGeom>
            <a:avLst/>
            <a:gdLst>
              <a:gd name="connsiteX0" fmla="*/ 188428 w 1833761"/>
              <a:gd name="connsiteY0" fmla="*/ 223666 h 250170"/>
              <a:gd name="connsiteX1" fmla="*/ 135419 w 1833761"/>
              <a:gd name="connsiteY1" fmla="*/ 11631 h 250170"/>
              <a:gd name="connsiteX2" fmla="*/ 1712428 w 1833761"/>
              <a:gd name="connsiteY2" fmla="*/ 51387 h 250170"/>
              <a:gd name="connsiteX3" fmla="*/ 1725680 w 1833761"/>
              <a:gd name="connsiteY3" fmla="*/ 250170 h 250170"/>
              <a:gd name="connsiteX4" fmla="*/ 1725680 w 1833761"/>
              <a:gd name="connsiteY4" fmla="*/ 250170 h 250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3761" h="250170">
                <a:moveTo>
                  <a:pt x="188428" y="223666"/>
                </a:moveTo>
                <a:cubicBezTo>
                  <a:pt x="34923" y="132005"/>
                  <a:pt x="-118581" y="40344"/>
                  <a:pt x="135419" y="11631"/>
                </a:cubicBezTo>
                <a:cubicBezTo>
                  <a:pt x="389419" y="-17082"/>
                  <a:pt x="1447385" y="11631"/>
                  <a:pt x="1712428" y="51387"/>
                </a:cubicBezTo>
                <a:cubicBezTo>
                  <a:pt x="1977471" y="91143"/>
                  <a:pt x="1725680" y="250170"/>
                  <a:pt x="1725680" y="250170"/>
                </a:cubicBezTo>
                <a:lnTo>
                  <a:pt x="1725680" y="25017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13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5" name="TextBox 14"/>
          <p:cNvSpPr txBox="1"/>
          <p:nvPr/>
        </p:nvSpPr>
        <p:spPr>
          <a:xfrm>
            <a:off x="0" y="49911"/>
            <a:ext cx="12192000" cy="6494085"/>
          </a:xfrm>
          <a:prstGeom prst="rect">
            <a:avLst/>
          </a:prstGeom>
          <a:noFill/>
        </p:spPr>
        <p:txBody>
          <a:bodyPr wrap="square" rtlCol="0">
            <a:spAutoFit/>
          </a:bodyPr>
          <a:lstStyle/>
          <a:p>
            <a:pPr>
              <a:buFont typeface="Wingdings" pitchFamily="2" charset="2"/>
              <a:buChar char="q"/>
            </a:pPr>
            <a:r>
              <a:rPr lang="en-US" sz="2800" u="sng" dirty="0"/>
              <a:t>Radix Sort</a:t>
            </a:r>
            <a:r>
              <a:rPr lang="en-US" sz="2800" dirty="0"/>
              <a:t>                       (82,901,100,12,150,77,55,23)</a:t>
            </a:r>
          </a:p>
          <a:p>
            <a:r>
              <a:rPr lang="en-US" sz="2400" u="sng" dirty="0"/>
              <a:t>Step 1 </a:t>
            </a:r>
            <a:r>
              <a:rPr lang="en-US" sz="2400" dirty="0"/>
              <a:t>:  Define 10 queues each representing a bucket for digits from 0 to 9.</a:t>
            </a:r>
          </a:p>
          <a:p>
            <a:endParaRPr lang="en-US" sz="2800" dirty="0"/>
          </a:p>
          <a:p>
            <a:endParaRPr lang="en-US" sz="2800" dirty="0"/>
          </a:p>
          <a:p>
            <a:pPr marL="1027113" indent="-1027113"/>
            <a:r>
              <a:rPr lang="en-US" sz="2400" u="sng" dirty="0"/>
              <a:t>Step 2 </a:t>
            </a:r>
            <a:r>
              <a:rPr lang="en-US" sz="2400" dirty="0"/>
              <a:t>:  Insert all numbers of the list into respective queue based on the least significant digits (one          place digits) of every number.</a:t>
            </a:r>
          </a:p>
          <a:p>
            <a:pPr algn="ctr"/>
            <a:endParaRPr lang="en-US" sz="2800" dirty="0"/>
          </a:p>
          <a:p>
            <a:pPr algn="ctr"/>
            <a:endParaRPr lang="en-US" sz="2800" dirty="0"/>
          </a:p>
          <a:p>
            <a:pPr marL="1089025" indent="-1089025"/>
            <a:r>
              <a:rPr lang="en-US" sz="2400" dirty="0"/>
              <a:t>             Group all the numbers from queue 0 to queue 9 in the order they have inserted. </a:t>
            </a:r>
          </a:p>
          <a:p>
            <a:r>
              <a:rPr lang="en-US" sz="2400" dirty="0"/>
              <a:t>                                                (100,150,901,82,12,23,55,77)</a:t>
            </a:r>
          </a:p>
          <a:p>
            <a:endParaRPr lang="en-US" sz="2400" dirty="0"/>
          </a:p>
          <a:p>
            <a:pPr marL="1089025" indent="-1089025"/>
            <a:r>
              <a:rPr lang="en-US" sz="2400" u="sng" dirty="0"/>
              <a:t>Step 3 </a:t>
            </a:r>
            <a:r>
              <a:rPr lang="en-US" sz="2400" dirty="0"/>
              <a:t>:  Insert all the numbers of the list into respective queue based on the next least significant   digits(Tens placed digits) of every number.</a:t>
            </a:r>
            <a:endParaRPr lang="en-US" sz="2800" dirty="0"/>
          </a:p>
          <a:p>
            <a:r>
              <a:rPr lang="en-US" sz="2800" dirty="0"/>
              <a:t>                                         (1</a:t>
            </a:r>
            <a:r>
              <a:rPr lang="en-US" sz="2800" u="sng" dirty="0"/>
              <a:t>0</a:t>
            </a:r>
            <a:r>
              <a:rPr lang="en-US" sz="2800" dirty="0"/>
              <a:t>0,1</a:t>
            </a:r>
            <a:r>
              <a:rPr lang="en-US" sz="2800" u="sng" dirty="0"/>
              <a:t>5</a:t>
            </a:r>
            <a:r>
              <a:rPr lang="en-US" sz="2800" dirty="0"/>
              <a:t>0,9</a:t>
            </a:r>
            <a:r>
              <a:rPr lang="en-US" sz="2800" u="sng" dirty="0"/>
              <a:t>0</a:t>
            </a:r>
            <a:r>
              <a:rPr lang="en-US" sz="2800" dirty="0"/>
              <a:t>1,</a:t>
            </a:r>
            <a:r>
              <a:rPr lang="en-US" sz="2800" u="sng" dirty="0"/>
              <a:t>8</a:t>
            </a:r>
            <a:r>
              <a:rPr lang="en-US" sz="2800" dirty="0"/>
              <a:t>2,</a:t>
            </a:r>
            <a:r>
              <a:rPr lang="en-US" sz="2800" u="sng" dirty="0"/>
              <a:t>1</a:t>
            </a:r>
            <a:r>
              <a:rPr lang="en-US" sz="2800" dirty="0"/>
              <a:t>2,</a:t>
            </a:r>
            <a:r>
              <a:rPr lang="en-US" sz="2800" u="sng" dirty="0"/>
              <a:t>2</a:t>
            </a:r>
            <a:r>
              <a:rPr lang="en-US" sz="2800" dirty="0"/>
              <a:t>3,</a:t>
            </a:r>
            <a:r>
              <a:rPr lang="en-US" sz="2800" u="sng" dirty="0"/>
              <a:t>5</a:t>
            </a:r>
            <a:r>
              <a:rPr lang="en-US" sz="2800" dirty="0"/>
              <a:t>5,</a:t>
            </a:r>
            <a:r>
              <a:rPr lang="en-US" sz="2800" u="sng" dirty="0"/>
              <a:t>7</a:t>
            </a:r>
            <a:r>
              <a:rPr lang="en-US" sz="2800" dirty="0"/>
              <a:t>7)</a:t>
            </a:r>
          </a:p>
          <a:p>
            <a:endParaRPr lang="en-US" sz="2800" dirty="0"/>
          </a:p>
          <a:p>
            <a:endParaRPr lang="en-US" sz="2800" dirty="0"/>
          </a:p>
        </p:txBody>
      </p:sp>
      <p:cxnSp>
        <p:nvCxnSpPr>
          <p:cNvPr id="18" name="Straight Connector 17"/>
          <p:cNvCxnSpPr/>
          <p:nvPr/>
        </p:nvCxnSpPr>
        <p:spPr>
          <a:xfrm>
            <a:off x="2643447" y="3192087"/>
            <a:ext cx="0" cy="631768"/>
          </a:xfrm>
          <a:prstGeom prst="line">
            <a:avLst/>
          </a:prstGeom>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1190698" y="2471277"/>
            <a:ext cx="8492791" cy="973160"/>
            <a:chOff x="767587" y="1413210"/>
            <a:chExt cx="8492791" cy="973160"/>
          </a:xfrm>
        </p:grpSpPr>
        <p:sp>
          <p:nvSpPr>
            <p:cNvPr id="16" name="TextBox 15"/>
            <p:cNvSpPr txBox="1"/>
            <p:nvPr/>
          </p:nvSpPr>
          <p:spPr>
            <a:xfrm>
              <a:off x="781396" y="1463040"/>
              <a:ext cx="8478982" cy="923330"/>
            </a:xfrm>
            <a:prstGeom prst="rect">
              <a:avLst/>
            </a:prstGeom>
            <a:noFill/>
          </p:spPr>
          <p:txBody>
            <a:bodyPr wrap="square" rtlCol="0">
              <a:spAutoFit/>
            </a:bodyPr>
            <a:lstStyle/>
            <a:p>
              <a:pPr marL="342900" indent="-342900">
                <a:buAutoNum type="arabicPlain" startAt="150"/>
              </a:pPr>
              <a:r>
                <a:rPr lang="en-US" dirty="0"/>
                <a:t>                   12            </a:t>
              </a:r>
            </a:p>
            <a:p>
              <a:r>
                <a:rPr lang="en-US" dirty="0"/>
                <a:t>100      901        82        23                    55                     77   </a:t>
              </a:r>
            </a:p>
            <a:p>
              <a:r>
                <a:rPr lang="en-US" dirty="0"/>
                <a:t>   0        1            2          3        4            5          6          7          8          9</a:t>
              </a:r>
            </a:p>
          </p:txBody>
        </p:sp>
        <p:grpSp>
          <p:nvGrpSpPr>
            <p:cNvPr id="27" name="Group 26"/>
            <p:cNvGrpSpPr/>
            <p:nvPr/>
          </p:nvGrpSpPr>
          <p:grpSpPr>
            <a:xfrm>
              <a:off x="767587" y="1413210"/>
              <a:ext cx="629001" cy="651165"/>
              <a:chOff x="2646214" y="3158836"/>
              <a:chExt cx="629001" cy="651165"/>
            </a:xfrm>
          </p:grpSpPr>
          <p:cxnSp>
            <p:nvCxnSpPr>
              <p:cNvPr id="23" name="Straight Connector 22"/>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7700408" y="1413210"/>
              <a:ext cx="629001" cy="651165"/>
              <a:chOff x="2646214" y="3158836"/>
              <a:chExt cx="629001" cy="651165"/>
            </a:xfrm>
          </p:grpSpPr>
          <p:cxnSp>
            <p:nvCxnSpPr>
              <p:cNvPr id="49" name="Straight Connector 48"/>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6935637" y="1413210"/>
              <a:ext cx="629001" cy="651165"/>
              <a:chOff x="2646214" y="3158836"/>
              <a:chExt cx="629001" cy="651165"/>
            </a:xfrm>
          </p:grpSpPr>
          <p:cxnSp>
            <p:nvCxnSpPr>
              <p:cNvPr id="57" name="Straight Connector 56"/>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6187491" y="1413210"/>
              <a:ext cx="629001" cy="651165"/>
              <a:chOff x="2646214" y="3158836"/>
              <a:chExt cx="629001" cy="651165"/>
            </a:xfrm>
          </p:grpSpPr>
          <p:cxnSp>
            <p:nvCxnSpPr>
              <p:cNvPr id="61" name="Straight Connector 60"/>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5372845" y="1413210"/>
              <a:ext cx="629001" cy="651165"/>
              <a:chOff x="2646214" y="3158836"/>
              <a:chExt cx="629001" cy="651165"/>
            </a:xfrm>
          </p:grpSpPr>
          <p:cxnSp>
            <p:nvCxnSpPr>
              <p:cNvPr id="65" name="Straight Connector 64"/>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4591449" y="1413210"/>
              <a:ext cx="629001" cy="651165"/>
              <a:chOff x="2646214" y="3158836"/>
              <a:chExt cx="629001" cy="651165"/>
            </a:xfrm>
          </p:grpSpPr>
          <p:cxnSp>
            <p:nvCxnSpPr>
              <p:cNvPr id="69" name="Straight Connector 68"/>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3810053" y="1413210"/>
              <a:ext cx="629001" cy="651165"/>
              <a:chOff x="2646214" y="3158836"/>
              <a:chExt cx="629001" cy="651165"/>
            </a:xfrm>
          </p:grpSpPr>
          <p:cxnSp>
            <p:nvCxnSpPr>
              <p:cNvPr id="73" name="Straight Connector 72"/>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061900" y="1413210"/>
              <a:ext cx="629001" cy="651165"/>
              <a:chOff x="2646214" y="3158836"/>
              <a:chExt cx="629001" cy="651165"/>
            </a:xfrm>
          </p:grpSpPr>
          <p:cxnSp>
            <p:nvCxnSpPr>
              <p:cNvPr id="77" name="Straight Connector 76"/>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2313754" y="1413210"/>
              <a:ext cx="629001" cy="651165"/>
              <a:chOff x="2646214" y="3158836"/>
              <a:chExt cx="629001" cy="651165"/>
            </a:xfrm>
          </p:grpSpPr>
          <p:cxnSp>
            <p:nvCxnSpPr>
              <p:cNvPr id="81" name="Straight Connector 80"/>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1548983" y="1413210"/>
              <a:ext cx="629001" cy="651165"/>
              <a:chOff x="2646214" y="3158836"/>
              <a:chExt cx="629001" cy="651165"/>
            </a:xfrm>
          </p:grpSpPr>
          <p:cxnSp>
            <p:nvCxnSpPr>
              <p:cNvPr id="85" name="Straight Connector 84"/>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grpSp>
        <p:nvGrpSpPr>
          <p:cNvPr id="131" name="Group 130"/>
          <p:cNvGrpSpPr/>
          <p:nvPr/>
        </p:nvGrpSpPr>
        <p:grpSpPr>
          <a:xfrm>
            <a:off x="1165978" y="5690337"/>
            <a:ext cx="8492791" cy="973160"/>
            <a:chOff x="767587" y="1413210"/>
            <a:chExt cx="8492791" cy="973160"/>
          </a:xfrm>
        </p:grpSpPr>
        <p:sp>
          <p:nvSpPr>
            <p:cNvPr id="132" name="TextBox 131"/>
            <p:cNvSpPr txBox="1"/>
            <p:nvPr/>
          </p:nvSpPr>
          <p:spPr>
            <a:xfrm>
              <a:off x="781396" y="1463040"/>
              <a:ext cx="8478982" cy="923330"/>
            </a:xfrm>
            <a:prstGeom prst="rect">
              <a:avLst/>
            </a:prstGeom>
            <a:noFill/>
          </p:spPr>
          <p:txBody>
            <a:bodyPr wrap="square" rtlCol="0">
              <a:spAutoFit/>
            </a:bodyPr>
            <a:lstStyle/>
            <a:p>
              <a:r>
                <a:rPr lang="en-US" dirty="0"/>
                <a:t>901                                                        55</a:t>
              </a:r>
            </a:p>
            <a:p>
              <a:r>
                <a:rPr lang="en-US" dirty="0"/>
                <a:t>100        12         23                               150                     77        82</a:t>
              </a:r>
            </a:p>
            <a:p>
              <a:r>
                <a:rPr lang="en-US" dirty="0"/>
                <a:t>   0         1           2          3         4            5          6            7          8          9</a:t>
              </a:r>
            </a:p>
          </p:txBody>
        </p:sp>
        <p:grpSp>
          <p:nvGrpSpPr>
            <p:cNvPr id="133" name="Group 132"/>
            <p:cNvGrpSpPr/>
            <p:nvPr/>
          </p:nvGrpSpPr>
          <p:grpSpPr>
            <a:xfrm>
              <a:off x="767587" y="1413210"/>
              <a:ext cx="629001" cy="651165"/>
              <a:chOff x="2646214" y="3158836"/>
              <a:chExt cx="629001" cy="651165"/>
            </a:xfrm>
          </p:grpSpPr>
          <p:cxnSp>
            <p:nvCxnSpPr>
              <p:cNvPr id="170" name="Straight Connector 169"/>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4" name="Group 133"/>
            <p:cNvGrpSpPr/>
            <p:nvPr/>
          </p:nvGrpSpPr>
          <p:grpSpPr>
            <a:xfrm>
              <a:off x="7700408" y="1413210"/>
              <a:ext cx="629001" cy="651165"/>
              <a:chOff x="2646214" y="3158836"/>
              <a:chExt cx="629001" cy="651165"/>
            </a:xfrm>
          </p:grpSpPr>
          <p:cxnSp>
            <p:nvCxnSpPr>
              <p:cNvPr id="167" name="Straight Connector 166"/>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5" name="Group 134"/>
            <p:cNvGrpSpPr/>
            <p:nvPr/>
          </p:nvGrpSpPr>
          <p:grpSpPr>
            <a:xfrm>
              <a:off x="6935637" y="1413210"/>
              <a:ext cx="629001" cy="651165"/>
              <a:chOff x="2646214" y="3158836"/>
              <a:chExt cx="629001" cy="651165"/>
            </a:xfrm>
          </p:grpSpPr>
          <p:cxnSp>
            <p:nvCxnSpPr>
              <p:cNvPr id="164" name="Straight Connector 163"/>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6" name="Group 135"/>
            <p:cNvGrpSpPr/>
            <p:nvPr/>
          </p:nvGrpSpPr>
          <p:grpSpPr>
            <a:xfrm>
              <a:off x="6187491" y="1413210"/>
              <a:ext cx="629001" cy="651165"/>
              <a:chOff x="2646214" y="3158836"/>
              <a:chExt cx="629001" cy="651165"/>
            </a:xfrm>
          </p:grpSpPr>
          <p:cxnSp>
            <p:nvCxnSpPr>
              <p:cNvPr id="161" name="Straight Connector 160"/>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7" name="Group 136"/>
            <p:cNvGrpSpPr/>
            <p:nvPr/>
          </p:nvGrpSpPr>
          <p:grpSpPr>
            <a:xfrm>
              <a:off x="5372845" y="1413210"/>
              <a:ext cx="629001" cy="651165"/>
              <a:chOff x="2646214" y="3158836"/>
              <a:chExt cx="629001" cy="651165"/>
            </a:xfrm>
          </p:grpSpPr>
          <p:cxnSp>
            <p:nvCxnSpPr>
              <p:cNvPr id="158" name="Straight Connector 157"/>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8" name="Group 137"/>
            <p:cNvGrpSpPr/>
            <p:nvPr/>
          </p:nvGrpSpPr>
          <p:grpSpPr>
            <a:xfrm>
              <a:off x="4591449" y="1413210"/>
              <a:ext cx="629001" cy="651165"/>
              <a:chOff x="2646214" y="3158836"/>
              <a:chExt cx="629001" cy="651165"/>
            </a:xfrm>
          </p:grpSpPr>
          <p:cxnSp>
            <p:nvCxnSpPr>
              <p:cNvPr id="155" name="Straight Connector 154"/>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3810053" y="1413210"/>
              <a:ext cx="629001" cy="651165"/>
              <a:chOff x="2646214" y="3158836"/>
              <a:chExt cx="629001" cy="651165"/>
            </a:xfrm>
          </p:grpSpPr>
          <p:cxnSp>
            <p:nvCxnSpPr>
              <p:cNvPr id="152" name="Straight Connector 151"/>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3061900" y="1413210"/>
              <a:ext cx="629001" cy="651165"/>
              <a:chOff x="2646214" y="3158836"/>
              <a:chExt cx="629001" cy="651165"/>
            </a:xfrm>
          </p:grpSpPr>
          <p:cxnSp>
            <p:nvCxnSpPr>
              <p:cNvPr id="149" name="Straight Connector 148"/>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a:off x="2313754" y="1413210"/>
              <a:ext cx="629001" cy="651165"/>
              <a:chOff x="2646214" y="3158836"/>
              <a:chExt cx="629001" cy="651165"/>
            </a:xfrm>
          </p:grpSpPr>
          <p:cxnSp>
            <p:nvCxnSpPr>
              <p:cNvPr id="146" name="Straight Connector 145"/>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1548983" y="1413210"/>
              <a:ext cx="629001" cy="651165"/>
              <a:chOff x="2646214" y="3158836"/>
              <a:chExt cx="629001" cy="651165"/>
            </a:xfrm>
          </p:grpSpPr>
          <p:cxnSp>
            <p:nvCxnSpPr>
              <p:cNvPr id="143" name="Straight Connector 142"/>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grpSp>
        <p:nvGrpSpPr>
          <p:cNvPr id="173" name="Group 172"/>
          <p:cNvGrpSpPr/>
          <p:nvPr/>
        </p:nvGrpSpPr>
        <p:grpSpPr>
          <a:xfrm>
            <a:off x="1204507" y="904428"/>
            <a:ext cx="8492790" cy="978795"/>
            <a:chOff x="767587" y="1413210"/>
            <a:chExt cx="8492790" cy="978795"/>
          </a:xfrm>
        </p:grpSpPr>
        <p:sp>
          <p:nvSpPr>
            <p:cNvPr id="174" name="TextBox 173"/>
            <p:cNvSpPr txBox="1"/>
            <p:nvPr/>
          </p:nvSpPr>
          <p:spPr>
            <a:xfrm>
              <a:off x="781395" y="1745674"/>
              <a:ext cx="8478982" cy="646331"/>
            </a:xfrm>
            <a:prstGeom prst="rect">
              <a:avLst/>
            </a:prstGeom>
            <a:noFill/>
          </p:spPr>
          <p:txBody>
            <a:bodyPr wrap="square" rtlCol="0">
              <a:spAutoFit/>
            </a:bodyPr>
            <a:lstStyle/>
            <a:p>
              <a:pPr marL="342900" indent="-342900"/>
              <a:r>
                <a:rPr lang="en-US" dirty="0"/>
                <a:t>   </a:t>
              </a:r>
            </a:p>
            <a:p>
              <a:r>
                <a:rPr lang="en-US" dirty="0"/>
                <a:t>   0        1            2          3        4            5          6          7          8          9</a:t>
              </a:r>
            </a:p>
          </p:txBody>
        </p:sp>
        <p:grpSp>
          <p:nvGrpSpPr>
            <p:cNvPr id="175" name="Group 26"/>
            <p:cNvGrpSpPr/>
            <p:nvPr/>
          </p:nvGrpSpPr>
          <p:grpSpPr>
            <a:xfrm>
              <a:off x="767587" y="1413210"/>
              <a:ext cx="629001" cy="651165"/>
              <a:chOff x="2646214" y="3158836"/>
              <a:chExt cx="629001" cy="651165"/>
            </a:xfrm>
          </p:grpSpPr>
          <p:cxnSp>
            <p:nvCxnSpPr>
              <p:cNvPr id="212" name="Straight Connector 211"/>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76" name="Group 47"/>
            <p:cNvGrpSpPr/>
            <p:nvPr/>
          </p:nvGrpSpPr>
          <p:grpSpPr>
            <a:xfrm>
              <a:off x="7700408" y="1413210"/>
              <a:ext cx="629001" cy="651165"/>
              <a:chOff x="2646214" y="3158836"/>
              <a:chExt cx="629001" cy="651165"/>
            </a:xfrm>
          </p:grpSpPr>
          <p:cxnSp>
            <p:nvCxnSpPr>
              <p:cNvPr id="209" name="Straight Connector 208"/>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77" name="Group 55"/>
            <p:cNvGrpSpPr/>
            <p:nvPr/>
          </p:nvGrpSpPr>
          <p:grpSpPr>
            <a:xfrm>
              <a:off x="6935637" y="1413210"/>
              <a:ext cx="629001" cy="651165"/>
              <a:chOff x="2646214" y="3158836"/>
              <a:chExt cx="629001" cy="651165"/>
            </a:xfrm>
          </p:grpSpPr>
          <p:cxnSp>
            <p:nvCxnSpPr>
              <p:cNvPr id="206" name="Straight Connector 205"/>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78" name="Group 59"/>
            <p:cNvGrpSpPr/>
            <p:nvPr/>
          </p:nvGrpSpPr>
          <p:grpSpPr>
            <a:xfrm>
              <a:off x="6187491" y="1413210"/>
              <a:ext cx="629001" cy="651165"/>
              <a:chOff x="2646214" y="3158836"/>
              <a:chExt cx="629001" cy="651165"/>
            </a:xfrm>
          </p:grpSpPr>
          <p:cxnSp>
            <p:nvCxnSpPr>
              <p:cNvPr id="203" name="Straight Connector 202"/>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79" name="Group 63"/>
            <p:cNvGrpSpPr/>
            <p:nvPr/>
          </p:nvGrpSpPr>
          <p:grpSpPr>
            <a:xfrm>
              <a:off x="5372845" y="1413210"/>
              <a:ext cx="629001" cy="651165"/>
              <a:chOff x="2646214" y="3158836"/>
              <a:chExt cx="629001" cy="651165"/>
            </a:xfrm>
          </p:grpSpPr>
          <p:cxnSp>
            <p:nvCxnSpPr>
              <p:cNvPr id="200" name="Straight Connector 199"/>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80" name="Group 67"/>
            <p:cNvGrpSpPr/>
            <p:nvPr/>
          </p:nvGrpSpPr>
          <p:grpSpPr>
            <a:xfrm>
              <a:off x="4591449" y="1413210"/>
              <a:ext cx="629001" cy="651165"/>
              <a:chOff x="2646214" y="3158836"/>
              <a:chExt cx="629001" cy="651165"/>
            </a:xfrm>
          </p:grpSpPr>
          <p:cxnSp>
            <p:nvCxnSpPr>
              <p:cNvPr id="197" name="Straight Connector 196"/>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81" name="Group 71"/>
            <p:cNvGrpSpPr/>
            <p:nvPr/>
          </p:nvGrpSpPr>
          <p:grpSpPr>
            <a:xfrm>
              <a:off x="3810053" y="1413210"/>
              <a:ext cx="629001" cy="651165"/>
              <a:chOff x="2646214" y="3158836"/>
              <a:chExt cx="629001" cy="651165"/>
            </a:xfrm>
          </p:grpSpPr>
          <p:cxnSp>
            <p:nvCxnSpPr>
              <p:cNvPr id="194" name="Straight Connector 193"/>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82" name="Group 75"/>
            <p:cNvGrpSpPr/>
            <p:nvPr/>
          </p:nvGrpSpPr>
          <p:grpSpPr>
            <a:xfrm>
              <a:off x="3061900" y="1413210"/>
              <a:ext cx="629001" cy="651165"/>
              <a:chOff x="2646214" y="3158836"/>
              <a:chExt cx="629001" cy="651165"/>
            </a:xfrm>
          </p:grpSpPr>
          <p:cxnSp>
            <p:nvCxnSpPr>
              <p:cNvPr id="191" name="Straight Connector 190"/>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83" name="Group 79"/>
            <p:cNvGrpSpPr/>
            <p:nvPr/>
          </p:nvGrpSpPr>
          <p:grpSpPr>
            <a:xfrm>
              <a:off x="2313754" y="1413210"/>
              <a:ext cx="629001" cy="651165"/>
              <a:chOff x="2646214" y="3158836"/>
              <a:chExt cx="629001" cy="651165"/>
            </a:xfrm>
          </p:grpSpPr>
          <p:cxnSp>
            <p:nvCxnSpPr>
              <p:cNvPr id="188" name="Straight Connector 187"/>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84" name="Group 83"/>
            <p:cNvGrpSpPr/>
            <p:nvPr/>
          </p:nvGrpSpPr>
          <p:grpSpPr>
            <a:xfrm>
              <a:off x="1548983" y="1413210"/>
              <a:ext cx="629001" cy="651165"/>
              <a:chOff x="2646214" y="3158836"/>
              <a:chExt cx="629001" cy="651165"/>
            </a:xfrm>
          </p:grpSpPr>
          <p:cxnSp>
            <p:nvCxnSpPr>
              <p:cNvPr id="185" name="Straight Connector 184"/>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257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extBox 1"/>
          <p:cNvSpPr txBox="1"/>
          <p:nvPr/>
        </p:nvSpPr>
        <p:spPr>
          <a:xfrm>
            <a:off x="0" y="0"/>
            <a:ext cx="12192000" cy="5632311"/>
          </a:xfrm>
          <a:prstGeom prst="rect">
            <a:avLst/>
          </a:prstGeom>
          <a:noFill/>
        </p:spPr>
        <p:txBody>
          <a:bodyPr wrap="square" rtlCol="0">
            <a:spAutoFit/>
          </a:bodyPr>
          <a:lstStyle/>
          <a:p>
            <a:pPr marL="1203325" indent="-1203325"/>
            <a:r>
              <a:rPr lang="en-US" sz="2400" b="1" dirty="0"/>
              <a:t>              Group the numbers from queue-0 to queue-9 into the order they have inserted and consider the list for next step.</a:t>
            </a:r>
          </a:p>
          <a:p>
            <a:r>
              <a:rPr lang="en-US" sz="2400" b="1" dirty="0"/>
              <a:t>                                       (100,901,12,23,150,55,77,82)</a:t>
            </a:r>
          </a:p>
          <a:p>
            <a:pPr marL="1203325" indent="-1203325"/>
            <a:r>
              <a:rPr lang="en-US" sz="2400" b="1" u="sng" dirty="0"/>
              <a:t>Step 4 :</a:t>
            </a:r>
            <a:r>
              <a:rPr lang="en-US" sz="2400" b="1" dirty="0"/>
              <a:t>  Insert all the numbers of the list into respective queue based on the next significant digits (Hundreds placed digit) of every number.</a:t>
            </a:r>
          </a:p>
          <a:p>
            <a:r>
              <a:rPr lang="en-US" sz="2400" b="1" dirty="0"/>
              <a:t>                                       (</a:t>
            </a:r>
            <a:r>
              <a:rPr lang="en-US" sz="2400" b="1" u="sng" dirty="0"/>
              <a:t>1</a:t>
            </a:r>
            <a:r>
              <a:rPr lang="en-US" sz="2400" b="1" dirty="0"/>
              <a:t>00,</a:t>
            </a:r>
            <a:r>
              <a:rPr lang="en-US" sz="2400" b="1" u="sng" dirty="0"/>
              <a:t>9</a:t>
            </a:r>
            <a:r>
              <a:rPr lang="en-US" sz="2400" b="1" dirty="0"/>
              <a:t>01,12,23,</a:t>
            </a:r>
            <a:r>
              <a:rPr lang="en-US" sz="2400" b="1" u="sng" dirty="0"/>
              <a:t>1</a:t>
            </a:r>
            <a:r>
              <a:rPr lang="en-US" sz="2400" b="1" dirty="0"/>
              <a:t>50,55,77,82)</a:t>
            </a:r>
          </a:p>
          <a:p>
            <a:endParaRPr lang="en-US" sz="2400" b="1" dirty="0"/>
          </a:p>
          <a:p>
            <a:endParaRPr lang="en-US" sz="2400" b="1" dirty="0"/>
          </a:p>
          <a:p>
            <a:endParaRPr lang="en-US" sz="2400" b="1" dirty="0"/>
          </a:p>
          <a:p>
            <a:endParaRPr lang="en-US" sz="2400" b="1" dirty="0"/>
          </a:p>
          <a:p>
            <a:endParaRPr lang="en-US" sz="2400" b="1" dirty="0"/>
          </a:p>
          <a:p>
            <a:pPr marL="1201738"/>
            <a:r>
              <a:rPr lang="en-US" sz="2400" b="1" dirty="0"/>
              <a:t>Group all the numbers from queue 0 to queue 9 in the order they have inserted &amp; consider the list for next step as input.</a:t>
            </a:r>
          </a:p>
          <a:p>
            <a:r>
              <a:rPr lang="en-US" sz="2400" b="1" dirty="0"/>
              <a:t>                                         (12,23,55,77,82,100,150,901)  </a:t>
            </a:r>
          </a:p>
          <a:p>
            <a:r>
              <a:rPr lang="en-US" sz="2400" b="1" dirty="0"/>
              <a:t>              List is sorted.</a:t>
            </a:r>
          </a:p>
        </p:txBody>
      </p:sp>
      <p:grpSp>
        <p:nvGrpSpPr>
          <p:cNvPr id="3" name="Group 2"/>
          <p:cNvGrpSpPr/>
          <p:nvPr/>
        </p:nvGrpSpPr>
        <p:grpSpPr>
          <a:xfrm>
            <a:off x="1191735" y="2377027"/>
            <a:ext cx="8538511" cy="1754326"/>
            <a:chOff x="767587" y="655320"/>
            <a:chExt cx="8538511" cy="1754326"/>
          </a:xfrm>
        </p:grpSpPr>
        <p:sp>
          <p:nvSpPr>
            <p:cNvPr id="4" name="TextBox 3"/>
            <p:cNvSpPr txBox="1"/>
            <p:nvPr/>
          </p:nvSpPr>
          <p:spPr>
            <a:xfrm>
              <a:off x="827116" y="655320"/>
              <a:ext cx="8478982" cy="1754326"/>
            </a:xfrm>
            <a:prstGeom prst="rect">
              <a:avLst/>
            </a:prstGeom>
            <a:noFill/>
          </p:spPr>
          <p:txBody>
            <a:bodyPr wrap="square" rtlCol="0">
              <a:spAutoFit/>
            </a:bodyPr>
            <a:lstStyle/>
            <a:p>
              <a:pPr marL="342900" indent="-342900"/>
              <a:r>
                <a:rPr lang="en-US" b="1" dirty="0"/>
                <a:t>082</a:t>
              </a:r>
            </a:p>
            <a:p>
              <a:pPr marL="342900" indent="-342900"/>
              <a:r>
                <a:rPr lang="en-US" b="1" dirty="0"/>
                <a:t>077</a:t>
              </a:r>
            </a:p>
            <a:p>
              <a:pPr marL="342900" indent="-342900"/>
              <a:r>
                <a:rPr lang="en-US" b="1" dirty="0"/>
                <a:t>055</a:t>
              </a:r>
            </a:p>
            <a:p>
              <a:pPr marL="342900" indent="-342900"/>
              <a:r>
                <a:rPr lang="en-US" b="1" dirty="0"/>
                <a:t>023      150</a:t>
              </a:r>
            </a:p>
            <a:p>
              <a:pPr marL="342900" indent="-342900"/>
              <a:r>
                <a:rPr lang="en-US" b="1" dirty="0"/>
                <a:t>012      100                                                                                           901</a:t>
              </a:r>
            </a:p>
            <a:p>
              <a:r>
                <a:rPr lang="en-US" b="1" dirty="0"/>
                <a:t>   0        1            2          3        4            5          6          7          8          9</a:t>
              </a:r>
            </a:p>
          </p:txBody>
        </p:sp>
        <p:grpSp>
          <p:nvGrpSpPr>
            <p:cNvPr id="5" name="Group 132"/>
            <p:cNvGrpSpPr/>
            <p:nvPr/>
          </p:nvGrpSpPr>
          <p:grpSpPr>
            <a:xfrm>
              <a:off x="767587" y="1413210"/>
              <a:ext cx="629001" cy="651165"/>
              <a:chOff x="2646214" y="3158836"/>
              <a:chExt cx="629001" cy="651165"/>
            </a:xfrm>
          </p:grpSpPr>
          <p:cxnSp>
            <p:nvCxnSpPr>
              <p:cNvPr id="42" name="Straight Connector 41"/>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 name="Group 133"/>
            <p:cNvGrpSpPr/>
            <p:nvPr/>
          </p:nvGrpSpPr>
          <p:grpSpPr>
            <a:xfrm>
              <a:off x="7700408" y="1413210"/>
              <a:ext cx="629001" cy="651165"/>
              <a:chOff x="2646214" y="3158836"/>
              <a:chExt cx="629001" cy="651165"/>
            </a:xfrm>
          </p:grpSpPr>
          <p:cxnSp>
            <p:nvCxnSpPr>
              <p:cNvPr id="39" name="Straight Connector 38"/>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 name="Group 134"/>
            <p:cNvGrpSpPr/>
            <p:nvPr/>
          </p:nvGrpSpPr>
          <p:grpSpPr>
            <a:xfrm>
              <a:off x="6935637" y="1413210"/>
              <a:ext cx="629001" cy="651165"/>
              <a:chOff x="2646214" y="3158836"/>
              <a:chExt cx="629001" cy="651165"/>
            </a:xfrm>
          </p:grpSpPr>
          <p:cxnSp>
            <p:nvCxnSpPr>
              <p:cNvPr id="36" name="Straight Connector 35"/>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8" name="Group 135"/>
            <p:cNvGrpSpPr/>
            <p:nvPr/>
          </p:nvGrpSpPr>
          <p:grpSpPr>
            <a:xfrm>
              <a:off x="6187491" y="1413210"/>
              <a:ext cx="629001" cy="651165"/>
              <a:chOff x="2646214" y="3158836"/>
              <a:chExt cx="629001" cy="651165"/>
            </a:xfrm>
          </p:grpSpPr>
          <p:cxnSp>
            <p:nvCxnSpPr>
              <p:cNvPr id="33" name="Straight Connector 32"/>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9" name="Group 136"/>
            <p:cNvGrpSpPr/>
            <p:nvPr/>
          </p:nvGrpSpPr>
          <p:grpSpPr>
            <a:xfrm>
              <a:off x="5372845" y="1413210"/>
              <a:ext cx="629001" cy="651165"/>
              <a:chOff x="2646214" y="3158836"/>
              <a:chExt cx="629001" cy="651165"/>
            </a:xfrm>
          </p:grpSpPr>
          <p:cxnSp>
            <p:nvCxnSpPr>
              <p:cNvPr id="30" name="Straight Connector 29"/>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0" name="Group 137"/>
            <p:cNvGrpSpPr/>
            <p:nvPr/>
          </p:nvGrpSpPr>
          <p:grpSpPr>
            <a:xfrm>
              <a:off x="4591449" y="1413210"/>
              <a:ext cx="629001" cy="651165"/>
              <a:chOff x="2646214" y="3158836"/>
              <a:chExt cx="629001" cy="651165"/>
            </a:xfrm>
          </p:grpSpPr>
          <p:cxnSp>
            <p:nvCxnSpPr>
              <p:cNvPr id="27" name="Straight Connector 26"/>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1" name="Group 138"/>
            <p:cNvGrpSpPr/>
            <p:nvPr/>
          </p:nvGrpSpPr>
          <p:grpSpPr>
            <a:xfrm>
              <a:off x="3810053" y="1413210"/>
              <a:ext cx="629001" cy="651165"/>
              <a:chOff x="2646214" y="3158836"/>
              <a:chExt cx="629001" cy="651165"/>
            </a:xfrm>
          </p:grpSpPr>
          <p:cxnSp>
            <p:nvCxnSpPr>
              <p:cNvPr id="24" name="Straight Connector 23"/>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 name="Group 139"/>
            <p:cNvGrpSpPr/>
            <p:nvPr/>
          </p:nvGrpSpPr>
          <p:grpSpPr>
            <a:xfrm>
              <a:off x="3061900" y="1413210"/>
              <a:ext cx="629001" cy="651165"/>
              <a:chOff x="2646214" y="3158836"/>
              <a:chExt cx="629001" cy="651165"/>
            </a:xfrm>
          </p:grpSpPr>
          <p:cxnSp>
            <p:nvCxnSpPr>
              <p:cNvPr id="21" name="Straight Connector 20"/>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 name="Group 140"/>
            <p:cNvGrpSpPr/>
            <p:nvPr/>
          </p:nvGrpSpPr>
          <p:grpSpPr>
            <a:xfrm>
              <a:off x="2313754" y="1413210"/>
              <a:ext cx="629001" cy="651165"/>
              <a:chOff x="2646214" y="3158836"/>
              <a:chExt cx="629001" cy="651165"/>
            </a:xfrm>
          </p:grpSpPr>
          <p:cxnSp>
            <p:nvCxnSpPr>
              <p:cNvPr id="18" name="Straight Connector 17"/>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 name="Group 141"/>
            <p:cNvGrpSpPr/>
            <p:nvPr/>
          </p:nvGrpSpPr>
          <p:grpSpPr>
            <a:xfrm>
              <a:off x="1548983" y="1413210"/>
              <a:ext cx="629001" cy="651165"/>
              <a:chOff x="2646214" y="3158836"/>
              <a:chExt cx="629001" cy="651165"/>
            </a:xfrm>
          </p:grpSpPr>
          <p:cxnSp>
            <p:nvCxnSpPr>
              <p:cNvPr id="15" name="Straight Connector 14"/>
              <p:cNvCxnSpPr/>
              <p:nvPr/>
            </p:nvCxnSpPr>
            <p:spPr>
              <a:xfrm>
                <a:off x="2660072" y="3175461"/>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58584" y="3158836"/>
                <a:ext cx="0" cy="63176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2646214" y="3807230"/>
                <a:ext cx="629001" cy="277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759600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57150"/>
            <a:ext cx="12172950" cy="1631216"/>
          </a:xfrm>
          <a:prstGeom prst="rect">
            <a:avLst/>
          </a:prstGeom>
          <a:noFill/>
        </p:spPr>
        <p:txBody>
          <a:bodyPr wrap="square" rtlCol="0">
            <a:spAutoFit/>
          </a:bodyPr>
          <a:lstStyle/>
          <a:p>
            <a:pPr>
              <a:buFont typeface="Wingdings" pitchFamily="2" charset="2"/>
              <a:buChar char="q"/>
            </a:pPr>
            <a:r>
              <a:rPr lang="en-US" sz="2800" b="1" u="sng" dirty="0"/>
              <a:t>Binary heap(heap)</a:t>
            </a:r>
          </a:p>
          <a:p>
            <a:r>
              <a:rPr lang="en-US" sz="2400" b="1" dirty="0"/>
              <a:t>Heap is a tree structure (almost complete binary tree ) data structure in which all the tree nodes are in particular order, such that tree satisfies the heap properties (i.e. a specific parent-child relationship)</a:t>
            </a:r>
          </a:p>
        </p:txBody>
      </p:sp>
      <p:sp>
        <p:nvSpPr>
          <p:cNvPr id="25" name="TextBox 24"/>
          <p:cNvSpPr txBox="1"/>
          <p:nvPr/>
        </p:nvSpPr>
        <p:spPr>
          <a:xfrm>
            <a:off x="0" y="1322840"/>
            <a:ext cx="5391150" cy="523220"/>
          </a:xfrm>
          <a:prstGeom prst="rect">
            <a:avLst/>
          </a:prstGeom>
          <a:noFill/>
        </p:spPr>
        <p:txBody>
          <a:bodyPr wrap="square" rtlCol="0">
            <a:spAutoFit/>
          </a:bodyPr>
          <a:lstStyle/>
          <a:p>
            <a:pPr>
              <a:buFont typeface="Wingdings" pitchFamily="2" charset="2"/>
              <a:buChar char="q"/>
            </a:pPr>
            <a:r>
              <a:rPr lang="en-US" sz="2800" u="sng" dirty="0"/>
              <a:t>Types of heap</a:t>
            </a:r>
          </a:p>
        </p:txBody>
      </p:sp>
      <p:sp>
        <p:nvSpPr>
          <p:cNvPr id="26" name="TextBox 25"/>
          <p:cNvSpPr txBox="1"/>
          <p:nvPr/>
        </p:nvSpPr>
        <p:spPr>
          <a:xfrm>
            <a:off x="19050" y="1851289"/>
            <a:ext cx="5372100" cy="1015663"/>
          </a:xfrm>
          <a:prstGeom prst="rect">
            <a:avLst/>
          </a:prstGeom>
          <a:noFill/>
        </p:spPr>
        <p:txBody>
          <a:bodyPr wrap="square" rtlCol="0">
            <a:spAutoFit/>
          </a:bodyPr>
          <a:lstStyle/>
          <a:p>
            <a:r>
              <a:rPr lang="en-US" sz="2000" b="1" u="sng" dirty="0"/>
              <a:t>Max heap :</a:t>
            </a:r>
          </a:p>
          <a:p>
            <a:r>
              <a:rPr lang="en-US" sz="2000" b="1" dirty="0"/>
              <a:t>Value of node is always &gt;= the value of each of its children</a:t>
            </a:r>
          </a:p>
        </p:txBody>
      </p:sp>
      <p:sp>
        <p:nvSpPr>
          <p:cNvPr id="27" name="TextBox 26"/>
          <p:cNvSpPr txBox="1"/>
          <p:nvPr/>
        </p:nvSpPr>
        <p:spPr>
          <a:xfrm>
            <a:off x="6096000" y="1766629"/>
            <a:ext cx="5334000" cy="1015663"/>
          </a:xfrm>
          <a:prstGeom prst="rect">
            <a:avLst/>
          </a:prstGeom>
          <a:noFill/>
        </p:spPr>
        <p:txBody>
          <a:bodyPr wrap="square" rtlCol="0">
            <a:spAutoFit/>
          </a:bodyPr>
          <a:lstStyle/>
          <a:p>
            <a:r>
              <a:rPr lang="en-US" sz="2000" b="1" u="sng" dirty="0"/>
              <a:t>Min heap :</a:t>
            </a:r>
          </a:p>
          <a:p>
            <a:r>
              <a:rPr lang="en-US" sz="2000" b="1" dirty="0"/>
              <a:t>Value of node is always &lt;= the value of each of its children..</a:t>
            </a:r>
          </a:p>
        </p:txBody>
      </p:sp>
      <p:grpSp>
        <p:nvGrpSpPr>
          <p:cNvPr id="28" name="Group 27"/>
          <p:cNvGrpSpPr/>
          <p:nvPr/>
        </p:nvGrpSpPr>
        <p:grpSpPr>
          <a:xfrm>
            <a:off x="762000" y="2692400"/>
            <a:ext cx="3665220" cy="3403600"/>
            <a:chOff x="476250" y="838200"/>
            <a:chExt cx="3695700" cy="3562350"/>
          </a:xfrm>
        </p:grpSpPr>
        <p:sp>
          <p:nvSpPr>
            <p:cNvPr id="29" name="Oval 28"/>
            <p:cNvSpPr/>
            <p:nvPr/>
          </p:nvSpPr>
          <p:spPr>
            <a:xfrm>
              <a:off x="2076450" y="8382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cxnSp>
          <p:nvCxnSpPr>
            <p:cNvPr id="30" name="Straight Connector 29"/>
            <p:cNvCxnSpPr/>
            <p:nvPr/>
          </p:nvCxnSpPr>
          <p:spPr>
            <a:xfrm flipH="1">
              <a:off x="1657350" y="1423567"/>
              <a:ext cx="595734" cy="862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32" idx="1"/>
            </p:cNvCxnSpPr>
            <p:nvPr/>
          </p:nvCxnSpPr>
          <p:spPr>
            <a:xfrm>
              <a:off x="2634084" y="1385467"/>
              <a:ext cx="952499" cy="962866"/>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486150" y="22479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22</a:t>
              </a:r>
            </a:p>
          </p:txBody>
        </p:sp>
        <p:cxnSp>
          <p:nvCxnSpPr>
            <p:cNvPr id="33" name="Straight Connector 32"/>
            <p:cNvCxnSpPr/>
            <p:nvPr/>
          </p:nvCxnSpPr>
          <p:spPr>
            <a:xfrm flipH="1">
              <a:off x="3067050" y="2833267"/>
              <a:ext cx="595734" cy="862433"/>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257300" y="226695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44</a:t>
              </a:r>
            </a:p>
          </p:txBody>
        </p:sp>
        <p:cxnSp>
          <p:nvCxnSpPr>
            <p:cNvPr id="35" name="Straight Connector 34"/>
            <p:cNvCxnSpPr/>
            <p:nvPr/>
          </p:nvCxnSpPr>
          <p:spPr>
            <a:xfrm flipH="1">
              <a:off x="895350" y="2814217"/>
              <a:ext cx="595734" cy="862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662534" y="2814217"/>
              <a:ext cx="604416" cy="900533"/>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2724150" y="36957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p>
          </p:txBody>
        </p:sp>
        <p:sp>
          <p:nvSpPr>
            <p:cNvPr id="38" name="Oval 37"/>
            <p:cNvSpPr/>
            <p:nvPr/>
          </p:nvSpPr>
          <p:spPr>
            <a:xfrm>
              <a:off x="476250" y="36957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sp>
          <p:nvSpPr>
            <p:cNvPr id="39" name="Oval 38"/>
            <p:cNvSpPr/>
            <p:nvPr/>
          </p:nvSpPr>
          <p:spPr>
            <a:xfrm>
              <a:off x="1924050" y="371475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31</a:t>
              </a:r>
            </a:p>
          </p:txBody>
        </p:sp>
      </p:grpSp>
      <p:grpSp>
        <p:nvGrpSpPr>
          <p:cNvPr id="52" name="Group 51"/>
          <p:cNvGrpSpPr/>
          <p:nvPr/>
        </p:nvGrpSpPr>
        <p:grpSpPr>
          <a:xfrm>
            <a:off x="7452273" y="2703830"/>
            <a:ext cx="3675380" cy="3392170"/>
            <a:chOff x="7581900" y="2419350"/>
            <a:chExt cx="3695700" cy="3562350"/>
          </a:xfrm>
        </p:grpSpPr>
        <p:cxnSp>
          <p:nvCxnSpPr>
            <p:cNvPr id="53" name="Straight Connector 52"/>
            <p:cNvCxnSpPr/>
            <p:nvPr/>
          </p:nvCxnSpPr>
          <p:spPr>
            <a:xfrm flipH="1">
              <a:off x="10172700" y="4414417"/>
              <a:ext cx="595734" cy="862433"/>
            </a:xfrm>
            <a:prstGeom prst="line">
              <a:avLst/>
            </a:prstGeom>
          </p:spPr>
          <p:style>
            <a:lnRef idx="1">
              <a:schemeClr val="accent1"/>
            </a:lnRef>
            <a:fillRef idx="0">
              <a:schemeClr val="accent1"/>
            </a:fillRef>
            <a:effectRef idx="0">
              <a:schemeClr val="accent1"/>
            </a:effectRef>
            <a:fontRef idx="minor">
              <a:schemeClr val="tx1"/>
            </a:fontRef>
          </p:style>
        </p:cxnSp>
        <p:grpSp>
          <p:nvGrpSpPr>
            <p:cNvPr id="54" name="Group 54"/>
            <p:cNvGrpSpPr/>
            <p:nvPr/>
          </p:nvGrpSpPr>
          <p:grpSpPr>
            <a:xfrm>
              <a:off x="7581900" y="2419350"/>
              <a:ext cx="3695700" cy="3562350"/>
              <a:chOff x="7581900" y="2419350"/>
              <a:chExt cx="3695700" cy="3562350"/>
            </a:xfrm>
          </p:grpSpPr>
          <p:cxnSp>
            <p:nvCxnSpPr>
              <p:cNvPr id="55" name="Straight Connector 54"/>
              <p:cNvCxnSpPr>
                <a:endCxn id="56" idx="1"/>
              </p:cNvCxnSpPr>
              <p:nvPr/>
            </p:nvCxnSpPr>
            <p:spPr>
              <a:xfrm>
                <a:off x="9739734" y="2966617"/>
                <a:ext cx="952499" cy="962866"/>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10591800" y="382905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cxnSp>
            <p:nvCxnSpPr>
              <p:cNvPr id="57" name="Straight Connector 56"/>
              <p:cNvCxnSpPr/>
              <p:nvPr/>
            </p:nvCxnSpPr>
            <p:spPr>
              <a:xfrm>
                <a:off x="8768184" y="4395367"/>
                <a:ext cx="604416" cy="900533"/>
              </a:xfrm>
              <a:prstGeom prst="line">
                <a:avLst/>
              </a:prstGeom>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9829800" y="527685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22</a:t>
                </a:r>
              </a:p>
            </p:txBody>
          </p:sp>
          <p:grpSp>
            <p:nvGrpSpPr>
              <p:cNvPr id="59" name="Group 53"/>
              <p:cNvGrpSpPr/>
              <p:nvPr/>
            </p:nvGrpSpPr>
            <p:grpSpPr>
              <a:xfrm>
                <a:off x="7581900" y="2419350"/>
                <a:ext cx="2286000" cy="3543300"/>
                <a:chOff x="7581900" y="2419350"/>
                <a:chExt cx="2286000" cy="3543300"/>
              </a:xfrm>
            </p:grpSpPr>
            <p:sp>
              <p:nvSpPr>
                <p:cNvPr id="61" name="Oval 60"/>
                <p:cNvSpPr/>
                <p:nvPr/>
              </p:nvSpPr>
              <p:spPr>
                <a:xfrm>
                  <a:off x="9182100" y="241935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p>
              </p:txBody>
            </p:sp>
            <p:cxnSp>
              <p:nvCxnSpPr>
                <p:cNvPr id="62" name="Straight Connector 61"/>
                <p:cNvCxnSpPr/>
                <p:nvPr/>
              </p:nvCxnSpPr>
              <p:spPr>
                <a:xfrm flipH="1">
                  <a:off x="8763000" y="3004717"/>
                  <a:ext cx="595734" cy="862433"/>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8362950" y="38481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31</a:t>
                  </a:r>
                </a:p>
              </p:txBody>
            </p:sp>
            <p:cxnSp>
              <p:nvCxnSpPr>
                <p:cNvPr id="64" name="Straight Connector 63"/>
                <p:cNvCxnSpPr/>
                <p:nvPr/>
              </p:nvCxnSpPr>
              <p:spPr>
                <a:xfrm flipH="1">
                  <a:off x="8001000" y="4395367"/>
                  <a:ext cx="595734" cy="862433"/>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7581900" y="527685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44</a:t>
                  </a:r>
                </a:p>
              </p:txBody>
            </p:sp>
          </p:grpSp>
          <p:sp>
            <p:nvSpPr>
              <p:cNvPr id="60" name="Oval 59"/>
              <p:cNvSpPr/>
              <p:nvPr/>
            </p:nvSpPr>
            <p:spPr>
              <a:xfrm>
                <a:off x="9029700" y="52959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p:cNvGrpSpPr/>
          <p:nvPr/>
        </p:nvGrpSpPr>
        <p:grpSpPr>
          <a:xfrm>
            <a:off x="317070" y="3221731"/>
            <a:ext cx="3288686" cy="2914648"/>
            <a:chOff x="3615916" y="1408569"/>
            <a:chExt cx="3288686" cy="2914648"/>
          </a:xfrm>
        </p:grpSpPr>
        <p:sp>
          <p:nvSpPr>
            <p:cNvPr id="11" name="Oval 10"/>
            <p:cNvSpPr/>
            <p:nvPr/>
          </p:nvSpPr>
          <p:spPr>
            <a:xfrm>
              <a:off x="4394815" y="3924254"/>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4</a:t>
              </a:r>
            </a:p>
          </p:txBody>
        </p:sp>
        <p:cxnSp>
          <p:nvCxnSpPr>
            <p:cNvPr id="21" name="Straight Connector 20"/>
            <p:cNvCxnSpPr>
              <a:endCxn id="25" idx="0"/>
            </p:cNvCxnSpPr>
            <p:nvPr/>
          </p:nvCxnSpPr>
          <p:spPr>
            <a:xfrm>
              <a:off x="6288293" y="2602443"/>
              <a:ext cx="356676" cy="523884"/>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385336" y="3126327"/>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3</a:t>
              </a:r>
            </a:p>
          </p:txBody>
        </p:sp>
        <p:cxnSp>
          <p:nvCxnSpPr>
            <p:cNvPr id="26" name="Straight Connector 25"/>
            <p:cNvCxnSpPr>
              <a:endCxn id="11" idx="0"/>
            </p:cNvCxnSpPr>
            <p:nvPr/>
          </p:nvCxnSpPr>
          <p:spPr>
            <a:xfrm>
              <a:off x="4514133" y="3378205"/>
              <a:ext cx="140315" cy="546048"/>
            </a:xfrm>
            <a:prstGeom prst="line">
              <a:avLst/>
            </a:prstGeom>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4207303" y="1408569"/>
              <a:ext cx="2293425" cy="2105639"/>
              <a:chOff x="4207303" y="1408569"/>
              <a:chExt cx="2293425" cy="2105639"/>
            </a:xfrm>
          </p:grpSpPr>
          <p:cxnSp>
            <p:nvCxnSpPr>
              <p:cNvPr id="23" name="Straight Connector 22"/>
              <p:cNvCxnSpPr>
                <a:endCxn id="24" idx="0"/>
              </p:cNvCxnSpPr>
              <p:nvPr/>
            </p:nvCxnSpPr>
            <p:spPr>
              <a:xfrm flipH="1">
                <a:off x="6053582" y="2602443"/>
                <a:ext cx="104894" cy="512802"/>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793949" y="3115245"/>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9</a:t>
                </a:r>
              </a:p>
            </p:txBody>
          </p:sp>
          <p:grpSp>
            <p:nvGrpSpPr>
              <p:cNvPr id="50" name="Group 49"/>
              <p:cNvGrpSpPr/>
              <p:nvPr/>
            </p:nvGrpSpPr>
            <p:grpSpPr>
              <a:xfrm>
                <a:off x="4207303" y="1408569"/>
                <a:ext cx="2293425" cy="2072392"/>
                <a:chOff x="4207303" y="1408569"/>
                <a:chExt cx="2293425" cy="2072392"/>
              </a:xfrm>
            </p:grpSpPr>
            <p:cxnSp>
              <p:nvCxnSpPr>
                <p:cNvPr id="17" name="Straight Connector 16"/>
                <p:cNvCxnSpPr>
                  <a:endCxn id="20" idx="0"/>
                </p:cNvCxnSpPr>
                <p:nvPr/>
              </p:nvCxnSpPr>
              <p:spPr>
                <a:xfrm>
                  <a:off x="5047823" y="2558114"/>
                  <a:ext cx="327828" cy="523884"/>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116018" y="3081998"/>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7</a:t>
                  </a:r>
                </a:p>
              </p:txBody>
            </p:sp>
            <p:grpSp>
              <p:nvGrpSpPr>
                <p:cNvPr id="41" name="Group 40"/>
                <p:cNvGrpSpPr/>
                <p:nvPr/>
              </p:nvGrpSpPr>
              <p:grpSpPr>
                <a:xfrm>
                  <a:off x="4207303" y="1408569"/>
                  <a:ext cx="2293425" cy="2050227"/>
                  <a:chOff x="4207303" y="1408569"/>
                  <a:chExt cx="2293425" cy="2050227"/>
                </a:xfrm>
              </p:grpSpPr>
              <p:cxnSp>
                <p:nvCxnSpPr>
                  <p:cNvPr id="14" name="Straight Connector 13"/>
                  <p:cNvCxnSpPr/>
                  <p:nvPr/>
                </p:nvCxnSpPr>
                <p:spPr>
                  <a:xfrm>
                    <a:off x="5783450" y="1726941"/>
                    <a:ext cx="385524" cy="60146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361227" y="1408569"/>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16</a:t>
                    </a:r>
                  </a:p>
                </p:txBody>
              </p:sp>
              <p:cxnSp>
                <p:nvCxnSpPr>
                  <p:cNvPr id="16" name="Straight Connector 15"/>
                  <p:cNvCxnSpPr/>
                  <p:nvPr/>
                </p:nvCxnSpPr>
                <p:spPr>
                  <a:xfrm flipH="1">
                    <a:off x="5043898" y="1749105"/>
                    <a:ext cx="451071" cy="501719"/>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740993" y="2239742"/>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14</a:t>
                    </a:r>
                  </a:p>
                </p:txBody>
              </p:sp>
              <p:cxnSp>
                <p:nvCxnSpPr>
                  <p:cNvPr id="19" name="Straight Connector 18"/>
                  <p:cNvCxnSpPr/>
                  <p:nvPr/>
                </p:nvCxnSpPr>
                <p:spPr>
                  <a:xfrm flipH="1">
                    <a:off x="4466936" y="2558114"/>
                    <a:ext cx="451071" cy="501719"/>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981462" y="2284072"/>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10</a:t>
                    </a:r>
                  </a:p>
                </p:txBody>
              </p:sp>
              <p:sp>
                <p:nvSpPr>
                  <p:cNvPr id="27" name="Oval 26"/>
                  <p:cNvSpPr/>
                  <p:nvPr/>
                </p:nvSpPr>
                <p:spPr>
                  <a:xfrm>
                    <a:off x="4207303" y="3059833"/>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8</a:t>
                    </a:r>
                  </a:p>
                </p:txBody>
              </p:sp>
            </p:grpSp>
          </p:grpSp>
        </p:grpSp>
        <p:cxnSp>
          <p:nvCxnSpPr>
            <p:cNvPr id="28" name="Straight Connector 27"/>
            <p:cNvCxnSpPr/>
            <p:nvPr/>
          </p:nvCxnSpPr>
          <p:spPr>
            <a:xfrm flipH="1">
              <a:off x="3933245" y="3378205"/>
              <a:ext cx="451071" cy="501719"/>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615916" y="3891007"/>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2</a:t>
              </a:r>
            </a:p>
          </p:txBody>
        </p:sp>
        <p:cxnSp>
          <p:nvCxnSpPr>
            <p:cNvPr id="30" name="Straight Connector 29"/>
            <p:cNvCxnSpPr>
              <a:stCxn id="20" idx="4"/>
            </p:cNvCxnSpPr>
            <p:nvPr/>
          </p:nvCxnSpPr>
          <p:spPr>
            <a:xfrm flipH="1">
              <a:off x="5245835" y="3480961"/>
              <a:ext cx="129817" cy="509786"/>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015050" y="3913171"/>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1</a:t>
              </a:r>
            </a:p>
          </p:txBody>
        </p:sp>
      </p:grpSp>
      <p:grpSp>
        <p:nvGrpSpPr>
          <p:cNvPr id="34" name="Group 33"/>
          <p:cNvGrpSpPr/>
          <p:nvPr/>
        </p:nvGrpSpPr>
        <p:grpSpPr>
          <a:xfrm>
            <a:off x="1355603" y="1154881"/>
            <a:ext cx="1139500" cy="1230136"/>
            <a:chOff x="4893393" y="1560969"/>
            <a:chExt cx="1139500" cy="1230136"/>
          </a:xfrm>
        </p:grpSpPr>
        <p:sp>
          <p:nvSpPr>
            <p:cNvPr id="31" name="Oval 30"/>
            <p:cNvSpPr/>
            <p:nvPr/>
          </p:nvSpPr>
          <p:spPr>
            <a:xfrm>
              <a:off x="5513627" y="1560969"/>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16</a:t>
              </a:r>
            </a:p>
          </p:txBody>
        </p:sp>
        <p:cxnSp>
          <p:nvCxnSpPr>
            <p:cNvPr id="32" name="Straight Connector 31"/>
            <p:cNvCxnSpPr/>
            <p:nvPr/>
          </p:nvCxnSpPr>
          <p:spPr>
            <a:xfrm flipH="1">
              <a:off x="5196298" y="1901505"/>
              <a:ext cx="451071" cy="501719"/>
            </a:xfrm>
            <a:prstGeom prst="line">
              <a:avLst/>
            </a:prstGeom>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4893393" y="2392142"/>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14</a:t>
              </a:r>
            </a:p>
          </p:txBody>
        </p:sp>
      </p:grpSp>
      <p:grpSp>
        <p:nvGrpSpPr>
          <p:cNvPr id="40" name="Group 39"/>
          <p:cNvGrpSpPr/>
          <p:nvPr/>
        </p:nvGrpSpPr>
        <p:grpSpPr>
          <a:xfrm>
            <a:off x="2702520" y="1164163"/>
            <a:ext cx="1759735" cy="1274466"/>
            <a:chOff x="4893393" y="1560969"/>
            <a:chExt cx="1759735" cy="1274466"/>
          </a:xfrm>
        </p:grpSpPr>
        <p:cxnSp>
          <p:nvCxnSpPr>
            <p:cNvPr id="35" name="Straight Connector 34"/>
            <p:cNvCxnSpPr/>
            <p:nvPr/>
          </p:nvCxnSpPr>
          <p:spPr>
            <a:xfrm>
              <a:off x="5935850" y="1879341"/>
              <a:ext cx="385524" cy="601460"/>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513627" y="1560969"/>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16</a:t>
              </a:r>
            </a:p>
          </p:txBody>
        </p:sp>
        <p:cxnSp>
          <p:nvCxnSpPr>
            <p:cNvPr id="37" name="Straight Connector 36"/>
            <p:cNvCxnSpPr/>
            <p:nvPr/>
          </p:nvCxnSpPr>
          <p:spPr>
            <a:xfrm flipH="1">
              <a:off x="5196298" y="1901505"/>
              <a:ext cx="451071" cy="501719"/>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4893393" y="2392142"/>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14</a:t>
              </a:r>
            </a:p>
          </p:txBody>
        </p:sp>
        <p:sp>
          <p:nvSpPr>
            <p:cNvPr id="39" name="Oval 38"/>
            <p:cNvSpPr/>
            <p:nvPr/>
          </p:nvSpPr>
          <p:spPr>
            <a:xfrm>
              <a:off x="6133862" y="2436472"/>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10</a:t>
              </a:r>
            </a:p>
          </p:txBody>
        </p:sp>
      </p:grpSp>
      <p:grpSp>
        <p:nvGrpSpPr>
          <p:cNvPr id="42" name="Group 41"/>
          <p:cNvGrpSpPr/>
          <p:nvPr/>
        </p:nvGrpSpPr>
        <p:grpSpPr>
          <a:xfrm>
            <a:off x="4451756" y="1164163"/>
            <a:ext cx="2293425" cy="2050227"/>
            <a:chOff x="4207303" y="1408569"/>
            <a:chExt cx="2293425" cy="2050227"/>
          </a:xfrm>
        </p:grpSpPr>
        <p:cxnSp>
          <p:nvCxnSpPr>
            <p:cNvPr id="43" name="Straight Connector 42"/>
            <p:cNvCxnSpPr/>
            <p:nvPr/>
          </p:nvCxnSpPr>
          <p:spPr>
            <a:xfrm>
              <a:off x="5783450" y="1726941"/>
              <a:ext cx="385524" cy="601460"/>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361227" y="1408569"/>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16</a:t>
              </a:r>
            </a:p>
          </p:txBody>
        </p:sp>
        <p:cxnSp>
          <p:nvCxnSpPr>
            <p:cNvPr id="45" name="Straight Connector 44"/>
            <p:cNvCxnSpPr/>
            <p:nvPr/>
          </p:nvCxnSpPr>
          <p:spPr>
            <a:xfrm flipH="1">
              <a:off x="5043898" y="1749105"/>
              <a:ext cx="451071" cy="501719"/>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740993" y="2239742"/>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14</a:t>
              </a:r>
            </a:p>
          </p:txBody>
        </p:sp>
        <p:cxnSp>
          <p:nvCxnSpPr>
            <p:cNvPr id="47" name="Straight Connector 46"/>
            <p:cNvCxnSpPr/>
            <p:nvPr/>
          </p:nvCxnSpPr>
          <p:spPr>
            <a:xfrm flipH="1">
              <a:off x="4466936" y="2558114"/>
              <a:ext cx="451071" cy="501719"/>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5981462" y="2284072"/>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10</a:t>
              </a:r>
            </a:p>
          </p:txBody>
        </p:sp>
        <p:sp>
          <p:nvSpPr>
            <p:cNvPr id="49" name="Oval 48"/>
            <p:cNvSpPr/>
            <p:nvPr/>
          </p:nvSpPr>
          <p:spPr>
            <a:xfrm>
              <a:off x="4207303" y="3059833"/>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8</a:t>
              </a:r>
            </a:p>
          </p:txBody>
        </p:sp>
      </p:grpSp>
      <p:grpSp>
        <p:nvGrpSpPr>
          <p:cNvPr id="51" name="Group 50"/>
          <p:cNvGrpSpPr/>
          <p:nvPr/>
        </p:nvGrpSpPr>
        <p:grpSpPr>
          <a:xfrm>
            <a:off x="7077116" y="1159365"/>
            <a:ext cx="2293425" cy="2072392"/>
            <a:chOff x="4207303" y="1408569"/>
            <a:chExt cx="2293425" cy="2072392"/>
          </a:xfrm>
        </p:grpSpPr>
        <p:cxnSp>
          <p:nvCxnSpPr>
            <p:cNvPr id="52" name="Straight Connector 51"/>
            <p:cNvCxnSpPr>
              <a:endCxn id="53" idx="0"/>
            </p:cNvCxnSpPr>
            <p:nvPr/>
          </p:nvCxnSpPr>
          <p:spPr>
            <a:xfrm>
              <a:off x="5047823" y="2558114"/>
              <a:ext cx="327828" cy="523884"/>
            </a:xfrm>
            <a:prstGeom prst="line">
              <a:avLst/>
            </a:prstGeom>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5116018" y="3081998"/>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7</a:t>
              </a:r>
            </a:p>
          </p:txBody>
        </p:sp>
        <p:grpSp>
          <p:nvGrpSpPr>
            <p:cNvPr id="54" name="Group 40"/>
            <p:cNvGrpSpPr/>
            <p:nvPr/>
          </p:nvGrpSpPr>
          <p:grpSpPr>
            <a:xfrm>
              <a:off x="4207303" y="1408569"/>
              <a:ext cx="2293425" cy="2050227"/>
              <a:chOff x="4207303" y="1408569"/>
              <a:chExt cx="2293425" cy="2050227"/>
            </a:xfrm>
          </p:grpSpPr>
          <p:cxnSp>
            <p:nvCxnSpPr>
              <p:cNvPr id="55" name="Straight Connector 54"/>
              <p:cNvCxnSpPr/>
              <p:nvPr/>
            </p:nvCxnSpPr>
            <p:spPr>
              <a:xfrm>
                <a:off x="5783450" y="1726941"/>
                <a:ext cx="385524" cy="601460"/>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5361227" y="1408569"/>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16</a:t>
                </a:r>
              </a:p>
            </p:txBody>
          </p:sp>
          <p:cxnSp>
            <p:nvCxnSpPr>
              <p:cNvPr id="57" name="Straight Connector 56"/>
              <p:cNvCxnSpPr/>
              <p:nvPr/>
            </p:nvCxnSpPr>
            <p:spPr>
              <a:xfrm flipH="1">
                <a:off x="5043898" y="1749105"/>
                <a:ext cx="451071" cy="501719"/>
              </a:xfrm>
              <a:prstGeom prst="line">
                <a:avLst/>
              </a:prstGeom>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4740993" y="2239742"/>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14</a:t>
                </a:r>
              </a:p>
            </p:txBody>
          </p:sp>
          <p:cxnSp>
            <p:nvCxnSpPr>
              <p:cNvPr id="59" name="Straight Connector 58"/>
              <p:cNvCxnSpPr/>
              <p:nvPr/>
            </p:nvCxnSpPr>
            <p:spPr>
              <a:xfrm flipH="1">
                <a:off x="4466936" y="2558114"/>
                <a:ext cx="451071" cy="501719"/>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5981462" y="2284072"/>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10</a:t>
                </a:r>
              </a:p>
            </p:txBody>
          </p:sp>
          <p:sp>
            <p:nvSpPr>
              <p:cNvPr id="61" name="Oval 60"/>
              <p:cNvSpPr/>
              <p:nvPr/>
            </p:nvSpPr>
            <p:spPr>
              <a:xfrm>
                <a:off x="4207303" y="3059833"/>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8</a:t>
                </a:r>
              </a:p>
            </p:txBody>
          </p:sp>
        </p:grpSp>
      </p:grpSp>
      <p:grpSp>
        <p:nvGrpSpPr>
          <p:cNvPr id="63" name="Group 62"/>
          <p:cNvGrpSpPr/>
          <p:nvPr/>
        </p:nvGrpSpPr>
        <p:grpSpPr>
          <a:xfrm>
            <a:off x="9673631" y="1159365"/>
            <a:ext cx="2293425" cy="2105639"/>
            <a:chOff x="4207303" y="1408569"/>
            <a:chExt cx="2293425" cy="2105639"/>
          </a:xfrm>
        </p:grpSpPr>
        <p:cxnSp>
          <p:nvCxnSpPr>
            <p:cNvPr id="64" name="Straight Connector 63"/>
            <p:cNvCxnSpPr>
              <a:endCxn id="65" idx="0"/>
            </p:cNvCxnSpPr>
            <p:nvPr/>
          </p:nvCxnSpPr>
          <p:spPr>
            <a:xfrm flipH="1">
              <a:off x="6053582" y="2602443"/>
              <a:ext cx="104894" cy="512802"/>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5793949" y="3115245"/>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9</a:t>
              </a:r>
            </a:p>
          </p:txBody>
        </p:sp>
        <p:grpSp>
          <p:nvGrpSpPr>
            <p:cNvPr id="66" name="Group 49"/>
            <p:cNvGrpSpPr/>
            <p:nvPr/>
          </p:nvGrpSpPr>
          <p:grpSpPr>
            <a:xfrm>
              <a:off x="4207303" y="1408569"/>
              <a:ext cx="2293425" cy="2072392"/>
              <a:chOff x="4207303" y="1408569"/>
              <a:chExt cx="2293425" cy="2072392"/>
            </a:xfrm>
          </p:grpSpPr>
          <p:cxnSp>
            <p:nvCxnSpPr>
              <p:cNvPr id="67" name="Straight Connector 66"/>
              <p:cNvCxnSpPr>
                <a:endCxn id="68" idx="0"/>
              </p:cNvCxnSpPr>
              <p:nvPr/>
            </p:nvCxnSpPr>
            <p:spPr>
              <a:xfrm>
                <a:off x="5047823" y="2558114"/>
                <a:ext cx="327828" cy="523884"/>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5116018" y="3081998"/>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7</a:t>
                </a:r>
              </a:p>
            </p:txBody>
          </p:sp>
          <p:grpSp>
            <p:nvGrpSpPr>
              <p:cNvPr id="69" name="Group 40"/>
              <p:cNvGrpSpPr/>
              <p:nvPr/>
            </p:nvGrpSpPr>
            <p:grpSpPr>
              <a:xfrm>
                <a:off x="4207303" y="1408569"/>
                <a:ext cx="2293425" cy="2050227"/>
                <a:chOff x="4207303" y="1408569"/>
                <a:chExt cx="2293425" cy="2050227"/>
              </a:xfrm>
            </p:grpSpPr>
            <p:cxnSp>
              <p:nvCxnSpPr>
                <p:cNvPr id="70" name="Straight Connector 69"/>
                <p:cNvCxnSpPr/>
                <p:nvPr/>
              </p:nvCxnSpPr>
              <p:spPr>
                <a:xfrm>
                  <a:off x="5783450" y="1726941"/>
                  <a:ext cx="385524" cy="601460"/>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5361227" y="1408569"/>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16</a:t>
                  </a:r>
                </a:p>
              </p:txBody>
            </p:sp>
            <p:cxnSp>
              <p:nvCxnSpPr>
                <p:cNvPr id="72" name="Straight Connector 71"/>
                <p:cNvCxnSpPr/>
                <p:nvPr/>
              </p:nvCxnSpPr>
              <p:spPr>
                <a:xfrm flipH="1">
                  <a:off x="5043898" y="1749105"/>
                  <a:ext cx="451071" cy="501719"/>
                </a:xfrm>
                <a:prstGeom prst="line">
                  <a:avLst/>
                </a:prstGeom>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4740993" y="2239742"/>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14</a:t>
                  </a:r>
                </a:p>
              </p:txBody>
            </p:sp>
            <p:cxnSp>
              <p:nvCxnSpPr>
                <p:cNvPr id="74" name="Straight Connector 73"/>
                <p:cNvCxnSpPr/>
                <p:nvPr/>
              </p:nvCxnSpPr>
              <p:spPr>
                <a:xfrm flipH="1">
                  <a:off x="4466936" y="2558114"/>
                  <a:ext cx="451071" cy="501719"/>
                </a:xfrm>
                <a:prstGeom prst="line">
                  <a:avLst/>
                </a:prstGeom>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5981462" y="2284072"/>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10</a:t>
                  </a:r>
                </a:p>
              </p:txBody>
            </p:sp>
            <p:sp>
              <p:nvSpPr>
                <p:cNvPr id="76" name="Oval 75"/>
                <p:cNvSpPr/>
                <p:nvPr/>
              </p:nvSpPr>
              <p:spPr>
                <a:xfrm>
                  <a:off x="4207303" y="3059833"/>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8</a:t>
                  </a:r>
                </a:p>
              </p:txBody>
            </p:sp>
          </p:grpSp>
        </p:grpSp>
      </p:grpSp>
      <p:sp>
        <p:nvSpPr>
          <p:cNvPr id="79" name="Oval 78"/>
          <p:cNvSpPr/>
          <p:nvPr/>
        </p:nvSpPr>
        <p:spPr>
          <a:xfrm>
            <a:off x="661286" y="1154880"/>
            <a:ext cx="519266" cy="398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16</a:t>
            </a:r>
          </a:p>
        </p:txBody>
      </p:sp>
      <p:sp>
        <p:nvSpPr>
          <p:cNvPr id="80" name="TextBox 79"/>
          <p:cNvSpPr txBox="1"/>
          <p:nvPr/>
        </p:nvSpPr>
        <p:spPr>
          <a:xfrm>
            <a:off x="281131" y="1105533"/>
            <a:ext cx="10955547" cy="2677656"/>
          </a:xfrm>
          <a:prstGeom prst="rect">
            <a:avLst/>
          </a:prstGeom>
          <a:noFill/>
        </p:spPr>
        <p:txBody>
          <a:bodyPr wrap="square" rtlCol="0">
            <a:spAutoFit/>
          </a:bodyPr>
          <a:lstStyle/>
          <a:p>
            <a:r>
              <a:rPr lang="en-US" sz="2400" b="1" dirty="0"/>
              <a:t>a)             b)             c)                        d)                             e)                            f)</a:t>
            </a:r>
          </a:p>
          <a:p>
            <a:endParaRPr lang="en-US" sz="2400" b="1" dirty="0"/>
          </a:p>
          <a:p>
            <a:endParaRPr lang="en-US" sz="2400" b="1" dirty="0"/>
          </a:p>
          <a:p>
            <a:endParaRPr lang="en-US" sz="2400" b="1" dirty="0"/>
          </a:p>
          <a:p>
            <a:endParaRPr lang="en-US" sz="2400" b="1" dirty="0"/>
          </a:p>
          <a:p>
            <a:r>
              <a:rPr lang="en-US" sz="2400" b="1" dirty="0"/>
              <a:t>               </a:t>
            </a:r>
          </a:p>
          <a:p>
            <a:r>
              <a:rPr lang="en-US" sz="2400" b="1" dirty="0"/>
              <a:t>                </a:t>
            </a:r>
          </a:p>
        </p:txBody>
      </p:sp>
      <p:sp>
        <p:nvSpPr>
          <p:cNvPr id="81" name="TextBox 80"/>
          <p:cNvSpPr txBox="1"/>
          <p:nvPr/>
        </p:nvSpPr>
        <p:spPr>
          <a:xfrm>
            <a:off x="207034" y="276045"/>
            <a:ext cx="9368287" cy="523220"/>
          </a:xfrm>
          <a:prstGeom prst="rect">
            <a:avLst/>
          </a:prstGeom>
          <a:noFill/>
        </p:spPr>
        <p:txBody>
          <a:bodyPr wrap="square" rtlCol="0">
            <a:spAutoFit/>
          </a:bodyPr>
          <a:lstStyle/>
          <a:p>
            <a:pPr>
              <a:buFont typeface="Wingdings" pitchFamily="2" charset="2"/>
              <a:buChar char="q"/>
            </a:pPr>
            <a:r>
              <a:rPr lang="en-US" sz="2800" u="sng" dirty="0"/>
              <a:t>Make a Max heap</a:t>
            </a:r>
            <a:r>
              <a:rPr lang="en-US" sz="2800" dirty="0"/>
              <a:t>:          (16,14,10,8,7,9,3,2,4,1)</a:t>
            </a:r>
          </a:p>
        </p:txBody>
      </p:sp>
      <p:sp>
        <p:nvSpPr>
          <p:cNvPr id="2" name="TextBox 1">
            <a:extLst>
              <a:ext uri="{FF2B5EF4-FFF2-40B4-BE49-F238E27FC236}">
                <a16:creationId xmlns:a16="http://schemas.microsoft.com/office/drawing/2014/main" id="{3C07F9E9-5CC8-D4E3-020E-80DFD5D5E716}"/>
              </a:ext>
            </a:extLst>
          </p:cNvPr>
          <p:cNvSpPr txBox="1"/>
          <p:nvPr/>
        </p:nvSpPr>
        <p:spPr>
          <a:xfrm>
            <a:off x="1640144" y="3150085"/>
            <a:ext cx="914400" cy="461665"/>
          </a:xfrm>
          <a:prstGeom prst="rect">
            <a:avLst/>
          </a:prstGeom>
          <a:noFill/>
        </p:spPr>
        <p:txBody>
          <a:bodyPr wrap="square" rtlCol="0">
            <a:spAutoFit/>
          </a:bodyPr>
          <a:lstStyle/>
          <a:p>
            <a:r>
              <a:rPr lang="en-US" sz="2400" b="1" dirty="0"/>
              <a:t>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roup 110"/>
          <p:cNvGrpSpPr/>
          <p:nvPr/>
        </p:nvGrpSpPr>
        <p:grpSpPr>
          <a:xfrm>
            <a:off x="438150" y="838200"/>
            <a:ext cx="3288686" cy="2914648"/>
            <a:chOff x="-476250" y="1047750"/>
            <a:chExt cx="4343400" cy="5010150"/>
          </a:xfrm>
        </p:grpSpPr>
        <p:sp>
          <p:nvSpPr>
            <p:cNvPr id="82" name="Oval 81"/>
            <p:cNvSpPr/>
            <p:nvPr/>
          </p:nvSpPr>
          <p:spPr>
            <a:xfrm>
              <a:off x="552450" y="53721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4</a:t>
              </a:r>
            </a:p>
          </p:txBody>
        </p:sp>
        <p:grpSp>
          <p:nvGrpSpPr>
            <p:cNvPr id="92" name="Group 91"/>
            <p:cNvGrpSpPr/>
            <p:nvPr/>
          </p:nvGrpSpPr>
          <p:grpSpPr>
            <a:xfrm>
              <a:off x="-476250" y="1047750"/>
              <a:ext cx="4343400" cy="4953000"/>
              <a:chOff x="-476250" y="1047750"/>
              <a:chExt cx="4343400" cy="4953000"/>
            </a:xfrm>
          </p:grpSpPr>
          <p:cxnSp>
            <p:nvCxnSpPr>
              <p:cNvPr id="41" name="Straight Connector 40"/>
              <p:cNvCxnSpPr/>
              <p:nvPr/>
            </p:nvCxnSpPr>
            <p:spPr>
              <a:xfrm>
                <a:off x="2386434" y="1595017"/>
                <a:ext cx="509166" cy="1033883"/>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828800" y="104775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16</a:t>
                </a:r>
              </a:p>
            </p:txBody>
          </p:sp>
          <p:cxnSp>
            <p:nvCxnSpPr>
              <p:cNvPr id="40" name="Straight Connector 39"/>
              <p:cNvCxnSpPr/>
              <p:nvPr/>
            </p:nvCxnSpPr>
            <p:spPr>
              <a:xfrm flipH="1">
                <a:off x="1409700" y="1633117"/>
                <a:ext cx="595734" cy="862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49" idx="0"/>
              </p:cNvCxnSpPr>
              <p:nvPr/>
            </p:nvCxnSpPr>
            <p:spPr>
              <a:xfrm>
                <a:off x="1414884" y="3023767"/>
                <a:ext cx="432966" cy="900533"/>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1009650" y="24765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14</a:t>
                </a:r>
              </a:p>
            </p:txBody>
          </p:sp>
          <p:cxnSp>
            <p:nvCxnSpPr>
              <p:cNvPr id="45" name="Straight Connector 44"/>
              <p:cNvCxnSpPr/>
              <p:nvPr/>
            </p:nvCxnSpPr>
            <p:spPr>
              <a:xfrm flipH="1">
                <a:off x="647700" y="3023767"/>
                <a:ext cx="595734" cy="862433"/>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1504950" y="39243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7</a:t>
                </a:r>
              </a:p>
            </p:txBody>
          </p:sp>
          <p:cxnSp>
            <p:nvCxnSpPr>
              <p:cNvPr id="72" name="Straight Connector 71"/>
              <p:cNvCxnSpPr>
                <a:endCxn id="76" idx="0"/>
              </p:cNvCxnSpPr>
              <p:nvPr/>
            </p:nvCxnSpPr>
            <p:spPr>
              <a:xfrm>
                <a:off x="3053184" y="3099967"/>
                <a:ext cx="471066" cy="900533"/>
              </a:xfrm>
              <a:prstGeom prst="line">
                <a:avLst/>
              </a:prstGeom>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647950" y="25527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10</a:t>
                </a:r>
              </a:p>
            </p:txBody>
          </p:sp>
          <p:cxnSp>
            <p:nvCxnSpPr>
              <p:cNvPr id="74" name="Straight Connector 73"/>
              <p:cNvCxnSpPr>
                <a:endCxn id="75" idx="0"/>
              </p:cNvCxnSpPr>
              <p:nvPr/>
            </p:nvCxnSpPr>
            <p:spPr>
              <a:xfrm flipH="1">
                <a:off x="2743200" y="3099967"/>
                <a:ext cx="138534" cy="881483"/>
              </a:xfrm>
              <a:prstGeom prst="line">
                <a:avLst/>
              </a:prstGeom>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2400300" y="398145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9</a:t>
                </a:r>
              </a:p>
            </p:txBody>
          </p:sp>
          <p:sp>
            <p:nvSpPr>
              <p:cNvPr id="76" name="Oval 75"/>
              <p:cNvSpPr/>
              <p:nvPr/>
            </p:nvSpPr>
            <p:spPr>
              <a:xfrm>
                <a:off x="3181350" y="40005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a:t>
                </a:r>
              </a:p>
            </p:txBody>
          </p:sp>
          <p:cxnSp>
            <p:nvCxnSpPr>
              <p:cNvPr id="78" name="Straight Connector 77"/>
              <p:cNvCxnSpPr>
                <a:endCxn id="82" idx="0"/>
              </p:cNvCxnSpPr>
              <p:nvPr/>
            </p:nvCxnSpPr>
            <p:spPr>
              <a:xfrm>
                <a:off x="710034" y="4433467"/>
                <a:ext cx="185316" cy="938633"/>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304800" y="38862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8</a:t>
                </a:r>
              </a:p>
            </p:txBody>
          </p:sp>
          <p:cxnSp>
            <p:nvCxnSpPr>
              <p:cNvPr id="80" name="Straight Connector 79"/>
              <p:cNvCxnSpPr/>
              <p:nvPr/>
            </p:nvCxnSpPr>
            <p:spPr>
              <a:xfrm flipH="1">
                <a:off x="-57150" y="4433467"/>
                <a:ext cx="595734" cy="862433"/>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476250" y="531495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2</a:t>
                </a:r>
              </a:p>
            </p:txBody>
          </p:sp>
          <p:cxnSp>
            <p:nvCxnSpPr>
              <p:cNvPr id="84" name="Straight Connector 83"/>
              <p:cNvCxnSpPr>
                <a:stCxn id="49" idx="4"/>
              </p:cNvCxnSpPr>
              <p:nvPr/>
            </p:nvCxnSpPr>
            <p:spPr>
              <a:xfrm flipH="1">
                <a:off x="1676400" y="4610100"/>
                <a:ext cx="171450" cy="8763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6" name="Oval 85"/>
            <p:cNvSpPr/>
            <p:nvPr/>
          </p:nvSpPr>
          <p:spPr>
            <a:xfrm>
              <a:off x="1371600" y="535305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a:t>
              </a:r>
            </a:p>
          </p:txBody>
        </p:sp>
      </p:grpSp>
      <p:grpSp>
        <p:nvGrpSpPr>
          <p:cNvPr id="135" name="Group 134"/>
          <p:cNvGrpSpPr/>
          <p:nvPr/>
        </p:nvGrpSpPr>
        <p:grpSpPr>
          <a:xfrm>
            <a:off x="4552950" y="800100"/>
            <a:ext cx="3314700" cy="3009900"/>
            <a:chOff x="3333750" y="1200150"/>
            <a:chExt cx="4343400" cy="5010150"/>
          </a:xfrm>
        </p:grpSpPr>
        <p:sp>
          <p:nvSpPr>
            <p:cNvPr id="113" name="Oval 112"/>
            <p:cNvSpPr/>
            <p:nvPr/>
          </p:nvSpPr>
          <p:spPr>
            <a:xfrm>
              <a:off x="4362450" y="55245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4</a:t>
              </a:r>
            </a:p>
          </p:txBody>
        </p:sp>
        <p:cxnSp>
          <p:nvCxnSpPr>
            <p:cNvPr id="116" name="Straight Connector 115"/>
            <p:cNvCxnSpPr/>
            <p:nvPr/>
          </p:nvCxnSpPr>
          <p:spPr>
            <a:xfrm>
              <a:off x="6196434" y="1747417"/>
              <a:ext cx="509166" cy="1033883"/>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5638800" y="120015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16</a:t>
              </a:r>
            </a:p>
          </p:txBody>
        </p:sp>
        <p:cxnSp>
          <p:nvCxnSpPr>
            <p:cNvPr id="118" name="Straight Connector 117"/>
            <p:cNvCxnSpPr/>
            <p:nvPr/>
          </p:nvCxnSpPr>
          <p:spPr>
            <a:xfrm flipH="1">
              <a:off x="5219700" y="1785517"/>
              <a:ext cx="595734" cy="862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a:endCxn id="122" idx="0"/>
            </p:cNvCxnSpPr>
            <p:nvPr/>
          </p:nvCxnSpPr>
          <p:spPr>
            <a:xfrm>
              <a:off x="5224884" y="3176167"/>
              <a:ext cx="432966" cy="900533"/>
            </a:xfrm>
            <a:prstGeom prst="line">
              <a:avLst/>
            </a:prstGeom>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4819650" y="26289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14</a:t>
              </a:r>
            </a:p>
          </p:txBody>
        </p:sp>
        <p:cxnSp>
          <p:nvCxnSpPr>
            <p:cNvPr id="121" name="Straight Connector 120"/>
            <p:cNvCxnSpPr/>
            <p:nvPr/>
          </p:nvCxnSpPr>
          <p:spPr>
            <a:xfrm flipH="1">
              <a:off x="4457700" y="3176167"/>
              <a:ext cx="595734" cy="862433"/>
            </a:xfrm>
            <a:prstGeom prst="line">
              <a:avLst/>
            </a:prstGeom>
          </p:spPr>
          <p:style>
            <a:lnRef idx="1">
              <a:schemeClr val="accent1"/>
            </a:lnRef>
            <a:fillRef idx="0">
              <a:schemeClr val="accent1"/>
            </a:fillRef>
            <a:effectRef idx="0">
              <a:schemeClr val="accent1"/>
            </a:effectRef>
            <a:fontRef idx="minor">
              <a:schemeClr val="tx1"/>
            </a:fontRef>
          </p:style>
        </p:cxnSp>
        <p:sp>
          <p:nvSpPr>
            <p:cNvPr id="122" name="Oval 121"/>
            <p:cNvSpPr/>
            <p:nvPr/>
          </p:nvSpPr>
          <p:spPr>
            <a:xfrm>
              <a:off x="5314950" y="40767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7</a:t>
              </a:r>
            </a:p>
          </p:txBody>
        </p:sp>
        <p:cxnSp>
          <p:nvCxnSpPr>
            <p:cNvPr id="123" name="Straight Connector 122"/>
            <p:cNvCxnSpPr>
              <a:endCxn id="127" idx="0"/>
            </p:cNvCxnSpPr>
            <p:nvPr/>
          </p:nvCxnSpPr>
          <p:spPr>
            <a:xfrm>
              <a:off x="6863184" y="3252367"/>
              <a:ext cx="471066" cy="900533"/>
            </a:xfrm>
            <a:prstGeom prst="line">
              <a:avLst/>
            </a:prstGeom>
          </p:spPr>
          <p:style>
            <a:lnRef idx="1">
              <a:schemeClr val="accent1"/>
            </a:lnRef>
            <a:fillRef idx="0">
              <a:schemeClr val="accent1"/>
            </a:fillRef>
            <a:effectRef idx="0">
              <a:schemeClr val="accent1"/>
            </a:effectRef>
            <a:fontRef idx="minor">
              <a:schemeClr val="tx1"/>
            </a:fontRef>
          </p:style>
        </p:cxnSp>
        <p:sp>
          <p:nvSpPr>
            <p:cNvPr id="124" name="Oval 123"/>
            <p:cNvSpPr/>
            <p:nvPr/>
          </p:nvSpPr>
          <p:spPr>
            <a:xfrm>
              <a:off x="6457950" y="27051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10</a:t>
              </a:r>
            </a:p>
          </p:txBody>
        </p:sp>
        <p:cxnSp>
          <p:nvCxnSpPr>
            <p:cNvPr id="125" name="Straight Connector 124"/>
            <p:cNvCxnSpPr>
              <a:endCxn id="126" idx="0"/>
            </p:cNvCxnSpPr>
            <p:nvPr/>
          </p:nvCxnSpPr>
          <p:spPr>
            <a:xfrm flipH="1">
              <a:off x="6553200" y="3252367"/>
              <a:ext cx="138534" cy="881483"/>
            </a:xfrm>
            <a:prstGeom prst="line">
              <a:avLst/>
            </a:prstGeom>
          </p:spPr>
          <p:style>
            <a:lnRef idx="1">
              <a:schemeClr val="accent1"/>
            </a:lnRef>
            <a:fillRef idx="0">
              <a:schemeClr val="accent1"/>
            </a:fillRef>
            <a:effectRef idx="0">
              <a:schemeClr val="accent1"/>
            </a:effectRef>
            <a:fontRef idx="minor">
              <a:schemeClr val="tx1"/>
            </a:fontRef>
          </p:style>
        </p:cxnSp>
        <p:sp>
          <p:nvSpPr>
            <p:cNvPr id="126" name="Oval 125"/>
            <p:cNvSpPr/>
            <p:nvPr/>
          </p:nvSpPr>
          <p:spPr>
            <a:xfrm>
              <a:off x="6210300" y="413385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9</a:t>
              </a:r>
            </a:p>
          </p:txBody>
        </p:sp>
        <p:sp>
          <p:nvSpPr>
            <p:cNvPr id="127" name="Oval 126"/>
            <p:cNvSpPr/>
            <p:nvPr/>
          </p:nvSpPr>
          <p:spPr>
            <a:xfrm>
              <a:off x="6991350" y="41529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a:t>
              </a:r>
            </a:p>
          </p:txBody>
        </p:sp>
        <p:cxnSp>
          <p:nvCxnSpPr>
            <p:cNvPr id="128" name="Straight Connector 127"/>
            <p:cNvCxnSpPr>
              <a:endCxn id="113" idx="0"/>
            </p:cNvCxnSpPr>
            <p:nvPr/>
          </p:nvCxnSpPr>
          <p:spPr>
            <a:xfrm>
              <a:off x="4520034" y="4585867"/>
              <a:ext cx="185316" cy="938633"/>
            </a:xfrm>
            <a:prstGeom prst="line">
              <a:avLst/>
            </a:prstGeom>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4095750" y="40386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8</a:t>
              </a:r>
            </a:p>
          </p:txBody>
        </p:sp>
        <p:cxnSp>
          <p:nvCxnSpPr>
            <p:cNvPr id="130" name="Straight Connector 129"/>
            <p:cNvCxnSpPr/>
            <p:nvPr/>
          </p:nvCxnSpPr>
          <p:spPr>
            <a:xfrm flipH="1">
              <a:off x="3752850" y="4585867"/>
              <a:ext cx="595734" cy="862433"/>
            </a:xfrm>
            <a:prstGeom prst="line">
              <a:avLst/>
            </a:prstGeom>
          </p:spPr>
          <p:style>
            <a:lnRef idx="1">
              <a:schemeClr val="accent1"/>
            </a:lnRef>
            <a:fillRef idx="0">
              <a:schemeClr val="accent1"/>
            </a:fillRef>
            <a:effectRef idx="0">
              <a:schemeClr val="accent1"/>
            </a:effectRef>
            <a:fontRef idx="minor">
              <a:schemeClr val="tx1"/>
            </a:fontRef>
          </p:style>
        </p:cxnSp>
        <p:sp>
          <p:nvSpPr>
            <p:cNvPr id="131" name="Oval 130"/>
            <p:cNvSpPr/>
            <p:nvPr/>
          </p:nvSpPr>
          <p:spPr>
            <a:xfrm>
              <a:off x="3333750" y="546735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2</a:t>
              </a:r>
            </a:p>
          </p:txBody>
        </p:sp>
        <p:cxnSp>
          <p:nvCxnSpPr>
            <p:cNvPr id="132" name="Straight Connector 131"/>
            <p:cNvCxnSpPr>
              <a:stCxn id="122" idx="4"/>
            </p:cNvCxnSpPr>
            <p:nvPr/>
          </p:nvCxnSpPr>
          <p:spPr>
            <a:xfrm flipH="1">
              <a:off x="5486400" y="4762500"/>
              <a:ext cx="171450" cy="876300"/>
            </a:xfrm>
            <a:prstGeom prst="line">
              <a:avLst/>
            </a:prstGeom>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5181600" y="550545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a:t>
              </a:r>
            </a:p>
          </p:txBody>
        </p:sp>
        <p:cxnSp>
          <p:nvCxnSpPr>
            <p:cNvPr id="133" name="Straight Connector 132"/>
            <p:cNvCxnSpPr/>
            <p:nvPr/>
          </p:nvCxnSpPr>
          <p:spPr>
            <a:xfrm>
              <a:off x="5891634" y="4662067"/>
              <a:ext cx="471066" cy="900533"/>
            </a:xfrm>
            <a:prstGeom prst="line">
              <a:avLst/>
            </a:prstGeom>
          </p:spPr>
          <p:style>
            <a:lnRef idx="1">
              <a:schemeClr val="accent1"/>
            </a:lnRef>
            <a:fillRef idx="0">
              <a:schemeClr val="accent1"/>
            </a:fillRef>
            <a:effectRef idx="0">
              <a:schemeClr val="accent1"/>
            </a:effectRef>
            <a:fontRef idx="minor">
              <a:schemeClr val="tx1"/>
            </a:fontRef>
          </p:style>
        </p:cxnSp>
        <p:sp>
          <p:nvSpPr>
            <p:cNvPr id="134" name="Oval 133"/>
            <p:cNvSpPr/>
            <p:nvPr/>
          </p:nvSpPr>
          <p:spPr>
            <a:xfrm>
              <a:off x="6057900" y="550545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70</a:t>
              </a:r>
            </a:p>
          </p:txBody>
        </p:sp>
      </p:grpSp>
      <p:grpSp>
        <p:nvGrpSpPr>
          <p:cNvPr id="136" name="Group 135"/>
          <p:cNvGrpSpPr/>
          <p:nvPr/>
        </p:nvGrpSpPr>
        <p:grpSpPr>
          <a:xfrm>
            <a:off x="8552733" y="472738"/>
            <a:ext cx="3238500" cy="3028950"/>
            <a:chOff x="3333750" y="1200150"/>
            <a:chExt cx="4343400" cy="5010150"/>
          </a:xfrm>
        </p:grpSpPr>
        <p:sp>
          <p:nvSpPr>
            <p:cNvPr id="137" name="Oval 136"/>
            <p:cNvSpPr/>
            <p:nvPr/>
          </p:nvSpPr>
          <p:spPr>
            <a:xfrm>
              <a:off x="4362450" y="55245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4</a:t>
              </a:r>
            </a:p>
          </p:txBody>
        </p:sp>
        <p:cxnSp>
          <p:nvCxnSpPr>
            <p:cNvPr id="138" name="Straight Connector 137"/>
            <p:cNvCxnSpPr/>
            <p:nvPr/>
          </p:nvCxnSpPr>
          <p:spPr>
            <a:xfrm>
              <a:off x="6196434" y="1747417"/>
              <a:ext cx="509166" cy="1033883"/>
            </a:xfrm>
            <a:prstGeom prst="line">
              <a:avLst/>
            </a:prstGeom>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5638800" y="120015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16</a:t>
              </a:r>
            </a:p>
          </p:txBody>
        </p:sp>
        <p:cxnSp>
          <p:nvCxnSpPr>
            <p:cNvPr id="140" name="Straight Connector 139"/>
            <p:cNvCxnSpPr/>
            <p:nvPr/>
          </p:nvCxnSpPr>
          <p:spPr>
            <a:xfrm flipH="1">
              <a:off x="5219700" y="1785517"/>
              <a:ext cx="595734" cy="862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endCxn id="144" idx="0"/>
            </p:cNvCxnSpPr>
            <p:nvPr/>
          </p:nvCxnSpPr>
          <p:spPr>
            <a:xfrm>
              <a:off x="5224884" y="3176167"/>
              <a:ext cx="432966" cy="900533"/>
            </a:xfrm>
            <a:prstGeom prst="line">
              <a:avLst/>
            </a:prstGeom>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a:off x="4819650" y="26289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14</a:t>
              </a:r>
            </a:p>
          </p:txBody>
        </p:sp>
        <p:cxnSp>
          <p:nvCxnSpPr>
            <p:cNvPr id="143" name="Straight Connector 142"/>
            <p:cNvCxnSpPr/>
            <p:nvPr/>
          </p:nvCxnSpPr>
          <p:spPr>
            <a:xfrm flipH="1">
              <a:off x="4457700" y="3176167"/>
              <a:ext cx="595734" cy="862433"/>
            </a:xfrm>
            <a:prstGeom prst="line">
              <a:avLst/>
            </a:prstGeom>
          </p:spPr>
          <p:style>
            <a:lnRef idx="1">
              <a:schemeClr val="accent1"/>
            </a:lnRef>
            <a:fillRef idx="0">
              <a:schemeClr val="accent1"/>
            </a:fillRef>
            <a:effectRef idx="0">
              <a:schemeClr val="accent1"/>
            </a:effectRef>
            <a:fontRef idx="minor">
              <a:schemeClr val="tx1"/>
            </a:fontRef>
          </p:style>
        </p:cxnSp>
        <p:sp>
          <p:nvSpPr>
            <p:cNvPr id="144" name="Oval 143"/>
            <p:cNvSpPr/>
            <p:nvPr/>
          </p:nvSpPr>
          <p:spPr>
            <a:xfrm>
              <a:off x="5314950" y="40767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70</a:t>
              </a:r>
            </a:p>
          </p:txBody>
        </p:sp>
        <p:cxnSp>
          <p:nvCxnSpPr>
            <p:cNvPr id="145" name="Straight Connector 144"/>
            <p:cNvCxnSpPr>
              <a:endCxn id="149" idx="0"/>
            </p:cNvCxnSpPr>
            <p:nvPr/>
          </p:nvCxnSpPr>
          <p:spPr>
            <a:xfrm>
              <a:off x="6863184" y="3252367"/>
              <a:ext cx="471066" cy="900533"/>
            </a:xfrm>
            <a:prstGeom prst="line">
              <a:avLst/>
            </a:prstGeom>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6457950" y="27051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10</a:t>
              </a:r>
            </a:p>
          </p:txBody>
        </p:sp>
        <p:cxnSp>
          <p:nvCxnSpPr>
            <p:cNvPr id="147" name="Straight Connector 146"/>
            <p:cNvCxnSpPr>
              <a:endCxn id="148" idx="0"/>
            </p:cNvCxnSpPr>
            <p:nvPr/>
          </p:nvCxnSpPr>
          <p:spPr>
            <a:xfrm flipH="1">
              <a:off x="6553200" y="3252367"/>
              <a:ext cx="138534" cy="881483"/>
            </a:xfrm>
            <a:prstGeom prst="line">
              <a:avLst/>
            </a:prstGeom>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6210300" y="413385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9</a:t>
              </a:r>
            </a:p>
          </p:txBody>
        </p:sp>
        <p:sp>
          <p:nvSpPr>
            <p:cNvPr id="149" name="Oval 148"/>
            <p:cNvSpPr/>
            <p:nvPr/>
          </p:nvSpPr>
          <p:spPr>
            <a:xfrm>
              <a:off x="6991350" y="41529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a:t>
              </a:r>
            </a:p>
          </p:txBody>
        </p:sp>
        <p:cxnSp>
          <p:nvCxnSpPr>
            <p:cNvPr id="150" name="Straight Connector 149"/>
            <p:cNvCxnSpPr>
              <a:endCxn id="137" idx="0"/>
            </p:cNvCxnSpPr>
            <p:nvPr/>
          </p:nvCxnSpPr>
          <p:spPr>
            <a:xfrm>
              <a:off x="4520034" y="4585867"/>
              <a:ext cx="185316" cy="938633"/>
            </a:xfrm>
            <a:prstGeom prst="line">
              <a:avLst/>
            </a:prstGeom>
          </p:spPr>
          <p:style>
            <a:lnRef idx="1">
              <a:schemeClr val="accent1"/>
            </a:lnRef>
            <a:fillRef idx="0">
              <a:schemeClr val="accent1"/>
            </a:fillRef>
            <a:effectRef idx="0">
              <a:schemeClr val="accent1"/>
            </a:effectRef>
            <a:fontRef idx="minor">
              <a:schemeClr val="tx1"/>
            </a:fontRef>
          </p:style>
        </p:cxnSp>
        <p:sp>
          <p:nvSpPr>
            <p:cNvPr id="151" name="Oval 150"/>
            <p:cNvSpPr/>
            <p:nvPr/>
          </p:nvSpPr>
          <p:spPr>
            <a:xfrm>
              <a:off x="4114800" y="40386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8</a:t>
              </a:r>
            </a:p>
          </p:txBody>
        </p:sp>
        <p:cxnSp>
          <p:nvCxnSpPr>
            <p:cNvPr id="152" name="Straight Connector 151"/>
            <p:cNvCxnSpPr/>
            <p:nvPr/>
          </p:nvCxnSpPr>
          <p:spPr>
            <a:xfrm flipH="1">
              <a:off x="3752850" y="4585867"/>
              <a:ext cx="595734" cy="862433"/>
            </a:xfrm>
            <a:prstGeom prst="line">
              <a:avLst/>
            </a:prstGeom>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3333750" y="546735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2</a:t>
              </a:r>
            </a:p>
          </p:txBody>
        </p:sp>
        <p:cxnSp>
          <p:nvCxnSpPr>
            <p:cNvPr id="154" name="Straight Connector 153"/>
            <p:cNvCxnSpPr>
              <a:stCxn id="144" idx="4"/>
            </p:cNvCxnSpPr>
            <p:nvPr/>
          </p:nvCxnSpPr>
          <p:spPr>
            <a:xfrm flipH="1">
              <a:off x="5486400" y="4762500"/>
              <a:ext cx="171450" cy="876300"/>
            </a:xfrm>
            <a:prstGeom prst="line">
              <a:avLst/>
            </a:prstGeom>
          </p:spPr>
          <p:style>
            <a:lnRef idx="1">
              <a:schemeClr val="accent1"/>
            </a:lnRef>
            <a:fillRef idx="0">
              <a:schemeClr val="accent1"/>
            </a:fillRef>
            <a:effectRef idx="0">
              <a:schemeClr val="accent1"/>
            </a:effectRef>
            <a:fontRef idx="minor">
              <a:schemeClr val="tx1"/>
            </a:fontRef>
          </p:style>
        </p:cxnSp>
        <p:sp>
          <p:nvSpPr>
            <p:cNvPr id="155" name="Oval 154"/>
            <p:cNvSpPr/>
            <p:nvPr/>
          </p:nvSpPr>
          <p:spPr>
            <a:xfrm>
              <a:off x="5181600" y="550545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a:t>
              </a:r>
            </a:p>
          </p:txBody>
        </p:sp>
        <p:cxnSp>
          <p:nvCxnSpPr>
            <p:cNvPr id="156" name="Straight Connector 155"/>
            <p:cNvCxnSpPr/>
            <p:nvPr/>
          </p:nvCxnSpPr>
          <p:spPr>
            <a:xfrm>
              <a:off x="5891634" y="4662067"/>
              <a:ext cx="471066" cy="900533"/>
            </a:xfrm>
            <a:prstGeom prst="line">
              <a:avLst/>
            </a:prstGeom>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6057900" y="550545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7</a:t>
              </a:r>
            </a:p>
          </p:txBody>
        </p:sp>
      </p:grpSp>
      <p:sp>
        <p:nvSpPr>
          <p:cNvPr id="159" name="Oval 158"/>
          <p:cNvSpPr/>
          <p:nvPr/>
        </p:nvSpPr>
        <p:spPr>
          <a:xfrm>
            <a:off x="2786313" y="6367191"/>
            <a:ext cx="511342" cy="4146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4</a:t>
            </a:r>
          </a:p>
        </p:txBody>
      </p:sp>
      <p:cxnSp>
        <p:nvCxnSpPr>
          <p:cNvPr id="160" name="Straight Connector 159"/>
          <p:cNvCxnSpPr/>
          <p:nvPr/>
        </p:nvCxnSpPr>
        <p:spPr>
          <a:xfrm>
            <a:off x="4153757" y="4083707"/>
            <a:ext cx="379641" cy="625047"/>
          </a:xfrm>
          <a:prstGeom prst="line">
            <a:avLst/>
          </a:prstGeom>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3737978" y="3752850"/>
            <a:ext cx="511342" cy="4146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16</a:t>
            </a:r>
          </a:p>
        </p:txBody>
      </p:sp>
      <p:cxnSp>
        <p:nvCxnSpPr>
          <p:cNvPr id="162" name="Straight Connector 161"/>
          <p:cNvCxnSpPr/>
          <p:nvPr/>
        </p:nvCxnSpPr>
        <p:spPr>
          <a:xfrm flipH="1">
            <a:off x="3425491" y="4106741"/>
            <a:ext cx="444188" cy="521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a:endCxn id="166" idx="0"/>
          </p:cNvCxnSpPr>
          <p:nvPr/>
        </p:nvCxnSpPr>
        <p:spPr>
          <a:xfrm>
            <a:off x="3429356" y="4947476"/>
            <a:ext cx="322826" cy="544429"/>
          </a:xfrm>
          <a:prstGeom prst="line">
            <a:avLst/>
          </a:prstGeom>
        </p:spPr>
        <p:style>
          <a:lnRef idx="1">
            <a:schemeClr val="accent1"/>
          </a:lnRef>
          <a:fillRef idx="0">
            <a:schemeClr val="accent1"/>
          </a:fillRef>
          <a:effectRef idx="0">
            <a:schemeClr val="accent1"/>
          </a:effectRef>
          <a:fontRef idx="minor">
            <a:schemeClr val="tx1"/>
          </a:fontRef>
        </p:style>
      </p:cxnSp>
      <p:sp>
        <p:nvSpPr>
          <p:cNvPr id="164" name="Oval 163"/>
          <p:cNvSpPr/>
          <p:nvPr/>
        </p:nvSpPr>
        <p:spPr>
          <a:xfrm>
            <a:off x="3127208" y="4616619"/>
            <a:ext cx="511342" cy="4146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70</a:t>
            </a:r>
          </a:p>
        </p:txBody>
      </p:sp>
      <p:cxnSp>
        <p:nvCxnSpPr>
          <p:cNvPr id="165" name="Straight Connector 164"/>
          <p:cNvCxnSpPr/>
          <p:nvPr/>
        </p:nvCxnSpPr>
        <p:spPr>
          <a:xfrm flipH="1">
            <a:off x="2857333" y="4947476"/>
            <a:ext cx="444188" cy="521395"/>
          </a:xfrm>
          <a:prstGeom prst="line">
            <a:avLst/>
          </a:prstGeom>
        </p:spPr>
        <p:style>
          <a:lnRef idx="1">
            <a:schemeClr val="accent1"/>
          </a:lnRef>
          <a:fillRef idx="0">
            <a:schemeClr val="accent1"/>
          </a:fillRef>
          <a:effectRef idx="0">
            <a:schemeClr val="accent1"/>
          </a:effectRef>
          <a:fontRef idx="minor">
            <a:schemeClr val="tx1"/>
          </a:fontRef>
        </p:style>
      </p:cxnSp>
      <p:sp>
        <p:nvSpPr>
          <p:cNvPr id="166" name="Oval 165"/>
          <p:cNvSpPr/>
          <p:nvPr/>
        </p:nvSpPr>
        <p:spPr>
          <a:xfrm>
            <a:off x="3496511" y="5491905"/>
            <a:ext cx="511342" cy="4146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14</a:t>
            </a:r>
          </a:p>
        </p:txBody>
      </p:sp>
      <p:cxnSp>
        <p:nvCxnSpPr>
          <p:cNvPr id="167" name="Straight Connector 166"/>
          <p:cNvCxnSpPr>
            <a:endCxn id="171" idx="0"/>
          </p:cNvCxnSpPr>
          <p:nvPr/>
        </p:nvCxnSpPr>
        <p:spPr>
          <a:xfrm>
            <a:off x="4650896" y="4993544"/>
            <a:ext cx="351233" cy="544429"/>
          </a:xfrm>
          <a:prstGeom prst="line">
            <a:avLst/>
          </a:prstGeom>
        </p:spPr>
        <p:style>
          <a:lnRef idx="1">
            <a:schemeClr val="accent1"/>
          </a:lnRef>
          <a:fillRef idx="0">
            <a:schemeClr val="accent1"/>
          </a:fillRef>
          <a:effectRef idx="0">
            <a:schemeClr val="accent1"/>
          </a:effectRef>
          <a:fontRef idx="minor">
            <a:schemeClr val="tx1"/>
          </a:fontRef>
        </p:style>
      </p:cxnSp>
      <p:sp>
        <p:nvSpPr>
          <p:cNvPr id="168" name="Oval 167"/>
          <p:cNvSpPr/>
          <p:nvPr/>
        </p:nvSpPr>
        <p:spPr>
          <a:xfrm>
            <a:off x="4348747" y="4662687"/>
            <a:ext cx="511342" cy="4146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10</a:t>
            </a:r>
          </a:p>
        </p:txBody>
      </p:sp>
      <p:cxnSp>
        <p:nvCxnSpPr>
          <p:cNvPr id="169" name="Straight Connector 168"/>
          <p:cNvCxnSpPr>
            <a:endCxn id="170" idx="0"/>
          </p:cNvCxnSpPr>
          <p:nvPr/>
        </p:nvCxnSpPr>
        <p:spPr>
          <a:xfrm flipH="1">
            <a:off x="4419767" y="4993544"/>
            <a:ext cx="103293" cy="532912"/>
          </a:xfrm>
          <a:prstGeom prst="line">
            <a:avLst/>
          </a:prstGeom>
        </p:spPr>
        <p:style>
          <a:lnRef idx="1">
            <a:schemeClr val="accent1"/>
          </a:lnRef>
          <a:fillRef idx="0">
            <a:schemeClr val="accent1"/>
          </a:fillRef>
          <a:effectRef idx="0">
            <a:schemeClr val="accent1"/>
          </a:effectRef>
          <a:fontRef idx="minor">
            <a:schemeClr val="tx1"/>
          </a:fontRef>
        </p:style>
      </p:cxnSp>
      <p:sp>
        <p:nvSpPr>
          <p:cNvPr id="170" name="Oval 169"/>
          <p:cNvSpPr/>
          <p:nvPr/>
        </p:nvSpPr>
        <p:spPr>
          <a:xfrm>
            <a:off x="4164096" y="5526456"/>
            <a:ext cx="511342" cy="4146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9</a:t>
            </a:r>
          </a:p>
        </p:txBody>
      </p:sp>
      <p:sp>
        <p:nvSpPr>
          <p:cNvPr id="171" name="Oval 170"/>
          <p:cNvSpPr/>
          <p:nvPr/>
        </p:nvSpPr>
        <p:spPr>
          <a:xfrm>
            <a:off x="4746458" y="5537973"/>
            <a:ext cx="511342" cy="4146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a:t>
            </a:r>
          </a:p>
        </p:txBody>
      </p:sp>
      <p:cxnSp>
        <p:nvCxnSpPr>
          <p:cNvPr id="172" name="Straight Connector 171"/>
          <p:cNvCxnSpPr>
            <a:endCxn id="159" idx="0"/>
          </p:cNvCxnSpPr>
          <p:nvPr/>
        </p:nvCxnSpPr>
        <p:spPr>
          <a:xfrm>
            <a:off x="2903810" y="5799728"/>
            <a:ext cx="138174" cy="567463"/>
          </a:xfrm>
          <a:prstGeom prst="line">
            <a:avLst/>
          </a:prstGeom>
        </p:spPr>
        <p:style>
          <a:lnRef idx="1">
            <a:schemeClr val="accent1"/>
          </a:lnRef>
          <a:fillRef idx="0">
            <a:schemeClr val="accent1"/>
          </a:fillRef>
          <a:effectRef idx="0">
            <a:schemeClr val="accent1"/>
          </a:effectRef>
          <a:fontRef idx="minor">
            <a:schemeClr val="tx1"/>
          </a:fontRef>
        </p:style>
      </p:cxnSp>
      <p:sp>
        <p:nvSpPr>
          <p:cNvPr id="173" name="Oval 172"/>
          <p:cNvSpPr/>
          <p:nvPr/>
        </p:nvSpPr>
        <p:spPr>
          <a:xfrm>
            <a:off x="2601662" y="5468871"/>
            <a:ext cx="511342" cy="4146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8</a:t>
            </a:r>
          </a:p>
        </p:txBody>
      </p:sp>
      <p:cxnSp>
        <p:nvCxnSpPr>
          <p:cNvPr id="174" name="Straight Connector 173"/>
          <p:cNvCxnSpPr/>
          <p:nvPr/>
        </p:nvCxnSpPr>
        <p:spPr>
          <a:xfrm flipH="1">
            <a:off x="2331787" y="5799728"/>
            <a:ext cx="444188" cy="521395"/>
          </a:xfrm>
          <a:prstGeom prst="line">
            <a:avLst/>
          </a:prstGeom>
        </p:spPr>
        <p:style>
          <a:lnRef idx="1">
            <a:schemeClr val="accent1"/>
          </a:lnRef>
          <a:fillRef idx="0">
            <a:schemeClr val="accent1"/>
          </a:fillRef>
          <a:effectRef idx="0">
            <a:schemeClr val="accent1"/>
          </a:effectRef>
          <a:fontRef idx="minor">
            <a:schemeClr val="tx1"/>
          </a:fontRef>
        </p:style>
      </p:cxnSp>
      <p:sp>
        <p:nvSpPr>
          <p:cNvPr id="175" name="Oval 174"/>
          <p:cNvSpPr/>
          <p:nvPr/>
        </p:nvSpPr>
        <p:spPr>
          <a:xfrm>
            <a:off x="2019300" y="6332640"/>
            <a:ext cx="511342" cy="4146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2</a:t>
            </a:r>
          </a:p>
        </p:txBody>
      </p:sp>
      <p:cxnSp>
        <p:nvCxnSpPr>
          <p:cNvPr id="176" name="Straight Connector 175"/>
          <p:cNvCxnSpPr>
            <a:stCxn id="166" idx="4"/>
          </p:cNvCxnSpPr>
          <p:nvPr/>
        </p:nvCxnSpPr>
        <p:spPr>
          <a:xfrm flipH="1">
            <a:off x="3624346" y="5906514"/>
            <a:ext cx="127836" cy="529778"/>
          </a:xfrm>
          <a:prstGeom prst="line">
            <a:avLst/>
          </a:prstGeom>
        </p:spPr>
        <p:style>
          <a:lnRef idx="1">
            <a:schemeClr val="accent1"/>
          </a:lnRef>
          <a:fillRef idx="0">
            <a:schemeClr val="accent1"/>
          </a:fillRef>
          <a:effectRef idx="0">
            <a:schemeClr val="accent1"/>
          </a:effectRef>
          <a:fontRef idx="minor">
            <a:schemeClr val="tx1"/>
          </a:fontRef>
        </p:style>
      </p:cxnSp>
      <p:sp>
        <p:nvSpPr>
          <p:cNvPr id="177" name="Oval 176"/>
          <p:cNvSpPr/>
          <p:nvPr/>
        </p:nvSpPr>
        <p:spPr>
          <a:xfrm>
            <a:off x="3397083" y="6355674"/>
            <a:ext cx="511342" cy="4146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a:t>
            </a:r>
          </a:p>
        </p:txBody>
      </p:sp>
      <p:cxnSp>
        <p:nvCxnSpPr>
          <p:cNvPr id="178" name="Straight Connector 177"/>
          <p:cNvCxnSpPr/>
          <p:nvPr/>
        </p:nvCxnSpPr>
        <p:spPr>
          <a:xfrm>
            <a:off x="3926494" y="5845796"/>
            <a:ext cx="351233" cy="544429"/>
          </a:xfrm>
          <a:prstGeom prst="line">
            <a:avLst/>
          </a:prstGeom>
        </p:spPr>
        <p:style>
          <a:lnRef idx="1">
            <a:schemeClr val="accent1"/>
          </a:lnRef>
          <a:fillRef idx="0">
            <a:schemeClr val="accent1"/>
          </a:fillRef>
          <a:effectRef idx="0">
            <a:schemeClr val="accent1"/>
          </a:effectRef>
          <a:fontRef idx="minor">
            <a:schemeClr val="tx1"/>
          </a:fontRef>
        </p:style>
      </p:cxnSp>
      <p:sp>
        <p:nvSpPr>
          <p:cNvPr id="179" name="Oval 178"/>
          <p:cNvSpPr/>
          <p:nvPr/>
        </p:nvSpPr>
        <p:spPr>
          <a:xfrm>
            <a:off x="4050464" y="6355674"/>
            <a:ext cx="511342" cy="4146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7</a:t>
            </a:r>
          </a:p>
        </p:txBody>
      </p:sp>
      <p:grpSp>
        <p:nvGrpSpPr>
          <p:cNvPr id="180" name="Group 179"/>
          <p:cNvGrpSpPr/>
          <p:nvPr/>
        </p:nvGrpSpPr>
        <p:grpSpPr>
          <a:xfrm>
            <a:off x="6210300" y="3752850"/>
            <a:ext cx="3238500" cy="3028950"/>
            <a:chOff x="3333750" y="1200150"/>
            <a:chExt cx="4343400" cy="5010150"/>
          </a:xfrm>
        </p:grpSpPr>
        <p:sp>
          <p:nvSpPr>
            <p:cNvPr id="181" name="Oval 180"/>
            <p:cNvSpPr/>
            <p:nvPr/>
          </p:nvSpPr>
          <p:spPr>
            <a:xfrm>
              <a:off x="4362450" y="55245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4</a:t>
              </a:r>
            </a:p>
          </p:txBody>
        </p:sp>
        <p:cxnSp>
          <p:nvCxnSpPr>
            <p:cNvPr id="182" name="Straight Connector 181"/>
            <p:cNvCxnSpPr/>
            <p:nvPr/>
          </p:nvCxnSpPr>
          <p:spPr>
            <a:xfrm>
              <a:off x="6196434" y="1747417"/>
              <a:ext cx="509166" cy="1033883"/>
            </a:xfrm>
            <a:prstGeom prst="line">
              <a:avLst/>
            </a:prstGeom>
          </p:spPr>
          <p:style>
            <a:lnRef idx="1">
              <a:schemeClr val="accent1"/>
            </a:lnRef>
            <a:fillRef idx="0">
              <a:schemeClr val="accent1"/>
            </a:fillRef>
            <a:effectRef idx="0">
              <a:schemeClr val="accent1"/>
            </a:effectRef>
            <a:fontRef idx="minor">
              <a:schemeClr val="tx1"/>
            </a:fontRef>
          </p:style>
        </p:cxnSp>
        <p:sp>
          <p:nvSpPr>
            <p:cNvPr id="183" name="Oval 182"/>
            <p:cNvSpPr/>
            <p:nvPr/>
          </p:nvSpPr>
          <p:spPr>
            <a:xfrm>
              <a:off x="5638800" y="120015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70</a:t>
              </a:r>
            </a:p>
          </p:txBody>
        </p:sp>
        <p:cxnSp>
          <p:nvCxnSpPr>
            <p:cNvPr id="184" name="Straight Connector 183"/>
            <p:cNvCxnSpPr/>
            <p:nvPr/>
          </p:nvCxnSpPr>
          <p:spPr>
            <a:xfrm flipH="1">
              <a:off x="5219700" y="1785517"/>
              <a:ext cx="595734" cy="862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p:cNvCxnSpPr>
              <a:endCxn id="188" idx="0"/>
            </p:cNvCxnSpPr>
            <p:nvPr/>
          </p:nvCxnSpPr>
          <p:spPr>
            <a:xfrm>
              <a:off x="5224884" y="3176167"/>
              <a:ext cx="432966" cy="900533"/>
            </a:xfrm>
            <a:prstGeom prst="line">
              <a:avLst/>
            </a:prstGeom>
          </p:spPr>
          <p:style>
            <a:lnRef idx="1">
              <a:schemeClr val="accent1"/>
            </a:lnRef>
            <a:fillRef idx="0">
              <a:schemeClr val="accent1"/>
            </a:fillRef>
            <a:effectRef idx="0">
              <a:schemeClr val="accent1"/>
            </a:effectRef>
            <a:fontRef idx="minor">
              <a:schemeClr val="tx1"/>
            </a:fontRef>
          </p:style>
        </p:cxnSp>
        <p:sp>
          <p:nvSpPr>
            <p:cNvPr id="186" name="Oval 185"/>
            <p:cNvSpPr/>
            <p:nvPr/>
          </p:nvSpPr>
          <p:spPr>
            <a:xfrm>
              <a:off x="4819650" y="26289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16</a:t>
              </a:r>
            </a:p>
          </p:txBody>
        </p:sp>
        <p:cxnSp>
          <p:nvCxnSpPr>
            <p:cNvPr id="187" name="Straight Connector 186"/>
            <p:cNvCxnSpPr/>
            <p:nvPr/>
          </p:nvCxnSpPr>
          <p:spPr>
            <a:xfrm flipH="1">
              <a:off x="4457700" y="3176167"/>
              <a:ext cx="595734" cy="862433"/>
            </a:xfrm>
            <a:prstGeom prst="line">
              <a:avLst/>
            </a:prstGeom>
          </p:spPr>
          <p:style>
            <a:lnRef idx="1">
              <a:schemeClr val="accent1"/>
            </a:lnRef>
            <a:fillRef idx="0">
              <a:schemeClr val="accent1"/>
            </a:fillRef>
            <a:effectRef idx="0">
              <a:schemeClr val="accent1"/>
            </a:effectRef>
            <a:fontRef idx="minor">
              <a:schemeClr val="tx1"/>
            </a:fontRef>
          </p:style>
        </p:cxnSp>
        <p:sp>
          <p:nvSpPr>
            <p:cNvPr id="188" name="Oval 187"/>
            <p:cNvSpPr/>
            <p:nvPr/>
          </p:nvSpPr>
          <p:spPr>
            <a:xfrm>
              <a:off x="5314950" y="40767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14</a:t>
              </a:r>
            </a:p>
          </p:txBody>
        </p:sp>
        <p:cxnSp>
          <p:nvCxnSpPr>
            <p:cNvPr id="189" name="Straight Connector 188"/>
            <p:cNvCxnSpPr>
              <a:endCxn id="193" idx="0"/>
            </p:cNvCxnSpPr>
            <p:nvPr/>
          </p:nvCxnSpPr>
          <p:spPr>
            <a:xfrm>
              <a:off x="6863184" y="3252367"/>
              <a:ext cx="471066" cy="900533"/>
            </a:xfrm>
            <a:prstGeom prst="line">
              <a:avLst/>
            </a:prstGeom>
          </p:spPr>
          <p:style>
            <a:lnRef idx="1">
              <a:schemeClr val="accent1"/>
            </a:lnRef>
            <a:fillRef idx="0">
              <a:schemeClr val="accent1"/>
            </a:fillRef>
            <a:effectRef idx="0">
              <a:schemeClr val="accent1"/>
            </a:effectRef>
            <a:fontRef idx="minor">
              <a:schemeClr val="tx1"/>
            </a:fontRef>
          </p:style>
        </p:cxnSp>
        <p:sp>
          <p:nvSpPr>
            <p:cNvPr id="190" name="Oval 189"/>
            <p:cNvSpPr/>
            <p:nvPr/>
          </p:nvSpPr>
          <p:spPr>
            <a:xfrm>
              <a:off x="6457950" y="27051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10</a:t>
              </a:r>
            </a:p>
          </p:txBody>
        </p:sp>
        <p:cxnSp>
          <p:nvCxnSpPr>
            <p:cNvPr id="191" name="Straight Connector 190"/>
            <p:cNvCxnSpPr>
              <a:endCxn id="192" idx="0"/>
            </p:cNvCxnSpPr>
            <p:nvPr/>
          </p:nvCxnSpPr>
          <p:spPr>
            <a:xfrm flipH="1">
              <a:off x="6553200" y="3252367"/>
              <a:ext cx="138534" cy="881483"/>
            </a:xfrm>
            <a:prstGeom prst="line">
              <a:avLst/>
            </a:prstGeom>
          </p:spPr>
          <p:style>
            <a:lnRef idx="1">
              <a:schemeClr val="accent1"/>
            </a:lnRef>
            <a:fillRef idx="0">
              <a:schemeClr val="accent1"/>
            </a:fillRef>
            <a:effectRef idx="0">
              <a:schemeClr val="accent1"/>
            </a:effectRef>
            <a:fontRef idx="minor">
              <a:schemeClr val="tx1"/>
            </a:fontRef>
          </p:style>
        </p:cxnSp>
        <p:sp>
          <p:nvSpPr>
            <p:cNvPr id="192" name="Oval 191"/>
            <p:cNvSpPr/>
            <p:nvPr/>
          </p:nvSpPr>
          <p:spPr>
            <a:xfrm>
              <a:off x="6210300" y="413385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9</a:t>
              </a:r>
            </a:p>
          </p:txBody>
        </p:sp>
        <p:sp>
          <p:nvSpPr>
            <p:cNvPr id="193" name="Oval 192"/>
            <p:cNvSpPr/>
            <p:nvPr/>
          </p:nvSpPr>
          <p:spPr>
            <a:xfrm>
              <a:off x="6991350" y="41529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a:t>
              </a:r>
            </a:p>
          </p:txBody>
        </p:sp>
        <p:cxnSp>
          <p:nvCxnSpPr>
            <p:cNvPr id="194" name="Straight Connector 193"/>
            <p:cNvCxnSpPr>
              <a:endCxn id="181" idx="0"/>
            </p:cNvCxnSpPr>
            <p:nvPr/>
          </p:nvCxnSpPr>
          <p:spPr>
            <a:xfrm>
              <a:off x="4520034" y="4585867"/>
              <a:ext cx="185316" cy="938633"/>
            </a:xfrm>
            <a:prstGeom prst="line">
              <a:avLst/>
            </a:prstGeom>
          </p:spPr>
          <p:style>
            <a:lnRef idx="1">
              <a:schemeClr val="accent1"/>
            </a:lnRef>
            <a:fillRef idx="0">
              <a:schemeClr val="accent1"/>
            </a:fillRef>
            <a:effectRef idx="0">
              <a:schemeClr val="accent1"/>
            </a:effectRef>
            <a:fontRef idx="minor">
              <a:schemeClr val="tx1"/>
            </a:fontRef>
          </p:style>
        </p:cxnSp>
        <p:sp>
          <p:nvSpPr>
            <p:cNvPr id="195" name="Oval 194"/>
            <p:cNvSpPr/>
            <p:nvPr/>
          </p:nvSpPr>
          <p:spPr>
            <a:xfrm>
              <a:off x="4114800" y="40386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8</a:t>
              </a:r>
            </a:p>
          </p:txBody>
        </p:sp>
        <p:cxnSp>
          <p:nvCxnSpPr>
            <p:cNvPr id="196" name="Straight Connector 195"/>
            <p:cNvCxnSpPr/>
            <p:nvPr/>
          </p:nvCxnSpPr>
          <p:spPr>
            <a:xfrm flipH="1">
              <a:off x="3752850" y="4585867"/>
              <a:ext cx="595734" cy="862433"/>
            </a:xfrm>
            <a:prstGeom prst="line">
              <a:avLst/>
            </a:prstGeom>
          </p:spPr>
          <p:style>
            <a:lnRef idx="1">
              <a:schemeClr val="accent1"/>
            </a:lnRef>
            <a:fillRef idx="0">
              <a:schemeClr val="accent1"/>
            </a:fillRef>
            <a:effectRef idx="0">
              <a:schemeClr val="accent1"/>
            </a:effectRef>
            <a:fontRef idx="minor">
              <a:schemeClr val="tx1"/>
            </a:fontRef>
          </p:style>
        </p:cxnSp>
        <p:sp>
          <p:nvSpPr>
            <p:cNvPr id="197" name="Oval 196"/>
            <p:cNvSpPr/>
            <p:nvPr/>
          </p:nvSpPr>
          <p:spPr>
            <a:xfrm>
              <a:off x="3333750" y="546735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2</a:t>
              </a:r>
            </a:p>
          </p:txBody>
        </p:sp>
        <p:cxnSp>
          <p:nvCxnSpPr>
            <p:cNvPr id="198" name="Straight Connector 197"/>
            <p:cNvCxnSpPr>
              <a:stCxn id="188" idx="4"/>
            </p:cNvCxnSpPr>
            <p:nvPr/>
          </p:nvCxnSpPr>
          <p:spPr>
            <a:xfrm flipH="1">
              <a:off x="5486400" y="4762500"/>
              <a:ext cx="171450" cy="876300"/>
            </a:xfrm>
            <a:prstGeom prst="line">
              <a:avLst/>
            </a:prstGeom>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5181600" y="550545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a:t>
              </a:r>
            </a:p>
          </p:txBody>
        </p:sp>
        <p:cxnSp>
          <p:nvCxnSpPr>
            <p:cNvPr id="200" name="Straight Connector 199"/>
            <p:cNvCxnSpPr/>
            <p:nvPr/>
          </p:nvCxnSpPr>
          <p:spPr>
            <a:xfrm>
              <a:off x="5891634" y="4662067"/>
              <a:ext cx="471066" cy="900533"/>
            </a:xfrm>
            <a:prstGeom prst="line">
              <a:avLst/>
            </a:prstGeom>
          </p:spPr>
          <p:style>
            <a:lnRef idx="1">
              <a:schemeClr val="accent1"/>
            </a:lnRef>
            <a:fillRef idx="0">
              <a:schemeClr val="accent1"/>
            </a:fillRef>
            <a:effectRef idx="0">
              <a:schemeClr val="accent1"/>
            </a:effectRef>
            <a:fontRef idx="minor">
              <a:schemeClr val="tx1"/>
            </a:fontRef>
          </p:style>
        </p:cxnSp>
        <p:sp>
          <p:nvSpPr>
            <p:cNvPr id="201" name="Oval 200"/>
            <p:cNvSpPr/>
            <p:nvPr/>
          </p:nvSpPr>
          <p:spPr>
            <a:xfrm>
              <a:off x="6057900" y="550545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7</a:t>
              </a:r>
            </a:p>
          </p:txBody>
        </p:sp>
      </p:grpSp>
      <p:sp>
        <p:nvSpPr>
          <p:cNvPr id="202" name="TextBox 201"/>
          <p:cNvSpPr txBox="1"/>
          <p:nvPr/>
        </p:nvSpPr>
        <p:spPr>
          <a:xfrm>
            <a:off x="359594" y="131154"/>
            <a:ext cx="5676900" cy="461665"/>
          </a:xfrm>
          <a:prstGeom prst="rect">
            <a:avLst/>
          </a:prstGeom>
          <a:noFill/>
        </p:spPr>
        <p:txBody>
          <a:bodyPr wrap="square" rtlCol="0">
            <a:spAutoFit/>
          </a:bodyPr>
          <a:lstStyle/>
          <a:p>
            <a:pPr>
              <a:buFont typeface="Wingdings" pitchFamily="2" charset="2"/>
              <a:buChar char="q"/>
            </a:pPr>
            <a:r>
              <a:rPr lang="en-US" sz="2400" u="sng" dirty="0"/>
              <a:t>Insertion :</a:t>
            </a:r>
            <a:r>
              <a:rPr lang="en-US" sz="2400" dirty="0"/>
              <a:t>   Insert 70 to the given heap</a:t>
            </a:r>
          </a:p>
        </p:txBody>
      </p:sp>
      <p:cxnSp>
        <p:nvCxnSpPr>
          <p:cNvPr id="204" name="Straight Arrow Connector 203"/>
          <p:cNvCxnSpPr/>
          <p:nvPr/>
        </p:nvCxnSpPr>
        <p:spPr>
          <a:xfrm>
            <a:off x="3905250" y="1619250"/>
            <a:ext cx="1085850" cy="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p:nvPr/>
        </p:nvCxnSpPr>
        <p:spPr>
          <a:xfrm>
            <a:off x="8096250" y="1619250"/>
            <a:ext cx="1085850" cy="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p:nvPr/>
        </p:nvCxnSpPr>
        <p:spPr>
          <a:xfrm>
            <a:off x="1524000" y="5143500"/>
            <a:ext cx="1085850" cy="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a:off x="5410200" y="5200650"/>
            <a:ext cx="1085850" cy="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5690014E-3AF6-5F6B-DFA3-6374EB6CF930}"/>
              </a:ext>
            </a:extLst>
          </p:cNvPr>
          <p:cNvCxnSpPr>
            <a:cxnSpLocks/>
          </p:cNvCxnSpPr>
          <p:nvPr/>
        </p:nvCxnSpPr>
        <p:spPr>
          <a:xfrm flipH="1" flipV="1">
            <a:off x="10167531" y="1592280"/>
            <a:ext cx="313074" cy="27215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2AE14B7-03CE-225D-753D-D13B84586044}"/>
              </a:ext>
            </a:extLst>
          </p:cNvPr>
          <p:cNvCxnSpPr>
            <a:cxnSpLocks/>
          </p:cNvCxnSpPr>
          <p:nvPr/>
        </p:nvCxnSpPr>
        <p:spPr>
          <a:xfrm>
            <a:off x="10487702" y="1864438"/>
            <a:ext cx="0" cy="44630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7D52636-96DC-77A9-1502-A9E07592F830}"/>
              </a:ext>
            </a:extLst>
          </p:cNvPr>
          <p:cNvCxnSpPr>
            <a:cxnSpLocks/>
          </p:cNvCxnSpPr>
          <p:nvPr/>
        </p:nvCxnSpPr>
        <p:spPr>
          <a:xfrm flipH="1" flipV="1">
            <a:off x="6576675" y="2798444"/>
            <a:ext cx="298493" cy="28660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99E23F9-5F51-1791-9AC4-F5AC4EF69E94}"/>
              </a:ext>
            </a:extLst>
          </p:cNvPr>
          <p:cNvCxnSpPr>
            <a:cxnSpLocks/>
          </p:cNvCxnSpPr>
          <p:nvPr/>
        </p:nvCxnSpPr>
        <p:spPr>
          <a:xfrm>
            <a:off x="6879893" y="3083946"/>
            <a:ext cx="128184" cy="32156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E5FF1C2-3CB8-4686-CE04-1D04CC0836A5}"/>
              </a:ext>
            </a:extLst>
          </p:cNvPr>
          <p:cNvCxnSpPr>
            <a:cxnSpLocks/>
          </p:cNvCxnSpPr>
          <p:nvPr/>
        </p:nvCxnSpPr>
        <p:spPr>
          <a:xfrm flipV="1">
            <a:off x="3962855" y="4180739"/>
            <a:ext cx="58190" cy="42997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C3E90E9-7EC0-70ED-8A64-954C8373030A}"/>
              </a:ext>
            </a:extLst>
          </p:cNvPr>
          <p:cNvCxnSpPr>
            <a:cxnSpLocks/>
          </p:cNvCxnSpPr>
          <p:nvPr/>
        </p:nvCxnSpPr>
        <p:spPr>
          <a:xfrm flipH="1">
            <a:off x="3638235" y="4604027"/>
            <a:ext cx="327588" cy="28102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941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7143750" y="666750"/>
            <a:ext cx="2990850" cy="2647950"/>
            <a:chOff x="7143750" y="666750"/>
            <a:chExt cx="2990850" cy="2647950"/>
          </a:xfrm>
        </p:grpSpPr>
        <p:sp>
          <p:nvSpPr>
            <p:cNvPr id="7" name="Oval 6"/>
            <p:cNvSpPr/>
            <p:nvPr/>
          </p:nvSpPr>
          <p:spPr>
            <a:xfrm>
              <a:off x="8730999" y="666750"/>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16</a:t>
              </a:r>
            </a:p>
          </p:txBody>
        </p:sp>
        <p:grpSp>
          <p:nvGrpSpPr>
            <p:cNvPr id="24" name="Group 23"/>
            <p:cNvGrpSpPr/>
            <p:nvPr/>
          </p:nvGrpSpPr>
          <p:grpSpPr>
            <a:xfrm>
              <a:off x="7143750" y="955990"/>
              <a:ext cx="2990850" cy="2358710"/>
              <a:chOff x="0" y="1184590"/>
              <a:chExt cx="2990850" cy="2358710"/>
            </a:xfrm>
          </p:grpSpPr>
          <p:sp>
            <p:nvSpPr>
              <p:cNvPr id="3" name="Oval 2"/>
              <p:cNvSpPr/>
              <p:nvPr/>
            </p:nvSpPr>
            <p:spPr>
              <a:xfrm>
                <a:off x="708359" y="3180843"/>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4</a:t>
                </a:r>
              </a:p>
            </p:txBody>
          </p:sp>
          <p:cxnSp>
            <p:nvCxnSpPr>
              <p:cNvPr id="6" name="Straight Connector 5"/>
              <p:cNvCxnSpPr/>
              <p:nvPr/>
            </p:nvCxnSpPr>
            <p:spPr>
              <a:xfrm>
                <a:off x="1971234" y="1184590"/>
                <a:ext cx="350610" cy="5464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298659" y="1204726"/>
                <a:ext cx="410220" cy="455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2" idx="0"/>
              </p:cNvCxnSpPr>
              <p:nvPr/>
            </p:nvCxnSpPr>
            <p:spPr>
              <a:xfrm>
                <a:off x="1302228" y="1939709"/>
                <a:ext cx="298139" cy="475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023186" y="1650469"/>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7</a:t>
                </a:r>
              </a:p>
            </p:txBody>
          </p:sp>
          <p:cxnSp>
            <p:nvCxnSpPr>
              <p:cNvPr id="11" name="Straight Connector 10"/>
              <p:cNvCxnSpPr/>
              <p:nvPr/>
            </p:nvCxnSpPr>
            <p:spPr>
              <a:xfrm flipH="1">
                <a:off x="773948" y="1939709"/>
                <a:ext cx="410220" cy="455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364247" y="2415656"/>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14</a:t>
                </a:r>
              </a:p>
            </p:txBody>
          </p:sp>
          <p:cxnSp>
            <p:nvCxnSpPr>
              <p:cNvPr id="13" name="Straight Connector 12"/>
              <p:cNvCxnSpPr>
                <a:endCxn id="17" idx="0"/>
              </p:cNvCxnSpPr>
              <p:nvPr/>
            </p:nvCxnSpPr>
            <p:spPr>
              <a:xfrm>
                <a:off x="2430356" y="1979982"/>
                <a:ext cx="324374" cy="475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151313" y="1690742"/>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10</a:t>
                </a:r>
              </a:p>
            </p:txBody>
          </p:sp>
          <p:cxnSp>
            <p:nvCxnSpPr>
              <p:cNvPr id="15" name="Straight Connector 14"/>
              <p:cNvCxnSpPr>
                <a:endCxn id="16" idx="0"/>
              </p:cNvCxnSpPr>
              <p:nvPr/>
            </p:nvCxnSpPr>
            <p:spPr>
              <a:xfrm flipH="1">
                <a:off x="2216902" y="1979982"/>
                <a:ext cx="95394" cy="465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980782" y="2445861"/>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9</a:t>
                </a:r>
              </a:p>
            </p:txBody>
          </p:sp>
          <p:sp>
            <p:nvSpPr>
              <p:cNvPr id="17" name="Oval 16"/>
              <p:cNvSpPr/>
              <p:nvPr/>
            </p:nvSpPr>
            <p:spPr>
              <a:xfrm>
                <a:off x="2518611" y="2455929"/>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3</a:t>
                </a:r>
              </a:p>
            </p:txBody>
          </p:sp>
          <p:cxnSp>
            <p:nvCxnSpPr>
              <p:cNvPr id="18" name="Straight Connector 17"/>
              <p:cNvCxnSpPr>
                <a:endCxn id="3" idx="0"/>
              </p:cNvCxnSpPr>
              <p:nvPr/>
            </p:nvCxnSpPr>
            <p:spPr>
              <a:xfrm>
                <a:off x="816871" y="2684759"/>
                <a:ext cx="127608" cy="4960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37828" y="2395519"/>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8</a:t>
                </a:r>
              </a:p>
            </p:txBody>
          </p:sp>
          <p:cxnSp>
            <p:nvCxnSpPr>
              <p:cNvPr id="20" name="Straight Connector 19"/>
              <p:cNvCxnSpPr/>
              <p:nvPr/>
            </p:nvCxnSpPr>
            <p:spPr>
              <a:xfrm flipH="1">
                <a:off x="288591" y="2684759"/>
                <a:ext cx="410220" cy="455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0" y="3150638"/>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2</a:t>
                </a:r>
              </a:p>
            </p:txBody>
          </p:sp>
          <p:cxnSp>
            <p:nvCxnSpPr>
              <p:cNvPr id="22" name="Straight Connector 21"/>
              <p:cNvCxnSpPr>
                <a:stCxn id="12" idx="4"/>
              </p:cNvCxnSpPr>
              <p:nvPr/>
            </p:nvCxnSpPr>
            <p:spPr>
              <a:xfrm flipH="1">
                <a:off x="1482307" y="2778113"/>
                <a:ext cx="118060" cy="463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272423" y="3170775"/>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1</a:t>
                </a:r>
              </a:p>
            </p:txBody>
          </p:sp>
        </p:grpSp>
      </p:grpSp>
      <p:sp>
        <p:nvSpPr>
          <p:cNvPr id="23" name="TextBox 22"/>
          <p:cNvSpPr txBox="1"/>
          <p:nvPr/>
        </p:nvSpPr>
        <p:spPr>
          <a:xfrm>
            <a:off x="228600" y="231865"/>
            <a:ext cx="4591050" cy="461665"/>
          </a:xfrm>
          <a:prstGeom prst="rect">
            <a:avLst/>
          </a:prstGeom>
          <a:noFill/>
        </p:spPr>
        <p:txBody>
          <a:bodyPr wrap="square" rtlCol="0">
            <a:spAutoFit/>
          </a:bodyPr>
          <a:lstStyle/>
          <a:p>
            <a:pPr>
              <a:buFont typeface="Wingdings" pitchFamily="2" charset="2"/>
              <a:buChar char="q"/>
            </a:pPr>
            <a:r>
              <a:rPr lang="en-US" sz="2400" u="sng" dirty="0"/>
              <a:t>Deleting :</a:t>
            </a:r>
            <a:r>
              <a:rPr lang="en-US" sz="2400" dirty="0"/>
              <a:t>      Delete 70 from root</a:t>
            </a:r>
          </a:p>
        </p:txBody>
      </p:sp>
      <p:grpSp>
        <p:nvGrpSpPr>
          <p:cNvPr id="179" name="Group 178"/>
          <p:cNvGrpSpPr/>
          <p:nvPr/>
        </p:nvGrpSpPr>
        <p:grpSpPr>
          <a:xfrm>
            <a:off x="152400" y="723900"/>
            <a:ext cx="2990850" cy="2647950"/>
            <a:chOff x="152400" y="723900"/>
            <a:chExt cx="2990850" cy="2647950"/>
          </a:xfrm>
        </p:grpSpPr>
        <p:sp>
          <p:nvSpPr>
            <p:cNvPr id="65" name="Oval 64"/>
            <p:cNvSpPr/>
            <p:nvPr/>
          </p:nvSpPr>
          <p:spPr>
            <a:xfrm>
              <a:off x="1739649" y="723900"/>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70</a:t>
              </a:r>
            </a:p>
          </p:txBody>
        </p:sp>
        <p:grpSp>
          <p:nvGrpSpPr>
            <p:cNvPr id="66" name="Group 23"/>
            <p:cNvGrpSpPr/>
            <p:nvPr/>
          </p:nvGrpSpPr>
          <p:grpSpPr>
            <a:xfrm>
              <a:off x="152400" y="1013140"/>
              <a:ext cx="2990850" cy="2358710"/>
              <a:chOff x="0" y="1184590"/>
              <a:chExt cx="2990850" cy="2358710"/>
            </a:xfrm>
          </p:grpSpPr>
          <p:sp>
            <p:nvSpPr>
              <p:cNvPr id="67" name="Oval 66"/>
              <p:cNvSpPr/>
              <p:nvPr/>
            </p:nvSpPr>
            <p:spPr>
              <a:xfrm>
                <a:off x="708359" y="3180843"/>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4</a:t>
                </a:r>
              </a:p>
            </p:txBody>
          </p:sp>
          <p:cxnSp>
            <p:nvCxnSpPr>
              <p:cNvPr id="68" name="Straight Connector 67"/>
              <p:cNvCxnSpPr/>
              <p:nvPr/>
            </p:nvCxnSpPr>
            <p:spPr>
              <a:xfrm>
                <a:off x="1971234" y="1184590"/>
                <a:ext cx="350610" cy="5464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1298659" y="1204726"/>
                <a:ext cx="410220" cy="455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73" idx="0"/>
              </p:cNvCxnSpPr>
              <p:nvPr/>
            </p:nvCxnSpPr>
            <p:spPr>
              <a:xfrm>
                <a:off x="1302228" y="1939709"/>
                <a:ext cx="298139" cy="475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1023186" y="1650469"/>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16</a:t>
                </a:r>
              </a:p>
            </p:txBody>
          </p:sp>
          <p:cxnSp>
            <p:nvCxnSpPr>
              <p:cNvPr id="72" name="Straight Connector 71"/>
              <p:cNvCxnSpPr/>
              <p:nvPr/>
            </p:nvCxnSpPr>
            <p:spPr>
              <a:xfrm flipH="1">
                <a:off x="773948" y="1939709"/>
                <a:ext cx="410220" cy="455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1364247" y="2415656"/>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14</a:t>
                </a:r>
              </a:p>
            </p:txBody>
          </p:sp>
          <p:cxnSp>
            <p:nvCxnSpPr>
              <p:cNvPr id="74" name="Straight Connector 73"/>
              <p:cNvCxnSpPr>
                <a:endCxn id="78" idx="0"/>
              </p:cNvCxnSpPr>
              <p:nvPr/>
            </p:nvCxnSpPr>
            <p:spPr>
              <a:xfrm>
                <a:off x="2430356" y="1979982"/>
                <a:ext cx="324374" cy="475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2151313" y="1690742"/>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10</a:t>
                </a:r>
              </a:p>
            </p:txBody>
          </p:sp>
          <p:cxnSp>
            <p:nvCxnSpPr>
              <p:cNvPr id="76" name="Straight Connector 75"/>
              <p:cNvCxnSpPr>
                <a:endCxn id="77" idx="0"/>
              </p:cNvCxnSpPr>
              <p:nvPr/>
            </p:nvCxnSpPr>
            <p:spPr>
              <a:xfrm flipH="1">
                <a:off x="2216902" y="1979982"/>
                <a:ext cx="95394" cy="465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1980782" y="2445861"/>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9</a:t>
                </a:r>
              </a:p>
            </p:txBody>
          </p:sp>
          <p:sp>
            <p:nvSpPr>
              <p:cNvPr id="78" name="Oval 77"/>
              <p:cNvSpPr/>
              <p:nvPr/>
            </p:nvSpPr>
            <p:spPr>
              <a:xfrm>
                <a:off x="2518611" y="2455929"/>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3</a:t>
                </a:r>
              </a:p>
            </p:txBody>
          </p:sp>
          <p:cxnSp>
            <p:nvCxnSpPr>
              <p:cNvPr id="79" name="Straight Connector 78"/>
              <p:cNvCxnSpPr>
                <a:endCxn id="67" idx="0"/>
              </p:cNvCxnSpPr>
              <p:nvPr/>
            </p:nvCxnSpPr>
            <p:spPr>
              <a:xfrm>
                <a:off x="816871" y="2684759"/>
                <a:ext cx="127608" cy="4960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537828" y="2395519"/>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8</a:t>
                </a:r>
              </a:p>
            </p:txBody>
          </p:sp>
          <p:cxnSp>
            <p:nvCxnSpPr>
              <p:cNvPr id="81" name="Straight Connector 80"/>
              <p:cNvCxnSpPr/>
              <p:nvPr/>
            </p:nvCxnSpPr>
            <p:spPr>
              <a:xfrm flipH="1">
                <a:off x="288591" y="2684759"/>
                <a:ext cx="410220" cy="455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0" y="3150638"/>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2</a:t>
                </a:r>
              </a:p>
            </p:txBody>
          </p:sp>
          <p:cxnSp>
            <p:nvCxnSpPr>
              <p:cNvPr id="83" name="Straight Connector 82"/>
              <p:cNvCxnSpPr>
                <a:stCxn id="73" idx="4"/>
              </p:cNvCxnSpPr>
              <p:nvPr/>
            </p:nvCxnSpPr>
            <p:spPr>
              <a:xfrm flipH="1">
                <a:off x="1482307" y="2778113"/>
                <a:ext cx="118060" cy="463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1272423" y="3170775"/>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1</a:t>
                </a:r>
              </a:p>
            </p:txBody>
          </p:sp>
        </p:grpSp>
      </p:grpSp>
      <p:grpSp>
        <p:nvGrpSpPr>
          <p:cNvPr id="85" name="Group 84"/>
          <p:cNvGrpSpPr/>
          <p:nvPr/>
        </p:nvGrpSpPr>
        <p:grpSpPr>
          <a:xfrm>
            <a:off x="3714750" y="723900"/>
            <a:ext cx="2990850" cy="2647950"/>
            <a:chOff x="0" y="895350"/>
            <a:chExt cx="2990850" cy="2647950"/>
          </a:xfrm>
        </p:grpSpPr>
        <p:sp>
          <p:nvSpPr>
            <p:cNvPr id="86" name="Oval 85"/>
            <p:cNvSpPr/>
            <p:nvPr/>
          </p:nvSpPr>
          <p:spPr>
            <a:xfrm>
              <a:off x="1587249" y="895350"/>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7</a:t>
              </a:r>
            </a:p>
          </p:txBody>
        </p:sp>
        <p:grpSp>
          <p:nvGrpSpPr>
            <p:cNvPr id="87" name="Group 23"/>
            <p:cNvGrpSpPr/>
            <p:nvPr/>
          </p:nvGrpSpPr>
          <p:grpSpPr>
            <a:xfrm>
              <a:off x="0" y="1184590"/>
              <a:ext cx="2990850" cy="2358710"/>
              <a:chOff x="0" y="1184590"/>
              <a:chExt cx="2990850" cy="2358710"/>
            </a:xfrm>
          </p:grpSpPr>
          <p:sp>
            <p:nvSpPr>
              <p:cNvPr id="88" name="Oval 87"/>
              <p:cNvSpPr/>
              <p:nvPr/>
            </p:nvSpPr>
            <p:spPr>
              <a:xfrm>
                <a:off x="708359" y="3180843"/>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4</a:t>
                </a:r>
              </a:p>
            </p:txBody>
          </p:sp>
          <p:cxnSp>
            <p:nvCxnSpPr>
              <p:cNvPr id="89" name="Straight Connector 88"/>
              <p:cNvCxnSpPr/>
              <p:nvPr/>
            </p:nvCxnSpPr>
            <p:spPr>
              <a:xfrm>
                <a:off x="1971234" y="1184590"/>
                <a:ext cx="350610" cy="5464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1298659" y="1204726"/>
                <a:ext cx="410220" cy="455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endCxn id="94" idx="0"/>
              </p:cNvCxnSpPr>
              <p:nvPr/>
            </p:nvCxnSpPr>
            <p:spPr>
              <a:xfrm>
                <a:off x="1302228" y="1939709"/>
                <a:ext cx="298139" cy="475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1023186" y="1650469"/>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16</a:t>
                </a:r>
              </a:p>
            </p:txBody>
          </p:sp>
          <p:cxnSp>
            <p:nvCxnSpPr>
              <p:cNvPr id="93" name="Straight Connector 92"/>
              <p:cNvCxnSpPr/>
              <p:nvPr/>
            </p:nvCxnSpPr>
            <p:spPr>
              <a:xfrm flipH="1">
                <a:off x="773948" y="1939709"/>
                <a:ext cx="410220" cy="455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1364247" y="2415656"/>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14</a:t>
                </a:r>
              </a:p>
            </p:txBody>
          </p:sp>
          <p:cxnSp>
            <p:nvCxnSpPr>
              <p:cNvPr id="95" name="Straight Connector 94"/>
              <p:cNvCxnSpPr>
                <a:endCxn id="99" idx="0"/>
              </p:cNvCxnSpPr>
              <p:nvPr/>
            </p:nvCxnSpPr>
            <p:spPr>
              <a:xfrm>
                <a:off x="2430356" y="1979982"/>
                <a:ext cx="324374" cy="475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2151313" y="1690742"/>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10</a:t>
                </a:r>
              </a:p>
            </p:txBody>
          </p:sp>
          <p:cxnSp>
            <p:nvCxnSpPr>
              <p:cNvPr id="97" name="Straight Connector 96"/>
              <p:cNvCxnSpPr>
                <a:endCxn id="98" idx="0"/>
              </p:cNvCxnSpPr>
              <p:nvPr/>
            </p:nvCxnSpPr>
            <p:spPr>
              <a:xfrm flipH="1">
                <a:off x="2216902" y="1979982"/>
                <a:ext cx="95394" cy="465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1980782" y="2445861"/>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9</a:t>
                </a:r>
              </a:p>
            </p:txBody>
          </p:sp>
          <p:sp>
            <p:nvSpPr>
              <p:cNvPr id="99" name="Oval 98"/>
              <p:cNvSpPr/>
              <p:nvPr/>
            </p:nvSpPr>
            <p:spPr>
              <a:xfrm>
                <a:off x="2518611" y="2455929"/>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3</a:t>
                </a:r>
              </a:p>
            </p:txBody>
          </p:sp>
          <p:cxnSp>
            <p:nvCxnSpPr>
              <p:cNvPr id="100" name="Straight Connector 99"/>
              <p:cNvCxnSpPr>
                <a:endCxn id="88" idx="0"/>
              </p:cNvCxnSpPr>
              <p:nvPr/>
            </p:nvCxnSpPr>
            <p:spPr>
              <a:xfrm>
                <a:off x="816871" y="2684759"/>
                <a:ext cx="127608" cy="4960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537828" y="2395519"/>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8</a:t>
                </a:r>
              </a:p>
            </p:txBody>
          </p:sp>
          <p:cxnSp>
            <p:nvCxnSpPr>
              <p:cNvPr id="102" name="Straight Connector 101"/>
              <p:cNvCxnSpPr/>
              <p:nvPr/>
            </p:nvCxnSpPr>
            <p:spPr>
              <a:xfrm flipH="1">
                <a:off x="288591" y="2684759"/>
                <a:ext cx="410220" cy="455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0" y="3150638"/>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2</a:t>
                </a:r>
              </a:p>
            </p:txBody>
          </p:sp>
          <p:cxnSp>
            <p:nvCxnSpPr>
              <p:cNvPr id="104" name="Straight Connector 103"/>
              <p:cNvCxnSpPr>
                <a:stCxn id="94" idx="4"/>
              </p:cNvCxnSpPr>
              <p:nvPr/>
            </p:nvCxnSpPr>
            <p:spPr>
              <a:xfrm flipH="1">
                <a:off x="1482307" y="2778113"/>
                <a:ext cx="118060" cy="463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1272423" y="3170775"/>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1</a:t>
                </a:r>
              </a:p>
            </p:txBody>
          </p:sp>
        </p:grpSp>
      </p:grpSp>
      <p:grpSp>
        <p:nvGrpSpPr>
          <p:cNvPr id="180" name="Group 179"/>
          <p:cNvGrpSpPr/>
          <p:nvPr/>
        </p:nvGrpSpPr>
        <p:grpSpPr>
          <a:xfrm>
            <a:off x="2628900" y="3924300"/>
            <a:ext cx="2990850" cy="2647950"/>
            <a:chOff x="2628900" y="3924300"/>
            <a:chExt cx="2990850" cy="2647950"/>
          </a:xfrm>
        </p:grpSpPr>
        <p:sp>
          <p:nvSpPr>
            <p:cNvPr id="128" name="Oval 127"/>
            <p:cNvSpPr/>
            <p:nvPr/>
          </p:nvSpPr>
          <p:spPr>
            <a:xfrm>
              <a:off x="4216149" y="3924300"/>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16</a:t>
              </a:r>
            </a:p>
          </p:txBody>
        </p:sp>
        <p:grpSp>
          <p:nvGrpSpPr>
            <p:cNvPr id="129" name="Group 23"/>
            <p:cNvGrpSpPr/>
            <p:nvPr/>
          </p:nvGrpSpPr>
          <p:grpSpPr>
            <a:xfrm>
              <a:off x="2628900" y="4213540"/>
              <a:ext cx="2990850" cy="2358710"/>
              <a:chOff x="0" y="1184590"/>
              <a:chExt cx="2990850" cy="2358710"/>
            </a:xfrm>
          </p:grpSpPr>
          <p:sp>
            <p:nvSpPr>
              <p:cNvPr id="130" name="Oval 129"/>
              <p:cNvSpPr/>
              <p:nvPr/>
            </p:nvSpPr>
            <p:spPr>
              <a:xfrm>
                <a:off x="708359" y="3180843"/>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4</a:t>
                </a:r>
              </a:p>
            </p:txBody>
          </p:sp>
          <p:cxnSp>
            <p:nvCxnSpPr>
              <p:cNvPr id="131" name="Straight Connector 130"/>
              <p:cNvCxnSpPr/>
              <p:nvPr/>
            </p:nvCxnSpPr>
            <p:spPr>
              <a:xfrm>
                <a:off x="1971234" y="1184590"/>
                <a:ext cx="350610" cy="5464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98659" y="1204726"/>
                <a:ext cx="410220" cy="455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136" idx="0"/>
              </p:cNvCxnSpPr>
              <p:nvPr/>
            </p:nvCxnSpPr>
            <p:spPr>
              <a:xfrm>
                <a:off x="1283178" y="1939709"/>
                <a:ext cx="298139" cy="475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Oval 133"/>
              <p:cNvSpPr/>
              <p:nvPr/>
            </p:nvSpPr>
            <p:spPr>
              <a:xfrm>
                <a:off x="1023186" y="1650469"/>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14</a:t>
                </a:r>
              </a:p>
            </p:txBody>
          </p:sp>
          <p:cxnSp>
            <p:nvCxnSpPr>
              <p:cNvPr id="135" name="Straight Connector 134"/>
              <p:cNvCxnSpPr/>
              <p:nvPr/>
            </p:nvCxnSpPr>
            <p:spPr>
              <a:xfrm flipH="1">
                <a:off x="773948" y="1939709"/>
                <a:ext cx="410220" cy="455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1345197" y="2415656"/>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7</a:t>
                </a:r>
              </a:p>
            </p:txBody>
          </p:sp>
          <p:cxnSp>
            <p:nvCxnSpPr>
              <p:cNvPr id="137" name="Straight Connector 136"/>
              <p:cNvCxnSpPr>
                <a:endCxn id="141" idx="0"/>
              </p:cNvCxnSpPr>
              <p:nvPr/>
            </p:nvCxnSpPr>
            <p:spPr>
              <a:xfrm>
                <a:off x="2430356" y="1979982"/>
                <a:ext cx="324374" cy="475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2151313" y="1690742"/>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10</a:t>
                </a:r>
              </a:p>
            </p:txBody>
          </p:sp>
          <p:cxnSp>
            <p:nvCxnSpPr>
              <p:cNvPr id="139" name="Straight Connector 138"/>
              <p:cNvCxnSpPr>
                <a:endCxn id="140" idx="0"/>
              </p:cNvCxnSpPr>
              <p:nvPr/>
            </p:nvCxnSpPr>
            <p:spPr>
              <a:xfrm flipH="1">
                <a:off x="2216902" y="1979982"/>
                <a:ext cx="95394" cy="465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Oval 139"/>
              <p:cNvSpPr/>
              <p:nvPr/>
            </p:nvSpPr>
            <p:spPr>
              <a:xfrm>
                <a:off x="1980782" y="2445861"/>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9</a:t>
                </a:r>
              </a:p>
            </p:txBody>
          </p:sp>
          <p:sp>
            <p:nvSpPr>
              <p:cNvPr id="141" name="Oval 140"/>
              <p:cNvSpPr/>
              <p:nvPr/>
            </p:nvSpPr>
            <p:spPr>
              <a:xfrm>
                <a:off x="2518611" y="2455929"/>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3</a:t>
                </a:r>
              </a:p>
            </p:txBody>
          </p:sp>
          <p:cxnSp>
            <p:nvCxnSpPr>
              <p:cNvPr id="142" name="Straight Connector 141"/>
              <p:cNvCxnSpPr>
                <a:endCxn id="130" idx="0"/>
              </p:cNvCxnSpPr>
              <p:nvPr/>
            </p:nvCxnSpPr>
            <p:spPr>
              <a:xfrm>
                <a:off x="816871" y="2684759"/>
                <a:ext cx="127608" cy="4960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537828" y="2395519"/>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8</a:t>
                </a:r>
              </a:p>
            </p:txBody>
          </p:sp>
          <p:cxnSp>
            <p:nvCxnSpPr>
              <p:cNvPr id="144" name="Straight Connector 143"/>
              <p:cNvCxnSpPr/>
              <p:nvPr/>
            </p:nvCxnSpPr>
            <p:spPr>
              <a:xfrm flipH="1">
                <a:off x="288591" y="2684759"/>
                <a:ext cx="410220" cy="455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0" y="3150638"/>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2</a:t>
                </a:r>
              </a:p>
            </p:txBody>
          </p:sp>
          <p:cxnSp>
            <p:nvCxnSpPr>
              <p:cNvPr id="146" name="Straight Connector 145"/>
              <p:cNvCxnSpPr>
                <a:stCxn id="136" idx="4"/>
              </p:cNvCxnSpPr>
              <p:nvPr/>
            </p:nvCxnSpPr>
            <p:spPr>
              <a:xfrm flipH="1">
                <a:off x="1463257" y="2778113"/>
                <a:ext cx="118060" cy="463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Oval 146"/>
              <p:cNvSpPr/>
              <p:nvPr/>
            </p:nvSpPr>
            <p:spPr>
              <a:xfrm>
                <a:off x="1272423" y="3170775"/>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1</a:t>
                </a:r>
              </a:p>
            </p:txBody>
          </p:sp>
        </p:grpSp>
      </p:grpSp>
      <p:cxnSp>
        <p:nvCxnSpPr>
          <p:cNvPr id="169" name="Straight Arrow Connector 168"/>
          <p:cNvCxnSpPr/>
          <p:nvPr/>
        </p:nvCxnSpPr>
        <p:spPr>
          <a:xfrm>
            <a:off x="3257550" y="1619250"/>
            <a:ext cx="1085850" cy="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a:off x="6648450" y="1676400"/>
            <a:ext cx="1085850" cy="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a:off x="1905000" y="4572000"/>
            <a:ext cx="1085850" cy="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75" name="Oval 174"/>
          <p:cNvSpPr/>
          <p:nvPr/>
        </p:nvSpPr>
        <p:spPr>
          <a:xfrm>
            <a:off x="2006349" y="2971800"/>
            <a:ext cx="472239" cy="3624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7</a:t>
            </a:r>
          </a:p>
        </p:txBody>
      </p:sp>
      <p:cxnSp>
        <p:nvCxnSpPr>
          <p:cNvPr id="177" name="Straight Connector 176"/>
          <p:cNvCxnSpPr>
            <a:stCxn id="73" idx="5"/>
            <a:endCxn id="175" idx="0"/>
          </p:cNvCxnSpPr>
          <p:nvPr/>
        </p:nvCxnSpPr>
        <p:spPr>
          <a:xfrm>
            <a:off x="1919728" y="2553582"/>
            <a:ext cx="322741" cy="418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D459F9C8-2633-D0AB-8721-1AB84D801184}"/>
              </a:ext>
            </a:extLst>
          </p:cNvPr>
          <p:cNvCxnSpPr>
            <a:cxnSpLocks/>
          </p:cNvCxnSpPr>
          <p:nvPr/>
        </p:nvCxnSpPr>
        <p:spPr>
          <a:xfrm flipV="1">
            <a:off x="5498765" y="1069438"/>
            <a:ext cx="39353" cy="3927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4CEA7A34-2FA5-13ED-1BAA-457353BE273B}"/>
              </a:ext>
            </a:extLst>
          </p:cNvPr>
          <p:cNvCxnSpPr>
            <a:cxnSpLocks/>
            <a:endCxn id="12" idx="7"/>
          </p:cNvCxnSpPr>
          <p:nvPr/>
        </p:nvCxnSpPr>
        <p:spPr>
          <a:xfrm flipH="1">
            <a:off x="8911078" y="1841476"/>
            <a:ext cx="7246" cy="39866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2F346DA-6578-7CF1-E8E7-B5295BD0B13C}"/>
              </a:ext>
            </a:extLst>
          </p:cNvPr>
          <p:cNvCxnSpPr>
            <a:cxnSpLocks/>
          </p:cNvCxnSpPr>
          <p:nvPr/>
        </p:nvCxnSpPr>
        <p:spPr>
          <a:xfrm flipH="1" flipV="1">
            <a:off x="8631506" y="1559102"/>
            <a:ext cx="298493" cy="28660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A6F1CA6-849D-3457-696C-DC0E3864B66C}"/>
              </a:ext>
            </a:extLst>
          </p:cNvPr>
          <p:cNvCxnSpPr>
            <a:cxnSpLocks/>
          </p:cNvCxnSpPr>
          <p:nvPr/>
        </p:nvCxnSpPr>
        <p:spPr>
          <a:xfrm flipH="1">
            <a:off x="5178988" y="1470851"/>
            <a:ext cx="319777" cy="1611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206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3292" y="2610764"/>
            <a:ext cx="7004649" cy="1200329"/>
          </a:xfrm>
          <a:prstGeom prst="rect">
            <a:avLst/>
          </a:prstGeom>
          <a:noFill/>
        </p:spPr>
        <p:txBody>
          <a:bodyPr wrap="square" rtlCol="0">
            <a:spAutoFit/>
          </a:bodyPr>
          <a:lstStyle/>
          <a:p>
            <a:r>
              <a:rPr lang="en-US" sz="7200" b="1" dirty="0"/>
              <a:t>Thank you!</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53EB8C5-E28D-640F-35DB-24595846948F}"/>
              </a:ext>
            </a:extLst>
          </p:cNvPr>
          <p:cNvSpPr txBox="1"/>
          <p:nvPr/>
        </p:nvSpPr>
        <p:spPr>
          <a:xfrm>
            <a:off x="429491" y="443347"/>
            <a:ext cx="11623963" cy="5632311"/>
          </a:xfrm>
          <a:prstGeom prst="rect">
            <a:avLst/>
          </a:prstGeom>
          <a:noFill/>
        </p:spPr>
        <p:txBody>
          <a:bodyPr wrap="square" rtlCol="0">
            <a:spAutoFit/>
          </a:bodyPr>
          <a:lstStyle/>
          <a:p>
            <a:r>
              <a:rPr lang="en-US" sz="4000" b="1" dirty="0"/>
              <a:t>                                  </a:t>
            </a:r>
            <a:r>
              <a:rPr lang="en-US" sz="4000" b="1" u="sng" dirty="0"/>
              <a:t>Sorting </a:t>
            </a:r>
          </a:p>
          <a:p>
            <a:endParaRPr lang="en-US" sz="3200" b="1" dirty="0"/>
          </a:p>
          <a:p>
            <a:r>
              <a:rPr lang="en-US" sz="3200" b="1" dirty="0"/>
              <a:t>The process of rearranging the items in a list according to some linear order is termed as sorting. In other words, Sorting is the process of ordering elements in an array in specific order e.g. ascending or descending order. Sorting can be done based on key references which can be numbers, alphabets, etc. Some examples of sorting are :-</a:t>
            </a:r>
          </a:p>
          <a:p>
            <a:pPr marL="514350" indent="-514350">
              <a:buClr>
                <a:srgbClr val="FFF4ED"/>
              </a:buClr>
              <a:buFont typeface="+mj-lt"/>
              <a:buAutoNum type="arabicPeriod"/>
            </a:pPr>
            <a:r>
              <a:rPr lang="en-US" sz="3200" b="1" dirty="0"/>
              <a:t>Words in a dictionary are sorted. </a:t>
            </a:r>
          </a:p>
          <a:p>
            <a:pPr marL="514350" indent="-514350">
              <a:buClr>
                <a:srgbClr val="FFF4ED"/>
              </a:buClr>
              <a:buFont typeface="+mj-lt"/>
              <a:buAutoNum type="arabicPeriod"/>
            </a:pPr>
            <a:r>
              <a:rPr lang="en-US" sz="3200" b="1" i="0" dirty="0">
                <a:effectLst/>
              </a:rPr>
              <a:t>A list of cities could be sorted by population, by area, or by zip code.</a:t>
            </a:r>
          </a:p>
          <a:p>
            <a:pPr marL="514350" indent="-514350">
              <a:buClr>
                <a:srgbClr val="FFF4ED"/>
              </a:buClr>
              <a:buFont typeface="+mj-lt"/>
              <a:buAutoNum type="arabicPeriod"/>
            </a:pPr>
            <a:r>
              <a:rPr lang="en-US" sz="3200" b="1" dirty="0"/>
              <a:t>Index of a book.</a:t>
            </a:r>
          </a:p>
          <a:p>
            <a:pPr marL="514350" indent="-514350">
              <a:buClr>
                <a:srgbClr val="FFF4ED"/>
              </a:buClr>
              <a:buFont typeface="+mj-lt"/>
              <a:buAutoNum type="arabicPeriod"/>
            </a:pPr>
            <a:r>
              <a:rPr lang="en-US" sz="3200" b="1" dirty="0"/>
              <a:t>A listing of course offerings at a university sorted, etc.</a:t>
            </a:r>
          </a:p>
        </p:txBody>
      </p:sp>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562DD00-6A09-EE9C-D37E-701CBD498CDC}"/>
              </a:ext>
            </a:extLst>
          </p:cNvPr>
          <p:cNvSpPr txBox="1"/>
          <p:nvPr/>
        </p:nvSpPr>
        <p:spPr>
          <a:xfrm>
            <a:off x="332509" y="332507"/>
            <a:ext cx="11582400" cy="6370975"/>
          </a:xfrm>
          <a:prstGeom prst="rect">
            <a:avLst/>
          </a:prstGeom>
          <a:noFill/>
        </p:spPr>
        <p:txBody>
          <a:bodyPr wrap="square" rtlCol="0">
            <a:spAutoFit/>
          </a:bodyPr>
          <a:lstStyle/>
          <a:p>
            <a:r>
              <a:rPr lang="en-US" sz="4000" b="1" dirty="0"/>
              <a:t>                          </a:t>
            </a:r>
            <a:r>
              <a:rPr lang="en-US" sz="4000" b="1" u="sng" dirty="0"/>
              <a:t>Need of sorting</a:t>
            </a:r>
          </a:p>
          <a:p>
            <a:r>
              <a:rPr lang="en-US" sz="3200" b="1" dirty="0"/>
              <a:t>We know that searching a sorted array is much easier than searching an unsorted array. This is especially true for people i.e. finding a person’s name in a phone book is easy, but finding a number without knowing the person’s name is virtually impossible. As a result, any significant amount of computer output is generally arranged in some sorted order so that it can be interpreted.</a:t>
            </a:r>
          </a:p>
          <a:p>
            <a:endParaRPr lang="en-US" sz="3200" dirty="0"/>
          </a:p>
          <a:p>
            <a:r>
              <a:rPr lang="en-US" sz="3200" dirty="0"/>
              <a:t>                                 </a:t>
            </a:r>
            <a:r>
              <a:rPr lang="en-US" sz="4000" b="1" u="sng" dirty="0"/>
              <a:t>Types of Sorting</a:t>
            </a:r>
          </a:p>
          <a:p>
            <a:pPr marL="514350" indent="-514350">
              <a:buFont typeface="Wingdings" panose="05000000000000000000" pitchFamily="2" charset="2"/>
              <a:buChar char="v"/>
            </a:pPr>
            <a:r>
              <a:rPr lang="en-US" sz="3200" b="1" dirty="0"/>
              <a:t>Internal Sorting</a:t>
            </a:r>
          </a:p>
          <a:p>
            <a:pPr marL="514350" indent="-514350">
              <a:buFont typeface="Wingdings" panose="05000000000000000000" pitchFamily="2" charset="2"/>
              <a:buChar char="v"/>
            </a:pPr>
            <a:r>
              <a:rPr lang="en-US" sz="3200" b="1" dirty="0"/>
              <a:t>External Sorting</a:t>
            </a:r>
          </a:p>
          <a:p>
            <a:pPr>
              <a:buClr>
                <a:schemeClr val="tx1"/>
              </a:buClr>
            </a:pPr>
            <a:endParaRPr lang="en-US" sz="4000" b="1" u="sng"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3D2F27-B714-77BD-3C8A-029D6BA85427}"/>
              </a:ext>
            </a:extLst>
          </p:cNvPr>
          <p:cNvSpPr/>
          <p:nvPr/>
        </p:nvSpPr>
        <p:spPr>
          <a:xfrm>
            <a:off x="616527" y="498764"/>
            <a:ext cx="10958945" cy="586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25E7E00-ADDB-4679-1E57-9D1BF22A3716}"/>
              </a:ext>
            </a:extLst>
          </p:cNvPr>
          <p:cNvCxnSpPr>
            <a:stCxn id="7" idx="0"/>
            <a:endCxn id="7" idx="2"/>
          </p:cNvCxnSpPr>
          <p:nvPr/>
        </p:nvCxnSpPr>
        <p:spPr>
          <a:xfrm>
            <a:off x="6096000" y="498764"/>
            <a:ext cx="0" cy="58604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A3E6798-E8BC-476B-25C9-D9B85309AEF3}"/>
              </a:ext>
            </a:extLst>
          </p:cNvPr>
          <p:cNvSpPr txBox="1"/>
          <p:nvPr/>
        </p:nvSpPr>
        <p:spPr>
          <a:xfrm>
            <a:off x="720449" y="623454"/>
            <a:ext cx="5375546" cy="5078313"/>
          </a:xfrm>
          <a:prstGeom prst="rect">
            <a:avLst/>
          </a:prstGeom>
          <a:noFill/>
        </p:spPr>
        <p:txBody>
          <a:bodyPr wrap="square" rtlCol="0">
            <a:spAutoFit/>
          </a:bodyPr>
          <a:lstStyle/>
          <a:p>
            <a:r>
              <a:rPr lang="en-US" sz="2800" b="1" dirty="0"/>
              <a:t>              </a:t>
            </a:r>
            <a:r>
              <a:rPr lang="en-US" sz="3200" b="1" u="sng" dirty="0"/>
              <a:t>Internal Sorting</a:t>
            </a:r>
          </a:p>
          <a:p>
            <a:endParaRPr lang="en-US" sz="2800" b="1" u="sng" dirty="0"/>
          </a:p>
          <a:p>
            <a:pPr marL="342900" indent="-342900">
              <a:buFont typeface="Wingdings" panose="05000000000000000000" pitchFamily="2" charset="2"/>
              <a:buChar char="Ø"/>
            </a:pPr>
            <a:r>
              <a:rPr lang="en-US" sz="2400" b="1" dirty="0"/>
              <a:t>All the data to sort is stored in main memory at all times while sorting is in progress.</a:t>
            </a:r>
          </a:p>
          <a:p>
            <a:pPr marL="342900" indent="-342900">
              <a:buFont typeface="Wingdings" panose="05000000000000000000" pitchFamily="2" charset="2"/>
              <a:buChar char="Ø"/>
            </a:pPr>
            <a:r>
              <a:rPr lang="en-US" sz="2400" b="1" dirty="0"/>
              <a:t>It is performed when the data to be sorted is small enough to fit in the memory.</a:t>
            </a:r>
          </a:p>
          <a:p>
            <a:pPr marL="342900" indent="-342900">
              <a:buFont typeface="Wingdings" panose="05000000000000000000" pitchFamily="2" charset="2"/>
              <a:buChar char="Ø"/>
            </a:pPr>
            <a:r>
              <a:rPr lang="en-US" sz="2400" b="1" dirty="0"/>
              <a:t>In other words, it is used when size of input is small.</a:t>
            </a:r>
          </a:p>
          <a:p>
            <a:pPr marL="342900" indent="-342900">
              <a:buFont typeface="Wingdings" panose="05000000000000000000" pitchFamily="2" charset="2"/>
              <a:buChar char="Ø"/>
            </a:pPr>
            <a:r>
              <a:rPr lang="en-US" sz="2400" b="1" dirty="0"/>
              <a:t>The storage device used is RAM.</a:t>
            </a:r>
          </a:p>
          <a:p>
            <a:pPr marL="342900" indent="-342900">
              <a:buFont typeface="Wingdings" panose="05000000000000000000" pitchFamily="2" charset="2"/>
              <a:buChar char="Ø"/>
            </a:pPr>
            <a:r>
              <a:rPr lang="en-US" sz="2400" b="1" dirty="0"/>
              <a:t>Insertion sort, Quick sort, Bubble sort etc.</a:t>
            </a:r>
          </a:p>
        </p:txBody>
      </p:sp>
      <p:sp>
        <p:nvSpPr>
          <p:cNvPr id="21" name="TextBox 20">
            <a:extLst>
              <a:ext uri="{FF2B5EF4-FFF2-40B4-BE49-F238E27FC236}">
                <a16:creationId xmlns:a16="http://schemas.microsoft.com/office/drawing/2014/main" id="{C8106DC4-6AAA-9909-5FE7-194EF27A331D}"/>
              </a:ext>
            </a:extLst>
          </p:cNvPr>
          <p:cNvSpPr txBox="1"/>
          <p:nvPr/>
        </p:nvSpPr>
        <p:spPr>
          <a:xfrm>
            <a:off x="6164058" y="623454"/>
            <a:ext cx="5375546" cy="5816977"/>
          </a:xfrm>
          <a:prstGeom prst="rect">
            <a:avLst/>
          </a:prstGeom>
          <a:noFill/>
        </p:spPr>
        <p:txBody>
          <a:bodyPr wrap="square" rtlCol="0">
            <a:spAutoFit/>
          </a:bodyPr>
          <a:lstStyle/>
          <a:p>
            <a:r>
              <a:rPr lang="en-US" sz="2800" b="1" dirty="0"/>
              <a:t>              </a:t>
            </a:r>
            <a:r>
              <a:rPr lang="en-US" sz="3200" b="1" u="sng" dirty="0"/>
              <a:t>External Sorting</a:t>
            </a:r>
          </a:p>
          <a:p>
            <a:endParaRPr lang="en-US" sz="2800" b="1" u="sng" dirty="0"/>
          </a:p>
          <a:p>
            <a:pPr marL="342900" indent="-342900">
              <a:buFont typeface="Wingdings" panose="05000000000000000000" pitchFamily="2" charset="2"/>
              <a:buChar char="Ø"/>
            </a:pPr>
            <a:r>
              <a:rPr lang="en-US" sz="2400" b="1" dirty="0"/>
              <a:t>Data is stored outside memory(like on disk) and only loaded into memory is small chunks.</a:t>
            </a:r>
          </a:p>
          <a:p>
            <a:pPr marL="342900" indent="-342900">
              <a:buFont typeface="Wingdings" panose="05000000000000000000" pitchFamily="2" charset="2"/>
              <a:buChar char="Ø"/>
            </a:pPr>
            <a:r>
              <a:rPr lang="en-US" sz="2400" b="1" dirty="0"/>
              <a:t>External sorting is usually applied in cases when data can’t fit into main memory entirely.</a:t>
            </a:r>
          </a:p>
          <a:p>
            <a:pPr marL="342900" indent="-342900">
              <a:buFont typeface="Wingdings" panose="05000000000000000000" pitchFamily="2" charset="2"/>
              <a:buChar char="Ø"/>
            </a:pPr>
            <a:r>
              <a:rPr lang="en-US" sz="2400" b="1" dirty="0"/>
              <a:t>In other words, it is used when size of input is large.</a:t>
            </a:r>
          </a:p>
          <a:p>
            <a:pPr marL="342900" indent="-342900">
              <a:buFont typeface="Wingdings" panose="05000000000000000000" pitchFamily="2" charset="2"/>
              <a:buChar char="Ø"/>
            </a:pPr>
            <a:r>
              <a:rPr lang="en-US" sz="2400" b="1" dirty="0"/>
              <a:t>Storage devices are both secondary memory(hard disk) and main memory(RAM).</a:t>
            </a:r>
          </a:p>
          <a:p>
            <a:pPr marL="342900" indent="-342900">
              <a:buFont typeface="Wingdings" panose="05000000000000000000" pitchFamily="2" charset="2"/>
              <a:buChar char="Ø"/>
            </a:pPr>
            <a:r>
              <a:rPr lang="en-US" sz="2400" b="1" dirty="0"/>
              <a:t>External merge sort, external radix sort, four tape sort, etc.</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F189E2-30C7-C59A-A180-BFD7AADCAFF3}"/>
              </a:ext>
            </a:extLst>
          </p:cNvPr>
          <p:cNvSpPr txBox="1"/>
          <p:nvPr/>
        </p:nvSpPr>
        <p:spPr>
          <a:xfrm>
            <a:off x="491319" y="379516"/>
            <a:ext cx="11423175" cy="8771632"/>
          </a:xfrm>
          <a:prstGeom prst="rect">
            <a:avLst/>
          </a:prstGeom>
          <a:noFill/>
        </p:spPr>
        <p:txBody>
          <a:bodyPr wrap="square" rtlCol="0">
            <a:spAutoFit/>
          </a:bodyPr>
          <a:lstStyle/>
          <a:p>
            <a:pPr marL="571500" indent="-571500">
              <a:buFont typeface="Wingdings" panose="05000000000000000000" pitchFamily="2" charset="2"/>
              <a:buChar char="q"/>
            </a:pPr>
            <a:r>
              <a:rPr lang="en-US" sz="3600" b="1" u="sng" dirty="0"/>
              <a:t>Insertion Sort</a:t>
            </a:r>
            <a:r>
              <a:rPr lang="en-US" sz="3600" b="1" dirty="0"/>
              <a:t>         (25,57,48,37,12,92,86,33)</a:t>
            </a:r>
          </a:p>
          <a:p>
            <a:endParaRPr lang="en-US" sz="2400" b="1" dirty="0"/>
          </a:p>
          <a:p>
            <a:r>
              <a:rPr lang="en-US" sz="2400" b="1" dirty="0"/>
              <a:t>Pass 1 :             25     57     48     37     12     92     86     33 </a:t>
            </a:r>
          </a:p>
          <a:p>
            <a:r>
              <a:rPr lang="en-US" sz="2400" b="1" dirty="0"/>
              <a:t> </a:t>
            </a:r>
          </a:p>
          <a:p>
            <a:r>
              <a:rPr lang="en-US" sz="2400" b="1" dirty="0"/>
              <a:t>Pass 2 :             25     57     48     37     12     92     86     33 </a:t>
            </a:r>
          </a:p>
          <a:p>
            <a:endParaRPr lang="en-US" sz="2400" b="1" dirty="0"/>
          </a:p>
          <a:p>
            <a:r>
              <a:rPr lang="en-US" sz="2400" b="1" dirty="0"/>
              <a:t>Pass 3 :             25     48     57     37     12     92     86     33</a:t>
            </a:r>
          </a:p>
          <a:p>
            <a:endParaRPr lang="en-US" sz="2400" b="1" dirty="0"/>
          </a:p>
          <a:p>
            <a:r>
              <a:rPr lang="en-US" sz="2400" b="1" dirty="0"/>
              <a:t>Pass 4 :             25     37     48     57     12     92     86     33</a:t>
            </a:r>
          </a:p>
          <a:p>
            <a:endParaRPr lang="en-US" sz="2400" b="1" dirty="0"/>
          </a:p>
          <a:p>
            <a:r>
              <a:rPr lang="en-US" sz="2400" b="1" dirty="0"/>
              <a:t>Pass 5 :             12     25     37     48     57     92     86     33</a:t>
            </a:r>
          </a:p>
          <a:p>
            <a:endParaRPr lang="en-US" sz="2400" b="1" dirty="0"/>
          </a:p>
          <a:p>
            <a:r>
              <a:rPr lang="en-US" sz="2400" b="1" dirty="0"/>
              <a:t>Pass 6 :             12     25     37     48     57     92     86     33</a:t>
            </a:r>
          </a:p>
          <a:p>
            <a:endParaRPr lang="en-US" sz="2400" b="1" dirty="0"/>
          </a:p>
          <a:p>
            <a:r>
              <a:rPr lang="en-US" sz="2400" b="1" dirty="0"/>
              <a:t>Pass 7 :             12     25     37     48     57     86     92     33</a:t>
            </a:r>
          </a:p>
          <a:p>
            <a:endParaRPr lang="en-US" sz="2400" b="1" dirty="0"/>
          </a:p>
          <a:p>
            <a:r>
              <a:rPr lang="en-US" sz="2400" b="1" dirty="0"/>
              <a:t>Pass 8 :             12     25     33     37     48     57     86     92</a:t>
            </a:r>
          </a:p>
          <a:p>
            <a:pPr marL="571500" indent="-571500">
              <a:buFont typeface="Wingdings" panose="05000000000000000000" pitchFamily="2" charset="2"/>
              <a:buChar char="q"/>
            </a:pPr>
            <a:endParaRPr lang="en-US" sz="3600" b="1" dirty="0"/>
          </a:p>
          <a:p>
            <a:pPr marL="571500" indent="-571500">
              <a:buFont typeface="Wingdings" panose="05000000000000000000" pitchFamily="2" charset="2"/>
              <a:buChar char="q"/>
            </a:pPr>
            <a:endParaRPr lang="en-US" sz="3600" b="1" dirty="0"/>
          </a:p>
          <a:p>
            <a:pPr marL="571500" indent="-571500">
              <a:buFont typeface="Wingdings" panose="05000000000000000000" pitchFamily="2" charset="2"/>
              <a:buChar char="q"/>
            </a:pPr>
            <a:endParaRPr lang="en-US" sz="3600" b="1" dirty="0"/>
          </a:p>
          <a:p>
            <a:endParaRPr lang="en-US" sz="3600" b="1" dirty="0"/>
          </a:p>
        </p:txBody>
      </p:sp>
      <p:cxnSp>
        <p:nvCxnSpPr>
          <p:cNvPr id="16" name="Straight Connector 15">
            <a:extLst>
              <a:ext uri="{FF2B5EF4-FFF2-40B4-BE49-F238E27FC236}">
                <a16:creationId xmlns:a16="http://schemas.microsoft.com/office/drawing/2014/main" id="{E9CEA31A-3E19-64DD-7C5A-0427704DF1E1}"/>
              </a:ext>
            </a:extLst>
          </p:cNvPr>
          <p:cNvCxnSpPr>
            <a:cxnSpLocks/>
          </p:cNvCxnSpPr>
          <p:nvPr/>
        </p:nvCxnSpPr>
        <p:spPr>
          <a:xfrm>
            <a:off x="2206388" y="1337480"/>
            <a:ext cx="5964072" cy="68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0F9CB2E-4C62-0D01-759A-C5D5E27027AF}"/>
              </a:ext>
            </a:extLst>
          </p:cNvPr>
          <p:cNvCxnSpPr>
            <a:cxnSpLocks/>
          </p:cNvCxnSpPr>
          <p:nvPr/>
        </p:nvCxnSpPr>
        <p:spPr>
          <a:xfrm>
            <a:off x="2206388" y="1708244"/>
            <a:ext cx="5964072" cy="68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10950C0-3857-88AB-37D2-BC7BD5BD00C0}"/>
              </a:ext>
            </a:extLst>
          </p:cNvPr>
          <p:cNvCxnSpPr>
            <a:cxnSpLocks/>
          </p:cNvCxnSpPr>
          <p:nvPr/>
        </p:nvCxnSpPr>
        <p:spPr>
          <a:xfrm>
            <a:off x="2206388" y="2072184"/>
            <a:ext cx="5964072" cy="68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9B50F44-74CC-CB0C-617E-1F46C58E3573}"/>
              </a:ext>
            </a:extLst>
          </p:cNvPr>
          <p:cNvCxnSpPr>
            <a:cxnSpLocks/>
          </p:cNvCxnSpPr>
          <p:nvPr/>
        </p:nvCxnSpPr>
        <p:spPr>
          <a:xfrm>
            <a:off x="2206388" y="2436122"/>
            <a:ext cx="5964072" cy="68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AFB3818-ED98-FC25-62CB-442F249105AD}"/>
              </a:ext>
            </a:extLst>
          </p:cNvPr>
          <p:cNvCxnSpPr>
            <a:cxnSpLocks/>
          </p:cNvCxnSpPr>
          <p:nvPr/>
        </p:nvCxnSpPr>
        <p:spPr>
          <a:xfrm>
            <a:off x="2206388" y="2788693"/>
            <a:ext cx="5964072" cy="68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148EBC3-C8B4-23F1-5FB0-D8AFCDA95081}"/>
              </a:ext>
            </a:extLst>
          </p:cNvPr>
          <p:cNvCxnSpPr>
            <a:cxnSpLocks/>
          </p:cNvCxnSpPr>
          <p:nvPr/>
        </p:nvCxnSpPr>
        <p:spPr>
          <a:xfrm>
            <a:off x="2206388" y="3164006"/>
            <a:ext cx="5964072" cy="68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FFC7160-8473-B501-4B8C-B0442857E672}"/>
              </a:ext>
            </a:extLst>
          </p:cNvPr>
          <p:cNvCxnSpPr>
            <a:cxnSpLocks/>
          </p:cNvCxnSpPr>
          <p:nvPr/>
        </p:nvCxnSpPr>
        <p:spPr>
          <a:xfrm>
            <a:off x="2206388" y="3537043"/>
            <a:ext cx="5964072" cy="68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F2140E0-72C3-DDCC-7371-26BB8A145D79}"/>
              </a:ext>
            </a:extLst>
          </p:cNvPr>
          <p:cNvCxnSpPr>
            <a:cxnSpLocks/>
          </p:cNvCxnSpPr>
          <p:nvPr/>
        </p:nvCxnSpPr>
        <p:spPr>
          <a:xfrm>
            <a:off x="2206388" y="3894158"/>
            <a:ext cx="5964072" cy="68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F5A8BC2-093F-C65C-11D8-406AE52769F1}"/>
              </a:ext>
            </a:extLst>
          </p:cNvPr>
          <p:cNvCxnSpPr>
            <a:cxnSpLocks/>
          </p:cNvCxnSpPr>
          <p:nvPr/>
        </p:nvCxnSpPr>
        <p:spPr>
          <a:xfrm>
            <a:off x="2206388" y="4244449"/>
            <a:ext cx="5964072" cy="68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2E51689-F998-7990-825A-37FC48551A0C}"/>
              </a:ext>
            </a:extLst>
          </p:cNvPr>
          <p:cNvCxnSpPr>
            <a:cxnSpLocks/>
          </p:cNvCxnSpPr>
          <p:nvPr/>
        </p:nvCxnSpPr>
        <p:spPr>
          <a:xfrm>
            <a:off x="2206388" y="4594740"/>
            <a:ext cx="5964072" cy="68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D155822-A0BA-6589-BA29-C40CCD749E65}"/>
              </a:ext>
            </a:extLst>
          </p:cNvPr>
          <p:cNvCxnSpPr>
            <a:cxnSpLocks/>
          </p:cNvCxnSpPr>
          <p:nvPr/>
        </p:nvCxnSpPr>
        <p:spPr>
          <a:xfrm>
            <a:off x="2206388" y="4979151"/>
            <a:ext cx="5964072" cy="68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BB79C6B-75F0-9F4B-E940-6A12CF893045}"/>
              </a:ext>
            </a:extLst>
          </p:cNvPr>
          <p:cNvCxnSpPr>
            <a:cxnSpLocks/>
          </p:cNvCxnSpPr>
          <p:nvPr/>
        </p:nvCxnSpPr>
        <p:spPr>
          <a:xfrm>
            <a:off x="2206388" y="5349125"/>
            <a:ext cx="5964072" cy="68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CF80073-BC2F-CEB3-D829-1A865A4F6A91}"/>
              </a:ext>
            </a:extLst>
          </p:cNvPr>
          <p:cNvCxnSpPr>
            <a:cxnSpLocks/>
          </p:cNvCxnSpPr>
          <p:nvPr/>
        </p:nvCxnSpPr>
        <p:spPr>
          <a:xfrm>
            <a:off x="2206388" y="5725923"/>
            <a:ext cx="5964072" cy="68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DA403BD-23D4-C02F-55D8-9D8D47BF1070}"/>
              </a:ext>
            </a:extLst>
          </p:cNvPr>
          <p:cNvCxnSpPr>
            <a:cxnSpLocks/>
          </p:cNvCxnSpPr>
          <p:nvPr/>
        </p:nvCxnSpPr>
        <p:spPr>
          <a:xfrm>
            <a:off x="2206388" y="6104338"/>
            <a:ext cx="5964072" cy="68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735BCE7-2AAE-EF23-695F-D25BEC525322}"/>
              </a:ext>
            </a:extLst>
          </p:cNvPr>
          <p:cNvCxnSpPr>
            <a:cxnSpLocks/>
          </p:cNvCxnSpPr>
          <p:nvPr/>
        </p:nvCxnSpPr>
        <p:spPr>
          <a:xfrm>
            <a:off x="2206388" y="6780562"/>
            <a:ext cx="5964072" cy="68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B4714CF-7B4B-FA98-2FEE-B18E871C6210}"/>
              </a:ext>
            </a:extLst>
          </p:cNvPr>
          <p:cNvCxnSpPr>
            <a:cxnSpLocks/>
          </p:cNvCxnSpPr>
          <p:nvPr/>
        </p:nvCxnSpPr>
        <p:spPr>
          <a:xfrm>
            <a:off x="2206388" y="6461319"/>
            <a:ext cx="5964072" cy="68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1870A9E-A653-0639-4935-CA424B03EE74}"/>
              </a:ext>
            </a:extLst>
          </p:cNvPr>
          <p:cNvCxnSpPr>
            <a:cxnSpLocks/>
          </p:cNvCxnSpPr>
          <p:nvPr/>
        </p:nvCxnSpPr>
        <p:spPr>
          <a:xfrm>
            <a:off x="3016159" y="1078173"/>
            <a:ext cx="0" cy="6050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8ADDE53-08D3-7566-71C5-C7B59F038EB7}"/>
              </a:ext>
            </a:extLst>
          </p:cNvPr>
          <p:cNvSpPr txBox="1"/>
          <p:nvPr/>
        </p:nvSpPr>
        <p:spPr>
          <a:xfrm>
            <a:off x="2301915" y="1026222"/>
            <a:ext cx="2693156" cy="338554"/>
          </a:xfrm>
          <a:prstGeom prst="rect">
            <a:avLst/>
          </a:prstGeom>
          <a:noFill/>
        </p:spPr>
        <p:txBody>
          <a:bodyPr wrap="square" rtlCol="0">
            <a:spAutoFit/>
          </a:bodyPr>
          <a:lstStyle/>
          <a:p>
            <a:r>
              <a:rPr lang="en-US" sz="1600" b="1" dirty="0"/>
              <a:t>Sorted   Unsorted</a:t>
            </a:r>
          </a:p>
        </p:txBody>
      </p:sp>
      <p:cxnSp>
        <p:nvCxnSpPr>
          <p:cNvPr id="58" name="Straight Connector 57">
            <a:extLst>
              <a:ext uri="{FF2B5EF4-FFF2-40B4-BE49-F238E27FC236}">
                <a16:creationId xmlns:a16="http://schemas.microsoft.com/office/drawing/2014/main" id="{AA9B50B4-B561-8622-CDB2-DEEA8900F3B1}"/>
              </a:ext>
            </a:extLst>
          </p:cNvPr>
          <p:cNvCxnSpPr>
            <a:cxnSpLocks/>
          </p:cNvCxnSpPr>
          <p:nvPr/>
        </p:nvCxnSpPr>
        <p:spPr>
          <a:xfrm>
            <a:off x="3798624" y="1837897"/>
            <a:ext cx="0" cy="6050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4FB867E-3AB4-02C8-C50C-4CB74FFC2E6A}"/>
              </a:ext>
            </a:extLst>
          </p:cNvPr>
          <p:cNvCxnSpPr>
            <a:cxnSpLocks/>
          </p:cNvCxnSpPr>
          <p:nvPr/>
        </p:nvCxnSpPr>
        <p:spPr>
          <a:xfrm>
            <a:off x="4531055" y="2565781"/>
            <a:ext cx="0" cy="6050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97863CE-D91E-F631-F9CF-57C91EB9D658}"/>
              </a:ext>
            </a:extLst>
          </p:cNvPr>
          <p:cNvSpPr txBox="1"/>
          <p:nvPr/>
        </p:nvSpPr>
        <p:spPr>
          <a:xfrm>
            <a:off x="3070751" y="1780866"/>
            <a:ext cx="2693156" cy="338554"/>
          </a:xfrm>
          <a:prstGeom prst="rect">
            <a:avLst/>
          </a:prstGeom>
          <a:noFill/>
        </p:spPr>
        <p:txBody>
          <a:bodyPr wrap="square" rtlCol="0">
            <a:spAutoFit/>
          </a:bodyPr>
          <a:lstStyle/>
          <a:p>
            <a:r>
              <a:rPr lang="en-US" sz="1600" b="1" dirty="0"/>
              <a:t>Sorted   Unsorted</a:t>
            </a:r>
          </a:p>
        </p:txBody>
      </p:sp>
      <p:cxnSp>
        <p:nvCxnSpPr>
          <p:cNvPr id="61" name="Straight Connector 60">
            <a:extLst>
              <a:ext uri="{FF2B5EF4-FFF2-40B4-BE49-F238E27FC236}">
                <a16:creationId xmlns:a16="http://schemas.microsoft.com/office/drawing/2014/main" id="{D7349536-B0F2-2388-ACFD-6C1320A90226}"/>
              </a:ext>
            </a:extLst>
          </p:cNvPr>
          <p:cNvCxnSpPr>
            <a:cxnSpLocks/>
          </p:cNvCxnSpPr>
          <p:nvPr/>
        </p:nvCxnSpPr>
        <p:spPr>
          <a:xfrm>
            <a:off x="5270312" y="3259541"/>
            <a:ext cx="0" cy="6050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2BCDF8B-0E38-C185-A6C5-79F7EDA3C9E0}"/>
              </a:ext>
            </a:extLst>
          </p:cNvPr>
          <p:cNvCxnSpPr>
            <a:cxnSpLocks/>
          </p:cNvCxnSpPr>
          <p:nvPr/>
        </p:nvCxnSpPr>
        <p:spPr>
          <a:xfrm>
            <a:off x="5968623" y="3996515"/>
            <a:ext cx="0" cy="6050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095FFB5-783C-B600-27FE-9CE5D8678C27}"/>
              </a:ext>
            </a:extLst>
          </p:cNvPr>
          <p:cNvCxnSpPr>
            <a:cxnSpLocks/>
          </p:cNvCxnSpPr>
          <p:nvPr/>
        </p:nvCxnSpPr>
        <p:spPr>
          <a:xfrm>
            <a:off x="6707877" y="4744076"/>
            <a:ext cx="0" cy="6050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9D52C25-BAFD-837C-497A-2687C42D18B0}"/>
              </a:ext>
            </a:extLst>
          </p:cNvPr>
          <p:cNvCxnSpPr>
            <a:cxnSpLocks/>
          </p:cNvCxnSpPr>
          <p:nvPr/>
        </p:nvCxnSpPr>
        <p:spPr>
          <a:xfrm>
            <a:off x="7406187" y="5506113"/>
            <a:ext cx="0" cy="6050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BEA5F9D-53F4-5E92-F20F-D6C70B3314BC}"/>
              </a:ext>
            </a:extLst>
          </p:cNvPr>
          <p:cNvCxnSpPr>
            <a:cxnSpLocks/>
          </p:cNvCxnSpPr>
          <p:nvPr/>
        </p:nvCxnSpPr>
        <p:spPr>
          <a:xfrm>
            <a:off x="8154539" y="6179266"/>
            <a:ext cx="0" cy="6050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E7CE7E10-BEB5-F59A-A31B-86CC46190383}"/>
              </a:ext>
            </a:extLst>
          </p:cNvPr>
          <p:cNvSpPr txBox="1"/>
          <p:nvPr/>
        </p:nvSpPr>
        <p:spPr>
          <a:xfrm>
            <a:off x="3810008" y="2492830"/>
            <a:ext cx="2693156" cy="338554"/>
          </a:xfrm>
          <a:prstGeom prst="rect">
            <a:avLst/>
          </a:prstGeom>
          <a:noFill/>
        </p:spPr>
        <p:txBody>
          <a:bodyPr wrap="square" rtlCol="0">
            <a:spAutoFit/>
          </a:bodyPr>
          <a:lstStyle/>
          <a:p>
            <a:r>
              <a:rPr lang="en-US" sz="1600" b="1" dirty="0"/>
              <a:t>Sorted   Unsorted</a:t>
            </a:r>
          </a:p>
        </p:txBody>
      </p:sp>
      <p:sp>
        <p:nvSpPr>
          <p:cNvPr id="67" name="TextBox 66">
            <a:extLst>
              <a:ext uri="{FF2B5EF4-FFF2-40B4-BE49-F238E27FC236}">
                <a16:creationId xmlns:a16="http://schemas.microsoft.com/office/drawing/2014/main" id="{0DFFB3D3-2AD7-93FE-6029-562B27893319}"/>
              </a:ext>
            </a:extLst>
          </p:cNvPr>
          <p:cNvSpPr txBox="1"/>
          <p:nvPr/>
        </p:nvSpPr>
        <p:spPr>
          <a:xfrm>
            <a:off x="4549263" y="3245737"/>
            <a:ext cx="2693156" cy="338554"/>
          </a:xfrm>
          <a:prstGeom prst="rect">
            <a:avLst/>
          </a:prstGeom>
          <a:noFill/>
        </p:spPr>
        <p:txBody>
          <a:bodyPr wrap="square" rtlCol="0">
            <a:spAutoFit/>
          </a:bodyPr>
          <a:lstStyle/>
          <a:p>
            <a:r>
              <a:rPr lang="en-US" sz="1600" b="1" dirty="0"/>
              <a:t>Sorted   Unsorted</a:t>
            </a:r>
          </a:p>
        </p:txBody>
      </p:sp>
      <p:sp>
        <p:nvSpPr>
          <p:cNvPr id="68" name="TextBox 67">
            <a:extLst>
              <a:ext uri="{FF2B5EF4-FFF2-40B4-BE49-F238E27FC236}">
                <a16:creationId xmlns:a16="http://schemas.microsoft.com/office/drawing/2014/main" id="{A05256C3-C94E-31E8-41B2-0D344C1F9503}"/>
              </a:ext>
            </a:extLst>
          </p:cNvPr>
          <p:cNvSpPr txBox="1"/>
          <p:nvPr/>
        </p:nvSpPr>
        <p:spPr>
          <a:xfrm>
            <a:off x="5247573" y="3957700"/>
            <a:ext cx="2693156" cy="338554"/>
          </a:xfrm>
          <a:prstGeom prst="rect">
            <a:avLst/>
          </a:prstGeom>
          <a:noFill/>
        </p:spPr>
        <p:txBody>
          <a:bodyPr wrap="square" rtlCol="0">
            <a:spAutoFit/>
          </a:bodyPr>
          <a:lstStyle/>
          <a:p>
            <a:r>
              <a:rPr lang="en-US" sz="1600" b="1" dirty="0"/>
              <a:t>Sorted   Unsorted</a:t>
            </a:r>
          </a:p>
        </p:txBody>
      </p:sp>
      <p:sp>
        <p:nvSpPr>
          <p:cNvPr id="69" name="TextBox 68">
            <a:extLst>
              <a:ext uri="{FF2B5EF4-FFF2-40B4-BE49-F238E27FC236}">
                <a16:creationId xmlns:a16="http://schemas.microsoft.com/office/drawing/2014/main" id="{5EC8D1A4-DBDE-5328-E8C9-746F02957E6F}"/>
              </a:ext>
            </a:extLst>
          </p:cNvPr>
          <p:cNvSpPr txBox="1"/>
          <p:nvPr/>
        </p:nvSpPr>
        <p:spPr>
          <a:xfrm>
            <a:off x="5986833" y="4683307"/>
            <a:ext cx="2693156" cy="338554"/>
          </a:xfrm>
          <a:prstGeom prst="rect">
            <a:avLst/>
          </a:prstGeom>
          <a:noFill/>
        </p:spPr>
        <p:txBody>
          <a:bodyPr wrap="square" rtlCol="0">
            <a:spAutoFit/>
          </a:bodyPr>
          <a:lstStyle/>
          <a:p>
            <a:r>
              <a:rPr lang="en-US" sz="1600" b="1" dirty="0"/>
              <a:t>Sorted   Unsorted</a:t>
            </a:r>
          </a:p>
        </p:txBody>
      </p:sp>
      <p:sp>
        <p:nvSpPr>
          <p:cNvPr id="70" name="TextBox 69">
            <a:extLst>
              <a:ext uri="{FF2B5EF4-FFF2-40B4-BE49-F238E27FC236}">
                <a16:creationId xmlns:a16="http://schemas.microsoft.com/office/drawing/2014/main" id="{04FBC369-CFF9-4665-6E8C-76CB1B410D2F}"/>
              </a:ext>
            </a:extLst>
          </p:cNvPr>
          <p:cNvSpPr txBox="1"/>
          <p:nvPr/>
        </p:nvSpPr>
        <p:spPr>
          <a:xfrm>
            <a:off x="6707877" y="5439497"/>
            <a:ext cx="2693156" cy="338554"/>
          </a:xfrm>
          <a:prstGeom prst="rect">
            <a:avLst/>
          </a:prstGeom>
          <a:noFill/>
        </p:spPr>
        <p:txBody>
          <a:bodyPr wrap="square" rtlCol="0">
            <a:spAutoFit/>
          </a:bodyPr>
          <a:lstStyle/>
          <a:p>
            <a:r>
              <a:rPr lang="en-US" sz="1600" b="1" dirty="0"/>
              <a:t>Sorted   Unsorted</a:t>
            </a:r>
          </a:p>
        </p:txBody>
      </p:sp>
      <p:sp>
        <p:nvSpPr>
          <p:cNvPr id="71" name="TextBox 70">
            <a:extLst>
              <a:ext uri="{FF2B5EF4-FFF2-40B4-BE49-F238E27FC236}">
                <a16:creationId xmlns:a16="http://schemas.microsoft.com/office/drawing/2014/main" id="{32C87044-2027-EED3-E9AA-B32853519916}"/>
              </a:ext>
            </a:extLst>
          </p:cNvPr>
          <p:cNvSpPr txBox="1"/>
          <p:nvPr/>
        </p:nvSpPr>
        <p:spPr>
          <a:xfrm>
            <a:off x="7438049" y="6161825"/>
            <a:ext cx="2693156" cy="338554"/>
          </a:xfrm>
          <a:prstGeom prst="rect">
            <a:avLst/>
          </a:prstGeom>
          <a:noFill/>
        </p:spPr>
        <p:txBody>
          <a:bodyPr wrap="square" rtlCol="0">
            <a:spAutoFit/>
          </a:bodyPr>
          <a:lstStyle/>
          <a:p>
            <a:r>
              <a:rPr lang="en-US" sz="1600" b="1" dirty="0"/>
              <a:t>Sorted   Unsorted</a:t>
            </a:r>
          </a:p>
        </p:txBody>
      </p:sp>
      <p:cxnSp>
        <p:nvCxnSpPr>
          <p:cNvPr id="73" name="Straight Connector 72">
            <a:extLst>
              <a:ext uri="{FF2B5EF4-FFF2-40B4-BE49-F238E27FC236}">
                <a16:creationId xmlns:a16="http://schemas.microsoft.com/office/drawing/2014/main" id="{5E6A3E3B-B011-A8E0-91B6-3C1FD044123D}"/>
              </a:ext>
            </a:extLst>
          </p:cNvPr>
          <p:cNvCxnSpPr>
            <a:cxnSpLocks/>
          </p:cNvCxnSpPr>
          <p:nvPr/>
        </p:nvCxnSpPr>
        <p:spPr>
          <a:xfrm>
            <a:off x="8156812" y="1336653"/>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9B976F9-44FE-1068-792C-CFE6D4CD9DBE}"/>
              </a:ext>
            </a:extLst>
          </p:cNvPr>
          <p:cNvCxnSpPr>
            <a:cxnSpLocks/>
          </p:cNvCxnSpPr>
          <p:nvPr/>
        </p:nvCxnSpPr>
        <p:spPr>
          <a:xfrm>
            <a:off x="7406187" y="1344304"/>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85D07CA-19E5-002F-555C-241F531CB837}"/>
              </a:ext>
            </a:extLst>
          </p:cNvPr>
          <p:cNvCxnSpPr>
            <a:cxnSpLocks/>
          </p:cNvCxnSpPr>
          <p:nvPr/>
        </p:nvCxnSpPr>
        <p:spPr>
          <a:xfrm>
            <a:off x="6685129" y="1373872"/>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50EAAE0-963B-D43B-4378-D0CB1356DE33}"/>
              </a:ext>
            </a:extLst>
          </p:cNvPr>
          <p:cNvCxnSpPr>
            <a:cxnSpLocks/>
          </p:cNvCxnSpPr>
          <p:nvPr/>
        </p:nvCxnSpPr>
        <p:spPr>
          <a:xfrm>
            <a:off x="5986833" y="2060877"/>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24A5C24-C09D-B3E0-D763-BB09993E40EE}"/>
              </a:ext>
            </a:extLst>
          </p:cNvPr>
          <p:cNvCxnSpPr>
            <a:cxnSpLocks/>
          </p:cNvCxnSpPr>
          <p:nvPr/>
        </p:nvCxnSpPr>
        <p:spPr>
          <a:xfrm>
            <a:off x="5247573" y="2060463"/>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62B8CD2-D8B7-5C2E-996B-EADDD44B0AA5}"/>
              </a:ext>
            </a:extLst>
          </p:cNvPr>
          <p:cNvCxnSpPr>
            <a:cxnSpLocks/>
          </p:cNvCxnSpPr>
          <p:nvPr/>
        </p:nvCxnSpPr>
        <p:spPr>
          <a:xfrm>
            <a:off x="4549263" y="2072183"/>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998C9F8-602F-2CA7-0E64-AF078D0563EF}"/>
              </a:ext>
            </a:extLst>
          </p:cNvPr>
          <p:cNvCxnSpPr>
            <a:cxnSpLocks/>
          </p:cNvCxnSpPr>
          <p:nvPr/>
        </p:nvCxnSpPr>
        <p:spPr>
          <a:xfrm>
            <a:off x="3070751" y="2079008"/>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A1F071E-9921-7DD3-87B8-A05C958A91D4}"/>
              </a:ext>
            </a:extLst>
          </p:cNvPr>
          <p:cNvCxnSpPr>
            <a:cxnSpLocks/>
          </p:cNvCxnSpPr>
          <p:nvPr/>
        </p:nvCxnSpPr>
        <p:spPr>
          <a:xfrm>
            <a:off x="2222327" y="2072184"/>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81CA189-D088-C807-D51E-8B311C571B2F}"/>
              </a:ext>
            </a:extLst>
          </p:cNvPr>
          <p:cNvCxnSpPr>
            <a:cxnSpLocks/>
          </p:cNvCxnSpPr>
          <p:nvPr/>
        </p:nvCxnSpPr>
        <p:spPr>
          <a:xfrm>
            <a:off x="2224602" y="1342095"/>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70FC40D-5D9A-181E-2B49-B3F90C65A1E5}"/>
              </a:ext>
            </a:extLst>
          </p:cNvPr>
          <p:cNvCxnSpPr>
            <a:cxnSpLocks/>
          </p:cNvCxnSpPr>
          <p:nvPr/>
        </p:nvCxnSpPr>
        <p:spPr>
          <a:xfrm>
            <a:off x="3798624" y="1326237"/>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98C5F95-7BE1-02A4-77A3-A912D03280EE}"/>
              </a:ext>
            </a:extLst>
          </p:cNvPr>
          <p:cNvCxnSpPr>
            <a:cxnSpLocks/>
          </p:cNvCxnSpPr>
          <p:nvPr/>
        </p:nvCxnSpPr>
        <p:spPr>
          <a:xfrm>
            <a:off x="4531055" y="1330721"/>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C96D04A-D16A-44C9-60BC-0FEC033B558F}"/>
              </a:ext>
            </a:extLst>
          </p:cNvPr>
          <p:cNvCxnSpPr>
            <a:cxnSpLocks/>
          </p:cNvCxnSpPr>
          <p:nvPr/>
        </p:nvCxnSpPr>
        <p:spPr>
          <a:xfrm>
            <a:off x="5254407" y="1330722"/>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72C5CC3-6ACE-D3F9-CE51-13B1266B2F80}"/>
              </a:ext>
            </a:extLst>
          </p:cNvPr>
          <p:cNvCxnSpPr>
            <a:cxnSpLocks/>
          </p:cNvCxnSpPr>
          <p:nvPr/>
        </p:nvCxnSpPr>
        <p:spPr>
          <a:xfrm>
            <a:off x="5986833" y="1328448"/>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6573E51-FB60-4D07-8864-C498BD6B62B4}"/>
              </a:ext>
            </a:extLst>
          </p:cNvPr>
          <p:cNvCxnSpPr>
            <a:cxnSpLocks/>
          </p:cNvCxnSpPr>
          <p:nvPr/>
        </p:nvCxnSpPr>
        <p:spPr>
          <a:xfrm>
            <a:off x="2222327" y="3518021"/>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993C2C3-4874-F921-9EFD-80E4DBBEFBF2}"/>
              </a:ext>
            </a:extLst>
          </p:cNvPr>
          <p:cNvCxnSpPr>
            <a:cxnSpLocks/>
          </p:cNvCxnSpPr>
          <p:nvPr/>
        </p:nvCxnSpPr>
        <p:spPr>
          <a:xfrm>
            <a:off x="8170460" y="2795648"/>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3414BCD-1D89-F2FB-FEAF-266BA499BB80}"/>
              </a:ext>
            </a:extLst>
          </p:cNvPr>
          <p:cNvCxnSpPr>
            <a:cxnSpLocks/>
          </p:cNvCxnSpPr>
          <p:nvPr/>
        </p:nvCxnSpPr>
        <p:spPr>
          <a:xfrm>
            <a:off x="7447164" y="2788691"/>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49D92AA-F957-689B-DA72-0602F05AA2C3}"/>
              </a:ext>
            </a:extLst>
          </p:cNvPr>
          <p:cNvCxnSpPr>
            <a:cxnSpLocks/>
          </p:cNvCxnSpPr>
          <p:nvPr/>
        </p:nvCxnSpPr>
        <p:spPr>
          <a:xfrm>
            <a:off x="6703359" y="2838800"/>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169368C-F717-4B7C-318C-9DB103A8AE7E}"/>
              </a:ext>
            </a:extLst>
          </p:cNvPr>
          <p:cNvCxnSpPr>
            <a:cxnSpLocks/>
          </p:cNvCxnSpPr>
          <p:nvPr/>
        </p:nvCxnSpPr>
        <p:spPr>
          <a:xfrm>
            <a:off x="5986833" y="2817437"/>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7E0C8AD-2DB3-AF19-E74A-6CF48A0E8A01}"/>
              </a:ext>
            </a:extLst>
          </p:cNvPr>
          <p:cNvCxnSpPr>
            <a:cxnSpLocks/>
          </p:cNvCxnSpPr>
          <p:nvPr/>
        </p:nvCxnSpPr>
        <p:spPr>
          <a:xfrm>
            <a:off x="5254407" y="2788692"/>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B658C0C-F442-28B2-8977-C6A50EECD22D}"/>
              </a:ext>
            </a:extLst>
          </p:cNvPr>
          <p:cNvCxnSpPr>
            <a:cxnSpLocks/>
          </p:cNvCxnSpPr>
          <p:nvPr/>
        </p:nvCxnSpPr>
        <p:spPr>
          <a:xfrm>
            <a:off x="3798624" y="2825152"/>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66157EE-04BE-5A82-0F3C-622F4F425B11}"/>
              </a:ext>
            </a:extLst>
          </p:cNvPr>
          <p:cNvCxnSpPr>
            <a:cxnSpLocks/>
          </p:cNvCxnSpPr>
          <p:nvPr/>
        </p:nvCxnSpPr>
        <p:spPr>
          <a:xfrm>
            <a:off x="3070751" y="2788693"/>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C322DD8-E3C1-3DE7-4E0B-8A0E59D479D6}"/>
              </a:ext>
            </a:extLst>
          </p:cNvPr>
          <p:cNvCxnSpPr>
            <a:cxnSpLocks/>
          </p:cNvCxnSpPr>
          <p:nvPr/>
        </p:nvCxnSpPr>
        <p:spPr>
          <a:xfrm>
            <a:off x="2222327" y="2795517"/>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3EF467D-CE45-CE04-585D-586E2003FE2B}"/>
              </a:ext>
            </a:extLst>
          </p:cNvPr>
          <p:cNvCxnSpPr>
            <a:cxnSpLocks/>
          </p:cNvCxnSpPr>
          <p:nvPr/>
        </p:nvCxnSpPr>
        <p:spPr>
          <a:xfrm>
            <a:off x="8170460" y="2104161"/>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8AB905E-55E1-08B4-0B79-F58A9133D57C}"/>
              </a:ext>
            </a:extLst>
          </p:cNvPr>
          <p:cNvCxnSpPr>
            <a:cxnSpLocks/>
          </p:cNvCxnSpPr>
          <p:nvPr/>
        </p:nvCxnSpPr>
        <p:spPr>
          <a:xfrm>
            <a:off x="7435774" y="2060463"/>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A52165B-87C5-04D6-2DD3-E7BDCD49E36F}"/>
              </a:ext>
            </a:extLst>
          </p:cNvPr>
          <p:cNvCxnSpPr>
            <a:cxnSpLocks/>
          </p:cNvCxnSpPr>
          <p:nvPr/>
        </p:nvCxnSpPr>
        <p:spPr>
          <a:xfrm>
            <a:off x="6676047" y="2072182"/>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3EBE22F-5128-86C8-9C91-9732E90D476E}"/>
              </a:ext>
            </a:extLst>
          </p:cNvPr>
          <p:cNvCxnSpPr>
            <a:cxnSpLocks/>
          </p:cNvCxnSpPr>
          <p:nvPr/>
        </p:nvCxnSpPr>
        <p:spPr>
          <a:xfrm>
            <a:off x="4549263" y="4244448"/>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0CAE18C-5A00-565D-3DC8-2A561B57C658}"/>
              </a:ext>
            </a:extLst>
          </p:cNvPr>
          <p:cNvCxnSpPr>
            <a:cxnSpLocks/>
          </p:cNvCxnSpPr>
          <p:nvPr/>
        </p:nvCxnSpPr>
        <p:spPr>
          <a:xfrm>
            <a:off x="3810008" y="4255310"/>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4C80AA-0E62-4F34-F642-3BD4014609F9}"/>
              </a:ext>
            </a:extLst>
          </p:cNvPr>
          <p:cNvCxnSpPr>
            <a:cxnSpLocks/>
          </p:cNvCxnSpPr>
          <p:nvPr/>
        </p:nvCxnSpPr>
        <p:spPr>
          <a:xfrm>
            <a:off x="3082141" y="4258162"/>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B937B46-F7FE-D34C-4D9C-51A8F08338B0}"/>
              </a:ext>
            </a:extLst>
          </p:cNvPr>
          <p:cNvCxnSpPr>
            <a:cxnSpLocks/>
          </p:cNvCxnSpPr>
          <p:nvPr/>
        </p:nvCxnSpPr>
        <p:spPr>
          <a:xfrm>
            <a:off x="2208696" y="4979151"/>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A8CE600-F733-B326-8579-121D0C5DA7A8}"/>
              </a:ext>
            </a:extLst>
          </p:cNvPr>
          <p:cNvCxnSpPr>
            <a:cxnSpLocks/>
          </p:cNvCxnSpPr>
          <p:nvPr/>
        </p:nvCxnSpPr>
        <p:spPr>
          <a:xfrm>
            <a:off x="8151572" y="3533779"/>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A63AEB9-2108-F82D-AA6C-984C6E74F27A}"/>
              </a:ext>
            </a:extLst>
          </p:cNvPr>
          <p:cNvCxnSpPr>
            <a:cxnSpLocks/>
          </p:cNvCxnSpPr>
          <p:nvPr/>
        </p:nvCxnSpPr>
        <p:spPr>
          <a:xfrm>
            <a:off x="7451730" y="3537043"/>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6028F2-60BB-FA69-934A-4EA20F6F8EB3}"/>
              </a:ext>
            </a:extLst>
          </p:cNvPr>
          <p:cNvCxnSpPr>
            <a:cxnSpLocks/>
          </p:cNvCxnSpPr>
          <p:nvPr/>
        </p:nvCxnSpPr>
        <p:spPr>
          <a:xfrm>
            <a:off x="6703359" y="3531666"/>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FB8E17B-EC96-03DC-9DFD-42CFFCD810F4}"/>
              </a:ext>
            </a:extLst>
          </p:cNvPr>
          <p:cNvCxnSpPr>
            <a:cxnSpLocks/>
          </p:cNvCxnSpPr>
          <p:nvPr/>
        </p:nvCxnSpPr>
        <p:spPr>
          <a:xfrm>
            <a:off x="5986833" y="3562065"/>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7420FD3-0CA1-318D-BC86-4BD2B5ABB7A1}"/>
              </a:ext>
            </a:extLst>
          </p:cNvPr>
          <p:cNvCxnSpPr>
            <a:cxnSpLocks/>
          </p:cNvCxnSpPr>
          <p:nvPr/>
        </p:nvCxnSpPr>
        <p:spPr>
          <a:xfrm>
            <a:off x="4549263" y="3554413"/>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2CD863F-E6A4-3261-1BDF-F6362CE5264E}"/>
              </a:ext>
            </a:extLst>
          </p:cNvPr>
          <p:cNvCxnSpPr>
            <a:cxnSpLocks/>
          </p:cNvCxnSpPr>
          <p:nvPr/>
        </p:nvCxnSpPr>
        <p:spPr>
          <a:xfrm>
            <a:off x="3810008" y="3518019"/>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BFE4314-AAEC-A2CC-2A9B-F85761B47BBF}"/>
              </a:ext>
            </a:extLst>
          </p:cNvPr>
          <p:cNvCxnSpPr>
            <a:cxnSpLocks/>
          </p:cNvCxnSpPr>
          <p:nvPr/>
        </p:nvCxnSpPr>
        <p:spPr>
          <a:xfrm>
            <a:off x="3045746" y="3518020"/>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213B9FF-4F0F-0D42-4CA2-3423E21E14BC}"/>
              </a:ext>
            </a:extLst>
          </p:cNvPr>
          <p:cNvCxnSpPr>
            <a:cxnSpLocks/>
          </p:cNvCxnSpPr>
          <p:nvPr/>
        </p:nvCxnSpPr>
        <p:spPr>
          <a:xfrm>
            <a:off x="2226893" y="4244449"/>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8DCBAFA-D0EA-1CAF-8C77-35349E6AB1C4}"/>
              </a:ext>
            </a:extLst>
          </p:cNvPr>
          <p:cNvCxnSpPr>
            <a:cxnSpLocks/>
          </p:cNvCxnSpPr>
          <p:nvPr/>
        </p:nvCxnSpPr>
        <p:spPr>
          <a:xfrm>
            <a:off x="2208679" y="6440817"/>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0038398-0C29-3D22-887C-0386E8FEA40B}"/>
              </a:ext>
            </a:extLst>
          </p:cNvPr>
          <p:cNvCxnSpPr>
            <a:cxnSpLocks/>
          </p:cNvCxnSpPr>
          <p:nvPr/>
        </p:nvCxnSpPr>
        <p:spPr>
          <a:xfrm>
            <a:off x="8162071" y="5749525"/>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DE14740-1CF2-7B73-2430-E7E26FE78870}"/>
              </a:ext>
            </a:extLst>
          </p:cNvPr>
          <p:cNvCxnSpPr>
            <a:cxnSpLocks/>
          </p:cNvCxnSpPr>
          <p:nvPr/>
        </p:nvCxnSpPr>
        <p:spPr>
          <a:xfrm>
            <a:off x="6703359" y="5764593"/>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55266C3-3E56-C047-0EDA-D3DA4288ADDF}"/>
              </a:ext>
            </a:extLst>
          </p:cNvPr>
          <p:cNvCxnSpPr>
            <a:cxnSpLocks/>
          </p:cNvCxnSpPr>
          <p:nvPr/>
        </p:nvCxnSpPr>
        <p:spPr>
          <a:xfrm>
            <a:off x="6002772" y="5725920"/>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C5C362D-C7F5-81AE-EFD2-AF355C355CF2}"/>
              </a:ext>
            </a:extLst>
          </p:cNvPr>
          <p:cNvCxnSpPr>
            <a:cxnSpLocks/>
          </p:cNvCxnSpPr>
          <p:nvPr/>
        </p:nvCxnSpPr>
        <p:spPr>
          <a:xfrm>
            <a:off x="5302173" y="5725921"/>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DDA53A3-7D1D-099A-F498-1CF4257A08BE}"/>
              </a:ext>
            </a:extLst>
          </p:cNvPr>
          <p:cNvCxnSpPr>
            <a:cxnSpLocks/>
          </p:cNvCxnSpPr>
          <p:nvPr/>
        </p:nvCxnSpPr>
        <p:spPr>
          <a:xfrm>
            <a:off x="4553829" y="5725922"/>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8784A29-AFC6-EB5C-ED83-A09BC9201CFA}"/>
              </a:ext>
            </a:extLst>
          </p:cNvPr>
          <p:cNvCxnSpPr>
            <a:cxnSpLocks/>
          </p:cNvCxnSpPr>
          <p:nvPr/>
        </p:nvCxnSpPr>
        <p:spPr>
          <a:xfrm>
            <a:off x="3798624" y="5757769"/>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C075D97-5F10-D2EC-577A-E1B4B70782B8}"/>
              </a:ext>
            </a:extLst>
          </p:cNvPr>
          <p:cNvCxnSpPr>
            <a:cxnSpLocks/>
          </p:cNvCxnSpPr>
          <p:nvPr/>
        </p:nvCxnSpPr>
        <p:spPr>
          <a:xfrm>
            <a:off x="3082141" y="5732747"/>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38DC794-8B44-96BE-6418-C8B6BE19E87D}"/>
              </a:ext>
            </a:extLst>
          </p:cNvPr>
          <p:cNvCxnSpPr>
            <a:cxnSpLocks/>
          </p:cNvCxnSpPr>
          <p:nvPr/>
        </p:nvCxnSpPr>
        <p:spPr>
          <a:xfrm>
            <a:off x="8161250" y="4994364"/>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B181F516-6F22-F82C-C713-EEDBCB5D5FAA}"/>
              </a:ext>
            </a:extLst>
          </p:cNvPr>
          <p:cNvCxnSpPr>
            <a:cxnSpLocks/>
          </p:cNvCxnSpPr>
          <p:nvPr/>
        </p:nvCxnSpPr>
        <p:spPr>
          <a:xfrm>
            <a:off x="7465377" y="4979149"/>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5484129-3C8F-F0C5-85CE-BDA970F35C10}"/>
              </a:ext>
            </a:extLst>
          </p:cNvPr>
          <p:cNvCxnSpPr>
            <a:cxnSpLocks/>
          </p:cNvCxnSpPr>
          <p:nvPr/>
        </p:nvCxnSpPr>
        <p:spPr>
          <a:xfrm>
            <a:off x="6002772" y="5021859"/>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5BC4DAF4-41F5-9BB3-C77C-D2B183BC064C}"/>
              </a:ext>
            </a:extLst>
          </p:cNvPr>
          <p:cNvCxnSpPr>
            <a:cxnSpLocks/>
          </p:cNvCxnSpPr>
          <p:nvPr/>
        </p:nvCxnSpPr>
        <p:spPr>
          <a:xfrm>
            <a:off x="5302173" y="5021860"/>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22321DDB-BFCA-C655-69B3-F2AC180673A9}"/>
              </a:ext>
            </a:extLst>
          </p:cNvPr>
          <p:cNvCxnSpPr>
            <a:cxnSpLocks/>
          </p:cNvCxnSpPr>
          <p:nvPr/>
        </p:nvCxnSpPr>
        <p:spPr>
          <a:xfrm>
            <a:off x="4549263" y="4979150"/>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8A74305-02F0-4B2E-EDA5-3CAEA0F847C4}"/>
              </a:ext>
            </a:extLst>
          </p:cNvPr>
          <p:cNvCxnSpPr>
            <a:cxnSpLocks/>
          </p:cNvCxnSpPr>
          <p:nvPr/>
        </p:nvCxnSpPr>
        <p:spPr>
          <a:xfrm>
            <a:off x="3807739" y="4979150"/>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9EAAE442-D9C2-B1C2-4E44-A420EF0EC715}"/>
              </a:ext>
            </a:extLst>
          </p:cNvPr>
          <p:cNvCxnSpPr>
            <a:cxnSpLocks/>
          </p:cNvCxnSpPr>
          <p:nvPr/>
        </p:nvCxnSpPr>
        <p:spPr>
          <a:xfrm>
            <a:off x="3054845" y="5008213"/>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0065E57-BA03-93E7-DCD1-67735EC172CF}"/>
              </a:ext>
            </a:extLst>
          </p:cNvPr>
          <p:cNvCxnSpPr>
            <a:cxnSpLocks/>
          </p:cNvCxnSpPr>
          <p:nvPr/>
        </p:nvCxnSpPr>
        <p:spPr>
          <a:xfrm>
            <a:off x="2214793" y="5734312"/>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FC66C3E-44F3-3482-5BE9-E939EA0DF07E}"/>
              </a:ext>
            </a:extLst>
          </p:cNvPr>
          <p:cNvCxnSpPr>
            <a:cxnSpLocks/>
          </p:cNvCxnSpPr>
          <p:nvPr/>
        </p:nvCxnSpPr>
        <p:spPr>
          <a:xfrm>
            <a:off x="8178028" y="4244446"/>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37285F8-5814-7799-DE98-C16888400E6B}"/>
              </a:ext>
            </a:extLst>
          </p:cNvPr>
          <p:cNvCxnSpPr>
            <a:cxnSpLocks/>
          </p:cNvCxnSpPr>
          <p:nvPr/>
        </p:nvCxnSpPr>
        <p:spPr>
          <a:xfrm>
            <a:off x="7465377" y="4225395"/>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D5BFF1C-73C2-4DB1-83BF-3C577207817D}"/>
              </a:ext>
            </a:extLst>
          </p:cNvPr>
          <p:cNvCxnSpPr>
            <a:cxnSpLocks/>
          </p:cNvCxnSpPr>
          <p:nvPr/>
        </p:nvCxnSpPr>
        <p:spPr>
          <a:xfrm>
            <a:off x="6703359" y="4254964"/>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5DBE2C8-50F8-8E30-29D6-8813618E1538}"/>
              </a:ext>
            </a:extLst>
          </p:cNvPr>
          <p:cNvCxnSpPr>
            <a:cxnSpLocks/>
          </p:cNvCxnSpPr>
          <p:nvPr/>
        </p:nvCxnSpPr>
        <p:spPr>
          <a:xfrm>
            <a:off x="5270312" y="4244447"/>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B250358-0EF5-FC3F-CE4B-81B6418F3A4B}"/>
              </a:ext>
            </a:extLst>
          </p:cNvPr>
          <p:cNvCxnSpPr>
            <a:cxnSpLocks/>
          </p:cNvCxnSpPr>
          <p:nvPr/>
        </p:nvCxnSpPr>
        <p:spPr>
          <a:xfrm>
            <a:off x="7447164" y="6447641"/>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6507A80-6B8C-A637-A1CC-67E67BCF4E61}"/>
              </a:ext>
            </a:extLst>
          </p:cNvPr>
          <p:cNvCxnSpPr>
            <a:cxnSpLocks/>
          </p:cNvCxnSpPr>
          <p:nvPr/>
        </p:nvCxnSpPr>
        <p:spPr>
          <a:xfrm>
            <a:off x="6714749" y="6461319"/>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0C125D0A-CFC9-4544-8DF2-2383F55B686E}"/>
              </a:ext>
            </a:extLst>
          </p:cNvPr>
          <p:cNvCxnSpPr>
            <a:cxnSpLocks/>
          </p:cNvCxnSpPr>
          <p:nvPr/>
        </p:nvCxnSpPr>
        <p:spPr>
          <a:xfrm>
            <a:off x="5986833" y="6470483"/>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AD19B7-7F81-1A63-B425-3DDE71510760}"/>
              </a:ext>
            </a:extLst>
          </p:cNvPr>
          <p:cNvCxnSpPr>
            <a:cxnSpLocks/>
          </p:cNvCxnSpPr>
          <p:nvPr/>
        </p:nvCxnSpPr>
        <p:spPr>
          <a:xfrm>
            <a:off x="5302173" y="6447706"/>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32F4398-77F3-A05B-4865-D9CC3A557C47}"/>
              </a:ext>
            </a:extLst>
          </p:cNvPr>
          <p:cNvCxnSpPr>
            <a:cxnSpLocks/>
          </p:cNvCxnSpPr>
          <p:nvPr/>
        </p:nvCxnSpPr>
        <p:spPr>
          <a:xfrm>
            <a:off x="4581124" y="6447707"/>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B2271B7-ADDE-111F-1004-BA3976D9CF1E}"/>
              </a:ext>
            </a:extLst>
          </p:cNvPr>
          <p:cNvCxnSpPr>
            <a:cxnSpLocks/>
          </p:cNvCxnSpPr>
          <p:nvPr/>
        </p:nvCxnSpPr>
        <p:spPr>
          <a:xfrm>
            <a:off x="3807739" y="6454495"/>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79BF1C0-4F06-03DD-74AA-80F62821357D}"/>
              </a:ext>
            </a:extLst>
          </p:cNvPr>
          <p:cNvCxnSpPr>
            <a:cxnSpLocks/>
          </p:cNvCxnSpPr>
          <p:nvPr/>
        </p:nvCxnSpPr>
        <p:spPr>
          <a:xfrm>
            <a:off x="3091256" y="6447641"/>
            <a:ext cx="0" cy="346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08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64498-9BD6-FA2A-A98D-A630A19CA06A}"/>
              </a:ext>
            </a:extLst>
          </p:cNvPr>
          <p:cNvSpPr txBox="1"/>
          <p:nvPr/>
        </p:nvSpPr>
        <p:spPr>
          <a:xfrm>
            <a:off x="485871" y="95099"/>
            <a:ext cx="6997110" cy="7078861"/>
          </a:xfrm>
          <a:prstGeom prst="rect">
            <a:avLst/>
          </a:prstGeom>
          <a:noFill/>
        </p:spPr>
        <p:txBody>
          <a:bodyPr wrap="square" rtlCol="0">
            <a:spAutoFit/>
          </a:bodyPr>
          <a:lstStyle/>
          <a:p>
            <a:pPr marL="285750" indent="-285750">
              <a:buFont typeface="Wingdings" panose="05000000000000000000" pitchFamily="2" charset="2"/>
              <a:buChar char="q"/>
            </a:pPr>
            <a:r>
              <a:rPr lang="en-US" sz="2800" b="1" u="sng" dirty="0"/>
              <a:t>Selection Sort</a:t>
            </a:r>
            <a:r>
              <a:rPr lang="en-US" sz="2800" b="1" dirty="0"/>
              <a:t>            (36,23,74,92,65,58,11)</a:t>
            </a:r>
          </a:p>
          <a:p>
            <a:endParaRPr lang="en-US" sz="2800" b="1" dirty="0"/>
          </a:p>
          <a:p>
            <a:r>
              <a:rPr lang="en-US" b="1" dirty="0"/>
              <a:t>Pass 1 :               36     23     74     92     65     58     11</a:t>
            </a:r>
          </a:p>
          <a:p>
            <a:endParaRPr lang="en-US" b="1" dirty="0"/>
          </a:p>
          <a:p>
            <a:endParaRPr lang="en-US" b="1" dirty="0"/>
          </a:p>
          <a:p>
            <a:r>
              <a:rPr lang="en-US" b="1" dirty="0"/>
              <a:t>Pass 2 :               11     23     74     92     65     58     36</a:t>
            </a:r>
          </a:p>
          <a:p>
            <a:endParaRPr lang="en-US" b="1" dirty="0"/>
          </a:p>
          <a:p>
            <a:endParaRPr lang="en-US" b="1" dirty="0"/>
          </a:p>
          <a:p>
            <a:r>
              <a:rPr lang="en-US" b="1" dirty="0"/>
              <a:t>Pass 3 :               11     23     74     92     65     58     36</a:t>
            </a:r>
          </a:p>
          <a:p>
            <a:endParaRPr lang="en-US" b="1" dirty="0"/>
          </a:p>
          <a:p>
            <a:endParaRPr lang="en-US" b="1" dirty="0"/>
          </a:p>
          <a:p>
            <a:r>
              <a:rPr lang="en-US" b="1" dirty="0"/>
              <a:t>Pass 4 :               11     23     36     92     65     58     74</a:t>
            </a:r>
          </a:p>
          <a:p>
            <a:endParaRPr lang="en-US" b="1" dirty="0"/>
          </a:p>
          <a:p>
            <a:r>
              <a:rPr lang="en-US" b="1" dirty="0"/>
              <a:t> </a:t>
            </a:r>
          </a:p>
          <a:p>
            <a:r>
              <a:rPr lang="en-US" b="1" dirty="0"/>
              <a:t>Pass 5 :               11     23     36     58     65     92     74</a:t>
            </a:r>
          </a:p>
          <a:p>
            <a:endParaRPr lang="en-US" b="1" dirty="0"/>
          </a:p>
          <a:p>
            <a:endParaRPr lang="en-US" b="1" dirty="0"/>
          </a:p>
          <a:p>
            <a:r>
              <a:rPr lang="en-US" b="1" dirty="0"/>
              <a:t>Pass 6 :               11     23     36     58     65     92     74        </a:t>
            </a:r>
          </a:p>
          <a:p>
            <a:endParaRPr lang="en-US" b="1" dirty="0"/>
          </a:p>
          <a:p>
            <a:r>
              <a:rPr lang="en-US" b="1" dirty="0"/>
              <a:t> </a:t>
            </a:r>
          </a:p>
          <a:p>
            <a:r>
              <a:rPr lang="en-US" b="1" dirty="0"/>
              <a:t>Pass 7 :               11     23     36     58     65     74     92</a:t>
            </a:r>
          </a:p>
          <a:p>
            <a:endParaRPr lang="en-US" b="1" dirty="0"/>
          </a:p>
          <a:p>
            <a:endParaRPr lang="en-US" b="1" dirty="0"/>
          </a:p>
          <a:p>
            <a:endParaRPr lang="en-US" sz="2000" b="1" dirty="0"/>
          </a:p>
        </p:txBody>
      </p:sp>
      <p:cxnSp>
        <p:nvCxnSpPr>
          <p:cNvPr id="5" name="Straight Connector 4">
            <a:extLst>
              <a:ext uri="{FF2B5EF4-FFF2-40B4-BE49-F238E27FC236}">
                <a16:creationId xmlns:a16="http://schemas.microsoft.com/office/drawing/2014/main" id="{EE00B5B3-981F-297D-1D77-190A38645FEC}"/>
              </a:ext>
            </a:extLst>
          </p:cNvPr>
          <p:cNvCxnSpPr>
            <a:cxnSpLocks/>
          </p:cNvCxnSpPr>
          <p:nvPr/>
        </p:nvCxnSpPr>
        <p:spPr>
          <a:xfrm>
            <a:off x="2030134" y="989896"/>
            <a:ext cx="38757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3CFC1C6-E88B-3846-1232-0D7C6CC7116E}"/>
              </a:ext>
            </a:extLst>
          </p:cNvPr>
          <p:cNvCxnSpPr>
            <a:cxnSpLocks/>
          </p:cNvCxnSpPr>
          <p:nvPr/>
        </p:nvCxnSpPr>
        <p:spPr>
          <a:xfrm>
            <a:off x="2030135" y="1284913"/>
            <a:ext cx="38757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971F980-F284-B6A5-165B-9E890FD76CA7}"/>
              </a:ext>
            </a:extLst>
          </p:cNvPr>
          <p:cNvCxnSpPr>
            <a:cxnSpLocks/>
          </p:cNvCxnSpPr>
          <p:nvPr/>
        </p:nvCxnSpPr>
        <p:spPr>
          <a:xfrm>
            <a:off x="2030135" y="3448573"/>
            <a:ext cx="38757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201C70B-2841-A913-FA68-2B2C26C9BE53}"/>
              </a:ext>
            </a:extLst>
          </p:cNvPr>
          <p:cNvCxnSpPr>
            <a:cxnSpLocks/>
          </p:cNvCxnSpPr>
          <p:nvPr/>
        </p:nvCxnSpPr>
        <p:spPr>
          <a:xfrm>
            <a:off x="2030134" y="2915174"/>
            <a:ext cx="38757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DA8ABCA-422D-5CC8-002C-AB400A53A574}"/>
              </a:ext>
            </a:extLst>
          </p:cNvPr>
          <p:cNvCxnSpPr>
            <a:cxnSpLocks/>
          </p:cNvCxnSpPr>
          <p:nvPr/>
        </p:nvCxnSpPr>
        <p:spPr>
          <a:xfrm>
            <a:off x="2030134" y="2639735"/>
            <a:ext cx="38757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10B3D31-2E90-D02F-7A6C-D05C9BB0AC1F}"/>
              </a:ext>
            </a:extLst>
          </p:cNvPr>
          <p:cNvCxnSpPr>
            <a:cxnSpLocks/>
          </p:cNvCxnSpPr>
          <p:nvPr/>
        </p:nvCxnSpPr>
        <p:spPr>
          <a:xfrm>
            <a:off x="2030135" y="1819012"/>
            <a:ext cx="38757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0C52ACD-FE6B-7C17-3B7D-DA1A29FB07F1}"/>
              </a:ext>
            </a:extLst>
          </p:cNvPr>
          <p:cNvCxnSpPr>
            <a:cxnSpLocks/>
          </p:cNvCxnSpPr>
          <p:nvPr/>
        </p:nvCxnSpPr>
        <p:spPr>
          <a:xfrm>
            <a:off x="2030135" y="3758267"/>
            <a:ext cx="38757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99446D-41FF-9229-7342-F3E69894E9AE}"/>
              </a:ext>
            </a:extLst>
          </p:cNvPr>
          <p:cNvCxnSpPr>
            <a:cxnSpLocks/>
          </p:cNvCxnSpPr>
          <p:nvPr/>
        </p:nvCxnSpPr>
        <p:spPr>
          <a:xfrm>
            <a:off x="2030135" y="2098645"/>
            <a:ext cx="38757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79BC1B0-C5C1-68AC-6AFD-E8043E8ABC6F}"/>
              </a:ext>
            </a:extLst>
          </p:cNvPr>
          <p:cNvCxnSpPr>
            <a:cxnSpLocks/>
          </p:cNvCxnSpPr>
          <p:nvPr/>
        </p:nvCxnSpPr>
        <p:spPr>
          <a:xfrm>
            <a:off x="2030135" y="5396916"/>
            <a:ext cx="38757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1CA34B-6532-462F-8BFE-68BDD2216007}"/>
              </a:ext>
            </a:extLst>
          </p:cNvPr>
          <p:cNvCxnSpPr>
            <a:cxnSpLocks/>
          </p:cNvCxnSpPr>
          <p:nvPr/>
        </p:nvCxnSpPr>
        <p:spPr>
          <a:xfrm>
            <a:off x="2034330" y="5943599"/>
            <a:ext cx="38757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76F4487-13C7-7126-875B-0C0581CFACC5}"/>
              </a:ext>
            </a:extLst>
          </p:cNvPr>
          <p:cNvCxnSpPr>
            <a:cxnSpLocks/>
          </p:cNvCxnSpPr>
          <p:nvPr/>
        </p:nvCxnSpPr>
        <p:spPr>
          <a:xfrm>
            <a:off x="2030135" y="6205056"/>
            <a:ext cx="38757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256ADC-E6DE-490D-D19B-3CCB10886BE7}"/>
              </a:ext>
            </a:extLst>
          </p:cNvPr>
          <p:cNvCxnSpPr>
            <a:cxnSpLocks/>
          </p:cNvCxnSpPr>
          <p:nvPr/>
        </p:nvCxnSpPr>
        <p:spPr>
          <a:xfrm>
            <a:off x="2030134" y="4267199"/>
            <a:ext cx="38757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8E8A901-E159-D584-3B1B-E85A01313529}"/>
              </a:ext>
            </a:extLst>
          </p:cNvPr>
          <p:cNvCxnSpPr>
            <a:cxnSpLocks/>
          </p:cNvCxnSpPr>
          <p:nvPr/>
        </p:nvCxnSpPr>
        <p:spPr>
          <a:xfrm>
            <a:off x="2030134" y="4562213"/>
            <a:ext cx="38757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7065172-1BBE-1B86-F37E-87DFFC539006}"/>
              </a:ext>
            </a:extLst>
          </p:cNvPr>
          <p:cNvCxnSpPr>
            <a:cxnSpLocks/>
          </p:cNvCxnSpPr>
          <p:nvPr/>
        </p:nvCxnSpPr>
        <p:spPr>
          <a:xfrm>
            <a:off x="2030134" y="5108895"/>
            <a:ext cx="38757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4929C6B-2CF7-F9D1-5F28-4B679F3FD66C}"/>
              </a:ext>
            </a:extLst>
          </p:cNvPr>
          <p:cNvCxnSpPr>
            <a:cxnSpLocks/>
          </p:cNvCxnSpPr>
          <p:nvPr/>
        </p:nvCxnSpPr>
        <p:spPr>
          <a:xfrm>
            <a:off x="5914238" y="989900"/>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3A94A8A-D88B-2B2B-B911-A2F22DCA6C8D}"/>
              </a:ext>
            </a:extLst>
          </p:cNvPr>
          <p:cNvCxnSpPr>
            <a:cxnSpLocks/>
          </p:cNvCxnSpPr>
          <p:nvPr/>
        </p:nvCxnSpPr>
        <p:spPr>
          <a:xfrm>
            <a:off x="2048310" y="989900"/>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79A404-8C80-F615-549C-79DB10F25493}"/>
              </a:ext>
            </a:extLst>
          </p:cNvPr>
          <p:cNvCxnSpPr>
            <a:cxnSpLocks/>
          </p:cNvCxnSpPr>
          <p:nvPr/>
        </p:nvCxnSpPr>
        <p:spPr>
          <a:xfrm>
            <a:off x="2594994" y="989899"/>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17CBB5E-89DF-E651-B0F7-5A606698E75F}"/>
              </a:ext>
            </a:extLst>
          </p:cNvPr>
          <p:cNvCxnSpPr>
            <a:cxnSpLocks/>
          </p:cNvCxnSpPr>
          <p:nvPr/>
        </p:nvCxnSpPr>
        <p:spPr>
          <a:xfrm>
            <a:off x="3116510" y="989898"/>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22E3F62-D065-C744-9D3F-70D3359BB8D9}"/>
              </a:ext>
            </a:extLst>
          </p:cNvPr>
          <p:cNvCxnSpPr>
            <a:cxnSpLocks/>
          </p:cNvCxnSpPr>
          <p:nvPr/>
        </p:nvCxnSpPr>
        <p:spPr>
          <a:xfrm>
            <a:off x="3671581" y="989898"/>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6B3FBC0-32A1-CDBA-03E5-0640970BE828}"/>
              </a:ext>
            </a:extLst>
          </p:cNvPr>
          <p:cNvCxnSpPr>
            <a:cxnSpLocks/>
          </p:cNvCxnSpPr>
          <p:nvPr/>
        </p:nvCxnSpPr>
        <p:spPr>
          <a:xfrm>
            <a:off x="4184707" y="989897"/>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5374F2-D790-F916-2C00-D0A99EE63B11}"/>
              </a:ext>
            </a:extLst>
          </p:cNvPr>
          <p:cNvCxnSpPr>
            <a:cxnSpLocks/>
          </p:cNvCxnSpPr>
          <p:nvPr/>
        </p:nvCxnSpPr>
        <p:spPr>
          <a:xfrm>
            <a:off x="4714612" y="989897"/>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2810000-378C-ABD0-B1D1-693151D6F2C1}"/>
              </a:ext>
            </a:extLst>
          </p:cNvPr>
          <p:cNvCxnSpPr>
            <a:cxnSpLocks/>
          </p:cNvCxnSpPr>
          <p:nvPr/>
        </p:nvCxnSpPr>
        <p:spPr>
          <a:xfrm>
            <a:off x="5328407" y="989896"/>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8B4562C-3553-66D4-3A79-1E57A92CE5D3}"/>
              </a:ext>
            </a:extLst>
          </p:cNvPr>
          <p:cNvCxnSpPr>
            <a:cxnSpLocks/>
          </p:cNvCxnSpPr>
          <p:nvPr/>
        </p:nvCxnSpPr>
        <p:spPr>
          <a:xfrm>
            <a:off x="2048310" y="1819012"/>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FBAC7DC-2286-72B0-1FF3-1E8B335B1199}"/>
              </a:ext>
            </a:extLst>
          </p:cNvPr>
          <p:cNvCxnSpPr>
            <a:cxnSpLocks/>
          </p:cNvCxnSpPr>
          <p:nvPr/>
        </p:nvCxnSpPr>
        <p:spPr>
          <a:xfrm>
            <a:off x="2624355" y="1819710"/>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6AC1341-F9B2-4B1B-6C32-6BC7167E53FE}"/>
              </a:ext>
            </a:extLst>
          </p:cNvPr>
          <p:cNvCxnSpPr>
            <a:cxnSpLocks/>
          </p:cNvCxnSpPr>
          <p:nvPr/>
        </p:nvCxnSpPr>
        <p:spPr>
          <a:xfrm>
            <a:off x="3105324" y="1819012"/>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8F5BBB9-E0F8-4555-649C-EF97C91245FC}"/>
              </a:ext>
            </a:extLst>
          </p:cNvPr>
          <p:cNvCxnSpPr>
            <a:cxnSpLocks/>
          </p:cNvCxnSpPr>
          <p:nvPr/>
        </p:nvCxnSpPr>
        <p:spPr>
          <a:xfrm>
            <a:off x="3671581" y="1797339"/>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E7BBD9-C72C-65E0-A66E-D898B761AF5A}"/>
              </a:ext>
            </a:extLst>
          </p:cNvPr>
          <p:cNvCxnSpPr>
            <a:cxnSpLocks/>
          </p:cNvCxnSpPr>
          <p:nvPr/>
        </p:nvCxnSpPr>
        <p:spPr>
          <a:xfrm>
            <a:off x="4184707" y="1819012"/>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3FB4191-AA87-63A3-930F-CE6DC88F9624}"/>
              </a:ext>
            </a:extLst>
          </p:cNvPr>
          <p:cNvCxnSpPr>
            <a:cxnSpLocks/>
          </p:cNvCxnSpPr>
          <p:nvPr/>
        </p:nvCxnSpPr>
        <p:spPr>
          <a:xfrm>
            <a:off x="4714612" y="1819012"/>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BD58A18-9CA4-D87B-099B-BCFD591DA0C4}"/>
              </a:ext>
            </a:extLst>
          </p:cNvPr>
          <p:cNvCxnSpPr>
            <a:cxnSpLocks/>
          </p:cNvCxnSpPr>
          <p:nvPr/>
        </p:nvCxnSpPr>
        <p:spPr>
          <a:xfrm>
            <a:off x="5331203" y="1819011"/>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84E6A8A-D7D8-AAE2-42EA-C4056CECC32E}"/>
              </a:ext>
            </a:extLst>
          </p:cNvPr>
          <p:cNvCxnSpPr>
            <a:cxnSpLocks/>
          </p:cNvCxnSpPr>
          <p:nvPr/>
        </p:nvCxnSpPr>
        <p:spPr>
          <a:xfrm>
            <a:off x="5884876" y="1805728"/>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27910B8-5A8C-5500-B213-B0D92C962158}"/>
              </a:ext>
            </a:extLst>
          </p:cNvPr>
          <p:cNvCxnSpPr>
            <a:cxnSpLocks/>
          </p:cNvCxnSpPr>
          <p:nvPr/>
        </p:nvCxnSpPr>
        <p:spPr>
          <a:xfrm>
            <a:off x="2030134" y="2620161"/>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1EFD01-3A36-25A4-013F-DBDB0DAA7C8C}"/>
              </a:ext>
            </a:extLst>
          </p:cNvPr>
          <p:cNvCxnSpPr>
            <a:cxnSpLocks/>
          </p:cNvCxnSpPr>
          <p:nvPr/>
        </p:nvCxnSpPr>
        <p:spPr>
          <a:xfrm>
            <a:off x="2601984" y="2620161"/>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DD595A-F3B6-4448-1F40-92F09D3157F0}"/>
              </a:ext>
            </a:extLst>
          </p:cNvPr>
          <p:cNvCxnSpPr>
            <a:cxnSpLocks/>
          </p:cNvCxnSpPr>
          <p:nvPr/>
        </p:nvCxnSpPr>
        <p:spPr>
          <a:xfrm>
            <a:off x="3124898" y="2639735"/>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4248DBF-5354-029C-A12B-613EB9D54CF9}"/>
              </a:ext>
            </a:extLst>
          </p:cNvPr>
          <p:cNvCxnSpPr>
            <a:cxnSpLocks/>
          </p:cNvCxnSpPr>
          <p:nvPr/>
        </p:nvCxnSpPr>
        <p:spPr>
          <a:xfrm>
            <a:off x="3671581" y="2646025"/>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97EB175-FC93-9858-9DCE-42BC73D706F6}"/>
              </a:ext>
            </a:extLst>
          </p:cNvPr>
          <p:cNvCxnSpPr>
            <a:cxnSpLocks/>
          </p:cNvCxnSpPr>
          <p:nvPr/>
        </p:nvCxnSpPr>
        <p:spPr>
          <a:xfrm>
            <a:off x="4184707" y="2639735"/>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CF1E667-E564-8C64-EF98-93E41C4A8F13}"/>
              </a:ext>
            </a:extLst>
          </p:cNvPr>
          <p:cNvCxnSpPr>
            <a:cxnSpLocks/>
          </p:cNvCxnSpPr>
          <p:nvPr/>
        </p:nvCxnSpPr>
        <p:spPr>
          <a:xfrm>
            <a:off x="4714612" y="2646026"/>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24BEAD0-F45D-ADC4-CED0-BD0EA517823B}"/>
              </a:ext>
            </a:extLst>
          </p:cNvPr>
          <p:cNvCxnSpPr>
            <a:cxnSpLocks/>
          </p:cNvCxnSpPr>
          <p:nvPr/>
        </p:nvCxnSpPr>
        <p:spPr>
          <a:xfrm>
            <a:off x="5300443" y="2639735"/>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09376D7-D85A-9F78-7D68-24489B52F3AD}"/>
              </a:ext>
            </a:extLst>
          </p:cNvPr>
          <p:cNvCxnSpPr>
            <a:cxnSpLocks/>
          </p:cNvCxnSpPr>
          <p:nvPr/>
        </p:nvCxnSpPr>
        <p:spPr>
          <a:xfrm>
            <a:off x="5887672" y="2620160"/>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3284473-4C87-4655-780D-C7435DC546A6}"/>
              </a:ext>
            </a:extLst>
          </p:cNvPr>
          <p:cNvCxnSpPr>
            <a:cxnSpLocks/>
          </p:cNvCxnSpPr>
          <p:nvPr/>
        </p:nvCxnSpPr>
        <p:spPr>
          <a:xfrm>
            <a:off x="2048310" y="3429000"/>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2381AC4-661B-5C03-704F-80178FA08067}"/>
              </a:ext>
            </a:extLst>
          </p:cNvPr>
          <p:cNvCxnSpPr>
            <a:cxnSpLocks/>
          </p:cNvCxnSpPr>
          <p:nvPr/>
        </p:nvCxnSpPr>
        <p:spPr>
          <a:xfrm>
            <a:off x="2624355" y="3463254"/>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C375613-26ED-65A3-ED92-CF4A6546608C}"/>
              </a:ext>
            </a:extLst>
          </p:cNvPr>
          <p:cNvCxnSpPr>
            <a:cxnSpLocks/>
          </p:cNvCxnSpPr>
          <p:nvPr/>
        </p:nvCxnSpPr>
        <p:spPr>
          <a:xfrm>
            <a:off x="3136083" y="3475812"/>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C73CAB6-BA3C-A28D-BD12-5477DF387C62}"/>
              </a:ext>
            </a:extLst>
          </p:cNvPr>
          <p:cNvCxnSpPr>
            <a:cxnSpLocks/>
          </p:cNvCxnSpPr>
          <p:nvPr/>
        </p:nvCxnSpPr>
        <p:spPr>
          <a:xfrm>
            <a:off x="3671581" y="3475812"/>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029C65A-F8E7-6212-124C-FB717453F4F5}"/>
              </a:ext>
            </a:extLst>
          </p:cNvPr>
          <p:cNvCxnSpPr>
            <a:cxnSpLocks/>
          </p:cNvCxnSpPr>
          <p:nvPr/>
        </p:nvCxnSpPr>
        <p:spPr>
          <a:xfrm>
            <a:off x="2565631" y="5918431"/>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4F310E8-8F02-1B74-F347-0D9FE7BE74DE}"/>
              </a:ext>
            </a:extLst>
          </p:cNvPr>
          <p:cNvCxnSpPr>
            <a:cxnSpLocks/>
          </p:cNvCxnSpPr>
          <p:nvPr/>
        </p:nvCxnSpPr>
        <p:spPr>
          <a:xfrm>
            <a:off x="2051106" y="5918432"/>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289A175-1663-2D7F-7089-CA8271E0356D}"/>
              </a:ext>
            </a:extLst>
          </p:cNvPr>
          <p:cNvCxnSpPr>
            <a:cxnSpLocks/>
          </p:cNvCxnSpPr>
          <p:nvPr/>
        </p:nvCxnSpPr>
        <p:spPr>
          <a:xfrm>
            <a:off x="5889070" y="5108895"/>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DD31F3B-7EB9-9EAE-E0FC-41E37BC08AA2}"/>
              </a:ext>
            </a:extLst>
          </p:cNvPr>
          <p:cNvCxnSpPr>
            <a:cxnSpLocks/>
          </p:cNvCxnSpPr>
          <p:nvPr/>
        </p:nvCxnSpPr>
        <p:spPr>
          <a:xfrm>
            <a:off x="5301841" y="5072529"/>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D028130-A614-5868-305D-ABFF6106BE33}"/>
              </a:ext>
            </a:extLst>
          </p:cNvPr>
          <p:cNvCxnSpPr>
            <a:cxnSpLocks/>
          </p:cNvCxnSpPr>
          <p:nvPr/>
        </p:nvCxnSpPr>
        <p:spPr>
          <a:xfrm>
            <a:off x="4714612" y="5117978"/>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ABBE638-79DE-0321-6BCF-5C82318C1646}"/>
              </a:ext>
            </a:extLst>
          </p:cNvPr>
          <p:cNvCxnSpPr>
            <a:cxnSpLocks/>
          </p:cNvCxnSpPr>
          <p:nvPr/>
        </p:nvCxnSpPr>
        <p:spPr>
          <a:xfrm>
            <a:off x="4202883" y="5090012"/>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B2B598E-45A8-AA27-FCB1-FFD128E1FB5F}"/>
              </a:ext>
            </a:extLst>
          </p:cNvPr>
          <p:cNvCxnSpPr>
            <a:cxnSpLocks/>
          </p:cNvCxnSpPr>
          <p:nvPr/>
        </p:nvCxnSpPr>
        <p:spPr>
          <a:xfrm>
            <a:off x="3654802" y="5101902"/>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F83DFAF-28D0-93AA-B360-1C5DEB8B3AA3}"/>
              </a:ext>
            </a:extLst>
          </p:cNvPr>
          <p:cNvCxnSpPr>
            <a:cxnSpLocks/>
          </p:cNvCxnSpPr>
          <p:nvPr/>
        </p:nvCxnSpPr>
        <p:spPr>
          <a:xfrm>
            <a:off x="3115111" y="5090013"/>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53C8420-986E-7797-2F4A-3B15A545DAEC}"/>
              </a:ext>
            </a:extLst>
          </p:cNvPr>
          <p:cNvCxnSpPr>
            <a:cxnSpLocks/>
          </p:cNvCxnSpPr>
          <p:nvPr/>
        </p:nvCxnSpPr>
        <p:spPr>
          <a:xfrm>
            <a:off x="2594994" y="5108895"/>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E840265-57C3-5799-E429-6AA25B54A029}"/>
              </a:ext>
            </a:extLst>
          </p:cNvPr>
          <p:cNvCxnSpPr>
            <a:cxnSpLocks/>
          </p:cNvCxnSpPr>
          <p:nvPr/>
        </p:nvCxnSpPr>
        <p:spPr>
          <a:xfrm>
            <a:off x="2048310" y="5101903"/>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EA058C7-30B1-FF1E-3062-C9B6AF63F8BF}"/>
              </a:ext>
            </a:extLst>
          </p:cNvPr>
          <p:cNvCxnSpPr>
            <a:cxnSpLocks/>
          </p:cNvCxnSpPr>
          <p:nvPr/>
        </p:nvCxnSpPr>
        <p:spPr>
          <a:xfrm>
            <a:off x="5884876" y="4286069"/>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8D8B0DA-AEBC-08F0-BB1C-F4415C79FB58}"/>
              </a:ext>
            </a:extLst>
          </p:cNvPr>
          <p:cNvCxnSpPr>
            <a:cxnSpLocks/>
          </p:cNvCxnSpPr>
          <p:nvPr/>
        </p:nvCxnSpPr>
        <p:spPr>
          <a:xfrm>
            <a:off x="5261293" y="4286069"/>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218CC5-D516-2D73-A779-C38F818C0C8C}"/>
              </a:ext>
            </a:extLst>
          </p:cNvPr>
          <p:cNvCxnSpPr>
            <a:cxnSpLocks/>
          </p:cNvCxnSpPr>
          <p:nvPr/>
        </p:nvCxnSpPr>
        <p:spPr>
          <a:xfrm>
            <a:off x="4714612" y="4269984"/>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82086AE-154A-310B-42EE-24C3511F5255}"/>
              </a:ext>
            </a:extLst>
          </p:cNvPr>
          <p:cNvCxnSpPr>
            <a:cxnSpLocks/>
          </p:cNvCxnSpPr>
          <p:nvPr/>
        </p:nvCxnSpPr>
        <p:spPr>
          <a:xfrm>
            <a:off x="4184707" y="4267199"/>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3D56D83-7019-9E2F-B2C9-623067199257}"/>
              </a:ext>
            </a:extLst>
          </p:cNvPr>
          <p:cNvCxnSpPr>
            <a:cxnSpLocks/>
          </p:cNvCxnSpPr>
          <p:nvPr/>
        </p:nvCxnSpPr>
        <p:spPr>
          <a:xfrm>
            <a:off x="3654802" y="4267199"/>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AF75215-44B7-2658-3F23-7D0A393DFFFF}"/>
              </a:ext>
            </a:extLst>
          </p:cNvPr>
          <p:cNvCxnSpPr>
            <a:cxnSpLocks/>
          </p:cNvCxnSpPr>
          <p:nvPr/>
        </p:nvCxnSpPr>
        <p:spPr>
          <a:xfrm>
            <a:off x="3136083" y="4258105"/>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15689B4-639E-F577-FD2E-814E5B710AFE}"/>
              </a:ext>
            </a:extLst>
          </p:cNvPr>
          <p:cNvCxnSpPr>
            <a:cxnSpLocks/>
          </p:cNvCxnSpPr>
          <p:nvPr/>
        </p:nvCxnSpPr>
        <p:spPr>
          <a:xfrm>
            <a:off x="2594994" y="4267199"/>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EE958F9-5723-8468-66B3-29D3BBBA4C70}"/>
              </a:ext>
            </a:extLst>
          </p:cNvPr>
          <p:cNvCxnSpPr>
            <a:cxnSpLocks/>
          </p:cNvCxnSpPr>
          <p:nvPr/>
        </p:nvCxnSpPr>
        <p:spPr>
          <a:xfrm>
            <a:off x="2059495" y="4267200"/>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0EEF47A-1531-15D8-C88A-07456057155C}"/>
              </a:ext>
            </a:extLst>
          </p:cNvPr>
          <p:cNvCxnSpPr>
            <a:cxnSpLocks/>
          </p:cNvCxnSpPr>
          <p:nvPr/>
        </p:nvCxnSpPr>
        <p:spPr>
          <a:xfrm>
            <a:off x="5887672" y="3448573"/>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B061D3A-B298-89A6-A403-1C7BAA8B9761}"/>
              </a:ext>
            </a:extLst>
          </p:cNvPr>
          <p:cNvCxnSpPr>
            <a:cxnSpLocks/>
          </p:cNvCxnSpPr>
          <p:nvPr/>
        </p:nvCxnSpPr>
        <p:spPr>
          <a:xfrm>
            <a:off x="5282266" y="3463254"/>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B404846-DC3D-A927-8BAD-FA673B9BBB41}"/>
              </a:ext>
            </a:extLst>
          </p:cNvPr>
          <p:cNvCxnSpPr>
            <a:cxnSpLocks/>
          </p:cNvCxnSpPr>
          <p:nvPr/>
        </p:nvCxnSpPr>
        <p:spPr>
          <a:xfrm>
            <a:off x="4714612" y="3469540"/>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EE0AA93-BB91-74B8-27A3-F70CD7A87033}"/>
              </a:ext>
            </a:extLst>
          </p:cNvPr>
          <p:cNvCxnSpPr>
            <a:cxnSpLocks/>
          </p:cNvCxnSpPr>
          <p:nvPr/>
        </p:nvCxnSpPr>
        <p:spPr>
          <a:xfrm>
            <a:off x="4202883" y="3463254"/>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C8764E3-2CE8-BFED-B6F4-8CABAFE338A5}"/>
              </a:ext>
            </a:extLst>
          </p:cNvPr>
          <p:cNvCxnSpPr>
            <a:cxnSpLocks/>
          </p:cNvCxnSpPr>
          <p:nvPr/>
        </p:nvCxnSpPr>
        <p:spPr>
          <a:xfrm>
            <a:off x="3136083" y="5918431"/>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912168A-A6D7-286E-908C-EAB573C97D47}"/>
              </a:ext>
            </a:extLst>
          </p:cNvPr>
          <p:cNvCxnSpPr>
            <a:cxnSpLocks/>
          </p:cNvCxnSpPr>
          <p:nvPr/>
        </p:nvCxnSpPr>
        <p:spPr>
          <a:xfrm>
            <a:off x="3682766" y="5943599"/>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DE381A8-4F6D-BE94-0858-B4A5C8F6019A}"/>
              </a:ext>
            </a:extLst>
          </p:cNvPr>
          <p:cNvCxnSpPr>
            <a:cxnSpLocks/>
          </p:cNvCxnSpPr>
          <p:nvPr/>
        </p:nvCxnSpPr>
        <p:spPr>
          <a:xfrm>
            <a:off x="4202883" y="5918431"/>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1E4AD41-9272-8E2A-26D8-C9D95A465CB2}"/>
              </a:ext>
            </a:extLst>
          </p:cNvPr>
          <p:cNvCxnSpPr>
            <a:cxnSpLocks/>
          </p:cNvCxnSpPr>
          <p:nvPr/>
        </p:nvCxnSpPr>
        <p:spPr>
          <a:xfrm>
            <a:off x="4714612" y="5910043"/>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E22C1E7-C6D5-8342-6D03-69EEB0042D94}"/>
              </a:ext>
            </a:extLst>
          </p:cNvPr>
          <p:cNvCxnSpPr>
            <a:cxnSpLocks/>
          </p:cNvCxnSpPr>
          <p:nvPr/>
        </p:nvCxnSpPr>
        <p:spPr>
          <a:xfrm>
            <a:off x="5282266" y="5910043"/>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2BA0C86-74FB-B2D5-745F-FF8EFC12E4F0}"/>
              </a:ext>
            </a:extLst>
          </p:cNvPr>
          <p:cNvCxnSpPr>
            <a:cxnSpLocks/>
          </p:cNvCxnSpPr>
          <p:nvPr/>
        </p:nvCxnSpPr>
        <p:spPr>
          <a:xfrm>
            <a:off x="5893265" y="5918432"/>
            <a:ext cx="0" cy="295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49CC3C28-97EC-2D18-2CEB-EE34A98FBB15}"/>
              </a:ext>
            </a:extLst>
          </p:cNvPr>
          <p:cNvSpPr txBox="1"/>
          <p:nvPr/>
        </p:nvSpPr>
        <p:spPr>
          <a:xfrm>
            <a:off x="1610691" y="1232969"/>
            <a:ext cx="5259882" cy="338554"/>
          </a:xfrm>
          <a:prstGeom prst="rect">
            <a:avLst/>
          </a:prstGeom>
          <a:noFill/>
        </p:spPr>
        <p:txBody>
          <a:bodyPr wrap="square" rtlCol="0">
            <a:spAutoFit/>
          </a:bodyPr>
          <a:lstStyle/>
          <a:p>
            <a:r>
              <a:rPr lang="en-US" sz="1600" b="1" dirty="0"/>
              <a:t>        min                                                     loc    </a:t>
            </a:r>
          </a:p>
        </p:txBody>
      </p:sp>
      <p:sp>
        <p:nvSpPr>
          <p:cNvPr id="88" name="TextBox 87">
            <a:extLst>
              <a:ext uri="{FF2B5EF4-FFF2-40B4-BE49-F238E27FC236}">
                <a16:creationId xmlns:a16="http://schemas.microsoft.com/office/drawing/2014/main" id="{F4B7BC24-9876-EDB4-6170-B6A698EECA4D}"/>
              </a:ext>
            </a:extLst>
          </p:cNvPr>
          <p:cNvSpPr txBox="1"/>
          <p:nvPr/>
        </p:nvSpPr>
        <p:spPr>
          <a:xfrm>
            <a:off x="1647055" y="2056743"/>
            <a:ext cx="5259882" cy="584775"/>
          </a:xfrm>
          <a:prstGeom prst="rect">
            <a:avLst/>
          </a:prstGeom>
          <a:noFill/>
        </p:spPr>
        <p:txBody>
          <a:bodyPr wrap="square" rtlCol="0">
            <a:spAutoFit/>
          </a:bodyPr>
          <a:lstStyle/>
          <a:p>
            <a:r>
              <a:rPr lang="en-US" sz="1600" b="1" dirty="0"/>
              <a:t>                 min </a:t>
            </a:r>
          </a:p>
          <a:p>
            <a:r>
              <a:rPr lang="en-US" sz="1600" b="1" dirty="0"/>
              <a:t>                 loc    </a:t>
            </a:r>
          </a:p>
        </p:txBody>
      </p:sp>
      <p:sp>
        <p:nvSpPr>
          <p:cNvPr id="89" name="TextBox 88">
            <a:extLst>
              <a:ext uri="{FF2B5EF4-FFF2-40B4-BE49-F238E27FC236}">
                <a16:creationId xmlns:a16="http://schemas.microsoft.com/office/drawing/2014/main" id="{3936BC2D-E84B-ACEF-7BE8-7688BB9259A4}"/>
              </a:ext>
            </a:extLst>
          </p:cNvPr>
          <p:cNvSpPr txBox="1"/>
          <p:nvPr/>
        </p:nvSpPr>
        <p:spPr>
          <a:xfrm>
            <a:off x="1647054" y="2861490"/>
            <a:ext cx="7161383" cy="338554"/>
          </a:xfrm>
          <a:prstGeom prst="rect">
            <a:avLst/>
          </a:prstGeom>
          <a:noFill/>
        </p:spPr>
        <p:txBody>
          <a:bodyPr wrap="square" rtlCol="0">
            <a:spAutoFit/>
          </a:bodyPr>
          <a:lstStyle/>
          <a:p>
            <a:r>
              <a:rPr lang="en-US" sz="1600" b="1" dirty="0"/>
              <a:t>                           min                                 loc    </a:t>
            </a:r>
          </a:p>
        </p:txBody>
      </p:sp>
      <p:sp>
        <p:nvSpPr>
          <p:cNvPr id="90" name="TextBox 89">
            <a:extLst>
              <a:ext uri="{FF2B5EF4-FFF2-40B4-BE49-F238E27FC236}">
                <a16:creationId xmlns:a16="http://schemas.microsoft.com/office/drawing/2014/main" id="{E5DE056C-B6B4-8154-4F87-03C86E7915D5}"/>
              </a:ext>
            </a:extLst>
          </p:cNvPr>
          <p:cNvSpPr txBox="1"/>
          <p:nvPr/>
        </p:nvSpPr>
        <p:spPr>
          <a:xfrm>
            <a:off x="1649852" y="3712360"/>
            <a:ext cx="10681957" cy="338554"/>
          </a:xfrm>
          <a:prstGeom prst="rect">
            <a:avLst/>
          </a:prstGeom>
          <a:noFill/>
        </p:spPr>
        <p:txBody>
          <a:bodyPr wrap="square" rtlCol="0">
            <a:spAutoFit/>
          </a:bodyPr>
          <a:lstStyle/>
          <a:p>
            <a:r>
              <a:rPr lang="en-US" sz="1600" b="1" dirty="0"/>
              <a:t>                                    min               loc    </a:t>
            </a:r>
          </a:p>
        </p:txBody>
      </p:sp>
      <p:sp>
        <p:nvSpPr>
          <p:cNvPr id="91" name="TextBox 90">
            <a:extLst>
              <a:ext uri="{FF2B5EF4-FFF2-40B4-BE49-F238E27FC236}">
                <a16:creationId xmlns:a16="http://schemas.microsoft.com/office/drawing/2014/main" id="{256681B7-4A65-83D5-A1B8-7DEBCA1D01B1}"/>
              </a:ext>
            </a:extLst>
          </p:cNvPr>
          <p:cNvSpPr txBox="1"/>
          <p:nvPr/>
        </p:nvSpPr>
        <p:spPr>
          <a:xfrm>
            <a:off x="1572941" y="4526465"/>
            <a:ext cx="11044097" cy="584775"/>
          </a:xfrm>
          <a:prstGeom prst="rect">
            <a:avLst/>
          </a:prstGeom>
          <a:noFill/>
        </p:spPr>
        <p:txBody>
          <a:bodyPr wrap="square" rtlCol="0">
            <a:spAutoFit/>
          </a:bodyPr>
          <a:lstStyle/>
          <a:p>
            <a:r>
              <a:rPr lang="en-US" sz="1600" b="1" dirty="0"/>
              <a:t>                                              min  </a:t>
            </a:r>
          </a:p>
          <a:p>
            <a:r>
              <a:rPr lang="en-US" sz="1600" b="1" dirty="0"/>
              <a:t>                                              loc    </a:t>
            </a:r>
          </a:p>
        </p:txBody>
      </p:sp>
      <p:sp>
        <p:nvSpPr>
          <p:cNvPr id="92" name="TextBox 91">
            <a:extLst>
              <a:ext uri="{FF2B5EF4-FFF2-40B4-BE49-F238E27FC236}">
                <a16:creationId xmlns:a16="http://schemas.microsoft.com/office/drawing/2014/main" id="{5C37BD8B-A358-9A53-8226-92EC3B65054C}"/>
              </a:ext>
            </a:extLst>
          </p:cNvPr>
          <p:cNvSpPr txBox="1"/>
          <p:nvPr/>
        </p:nvSpPr>
        <p:spPr>
          <a:xfrm>
            <a:off x="1610690" y="5349866"/>
            <a:ext cx="11107015" cy="338554"/>
          </a:xfrm>
          <a:prstGeom prst="rect">
            <a:avLst/>
          </a:prstGeom>
          <a:noFill/>
        </p:spPr>
        <p:txBody>
          <a:bodyPr wrap="square" rtlCol="0">
            <a:spAutoFit/>
          </a:bodyPr>
          <a:lstStyle/>
          <a:p>
            <a:r>
              <a:rPr lang="en-US" sz="1600" b="1" dirty="0"/>
              <a:t>                                                       min      loc    </a:t>
            </a:r>
          </a:p>
        </p:txBody>
      </p:sp>
      <p:sp>
        <p:nvSpPr>
          <p:cNvPr id="93" name="TextBox 92">
            <a:extLst>
              <a:ext uri="{FF2B5EF4-FFF2-40B4-BE49-F238E27FC236}">
                <a16:creationId xmlns:a16="http://schemas.microsoft.com/office/drawing/2014/main" id="{BB771916-DA5F-0305-6837-94CE95BD5A60}"/>
              </a:ext>
            </a:extLst>
          </p:cNvPr>
          <p:cNvSpPr txBox="1"/>
          <p:nvPr/>
        </p:nvSpPr>
        <p:spPr>
          <a:xfrm>
            <a:off x="1610691" y="6158704"/>
            <a:ext cx="11367078" cy="584775"/>
          </a:xfrm>
          <a:prstGeom prst="rect">
            <a:avLst/>
          </a:prstGeom>
          <a:noFill/>
        </p:spPr>
        <p:txBody>
          <a:bodyPr wrap="square" rtlCol="0">
            <a:spAutoFit/>
          </a:bodyPr>
          <a:lstStyle/>
          <a:p>
            <a:r>
              <a:rPr lang="en-US" sz="1600" b="1" dirty="0"/>
              <a:t>                                                                 min                                                     </a:t>
            </a:r>
          </a:p>
          <a:p>
            <a:r>
              <a:rPr lang="en-US" sz="1600" b="1" dirty="0"/>
              <a:t>                                                                 loc    </a:t>
            </a:r>
          </a:p>
        </p:txBody>
      </p:sp>
      <p:cxnSp>
        <p:nvCxnSpPr>
          <p:cNvPr id="102" name="Straight Arrow Connector 101">
            <a:extLst>
              <a:ext uri="{FF2B5EF4-FFF2-40B4-BE49-F238E27FC236}">
                <a16:creationId xmlns:a16="http://schemas.microsoft.com/office/drawing/2014/main" id="{F903E40B-FD72-5F20-2F06-FDAA0632B85B}"/>
              </a:ext>
            </a:extLst>
          </p:cNvPr>
          <p:cNvCxnSpPr>
            <a:cxnSpLocks/>
          </p:cNvCxnSpPr>
          <p:nvPr/>
        </p:nvCxnSpPr>
        <p:spPr>
          <a:xfrm flipH="1">
            <a:off x="2255241" y="838497"/>
            <a:ext cx="310390" cy="1247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55701221-9EBE-1C44-0590-6418FB855A04}"/>
              </a:ext>
            </a:extLst>
          </p:cNvPr>
          <p:cNvCxnSpPr>
            <a:cxnSpLocks/>
          </p:cNvCxnSpPr>
          <p:nvPr/>
        </p:nvCxnSpPr>
        <p:spPr>
          <a:xfrm>
            <a:off x="2821500" y="1591096"/>
            <a:ext cx="0" cy="2287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B4977D7C-B1AC-FB44-22BF-EAE495946BA5}"/>
              </a:ext>
            </a:extLst>
          </p:cNvPr>
          <p:cNvCxnSpPr>
            <a:cxnSpLocks/>
          </p:cNvCxnSpPr>
          <p:nvPr/>
        </p:nvCxnSpPr>
        <p:spPr>
          <a:xfrm>
            <a:off x="5566098" y="5698044"/>
            <a:ext cx="0" cy="2287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4F7B15F-2B00-2DCD-B27A-03799BB2D63A}"/>
              </a:ext>
            </a:extLst>
          </p:cNvPr>
          <p:cNvCxnSpPr>
            <a:cxnSpLocks/>
          </p:cNvCxnSpPr>
          <p:nvPr/>
        </p:nvCxnSpPr>
        <p:spPr>
          <a:xfrm>
            <a:off x="5328407" y="823215"/>
            <a:ext cx="282433" cy="1346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391CE57F-9F84-4985-555D-4F5944257EF1}"/>
              </a:ext>
            </a:extLst>
          </p:cNvPr>
          <p:cNvCxnSpPr>
            <a:cxnSpLocks/>
          </p:cNvCxnSpPr>
          <p:nvPr/>
        </p:nvCxnSpPr>
        <p:spPr>
          <a:xfrm flipH="1">
            <a:off x="3372376" y="2492656"/>
            <a:ext cx="310390" cy="1247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68B0E20C-908A-08BB-BA57-8CF806A63414}"/>
              </a:ext>
            </a:extLst>
          </p:cNvPr>
          <p:cNvCxnSpPr>
            <a:cxnSpLocks/>
          </p:cNvCxnSpPr>
          <p:nvPr/>
        </p:nvCxnSpPr>
        <p:spPr>
          <a:xfrm>
            <a:off x="4450362" y="4038423"/>
            <a:ext cx="0" cy="2287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0F2A4F3F-7724-A525-6A0D-838007A856BF}"/>
              </a:ext>
            </a:extLst>
          </p:cNvPr>
          <p:cNvCxnSpPr>
            <a:cxnSpLocks/>
          </p:cNvCxnSpPr>
          <p:nvPr/>
        </p:nvCxnSpPr>
        <p:spPr>
          <a:xfrm flipH="1">
            <a:off x="3930242" y="3291621"/>
            <a:ext cx="310390" cy="1247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E645D9E2-C638-68B5-BCB4-A95E285E6D2D}"/>
              </a:ext>
            </a:extLst>
          </p:cNvPr>
          <p:cNvCxnSpPr>
            <a:cxnSpLocks/>
          </p:cNvCxnSpPr>
          <p:nvPr/>
        </p:nvCxnSpPr>
        <p:spPr>
          <a:xfrm flipH="1">
            <a:off x="4952308" y="4962375"/>
            <a:ext cx="310390" cy="1247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845E522C-5D4E-9167-DFC9-961528EF3040}"/>
              </a:ext>
            </a:extLst>
          </p:cNvPr>
          <p:cNvCxnSpPr>
            <a:cxnSpLocks/>
          </p:cNvCxnSpPr>
          <p:nvPr/>
        </p:nvCxnSpPr>
        <p:spPr>
          <a:xfrm>
            <a:off x="5287860" y="2477877"/>
            <a:ext cx="282433" cy="1346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849BFA7-2F18-BACC-8D91-D918B5DB3215}"/>
              </a:ext>
            </a:extLst>
          </p:cNvPr>
          <p:cNvCxnSpPr>
            <a:cxnSpLocks/>
          </p:cNvCxnSpPr>
          <p:nvPr/>
        </p:nvCxnSpPr>
        <p:spPr>
          <a:xfrm>
            <a:off x="4811091" y="3286081"/>
            <a:ext cx="282433" cy="1346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664F5FA-A7AE-7C2C-DADE-94D2D2C9B797}"/>
              </a:ext>
            </a:extLst>
          </p:cNvPr>
          <p:cNvCxnSpPr>
            <a:cxnSpLocks/>
          </p:cNvCxnSpPr>
          <p:nvPr/>
        </p:nvCxnSpPr>
        <p:spPr>
          <a:xfrm>
            <a:off x="5261293" y="4962375"/>
            <a:ext cx="349546" cy="1118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Freeform: Shape 116">
            <a:extLst>
              <a:ext uri="{FF2B5EF4-FFF2-40B4-BE49-F238E27FC236}">
                <a16:creationId xmlns:a16="http://schemas.microsoft.com/office/drawing/2014/main" id="{B2B13D8D-20E1-C4C3-4F63-8776DC1D40B8}"/>
              </a:ext>
            </a:extLst>
          </p:cNvPr>
          <p:cNvSpPr/>
          <p:nvPr/>
        </p:nvSpPr>
        <p:spPr>
          <a:xfrm>
            <a:off x="2533475" y="639224"/>
            <a:ext cx="2810312" cy="199675"/>
          </a:xfrm>
          <a:custGeom>
            <a:avLst/>
            <a:gdLst>
              <a:gd name="connsiteX0" fmla="*/ 0 w 2810312"/>
              <a:gd name="connsiteY0" fmla="*/ 199675 h 199675"/>
              <a:gd name="connsiteX1" fmla="*/ 1216404 w 2810312"/>
              <a:gd name="connsiteY1" fmla="*/ 40284 h 199675"/>
              <a:gd name="connsiteX2" fmla="*/ 1216404 w 2810312"/>
              <a:gd name="connsiteY2" fmla="*/ 40284 h 199675"/>
              <a:gd name="connsiteX3" fmla="*/ 2030136 w 2810312"/>
              <a:gd name="connsiteY3" fmla="*/ 6728 h 199675"/>
              <a:gd name="connsiteX4" fmla="*/ 2810312 w 2810312"/>
              <a:gd name="connsiteY4" fmla="*/ 191286 h 19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312" h="199675">
                <a:moveTo>
                  <a:pt x="0" y="199675"/>
                </a:moveTo>
                <a:lnTo>
                  <a:pt x="1216404" y="40284"/>
                </a:lnTo>
                <a:lnTo>
                  <a:pt x="1216404" y="40284"/>
                </a:lnTo>
                <a:cubicBezTo>
                  <a:pt x="1352026" y="34691"/>
                  <a:pt x="1764485" y="-18439"/>
                  <a:pt x="2030136" y="6728"/>
                </a:cubicBezTo>
                <a:cubicBezTo>
                  <a:pt x="2295787" y="31895"/>
                  <a:pt x="2553049" y="111590"/>
                  <a:pt x="2810312" y="1912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Shape 118">
            <a:extLst>
              <a:ext uri="{FF2B5EF4-FFF2-40B4-BE49-F238E27FC236}">
                <a16:creationId xmlns:a16="http://schemas.microsoft.com/office/drawing/2014/main" id="{73E97D34-82EB-001D-BD89-920039D2837F}"/>
              </a:ext>
            </a:extLst>
          </p:cNvPr>
          <p:cNvSpPr/>
          <p:nvPr/>
        </p:nvSpPr>
        <p:spPr>
          <a:xfrm>
            <a:off x="3657600" y="2350450"/>
            <a:ext cx="1635853" cy="149469"/>
          </a:xfrm>
          <a:custGeom>
            <a:avLst/>
            <a:gdLst>
              <a:gd name="connsiteX0" fmla="*/ 0 w 1635853"/>
              <a:gd name="connsiteY0" fmla="*/ 149469 h 149469"/>
              <a:gd name="connsiteX1" fmla="*/ 494950 w 1635853"/>
              <a:gd name="connsiteY1" fmla="*/ 15245 h 149469"/>
              <a:gd name="connsiteX2" fmla="*/ 939567 w 1635853"/>
              <a:gd name="connsiteY2" fmla="*/ 15245 h 149469"/>
              <a:gd name="connsiteX3" fmla="*/ 1635853 w 1635853"/>
              <a:gd name="connsiteY3" fmla="*/ 124302 h 149469"/>
              <a:gd name="connsiteX4" fmla="*/ 1635853 w 1635853"/>
              <a:gd name="connsiteY4" fmla="*/ 124302 h 149469"/>
              <a:gd name="connsiteX5" fmla="*/ 1635853 w 1635853"/>
              <a:gd name="connsiteY5" fmla="*/ 124302 h 14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5853" h="149469">
                <a:moveTo>
                  <a:pt x="0" y="149469"/>
                </a:moveTo>
                <a:cubicBezTo>
                  <a:pt x="169178" y="93542"/>
                  <a:pt x="338356" y="37616"/>
                  <a:pt x="494950" y="15245"/>
                </a:cubicBezTo>
                <a:cubicBezTo>
                  <a:pt x="651544" y="-7126"/>
                  <a:pt x="749417" y="-2931"/>
                  <a:pt x="939567" y="15245"/>
                </a:cubicBezTo>
                <a:cubicBezTo>
                  <a:pt x="1129718" y="33421"/>
                  <a:pt x="1635853" y="124302"/>
                  <a:pt x="1635853" y="124302"/>
                </a:cubicBezTo>
                <a:lnTo>
                  <a:pt x="1635853" y="124302"/>
                </a:lnTo>
                <a:lnTo>
                  <a:pt x="1635853" y="124302"/>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Shape 119">
            <a:extLst>
              <a:ext uri="{FF2B5EF4-FFF2-40B4-BE49-F238E27FC236}">
                <a16:creationId xmlns:a16="http://schemas.microsoft.com/office/drawing/2014/main" id="{A60BAAD6-6AD5-3D2B-BC75-0974853DD64B}"/>
              </a:ext>
            </a:extLst>
          </p:cNvPr>
          <p:cNvSpPr/>
          <p:nvPr/>
        </p:nvSpPr>
        <p:spPr>
          <a:xfrm>
            <a:off x="4228051" y="3187817"/>
            <a:ext cx="612397" cy="100667"/>
          </a:xfrm>
          <a:custGeom>
            <a:avLst/>
            <a:gdLst>
              <a:gd name="connsiteX0" fmla="*/ 0 w 612397"/>
              <a:gd name="connsiteY0" fmla="*/ 100667 h 100667"/>
              <a:gd name="connsiteX1" fmla="*/ 268448 w 612397"/>
              <a:gd name="connsiteY1" fmla="*/ 0 h 100667"/>
              <a:gd name="connsiteX2" fmla="*/ 612397 w 612397"/>
              <a:gd name="connsiteY2" fmla="*/ 100667 h 100667"/>
            </a:gdLst>
            <a:ahLst/>
            <a:cxnLst>
              <a:cxn ang="0">
                <a:pos x="connsiteX0" y="connsiteY0"/>
              </a:cxn>
              <a:cxn ang="0">
                <a:pos x="connsiteX1" y="connsiteY1"/>
              </a:cxn>
              <a:cxn ang="0">
                <a:pos x="connsiteX2" y="connsiteY2"/>
              </a:cxn>
            </a:cxnLst>
            <a:rect l="l" t="t" r="r" b="b"/>
            <a:pathLst>
              <a:path w="612397" h="100667">
                <a:moveTo>
                  <a:pt x="0" y="100667"/>
                </a:moveTo>
                <a:cubicBezTo>
                  <a:pt x="83191" y="50333"/>
                  <a:pt x="166382" y="0"/>
                  <a:pt x="268448" y="0"/>
                </a:cubicBezTo>
                <a:cubicBezTo>
                  <a:pt x="370514" y="0"/>
                  <a:pt x="491455" y="50333"/>
                  <a:pt x="612397" y="10066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062C0588-1192-6AFA-2CF0-83871B503F06}"/>
              </a:ext>
            </a:extLst>
          </p:cNvPr>
          <p:cNvSpPr txBox="1"/>
          <p:nvPr/>
        </p:nvSpPr>
        <p:spPr>
          <a:xfrm>
            <a:off x="4071458" y="554762"/>
            <a:ext cx="2024542" cy="338554"/>
          </a:xfrm>
          <a:prstGeom prst="rect">
            <a:avLst/>
          </a:prstGeom>
          <a:noFill/>
        </p:spPr>
        <p:txBody>
          <a:bodyPr wrap="square" rtlCol="0">
            <a:spAutoFit/>
          </a:bodyPr>
          <a:lstStyle/>
          <a:p>
            <a:r>
              <a:rPr lang="en-US" sz="1600" b="1" dirty="0"/>
              <a:t>swap</a:t>
            </a:r>
          </a:p>
        </p:txBody>
      </p:sp>
      <p:sp>
        <p:nvSpPr>
          <p:cNvPr id="123" name="TextBox 122">
            <a:extLst>
              <a:ext uri="{FF2B5EF4-FFF2-40B4-BE49-F238E27FC236}">
                <a16:creationId xmlns:a16="http://schemas.microsoft.com/office/drawing/2014/main" id="{D61CFF4C-6645-6E5A-38F8-5E471151B83F}"/>
              </a:ext>
            </a:extLst>
          </p:cNvPr>
          <p:cNvSpPr txBox="1"/>
          <p:nvPr/>
        </p:nvSpPr>
        <p:spPr>
          <a:xfrm>
            <a:off x="4071458" y="2266697"/>
            <a:ext cx="2024542" cy="338554"/>
          </a:xfrm>
          <a:prstGeom prst="rect">
            <a:avLst/>
          </a:prstGeom>
          <a:noFill/>
        </p:spPr>
        <p:txBody>
          <a:bodyPr wrap="square" rtlCol="0">
            <a:spAutoFit/>
          </a:bodyPr>
          <a:lstStyle/>
          <a:p>
            <a:r>
              <a:rPr lang="en-US" sz="1600" b="1" dirty="0"/>
              <a:t>swap</a:t>
            </a:r>
          </a:p>
        </p:txBody>
      </p:sp>
      <p:sp>
        <p:nvSpPr>
          <p:cNvPr id="124" name="TextBox 123">
            <a:extLst>
              <a:ext uri="{FF2B5EF4-FFF2-40B4-BE49-F238E27FC236}">
                <a16:creationId xmlns:a16="http://schemas.microsoft.com/office/drawing/2014/main" id="{A5BA00D1-5C74-52E1-4157-27BDC4C90F9C}"/>
              </a:ext>
            </a:extLst>
          </p:cNvPr>
          <p:cNvSpPr txBox="1"/>
          <p:nvPr/>
        </p:nvSpPr>
        <p:spPr>
          <a:xfrm>
            <a:off x="4232244" y="3115624"/>
            <a:ext cx="2024542" cy="338554"/>
          </a:xfrm>
          <a:prstGeom prst="rect">
            <a:avLst/>
          </a:prstGeom>
          <a:noFill/>
        </p:spPr>
        <p:txBody>
          <a:bodyPr wrap="square" rtlCol="0">
            <a:spAutoFit/>
          </a:bodyPr>
          <a:lstStyle/>
          <a:p>
            <a:r>
              <a:rPr lang="en-US" sz="1600" b="1" dirty="0"/>
              <a:t>swap</a:t>
            </a:r>
          </a:p>
        </p:txBody>
      </p:sp>
      <p:sp>
        <p:nvSpPr>
          <p:cNvPr id="125" name="TextBox 124">
            <a:extLst>
              <a:ext uri="{FF2B5EF4-FFF2-40B4-BE49-F238E27FC236}">
                <a16:creationId xmlns:a16="http://schemas.microsoft.com/office/drawing/2014/main" id="{C1AF5B8A-A21E-8034-C5CB-E2D0CA052B83}"/>
              </a:ext>
            </a:extLst>
          </p:cNvPr>
          <p:cNvSpPr txBox="1"/>
          <p:nvPr/>
        </p:nvSpPr>
        <p:spPr>
          <a:xfrm>
            <a:off x="4991462" y="4699627"/>
            <a:ext cx="2024542" cy="338554"/>
          </a:xfrm>
          <a:prstGeom prst="rect">
            <a:avLst/>
          </a:prstGeom>
          <a:noFill/>
        </p:spPr>
        <p:txBody>
          <a:bodyPr wrap="square" rtlCol="0">
            <a:spAutoFit/>
          </a:bodyPr>
          <a:lstStyle/>
          <a:p>
            <a:r>
              <a:rPr lang="en-US" sz="1600" b="1" dirty="0"/>
              <a:t>swap</a:t>
            </a:r>
          </a:p>
        </p:txBody>
      </p:sp>
      <p:sp>
        <p:nvSpPr>
          <p:cNvPr id="126" name="TextBox 125">
            <a:extLst>
              <a:ext uri="{FF2B5EF4-FFF2-40B4-BE49-F238E27FC236}">
                <a16:creationId xmlns:a16="http://schemas.microsoft.com/office/drawing/2014/main" id="{4F84D0C9-BE21-B047-E437-F801443B58B6}"/>
              </a:ext>
            </a:extLst>
          </p:cNvPr>
          <p:cNvSpPr txBox="1"/>
          <p:nvPr/>
        </p:nvSpPr>
        <p:spPr>
          <a:xfrm>
            <a:off x="3310161" y="6250401"/>
            <a:ext cx="3284291" cy="369332"/>
          </a:xfrm>
          <a:prstGeom prst="rect">
            <a:avLst/>
          </a:prstGeom>
          <a:noFill/>
        </p:spPr>
        <p:txBody>
          <a:bodyPr wrap="square" rtlCol="0">
            <a:spAutoFit/>
          </a:bodyPr>
          <a:lstStyle/>
          <a:p>
            <a:r>
              <a:rPr lang="en-US" b="1" u="sng" dirty="0"/>
              <a:t>Sorted array</a:t>
            </a:r>
          </a:p>
        </p:txBody>
      </p:sp>
      <p:sp>
        <p:nvSpPr>
          <p:cNvPr id="129" name="Rectangle: Rounded Corners 128">
            <a:extLst>
              <a:ext uri="{FF2B5EF4-FFF2-40B4-BE49-F238E27FC236}">
                <a16:creationId xmlns:a16="http://schemas.microsoft.com/office/drawing/2014/main" id="{DFF1321F-E0B0-A7A2-D9AC-2B1B1A800047}"/>
              </a:ext>
            </a:extLst>
          </p:cNvPr>
          <p:cNvSpPr/>
          <p:nvPr/>
        </p:nvSpPr>
        <p:spPr>
          <a:xfrm>
            <a:off x="7537509" y="949675"/>
            <a:ext cx="3264715" cy="1057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endParaRPr lang="en-US" dirty="0">
              <a:solidFill>
                <a:schemeClr val="tx1"/>
              </a:solidFill>
            </a:endParaRPr>
          </a:p>
          <a:p>
            <a:r>
              <a:rPr lang="en-US" b="1" dirty="0">
                <a:solidFill>
                  <a:schemeClr val="tx1"/>
                </a:solidFill>
              </a:rPr>
              <a:t>here, </a:t>
            </a:r>
          </a:p>
          <a:p>
            <a:r>
              <a:rPr lang="en-US" b="1" dirty="0">
                <a:solidFill>
                  <a:schemeClr val="tx1"/>
                </a:solidFill>
              </a:rPr>
              <a:t>loc = location(smallest value)</a:t>
            </a: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27528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117907-A073-ECC2-1025-6678D36E1EE9}"/>
              </a:ext>
            </a:extLst>
          </p:cNvPr>
          <p:cNvSpPr txBox="1"/>
          <p:nvPr/>
        </p:nvSpPr>
        <p:spPr>
          <a:xfrm>
            <a:off x="-106018" y="238539"/>
            <a:ext cx="11993217" cy="6309420"/>
          </a:xfrm>
          <a:prstGeom prst="rect">
            <a:avLst/>
          </a:prstGeom>
          <a:noFill/>
        </p:spPr>
        <p:txBody>
          <a:bodyPr wrap="square" rtlCol="0">
            <a:spAutoFit/>
          </a:bodyPr>
          <a:lstStyle/>
          <a:p>
            <a:pPr marL="914400" lvl="1" indent="-457200">
              <a:buFont typeface="Wingdings" panose="05000000000000000000" pitchFamily="2" charset="2"/>
              <a:buChar char="q"/>
            </a:pPr>
            <a:r>
              <a:rPr lang="en-US" sz="3200" b="1" u="sng" dirty="0"/>
              <a:t>Merge Sort</a:t>
            </a:r>
            <a:r>
              <a:rPr lang="en-US" sz="3200" b="1" dirty="0"/>
              <a:t>   (based on divide and conquer strategy)</a:t>
            </a:r>
          </a:p>
          <a:p>
            <a:r>
              <a:rPr lang="en-US" sz="2800" b="1" dirty="0"/>
              <a:t>         Sort :-  38,27,43,3,9,82,10</a:t>
            </a:r>
          </a:p>
          <a:p>
            <a:endParaRPr lang="en-US" sz="2800" b="1" dirty="0"/>
          </a:p>
          <a:p>
            <a:r>
              <a:rPr lang="en-US" sz="2800" b="1" dirty="0"/>
              <a:t>                           </a:t>
            </a:r>
            <a:r>
              <a:rPr lang="en-US" sz="2400" b="1" dirty="0"/>
              <a:t>38     27     43      3     9     82     10</a:t>
            </a:r>
          </a:p>
          <a:p>
            <a:endParaRPr lang="en-US" sz="2400" b="1" dirty="0"/>
          </a:p>
          <a:p>
            <a:r>
              <a:rPr lang="en-US" sz="2400" b="1" dirty="0"/>
              <a:t>                      38     27     43      3			9      82     10</a:t>
            </a:r>
          </a:p>
          <a:p>
            <a:endParaRPr lang="en-US" sz="2400" b="1" dirty="0"/>
          </a:p>
          <a:p>
            <a:r>
              <a:rPr lang="en-US" sz="2400" b="1" dirty="0"/>
              <a:t>                  38     27                43      3	       9      82                 10</a:t>
            </a:r>
          </a:p>
          <a:p>
            <a:endParaRPr lang="en-US" sz="2400" b="1" dirty="0"/>
          </a:p>
          <a:p>
            <a:r>
              <a:rPr lang="en-US" sz="2400" b="1" dirty="0"/>
              <a:t>             38        27             43           3             9           82                  10</a:t>
            </a:r>
          </a:p>
          <a:p>
            <a:endParaRPr lang="en-US" sz="2400" b="1" dirty="0"/>
          </a:p>
          <a:p>
            <a:r>
              <a:rPr lang="en-US" sz="2400" b="1" dirty="0"/>
              <a:t>               27     38                3      43                 9      82                  10</a:t>
            </a:r>
          </a:p>
          <a:p>
            <a:endParaRPr lang="en-US" sz="2400" b="1" dirty="0"/>
          </a:p>
          <a:p>
            <a:r>
              <a:rPr lang="en-US" sz="2400" b="1" dirty="0"/>
              <a:t>                     3      27      38      43                         9      10      82</a:t>
            </a:r>
          </a:p>
          <a:p>
            <a:endParaRPr lang="en-US" sz="2400" b="1" dirty="0"/>
          </a:p>
          <a:p>
            <a:r>
              <a:rPr lang="en-US" sz="2400" b="1" dirty="0"/>
              <a:t>                              3     9     10     27     38     43     82</a:t>
            </a:r>
          </a:p>
        </p:txBody>
      </p:sp>
      <p:cxnSp>
        <p:nvCxnSpPr>
          <p:cNvPr id="4" name="Straight Connector 3">
            <a:extLst>
              <a:ext uri="{FF2B5EF4-FFF2-40B4-BE49-F238E27FC236}">
                <a16:creationId xmlns:a16="http://schemas.microsoft.com/office/drawing/2014/main" id="{C516EE10-C79B-A25A-9BEF-AF34640CDC75}"/>
              </a:ext>
            </a:extLst>
          </p:cNvPr>
          <p:cNvCxnSpPr>
            <a:cxnSpLocks/>
          </p:cNvCxnSpPr>
          <p:nvPr/>
        </p:nvCxnSpPr>
        <p:spPr>
          <a:xfrm>
            <a:off x="2517914" y="1669774"/>
            <a:ext cx="508883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5179104-29CC-2886-CC46-47A3A0FAFB94}"/>
              </a:ext>
            </a:extLst>
          </p:cNvPr>
          <p:cNvCxnSpPr>
            <a:cxnSpLocks/>
          </p:cNvCxnSpPr>
          <p:nvPr/>
        </p:nvCxnSpPr>
        <p:spPr>
          <a:xfrm>
            <a:off x="1040295" y="4611756"/>
            <a:ext cx="163001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114A0F0-4B0B-ABD6-D350-CE76710653AC}"/>
              </a:ext>
            </a:extLst>
          </p:cNvPr>
          <p:cNvCxnSpPr>
            <a:cxnSpLocks/>
          </p:cNvCxnSpPr>
          <p:nvPr/>
        </p:nvCxnSpPr>
        <p:spPr>
          <a:xfrm>
            <a:off x="1596892" y="5347252"/>
            <a:ext cx="318714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EC6F1F2-8137-5990-FA4D-3622671FE80D}"/>
              </a:ext>
            </a:extLst>
          </p:cNvPr>
          <p:cNvCxnSpPr>
            <a:cxnSpLocks/>
          </p:cNvCxnSpPr>
          <p:nvPr/>
        </p:nvCxnSpPr>
        <p:spPr>
          <a:xfrm>
            <a:off x="6129131" y="5347252"/>
            <a:ext cx="25112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63A8A39-A5C8-7CB8-A95A-AB83BF9801D6}"/>
              </a:ext>
            </a:extLst>
          </p:cNvPr>
          <p:cNvCxnSpPr>
            <a:cxnSpLocks/>
          </p:cNvCxnSpPr>
          <p:nvPr/>
        </p:nvCxnSpPr>
        <p:spPr>
          <a:xfrm>
            <a:off x="2239619" y="6387547"/>
            <a:ext cx="508883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EDE4021-807A-9679-ADCF-517A3374A9D3}"/>
              </a:ext>
            </a:extLst>
          </p:cNvPr>
          <p:cNvCxnSpPr>
            <a:cxnSpLocks/>
          </p:cNvCxnSpPr>
          <p:nvPr/>
        </p:nvCxnSpPr>
        <p:spPr>
          <a:xfrm>
            <a:off x="2239619" y="6076121"/>
            <a:ext cx="508883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442A37-6636-2E76-B054-D52C20B0C358}"/>
              </a:ext>
            </a:extLst>
          </p:cNvPr>
          <p:cNvCxnSpPr>
            <a:cxnSpLocks/>
          </p:cNvCxnSpPr>
          <p:nvPr/>
        </p:nvCxnSpPr>
        <p:spPr>
          <a:xfrm>
            <a:off x="2517914" y="1981200"/>
            <a:ext cx="508883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206187-646D-A27F-91CF-A0F9B3AD9247}"/>
              </a:ext>
            </a:extLst>
          </p:cNvPr>
          <p:cNvCxnSpPr>
            <a:cxnSpLocks/>
          </p:cNvCxnSpPr>
          <p:nvPr/>
        </p:nvCxnSpPr>
        <p:spPr>
          <a:xfrm>
            <a:off x="1596892" y="5665304"/>
            <a:ext cx="318714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5D36223-93F8-0E30-4B30-9E51A0D77B56}"/>
              </a:ext>
            </a:extLst>
          </p:cNvPr>
          <p:cNvCxnSpPr>
            <a:cxnSpLocks/>
          </p:cNvCxnSpPr>
          <p:nvPr/>
        </p:nvCxnSpPr>
        <p:spPr>
          <a:xfrm>
            <a:off x="6129131" y="5665304"/>
            <a:ext cx="25112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A11AF18-8FB2-B734-DE67-6D70691AED87}"/>
              </a:ext>
            </a:extLst>
          </p:cNvPr>
          <p:cNvCxnSpPr>
            <a:cxnSpLocks/>
          </p:cNvCxnSpPr>
          <p:nvPr/>
        </p:nvCxnSpPr>
        <p:spPr>
          <a:xfrm>
            <a:off x="1053552" y="4949688"/>
            <a:ext cx="163001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70EB5AC-CE10-E032-D1C6-FD0837F0B1F1}"/>
              </a:ext>
            </a:extLst>
          </p:cNvPr>
          <p:cNvCxnSpPr>
            <a:cxnSpLocks/>
          </p:cNvCxnSpPr>
          <p:nvPr/>
        </p:nvCxnSpPr>
        <p:spPr>
          <a:xfrm>
            <a:off x="3432313" y="4936436"/>
            <a:ext cx="163001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EC0F749-401F-B34A-CCA7-108E3CDF9663}"/>
              </a:ext>
            </a:extLst>
          </p:cNvPr>
          <p:cNvCxnSpPr>
            <a:cxnSpLocks/>
          </p:cNvCxnSpPr>
          <p:nvPr/>
        </p:nvCxnSpPr>
        <p:spPr>
          <a:xfrm>
            <a:off x="3432313" y="4611756"/>
            <a:ext cx="163001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36C4D4-5ED6-0743-707C-822A5E8A280C}"/>
              </a:ext>
            </a:extLst>
          </p:cNvPr>
          <p:cNvCxnSpPr>
            <a:cxnSpLocks/>
          </p:cNvCxnSpPr>
          <p:nvPr/>
        </p:nvCxnSpPr>
        <p:spPr>
          <a:xfrm>
            <a:off x="8381999" y="4611756"/>
            <a:ext cx="8017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E50F8C5-8F29-BB22-011D-17851C1D679D}"/>
              </a:ext>
            </a:extLst>
          </p:cNvPr>
          <p:cNvCxnSpPr>
            <a:cxnSpLocks/>
          </p:cNvCxnSpPr>
          <p:nvPr/>
        </p:nvCxnSpPr>
        <p:spPr>
          <a:xfrm>
            <a:off x="5797825" y="4949688"/>
            <a:ext cx="163001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FEC093E-3523-D145-4A35-F143F98BFD2D}"/>
              </a:ext>
            </a:extLst>
          </p:cNvPr>
          <p:cNvCxnSpPr>
            <a:cxnSpLocks/>
          </p:cNvCxnSpPr>
          <p:nvPr/>
        </p:nvCxnSpPr>
        <p:spPr>
          <a:xfrm>
            <a:off x="5797825" y="4611756"/>
            <a:ext cx="163001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69E7496-AADD-832D-AD2D-7B5576691B67}"/>
              </a:ext>
            </a:extLst>
          </p:cNvPr>
          <p:cNvCxnSpPr>
            <a:cxnSpLocks/>
          </p:cNvCxnSpPr>
          <p:nvPr/>
        </p:nvCxnSpPr>
        <p:spPr>
          <a:xfrm>
            <a:off x="6804992" y="4214190"/>
            <a:ext cx="8017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ED16529-055E-D7DA-3013-C803A69ADF2D}"/>
              </a:ext>
            </a:extLst>
          </p:cNvPr>
          <p:cNvCxnSpPr>
            <a:cxnSpLocks/>
          </p:cNvCxnSpPr>
          <p:nvPr/>
        </p:nvCxnSpPr>
        <p:spPr>
          <a:xfrm>
            <a:off x="5658677" y="4187686"/>
            <a:ext cx="8017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2765834-EA79-FC45-8B2A-9AE4C1EB36CA}"/>
              </a:ext>
            </a:extLst>
          </p:cNvPr>
          <p:cNvCxnSpPr>
            <a:cxnSpLocks/>
          </p:cNvCxnSpPr>
          <p:nvPr/>
        </p:nvCxnSpPr>
        <p:spPr>
          <a:xfrm>
            <a:off x="4412974" y="4220816"/>
            <a:ext cx="8017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A56F542-51F9-9817-38DC-9609EBB729D0}"/>
              </a:ext>
            </a:extLst>
          </p:cNvPr>
          <p:cNvCxnSpPr>
            <a:cxnSpLocks/>
          </p:cNvCxnSpPr>
          <p:nvPr/>
        </p:nvCxnSpPr>
        <p:spPr>
          <a:xfrm>
            <a:off x="3336232" y="4220816"/>
            <a:ext cx="8017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B969F73-90A9-64BA-1C0A-546CEBEA9FEB}"/>
              </a:ext>
            </a:extLst>
          </p:cNvPr>
          <p:cNvCxnSpPr>
            <a:cxnSpLocks/>
          </p:cNvCxnSpPr>
          <p:nvPr/>
        </p:nvCxnSpPr>
        <p:spPr>
          <a:xfrm>
            <a:off x="1898377" y="4194312"/>
            <a:ext cx="8017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5A692ED-0874-90AE-A5E1-F6A94DC256B5}"/>
              </a:ext>
            </a:extLst>
          </p:cNvPr>
          <p:cNvCxnSpPr>
            <a:cxnSpLocks/>
          </p:cNvCxnSpPr>
          <p:nvPr/>
        </p:nvCxnSpPr>
        <p:spPr>
          <a:xfrm>
            <a:off x="901147" y="4187686"/>
            <a:ext cx="8017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EC26E7C-F81B-A837-A5B3-FD6D61F75C92}"/>
              </a:ext>
            </a:extLst>
          </p:cNvPr>
          <p:cNvCxnSpPr>
            <a:cxnSpLocks/>
          </p:cNvCxnSpPr>
          <p:nvPr/>
        </p:nvCxnSpPr>
        <p:spPr>
          <a:xfrm>
            <a:off x="8590720" y="3902764"/>
            <a:ext cx="8017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E9A1E6B-4819-771D-1834-CB0D27AC4D2D}"/>
              </a:ext>
            </a:extLst>
          </p:cNvPr>
          <p:cNvCxnSpPr>
            <a:cxnSpLocks/>
          </p:cNvCxnSpPr>
          <p:nvPr/>
        </p:nvCxnSpPr>
        <p:spPr>
          <a:xfrm>
            <a:off x="6804992" y="3902764"/>
            <a:ext cx="8017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258DC71-0909-61FA-B181-C43A4DBD6976}"/>
              </a:ext>
            </a:extLst>
          </p:cNvPr>
          <p:cNvCxnSpPr>
            <a:cxnSpLocks/>
          </p:cNvCxnSpPr>
          <p:nvPr/>
        </p:nvCxnSpPr>
        <p:spPr>
          <a:xfrm>
            <a:off x="5658677" y="3902764"/>
            <a:ext cx="8017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99D53-7E15-8738-83CB-C3B3016054E5}"/>
              </a:ext>
            </a:extLst>
          </p:cNvPr>
          <p:cNvCxnSpPr>
            <a:cxnSpLocks/>
          </p:cNvCxnSpPr>
          <p:nvPr/>
        </p:nvCxnSpPr>
        <p:spPr>
          <a:xfrm>
            <a:off x="4383157" y="3916016"/>
            <a:ext cx="8017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66D09AB-7536-E3B7-6B0E-04C4783063A4}"/>
              </a:ext>
            </a:extLst>
          </p:cNvPr>
          <p:cNvCxnSpPr>
            <a:cxnSpLocks/>
          </p:cNvCxnSpPr>
          <p:nvPr/>
        </p:nvCxnSpPr>
        <p:spPr>
          <a:xfrm>
            <a:off x="3313042" y="3902764"/>
            <a:ext cx="8017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32C59E1-96E2-F6AE-E528-F73D3C2F2D44}"/>
              </a:ext>
            </a:extLst>
          </p:cNvPr>
          <p:cNvCxnSpPr>
            <a:cxnSpLocks/>
          </p:cNvCxnSpPr>
          <p:nvPr/>
        </p:nvCxnSpPr>
        <p:spPr>
          <a:xfrm>
            <a:off x="1881813" y="3902764"/>
            <a:ext cx="8017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485365A-C70B-D9D5-0ACB-08E77846512B}"/>
              </a:ext>
            </a:extLst>
          </p:cNvPr>
          <p:cNvCxnSpPr>
            <a:cxnSpLocks/>
          </p:cNvCxnSpPr>
          <p:nvPr/>
        </p:nvCxnSpPr>
        <p:spPr>
          <a:xfrm>
            <a:off x="901147" y="3902765"/>
            <a:ext cx="8017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DE78B39-2F49-E981-4EB2-5BF58C020663}"/>
              </a:ext>
            </a:extLst>
          </p:cNvPr>
          <p:cNvCxnSpPr>
            <a:cxnSpLocks/>
          </p:cNvCxnSpPr>
          <p:nvPr/>
        </p:nvCxnSpPr>
        <p:spPr>
          <a:xfrm>
            <a:off x="8590720" y="4220816"/>
            <a:ext cx="8017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A9D6D6-6BAE-9004-DE60-0935CCA62B56}"/>
              </a:ext>
            </a:extLst>
          </p:cNvPr>
          <p:cNvCxnSpPr>
            <a:cxnSpLocks/>
          </p:cNvCxnSpPr>
          <p:nvPr/>
        </p:nvCxnSpPr>
        <p:spPr>
          <a:xfrm>
            <a:off x="8381999" y="4943061"/>
            <a:ext cx="8017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EE7D4FB-8B37-6FEF-A542-E54897787085}"/>
              </a:ext>
            </a:extLst>
          </p:cNvPr>
          <p:cNvCxnSpPr>
            <a:cxnSpLocks/>
          </p:cNvCxnSpPr>
          <p:nvPr/>
        </p:nvCxnSpPr>
        <p:spPr>
          <a:xfrm>
            <a:off x="1606834" y="2743200"/>
            <a:ext cx="318714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4BCD055-4BBE-F315-8678-18121259D192}"/>
              </a:ext>
            </a:extLst>
          </p:cNvPr>
          <p:cNvCxnSpPr>
            <a:cxnSpLocks/>
          </p:cNvCxnSpPr>
          <p:nvPr/>
        </p:nvCxnSpPr>
        <p:spPr>
          <a:xfrm>
            <a:off x="1606834" y="2418521"/>
            <a:ext cx="318714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F8F99DB-2ED0-79F3-A38C-DFBE81AA5083}"/>
              </a:ext>
            </a:extLst>
          </p:cNvPr>
          <p:cNvCxnSpPr>
            <a:cxnSpLocks/>
          </p:cNvCxnSpPr>
          <p:nvPr/>
        </p:nvCxnSpPr>
        <p:spPr>
          <a:xfrm>
            <a:off x="6172200" y="2743200"/>
            <a:ext cx="25112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711F8EF-EFF4-F2FC-9B24-8009B2C56121}"/>
              </a:ext>
            </a:extLst>
          </p:cNvPr>
          <p:cNvCxnSpPr>
            <a:cxnSpLocks/>
          </p:cNvCxnSpPr>
          <p:nvPr/>
        </p:nvCxnSpPr>
        <p:spPr>
          <a:xfrm>
            <a:off x="6185452" y="2418521"/>
            <a:ext cx="25112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5FBDAE4-0192-8AA4-6486-CAB0D7B88400}"/>
              </a:ext>
            </a:extLst>
          </p:cNvPr>
          <p:cNvCxnSpPr>
            <a:cxnSpLocks/>
          </p:cNvCxnSpPr>
          <p:nvPr/>
        </p:nvCxnSpPr>
        <p:spPr>
          <a:xfrm>
            <a:off x="5864087" y="3468756"/>
            <a:ext cx="163001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B75AB18-FDDB-E9C7-4480-8E8977EE319A}"/>
              </a:ext>
            </a:extLst>
          </p:cNvPr>
          <p:cNvCxnSpPr>
            <a:cxnSpLocks/>
          </p:cNvCxnSpPr>
          <p:nvPr/>
        </p:nvCxnSpPr>
        <p:spPr>
          <a:xfrm>
            <a:off x="5864087" y="3160643"/>
            <a:ext cx="163001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278A6F1-481E-5140-596B-CE2E0F77D0B7}"/>
              </a:ext>
            </a:extLst>
          </p:cNvPr>
          <p:cNvCxnSpPr>
            <a:cxnSpLocks/>
          </p:cNvCxnSpPr>
          <p:nvPr/>
        </p:nvCxnSpPr>
        <p:spPr>
          <a:xfrm>
            <a:off x="3713920" y="3468756"/>
            <a:ext cx="163001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C202990-6367-66C3-AAAB-BA0ED42DD9BA}"/>
              </a:ext>
            </a:extLst>
          </p:cNvPr>
          <p:cNvCxnSpPr>
            <a:cxnSpLocks/>
          </p:cNvCxnSpPr>
          <p:nvPr/>
        </p:nvCxnSpPr>
        <p:spPr>
          <a:xfrm>
            <a:off x="3667539" y="3160643"/>
            <a:ext cx="163001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8A8B3E3-BC14-03DF-773A-B964C925C5D8}"/>
              </a:ext>
            </a:extLst>
          </p:cNvPr>
          <p:cNvCxnSpPr>
            <a:cxnSpLocks/>
          </p:cNvCxnSpPr>
          <p:nvPr/>
        </p:nvCxnSpPr>
        <p:spPr>
          <a:xfrm>
            <a:off x="1345095" y="3442252"/>
            <a:ext cx="163001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3865C2B-2750-4D68-74E2-1B1A06E39FB9}"/>
              </a:ext>
            </a:extLst>
          </p:cNvPr>
          <p:cNvCxnSpPr>
            <a:cxnSpLocks/>
          </p:cNvCxnSpPr>
          <p:nvPr/>
        </p:nvCxnSpPr>
        <p:spPr>
          <a:xfrm>
            <a:off x="1355037" y="3160643"/>
            <a:ext cx="163001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A4F188C-A59B-E67F-432D-DB5A822A1F75}"/>
              </a:ext>
            </a:extLst>
          </p:cNvPr>
          <p:cNvCxnSpPr>
            <a:cxnSpLocks/>
          </p:cNvCxnSpPr>
          <p:nvPr/>
        </p:nvCxnSpPr>
        <p:spPr>
          <a:xfrm>
            <a:off x="8381997" y="3468756"/>
            <a:ext cx="8017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DA50D55-C22E-8DC4-BF45-97EA8FF30AA1}"/>
              </a:ext>
            </a:extLst>
          </p:cNvPr>
          <p:cNvCxnSpPr>
            <a:cxnSpLocks/>
          </p:cNvCxnSpPr>
          <p:nvPr/>
        </p:nvCxnSpPr>
        <p:spPr>
          <a:xfrm>
            <a:off x="8381998" y="3160643"/>
            <a:ext cx="8017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6B741EE-5BFE-2CDB-9802-B33014838320}"/>
              </a:ext>
            </a:extLst>
          </p:cNvPr>
          <p:cNvCxnSpPr>
            <a:cxnSpLocks/>
          </p:cNvCxnSpPr>
          <p:nvPr/>
        </p:nvCxnSpPr>
        <p:spPr>
          <a:xfrm>
            <a:off x="7606749" y="1669774"/>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6ADA3A2-82AA-0E39-A822-724674CE48F2}"/>
              </a:ext>
            </a:extLst>
          </p:cNvPr>
          <p:cNvCxnSpPr>
            <a:cxnSpLocks/>
          </p:cNvCxnSpPr>
          <p:nvPr/>
        </p:nvCxnSpPr>
        <p:spPr>
          <a:xfrm>
            <a:off x="9385852" y="3916016"/>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ABC1CEF-1DE7-6E75-1A9F-BF69E3B056C6}"/>
              </a:ext>
            </a:extLst>
          </p:cNvPr>
          <p:cNvCxnSpPr>
            <a:cxnSpLocks/>
          </p:cNvCxnSpPr>
          <p:nvPr/>
        </p:nvCxnSpPr>
        <p:spPr>
          <a:xfrm>
            <a:off x="8395249" y="4595190"/>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A3EC60A-3F1B-9E29-D839-60F11BF3272D}"/>
              </a:ext>
            </a:extLst>
          </p:cNvPr>
          <p:cNvCxnSpPr>
            <a:cxnSpLocks/>
          </p:cNvCxnSpPr>
          <p:nvPr/>
        </p:nvCxnSpPr>
        <p:spPr>
          <a:xfrm>
            <a:off x="9170502" y="4611756"/>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F196FF7-1615-3488-EE93-32C3CDFCDA93}"/>
              </a:ext>
            </a:extLst>
          </p:cNvPr>
          <p:cNvCxnSpPr>
            <a:cxnSpLocks/>
          </p:cNvCxnSpPr>
          <p:nvPr/>
        </p:nvCxnSpPr>
        <p:spPr>
          <a:xfrm>
            <a:off x="1633340" y="5324061"/>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117DCFB-A23B-3C01-49DF-04E64F49D662}"/>
              </a:ext>
            </a:extLst>
          </p:cNvPr>
          <p:cNvCxnSpPr>
            <a:cxnSpLocks/>
          </p:cNvCxnSpPr>
          <p:nvPr/>
        </p:nvCxnSpPr>
        <p:spPr>
          <a:xfrm>
            <a:off x="2176673" y="5337313"/>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8FC2C12-F0E7-2575-3F72-BEE2F93D58B5}"/>
              </a:ext>
            </a:extLst>
          </p:cNvPr>
          <p:cNvCxnSpPr>
            <a:cxnSpLocks/>
          </p:cNvCxnSpPr>
          <p:nvPr/>
        </p:nvCxnSpPr>
        <p:spPr>
          <a:xfrm>
            <a:off x="2985055" y="5324061"/>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26A2567-32CA-DDB1-E458-72220A264B79}"/>
              </a:ext>
            </a:extLst>
          </p:cNvPr>
          <p:cNvCxnSpPr>
            <a:cxnSpLocks/>
          </p:cNvCxnSpPr>
          <p:nvPr/>
        </p:nvCxnSpPr>
        <p:spPr>
          <a:xfrm>
            <a:off x="3876262" y="5347252"/>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FE6AD79-5534-7DE4-794C-20EA26936618}"/>
              </a:ext>
            </a:extLst>
          </p:cNvPr>
          <p:cNvCxnSpPr>
            <a:cxnSpLocks/>
          </p:cNvCxnSpPr>
          <p:nvPr/>
        </p:nvCxnSpPr>
        <p:spPr>
          <a:xfrm>
            <a:off x="4784035" y="5353878"/>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27D5CD9-C39C-22C7-EE21-98FC3AF2BFB9}"/>
              </a:ext>
            </a:extLst>
          </p:cNvPr>
          <p:cNvCxnSpPr>
            <a:cxnSpLocks/>
          </p:cNvCxnSpPr>
          <p:nvPr/>
        </p:nvCxnSpPr>
        <p:spPr>
          <a:xfrm>
            <a:off x="6158948" y="5324061"/>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3A287AA-C59D-BE5A-ECEA-ED1F155232F8}"/>
              </a:ext>
            </a:extLst>
          </p:cNvPr>
          <p:cNvCxnSpPr>
            <a:cxnSpLocks/>
          </p:cNvCxnSpPr>
          <p:nvPr/>
        </p:nvCxnSpPr>
        <p:spPr>
          <a:xfrm>
            <a:off x="6904384" y="5353878"/>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D57B9F6-47FA-F946-ECEF-B5E2B01E5751}"/>
              </a:ext>
            </a:extLst>
          </p:cNvPr>
          <p:cNvCxnSpPr>
            <a:cxnSpLocks/>
          </p:cNvCxnSpPr>
          <p:nvPr/>
        </p:nvCxnSpPr>
        <p:spPr>
          <a:xfrm>
            <a:off x="7606749" y="5324061"/>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C89B437-FFD9-9208-EDA1-E85788D120E9}"/>
              </a:ext>
            </a:extLst>
          </p:cNvPr>
          <p:cNvCxnSpPr>
            <a:cxnSpLocks/>
          </p:cNvCxnSpPr>
          <p:nvPr/>
        </p:nvCxnSpPr>
        <p:spPr>
          <a:xfrm>
            <a:off x="8633790" y="5347252"/>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EA656EF-4BC0-3DC2-A54F-85BF25D4D74B}"/>
              </a:ext>
            </a:extLst>
          </p:cNvPr>
          <p:cNvCxnSpPr>
            <a:cxnSpLocks/>
          </p:cNvCxnSpPr>
          <p:nvPr/>
        </p:nvCxnSpPr>
        <p:spPr>
          <a:xfrm>
            <a:off x="2249562" y="6052930"/>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01AEE62-466D-5FC1-D85D-F09AD4CC0884}"/>
              </a:ext>
            </a:extLst>
          </p:cNvPr>
          <p:cNvCxnSpPr>
            <a:cxnSpLocks/>
          </p:cNvCxnSpPr>
          <p:nvPr/>
        </p:nvCxnSpPr>
        <p:spPr>
          <a:xfrm>
            <a:off x="2948610" y="6076121"/>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3A0B79F-DCC5-7CD1-00E4-FA9DB45D19B2}"/>
              </a:ext>
            </a:extLst>
          </p:cNvPr>
          <p:cNvCxnSpPr>
            <a:cxnSpLocks/>
          </p:cNvCxnSpPr>
          <p:nvPr/>
        </p:nvCxnSpPr>
        <p:spPr>
          <a:xfrm>
            <a:off x="3458817" y="6076121"/>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BA05D3E-0256-E5A6-4AB8-1282B7196B4D}"/>
              </a:ext>
            </a:extLst>
          </p:cNvPr>
          <p:cNvCxnSpPr>
            <a:cxnSpLocks/>
          </p:cNvCxnSpPr>
          <p:nvPr/>
        </p:nvCxnSpPr>
        <p:spPr>
          <a:xfrm>
            <a:off x="4247322" y="6076121"/>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8FA8AB3-0DC7-AF63-AAAA-37504B57B4DA}"/>
              </a:ext>
            </a:extLst>
          </p:cNvPr>
          <p:cNvCxnSpPr>
            <a:cxnSpLocks/>
          </p:cNvCxnSpPr>
          <p:nvPr/>
        </p:nvCxnSpPr>
        <p:spPr>
          <a:xfrm>
            <a:off x="4909932" y="6052930"/>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68786AC-A8E9-0219-6590-9D674A972663}"/>
              </a:ext>
            </a:extLst>
          </p:cNvPr>
          <p:cNvCxnSpPr>
            <a:cxnSpLocks/>
          </p:cNvCxnSpPr>
          <p:nvPr/>
        </p:nvCxnSpPr>
        <p:spPr>
          <a:xfrm>
            <a:off x="5658677" y="6076121"/>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B6FAAED-5990-EA91-D2D7-E5547BCA6AB2}"/>
              </a:ext>
            </a:extLst>
          </p:cNvPr>
          <p:cNvCxnSpPr>
            <a:cxnSpLocks/>
          </p:cNvCxnSpPr>
          <p:nvPr/>
        </p:nvCxnSpPr>
        <p:spPr>
          <a:xfrm>
            <a:off x="6414053" y="6076121"/>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E14E847-8AF4-2DC2-48EE-04DB54A36614}"/>
              </a:ext>
            </a:extLst>
          </p:cNvPr>
          <p:cNvCxnSpPr>
            <a:cxnSpLocks/>
          </p:cNvCxnSpPr>
          <p:nvPr/>
        </p:nvCxnSpPr>
        <p:spPr>
          <a:xfrm>
            <a:off x="7328454" y="6076121"/>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25426E4-DA18-4EC4-B5D3-BB4266183597}"/>
              </a:ext>
            </a:extLst>
          </p:cNvPr>
          <p:cNvCxnSpPr>
            <a:cxnSpLocks/>
          </p:cNvCxnSpPr>
          <p:nvPr/>
        </p:nvCxnSpPr>
        <p:spPr>
          <a:xfrm>
            <a:off x="6506818" y="3144078"/>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E99A769-1C52-FBF0-7D4C-C3DCA302FAC4}"/>
              </a:ext>
            </a:extLst>
          </p:cNvPr>
          <p:cNvCxnSpPr>
            <a:cxnSpLocks/>
          </p:cNvCxnSpPr>
          <p:nvPr/>
        </p:nvCxnSpPr>
        <p:spPr>
          <a:xfrm>
            <a:off x="5877340" y="3154017"/>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8D40117-B069-98E8-FB5B-4C9337E1B37B}"/>
              </a:ext>
            </a:extLst>
          </p:cNvPr>
          <p:cNvCxnSpPr>
            <a:cxnSpLocks/>
          </p:cNvCxnSpPr>
          <p:nvPr/>
        </p:nvCxnSpPr>
        <p:spPr>
          <a:xfrm>
            <a:off x="5171662" y="3892825"/>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F14A129-4E83-E8E5-59AF-67220D8815E4}"/>
              </a:ext>
            </a:extLst>
          </p:cNvPr>
          <p:cNvCxnSpPr>
            <a:cxnSpLocks/>
          </p:cNvCxnSpPr>
          <p:nvPr/>
        </p:nvCxnSpPr>
        <p:spPr>
          <a:xfrm>
            <a:off x="5257802" y="3154017"/>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A51AD9A-612D-920B-D453-B3D5F4D3669F}"/>
              </a:ext>
            </a:extLst>
          </p:cNvPr>
          <p:cNvCxnSpPr>
            <a:cxnSpLocks/>
          </p:cNvCxnSpPr>
          <p:nvPr/>
        </p:nvCxnSpPr>
        <p:spPr>
          <a:xfrm>
            <a:off x="4422914" y="3144078"/>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E666991-E76E-697B-2BC8-0493B5BDEC59}"/>
              </a:ext>
            </a:extLst>
          </p:cNvPr>
          <p:cNvCxnSpPr>
            <a:cxnSpLocks/>
          </p:cNvCxnSpPr>
          <p:nvPr/>
        </p:nvCxnSpPr>
        <p:spPr>
          <a:xfrm>
            <a:off x="3727173" y="3134831"/>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FC62B45-F2B7-F44A-BF6C-D83DBA15CC06}"/>
              </a:ext>
            </a:extLst>
          </p:cNvPr>
          <p:cNvCxnSpPr>
            <a:cxnSpLocks/>
          </p:cNvCxnSpPr>
          <p:nvPr/>
        </p:nvCxnSpPr>
        <p:spPr>
          <a:xfrm>
            <a:off x="4406349" y="3902764"/>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203B9CA-0977-4FD5-3309-9F8936B275E3}"/>
              </a:ext>
            </a:extLst>
          </p:cNvPr>
          <p:cNvCxnSpPr>
            <a:cxnSpLocks/>
          </p:cNvCxnSpPr>
          <p:nvPr/>
        </p:nvCxnSpPr>
        <p:spPr>
          <a:xfrm>
            <a:off x="4101548" y="3882886"/>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70DEE3C-7B97-84E2-22AE-FCBFE630B5FE}"/>
              </a:ext>
            </a:extLst>
          </p:cNvPr>
          <p:cNvCxnSpPr>
            <a:cxnSpLocks/>
          </p:cNvCxnSpPr>
          <p:nvPr/>
        </p:nvCxnSpPr>
        <p:spPr>
          <a:xfrm>
            <a:off x="3329607" y="3902764"/>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07569C9-FE62-64B6-766A-85B8FB54DEC3}"/>
              </a:ext>
            </a:extLst>
          </p:cNvPr>
          <p:cNvCxnSpPr>
            <a:cxnSpLocks/>
          </p:cNvCxnSpPr>
          <p:nvPr/>
        </p:nvCxnSpPr>
        <p:spPr>
          <a:xfrm>
            <a:off x="2650436" y="4628321"/>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ECD9F49-C305-A1C3-AF58-4DE50A99A3ED}"/>
              </a:ext>
            </a:extLst>
          </p:cNvPr>
          <p:cNvCxnSpPr>
            <a:cxnSpLocks/>
          </p:cNvCxnSpPr>
          <p:nvPr/>
        </p:nvCxnSpPr>
        <p:spPr>
          <a:xfrm>
            <a:off x="1795668" y="4611756"/>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21D4DDE-7425-926D-AB73-330B7DE2C2F3}"/>
              </a:ext>
            </a:extLst>
          </p:cNvPr>
          <p:cNvCxnSpPr>
            <a:cxnSpLocks/>
          </p:cNvCxnSpPr>
          <p:nvPr/>
        </p:nvCxnSpPr>
        <p:spPr>
          <a:xfrm>
            <a:off x="1053552" y="4621694"/>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512A7D5-45EF-5470-E098-5F5D68D6A817}"/>
              </a:ext>
            </a:extLst>
          </p:cNvPr>
          <p:cNvCxnSpPr>
            <a:cxnSpLocks/>
          </p:cNvCxnSpPr>
          <p:nvPr/>
        </p:nvCxnSpPr>
        <p:spPr>
          <a:xfrm>
            <a:off x="2650436" y="3876260"/>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8718A33-5DEF-EF84-B5EF-00FB4F05A89A}"/>
              </a:ext>
            </a:extLst>
          </p:cNvPr>
          <p:cNvCxnSpPr>
            <a:cxnSpLocks/>
          </p:cNvCxnSpPr>
          <p:nvPr/>
        </p:nvCxnSpPr>
        <p:spPr>
          <a:xfrm>
            <a:off x="1898377" y="3892825"/>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A9FE537-E645-7AFD-FE2E-E26682B035A2}"/>
              </a:ext>
            </a:extLst>
          </p:cNvPr>
          <p:cNvCxnSpPr>
            <a:cxnSpLocks/>
          </p:cNvCxnSpPr>
          <p:nvPr/>
        </p:nvCxnSpPr>
        <p:spPr>
          <a:xfrm>
            <a:off x="1656523" y="3876260"/>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B1EC743-1ED3-C3C6-7DE2-4D3E324241DC}"/>
              </a:ext>
            </a:extLst>
          </p:cNvPr>
          <p:cNvCxnSpPr>
            <a:cxnSpLocks/>
          </p:cNvCxnSpPr>
          <p:nvPr/>
        </p:nvCxnSpPr>
        <p:spPr>
          <a:xfrm>
            <a:off x="921028" y="3882886"/>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D8B3132-8860-A61D-B6B0-B93676243399}"/>
              </a:ext>
            </a:extLst>
          </p:cNvPr>
          <p:cNvCxnSpPr>
            <a:cxnSpLocks/>
          </p:cNvCxnSpPr>
          <p:nvPr/>
        </p:nvCxnSpPr>
        <p:spPr>
          <a:xfrm>
            <a:off x="2928733" y="3120887"/>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08BAB59-48B8-4F90-8CEF-98D015F9F29B}"/>
              </a:ext>
            </a:extLst>
          </p:cNvPr>
          <p:cNvCxnSpPr>
            <a:cxnSpLocks/>
          </p:cNvCxnSpPr>
          <p:nvPr/>
        </p:nvCxnSpPr>
        <p:spPr>
          <a:xfrm>
            <a:off x="2040836" y="3154017"/>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E49151A-3770-8446-F92E-F85E50E38C9A}"/>
              </a:ext>
            </a:extLst>
          </p:cNvPr>
          <p:cNvCxnSpPr>
            <a:cxnSpLocks/>
          </p:cNvCxnSpPr>
          <p:nvPr/>
        </p:nvCxnSpPr>
        <p:spPr>
          <a:xfrm>
            <a:off x="1361664" y="3144078"/>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A29864F-03EE-3A31-77BC-F4ABEEE683CB}"/>
              </a:ext>
            </a:extLst>
          </p:cNvPr>
          <p:cNvCxnSpPr>
            <a:cxnSpLocks/>
          </p:cNvCxnSpPr>
          <p:nvPr/>
        </p:nvCxnSpPr>
        <p:spPr>
          <a:xfrm>
            <a:off x="7566994" y="2425146"/>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880497F-A777-E89D-7A26-7ABA8C47BB52}"/>
              </a:ext>
            </a:extLst>
          </p:cNvPr>
          <p:cNvCxnSpPr>
            <a:cxnSpLocks/>
          </p:cNvCxnSpPr>
          <p:nvPr/>
        </p:nvCxnSpPr>
        <p:spPr>
          <a:xfrm>
            <a:off x="6811619" y="2401956"/>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2DD8C05-562C-BD0F-3AFF-1CF1D0011798}"/>
              </a:ext>
            </a:extLst>
          </p:cNvPr>
          <p:cNvCxnSpPr>
            <a:cxnSpLocks/>
          </p:cNvCxnSpPr>
          <p:nvPr/>
        </p:nvCxnSpPr>
        <p:spPr>
          <a:xfrm>
            <a:off x="6211956" y="2438400"/>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B478275-ACA7-C5D7-0093-E87984E63AD0}"/>
              </a:ext>
            </a:extLst>
          </p:cNvPr>
          <p:cNvCxnSpPr>
            <a:cxnSpLocks/>
          </p:cNvCxnSpPr>
          <p:nvPr/>
        </p:nvCxnSpPr>
        <p:spPr>
          <a:xfrm>
            <a:off x="4764159" y="2411894"/>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3A466C9-1520-AA48-7207-74A64590C124}"/>
              </a:ext>
            </a:extLst>
          </p:cNvPr>
          <p:cNvCxnSpPr>
            <a:cxnSpLocks/>
          </p:cNvCxnSpPr>
          <p:nvPr/>
        </p:nvCxnSpPr>
        <p:spPr>
          <a:xfrm>
            <a:off x="3810002" y="2425148"/>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D8AE03A3-645F-3429-C841-BE6867C7D5D5}"/>
              </a:ext>
            </a:extLst>
          </p:cNvPr>
          <p:cNvCxnSpPr>
            <a:cxnSpLocks/>
          </p:cNvCxnSpPr>
          <p:nvPr/>
        </p:nvCxnSpPr>
        <p:spPr>
          <a:xfrm>
            <a:off x="3110950" y="2438400"/>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BAE489B-D1F0-117D-8642-F79013209A31}"/>
              </a:ext>
            </a:extLst>
          </p:cNvPr>
          <p:cNvCxnSpPr>
            <a:cxnSpLocks/>
          </p:cNvCxnSpPr>
          <p:nvPr/>
        </p:nvCxnSpPr>
        <p:spPr>
          <a:xfrm>
            <a:off x="2299255" y="2438400"/>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567C2FD6-3D90-C2E3-7657-2207C22E34BE}"/>
              </a:ext>
            </a:extLst>
          </p:cNvPr>
          <p:cNvCxnSpPr>
            <a:cxnSpLocks/>
          </p:cNvCxnSpPr>
          <p:nvPr/>
        </p:nvCxnSpPr>
        <p:spPr>
          <a:xfrm>
            <a:off x="1630019" y="2418521"/>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6884FA0-EFAD-0A10-31EA-9164CD5C200D}"/>
              </a:ext>
            </a:extLst>
          </p:cNvPr>
          <p:cNvCxnSpPr>
            <a:cxnSpLocks/>
          </p:cNvCxnSpPr>
          <p:nvPr/>
        </p:nvCxnSpPr>
        <p:spPr>
          <a:xfrm>
            <a:off x="8395249" y="3134831"/>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E7DD07A-1F72-20C5-B77C-1B6A8DC08F6A}"/>
              </a:ext>
            </a:extLst>
          </p:cNvPr>
          <p:cNvCxnSpPr>
            <a:cxnSpLocks/>
          </p:cNvCxnSpPr>
          <p:nvPr/>
        </p:nvCxnSpPr>
        <p:spPr>
          <a:xfrm>
            <a:off x="9143998" y="3154017"/>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E0538CA-CEC9-312A-AF09-612D68B14DFE}"/>
              </a:ext>
            </a:extLst>
          </p:cNvPr>
          <p:cNvCxnSpPr>
            <a:cxnSpLocks/>
          </p:cNvCxnSpPr>
          <p:nvPr/>
        </p:nvCxnSpPr>
        <p:spPr>
          <a:xfrm>
            <a:off x="7487480" y="3160643"/>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5ED83CC-A4CD-C771-87A0-4C6086F03B26}"/>
              </a:ext>
            </a:extLst>
          </p:cNvPr>
          <p:cNvCxnSpPr>
            <a:cxnSpLocks/>
          </p:cNvCxnSpPr>
          <p:nvPr/>
        </p:nvCxnSpPr>
        <p:spPr>
          <a:xfrm>
            <a:off x="8653670" y="2425146"/>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0665FE3-94FC-9E57-A7A4-235483591654}"/>
              </a:ext>
            </a:extLst>
          </p:cNvPr>
          <p:cNvCxnSpPr>
            <a:cxnSpLocks/>
          </p:cNvCxnSpPr>
          <p:nvPr/>
        </p:nvCxnSpPr>
        <p:spPr>
          <a:xfrm>
            <a:off x="5797828" y="4621694"/>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9BCE92EB-CE2D-0F37-81D5-3BAA561C8297}"/>
              </a:ext>
            </a:extLst>
          </p:cNvPr>
          <p:cNvCxnSpPr>
            <a:cxnSpLocks/>
          </p:cNvCxnSpPr>
          <p:nvPr/>
        </p:nvCxnSpPr>
        <p:spPr>
          <a:xfrm>
            <a:off x="6506818" y="4638262"/>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336952E-E6D1-D404-58D0-37BACEAE5B1A}"/>
              </a:ext>
            </a:extLst>
          </p:cNvPr>
          <p:cNvCxnSpPr>
            <a:cxnSpLocks/>
          </p:cNvCxnSpPr>
          <p:nvPr/>
        </p:nvCxnSpPr>
        <p:spPr>
          <a:xfrm>
            <a:off x="7384774" y="4621694"/>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7E17FC0-BF20-9FE0-7416-A4165BC3C5A1}"/>
              </a:ext>
            </a:extLst>
          </p:cNvPr>
          <p:cNvCxnSpPr>
            <a:cxnSpLocks/>
          </p:cNvCxnSpPr>
          <p:nvPr/>
        </p:nvCxnSpPr>
        <p:spPr>
          <a:xfrm>
            <a:off x="8617226" y="3912703"/>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E3610D23-3CA8-D03B-A478-A503B4409C65}"/>
              </a:ext>
            </a:extLst>
          </p:cNvPr>
          <p:cNvCxnSpPr>
            <a:cxnSpLocks/>
          </p:cNvCxnSpPr>
          <p:nvPr/>
        </p:nvCxnSpPr>
        <p:spPr>
          <a:xfrm>
            <a:off x="7573621" y="3892825"/>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9A1077F-C4CC-DC31-734D-7B1EC7594C47}"/>
              </a:ext>
            </a:extLst>
          </p:cNvPr>
          <p:cNvCxnSpPr>
            <a:cxnSpLocks/>
          </p:cNvCxnSpPr>
          <p:nvPr/>
        </p:nvCxnSpPr>
        <p:spPr>
          <a:xfrm>
            <a:off x="6838124" y="3916016"/>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67EC50F-B78C-7055-8E97-B416548D8645}"/>
              </a:ext>
            </a:extLst>
          </p:cNvPr>
          <p:cNvCxnSpPr>
            <a:cxnSpLocks/>
          </p:cNvCxnSpPr>
          <p:nvPr/>
        </p:nvCxnSpPr>
        <p:spPr>
          <a:xfrm>
            <a:off x="6407428" y="3876260"/>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7241CAA-4A3D-D987-8A7D-00222A53DE93}"/>
              </a:ext>
            </a:extLst>
          </p:cNvPr>
          <p:cNvCxnSpPr>
            <a:cxnSpLocks/>
          </p:cNvCxnSpPr>
          <p:nvPr/>
        </p:nvCxnSpPr>
        <p:spPr>
          <a:xfrm>
            <a:off x="5658677" y="3902764"/>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AF08CC7-B10B-8EBC-76BE-03799F8CBC68}"/>
              </a:ext>
            </a:extLst>
          </p:cNvPr>
          <p:cNvCxnSpPr>
            <a:cxnSpLocks/>
          </p:cNvCxnSpPr>
          <p:nvPr/>
        </p:nvCxnSpPr>
        <p:spPr>
          <a:xfrm>
            <a:off x="6652592" y="1663148"/>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B5C597B-940C-3D1C-E325-4A305F31ADB2}"/>
              </a:ext>
            </a:extLst>
          </p:cNvPr>
          <p:cNvCxnSpPr>
            <a:cxnSpLocks/>
          </p:cNvCxnSpPr>
          <p:nvPr/>
        </p:nvCxnSpPr>
        <p:spPr>
          <a:xfrm>
            <a:off x="5837584" y="1669774"/>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965699A-3D0C-BE01-1B27-14A3B478D9B1}"/>
              </a:ext>
            </a:extLst>
          </p:cNvPr>
          <p:cNvCxnSpPr>
            <a:cxnSpLocks/>
          </p:cNvCxnSpPr>
          <p:nvPr/>
        </p:nvCxnSpPr>
        <p:spPr>
          <a:xfrm>
            <a:off x="5264429" y="1663148"/>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FA866A1-330F-7BF6-E28B-9C31FAE31639}"/>
              </a:ext>
            </a:extLst>
          </p:cNvPr>
          <p:cNvCxnSpPr>
            <a:cxnSpLocks/>
          </p:cNvCxnSpPr>
          <p:nvPr/>
        </p:nvCxnSpPr>
        <p:spPr>
          <a:xfrm>
            <a:off x="4625010" y="1663148"/>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A88C0BA-94C0-6153-5F91-96FE099A0445}"/>
              </a:ext>
            </a:extLst>
          </p:cNvPr>
          <p:cNvCxnSpPr>
            <a:cxnSpLocks/>
          </p:cNvCxnSpPr>
          <p:nvPr/>
        </p:nvCxnSpPr>
        <p:spPr>
          <a:xfrm>
            <a:off x="3876262" y="1669774"/>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5F647A0-7F6D-1396-B8A9-42FF3C45366E}"/>
              </a:ext>
            </a:extLst>
          </p:cNvPr>
          <p:cNvCxnSpPr>
            <a:cxnSpLocks/>
          </p:cNvCxnSpPr>
          <p:nvPr/>
        </p:nvCxnSpPr>
        <p:spPr>
          <a:xfrm>
            <a:off x="3190464" y="1669774"/>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783F6C2C-1A13-F6C9-A7E4-3A14C2485CCD}"/>
              </a:ext>
            </a:extLst>
          </p:cNvPr>
          <p:cNvCxnSpPr>
            <a:cxnSpLocks/>
          </p:cNvCxnSpPr>
          <p:nvPr/>
        </p:nvCxnSpPr>
        <p:spPr>
          <a:xfrm>
            <a:off x="2517914" y="1663148"/>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53E4A630-6BAB-0B96-61D7-1C0B138FA441}"/>
              </a:ext>
            </a:extLst>
          </p:cNvPr>
          <p:cNvCxnSpPr>
            <a:cxnSpLocks/>
          </p:cNvCxnSpPr>
          <p:nvPr/>
        </p:nvCxnSpPr>
        <p:spPr>
          <a:xfrm>
            <a:off x="5049080" y="4628321"/>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C1B7EE7-D675-2642-A5B3-6EEC6F003640}"/>
              </a:ext>
            </a:extLst>
          </p:cNvPr>
          <p:cNvCxnSpPr>
            <a:cxnSpLocks/>
          </p:cNvCxnSpPr>
          <p:nvPr/>
        </p:nvCxnSpPr>
        <p:spPr>
          <a:xfrm>
            <a:off x="4094923" y="4621694"/>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7EE0126-6BDF-AF76-0E8E-7B1C12FB0478}"/>
              </a:ext>
            </a:extLst>
          </p:cNvPr>
          <p:cNvCxnSpPr>
            <a:cxnSpLocks/>
          </p:cNvCxnSpPr>
          <p:nvPr/>
        </p:nvCxnSpPr>
        <p:spPr>
          <a:xfrm>
            <a:off x="3458817" y="4621697"/>
            <a:ext cx="0" cy="31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875D49DC-0199-A9D7-9749-A7F83B12EB05}"/>
              </a:ext>
            </a:extLst>
          </p:cNvPr>
          <p:cNvCxnSpPr>
            <a:cxnSpLocks/>
          </p:cNvCxnSpPr>
          <p:nvPr/>
        </p:nvCxnSpPr>
        <p:spPr>
          <a:xfrm flipH="1">
            <a:off x="3667539" y="3472069"/>
            <a:ext cx="291546" cy="4108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B1EA6B9F-099E-7741-D11E-672E53C9C29A}"/>
              </a:ext>
            </a:extLst>
          </p:cNvPr>
          <p:cNvCxnSpPr>
            <a:cxnSpLocks/>
          </p:cNvCxnSpPr>
          <p:nvPr/>
        </p:nvCxnSpPr>
        <p:spPr>
          <a:xfrm>
            <a:off x="2299255" y="3445564"/>
            <a:ext cx="125893" cy="4472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1CD193E9-9767-DFC7-7604-556F3EAA12F5}"/>
              </a:ext>
            </a:extLst>
          </p:cNvPr>
          <p:cNvCxnSpPr>
            <a:cxnSpLocks/>
          </p:cNvCxnSpPr>
          <p:nvPr/>
        </p:nvCxnSpPr>
        <p:spPr>
          <a:xfrm flipH="1">
            <a:off x="1302025" y="3455503"/>
            <a:ext cx="354498" cy="4373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906A4194-1AEF-3AEB-0F3E-220495030C52}"/>
              </a:ext>
            </a:extLst>
          </p:cNvPr>
          <p:cNvCxnSpPr>
            <a:cxnSpLocks/>
          </p:cNvCxnSpPr>
          <p:nvPr/>
        </p:nvCxnSpPr>
        <p:spPr>
          <a:xfrm>
            <a:off x="7523922" y="2731602"/>
            <a:ext cx="1258953" cy="3892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78017543-ACEB-3258-F946-560A53921B4B}"/>
              </a:ext>
            </a:extLst>
          </p:cNvPr>
          <p:cNvCxnSpPr>
            <a:cxnSpLocks/>
          </p:cNvCxnSpPr>
          <p:nvPr/>
        </p:nvCxnSpPr>
        <p:spPr>
          <a:xfrm flipH="1">
            <a:off x="6407428" y="2746512"/>
            <a:ext cx="694079" cy="4141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95D7AF1-9386-472B-DF94-2233EFD7419D}"/>
              </a:ext>
            </a:extLst>
          </p:cNvPr>
          <p:cNvCxnSpPr>
            <a:cxnSpLocks/>
          </p:cNvCxnSpPr>
          <p:nvPr/>
        </p:nvCxnSpPr>
        <p:spPr>
          <a:xfrm>
            <a:off x="3336232" y="2729947"/>
            <a:ext cx="1192697" cy="3909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C935474B-A0B0-70FB-B8B5-9DB065D35899}"/>
              </a:ext>
            </a:extLst>
          </p:cNvPr>
          <p:cNvCxnSpPr>
            <a:cxnSpLocks/>
          </p:cNvCxnSpPr>
          <p:nvPr/>
        </p:nvCxnSpPr>
        <p:spPr>
          <a:xfrm flipH="1">
            <a:off x="2040836" y="2769703"/>
            <a:ext cx="1036984" cy="351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AF8CAC54-0189-469B-10D8-A713654E5958}"/>
              </a:ext>
            </a:extLst>
          </p:cNvPr>
          <p:cNvCxnSpPr>
            <a:cxnSpLocks/>
          </p:cNvCxnSpPr>
          <p:nvPr/>
        </p:nvCxnSpPr>
        <p:spPr>
          <a:xfrm>
            <a:off x="5171662" y="1987826"/>
            <a:ext cx="2034208" cy="3776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9D2147A1-7CA5-442B-516A-0D671EEAF37E}"/>
              </a:ext>
            </a:extLst>
          </p:cNvPr>
          <p:cNvCxnSpPr>
            <a:cxnSpLocks/>
          </p:cNvCxnSpPr>
          <p:nvPr/>
        </p:nvCxnSpPr>
        <p:spPr>
          <a:xfrm flipH="1">
            <a:off x="3107640" y="1987826"/>
            <a:ext cx="1716151" cy="3644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0D84C722-5CFC-FFA2-0AEF-905F1449B5E6}"/>
              </a:ext>
            </a:extLst>
          </p:cNvPr>
          <p:cNvCxnSpPr>
            <a:cxnSpLocks/>
          </p:cNvCxnSpPr>
          <p:nvPr/>
        </p:nvCxnSpPr>
        <p:spPr>
          <a:xfrm>
            <a:off x="6506818" y="4949688"/>
            <a:ext cx="821636" cy="3743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F3A20F6E-D7AB-2F8F-6EFB-D4C11CE47666}"/>
              </a:ext>
            </a:extLst>
          </p:cNvPr>
          <p:cNvCxnSpPr>
            <a:cxnSpLocks/>
          </p:cNvCxnSpPr>
          <p:nvPr/>
        </p:nvCxnSpPr>
        <p:spPr>
          <a:xfrm flipH="1">
            <a:off x="3077820" y="4933120"/>
            <a:ext cx="997220" cy="3909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CE5B450C-44D3-0DDB-6BA0-ECF8D3098290}"/>
              </a:ext>
            </a:extLst>
          </p:cNvPr>
          <p:cNvCxnSpPr>
            <a:cxnSpLocks/>
          </p:cNvCxnSpPr>
          <p:nvPr/>
        </p:nvCxnSpPr>
        <p:spPr>
          <a:xfrm>
            <a:off x="1775785" y="4969564"/>
            <a:ext cx="1172825" cy="3710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AB0B15A0-19F8-8074-2EF9-4D7CDA842872}"/>
              </a:ext>
            </a:extLst>
          </p:cNvPr>
          <p:cNvCxnSpPr>
            <a:cxnSpLocks/>
          </p:cNvCxnSpPr>
          <p:nvPr/>
        </p:nvCxnSpPr>
        <p:spPr>
          <a:xfrm flipH="1">
            <a:off x="8696738" y="4214190"/>
            <a:ext cx="243503" cy="381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D73A7126-E249-09D6-06D9-2656A1A6419D}"/>
              </a:ext>
            </a:extLst>
          </p:cNvPr>
          <p:cNvCxnSpPr>
            <a:cxnSpLocks/>
          </p:cNvCxnSpPr>
          <p:nvPr/>
        </p:nvCxnSpPr>
        <p:spPr>
          <a:xfrm flipH="1">
            <a:off x="6506818" y="4220816"/>
            <a:ext cx="622852" cy="4075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7F2C0F83-3DED-8C10-AA57-A8EAE3953A9C}"/>
              </a:ext>
            </a:extLst>
          </p:cNvPr>
          <p:cNvCxnSpPr>
            <a:cxnSpLocks/>
          </p:cNvCxnSpPr>
          <p:nvPr/>
        </p:nvCxnSpPr>
        <p:spPr>
          <a:xfrm>
            <a:off x="6066180" y="4157868"/>
            <a:ext cx="394254" cy="4538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A025707C-31AC-D971-CF9A-B291A85EFFD0}"/>
              </a:ext>
            </a:extLst>
          </p:cNvPr>
          <p:cNvCxnSpPr>
            <a:cxnSpLocks/>
          </p:cNvCxnSpPr>
          <p:nvPr/>
        </p:nvCxnSpPr>
        <p:spPr>
          <a:xfrm flipH="1">
            <a:off x="4137989" y="4204251"/>
            <a:ext cx="682489" cy="4075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806F660F-95D8-E2FE-440B-0835B3C6D6B2}"/>
              </a:ext>
            </a:extLst>
          </p:cNvPr>
          <p:cNvCxnSpPr>
            <a:cxnSpLocks/>
          </p:cNvCxnSpPr>
          <p:nvPr/>
        </p:nvCxnSpPr>
        <p:spPr>
          <a:xfrm>
            <a:off x="3737110" y="4187686"/>
            <a:ext cx="357813" cy="4240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3F880D58-3F4A-9EE5-E034-F6E2C72D9729}"/>
              </a:ext>
            </a:extLst>
          </p:cNvPr>
          <p:cNvCxnSpPr>
            <a:cxnSpLocks/>
          </p:cNvCxnSpPr>
          <p:nvPr/>
        </p:nvCxnSpPr>
        <p:spPr>
          <a:xfrm flipH="1">
            <a:off x="1795668" y="4174434"/>
            <a:ext cx="503587" cy="4207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4B7C1FF5-B804-935A-FB74-146BD5A6106A}"/>
              </a:ext>
            </a:extLst>
          </p:cNvPr>
          <p:cNvCxnSpPr>
            <a:cxnSpLocks/>
          </p:cNvCxnSpPr>
          <p:nvPr/>
        </p:nvCxnSpPr>
        <p:spPr>
          <a:xfrm>
            <a:off x="1302025" y="4174434"/>
            <a:ext cx="400879" cy="4373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4D78E3A9-7899-D78D-6DC6-8D1823048833}"/>
              </a:ext>
            </a:extLst>
          </p:cNvPr>
          <p:cNvCxnSpPr>
            <a:cxnSpLocks/>
          </p:cNvCxnSpPr>
          <p:nvPr/>
        </p:nvCxnSpPr>
        <p:spPr>
          <a:xfrm>
            <a:off x="8789499" y="3465442"/>
            <a:ext cx="327995" cy="4273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1EEC49E8-80EC-7B92-2C68-30906675B76E}"/>
              </a:ext>
            </a:extLst>
          </p:cNvPr>
          <p:cNvCxnSpPr>
            <a:cxnSpLocks/>
          </p:cNvCxnSpPr>
          <p:nvPr/>
        </p:nvCxnSpPr>
        <p:spPr>
          <a:xfrm>
            <a:off x="6930886" y="3472069"/>
            <a:ext cx="397568" cy="4207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41870D8C-7CE1-0003-1E0F-00AD82A90D59}"/>
              </a:ext>
            </a:extLst>
          </p:cNvPr>
          <p:cNvCxnSpPr>
            <a:cxnSpLocks/>
          </p:cNvCxnSpPr>
          <p:nvPr/>
        </p:nvCxnSpPr>
        <p:spPr>
          <a:xfrm flipH="1">
            <a:off x="5890590" y="3452190"/>
            <a:ext cx="288234" cy="440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F8655529-808D-841E-3B5F-C05FA1F27715}"/>
              </a:ext>
            </a:extLst>
          </p:cNvPr>
          <p:cNvCxnSpPr>
            <a:cxnSpLocks/>
          </p:cNvCxnSpPr>
          <p:nvPr/>
        </p:nvCxnSpPr>
        <p:spPr>
          <a:xfrm>
            <a:off x="4724400" y="3475381"/>
            <a:ext cx="192157" cy="4373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CDC4160A-2DDF-C38C-206A-08E2F340A2FA}"/>
              </a:ext>
            </a:extLst>
          </p:cNvPr>
          <p:cNvCxnSpPr>
            <a:cxnSpLocks/>
          </p:cNvCxnSpPr>
          <p:nvPr/>
        </p:nvCxnSpPr>
        <p:spPr>
          <a:xfrm flipH="1">
            <a:off x="4820478" y="5660063"/>
            <a:ext cx="2385392" cy="3796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6D4D6C5F-BA1D-2E66-E0AA-C306872A2911}"/>
              </a:ext>
            </a:extLst>
          </p:cNvPr>
          <p:cNvCxnSpPr>
            <a:cxnSpLocks/>
          </p:cNvCxnSpPr>
          <p:nvPr/>
        </p:nvCxnSpPr>
        <p:spPr>
          <a:xfrm>
            <a:off x="2948610" y="5661988"/>
            <a:ext cx="1775790" cy="3909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F49161D0-96BA-B92F-8BD9-E9E6D6755A17}"/>
              </a:ext>
            </a:extLst>
          </p:cNvPr>
          <p:cNvCxnSpPr>
            <a:cxnSpLocks/>
          </p:cNvCxnSpPr>
          <p:nvPr/>
        </p:nvCxnSpPr>
        <p:spPr>
          <a:xfrm flipH="1">
            <a:off x="7494105" y="4949688"/>
            <a:ext cx="1209257" cy="3743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3" name="Right Brace 202">
            <a:extLst>
              <a:ext uri="{FF2B5EF4-FFF2-40B4-BE49-F238E27FC236}">
                <a16:creationId xmlns:a16="http://schemas.microsoft.com/office/drawing/2014/main" id="{EA067C1A-A7E4-C8A3-0CB0-B0A6E5DC2212}"/>
              </a:ext>
            </a:extLst>
          </p:cNvPr>
          <p:cNvSpPr/>
          <p:nvPr/>
        </p:nvSpPr>
        <p:spPr>
          <a:xfrm>
            <a:off x="9899367" y="1709531"/>
            <a:ext cx="1099919" cy="2279371"/>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4" name="Right Brace 203">
            <a:extLst>
              <a:ext uri="{FF2B5EF4-FFF2-40B4-BE49-F238E27FC236}">
                <a16:creationId xmlns:a16="http://schemas.microsoft.com/office/drawing/2014/main" id="{92CB61FB-F5BA-EFBB-B35E-9F451BC5ED57}"/>
              </a:ext>
            </a:extLst>
          </p:cNvPr>
          <p:cNvSpPr/>
          <p:nvPr/>
        </p:nvSpPr>
        <p:spPr>
          <a:xfrm>
            <a:off x="9972261" y="4784040"/>
            <a:ext cx="1099919" cy="158031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7" name="TextBox 206">
            <a:extLst>
              <a:ext uri="{FF2B5EF4-FFF2-40B4-BE49-F238E27FC236}">
                <a16:creationId xmlns:a16="http://schemas.microsoft.com/office/drawing/2014/main" id="{5FCA3FAC-6396-FBC0-8229-6709D6A9B7C0}"/>
              </a:ext>
            </a:extLst>
          </p:cNvPr>
          <p:cNvSpPr txBox="1"/>
          <p:nvPr/>
        </p:nvSpPr>
        <p:spPr>
          <a:xfrm>
            <a:off x="10976103" y="2625082"/>
            <a:ext cx="1483444" cy="400110"/>
          </a:xfrm>
          <a:prstGeom prst="rect">
            <a:avLst/>
          </a:prstGeom>
          <a:noFill/>
        </p:spPr>
        <p:txBody>
          <a:bodyPr wrap="square" rtlCol="0">
            <a:spAutoFit/>
          </a:bodyPr>
          <a:lstStyle/>
          <a:p>
            <a:r>
              <a:rPr lang="en-US" sz="2000" b="1" dirty="0"/>
              <a:t>Divide</a:t>
            </a:r>
            <a:r>
              <a:rPr lang="en-US" dirty="0"/>
              <a:t> </a:t>
            </a:r>
          </a:p>
        </p:txBody>
      </p:sp>
      <p:sp>
        <p:nvSpPr>
          <p:cNvPr id="208" name="TextBox 207">
            <a:extLst>
              <a:ext uri="{FF2B5EF4-FFF2-40B4-BE49-F238E27FC236}">
                <a16:creationId xmlns:a16="http://schemas.microsoft.com/office/drawing/2014/main" id="{142B13D0-E3DF-8CCE-66A6-7F22C18D416A}"/>
              </a:ext>
            </a:extLst>
          </p:cNvPr>
          <p:cNvSpPr txBox="1"/>
          <p:nvPr/>
        </p:nvSpPr>
        <p:spPr>
          <a:xfrm>
            <a:off x="11045228" y="5374142"/>
            <a:ext cx="1483444" cy="400110"/>
          </a:xfrm>
          <a:prstGeom prst="rect">
            <a:avLst/>
          </a:prstGeom>
          <a:noFill/>
        </p:spPr>
        <p:txBody>
          <a:bodyPr wrap="square" rtlCol="0">
            <a:spAutoFit/>
          </a:bodyPr>
          <a:lstStyle/>
          <a:p>
            <a:r>
              <a:rPr lang="en-US" sz="2000" b="1" dirty="0"/>
              <a:t>Conquer</a:t>
            </a:r>
            <a:endParaRPr lang="en-US" dirty="0"/>
          </a:p>
        </p:txBody>
      </p:sp>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B4784B-2F2B-C7A8-BC6F-05D8B415CCFF}"/>
              </a:ext>
            </a:extLst>
          </p:cNvPr>
          <p:cNvSpPr txBox="1"/>
          <p:nvPr/>
        </p:nvSpPr>
        <p:spPr>
          <a:xfrm>
            <a:off x="271669" y="265042"/>
            <a:ext cx="11622157" cy="7417415"/>
          </a:xfrm>
          <a:prstGeom prst="rect">
            <a:avLst/>
          </a:prstGeom>
          <a:noFill/>
        </p:spPr>
        <p:txBody>
          <a:bodyPr wrap="square" rtlCol="0">
            <a:spAutoFit/>
          </a:bodyPr>
          <a:lstStyle/>
          <a:p>
            <a:pPr marL="285750" indent="-285750">
              <a:buFont typeface="Wingdings" panose="05000000000000000000" pitchFamily="2" charset="2"/>
              <a:buChar char="q"/>
            </a:pPr>
            <a:r>
              <a:rPr lang="en-US" sz="2800" b="1" u="sng" dirty="0"/>
              <a:t>Shell Sort</a:t>
            </a:r>
            <a:r>
              <a:rPr lang="en-US" sz="2800" b="1" dirty="0"/>
              <a:t>      (33,31,40,8,12,17,25,42)  </a:t>
            </a:r>
          </a:p>
          <a:p>
            <a:r>
              <a:rPr lang="en-US" sz="2800" b="1" dirty="0"/>
              <a:t>         N = 8</a:t>
            </a:r>
          </a:p>
          <a:p>
            <a:r>
              <a:rPr lang="en-US" sz="2800" b="1" dirty="0"/>
              <a:t>         gap = [N/2] = [8/2] = 4     (floor value)</a:t>
            </a:r>
          </a:p>
          <a:p>
            <a:endParaRPr lang="en-US" sz="2800" b="1" dirty="0"/>
          </a:p>
          <a:p>
            <a:r>
              <a:rPr lang="en-US" sz="2800" b="1" dirty="0"/>
              <a:t>         33,31,40,8,12,17,25,42</a:t>
            </a:r>
          </a:p>
          <a:p>
            <a:endParaRPr lang="en-US" sz="2800" b="1" dirty="0"/>
          </a:p>
          <a:p>
            <a:r>
              <a:rPr lang="en-US" sz="2800" b="1" u="sng" dirty="0"/>
              <a:t>Pass 1 </a:t>
            </a:r>
            <a:r>
              <a:rPr lang="en-US" sz="2800" b="1" dirty="0"/>
              <a:t>:</a:t>
            </a:r>
          </a:p>
          <a:p>
            <a:r>
              <a:rPr lang="en-US" sz="2800" b="1" dirty="0"/>
              <a:t>         12,31,40,8,33,17,25,42</a:t>
            </a:r>
          </a:p>
          <a:p>
            <a:r>
              <a:rPr lang="en-US" sz="2800" b="1" dirty="0"/>
              <a:t>         </a:t>
            </a:r>
          </a:p>
          <a:p>
            <a:r>
              <a:rPr lang="en-US" sz="2800" b="1" dirty="0"/>
              <a:t>         12,17,40,8,33,31,25,42</a:t>
            </a:r>
          </a:p>
          <a:p>
            <a:endParaRPr lang="en-US" sz="2800" b="1" dirty="0"/>
          </a:p>
          <a:p>
            <a:r>
              <a:rPr lang="en-US" sz="2800" b="1" dirty="0"/>
              <a:t>         12,17,25,8,33,31,40,42</a:t>
            </a:r>
          </a:p>
          <a:p>
            <a:endParaRPr lang="en-US" sz="2800" b="1" dirty="0"/>
          </a:p>
          <a:p>
            <a:r>
              <a:rPr lang="en-US" sz="2800" b="1" dirty="0"/>
              <a:t>         12,17,25,8,33,31,40,42</a:t>
            </a:r>
          </a:p>
          <a:p>
            <a:r>
              <a:rPr lang="en-US" sz="2800" b="1" dirty="0"/>
              <a:t>  </a:t>
            </a:r>
          </a:p>
          <a:p>
            <a:r>
              <a:rPr lang="en-US" sz="2800" b="1" u="sng" dirty="0"/>
              <a:t>        </a:t>
            </a:r>
            <a:r>
              <a:rPr lang="en-US" sz="2800" b="1" dirty="0"/>
              <a:t> </a:t>
            </a:r>
            <a:endParaRPr lang="en-US" sz="2800" b="1" u="sng" dirty="0"/>
          </a:p>
          <a:p>
            <a:endParaRPr lang="en-US" sz="2800" b="1" dirty="0"/>
          </a:p>
        </p:txBody>
      </p:sp>
      <p:sp>
        <p:nvSpPr>
          <p:cNvPr id="5" name="Freeform: Shape 4">
            <a:extLst>
              <a:ext uri="{FF2B5EF4-FFF2-40B4-BE49-F238E27FC236}">
                <a16:creationId xmlns:a16="http://schemas.microsoft.com/office/drawing/2014/main" id="{E0F06E70-F81C-1EA3-F9E3-6563ABE42A07}"/>
              </a:ext>
            </a:extLst>
          </p:cNvPr>
          <p:cNvSpPr/>
          <p:nvPr/>
        </p:nvSpPr>
        <p:spPr>
          <a:xfrm>
            <a:off x="1229555" y="1803917"/>
            <a:ext cx="1833761" cy="250170"/>
          </a:xfrm>
          <a:custGeom>
            <a:avLst/>
            <a:gdLst>
              <a:gd name="connsiteX0" fmla="*/ 188428 w 1833761"/>
              <a:gd name="connsiteY0" fmla="*/ 223666 h 250170"/>
              <a:gd name="connsiteX1" fmla="*/ 135419 w 1833761"/>
              <a:gd name="connsiteY1" fmla="*/ 11631 h 250170"/>
              <a:gd name="connsiteX2" fmla="*/ 1712428 w 1833761"/>
              <a:gd name="connsiteY2" fmla="*/ 51387 h 250170"/>
              <a:gd name="connsiteX3" fmla="*/ 1725680 w 1833761"/>
              <a:gd name="connsiteY3" fmla="*/ 250170 h 250170"/>
              <a:gd name="connsiteX4" fmla="*/ 1725680 w 1833761"/>
              <a:gd name="connsiteY4" fmla="*/ 250170 h 250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3761" h="250170">
                <a:moveTo>
                  <a:pt x="188428" y="223666"/>
                </a:moveTo>
                <a:cubicBezTo>
                  <a:pt x="34923" y="132005"/>
                  <a:pt x="-118581" y="40344"/>
                  <a:pt x="135419" y="11631"/>
                </a:cubicBezTo>
                <a:cubicBezTo>
                  <a:pt x="389419" y="-17082"/>
                  <a:pt x="1447385" y="11631"/>
                  <a:pt x="1712428" y="51387"/>
                </a:cubicBezTo>
                <a:cubicBezTo>
                  <a:pt x="1977471" y="91143"/>
                  <a:pt x="1725680" y="250170"/>
                  <a:pt x="1725680" y="250170"/>
                </a:cubicBezTo>
                <a:lnTo>
                  <a:pt x="1725680" y="25017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6C4CA7F7-E0AB-07FF-4B1B-F56BDC1125D0}"/>
              </a:ext>
            </a:extLst>
          </p:cNvPr>
          <p:cNvSpPr/>
          <p:nvPr/>
        </p:nvSpPr>
        <p:spPr>
          <a:xfrm rot="10800000">
            <a:off x="1766268" y="2406890"/>
            <a:ext cx="1833761" cy="250170"/>
          </a:xfrm>
          <a:custGeom>
            <a:avLst/>
            <a:gdLst>
              <a:gd name="connsiteX0" fmla="*/ 188428 w 1833761"/>
              <a:gd name="connsiteY0" fmla="*/ 223666 h 250170"/>
              <a:gd name="connsiteX1" fmla="*/ 135419 w 1833761"/>
              <a:gd name="connsiteY1" fmla="*/ 11631 h 250170"/>
              <a:gd name="connsiteX2" fmla="*/ 1712428 w 1833761"/>
              <a:gd name="connsiteY2" fmla="*/ 51387 h 250170"/>
              <a:gd name="connsiteX3" fmla="*/ 1725680 w 1833761"/>
              <a:gd name="connsiteY3" fmla="*/ 250170 h 250170"/>
              <a:gd name="connsiteX4" fmla="*/ 1725680 w 1833761"/>
              <a:gd name="connsiteY4" fmla="*/ 250170 h 250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3761" h="250170">
                <a:moveTo>
                  <a:pt x="188428" y="223666"/>
                </a:moveTo>
                <a:cubicBezTo>
                  <a:pt x="34923" y="132005"/>
                  <a:pt x="-118581" y="40344"/>
                  <a:pt x="135419" y="11631"/>
                </a:cubicBezTo>
                <a:cubicBezTo>
                  <a:pt x="389419" y="-17082"/>
                  <a:pt x="1447385" y="11631"/>
                  <a:pt x="1712428" y="51387"/>
                </a:cubicBezTo>
                <a:cubicBezTo>
                  <a:pt x="1977471" y="91143"/>
                  <a:pt x="1725680" y="250170"/>
                  <a:pt x="1725680" y="250170"/>
                </a:cubicBezTo>
                <a:lnTo>
                  <a:pt x="1725680" y="25017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1FD55798-F33A-46E3-169B-26DEEF5973E0}"/>
              </a:ext>
            </a:extLst>
          </p:cNvPr>
          <p:cNvSpPr/>
          <p:nvPr/>
        </p:nvSpPr>
        <p:spPr>
          <a:xfrm>
            <a:off x="2146435" y="1709530"/>
            <a:ext cx="1833761" cy="344557"/>
          </a:xfrm>
          <a:custGeom>
            <a:avLst/>
            <a:gdLst>
              <a:gd name="connsiteX0" fmla="*/ 188428 w 1833761"/>
              <a:gd name="connsiteY0" fmla="*/ 223666 h 250170"/>
              <a:gd name="connsiteX1" fmla="*/ 135419 w 1833761"/>
              <a:gd name="connsiteY1" fmla="*/ 11631 h 250170"/>
              <a:gd name="connsiteX2" fmla="*/ 1712428 w 1833761"/>
              <a:gd name="connsiteY2" fmla="*/ 51387 h 250170"/>
              <a:gd name="connsiteX3" fmla="*/ 1725680 w 1833761"/>
              <a:gd name="connsiteY3" fmla="*/ 250170 h 250170"/>
              <a:gd name="connsiteX4" fmla="*/ 1725680 w 1833761"/>
              <a:gd name="connsiteY4" fmla="*/ 250170 h 250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3761" h="250170">
                <a:moveTo>
                  <a:pt x="188428" y="223666"/>
                </a:moveTo>
                <a:cubicBezTo>
                  <a:pt x="34923" y="132005"/>
                  <a:pt x="-118581" y="40344"/>
                  <a:pt x="135419" y="11631"/>
                </a:cubicBezTo>
                <a:cubicBezTo>
                  <a:pt x="389419" y="-17082"/>
                  <a:pt x="1447385" y="11631"/>
                  <a:pt x="1712428" y="51387"/>
                </a:cubicBezTo>
                <a:cubicBezTo>
                  <a:pt x="1977471" y="91143"/>
                  <a:pt x="1725680" y="250170"/>
                  <a:pt x="1725680" y="250170"/>
                </a:cubicBezTo>
                <a:lnTo>
                  <a:pt x="1725680" y="25017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ECBAF60D-3D1E-111F-B756-38E541CCBE40}"/>
              </a:ext>
            </a:extLst>
          </p:cNvPr>
          <p:cNvSpPr/>
          <p:nvPr/>
        </p:nvSpPr>
        <p:spPr>
          <a:xfrm rot="10800000">
            <a:off x="2541519" y="2414874"/>
            <a:ext cx="1833761" cy="344557"/>
          </a:xfrm>
          <a:custGeom>
            <a:avLst/>
            <a:gdLst>
              <a:gd name="connsiteX0" fmla="*/ 188428 w 1833761"/>
              <a:gd name="connsiteY0" fmla="*/ 223666 h 250170"/>
              <a:gd name="connsiteX1" fmla="*/ 135419 w 1833761"/>
              <a:gd name="connsiteY1" fmla="*/ 11631 h 250170"/>
              <a:gd name="connsiteX2" fmla="*/ 1712428 w 1833761"/>
              <a:gd name="connsiteY2" fmla="*/ 51387 h 250170"/>
              <a:gd name="connsiteX3" fmla="*/ 1725680 w 1833761"/>
              <a:gd name="connsiteY3" fmla="*/ 250170 h 250170"/>
              <a:gd name="connsiteX4" fmla="*/ 1725680 w 1833761"/>
              <a:gd name="connsiteY4" fmla="*/ 250170 h 250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3761" h="250170">
                <a:moveTo>
                  <a:pt x="188428" y="223666"/>
                </a:moveTo>
                <a:cubicBezTo>
                  <a:pt x="34923" y="132005"/>
                  <a:pt x="-118581" y="40344"/>
                  <a:pt x="135419" y="11631"/>
                </a:cubicBezTo>
                <a:cubicBezTo>
                  <a:pt x="389419" y="-17082"/>
                  <a:pt x="1447385" y="11631"/>
                  <a:pt x="1712428" y="51387"/>
                </a:cubicBezTo>
                <a:cubicBezTo>
                  <a:pt x="1977471" y="91143"/>
                  <a:pt x="1725680" y="250170"/>
                  <a:pt x="1725680" y="250170"/>
                </a:cubicBezTo>
                <a:lnTo>
                  <a:pt x="1725680" y="25017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9A68BA47-D453-20D6-DC3C-7C21DE723A00}"/>
              </a:ext>
            </a:extLst>
          </p:cNvPr>
          <p:cNvSpPr/>
          <p:nvPr/>
        </p:nvSpPr>
        <p:spPr>
          <a:xfrm>
            <a:off x="1690482" y="3076124"/>
            <a:ext cx="1833761" cy="250170"/>
          </a:xfrm>
          <a:custGeom>
            <a:avLst/>
            <a:gdLst>
              <a:gd name="connsiteX0" fmla="*/ 188428 w 1833761"/>
              <a:gd name="connsiteY0" fmla="*/ 223666 h 250170"/>
              <a:gd name="connsiteX1" fmla="*/ 135419 w 1833761"/>
              <a:gd name="connsiteY1" fmla="*/ 11631 h 250170"/>
              <a:gd name="connsiteX2" fmla="*/ 1712428 w 1833761"/>
              <a:gd name="connsiteY2" fmla="*/ 51387 h 250170"/>
              <a:gd name="connsiteX3" fmla="*/ 1725680 w 1833761"/>
              <a:gd name="connsiteY3" fmla="*/ 250170 h 250170"/>
              <a:gd name="connsiteX4" fmla="*/ 1725680 w 1833761"/>
              <a:gd name="connsiteY4" fmla="*/ 250170 h 250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3761" h="250170">
                <a:moveTo>
                  <a:pt x="188428" y="223666"/>
                </a:moveTo>
                <a:cubicBezTo>
                  <a:pt x="34923" y="132005"/>
                  <a:pt x="-118581" y="40344"/>
                  <a:pt x="135419" y="11631"/>
                </a:cubicBezTo>
                <a:cubicBezTo>
                  <a:pt x="389419" y="-17082"/>
                  <a:pt x="1447385" y="11631"/>
                  <a:pt x="1712428" y="51387"/>
                </a:cubicBezTo>
                <a:cubicBezTo>
                  <a:pt x="1977471" y="91143"/>
                  <a:pt x="1725680" y="250170"/>
                  <a:pt x="1725680" y="250170"/>
                </a:cubicBezTo>
                <a:lnTo>
                  <a:pt x="1725680" y="25017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2F39B2F-CFFE-E1A9-4550-891C963F077E}"/>
              </a:ext>
            </a:extLst>
          </p:cNvPr>
          <p:cNvSpPr/>
          <p:nvPr/>
        </p:nvSpPr>
        <p:spPr>
          <a:xfrm rot="10800000">
            <a:off x="2146435" y="4551842"/>
            <a:ext cx="1833761" cy="250170"/>
          </a:xfrm>
          <a:custGeom>
            <a:avLst/>
            <a:gdLst>
              <a:gd name="connsiteX0" fmla="*/ 188428 w 1833761"/>
              <a:gd name="connsiteY0" fmla="*/ 223666 h 250170"/>
              <a:gd name="connsiteX1" fmla="*/ 135419 w 1833761"/>
              <a:gd name="connsiteY1" fmla="*/ 11631 h 250170"/>
              <a:gd name="connsiteX2" fmla="*/ 1712428 w 1833761"/>
              <a:gd name="connsiteY2" fmla="*/ 51387 h 250170"/>
              <a:gd name="connsiteX3" fmla="*/ 1725680 w 1833761"/>
              <a:gd name="connsiteY3" fmla="*/ 250170 h 250170"/>
              <a:gd name="connsiteX4" fmla="*/ 1725680 w 1833761"/>
              <a:gd name="connsiteY4" fmla="*/ 250170 h 250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3761" h="250170">
                <a:moveTo>
                  <a:pt x="188428" y="223666"/>
                </a:moveTo>
                <a:cubicBezTo>
                  <a:pt x="34923" y="132005"/>
                  <a:pt x="-118581" y="40344"/>
                  <a:pt x="135419" y="11631"/>
                </a:cubicBezTo>
                <a:cubicBezTo>
                  <a:pt x="389419" y="-17082"/>
                  <a:pt x="1447385" y="11631"/>
                  <a:pt x="1712428" y="51387"/>
                </a:cubicBezTo>
                <a:cubicBezTo>
                  <a:pt x="1977471" y="91143"/>
                  <a:pt x="1725680" y="250170"/>
                  <a:pt x="1725680" y="250170"/>
                </a:cubicBezTo>
                <a:lnTo>
                  <a:pt x="1725680" y="25017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AA5CB39-D2E7-85B6-0309-91667C01B6AA}"/>
              </a:ext>
            </a:extLst>
          </p:cNvPr>
          <p:cNvSpPr/>
          <p:nvPr/>
        </p:nvSpPr>
        <p:spPr>
          <a:xfrm rot="10800000">
            <a:off x="2541519" y="5379290"/>
            <a:ext cx="1833761" cy="250170"/>
          </a:xfrm>
          <a:custGeom>
            <a:avLst/>
            <a:gdLst>
              <a:gd name="connsiteX0" fmla="*/ 188428 w 1833761"/>
              <a:gd name="connsiteY0" fmla="*/ 223666 h 250170"/>
              <a:gd name="connsiteX1" fmla="*/ 135419 w 1833761"/>
              <a:gd name="connsiteY1" fmla="*/ 11631 h 250170"/>
              <a:gd name="connsiteX2" fmla="*/ 1712428 w 1833761"/>
              <a:gd name="connsiteY2" fmla="*/ 51387 h 250170"/>
              <a:gd name="connsiteX3" fmla="*/ 1725680 w 1833761"/>
              <a:gd name="connsiteY3" fmla="*/ 250170 h 250170"/>
              <a:gd name="connsiteX4" fmla="*/ 1725680 w 1833761"/>
              <a:gd name="connsiteY4" fmla="*/ 250170 h 250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3761" h="250170">
                <a:moveTo>
                  <a:pt x="188428" y="223666"/>
                </a:moveTo>
                <a:cubicBezTo>
                  <a:pt x="34923" y="132005"/>
                  <a:pt x="-118581" y="40344"/>
                  <a:pt x="135419" y="11631"/>
                </a:cubicBezTo>
                <a:cubicBezTo>
                  <a:pt x="389419" y="-17082"/>
                  <a:pt x="1447385" y="11631"/>
                  <a:pt x="1712428" y="51387"/>
                </a:cubicBezTo>
                <a:cubicBezTo>
                  <a:pt x="1977471" y="91143"/>
                  <a:pt x="1725680" y="250170"/>
                  <a:pt x="1725680" y="250170"/>
                </a:cubicBezTo>
                <a:lnTo>
                  <a:pt x="1725680" y="25017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210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E5BCBC-8184-32B9-E232-47DEEE353C9D}"/>
              </a:ext>
            </a:extLst>
          </p:cNvPr>
          <p:cNvSpPr txBox="1"/>
          <p:nvPr/>
        </p:nvSpPr>
        <p:spPr>
          <a:xfrm>
            <a:off x="410817" y="437321"/>
            <a:ext cx="10614991" cy="5632311"/>
          </a:xfrm>
          <a:prstGeom prst="rect">
            <a:avLst/>
          </a:prstGeom>
          <a:noFill/>
        </p:spPr>
        <p:txBody>
          <a:bodyPr wrap="square" rtlCol="0">
            <a:spAutoFit/>
          </a:bodyPr>
          <a:lstStyle/>
          <a:p>
            <a:r>
              <a:rPr lang="en-US" sz="2400" b="1" u="sng" dirty="0"/>
              <a:t>Pass 2 </a:t>
            </a:r>
            <a:r>
              <a:rPr lang="en-US" sz="2400" b="1" dirty="0"/>
              <a:t>:  gap = [4/2] = 2     (floor value)</a:t>
            </a:r>
          </a:p>
          <a:p>
            <a:endParaRPr lang="en-US" sz="2400" b="1" dirty="0"/>
          </a:p>
          <a:p>
            <a:r>
              <a:rPr lang="en-US" sz="2400" b="1" dirty="0"/>
              <a:t>         12,17,25,8,33,31,40,42</a:t>
            </a:r>
          </a:p>
          <a:p>
            <a:endParaRPr lang="en-US" sz="2400" b="1" dirty="0"/>
          </a:p>
          <a:p>
            <a:r>
              <a:rPr lang="en-US" sz="2400" b="1" dirty="0"/>
              <a:t>         12,17,25,8,33,31,40,42</a:t>
            </a:r>
          </a:p>
          <a:p>
            <a:endParaRPr lang="en-US" sz="2400" b="1" dirty="0"/>
          </a:p>
          <a:p>
            <a:r>
              <a:rPr lang="en-US" sz="2400" b="1" dirty="0"/>
              <a:t>         12,8,25,17,33,31,40,42</a:t>
            </a:r>
          </a:p>
          <a:p>
            <a:endParaRPr lang="en-US" sz="2400" b="1" dirty="0"/>
          </a:p>
          <a:p>
            <a:r>
              <a:rPr lang="en-US" sz="2400" b="1" dirty="0"/>
              <a:t>         12,8,25,17,33,31,40,42</a:t>
            </a:r>
          </a:p>
          <a:p>
            <a:endParaRPr lang="en-US" sz="2400" b="1" dirty="0"/>
          </a:p>
          <a:p>
            <a:r>
              <a:rPr lang="en-US" sz="2400" b="1" dirty="0"/>
              <a:t>         12,8,25,17,33,31,40,42</a:t>
            </a:r>
          </a:p>
          <a:p>
            <a:endParaRPr lang="en-US" sz="2400" b="1" dirty="0"/>
          </a:p>
          <a:p>
            <a:r>
              <a:rPr lang="en-US" sz="2400" b="1" dirty="0"/>
              <a:t>         12,8,25,17,33,31,40,42</a:t>
            </a:r>
          </a:p>
          <a:p>
            <a:endParaRPr lang="en-US" sz="2400" b="1" dirty="0"/>
          </a:p>
          <a:p>
            <a:r>
              <a:rPr lang="en-US" sz="2400" b="1" dirty="0"/>
              <a:t>         12,8,25,14,33,31,40,42</a:t>
            </a:r>
          </a:p>
        </p:txBody>
      </p:sp>
      <p:sp>
        <p:nvSpPr>
          <p:cNvPr id="3" name="Freeform: Shape 2">
            <a:extLst>
              <a:ext uri="{FF2B5EF4-FFF2-40B4-BE49-F238E27FC236}">
                <a16:creationId xmlns:a16="http://schemas.microsoft.com/office/drawing/2014/main" id="{C94D85F1-A5A4-D480-6B11-77490A4DA710}"/>
              </a:ext>
            </a:extLst>
          </p:cNvPr>
          <p:cNvSpPr/>
          <p:nvPr/>
        </p:nvSpPr>
        <p:spPr>
          <a:xfrm>
            <a:off x="1309068" y="1007164"/>
            <a:ext cx="877541" cy="212035"/>
          </a:xfrm>
          <a:custGeom>
            <a:avLst/>
            <a:gdLst>
              <a:gd name="connsiteX0" fmla="*/ 188428 w 1833761"/>
              <a:gd name="connsiteY0" fmla="*/ 223666 h 250170"/>
              <a:gd name="connsiteX1" fmla="*/ 135419 w 1833761"/>
              <a:gd name="connsiteY1" fmla="*/ 11631 h 250170"/>
              <a:gd name="connsiteX2" fmla="*/ 1712428 w 1833761"/>
              <a:gd name="connsiteY2" fmla="*/ 51387 h 250170"/>
              <a:gd name="connsiteX3" fmla="*/ 1725680 w 1833761"/>
              <a:gd name="connsiteY3" fmla="*/ 250170 h 250170"/>
              <a:gd name="connsiteX4" fmla="*/ 1725680 w 1833761"/>
              <a:gd name="connsiteY4" fmla="*/ 250170 h 250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3761" h="250170">
                <a:moveTo>
                  <a:pt x="188428" y="223666"/>
                </a:moveTo>
                <a:cubicBezTo>
                  <a:pt x="34923" y="132005"/>
                  <a:pt x="-118581" y="40344"/>
                  <a:pt x="135419" y="11631"/>
                </a:cubicBezTo>
                <a:cubicBezTo>
                  <a:pt x="389419" y="-17082"/>
                  <a:pt x="1447385" y="11631"/>
                  <a:pt x="1712428" y="51387"/>
                </a:cubicBezTo>
                <a:cubicBezTo>
                  <a:pt x="1977471" y="91143"/>
                  <a:pt x="1725680" y="250170"/>
                  <a:pt x="1725680" y="250170"/>
                </a:cubicBezTo>
                <a:lnTo>
                  <a:pt x="1725680" y="25017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a:extLst>
              <a:ext uri="{FF2B5EF4-FFF2-40B4-BE49-F238E27FC236}">
                <a16:creationId xmlns:a16="http://schemas.microsoft.com/office/drawing/2014/main" id="{6829EF64-6A39-8EE4-3945-EF84F9A7CD82}"/>
              </a:ext>
            </a:extLst>
          </p:cNvPr>
          <p:cNvSpPr/>
          <p:nvPr/>
        </p:nvSpPr>
        <p:spPr>
          <a:xfrm rot="10612469">
            <a:off x="1747949" y="2263292"/>
            <a:ext cx="738219" cy="212350"/>
          </a:xfrm>
          <a:custGeom>
            <a:avLst/>
            <a:gdLst>
              <a:gd name="connsiteX0" fmla="*/ 188428 w 1833761"/>
              <a:gd name="connsiteY0" fmla="*/ 223666 h 250170"/>
              <a:gd name="connsiteX1" fmla="*/ 135419 w 1833761"/>
              <a:gd name="connsiteY1" fmla="*/ 11631 h 250170"/>
              <a:gd name="connsiteX2" fmla="*/ 1712428 w 1833761"/>
              <a:gd name="connsiteY2" fmla="*/ 51387 h 250170"/>
              <a:gd name="connsiteX3" fmla="*/ 1725680 w 1833761"/>
              <a:gd name="connsiteY3" fmla="*/ 250170 h 250170"/>
              <a:gd name="connsiteX4" fmla="*/ 1725680 w 1833761"/>
              <a:gd name="connsiteY4" fmla="*/ 250170 h 250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3761" h="250170">
                <a:moveTo>
                  <a:pt x="188428" y="223666"/>
                </a:moveTo>
                <a:cubicBezTo>
                  <a:pt x="34923" y="132005"/>
                  <a:pt x="-118581" y="40344"/>
                  <a:pt x="135419" y="11631"/>
                </a:cubicBezTo>
                <a:cubicBezTo>
                  <a:pt x="389419" y="-17082"/>
                  <a:pt x="1447385" y="11631"/>
                  <a:pt x="1712428" y="51387"/>
                </a:cubicBezTo>
                <a:cubicBezTo>
                  <a:pt x="1977471" y="91143"/>
                  <a:pt x="1725680" y="250170"/>
                  <a:pt x="1725680" y="250170"/>
                </a:cubicBezTo>
                <a:lnTo>
                  <a:pt x="1725680" y="25017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9B03A2B6-0AF5-9673-4354-CC7A3554428B}"/>
              </a:ext>
            </a:extLst>
          </p:cNvPr>
          <p:cNvSpPr/>
          <p:nvPr/>
        </p:nvSpPr>
        <p:spPr>
          <a:xfrm rot="10612469">
            <a:off x="1941073" y="2972990"/>
            <a:ext cx="888684" cy="251940"/>
          </a:xfrm>
          <a:custGeom>
            <a:avLst/>
            <a:gdLst>
              <a:gd name="connsiteX0" fmla="*/ 188428 w 1833761"/>
              <a:gd name="connsiteY0" fmla="*/ 223666 h 250170"/>
              <a:gd name="connsiteX1" fmla="*/ 135419 w 1833761"/>
              <a:gd name="connsiteY1" fmla="*/ 11631 h 250170"/>
              <a:gd name="connsiteX2" fmla="*/ 1712428 w 1833761"/>
              <a:gd name="connsiteY2" fmla="*/ 51387 h 250170"/>
              <a:gd name="connsiteX3" fmla="*/ 1725680 w 1833761"/>
              <a:gd name="connsiteY3" fmla="*/ 250170 h 250170"/>
              <a:gd name="connsiteX4" fmla="*/ 1725680 w 1833761"/>
              <a:gd name="connsiteY4" fmla="*/ 250170 h 250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3761" h="250170">
                <a:moveTo>
                  <a:pt x="188428" y="223666"/>
                </a:moveTo>
                <a:cubicBezTo>
                  <a:pt x="34923" y="132005"/>
                  <a:pt x="-118581" y="40344"/>
                  <a:pt x="135419" y="11631"/>
                </a:cubicBezTo>
                <a:cubicBezTo>
                  <a:pt x="389419" y="-17082"/>
                  <a:pt x="1447385" y="11631"/>
                  <a:pt x="1712428" y="51387"/>
                </a:cubicBezTo>
                <a:cubicBezTo>
                  <a:pt x="1977471" y="91143"/>
                  <a:pt x="1725680" y="250170"/>
                  <a:pt x="1725680" y="250170"/>
                </a:cubicBezTo>
                <a:lnTo>
                  <a:pt x="1725680" y="25017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A1AB2AD5-6ADB-1D0D-1724-EB9A4FD9BEAA}"/>
              </a:ext>
            </a:extLst>
          </p:cNvPr>
          <p:cNvSpPr/>
          <p:nvPr/>
        </p:nvSpPr>
        <p:spPr>
          <a:xfrm rot="10612469">
            <a:off x="2298858" y="3726351"/>
            <a:ext cx="888684" cy="251940"/>
          </a:xfrm>
          <a:custGeom>
            <a:avLst/>
            <a:gdLst>
              <a:gd name="connsiteX0" fmla="*/ 188428 w 1833761"/>
              <a:gd name="connsiteY0" fmla="*/ 223666 h 250170"/>
              <a:gd name="connsiteX1" fmla="*/ 135419 w 1833761"/>
              <a:gd name="connsiteY1" fmla="*/ 11631 h 250170"/>
              <a:gd name="connsiteX2" fmla="*/ 1712428 w 1833761"/>
              <a:gd name="connsiteY2" fmla="*/ 51387 h 250170"/>
              <a:gd name="connsiteX3" fmla="*/ 1725680 w 1833761"/>
              <a:gd name="connsiteY3" fmla="*/ 250170 h 250170"/>
              <a:gd name="connsiteX4" fmla="*/ 1725680 w 1833761"/>
              <a:gd name="connsiteY4" fmla="*/ 250170 h 250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3761" h="250170">
                <a:moveTo>
                  <a:pt x="188428" y="223666"/>
                </a:moveTo>
                <a:cubicBezTo>
                  <a:pt x="34923" y="132005"/>
                  <a:pt x="-118581" y="40344"/>
                  <a:pt x="135419" y="11631"/>
                </a:cubicBezTo>
                <a:cubicBezTo>
                  <a:pt x="389419" y="-17082"/>
                  <a:pt x="1447385" y="11631"/>
                  <a:pt x="1712428" y="51387"/>
                </a:cubicBezTo>
                <a:cubicBezTo>
                  <a:pt x="1977471" y="91143"/>
                  <a:pt x="1725680" y="250170"/>
                  <a:pt x="1725680" y="250170"/>
                </a:cubicBezTo>
                <a:lnTo>
                  <a:pt x="1725680" y="25017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5E66C797-F76C-7A00-792F-B38B81870589}"/>
              </a:ext>
            </a:extLst>
          </p:cNvPr>
          <p:cNvSpPr/>
          <p:nvPr/>
        </p:nvSpPr>
        <p:spPr>
          <a:xfrm rot="10612469">
            <a:off x="2636788" y="4423076"/>
            <a:ext cx="888684" cy="251940"/>
          </a:xfrm>
          <a:custGeom>
            <a:avLst/>
            <a:gdLst>
              <a:gd name="connsiteX0" fmla="*/ 188428 w 1833761"/>
              <a:gd name="connsiteY0" fmla="*/ 223666 h 250170"/>
              <a:gd name="connsiteX1" fmla="*/ 135419 w 1833761"/>
              <a:gd name="connsiteY1" fmla="*/ 11631 h 250170"/>
              <a:gd name="connsiteX2" fmla="*/ 1712428 w 1833761"/>
              <a:gd name="connsiteY2" fmla="*/ 51387 h 250170"/>
              <a:gd name="connsiteX3" fmla="*/ 1725680 w 1833761"/>
              <a:gd name="connsiteY3" fmla="*/ 250170 h 250170"/>
              <a:gd name="connsiteX4" fmla="*/ 1725680 w 1833761"/>
              <a:gd name="connsiteY4" fmla="*/ 250170 h 250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3761" h="250170">
                <a:moveTo>
                  <a:pt x="188428" y="223666"/>
                </a:moveTo>
                <a:cubicBezTo>
                  <a:pt x="34923" y="132005"/>
                  <a:pt x="-118581" y="40344"/>
                  <a:pt x="135419" y="11631"/>
                </a:cubicBezTo>
                <a:cubicBezTo>
                  <a:pt x="389419" y="-17082"/>
                  <a:pt x="1447385" y="11631"/>
                  <a:pt x="1712428" y="51387"/>
                </a:cubicBezTo>
                <a:cubicBezTo>
                  <a:pt x="1977471" y="91143"/>
                  <a:pt x="1725680" y="250170"/>
                  <a:pt x="1725680" y="250170"/>
                </a:cubicBezTo>
                <a:lnTo>
                  <a:pt x="1725680" y="25017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8" name="Freeform: Shape 7">
            <a:extLst>
              <a:ext uri="{FF2B5EF4-FFF2-40B4-BE49-F238E27FC236}">
                <a16:creationId xmlns:a16="http://schemas.microsoft.com/office/drawing/2014/main" id="{4A2A3AC7-4D78-73E3-D04A-7B6DB3FFB4A2}"/>
              </a:ext>
            </a:extLst>
          </p:cNvPr>
          <p:cNvSpPr/>
          <p:nvPr/>
        </p:nvSpPr>
        <p:spPr>
          <a:xfrm rot="10612469">
            <a:off x="3014450" y="5170742"/>
            <a:ext cx="888684" cy="251940"/>
          </a:xfrm>
          <a:custGeom>
            <a:avLst/>
            <a:gdLst>
              <a:gd name="connsiteX0" fmla="*/ 188428 w 1833761"/>
              <a:gd name="connsiteY0" fmla="*/ 223666 h 250170"/>
              <a:gd name="connsiteX1" fmla="*/ 135419 w 1833761"/>
              <a:gd name="connsiteY1" fmla="*/ 11631 h 250170"/>
              <a:gd name="connsiteX2" fmla="*/ 1712428 w 1833761"/>
              <a:gd name="connsiteY2" fmla="*/ 51387 h 250170"/>
              <a:gd name="connsiteX3" fmla="*/ 1725680 w 1833761"/>
              <a:gd name="connsiteY3" fmla="*/ 250170 h 250170"/>
              <a:gd name="connsiteX4" fmla="*/ 1725680 w 1833761"/>
              <a:gd name="connsiteY4" fmla="*/ 250170 h 250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3761" h="250170">
                <a:moveTo>
                  <a:pt x="188428" y="223666"/>
                </a:moveTo>
                <a:cubicBezTo>
                  <a:pt x="34923" y="132005"/>
                  <a:pt x="-118581" y="40344"/>
                  <a:pt x="135419" y="11631"/>
                </a:cubicBezTo>
                <a:cubicBezTo>
                  <a:pt x="389419" y="-17082"/>
                  <a:pt x="1447385" y="11631"/>
                  <a:pt x="1712428" y="51387"/>
                </a:cubicBezTo>
                <a:cubicBezTo>
                  <a:pt x="1977471" y="91143"/>
                  <a:pt x="1725680" y="250170"/>
                  <a:pt x="1725680" y="250170"/>
                </a:cubicBezTo>
                <a:lnTo>
                  <a:pt x="1725680" y="25017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5010188"/>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{0801A130-11C5-49BC-AA82-5459969B5614}tf11964407_win32</Template>
  <TotalTime>535</TotalTime>
  <Words>1301</Words>
  <Application>Microsoft Office PowerPoint</Application>
  <PresentationFormat>Widescreen</PresentationFormat>
  <Paragraphs>366</Paragraphs>
  <Slides>17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Courier New</vt:lpstr>
      <vt:lpstr>Gill Sans Nova</vt:lpstr>
      <vt:lpstr>Gill Sans Nova Light</vt:lpstr>
      <vt:lpstr>Sagona Book</vt:lpstr>
      <vt:lpstr>Wingdings</vt:lpstr>
      <vt:lpstr>Office Theme</vt:lpstr>
      <vt:lpstr>Sorting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dc:title>
  <dc:creator>hariomrauniyar@gmail.com</dc:creator>
  <cp:lastModifiedBy>hariomrauniyar@gmail.com</cp:lastModifiedBy>
  <cp:revision>30</cp:revision>
  <dcterms:created xsi:type="dcterms:W3CDTF">2023-02-17T12:28:26Z</dcterms:created>
  <dcterms:modified xsi:type="dcterms:W3CDTF">2023-02-18T13:28:15Z</dcterms:modified>
</cp:coreProperties>
</file>