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487" r:id="rId3"/>
    <p:sldId id="477" r:id="rId4"/>
    <p:sldId id="386" r:id="rId5"/>
    <p:sldId id="387" r:id="rId6"/>
    <p:sldId id="388" r:id="rId7"/>
    <p:sldId id="389" r:id="rId8"/>
    <p:sldId id="392" r:id="rId9"/>
    <p:sldId id="492" r:id="rId10"/>
    <p:sldId id="493" r:id="rId11"/>
    <p:sldId id="424" r:id="rId12"/>
    <p:sldId id="462" r:id="rId13"/>
    <p:sldId id="395" r:id="rId14"/>
    <p:sldId id="397" r:id="rId15"/>
    <p:sldId id="415" r:id="rId16"/>
    <p:sldId id="417" r:id="rId17"/>
    <p:sldId id="418" r:id="rId18"/>
    <p:sldId id="466" r:id="rId19"/>
    <p:sldId id="463" r:id="rId20"/>
    <p:sldId id="478" r:id="rId21"/>
    <p:sldId id="426" r:id="rId22"/>
    <p:sldId id="427" r:id="rId23"/>
    <p:sldId id="430" r:id="rId24"/>
    <p:sldId id="440" r:id="rId25"/>
    <p:sldId id="441" r:id="rId26"/>
    <p:sldId id="472" r:id="rId27"/>
    <p:sldId id="473" r:id="rId28"/>
    <p:sldId id="448" r:id="rId29"/>
    <p:sldId id="452" r:id="rId30"/>
    <p:sldId id="453" r:id="rId31"/>
    <p:sldId id="475" r:id="rId32"/>
    <p:sldId id="464" r:id="rId33"/>
    <p:sldId id="371" r:id="rId34"/>
    <p:sldId id="486" r:id="rId35"/>
    <p:sldId id="459" r:id="rId36"/>
    <p:sldId id="461" r:id="rId37"/>
    <p:sldId id="494" r:id="rId38"/>
    <p:sldId id="482" r:id="rId39"/>
    <p:sldId id="483" r:id="rId40"/>
    <p:sldId id="484" r:id="rId41"/>
    <p:sldId id="485" r:id="rId42"/>
    <p:sldId id="479" r:id="rId43"/>
    <p:sldId id="491" r:id="rId44"/>
    <p:sldId id="45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FF0000"/>
    <a:srgbClr val="E2AC00"/>
    <a:srgbClr val="EEB500"/>
    <a:srgbClr val="0070C0"/>
    <a:srgbClr val="FFFF00"/>
    <a:srgbClr val="000000"/>
    <a:srgbClr val="FF9F9F"/>
    <a:srgbClr val="FF7F7F"/>
    <a:srgbClr val="7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53" autoAdjust="0"/>
    <p:restoredTop sz="74629" autoAdjust="0"/>
  </p:normalViewPr>
  <p:slideViewPr>
    <p:cSldViewPr snapToObjects="1">
      <p:cViewPr>
        <p:scale>
          <a:sx n="75" d="100"/>
          <a:sy n="75" d="100"/>
        </p:scale>
        <p:origin x="-97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ongu\Documents\isca12_graphs_ppt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ongu\Documents\isca12_graphs_ppt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ongu\Documents\isca12_graphs_ppt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ongu\Documents\isca12_graphs_pp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ongu\Documents\isca12_graphs_pp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oongu\Documents\isca12_graphs_pp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MASA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Sheet1!$C$28:$C$36</c:f>
              <c:strCache>
                <c:ptCount val="9"/>
                <c:pt idx="0">
                  <c:v>hmmer</c:v>
                </c:pt>
                <c:pt idx="1">
                  <c:v>leslie3d</c:v>
                </c:pt>
                <c:pt idx="2">
                  <c:v>zeusmp</c:v>
                </c:pt>
                <c:pt idx="3">
                  <c:v>Gems.</c:v>
                </c:pt>
                <c:pt idx="4">
                  <c:v>sphinx3</c:v>
                </c:pt>
                <c:pt idx="5">
                  <c:v>scale</c:v>
                </c:pt>
                <c:pt idx="6">
                  <c:v>add</c:v>
                </c:pt>
                <c:pt idx="7">
                  <c:v>triad</c:v>
                </c:pt>
                <c:pt idx="8">
                  <c:v>gmean</c:v>
                </c:pt>
              </c:strCache>
            </c:strRef>
          </c:cat>
          <c:val>
            <c:numRef>
              <c:f>Sheet1!$G$28:$G$36</c:f>
              <c:numCache>
                <c:formatCode>General</c:formatCode>
                <c:ptCount val="9"/>
                <c:pt idx="0">
                  <c:v>0.39452388870413002</c:v>
                </c:pt>
                <c:pt idx="1">
                  <c:v>0.42219755826858996</c:v>
                </c:pt>
                <c:pt idx="2">
                  <c:v>0.4385801027557199</c:v>
                </c:pt>
                <c:pt idx="3">
                  <c:v>0.45059717698154</c:v>
                </c:pt>
                <c:pt idx="4">
                  <c:v>0.48601570166829999</c:v>
                </c:pt>
                <c:pt idx="5">
                  <c:v>0.4876099120703401</c:v>
                </c:pt>
                <c:pt idx="6">
                  <c:v>0.57109144542772006</c:v>
                </c:pt>
                <c:pt idx="7">
                  <c:v>0.57408312958435004</c:v>
                </c:pt>
                <c:pt idx="8">
                  <c:v>0.16722366071040407</c:v>
                </c:pt>
              </c:numCache>
            </c:numRef>
          </c:val>
        </c:ser>
        <c:ser>
          <c:idx val="1"/>
          <c:order val="1"/>
          <c:tx>
            <c:strRef>
              <c:f>Sheet1!$H$3</c:f>
              <c:strCache>
                <c:ptCount val="1"/>
                <c:pt idx="0">
                  <c:v>"Ideal"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Sheet1!$C$28:$C$36</c:f>
              <c:strCache>
                <c:ptCount val="9"/>
                <c:pt idx="0">
                  <c:v>hmmer</c:v>
                </c:pt>
                <c:pt idx="1">
                  <c:v>leslie3d</c:v>
                </c:pt>
                <c:pt idx="2">
                  <c:v>zeusmp</c:v>
                </c:pt>
                <c:pt idx="3">
                  <c:v>Gems.</c:v>
                </c:pt>
                <c:pt idx="4">
                  <c:v>sphinx3</c:v>
                </c:pt>
                <c:pt idx="5">
                  <c:v>scale</c:v>
                </c:pt>
                <c:pt idx="6">
                  <c:v>add</c:v>
                </c:pt>
                <c:pt idx="7">
                  <c:v>triad</c:v>
                </c:pt>
                <c:pt idx="8">
                  <c:v>gmean</c:v>
                </c:pt>
              </c:strCache>
            </c:strRef>
          </c:cat>
          <c:val>
            <c:numRef>
              <c:f>Sheet1!$H$28:$H$36</c:f>
              <c:numCache>
                <c:formatCode>General</c:formatCode>
                <c:ptCount val="9"/>
                <c:pt idx="0">
                  <c:v>0.49318257399401011</c:v>
                </c:pt>
                <c:pt idx="1">
                  <c:v>0.52652608213096008</c:v>
                </c:pt>
                <c:pt idx="2">
                  <c:v>0.45959831854272992</c:v>
                </c:pt>
                <c:pt idx="3">
                  <c:v>0.53601158161417994</c:v>
                </c:pt>
                <c:pt idx="4">
                  <c:v>0.51938174681058991</c:v>
                </c:pt>
                <c:pt idx="5">
                  <c:v>0.56314948041566004</c:v>
                </c:pt>
                <c:pt idx="6">
                  <c:v>0.79115044247786992</c:v>
                </c:pt>
                <c:pt idx="7">
                  <c:v>0.77408312958434999</c:v>
                </c:pt>
                <c:pt idx="8">
                  <c:v>0.19601279837291896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31449600"/>
        <c:axId val="131451136"/>
      </c:barChart>
      <c:catAx>
        <c:axId val="13144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-4200000" vert="horz"/>
          <a:lstStyle/>
          <a:p>
            <a:pPr>
              <a:defRPr sz="2400"/>
            </a:pPr>
            <a:endParaRPr lang="en-US"/>
          </a:p>
        </c:txPr>
        <c:crossAx val="131451136"/>
        <c:crosses val="autoZero"/>
        <c:auto val="1"/>
        <c:lblAlgn val="ctr"/>
        <c:lblOffset val="0"/>
        <c:noMultiLvlLbl val="0"/>
      </c:catAx>
      <c:valAx>
        <c:axId val="131451136"/>
        <c:scaling>
          <c:orientation val="minMax"/>
          <c:max val="0.8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IPC Improvement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31449600"/>
        <c:crosses val="autoZero"/>
        <c:crossBetween val="between"/>
        <c:majorUnit val="0.1"/>
        <c:minorUnit val="5.000000000000001E-2"/>
      </c:valAx>
    </c:plotArea>
    <c:legend>
      <c:legendPos val="t"/>
      <c:layout/>
      <c:overlay val="1"/>
      <c:txPr>
        <a:bodyPr/>
        <a:lstStyle/>
        <a:p>
          <a:pPr>
            <a:defRPr sz="4000" b="1"/>
          </a:pPr>
          <a:endParaRPr lang="en-US"/>
        </a:p>
      </c:txPr>
    </c:legend>
    <c:plotVisOnly val="1"/>
    <c:dispBlanksAs val="gap"/>
    <c:showDLblsOverMax val="0"/>
  </c:chart>
  <c:spPr>
    <a:ln w="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SALP-1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invertIfNegative val="0"/>
          <c:cat>
            <c:strRef>
              <c:f>Sheet1!$C$36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Sheet1!$E$36</c:f>
              <c:numCache>
                <c:formatCode>General</c:formatCode>
                <c:ptCount val="1"/>
                <c:pt idx="0">
                  <c:v>6.625337723405611E-2</c:v>
                </c:pt>
              </c:numCache>
            </c:numRef>
          </c:val>
        </c:ser>
        <c:ser>
          <c:idx val="1"/>
          <c:order val="1"/>
          <c:tx>
            <c:strRef>
              <c:f>Sheet1!$F$3</c:f>
              <c:strCache>
                <c:ptCount val="1"/>
                <c:pt idx="0">
                  <c:v>SALP-2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invertIfNegative val="0"/>
          <c:cat>
            <c:strRef>
              <c:f>Sheet1!$C$36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Sheet1!$F$36</c:f>
              <c:numCache>
                <c:formatCode>General</c:formatCode>
                <c:ptCount val="1"/>
                <c:pt idx="0">
                  <c:v>0.13406336418999398</c:v>
                </c:pt>
              </c:numCache>
            </c:numRef>
          </c:val>
        </c:ser>
        <c:ser>
          <c:idx val="2"/>
          <c:order val="2"/>
          <c:tx>
            <c:strRef>
              <c:f>Sheet1!$G$3</c:f>
              <c:strCache>
                <c:ptCount val="1"/>
                <c:pt idx="0">
                  <c:v>MASA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Sheet1!$C$36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Sheet1!$G$36</c:f>
              <c:numCache>
                <c:formatCode>General</c:formatCode>
                <c:ptCount val="1"/>
                <c:pt idx="0">
                  <c:v>0.16722366071040407</c:v>
                </c:pt>
              </c:numCache>
            </c:numRef>
          </c:val>
        </c:ser>
        <c:ser>
          <c:idx val="3"/>
          <c:order val="3"/>
          <c:tx>
            <c:strRef>
              <c:f>Sheet1!$H$3</c:f>
              <c:strCache>
                <c:ptCount val="1"/>
                <c:pt idx="0">
                  <c:v>"Ideal"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Sheet1!$C$36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Sheet1!$H$36</c:f>
              <c:numCache>
                <c:formatCode>General</c:formatCode>
                <c:ptCount val="1"/>
                <c:pt idx="0">
                  <c:v>0.19601279837291896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6636672"/>
        <c:axId val="116642560"/>
      </c:barChart>
      <c:catAx>
        <c:axId val="116636672"/>
        <c:scaling>
          <c:orientation val="minMax"/>
        </c:scaling>
        <c:delete val="1"/>
        <c:axPos val="b"/>
        <c:majorGridlines/>
        <c:numFmt formatCode="General" sourceLinked="1"/>
        <c:majorTickMark val="none"/>
        <c:minorTickMark val="none"/>
        <c:tickLblPos val="nextTo"/>
        <c:crossAx val="116642560"/>
        <c:crosses val="autoZero"/>
        <c:auto val="1"/>
        <c:lblAlgn val="ctr"/>
        <c:lblOffset val="0"/>
        <c:noMultiLvlLbl val="0"/>
      </c:catAx>
      <c:valAx>
        <c:axId val="116642560"/>
        <c:scaling>
          <c:orientation val="minMax"/>
          <c:max val="0.3000000000000000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IPC </a:t>
                </a:r>
                <a:r>
                  <a:rPr lang="en-US" sz="2800" smtClean="0"/>
                  <a:t>Increase</a:t>
                </a:r>
                <a:endParaRPr lang="en-US" sz="280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16636672"/>
        <c:crosses val="autoZero"/>
        <c:crossBetween val="between"/>
        <c:majorUnit val="0.1"/>
        <c:minorUnit val="5.000000000000001E-2"/>
      </c:valAx>
    </c:plotArea>
    <c:legend>
      <c:legendPos val="t"/>
      <c:layout/>
      <c:overlay val="0"/>
      <c:txPr>
        <a:bodyPr/>
        <a:lstStyle/>
        <a:p>
          <a:pPr>
            <a:defRPr sz="3600" b="1"/>
          </a:pPr>
          <a:endParaRPr lang="en-US"/>
        </a:p>
      </c:txPr>
    </c:legend>
    <c:plotVisOnly val="1"/>
    <c:dispBlanksAs val="gap"/>
    <c:showDLblsOverMax val="0"/>
  </c:chart>
  <c:spPr>
    <a:ln w="0">
      <a:noFill/>
    </a:ln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2"/>
          <c:order val="0"/>
          <c:tx>
            <c:strRef>
              <c:f>Sheet1!$G$96</c:f>
              <c:strCache>
                <c:ptCount val="1"/>
                <c:pt idx="0">
                  <c:v>MASA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numRef>
              <c:f>Sheet1!$C$97:$C$104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cat>
          <c:val>
            <c:numRef>
              <c:f>Sheet1!$G$97:$G$104</c:f>
              <c:numCache>
                <c:formatCode>General</c:formatCode>
                <c:ptCount val="8"/>
                <c:pt idx="0">
                  <c:v>0</c:v>
                </c:pt>
                <c:pt idx="1">
                  <c:v>8.246255916824996E-2</c:v>
                </c:pt>
                <c:pt idx="2">
                  <c:v>0.13688409434578008</c:v>
                </c:pt>
                <c:pt idx="3">
                  <c:v>0.16722366071040007</c:v>
                </c:pt>
                <c:pt idx="4">
                  <c:v>0.1843679753715699</c:v>
                </c:pt>
                <c:pt idx="5">
                  <c:v>0.1931288468854</c:v>
                </c:pt>
                <c:pt idx="6">
                  <c:v>0.19761396905618001</c:v>
                </c:pt>
                <c:pt idx="7">
                  <c:v>0.1999438922782899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8411648"/>
        <c:axId val="118413568"/>
      </c:barChart>
      <c:catAx>
        <c:axId val="118411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3600" b="1"/>
                </a:pPr>
                <a:r>
                  <a:rPr lang="en-US" sz="3600" b="1" smtClean="0"/>
                  <a:t>Subarrays-per-bank</a:t>
                </a:r>
                <a:endParaRPr lang="en-US" sz="3600" b="1"/>
              </a:p>
            </c:rich>
          </c:tx>
          <c:layout>
            <c:manualLayout>
              <c:xMode val="edge"/>
              <c:yMode val="edge"/>
              <c:x val="0.35258991904044135"/>
              <c:y val="0.8357984034477448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3200"/>
            </a:pPr>
            <a:endParaRPr lang="en-US"/>
          </a:p>
        </c:txPr>
        <c:crossAx val="118413568"/>
        <c:crosses val="autoZero"/>
        <c:auto val="1"/>
        <c:lblAlgn val="ctr"/>
        <c:lblOffset val="0"/>
        <c:noMultiLvlLbl val="0"/>
      </c:catAx>
      <c:valAx>
        <c:axId val="118413568"/>
        <c:scaling>
          <c:orientation val="minMax"/>
          <c:max val="0.30000000000000004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IPC Improvement</a:t>
                </a:r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18411648"/>
        <c:crosses val="autoZero"/>
        <c:crossBetween val="between"/>
        <c:majorUnit val="5.000000000000001E-2"/>
        <c:minorUnit val="5.000000000000001E-2"/>
      </c:valAx>
    </c:plotArea>
    <c:legend>
      <c:legendPos val="t"/>
      <c:layout/>
      <c:overlay val="1"/>
      <c:txPr>
        <a:bodyPr/>
        <a:lstStyle/>
        <a:p>
          <a:pPr>
            <a:defRPr sz="4000" b="1"/>
          </a:pPr>
          <a:endParaRPr lang="en-US"/>
        </a:p>
      </c:txPr>
    </c:legend>
    <c:plotVisOnly val="1"/>
    <c:dispBlanksAs val="gap"/>
    <c:showDLblsOverMax val="0"/>
  </c:chart>
  <c:spPr>
    <a:ln w="0"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Sheet1!$G$128</c:f>
              <c:strCache>
                <c:ptCount val="1"/>
                <c:pt idx="0">
                  <c:v>MASA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Sheet1!$C$129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Sheet1!$G$129</c:f>
              <c:numCache>
                <c:formatCode>General</c:formatCode>
                <c:ptCount val="1"/>
                <c:pt idx="0">
                  <c:v>0.12350137000054007</c:v>
                </c:pt>
              </c:numCache>
            </c:numRef>
          </c:val>
        </c:ser>
        <c:ser>
          <c:idx val="1"/>
          <c:order val="1"/>
          <c:tx>
            <c:strRef>
              <c:f>Sheet1!$H$128</c:f>
              <c:strCache>
                <c:ptCount val="1"/>
                <c:pt idx="0">
                  <c:v>"Ideal"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Sheet1!$C$129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Sheet1!$H$129</c:f>
              <c:numCache>
                <c:formatCode>General</c:formatCode>
                <c:ptCount val="1"/>
                <c:pt idx="0">
                  <c:v>0.1470970576075401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8146560"/>
        <c:axId val="118148096"/>
      </c:barChart>
      <c:catAx>
        <c:axId val="1181465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148096"/>
        <c:crosses val="autoZero"/>
        <c:auto val="1"/>
        <c:lblAlgn val="ctr"/>
        <c:lblOffset val="0"/>
        <c:noMultiLvlLbl val="0"/>
      </c:catAx>
      <c:valAx>
        <c:axId val="118148096"/>
        <c:scaling>
          <c:orientation val="minMax"/>
          <c:max val="0.2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800"/>
                </a:pPr>
                <a:r>
                  <a:rPr lang="en-US" sz="2800"/>
                  <a:t>IPC </a:t>
                </a:r>
                <a:r>
                  <a:rPr lang="en-US" sz="2800" smtClean="0"/>
                  <a:t>Increase</a:t>
                </a:r>
                <a:endParaRPr lang="en-US" sz="280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118146560"/>
        <c:crosses val="autoZero"/>
        <c:crossBetween val="between"/>
        <c:majorUnit val="5.000000000000001E-2"/>
        <c:minorUnit val="5.000000000000001E-2"/>
      </c:valAx>
    </c:plotArea>
    <c:legend>
      <c:legendPos val="t"/>
      <c:layout/>
      <c:overlay val="0"/>
      <c:txPr>
        <a:bodyPr/>
        <a:lstStyle/>
        <a:p>
          <a:pPr>
            <a:defRPr sz="4000" b="1"/>
          </a:pPr>
          <a:endParaRPr lang="en-US"/>
        </a:p>
      </c:txPr>
    </c:legend>
    <c:plotVisOnly val="1"/>
    <c:dispBlanksAs val="gap"/>
    <c:showDLblsOverMax val="0"/>
  </c:chart>
  <c:spPr>
    <a:ln w="0"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328499296202071"/>
          <c:y val="0.2056872843124527"/>
          <c:w val="0.42227218128877747"/>
          <c:h val="0.73575736880707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Sheet1!$D$131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Sheet1!$C$132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Sheet1!$D$132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Sheet1!$G$131</c:f>
              <c:strCache>
                <c:ptCount val="1"/>
                <c:pt idx="0">
                  <c:v>MASA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Sheet1!$C$132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Sheet1!$G$132</c:f>
              <c:numCache>
                <c:formatCode>General</c:formatCode>
                <c:ptCount val="1"/>
                <c:pt idx="0">
                  <c:v>0.81323683526687141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8184192"/>
        <c:axId val="118190080"/>
      </c:barChart>
      <c:catAx>
        <c:axId val="118184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190080"/>
        <c:crosses val="autoZero"/>
        <c:auto val="1"/>
        <c:lblAlgn val="ctr"/>
        <c:lblOffset val="0"/>
        <c:noMultiLvlLbl val="0"/>
      </c:catAx>
      <c:valAx>
        <c:axId val="118190080"/>
        <c:scaling>
          <c:orientation val="minMax"/>
          <c:max val="1.2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sz="3200"/>
                  <a:t>Normalized</a:t>
                </a:r>
                <a:r>
                  <a:rPr lang="en-US" sz="3200" baseline="0"/>
                  <a:t> </a:t>
                </a:r>
                <a:br>
                  <a:rPr lang="en-US" sz="3200" baseline="0"/>
                </a:br>
                <a:r>
                  <a:rPr lang="en-US" sz="3200" baseline="0"/>
                  <a:t>Dynamic Energy</a:t>
                </a:r>
                <a:endParaRPr lang="en-US" sz="3200"/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18184192"/>
        <c:crosses val="autoZero"/>
        <c:crossBetween val="between"/>
        <c:majorUnit val="0.2"/>
        <c:minorUnit val="5.000000000000001E-2"/>
      </c:valAx>
    </c:plotArea>
    <c:legend>
      <c:legendPos val="t"/>
      <c:layout/>
      <c:overlay val="0"/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  <c:showDLblsOverMax val="0"/>
  </c:chart>
  <c:spPr>
    <a:ln w="0"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328499296202071"/>
          <c:y val="0.2056872843124527"/>
          <c:w val="0.42227218128877747"/>
          <c:h val="0.735757368807077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Sheet1!$D$134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Sheet1!$C$135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Sheet1!$D$135</c:f>
              <c:numCache>
                <c:formatCode>General</c:formatCode>
                <c:ptCount val="1"/>
                <c:pt idx="0">
                  <c:v>0.56895947139604441</c:v>
                </c:pt>
              </c:numCache>
            </c:numRef>
          </c:val>
        </c:ser>
        <c:ser>
          <c:idx val="1"/>
          <c:order val="1"/>
          <c:tx>
            <c:strRef>
              <c:f>Sheet1!$G$134</c:f>
              <c:strCache>
                <c:ptCount val="1"/>
                <c:pt idx="0">
                  <c:v>MASA</c:v>
                </c:pt>
              </c:strCache>
            </c:strRef>
          </c:tx>
          <c:spPr>
            <a:solidFill>
              <a:srgbClr val="0070C0"/>
            </a:solidFill>
          </c:spPr>
          <c:invertIfNegative val="0"/>
          <c:cat>
            <c:strRef>
              <c:f>Sheet1!$C$135</c:f>
              <c:strCache>
                <c:ptCount val="1"/>
                <c:pt idx="0">
                  <c:v>gmean</c:v>
                </c:pt>
              </c:strCache>
            </c:strRef>
          </c:cat>
          <c:val>
            <c:numRef>
              <c:f>Sheet1!$G$135</c:f>
              <c:numCache>
                <c:formatCode>General</c:formatCode>
                <c:ptCount val="1"/>
                <c:pt idx="0">
                  <c:v>0.69801006297727797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8207232"/>
        <c:axId val="118208768"/>
      </c:barChart>
      <c:catAx>
        <c:axId val="1182072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208768"/>
        <c:crosses val="autoZero"/>
        <c:auto val="1"/>
        <c:lblAlgn val="ctr"/>
        <c:lblOffset val="0"/>
        <c:noMultiLvlLbl val="0"/>
      </c:catAx>
      <c:valAx>
        <c:axId val="118208768"/>
        <c:scaling>
          <c:orientation val="minMax"/>
          <c:max val="1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3200"/>
                </a:pPr>
                <a:r>
                  <a:rPr lang="en-US" sz="3200" smtClean="0"/>
                  <a:t>Row-Buffer </a:t>
                </a:r>
                <a:r>
                  <a:rPr lang="en-US" sz="3200" baseline="0" smtClean="0"/>
                  <a:t>Hit-Rate</a:t>
                </a:r>
                <a:endParaRPr lang="en-US" sz="3200"/>
              </a:p>
            </c:rich>
          </c:tx>
          <c:layout/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800"/>
            </a:pPr>
            <a:endParaRPr lang="en-US"/>
          </a:p>
        </c:txPr>
        <c:crossAx val="118207232"/>
        <c:crosses val="autoZero"/>
        <c:crossBetween val="between"/>
        <c:majorUnit val="0.2"/>
        <c:minorUnit val="5.000000000000001E-2"/>
      </c:valAx>
    </c:plotArea>
    <c:legend>
      <c:legendPos val="t"/>
      <c:layout/>
      <c:overlay val="0"/>
      <c:txPr>
        <a:bodyPr/>
        <a:lstStyle/>
        <a:p>
          <a:pPr>
            <a:defRPr sz="3200" b="1"/>
          </a:pPr>
          <a:endParaRPr lang="en-US"/>
        </a:p>
      </c:txPr>
    </c:legend>
    <c:plotVisOnly val="1"/>
    <c:dispBlanksAs val="gap"/>
    <c:showDLblsOverMax val="0"/>
  </c:chart>
  <c:spPr>
    <a:ln w="0"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11D61-8134-4F9E-BFE1-AEB06CC937A7}" type="datetimeFigureOut">
              <a:rPr lang="en-US" smtClean="0"/>
              <a:t>6/16/2012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03180-34AC-4716-85F0-B91B63342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57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3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58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1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40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4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17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61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26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907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25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58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72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2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96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18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65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7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9043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8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44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17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66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567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1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49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317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025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57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55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09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1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380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10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F03180-34AC-4716-85F0-B91B63342E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1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A5C63-8B36-4754-851D-12FD2888AB62}" type="datetime1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21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28FE3-9AE0-49A2-976F-324A07A44035}" type="datetime1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1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1AD1F-69F0-4F09-9216-7848FA869439}" type="datetime1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16F91-ED3E-4251-B1F7-EC5ADB84708A}" type="datetime1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7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E1BD6-2D5E-4D6A-B17F-9E7F4515CCE0}" type="datetime1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4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1E9B8-FBD4-438C-AF5F-667305AF5833}" type="datetime1">
              <a:rPr lang="en-US" smtClean="0"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4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F148-F549-4073-AB5C-5834CD879949}" type="datetime1">
              <a:rPr lang="en-US" smtClean="0"/>
              <a:t>6/16/2012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2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99E7-9DD3-4299-90F8-9846FCA66204}" type="datetime1">
              <a:rPr lang="en-US" smtClean="0"/>
              <a:t>6/16/2012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959CB-3542-414D-8B44-2F5E0236A0FD}" type="datetime1">
              <a:rPr lang="en-US" smtClean="0"/>
              <a:t>6/16/2012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6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8C53C-14FF-4D5E-A68F-15DFC7D68265}" type="datetime1">
              <a:rPr lang="en-US" smtClean="0"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54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DBC9E-D78A-433F-89BF-14D5DA7B7CE9}" type="datetime1">
              <a:rPr lang="en-US" smtClean="0"/>
              <a:t>6/16/2012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4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5344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8534400" cy="5365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65629-F741-454D-8A3F-49FD9C45B2E3}" type="datetime1">
              <a:rPr lang="en-US" smtClean="0"/>
              <a:t>6/16/2012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B363EBC-A636-4E4F-B313-DA526F248D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554" y="5334000"/>
            <a:ext cx="3376246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447800"/>
            <a:ext cx="8686800" cy="1924051"/>
          </a:xfrm>
        </p:spPr>
        <p:txBody>
          <a:bodyPr>
            <a:noAutofit/>
          </a:bodyPr>
          <a:lstStyle/>
          <a:p>
            <a:pPr algn="ctr"/>
            <a:r>
              <a:rPr lang="en-US" sz="6000" smtClean="0"/>
              <a:t>A Case for </a:t>
            </a:r>
            <a:br>
              <a:rPr lang="en-US" sz="6000" smtClean="0"/>
            </a:br>
            <a:r>
              <a:rPr lang="en-US" sz="6000" err="1" smtClean="0"/>
              <a:t>Subarray</a:t>
            </a:r>
            <a:r>
              <a:rPr lang="en-US" sz="6000" smtClean="0"/>
              <a:t>-Level Parallelism </a:t>
            </a:r>
            <a:br>
              <a:rPr lang="en-US" sz="6000" smtClean="0"/>
            </a:br>
            <a:r>
              <a:rPr lang="en-US" sz="6000" smtClean="0"/>
              <a:t>(SALP) in DRAM</a:t>
            </a:r>
            <a:r>
              <a:rPr lang="en-US" sz="4400" smtClean="0"/>
              <a:t/>
            </a:r>
            <a:br>
              <a:rPr lang="en-US" sz="4400" smtClean="0"/>
            </a:br>
            <a:endParaRPr lang="en-US" sz="3200" b="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8077200" cy="1295400"/>
          </a:xfrm>
        </p:spPr>
        <p:txBody>
          <a:bodyPr>
            <a:noAutofit/>
          </a:bodyPr>
          <a:lstStyle/>
          <a:p>
            <a:r>
              <a:rPr lang="en-US" sz="4000" b="1" err="1" smtClean="0">
                <a:solidFill>
                  <a:schemeClr val="tx1"/>
                </a:solidFill>
              </a:rPr>
              <a:t>Yoongu</a:t>
            </a:r>
            <a:r>
              <a:rPr lang="en-US" sz="4000" b="1" smtClean="0">
                <a:solidFill>
                  <a:schemeClr val="tx1"/>
                </a:solidFill>
              </a:rPr>
              <a:t> Kim</a:t>
            </a:r>
            <a:r>
              <a:rPr lang="en-US" sz="4000" smtClean="0">
                <a:solidFill>
                  <a:schemeClr val="tx1"/>
                </a:solidFill>
              </a:rPr>
              <a:t>, </a:t>
            </a:r>
            <a:r>
              <a:rPr lang="en-US" sz="4000" err="1" smtClean="0">
                <a:solidFill>
                  <a:schemeClr val="tx1"/>
                </a:solidFill>
              </a:rPr>
              <a:t>Vivek</a:t>
            </a:r>
            <a:r>
              <a:rPr lang="en-US" sz="4000" smtClean="0">
                <a:solidFill>
                  <a:schemeClr val="tx1"/>
                </a:solidFill>
              </a:rPr>
              <a:t> </a:t>
            </a:r>
            <a:r>
              <a:rPr lang="en-US" sz="4000" err="1" smtClean="0">
                <a:solidFill>
                  <a:schemeClr val="tx1"/>
                </a:solidFill>
              </a:rPr>
              <a:t>Seshadri</a:t>
            </a:r>
            <a:r>
              <a:rPr lang="en-US" sz="4000" smtClean="0">
                <a:solidFill>
                  <a:schemeClr val="tx1"/>
                </a:solidFill>
              </a:rPr>
              <a:t>, </a:t>
            </a:r>
            <a:br>
              <a:rPr lang="en-US" sz="4000" smtClean="0">
                <a:solidFill>
                  <a:schemeClr val="tx1"/>
                </a:solidFill>
              </a:rPr>
            </a:br>
            <a:r>
              <a:rPr lang="en-US" sz="4000" err="1" smtClean="0">
                <a:solidFill>
                  <a:schemeClr val="tx1"/>
                </a:solidFill>
              </a:rPr>
              <a:t>Donghyuk</a:t>
            </a:r>
            <a:r>
              <a:rPr lang="en-US" sz="4000" smtClean="0">
                <a:solidFill>
                  <a:schemeClr val="tx1"/>
                </a:solidFill>
              </a:rPr>
              <a:t> Lee, Jamie Liu, </a:t>
            </a:r>
            <a:r>
              <a:rPr lang="en-US" sz="4000" err="1" smtClean="0">
                <a:solidFill>
                  <a:schemeClr val="tx1"/>
                </a:solidFill>
              </a:rPr>
              <a:t>Onur</a:t>
            </a:r>
            <a:r>
              <a:rPr lang="en-US" sz="4000" smtClean="0">
                <a:solidFill>
                  <a:schemeClr val="tx1"/>
                </a:solidFill>
              </a:rPr>
              <a:t> Mutlu</a:t>
            </a:r>
          </a:p>
        </p:txBody>
      </p:sp>
      <p:pic>
        <p:nvPicPr>
          <p:cNvPr id="5" name="Picture 4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1" y="5653112"/>
            <a:ext cx="2057399" cy="5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34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1752600" y="1536121"/>
            <a:ext cx="5715000" cy="4419599"/>
          </a:xfrm>
          <a:prstGeom prst="roundRect">
            <a:avLst>
              <a:gd name="adj" fmla="val 11769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2065960" y="1663422"/>
            <a:ext cx="935381" cy="3412538"/>
          </a:xfrm>
          <a:prstGeom prst="roundRect">
            <a:avLst>
              <a:gd name="adj" fmla="val 11769"/>
            </a:avLst>
          </a:prstGeom>
          <a:solidFill>
            <a:srgbClr val="FF0000">
              <a:alpha val="50000"/>
            </a:srgbClr>
          </a:solidFill>
          <a:ln w="571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4095240" y="5071326"/>
            <a:ext cx="2975202" cy="726233"/>
          </a:xfrm>
          <a:prstGeom prst="roundRect">
            <a:avLst>
              <a:gd name="adj" fmla="val 11769"/>
            </a:avLst>
          </a:prstGeom>
          <a:solidFill>
            <a:srgbClr val="FF0000">
              <a:alpha val="50000"/>
            </a:srgbClr>
          </a:solidFill>
          <a:ln w="571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Key Idea: Reduce Sharing of Globals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10</a:t>
            </a:fld>
            <a:endParaRPr lang="en-US"/>
          </a:p>
        </p:txBody>
      </p:sp>
      <p:sp>
        <p:nvSpPr>
          <p:cNvPr id="5" name="row-buffer"/>
          <p:cNvSpPr/>
          <p:nvPr/>
        </p:nvSpPr>
        <p:spPr>
          <a:xfrm>
            <a:off x="4267200" y="5205844"/>
            <a:ext cx="263128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Global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10" name="decoder"/>
          <p:cNvSpPr/>
          <p:nvPr/>
        </p:nvSpPr>
        <p:spPr>
          <a:xfrm rot="16200000">
            <a:off x="3416821" y="2092461"/>
            <a:ext cx="800644" cy="340858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decoder"/>
          <p:cNvSpPr/>
          <p:nvPr/>
        </p:nvSpPr>
        <p:spPr>
          <a:xfrm rot="16200000">
            <a:off x="1017004" y="3107750"/>
            <a:ext cx="3033295" cy="523882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Global Decoder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9" name="decoder"/>
          <p:cNvSpPr/>
          <p:nvPr/>
        </p:nvSpPr>
        <p:spPr>
          <a:xfrm rot="16200000">
            <a:off x="3408771" y="4157720"/>
            <a:ext cx="816744" cy="340858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3262309" y="1833994"/>
            <a:ext cx="0" cy="30523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</p:cNvCxnSpPr>
          <p:nvPr/>
        </p:nvCxnSpPr>
        <p:spPr>
          <a:xfrm>
            <a:off x="2795593" y="3369691"/>
            <a:ext cx="4667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0" idx="0"/>
          </p:cNvCxnSpPr>
          <p:nvPr/>
        </p:nvCxnSpPr>
        <p:spPr>
          <a:xfrm>
            <a:off x="3262309" y="2262890"/>
            <a:ext cx="3844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9" idx="0"/>
          </p:cNvCxnSpPr>
          <p:nvPr/>
        </p:nvCxnSpPr>
        <p:spPr>
          <a:xfrm>
            <a:off x="3262309" y="4328149"/>
            <a:ext cx="3844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22714" y="5205844"/>
            <a:ext cx="1811111" cy="4571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800" b="1" i="1" smtClean="0"/>
              <a:t>Bank</a:t>
            </a:r>
            <a:endParaRPr lang="en-US" sz="4400" b="1" i="1"/>
          </a:p>
        </p:txBody>
      </p:sp>
      <p:sp>
        <p:nvSpPr>
          <p:cNvPr id="34" name="bankblank"/>
          <p:cNvSpPr/>
          <p:nvPr/>
        </p:nvSpPr>
        <p:spPr>
          <a:xfrm>
            <a:off x="4266632" y="1845276"/>
            <a:ext cx="2631282" cy="35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5" name="smallrow"/>
          <p:cNvSpPr/>
          <p:nvPr/>
        </p:nvSpPr>
        <p:spPr>
          <a:xfrm>
            <a:off x="4266632" y="1840921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6" name="smallrow"/>
          <p:cNvSpPr/>
          <p:nvPr/>
        </p:nvSpPr>
        <p:spPr>
          <a:xfrm>
            <a:off x="4266632" y="1960769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7" name="smallrow"/>
          <p:cNvSpPr/>
          <p:nvPr/>
        </p:nvSpPr>
        <p:spPr>
          <a:xfrm>
            <a:off x="4266632" y="2080617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8" name="row-buffer"/>
          <p:cNvSpPr/>
          <p:nvPr/>
        </p:nvSpPr>
        <p:spPr>
          <a:xfrm>
            <a:off x="4266632" y="2200465"/>
            <a:ext cx="263128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39" name="bankblank"/>
          <p:cNvSpPr/>
          <p:nvPr/>
        </p:nvSpPr>
        <p:spPr>
          <a:xfrm>
            <a:off x="4266632" y="3924132"/>
            <a:ext cx="2631282" cy="35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0" name="smallrow"/>
          <p:cNvSpPr/>
          <p:nvPr/>
        </p:nvSpPr>
        <p:spPr>
          <a:xfrm>
            <a:off x="4266632" y="3919777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1" name="smallrow"/>
          <p:cNvSpPr/>
          <p:nvPr/>
        </p:nvSpPr>
        <p:spPr>
          <a:xfrm>
            <a:off x="4266632" y="4039625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2" name="smallrow"/>
          <p:cNvSpPr/>
          <p:nvPr/>
        </p:nvSpPr>
        <p:spPr>
          <a:xfrm>
            <a:off x="4266632" y="4159473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3" name="row-buffer"/>
          <p:cNvSpPr/>
          <p:nvPr/>
        </p:nvSpPr>
        <p:spPr>
          <a:xfrm>
            <a:off x="4266632" y="4279321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4870261" y="3014078"/>
            <a:ext cx="1266467" cy="5536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7200" b="1" smtClean="0"/>
              <a:t>···</a:t>
            </a:r>
            <a:endParaRPr lang="en-US" sz="7200" b="1"/>
          </a:p>
        </p:txBody>
      </p:sp>
      <p:cxnSp>
        <p:nvCxnSpPr>
          <p:cNvPr id="33" name="Curved Connector 32"/>
          <p:cNvCxnSpPr>
            <a:stCxn id="47" idx="1"/>
            <a:endCxn id="46" idx="1"/>
          </p:cNvCxnSpPr>
          <p:nvPr/>
        </p:nvCxnSpPr>
        <p:spPr>
          <a:xfrm rot="10800000">
            <a:off x="838200" y="1161367"/>
            <a:ext cx="1227760" cy="2208325"/>
          </a:xfrm>
          <a:prstGeom prst="curvedConnector3">
            <a:avLst>
              <a:gd name="adj1" fmla="val 135482"/>
            </a:avLst>
          </a:prstGeom>
          <a:ln w="571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8200" y="838200"/>
            <a:ext cx="739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>
                <a:solidFill>
                  <a:schemeClr val="tx2"/>
                </a:solidFill>
              </a:rPr>
              <a:t>1</a:t>
            </a:r>
            <a:r>
              <a:rPr lang="en-US" sz="4000" smtClean="0">
                <a:solidFill>
                  <a:schemeClr val="tx2"/>
                </a:solidFill>
              </a:rPr>
              <a:t>. Parallel access to subarrays</a:t>
            </a:r>
            <a:endParaRPr lang="en-US" sz="4000">
              <a:solidFill>
                <a:schemeClr val="tx2"/>
              </a:solidFill>
            </a:endParaRPr>
          </a:p>
        </p:txBody>
      </p:sp>
      <p:cxnSp>
        <p:nvCxnSpPr>
          <p:cNvPr id="49" name="Curved Connector 48"/>
          <p:cNvCxnSpPr>
            <a:stCxn id="30" idx="1"/>
            <a:endCxn id="50" idx="1"/>
          </p:cNvCxnSpPr>
          <p:nvPr/>
        </p:nvCxnSpPr>
        <p:spPr>
          <a:xfrm rot="10800000" flipV="1">
            <a:off x="914400" y="5434442"/>
            <a:ext cx="3180841" cy="844443"/>
          </a:xfrm>
          <a:prstGeom prst="curvedConnector3">
            <a:avLst>
              <a:gd name="adj1" fmla="val 107187"/>
            </a:avLst>
          </a:prstGeom>
          <a:ln w="5715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14399" y="5955720"/>
            <a:ext cx="7391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000" smtClean="0">
                <a:solidFill>
                  <a:schemeClr val="tx2"/>
                </a:solidFill>
              </a:rPr>
              <a:t>2. Utilize multiple local row-buffers</a:t>
            </a:r>
            <a:endParaRPr lang="en-US" sz="4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42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624483" y="1143000"/>
            <a:ext cx="3724275" cy="5213350"/>
          </a:xfrm>
          <a:prstGeom prst="roundRect">
            <a:avLst>
              <a:gd name="adj" fmla="val 11769"/>
            </a:avLst>
          </a:prstGeom>
          <a:solidFill>
            <a:schemeClr val="bg1"/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Overview of Our Mechanism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1963619" y="3034479"/>
            <a:ext cx="1046005" cy="5536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7200" b="1" smtClean="0"/>
              <a:t>···</a:t>
            </a:r>
            <a:endParaRPr lang="en-US" sz="7200" b="1"/>
          </a:p>
        </p:txBody>
      </p:sp>
      <p:sp>
        <p:nvSpPr>
          <p:cNvPr id="22" name="row-buffer"/>
          <p:cNvSpPr/>
          <p:nvPr/>
        </p:nvSpPr>
        <p:spPr>
          <a:xfrm>
            <a:off x="1170980" y="1873895"/>
            <a:ext cx="2631282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</a:endParaRPr>
          </a:p>
        </p:txBody>
      </p:sp>
      <p:sp>
        <p:nvSpPr>
          <p:cNvPr id="23" name="row-buffer"/>
          <p:cNvSpPr/>
          <p:nvPr/>
        </p:nvSpPr>
        <p:spPr>
          <a:xfrm>
            <a:off x="1169425" y="1416695"/>
            <a:ext cx="2631282" cy="457200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</a:endParaRPr>
          </a:p>
        </p:txBody>
      </p:sp>
      <p:sp>
        <p:nvSpPr>
          <p:cNvPr id="25" name="row-buffer"/>
          <p:cNvSpPr/>
          <p:nvPr/>
        </p:nvSpPr>
        <p:spPr>
          <a:xfrm>
            <a:off x="1170980" y="4291501"/>
            <a:ext cx="2631282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</a:endParaRPr>
          </a:p>
        </p:txBody>
      </p:sp>
      <p:sp>
        <p:nvSpPr>
          <p:cNvPr id="27" name="row-buffer"/>
          <p:cNvSpPr/>
          <p:nvPr/>
        </p:nvSpPr>
        <p:spPr>
          <a:xfrm>
            <a:off x="1169425" y="3834301"/>
            <a:ext cx="2631282" cy="457200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</a:endParaRPr>
          </a:p>
        </p:txBody>
      </p:sp>
      <p:sp>
        <p:nvSpPr>
          <p:cNvPr id="31" name="moverow0"/>
          <p:cNvSpPr/>
          <p:nvPr/>
        </p:nvSpPr>
        <p:spPr>
          <a:xfrm>
            <a:off x="1170980" y="1416695"/>
            <a:ext cx="2631282" cy="457200"/>
          </a:xfrm>
          <a:prstGeom prst="rect">
            <a:avLst/>
          </a:prstGeom>
          <a:solidFill>
            <a:srgbClr val="0070C0">
              <a:alpha val="7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15" name="bankblank"/>
          <p:cNvSpPr/>
          <p:nvPr/>
        </p:nvSpPr>
        <p:spPr>
          <a:xfrm>
            <a:off x="1170980" y="1416696"/>
            <a:ext cx="2631282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2" name="moverow1"/>
          <p:cNvSpPr/>
          <p:nvPr/>
        </p:nvSpPr>
        <p:spPr>
          <a:xfrm>
            <a:off x="1170980" y="3834301"/>
            <a:ext cx="2631282" cy="457200"/>
          </a:xfrm>
          <a:prstGeom prst="rect">
            <a:avLst/>
          </a:prstGeom>
          <a:solidFill>
            <a:srgbClr val="FFC000">
              <a:alpha val="7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26" name="bankblank"/>
          <p:cNvSpPr/>
          <p:nvPr/>
        </p:nvSpPr>
        <p:spPr>
          <a:xfrm>
            <a:off x="1170980" y="3834302"/>
            <a:ext cx="2631282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3" name="req1"/>
          <p:cNvSpPr/>
          <p:nvPr/>
        </p:nvSpPr>
        <p:spPr>
          <a:xfrm>
            <a:off x="5918200" y="3078959"/>
            <a:ext cx="762000" cy="457199"/>
          </a:xfrm>
          <a:prstGeom prst="roundRect">
            <a:avLst/>
          </a:prstGeom>
          <a:solidFill>
            <a:srgbClr val="FFC000">
              <a:alpha val="74902"/>
            </a:srgb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endParaRPr lang="en-US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q0"/>
          <p:cNvSpPr/>
          <p:nvPr/>
        </p:nvSpPr>
        <p:spPr>
          <a:xfrm>
            <a:off x="4953000" y="3078959"/>
            <a:ext cx="762000" cy="457199"/>
          </a:xfrm>
          <a:prstGeom prst="roundRect">
            <a:avLst/>
          </a:prstGeom>
          <a:solidFill>
            <a:srgbClr val="0070C0">
              <a:alpha val="74902"/>
            </a:srgb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5" name="row-buffer"/>
          <p:cNvSpPr/>
          <p:nvPr/>
        </p:nvSpPr>
        <p:spPr>
          <a:xfrm>
            <a:off x="1169425" y="5562600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Global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24" name="row-buffer"/>
          <p:cNvSpPr/>
          <p:nvPr/>
        </p:nvSpPr>
        <p:spPr>
          <a:xfrm>
            <a:off x="1170980" y="4748701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36" name="req2"/>
          <p:cNvSpPr/>
          <p:nvPr/>
        </p:nvSpPr>
        <p:spPr>
          <a:xfrm>
            <a:off x="6883400" y="3078959"/>
            <a:ext cx="762000" cy="457199"/>
          </a:xfrm>
          <a:prstGeom prst="roundRect">
            <a:avLst/>
          </a:prstGeom>
          <a:solidFill>
            <a:srgbClr val="0070C0">
              <a:alpha val="74902"/>
            </a:srgb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64" name="filler"/>
          <p:cNvSpPr/>
          <p:nvPr/>
        </p:nvSpPr>
        <p:spPr>
          <a:xfrm>
            <a:off x="2486620" y="1416696"/>
            <a:ext cx="1314087" cy="13636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</a:endParaRPr>
          </a:p>
        </p:txBody>
      </p:sp>
      <p:sp>
        <p:nvSpPr>
          <p:cNvPr id="19" name="row-buffer"/>
          <p:cNvSpPr/>
          <p:nvPr/>
        </p:nvSpPr>
        <p:spPr>
          <a:xfrm>
            <a:off x="1170980" y="2331095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35" name="req3"/>
          <p:cNvSpPr/>
          <p:nvPr/>
        </p:nvSpPr>
        <p:spPr>
          <a:xfrm>
            <a:off x="7848600" y="3078959"/>
            <a:ext cx="762000" cy="457199"/>
          </a:xfrm>
          <a:prstGeom prst="roundRect">
            <a:avLst/>
          </a:prstGeom>
          <a:solidFill>
            <a:srgbClr val="FFC000">
              <a:alpha val="74902"/>
            </a:srgb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endParaRPr lang="en-US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bankconflict"/>
          <p:cNvSpPr txBox="1"/>
          <p:nvPr/>
        </p:nvSpPr>
        <p:spPr>
          <a:xfrm>
            <a:off x="4572000" y="2331095"/>
            <a:ext cx="4419600" cy="200903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200" i="1" smtClean="0">
                <a:solidFill>
                  <a:srgbClr val="00B050"/>
                </a:solidFill>
              </a:rPr>
              <a:t>1. Parallelize</a:t>
            </a:r>
          </a:p>
          <a:p>
            <a:endParaRPr lang="en-US" sz="1200" i="1" smtClean="0">
              <a:solidFill>
                <a:srgbClr val="00B050"/>
              </a:solidFill>
            </a:endParaRPr>
          </a:p>
          <a:p>
            <a:pPr marL="512763" indent="-512763">
              <a:lnSpc>
                <a:spcPct val="80000"/>
              </a:lnSpc>
            </a:pPr>
            <a:r>
              <a:rPr lang="en-US" sz="4200" i="1" smtClean="0">
                <a:solidFill>
                  <a:srgbClr val="00B050"/>
                </a:solidFill>
              </a:rPr>
              <a:t>2. Utilize multiple local row-buffers</a:t>
            </a:r>
            <a:endParaRPr lang="en-US" sz="4200" i="1">
              <a:solidFill>
                <a:srgbClr val="00B050"/>
              </a:solidFill>
            </a:endParaRPr>
          </a:p>
        </p:txBody>
      </p:sp>
      <p:sp>
        <p:nvSpPr>
          <p:cNvPr id="30" name="subarray"/>
          <p:cNvSpPr/>
          <p:nvPr/>
        </p:nvSpPr>
        <p:spPr>
          <a:xfrm>
            <a:off x="1170980" y="1416696"/>
            <a:ext cx="2629727" cy="1363638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Subarray</a:t>
            </a:r>
            <a:r>
              <a:rPr lang="en-US" sz="3600" baseline="-25000" smtClean="0">
                <a:solidFill>
                  <a:schemeClr val="bg1"/>
                </a:solidFill>
              </a:rPr>
              <a:t>64</a:t>
            </a:r>
            <a:endParaRPr lang="en-US" sz="3600" baseline="-25000">
              <a:solidFill>
                <a:schemeClr val="bg1"/>
              </a:solidFill>
            </a:endParaRPr>
          </a:p>
        </p:txBody>
      </p:sp>
      <p:sp>
        <p:nvSpPr>
          <p:cNvPr id="38" name="subarray"/>
          <p:cNvSpPr/>
          <p:nvPr/>
        </p:nvSpPr>
        <p:spPr>
          <a:xfrm>
            <a:off x="1170980" y="3834301"/>
            <a:ext cx="2629727" cy="1371600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Subarray</a:t>
            </a:r>
            <a:r>
              <a:rPr lang="en-US" sz="3600" baseline="-25000" smtClean="0">
                <a:solidFill>
                  <a:schemeClr val="bg1"/>
                </a:solidFill>
              </a:rPr>
              <a:t>1</a:t>
            </a:r>
            <a:endParaRPr lang="en-US" sz="3600" baseline="-25000">
              <a:solidFill>
                <a:schemeClr val="bg1"/>
              </a:solidFill>
            </a:endParaRPr>
          </a:p>
        </p:txBody>
      </p:sp>
      <p:sp>
        <p:nvSpPr>
          <p:cNvPr id="37" name="bankconflict"/>
          <p:cNvSpPr txBox="1"/>
          <p:nvPr/>
        </p:nvSpPr>
        <p:spPr>
          <a:xfrm>
            <a:off x="4419600" y="3464040"/>
            <a:ext cx="4724400" cy="16413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400" i="1" smtClean="0"/>
              <a:t>To same bank...</a:t>
            </a:r>
          </a:p>
          <a:p>
            <a:pPr algn="ctr">
              <a:lnSpc>
                <a:spcPct val="90000"/>
              </a:lnSpc>
            </a:pPr>
            <a:r>
              <a:rPr lang="en-US" sz="4400" i="1" smtClean="0"/>
              <a:t>but diff. subarrays</a:t>
            </a:r>
            <a:endParaRPr lang="en-US" sz="4000" i="1"/>
          </a:p>
        </p:txBody>
      </p:sp>
    </p:spTree>
    <p:extLst>
      <p:ext uri="{BB962C8B-B14F-4D97-AF65-F5344CB8AC3E}">
        <p14:creationId xmlns:p14="http://schemas.microsoft.com/office/powerpoint/2010/main" val="205641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3.33333E-6 -0.171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56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2.59259E-6 L -0.10277 -0.171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39" y="-856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59259E-6 L -0.10556 0.1842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8" y="921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59259E-6 L -0.20833 0.1842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17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0.00069 0.1379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6898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0.00156 0.1379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33" grpId="0" animBg="1"/>
      <p:bldP spid="33" grpId="3" animBg="1"/>
      <p:bldP spid="34" grpId="0" animBg="1"/>
      <p:bldP spid="34" grpId="3" animBg="1"/>
      <p:bldP spid="36" grpId="0" animBg="1"/>
      <p:bldP spid="36" grpId="2" animBg="1"/>
      <p:bldP spid="35" grpId="0" animBg="1"/>
      <p:bldP spid="35" grpId="1" animBg="1"/>
      <p:bldP spid="30" grpId="0" animBg="1"/>
      <p:bldP spid="38" grpId="0" animBg="1"/>
      <p:bldP spid="37" grpId="0"/>
      <p:bldP spid="37" grpId="2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dirty="0" smtClean="0"/>
              <a:t>Motivation &amp; Key Idea</a:t>
            </a:r>
          </a:p>
          <a:p>
            <a:pPr>
              <a:lnSpc>
                <a:spcPct val="90000"/>
              </a:lnSpc>
            </a:pPr>
            <a:r>
              <a:rPr lang="en-US" sz="4800" b="1" smtClean="0">
                <a:solidFill>
                  <a:srgbClr val="FF0000"/>
                </a:solidFill>
              </a:rPr>
              <a:t>Background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80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  <a:endParaRPr lang="en-US" sz="4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4800" smtClean="0">
                <a:solidFill>
                  <a:schemeClr val="bg1">
                    <a:lumMod val="75000"/>
                  </a:schemeClr>
                </a:solidFill>
              </a:rPr>
              <a:t>Related Works</a:t>
            </a:r>
          </a:p>
          <a:p>
            <a:pPr>
              <a:lnSpc>
                <a:spcPct val="90000"/>
              </a:lnSpc>
            </a:pPr>
            <a:r>
              <a:rPr lang="en-US" sz="480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en-US" sz="4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 smtClean="0"/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8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647699" y="1343022"/>
            <a:ext cx="5905500" cy="4600578"/>
          </a:xfrm>
          <a:prstGeom prst="roundRect">
            <a:avLst>
              <a:gd name="adj" fmla="val 7955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007351" y="1343022"/>
            <a:ext cx="4669547" cy="94297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b="1" smtClean="0">
                <a:solidFill>
                  <a:schemeClr val="tx2"/>
                </a:solidFill>
              </a:rPr>
              <a:t>DRAM System</a:t>
            </a:r>
            <a:endParaRPr lang="en-US" sz="4400" b="1">
              <a:solidFill>
                <a:schemeClr val="tx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07353" y="2514600"/>
            <a:ext cx="4669545" cy="2819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Organization of DRAM System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13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85874" y="3235973"/>
            <a:ext cx="1820262" cy="184085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86936" y="4057651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34536" y="4181476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82136" y="4333876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29736" y="4486276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smtClean="0">
                <a:solidFill>
                  <a:schemeClr val="tx1"/>
                </a:solidFill>
              </a:rPr>
              <a:t>Bank</a:t>
            </a:r>
            <a:endParaRPr lang="en-US" sz="340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96386" y="3369468"/>
            <a:ext cx="1809750" cy="438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</a:rPr>
              <a:t>Rank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06692" y="3235973"/>
            <a:ext cx="1820262" cy="1840853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207754" y="4057651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55354" y="4181476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902954" y="4333876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750554" y="4486276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smtClean="0">
                <a:solidFill>
                  <a:schemeClr val="tx1"/>
                </a:solidFill>
              </a:rPr>
              <a:t>Bank</a:t>
            </a:r>
            <a:endParaRPr lang="en-US" sz="340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606692" y="3369468"/>
            <a:ext cx="1809750" cy="438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</a:rPr>
              <a:t>Rank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7355" y="2514600"/>
            <a:ext cx="4669544" cy="62865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Channel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32" name="Left-Right Arrow 31"/>
          <p:cNvSpPr/>
          <p:nvPr/>
        </p:nvSpPr>
        <p:spPr>
          <a:xfrm>
            <a:off x="5676899" y="3505200"/>
            <a:ext cx="1609726" cy="962022"/>
          </a:xfrm>
          <a:prstGeom prst="leftRightArrow">
            <a:avLst>
              <a:gd name="adj1" fmla="val 50000"/>
              <a:gd name="adj2" fmla="val 371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/>
              <a:t>B</a:t>
            </a:r>
            <a:r>
              <a:rPr lang="en-US" sz="4000" smtClean="0"/>
              <a:t>us</a:t>
            </a:r>
            <a:endParaRPr lang="en-US" sz="4000"/>
          </a:p>
        </p:txBody>
      </p:sp>
      <p:sp>
        <p:nvSpPr>
          <p:cNvPr id="34" name="Rounded Rectangle 33"/>
          <p:cNvSpPr/>
          <p:nvPr/>
        </p:nvSpPr>
        <p:spPr>
          <a:xfrm>
            <a:off x="7315200" y="1343022"/>
            <a:ext cx="990600" cy="4600578"/>
          </a:xfrm>
          <a:prstGeom prst="roundRect">
            <a:avLst>
              <a:gd name="adj" fmla="val 7955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800" b="1" smtClean="0">
                <a:solidFill>
                  <a:schemeClr val="accent2"/>
                </a:solidFill>
              </a:rPr>
              <a:t>CPU</a:t>
            </a:r>
            <a:endParaRPr lang="en-US" sz="4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3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7" grpId="0"/>
      <p:bldP spid="32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85000"/>
              </a:lnSpc>
              <a:buFont typeface="+mj-lt"/>
              <a:buAutoNum type="arabicPeriod"/>
            </a:pPr>
            <a:r>
              <a:rPr lang="en-US" sz="3600" b="1" smtClean="0"/>
              <a:t>More channels: </a:t>
            </a:r>
            <a:r>
              <a:rPr lang="en-US" sz="3600" smtClean="0">
                <a:solidFill>
                  <a:srgbClr val="FF0000"/>
                </a:solidFill>
              </a:rPr>
              <a:t>expensive</a:t>
            </a:r>
          </a:p>
          <a:p>
            <a:pPr marL="514350" indent="-514350">
              <a:lnSpc>
                <a:spcPct val="85000"/>
              </a:lnSpc>
              <a:buFont typeface="+mj-lt"/>
              <a:buAutoNum type="arabicPeriod"/>
            </a:pPr>
            <a:r>
              <a:rPr lang="en-US" sz="3600" b="1" smtClean="0"/>
              <a:t>More ranks: </a:t>
            </a:r>
            <a:r>
              <a:rPr lang="en-US" sz="3600" smtClean="0">
                <a:solidFill>
                  <a:srgbClr val="FF0000"/>
                </a:solidFill>
              </a:rPr>
              <a:t>low performance</a:t>
            </a:r>
          </a:p>
          <a:p>
            <a:pPr marL="514350" indent="-514350">
              <a:lnSpc>
                <a:spcPct val="85000"/>
              </a:lnSpc>
              <a:buFont typeface="+mj-lt"/>
              <a:buAutoNum type="arabicPeriod"/>
            </a:pPr>
            <a:r>
              <a:rPr lang="en-US" sz="3600" b="1" smtClean="0"/>
              <a:t>More banks: </a:t>
            </a:r>
            <a:r>
              <a:rPr lang="en-US" sz="3600" smtClean="0">
                <a:solidFill>
                  <a:srgbClr val="FF0000"/>
                </a:solidFill>
              </a:rPr>
              <a:t>expensive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Naïve Solutions to Bank Conflicts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8537" y="2907902"/>
            <a:ext cx="4191000" cy="3569098"/>
          </a:xfrm>
          <a:prstGeom prst="roundRect">
            <a:avLst>
              <a:gd name="adj" fmla="val 7955"/>
            </a:avLst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3400" y="2921000"/>
            <a:ext cx="4176137" cy="762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b="1" smtClean="0">
                <a:solidFill>
                  <a:schemeClr val="tx2"/>
                </a:solidFill>
              </a:rPr>
              <a:t>DRAM System</a:t>
            </a:r>
            <a:endParaRPr lang="en-US" sz="3200" b="1">
              <a:solidFill>
                <a:schemeClr val="tx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60876" y="3683000"/>
            <a:ext cx="3306323" cy="425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Channel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60876" y="4337050"/>
            <a:ext cx="3306323" cy="425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Channel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60876" y="5022850"/>
            <a:ext cx="3306323" cy="425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Channel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60876" y="5689600"/>
            <a:ext cx="3306323" cy="4254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Channel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29" name="Left-Right Arrow 28"/>
          <p:cNvSpPr/>
          <p:nvPr/>
        </p:nvSpPr>
        <p:spPr>
          <a:xfrm>
            <a:off x="4267199" y="3606403"/>
            <a:ext cx="1179950" cy="578643"/>
          </a:xfrm>
          <a:prstGeom prst="leftRightArrow">
            <a:avLst>
              <a:gd name="adj1" fmla="val 61434"/>
              <a:gd name="adj2" fmla="val 371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B</a:t>
            </a:r>
            <a:r>
              <a:rPr lang="en-US" sz="3200" smtClean="0"/>
              <a:t>us</a:t>
            </a:r>
            <a:endParaRPr lang="en-US" sz="3200"/>
          </a:p>
        </p:txBody>
      </p:sp>
      <p:sp>
        <p:nvSpPr>
          <p:cNvPr id="32" name="Left-Right Arrow 31"/>
          <p:cNvSpPr/>
          <p:nvPr/>
        </p:nvSpPr>
        <p:spPr>
          <a:xfrm>
            <a:off x="4267199" y="4260453"/>
            <a:ext cx="1179950" cy="578643"/>
          </a:xfrm>
          <a:prstGeom prst="leftRightArrow">
            <a:avLst>
              <a:gd name="adj1" fmla="val 61434"/>
              <a:gd name="adj2" fmla="val 371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B</a:t>
            </a:r>
            <a:r>
              <a:rPr lang="en-US" sz="3200" smtClean="0"/>
              <a:t>us</a:t>
            </a:r>
            <a:endParaRPr lang="en-US" sz="3200"/>
          </a:p>
        </p:txBody>
      </p:sp>
      <p:sp>
        <p:nvSpPr>
          <p:cNvPr id="33" name="Left-Right Arrow 32"/>
          <p:cNvSpPr/>
          <p:nvPr/>
        </p:nvSpPr>
        <p:spPr>
          <a:xfrm>
            <a:off x="4267199" y="4946253"/>
            <a:ext cx="1179950" cy="578643"/>
          </a:xfrm>
          <a:prstGeom prst="leftRightArrow">
            <a:avLst>
              <a:gd name="adj1" fmla="val 61434"/>
              <a:gd name="adj2" fmla="val 371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B</a:t>
            </a:r>
            <a:r>
              <a:rPr lang="en-US" sz="3200" smtClean="0"/>
              <a:t>us</a:t>
            </a:r>
            <a:endParaRPr lang="en-US" sz="3200"/>
          </a:p>
        </p:txBody>
      </p:sp>
      <p:sp>
        <p:nvSpPr>
          <p:cNvPr id="34" name="Left-Right Arrow 33"/>
          <p:cNvSpPr/>
          <p:nvPr/>
        </p:nvSpPr>
        <p:spPr>
          <a:xfrm>
            <a:off x="4267199" y="5613002"/>
            <a:ext cx="1179950" cy="578643"/>
          </a:xfrm>
          <a:prstGeom prst="leftRightArrow">
            <a:avLst>
              <a:gd name="adj1" fmla="val 61434"/>
              <a:gd name="adj2" fmla="val 3712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B</a:t>
            </a:r>
            <a:r>
              <a:rPr lang="en-US" sz="3200" smtClean="0"/>
              <a:t>us</a:t>
            </a:r>
            <a:endParaRPr lang="en-US" sz="3200"/>
          </a:p>
        </p:txBody>
      </p:sp>
      <p:sp>
        <p:nvSpPr>
          <p:cNvPr id="35" name="Right Bracket 34"/>
          <p:cNvSpPr/>
          <p:nvPr/>
        </p:nvSpPr>
        <p:spPr>
          <a:xfrm>
            <a:off x="5603329" y="3560488"/>
            <a:ext cx="228600" cy="2631157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831929" y="4598253"/>
            <a:ext cx="3083470" cy="5556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smtClean="0">
                <a:solidFill>
                  <a:srgbClr val="FF0000"/>
                </a:solidFill>
              </a:rPr>
              <a:t>Many CPU pins</a:t>
            </a:r>
            <a:endParaRPr lang="en-US" sz="3600">
              <a:solidFill>
                <a:srgbClr val="FF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60875" y="3683000"/>
            <a:ext cx="3306323" cy="17653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Channel</a:t>
            </a:r>
            <a:br>
              <a:rPr lang="en-US" sz="3200" smtClean="0">
                <a:solidFill>
                  <a:schemeClr val="bg1"/>
                </a:solidFill>
              </a:rPr>
            </a:br>
            <a:endParaRPr lang="en-US" sz="2400" smtClean="0">
              <a:solidFill>
                <a:schemeClr val="bg1"/>
              </a:solidFill>
            </a:endParaRPr>
          </a:p>
          <a:p>
            <a:pPr algn="ctr"/>
            <a:endParaRPr lang="en-US" sz="2400">
              <a:solidFill>
                <a:schemeClr val="bg1"/>
              </a:solidFill>
            </a:endParaRPr>
          </a:p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58271" y="4565650"/>
            <a:ext cx="609600" cy="58102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453796" y="4565650"/>
            <a:ext cx="609600" cy="58102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923446" y="4565650"/>
            <a:ext cx="609600" cy="58102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688621" y="4565650"/>
            <a:ext cx="609600" cy="581026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86401" y="4287837"/>
            <a:ext cx="3505200" cy="5556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3600" smtClean="0">
                <a:solidFill>
                  <a:srgbClr val="FF0000"/>
                </a:solidFill>
              </a:rPr>
              <a:t>Low frequency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60874" y="3683000"/>
            <a:ext cx="3306323" cy="2565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/>
            </a:r>
            <a:br>
              <a:rPr lang="en-US" sz="3200" smtClean="0">
                <a:solidFill>
                  <a:schemeClr val="bg1"/>
                </a:solidFill>
              </a:rPr>
            </a:br>
            <a:endParaRPr lang="en-US" sz="2400" smtClean="0">
              <a:solidFill>
                <a:schemeClr val="bg1"/>
              </a:solidFill>
            </a:endParaRPr>
          </a:p>
          <a:p>
            <a:pPr algn="ctr"/>
            <a:endParaRPr lang="en-US" sz="2400">
              <a:solidFill>
                <a:schemeClr val="bg1"/>
              </a:solidFill>
            </a:endParaRPr>
          </a:p>
          <a:p>
            <a:pPr algn="ctr"/>
            <a:r>
              <a:rPr lang="en-US" sz="3200" smtClean="0">
                <a:solidFill>
                  <a:schemeClr val="bg1"/>
                </a:solidFill>
              </a:rPr>
              <a:t>Channel</a:t>
            </a:r>
          </a:p>
          <a:p>
            <a:pPr algn="ctr"/>
            <a:endParaRPr lang="en-US" sz="3600" smtClean="0">
              <a:solidFill>
                <a:schemeClr val="bg1"/>
              </a:solidFill>
            </a:endParaRPr>
          </a:p>
          <a:p>
            <a:pPr algn="ctr"/>
            <a:endParaRPr lang="en-US" sz="3200">
              <a:solidFill>
                <a:schemeClr val="bg1"/>
              </a:solidFill>
            </a:endParaRPr>
          </a:p>
          <a:p>
            <a:pPr algn="ctr"/>
            <a:endParaRPr lang="en-US" sz="3200" smtClean="0">
              <a:solidFill>
                <a:schemeClr val="bg1"/>
              </a:solidFill>
            </a:endParaRPr>
          </a:p>
          <a:p>
            <a:pPr algn="ctr"/>
            <a:endParaRPr lang="en-US" sz="3200">
              <a:solidFill>
                <a:schemeClr val="bg1"/>
              </a:solidFill>
            </a:endParaRPr>
          </a:p>
          <a:p>
            <a:pPr algn="ctr"/>
            <a:endParaRPr lang="en-US" sz="2400" smtClean="0">
              <a:solidFill>
                <a:schemeClr val="bg1"/>
              </a:solidFill>
            </a:endParaRPr>
          </a:p>
          <a:p>
            <a:pPr algn="ctr"/>
            <a:endParaRPr lang="en-US" sz="2400">
              <a:solidFill>
                <a:schemeClr val="bg1"/>
              </a:solidFill>
            </a:endParaRPr>
          </a:p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204335" y="4337050"/>
            <a:ext cx="2819400" cy="1682750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Rank</a:t>
            </a:r>
          </a:p>
          <a:p>
            <a:pPr algn="ctr"/>
            <a:endParaRPr lang="en-US" sz="2400">
              <a:solidFill>
                <a:schemeClr val="tx1"/>
              </a:solidFill>
            </a:endParaRPr>
          </a:p>
          <a:p>
            <a:pPr algn="ctr"/>
            <a:endParaRPr lang="en-US" sz="3200" smtClean="0">
              <a:solidFill>
                <a:schemeClr val="tx1"/>
              </a:solidFill>
            </a:endParaRPr>
          </a:p>
          <a:p>
            <a:pPr algn="ctr"/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496864" y="4778375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362200" y="4911725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2209800" y="5035550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057400" y="5159375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905000" y="5311775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752600" y="5464175"/>
            <a:ext cx="1066800" cy="438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smtClean="0">
                <a:solidFill>
                  <a:schemeClr val="tx1"/>
                </a:solidFill>
              </a:rPr>
              <a:t>Bank</a:t>
            </a:r>
            <a:endParaRPr lang="en-US" sz="340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85737" y="4778375"/>
            <a:ext cx="4129663" cy="5556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3400" smtClean="0">
                <a:solidFill>
                  <a:srgbClr val="FF0000"/>
                </a:solidFill>
              </a:rPr>
              <a:t>Significantly increases DRAM die area</a:t>
            </a:r>
          </a:p>
        </p:txBody>
      </p:sp>
      <p:sp>
        <p:nvSpPr>
          <p:cNvPr id="58" name="Right Bracket 57"/>
          <p:cNvSpPr/>
          <p:nvPr/>
        </p:nvSpPr>
        <p:spPr>
          <a:xfrm rot="5400000">
            <a:off x="2550139" y="3843156"/>
            <a:ext cx="127792" cy="3611130"/>
          </a:xfrm>
          <a:prstGeom prst="righ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092665" y="5715000"/>
            <a:ext cx="3083470" cy="5556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smtClean="0">
                <a:solidFill>
                  <a:srgbClr val="FF0000"/>
                </a:solidFill>
              </a:rPr>
              <a:t>Large load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780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500"/>
                            </p:stCondLst>
                            <p:childTnLst>
                              <p:par>
                                <p:cTn id="1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1" grpId="0" animBg="1"/>
      <p:bldP spid="21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2" grpId="0" animBg="1"/>
      <p:bldP spid="32" grpId="3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2" animBg="1"/>
      <p:bldP spid="36" grpId="0"/>
      <p:bldP spid="36" grpId="2"/>
      <p:bldP spid="40" grpId="0" animBg="1"/>
      <p:bldP spid="40" grpId="1" animBg="1"/>
      <p:bldP spid="41" grpId="0" animBg="1"/>
      <p:bldP spid="41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/>
      <p:bldP spid="48" grpId="1"/>
      <p:bldP spid="49" grpId="0" animBg="1"/>
      <p:bldP spid="50" grpId="0" animBg="1"/>
      <p:bldP spid="56" grpId="0" animBg="1"/>
      <p:bldP spid="55" grpId="0" animBg="1"/>
      <p:bldP spid="51" grpId="0" animBg="1"/>
      <p:bldP spid="52" grpId="0" animBg="1"/>
      <p:bldP spid="53" grpId="0" animBg="1"/>
      <p:bldP spid="54" grpId="0" animBg="1"/>
      <p:bldP spid="57" grpId="0"/>
      <p:bldP spid="58" grpId="0" animBg="1"/>
      <p:bldP spid="58" grpId="1" animBg="1"/>
      <p:bldP spid="59" grpId="0"/>
      <p:bldP spid="5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data"/>
          <p:cNvSpPr/>
          <p:nvPr/>
        </p:nvSpPr>
        <p:spPr>
          <a:xfrm>
            <a:off x="457200" y="3962400"/>
            <a:ext cx="2460172" cy="723906"/>
          </a:xfrm>
          <a:prstGeom prst="leftRightArrow">
            <a:avLst>
              <a:gd name="adj1" fmla="val 66298"/>
              <a:gd name="adj2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i="1" smtClean="0"/>
              <a:t>data</a:t>
            </a:r>
            <a:endParaRPr lang="en-US" sz="4000" i="1"/>
          </a:p>
        </p:txBody>
      </p:sp>
      <p:sp>
        <p:nvSpPr>
          <p:cNvPr id="65" name="filler"/>
          <p:cNvSpPr/>
          <p:nvPr/>
        </p:nvSpPr>
        <p:spPr>
          <a:xfrm>
            <a:off x="6553200" y="5091881"/>
            <a:ext cx="944333" cy="1093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iller"/>
          <p:cNvSpPr/>
          <p:nvPr/>
        </p:nvSpPr>
        <p:spPr>
          <a:xfrm>
            <a:off x="7497534" y="5078363"/>
            <a:ext cx="960666" cy="1093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addr_arrow"/>
          <p:cNvCxnSpPr>
            <a:endCxn id="5" idx="0"/>
          </p:cNvCxnSpPr>
          <p:nvPr/>
        </p:nvCxnSpPr>
        <p:spPr>
          <a:xfrm>
            <a:off x="415414" y="2724152"/>
            <a:ext cx="1587562" cy="0"/>
          </a:xfrm>
          <a:prstGeom prst="straightConnector1">
            <a:avLst/>
          </a:prstGeom>
          <a:ln w="76200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activate_arrow"/>
          <p:cNvCxnSpPr/>
          <p:nvPr/>
        </p:nvCxnSpPr>
        <p:spPr>
          <a:xfrm>
            <a:off x="2971801" y="5410200"/>
            <a:ext cx="3412667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Logical </a:t>
            </a:r>
            <a:r>
              <a:rPr lang="en-US" sz="4400" smtClean="0"/>
              <a:t>Bank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15</a:t>
            </a:fld>
            <a:endParaRPr lang="en-US"/>
          </a:p>
        </p:txBody>
      </p:sp>
      <p:sp>
        <p:nvSpPr>
          <p:cNvPr id="8" name="row1"/>
          <p:cNvSpPr/>
          <p:nvPr/>
        </p:nvSpPr>
        <p:spPr>
          <a:xfrm>
            <a:off x="2917375" y="3181353"/>
            <a:ext cx="2950022" cy="457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smtClean="0">
                <a:solidFill>
                  <a:schemeClr val="tx1"/>
                </a:solidFill>
              </a:rPr>
              <a:t>Row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9" name="row2"/>
          <p:cNvSpPr/>
          <p:nvPr/>
        </p:nvSpPr>
        <p:spPr>
          <a:xfrm>
            <a:off x="2917374" y="2724153"/>
            <a:ext cx="2950022" cy="457200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smtClean="0">
                <a:solidFill>
                  <a:schemeClr val="tx1"/>
                </a:solidFill>
              </a:rPr>
              <a:t>Row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0" name="row3"/>
          <p:cNvSpPr/>
          <p:nvPr/>
        </p:nvSpPr>
        <p:spPr>
          <a:xfrm>
            <a:off x="2917374" y="2266953"/>
            <a:ext cx="2950022" cy="457200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smtClean="0">
                <a:solidFill>
                  <a:schemeClr val="tx1"/>
                </a:solidFill>
              </a:rPr>
              <a:t>Row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1" name="row3"/>
          <p:cNvSpPr/>
          <p:nvPr/>
        </p:nvSpPr>
        <p:spPr>
          <a:xfrm>
            <a:off x="2917373" y="1809751"/>
            <a:ext cx="2950022" cy="457202"/>
          </a:xfrm>
          <a:prstGeom prst="rect">
            <a:avLst/>
          </a:prstGeom>
          <a:solidFill>
            <a:srgbClr val="0070C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smtClean="0">
                <a:solidFill>
                  <a:schemeClr val="tx1"/>
                </a:solidFill>
              </a:rPr>
              <a:t>Row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12" name="bankblank"/>
          <p:cNvSpPr/>
          <p:nvPr/>
        </p:nvSpPr>
        <p:spPr>
          <a:xfrm>
            <a:off x="2917373" y="1809751"/>
            <a:ext cx="2950023" cy="18288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13" name="wl"/>
          <p:cNvCxnSpPr/>
          <p:nvPr/>
        </p:nvCxnSpPr>
        <p:spPr>
          <a:xfrm>
            <a:off x="2460176" y="2495553"/>
            <a:ext cx="371202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wl"/>
          <p:cNvCxnSpPr/>
          <p:nvPr/>
        </p:nvCxnSpPr>
        <p:spPr>
          <a:xfrm>
            <a:off x="2460176" y="2933703"/>
            <a:ext cx="371202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wl"/>
          <p:cNvCxnSpPr/>
          <p:nvPr/>
        </p:nvCxnSpPr>
        <p:spPr>
          <a:xfrm>
            <a:off x="2460176" y="3409953"/>
            <a:ext cx="371202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wl0"/>
          <p:cNvCxnSpPr/>
          <p:nvPr/>
        </p:nvCxnSpPr>
        <p:spPr>
          <a:xfrm>
            <a:off x="2460176" y="2038351"/>
            <a:ext cx="3712024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wordline"/>
          <p:cNvSpPr txBox="1"/>
          <p:nvPr/>
        </p:nvSpPr>
        <p:spPr>
          <a:xfrm>
            <a:off x="6553200" y="2476503"/>
            <a:ext cx="2251587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000" b="1" i="1" smtClean="0">
                <a:solidFill>
                  <a:srgbClr val="FF0000"/>
                </a:solidFill>
              </a:rPr>
              <a:t>wordlines</a:t>
            </a:r>
            <a:endParaRPr lang="en-US" sz="3600" b="1" i="1">
              <a:solidFill>
                <a:srgbClr val="FF0000"/>
              </a:solidFill>
            </a:endParaRPr>
          </a:p>
        </p:txBody>
      </p:sp>
      <p:cxnSp>
        <p:nvCxnSpPr>
          <p:cNvPr id="19" name="bl"/>
          <p:cNvCxnSpPr/>
          <p:nvPr/>
        </p:nvCxnSpPr>
        <p:spPr>
          <a:xfrm flipV="1">
            <a:off x="5024530" y="1524000"/>
            <a:ext cx="0" cy="25717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bl"/>
          <p:cNvCxnSpPr/>
          <p:nvPr/>
        </p:nvCxnSpPr>
        <p:spPr>
          <a:xfrm flipH="1" flipV="1">
            <a:off x="5445961" y="1524000"/>
            <a:ext cx="246" cy="25717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l"/>
          <p:cNvCxnSpPr/>
          <p:nvPr/>
        </p:nvCxnSpPr>
        <p:spPr>
          <a:xfrm flipV="1">
            <a:off x="4603099" y="1524000"/>
            <a:ext cx="0" cy="25717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bl"/>
          <p:cNvCxnSpPr/>
          <p:nvPr/>
        </p:nvCxnSpPr>
        <p:spPr>
          <a:xfrm flipV="1">
            <a:off x="4181668" y="1524000"/>
            <a:ext cx="0" cy="257175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bl"/>
          <p:cNvCxnSpPr/>
          <p:nvPr/>
        </p:nvCxnSpPr>
        <p:spPr>
          <a:xfrm flipV="1">
            <a:off x="3760237" y="1524000"/>
            <a:ext cx="0" cy="25717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bl"/>
          <p:cNvCxnSpPr/>
          <p:nvPr/>
        </p:nvCxnSpPr>
        <p:spPr>
          <a:xfrm flipV="1">
            <a:off x="3338806" y="1524000"/>
            <a:ext cx="0" cy="257175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bitline"/>
          <p:cNvSpPr txBox="1"/>
          <p:nvPr/>
        </p:nvSpPr>
        <p:spPr>
          <a:xfrm>
            <a:off x="2917372" y="990600"/>
            <a:ext cx="1765241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b="1" i="1" smtClean="0">
                <a:solidFill>
                  <a:srgbClr val="FF0000"/>
                </a:solidFill>
              </a:rPr>
              <a:t>bitlines</a:t>
            </a:r>
            <a:endParaRPr lang="en-US" sz="4000" b="1" i="1">
              <a:solidFill>
                <a:srgbClr val="FF0000"/>
              </a:solidFill>
            </a:endParaRPr>
          </a:p>
        </p:txBody>
      </p:sp>
      <p:sp>
        <p:nvSpPr>
          <p:cNvPr id="28" name="precharged"/>
          <p:cNvSpPr txBox="1"/>
          <p:nvPr/>
        </p:nvSpPr>
        <p:spPr>
          <a:xfrm>
            <a:off x="457200" y="5105400"/>
            <a:ext cx="2514601" cy="1066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tx1"/>
            </a:solidFill>
          </a:ln>
        </p:spPr>
        <p:txBody>
          <a:bodyPr wrap="square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smtClean="0"/>
              <a:t>Precharged</a:t>
            </a:r>
          </a:p>
          <a:p>
            <a:pPr algn="ctr">
              <a:lnSpc>
                <a:spcPct val="80000"/>
              </a:lnSpc>
            </a:pPr>
            <a:r>
              <a:rPr lang="en-US" sz="3600" b="1" smtClean="0"/>
              <a:t>State</a:t>
            </a:r>
            <a:endParaRPr lang="en-US" sz="3600" b="1"/>
          </a:p>
        </p:txBody>
      </p:sp>
      <p:sp>
        <p:nvSpPr>
          <p:cNvPr id="29" name="activated"/>
          <p:cNvSpPr txBox="1"/>
          <p:nvPr/>
        </p:nvSpPr>
        <p:spPr>
          <a:xfrm>
            <a:off x="6384468" y="5105400"/>
            <a:ext cx="2226132" cy="1066800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txBody>
          <a:bodyPr wrap="square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smtClean="0">
                <a:solidFill>
                  <a:schemeClr val="bg1"/>
                </a:solidFill>
              </a:rPr>
              <a:t>Activated</a:t>
            </a:r>
            <a:br>
              <a:rPr lang="en-US" sz="3600" b="1" smtClean="0">
                <a:solidFill>
                  <a:schemeClr val="bg1"/>
                </a:solidFill>
              </a:rPr>
            </a:br>
            <a:r>
              <a:rPr lang="en-US" sz="3600" b="1" smtClean="0">
                <a:solidFill>
                  <a:schemeClr val="bg1"/>
                </a:solidFill>
              </a:rPr>
              <a:t>State</a:t>
            </a:r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32" name="wl0_0"/>
          <p:cNvSpPr txBox="1"/>
          <p:nvPr/>
        </p:nvSpPr>
        <p:spPr>
          <a:xfrm>
            <a:off x="6172200" y="1809753"/>
            <a:ext cx="533402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i="1" smtClean="0"/>
              <a:t>0</a:t>
            </a:r>
            <a:endParaRPr lang="en-US" sz="3200" i="1"/>
          </a:p>
        </p:txBody>
      </p:sp>
      <p:sp>
        <p:nvSpPr>
          <p:cNvPr id="33" name="wl_0"/>
          <p:cNvSpPr txBox="1"/>
          <p:nvPr/>
        </p:nvSpPr>
        <p:spPr>
          <a:xfrm>
            <a:off x="6172200" y="2266953"/>
            <a:ext cx="533402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i="1" smtClean="0"/>
              <a:t>0</a:t>
            </a:r>
            <a:endParaRPr lang="en-US" sz="3200" i="1"/>
          </a:p>
        </p:txBody>
      </p:sp>
      <p:sp>
        <p:nvSpPr>
          <p:cNvPr id="34" name="wl_0"/>
          <p:cNvSpPr txBox="1"/>
          <p:nvPr/>
        </p:nvSpPr>
        <p:spPr>
          <a:xfrm>
            <a:off x="6172200" y="2724152"/>
            <a:ext cx="533402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i="1" smtClean="0"/>
              <a:t>0</a:t>
            </a:r>
            <a:endParaRPr lang="en-US" sz="3200" i="1"/>
          </a:p>
        </p:txBody>
      </p:sp>
      <p:sp>
        <p:nvSpPr>
          <p:cNvPr id="36" name="activate"/>
          <p:cNvSpPr txBox="1"/>
          <p:nvPr/>
        </p:nvSpPr>
        <p:spPr>
          <a:xfrm>
            <a:off x="2971802" y="4800600"/>
            <a:ext cx="3200398" cy="6096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800" b="1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ACTIVATE</a:t>
            </a:r>
            <a:endParaRPr lang="en-US" sz="3800" b="1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40" name="precharge_arrow"/>
          <p:cNvCxnSpPr/>
          <p:nvPr/>
        </p:nvCxnSpPr>
        <p:spPr>
          <a:xfrm>
            <a:off x="2971801" y="5845277"/>
            <a:ext cx="3412667" cy="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recharge"/>
          <p:cNvSpPr txBox="1"/>
          <p:nvPr/>
        </p:nvSpPr>
        <p:spPr>
          <a:xfrm>
            <a:off x="3338806" y="5845276"/>
            <a:ext cx="3045662" cy="7079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PRECHARGE</a:t>
            </a:r>
            <a:endParaRPr lang="en-US" sz="3800" b="1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" name="addr"/>
          <p:cNvSpPr txBox="1"/>
          <p:nvPr/>
        </p:nvSpPr>
        <p:spPr>
          <a:xfrm>
            <a:off x="415414" y="2133600"/>
            <a:ext cx="1398639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i="1" smtClean="0">
                <a:solidFill>
                  <a:srgbClr val="0070C0"/>
                </a:solidFill>
              </a:rPr>
              <a:t>addr</a:t>
            </a:r>
            <a:endParaRPr lang="en-US" sz="3600" i="1">
              <a:solidFill>
                <a:srgbClr val="0070C0"/>
              </a:solidFill>
            </a:endParaRPr>
          </a:p>
        </p:txBody>
      </p:sp>
      <p:cxnSp>
        <p:nvCxnSpPr>
          <p:cNvPr id="42" name="wl0_raised"/>
          <p:cNvCxnSpPr/>
          <p:nvPr/>
        </p:nvCxnSpPr>
        <p:spPr>
          <a:xfrm>
            <a:off x="2460171" y="2038351"/>
            <a:ext cx="3712029" cy="2"/>
          </a:xfrm>
          <a:prstGeom prst="line">
            <a:avLst/>
          </a:prstGeom>
          <a:ln w="762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ecoder"/>
          <p:cNvSpPr/>
          <p:nvPr/>
        </p:nvSpPr>
        <p:spPr>
          <a:xfrm rot="16200000">
            <a:off x="1317175" y="2495552"/>
            <a:ext cx="1828801" cy="457200"/>
          </a:xfrm>
          <a:prstGeom prst="trapezoid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Decoder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43" name="wl0_vdd"/>
          <p:cNvSpPr txBox="1"/>
          <p:nvPr/>
        </p:nvSpPr>
        <p:spPr>
          <a:xfrm>
            <a:off x="6172200" y="1809753"/>
            <a:ext cx="1059862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b="1" i="1" smtClean="0"/>
              <a:t>V</a:t>
            </a:r>
            <a:r>
              <a:rPr lang="en-US" sz="3600" b="1" i="1" baseline="-25000" smtClean="0"/>
              <a:t>DD</a:t>
            </a:r>
            <a:endParaRPr lang="en-US" sz="3200" b="1" i="1"/>
          </a:p>
        </p:txBody>
      </p:sp>
      <p:cxnSp>
        <p:nvCxnSpPr>
          <p:cNvPr id="44" name="blblue"/>
          <p:cNvCxnSpPr/>
          <p:nvPr/>
        </p:nvCxnSpPr>
        <p:spPr>
          <a:xfrm flipV="1">
            <a:off x="5024530" y="1523999"/>
            <a:ext cx="246" cy="2571752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blblue"/>
          <p:cNvCxnSpPr/>
          <p:nvPr/>
        </p:nvCxnSpPr>
        <p:spPr>
          <a:xfrm flipV="1">
            <a:off x="5445961" y="1523999"/>
            <a:ext cx="246" cy="2571754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blblue"/>
          <p:cNvCxnSpPr/>
          <p:nvPr/>
        </p:nvCxnSpPr>
        <p:spPr>
          <a:xfrm flipV="1">
            <a:off x="4603345" y="1523999"/>
            <a:ext cx="0" cy="2571754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blblue"/>
          <p:cNvCxnSpPr/>
          <p:nvPr/>
        </p:nvCxnSpPr>
        <p:spPr>
          <a:xfrm flipV="1">
            <a:off x="4181914" y="1523999"/>
            <a:ext cx="0" cy="2571752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blblue"/>
          <p:cNvCxnSpPr/>
          <p:nvPr/>
        </p:nvCxnSpPr>
        <p:spPr>
          <a:xfrm flipV="1">
            <a:off x="3760483" y="1523999"/>
            <a:ext cx="0" cy="2571752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blblue"/>
          <p:cNvCxnSpPr/>
          <p:nvPr/>
        </p:nvCxnSpPr>
        <p:spPr>
          <a:xfrm flipV="1">
            <a:off x="3339052" y="1523999"/>
            <a:ext cx="0" cy="2571752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?"/>
          <p:cNvSpPr txBox="1"/>
          <p:nvPr/>
        </p:nvSpPr>
        <p:spPr>
          <a:xfrm>
            <a:off x="6384467" y="5105400"/>
            <a:ext cx="2226132" cy="1066800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txBody>
          <a:bodyPr wrap="square" tIns="13716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6600" b="1" smtClean="0">
                <a:solidFill>
                  <a:schemeClr val="bg1"/>
                </a:solidFill>
              </a:rPr>
              <a:t>?</a:t>
            </a:r>
            <a:endParaRPr lang="en-US" sz="6600" b="1">
              <a:solidFill>
                <a:schemeClr val="bg1"/>
              </a:solidFill>
            </a:endParaRPr>
          </a:p>
        </p:txBody>
      </p:sp>
      <p:sp>
        <p:nvSpPr>
          <p:cNvPr id="51" name="bluerow"/>
          <p:cNvSpPr/>
          <p:nvPr/>
        </p:nvSpPr>
        <p:spPr>
          <a:xfrm>
            <a:off x="2917379" y="4095751"/>
            <a:ext cx="2950022" cy="457202"/>
          </a:xfrm>
          <a:prstGeom prst="rect">
            <a:avLst/>
          </a:prstGeom>
          <a:solidFill>
            <a:srgbClr val="0070C0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" name="row-buffer"/>
          <p:cNvSpPr/>
          <p:nvPr/>
        </p:nvSpPr>
        <p:spPr>
          <a:xfrm>
            <a:off x="2917375" y="4095753"/>
            <a:ext cx="2950026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smtClean="0">
                <a:solidFill>
                  <a:schemeClr val="tx1"/>
                </a:solidFill>
              </a:rPr>
              <a:t>Row-Buffer</a:t>
            </a:r>
            <a:endParaRPr lang="en-US" sz="3600">
              <a:solidFill>
                <a:schemeClr val="tx1"/>
              </a:solidFill>
            </a:endParaRPr>
          </a:p>
        </p:txBody>
      </p:sp>
      <p:cxnSp>
        <p:nvCxnSpPr>
          <p:cNvPr id="64" name="rdwr_arrow"/>
          <p:cNvCxnSpPr>
            <a:stCxn id="65" idx="0"/>
            <a:endCxn id="66" idx="0"/>
          </p:cNvCxnSpPr>
          <p:nvPr/>
        </p:nvCxnSpPr>
        <p:spPr>
          <a:xfrm rot="5400000" flipH="1" flipV="1">
            <a:off x="7494858" y="4608872"/>
            <a:ext cx="13518" cy="952500"/>
          </a:xfrm>
          <a:prstGeom prst="curvedConnector3">
            <a:avLst>
              <a:gd name="adj1" fmla="val 3443964"/>
            </a:avLst>
          </a:prstGeom>
          <a:ln w="762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dwr"/>
          <p:cNvSpPr txBox="1"/>
          <p:nvPr/>
        </p:nvSpPr>
        <p:spPr>
          <a:xfrm>
            <a:off x="6536866" y="3962400"/>
            <a:ext cx="1921334" cy="6096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b="1" smtClean="0">
                <a:latin typeface="Courier New" pitchFamily="49" charset="0"/>
                <a:cs typeface="Courier New" pitchFamily="49" charset="0"/>
              </a:rPr>
              <a:t>RD/WR</a:t>
            </a:r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" name="wl_0"/>
          <p:cNvSpPr txBox="1"/>
          <p:nvPr/>
        </p:nvSpPr>
        <p:spPr>
          <a:xfrm>
            <a:off x="6172198" y="3200400"/>
            <a:ext cx="533402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3600" i="1" smtClean="0"/>
              <a:t>0</a:t>
            </a:r>
            <a:endParaRPr lang="en-US" sz="3200" i="1"/>
          </a:p>
        </p:txBody>
      </p:sp>
      <p:sp>
        <p:nvSpPr>
          <p:cNvPr id="84" name="Rectangle 83"/>
          <p:cNvSpPr/>
          <p:nvPr/>
        </p:nvSpPr>
        <p:spPr>
          <a:xfrm rot="21230970">
            <a:off x="501799" y="2959556"/>
            <a:ext cx="8198748" cy="160629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smtClean="0"/>
              <a:t>Total latency: 50ns!</a:t>
            </a:r>
            <a:endParaRPr lang="en-US" sz="6000" i="1"/>
          </a:p>
        </p:txBody>
      </p:sp>
    </p:spTree>
    <p:extLst>
      <p:ext uri="{BB962C8B-B14F-4D97-AF65-F5344CB8AC3E}">
        <p14:creationId xmlns:p14="http://schemas.microsoft.com/office/powerpoint/2010/main" val="40847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9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3" grpId="1" animBg="1"/>
      <p:bldP spid="18" grpId="0"/>
      <p:bldP spid="25" grpId="0"/>
      <p:bldP spid="28" grpId="0" animBg="1"/>
      <p:bldP spid="28" grpId="1" animBg="1"/>
      <p:bldP spid="28" grpId="2" animBg="1"/>
      <p:bldP spid="29" grpId="0" animBg="1"/>
      <p:bldP spid="29" grpId="1" animBg="1"/>
      <p:bldP spid="32" grpId="0"/>
      <p:bldP spid="32" grpId="1"/>
      <p:bldP spid="32" grpId="2"/>
      <p:bldP spid="33" grpId="0"/>
      <p:bldP spid="34" grpId="0"/>
      <p:bldP spid="36" grpId="0"/>
      <p:bldP spid="41" grpId="0"/>
      <p:bldP spid="39" grpId="0"/>
      <p:bldP spid="39" grpId="1"/>
      <p:bldP spid="43" grpId="0"/>
      <p:bldP spid="43" grpId="1"/>
      <p:bldP spid="50" grpId="0" animBg="1"/>
      <p:bldP spid="50" grpId="1" animBg="1"/>
      <p:bldP spid="51" grpId="0" animBg="1"/>
      <p:bldP spid="51" grpId="1" animBg="1"/>
      <p:bldP spid="80" grpId="0"/>
      <p:bldP spid="56" grpId="0"/>
      <p:bldP spid="8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Physical Bank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16</a:t>
            </a:fld>
            <a:endParaRPr lang="en-US"/>
          </a:p>
        </p:txBody>
      </p:sp>
      <p:sp>
        <p:nvSpPr>
          <p:cNvPr id="6" name="bankblank"/>
          <p:cNvSpPr/>
          <p:nvPr/>
        </p:nvSpPr>
        <p:spPr>
          <a:xfrm>
            <a:off x="1562101" y="3276600"/>
            <a:ext cx="2443164" cy="182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7" name="row-buffer"/>
          <p:cNvSpPr/>
          <p:nvPr/>
        </p:nvSpPr>
        <p:spPr>
          <a:xfrm>
            <a:off x="1574542" y="5410200"/>
            <a:ext cx="2443165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tx1"/>
                </a:solidFill>
              </a:rPr>
              <a:t>Row-Buffer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" name="smallrow"/>
          <p:cNvSpPr/>
          <p:nvPr/>
        </p:nvSpPr>
        <p:spPr>
          <a:xfrm>
            <a:off x="1562101" y="48768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smallrow"/>
          <p:cNvSpPr/>
          <p:nvPr/>
        </p:nvSpPr>
        <p:spPr>
          <a:xfrm>
            <a:off x="1562101" y="46482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smallrow"/>
          <p:cNvSpPr/>
          <p:nvPr/>
        </p:nvSpPr>
        <p:spPr>
          <a:xfrm>
            <a:off x="1562101" y="44196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" name="smallrow"/>
          <p:cNvSpPr/>
          <p:nvPr/>
        </p:nvSpPr>
        <p:spPr>
          <a:xfrm>
            <a:off x="1562101" y="41910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" name="smallrow"/>
          <p:cNvSpPr/>
          <p:nvPr/>
        </p:nvSpPr>
        <p:spPr>
          <a:xfrm>
            <a:off x="1562101" y="39624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6" name="smallrow"/>
          <p:cNvSpPr/>
          <p:nvPr/>
        </p:nvSpPr>
        <p:spPr>
          <a:xfrm>
            <a:off x="1562101" y="37338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" name="smallrow"/>
          <p:cNvSpPr/>
          <p:nvPr/>
        </p:nvSpPr>
        <p:spPr>
          <a:xfrm>
            <a:off x="1562102" y="35052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8" name="smallrow"/>
          <p:cNvSpPr/>
          <p:nvPr/>
        </p:nvSpPr>
        <p:spPr>
          <a:xfrm>
            <a:off x="1562101" y="32766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9" name="Right Bracket 18"/>
          <p:cNvSpPr/>
          <p:nvPr/>
        </p:nvSpPr>
        <p:spPr>
          <a:xfrm flipH="1">
            <a:off x="1115109" y="3276600"/>
            <a:ext cx="152400" cy="18288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 rot="16200000" flipH="1">
            <a:off x="-408890" y="3924301"/>
            <a:ext cx="2209800" cy="5333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800" i="1" smtClean="0">
                <a:solidFill>
                  <a:srgbClr val="FF0000"/>
                </a:solidFill>
              </a:rPr>
              <a:t>32k rows</a:t>
            </a:r>
            <a:endParaRPr lang="en-US" sz="3800" i="1">
              <a:solidFill>
                <a:srgbClr val="FF0000"/>
              </a:solidFill>
            </a:endParaRPr>
          </a:p>
        </p:txBody>
      </p:sp>
      <p:sp>
        <p:nvSpPr>
          <p:cNvPr id="22" name="smallrow"/>
          <p:cNvSpPr/>
          <p:nvPr/>
        </p:nvSpPr>
        <p:spPr>
          <a:xfrm>
            <a:off x="1574543" y="47625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3" name="smallrow"/>
          <p:cNvSpPr/>
          <p:nvPr/>
        </p:nvSpPr>
        <p:spPr>
          <a:xfrm>
            <a:off x="1574543" y="43053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4" name="smallrow"/>
          <p:cNvSpPr/>
          <p:nvPr/>
        </p:nvSpPr>
        <p:spPr>
          <a:xfrm>
            <a:off x="1562101" y="38481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5" name="smallrow"/>
          <p:cNvSpPr/>
          <p:nvPr/>
        </p:nvSpPr>
        <p:spPr>
          <a:xfrm>
            <a:off x="1562101" y="33909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29" name="bl"/>
          <p:cNvCxnSpPr/>
          <p:nvPr/>
        </p:nvCxnSpPr>
        <p:spPr>
          <a:xfrm flipV="1">
            <a:off x="2050555" y="3009900"/>
            <a:ext cx="0" cy="24003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bl"/>
          <p:cNvCxnSpPr/>
          <p:nvPr/>
        </p:nvCxnSpPr>
        <p:spPr>
          <a:xfrm flipV="1">
            <a:off x="2539233" y="3009900"/>
            <a:ext cx="0" cy="24003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bl"/>
          <p:cNvCxnSpPr/>
          <p:nvPr/>
        </p:nvCxnSpPr>
        <p:spPr>
          <a:xfrm flipV="1">
            <a:off x="3027911" y="3009900"/>
            <a:ext cx="0" cy="24003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bl"/>
          <p:cNvCxnSpPr/>
          <p:nvPr/>
        </p:nvCxnSpPr>
        <p:spPr>
          <a:xfrm flipV="1">
            <a:off x="3516589" y="3009900"/>
            <a:ext cx="0" cy="2400301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bitline"/>
          <p:cNvSpPr txBox="1"/>
          <p:nvPr/>
        </p:nvSpPr>
        <p:spPr>
          <a:xfrm>
            <a:off x="791650" y="1981200"/>
            <a:ext cx="4008950" cy="9144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800" i="1" smtClean="0">
                <a:solidFill>
                  <a:srgbClr val="FF0000"/>
                </a:solidFill>
              </a:rPr>
              <a:t>very long bitlines:</a:t>
            </a:r>
            <a:br>
              <a:rPr lang="en-US" sz="3800" i="1" smtClean="0">
                <a:solidFill>
                  <a:srgbClr val="FF0000"/>
                </a:solidFill>
              </a:rPr>
            </a:br>
            <a:r>
              <a:rPr lang="en-US" sz="3800" i="1" smtClean="0">
                <a:solidFill>
                  <a:srgbClr val="FF0000"/>
                </a:solidFill>
              </a:rPr>
              <a:t>hard to drive</a:t>
            </a:r>
            <a:endParaRPr lang="en-US" sz="3800" i="1">
              <a:solidFill>
                <a:srgbClr val="FF0000"/>
              </a:solidFill>
            </a:endParaRPr>
          </a:p>
        </p:txBody>
      </p:sp>
      <p:sp>
        <p:nvSpPr>
          <p:cNvPr id="39" name="bankblank"/>
          <p:cNvSpPr/>
          <p:nvPr/>
        </p:nvSpPr>
        <p:spPr>
          <a:xfrm>
            <a:off x="5105401" y="2307456"/>
            <a:ext cx="2631282" cy="35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0" name="row-buffer"/>
          <p:cNvSpPr/>
          <p:nvPr/>
        </p:nvSpPr>
        <p:spPr>
          <a:xfrm>
            <a:off x="5105401" y="5410200"/>
            <a:ext cx="263128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Global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41" name="smallrow"/>
          <p:cNvSpPr/>
          <p:nvPr/>
        </p:nvSpPr>
        <p:spPr>
          <a:xfrm>
            <a:off x="5105401" y="2303101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2" name="smallrow"/>
          <p:cNvSpPr/>
          <p:nvPr/>
        </p:nvSpPr>
        <p:spPr>
          <a:xfrm>
            <a:off x="5105401" y="2422949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3" name="smallrow"/>
          <p:cNvSpPr/>
          <p:nvPr/>
        </p:nvSpPr>
        <p:spPr>
          <a:xfrm>
            <a:off x="5105401" y="2542797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4" name="row-buffer"/>
          <p:cNvSpPr/>
          <p:nvPr/>
        </p:nvSpPr>
        <p:spPr>
          <a:xfrm>
            <a:off x="5105401" y="2662645"/>
            <a:ext cx="263128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45" name="bankblank"/>
          <p:cNvSpPr/>
          <p:nvPr/>
        </p:nvSpPr>
        <p:spPr>
          <a:xfrm>
            <a:off x="5105401" y="4293010"/>
            <a:ext cx="2631282" cy="35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6" name="smallrow"/>
          <p:cNvSpPr/>
          <p:nvPr/>
        </p:nvSpPr>
        <p:spPr>
          <a:xfrm>
            <a:off x="5105401" y="4288655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7" name="smallrow"/>
          <p:cNvSpPr/>
          <p:nvPr/>
        </p:nvSpPr>
        <p:spPr>
          <a:xfrm>
            <a:off x="5105401" y="4408503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8" name="smallrow"/>
          <p:cNvSpPr/>
          <p:nvPr/>
        </p:nvSpPr>
        <p:spPr>
          <a:xfrm>
            <a:off x="5105401" y="4528351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9" name="row-buffer"/>
          <p:cNvSpPr/>
          <p:nvPr/>
        </p:nvSpPr>
        <p:spPr>
          <a:xfrm>
            <a:off x="5105401" y="4648199"/>
            <a:ext cx="2631282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50" name="subarray"/>
          <p:cNvSpPr/>
          <p:nvPr/>
        </p:nvSpPr>
        <p:spPr>
          <a:xfrm>
            <a:off x="5105401" y="4293010"/>
            <a:ext cx="2631282" cy="812389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Subarray</a:t>
            </a:r>
            <a:r>
              <a:rPr lang="en-US" sz="4000" b="1" baseline="-25000" smtClean="0">
                <a:solidFill>
                  <a:schemeClr val="bg1"/>
                </a:solidFill>
              </a:rPr>
              <a:t>1</a:t>
            </a:r>
            <a:endParaRPr lang="en-US" sz="4000" b="1" baseline="-2500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5794670" y="3385459"/>
            <a:ext cx="1168810" cy="6375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7200" b="1" smtClean="0"/>
              <a:t>···</a:t>
            </a:r>
            <a:endParaRPr lang="en-US" sz="7200" b="1"/>
          </a:p>
        </p:txBody>
      </p:sp>
      <p:cxnSp>
        <p:nvCxnSpPr>
          <p:cNvPr id="53" name="bl"/>
          <p:cNvCxnSpPr/>
          <p:nvPr/>
        </p:nvCxnSpPr>
        <p:spPr>
          <a:xfrm flipV="1">
            <a:off x="5631312" y="2028824"/>
            <a:ext cx="0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bl"/>
          <p:cNvCxnSpPr/>
          <p:nvPr/>
        </p:nvCxnSpPr>
        <p:spPr>
          <a:xfrm flipV="1">
            <a:off x="6156407" y="2028824"/>
            <a:ext cx="5806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bl"/>
          <p:cNvCxnSpPr/>
          <p:nvPr/>
        </p:nvCxnSpPr>
        <p:spPr>
          <a:xfrm flipV="1">
            <a:off x="6687308" y="2028824"/>
            <a:ext cx="0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bl"/>
          <p:cNvCxnSpPr/>
          <p:nvPr/>
        </p:nvCxnSpPr>
        <p:spPr>
          <a:xfrm flipV="1">
            <a:off x="7212403" y="2028824"/>
            <a:ext cx="0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bitline"/>
          <p:cNvSpPr txBox="1"/>
          <p:nvPr/>
        </p:nvSpPr>
        <p:spPr>
          <a:xfrm>
            <a:off x="4876800" y="1019175"/>
            <a:ext cx="3088484" cy="8858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000" b="1" i="1">
                <a:solidFill>
                  <a:srgbClr val="00B050"/>
                </a:solidFill>
              </a:rPr>
              <a:t>L</a:t>
            </a:r>
            <a:r>
              <a:rPr lang="en-US" sz="4000" b="1" i="1" smtClean="0">
                <a:solidFill>
                  <a:srgbClr val="00B050"/>
                </a:solidFill>
              </a:rPr>
              <a:t>ocal bitlines:</a:t>
            </a:r>
            <a:br>
              <a:rPr lang="en-US" sz="4000" b="1" i="1" smtClean="0">
                <a:solidFill>
                  <a:srgbClr val="00B050"/>
                </a:solidFill>
              </a:rPr>
            </a:br>
            <a:r>
              <a:rPr lang="en-US" sz="3600" i="1" smtClean="0">
                <a:solidFill>
                  <a:srgbClr val="00B050"/>
                </a:solidFill>
              </a:rPr>
              <a:t>short</a:t>
            </a:r>
            <a:endParaRPr lang="en-US" sz="3600" i="1">
              <a:solidFill>
                <a:srgbClr val="00B05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16200000" flipH="1">
            <a:off x="7127085" y="2395946"/>
            <a:ext cx="2209798" cy="5333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800" i="1" smtClean="0">
                <a:solidFill>
                  <a:srgbClr val="00B050"/>
                </a:solidFill>
              </a:rPr>
              <a:t>512 rows</a:t>
            </a:r>
            <a:endParaRPr lang="en-US" sz="3800" i="1">
              <a:solidFill>
                <a:srgbClr val="00B050"/>
              </a:solidFill>
            </a:endParaRPr>
          </a:p>
        </p:txBody>
      </p:sp>
      <p:sp>
        <p:nvSpPr>
          <p:cNvPr id="58" name="subarray"/>
          <p:cNvSpPr/>
          <p:nvPr/>
        </p:nvSpPr>
        <p:spPr>
          <a:xfrm>
            <a:off x="5105401" y="2307456"/>
            <a:ext cx="2631282" cy="81674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Subarray</a:t>
            </a:r>
            <a:r>
              <a:rPr lang="en-US" sz="4000" b="1" baseline="-25000" smtClean="0">
                <a:solidFill>
                  <a:schemeClr val="bg1"/>
                </a:solidFill>
              </a:rPr>
              <a:t>64</a:t>
            </a:r>
            <a:endParaRPr lang="en-US" sz="4000" b="1" baseline="-25000">
              <a:solidFill>
                <a:schemeClr val="bg1"/>
              </a:solidFill>
            </a:endParaRPr>
          </a:p>
        </p:txBody>
      </p:sp>
      <p:sp>
        <p:nvSpPr>
          <p:cNvPr id="3" name="Multiply 2"/>
          <p:cNvSpPr/>
          <p:nvPr/>
        </p:nvSpPr>
        <p:spPr>
          <a:xfrm>
            <a:off x="-319978" y="1613898"/>
            <a:ext cx="6232205" cy="5107577"/>
          </a:xfrm>
          <a:prstGeom prst="mathMultiply">
            <a:avLst>
              <a:gd name="adj1" fmla="val 7848"/>
            </a:avLst>
          </a:prstGeom>
          <a:solidFill>
            <a:schemeClr val="tx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3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/>
      <p:bldP spid="81" grpId="0"/>
      <p:bldP spid="57" grpId="0"/>
      <p:bldP spid="58" grpId="0" animBg="1"/>
      <p:bldP spid="58" grpId="1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200" smtClean="0"/>
              <a:t>Hynix 4Gb DDR3 (23nm)  </a:t>
            </a:r>
            <a:r>
              <a:rPr lang="en-US" sz="2800" b="0" i="1" smtClean="0"/>
              <a:t>Lim et al., ISSCC’12</a:t>
            </a:r>
            <a:endParaRPr lang="en-US" sz="2400" b="0" i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1600" y="990600"/>
            <a:ext cx="6324600" cy="5486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103709" y="1642448"/>
            <a:ext cx="1295400" cy="448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600" i="1" smtClean="0">
                <a:solidFill>
                  <a:schemeClr val="bg1"/>
                </a:solidFill>
              </a:rPr>
              <a:t>Bank0</a:t>
            </a:r>
            <a:endParaRPr lang="en-US" sz="3600" i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956647" y="1642447"/>
            <a:ext cx="1295400" cy="448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600" i="1" smtClean="0">
                <a:solidFill>
                  <a:schemeClr val="bg1"/>
                </a:solidFill>
              </a:rPr>
              <a:t>Bank1</a:t>
            </a:r>
            <a:endParaRPr lang="en-US" sz="3600" i="1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1718647" y="1642448"/>
            <a:ext cx="1295400" cy="448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600" i="1" smtClean="0">
                <a:solidFill>
                  <a:schemeClr val="bg1"/>
                </a:solidFill>
              </a:rPr>
              <a:t>Bank2</a:t>
            </a:r>
            <a:endParaRPr lang="en-US" sz="3600" i="1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 rot="16200000">
            <a:off x="2556847" y="1642448"/>
            <a:ext cx="1295400" cy="448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600" i="1" smtClean="0">
                <a:solidFill>
                  <a:schemeClr val="bg1"/>
                </a:solidFill>
              </a:rPr>
              <a:t>Bank3</a:t>
            </a:r>
            <a:endParaRPr lang="en-US" sz="3600" i="1">
              <a:solidFill>
                <a:schemeClr val="bg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99" y="2819400"/>
            <a:ext cx="5184001" cy="3429000"/>
          </a:xfrm>
          <a:prstGeom prst="rect">
            <a:avLst/>
          </a:prstGeom>
          <a:ln w="76200">
            <a:solidFill>
              <a:schemeClr val="accent5"/>
            </a:solidFill>
          </a:ln>
        </p:spPr>
      </p:pic>
      <p:sp>
        <p:nvSpPr>
          <p:cNvPr id="19" name="Rounded Rectangle 18"/>
          <p:cNvSpPr/>
          <p:nvPr/>
        </p:nvSpPr>
        <p:spPr>
          <a:xfrm>
            <a:off x="1905000" y="3048000"/>
            <a:ext cx="1676400" cy="1143000"/>
          </a:xfrm>
          <a:prstGeom prst="roundRect">
            <a:avLst/>
          </a:prstGeom>
          <a:solidFill>
            <a:schemeClr val="accent5">
              <a:alpha val="20000"/>
            </a:schemeClr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33800" y="1485899"/>
            <a:ext cx="2295525" cy="3997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400"/>
              </a:lnSpc>
            </a:pPr>
            <a:r>
              <a:rPr lang="en-US" sz="4400" b="1" i="1" smtClean="0">
                <a:solidFill>
                  <a:srgbClr val="00B050"/>
                </a:solidFill>
              </a:rPr>
              <a:t>Subarray</a:t>
            </a:r>
            <a:endParaRPr lang="en-US" sz="4400" b="1" i="1">
              <a:solidFill>
                <a:srgbClr val="00B050"/>
              </a:solidFill>
            </a:endParaRPr>
          </a:p>
        </p:txBody>
      </p:sp>
      <p:cxnSp>
        <p:nvCxnSpPr>
          <p:cNvPr id="27" name="Curved Connector 26"/>
          <p:cNvCxnSpPr>
            <a:stCxn id="24" idx="0"/>
            <a:endCxn id="25" idx="2"/>
          </p:cNvCxnSpPr>
          <p:nvPr/>
        </p:nvCxnSpPr>
        <p:spPr>
          <a:xfrm rot="16200000" flipV="1">
            <a:off x="4278359" y="2488867"/>
            <a:ext cx="1590962" cy="384553"/>
          </a:xfrm>
          <a:prstGeom prst="curvedConnector3">
            <a:avLst>
              <a:gd name="adj1" fmla="val 50000"/>
            </a:avLst>
          </a:prstGeom>
          <a:ln w="571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61897" y="1181099"/>
            <a:ext cx="3115428" cy="10093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000" b="1" i="1" smtClean="0">
                <a:solidFill>
                  <a:schemeClr val="bg1">
                    <a:lumMod val="50000"/>
                  </a:schemeClr>
                </a:solidFill>
              </a:rPr>
              <a:t>Subarray</a:t>
            </a:r>
            <a:br>
              <a:rPr lang="en-US" sz="4000" b="1" i="1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4000" b="1" i="1" smtClean="0">
                <a:solidFill>
                  <a:schemeClr val="bg1">
                    <a:lumMod val="50000"/>
                  </a:schemeClr>
                </a:solidFill>
              </a:rPr>
              <a:t>Decoder</a:t>
            </a:r>
            <a:endParaRPr lang="en-US" sz="4000" b="1" i="1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35" idx="0"/>
            <a:endCxn id="36" idx="2"/>
          </p:cNvCxnSpPr>
          <p:nvPr/>
        </p:nvCxnSpPr>
        <p:spPr>
          <a:xfrm rot="5400000" flipH="1" flipV="1">
            <a:off x="6417031" y="2374045"/>
            <a:ext cx="1286161" cy="919000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4079063" y="3476625"/>
            <a:ext cx="2374105" cy="16192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>
            <a:off x="7214373" y="3962400"/>
            <a:ext cx="1250951" cy="815975"/>
          </a:xfrm>
          <a:prstGeom prst="roundRect">
            <a:avLst>
              <a:gd name="adj" fmla="val 1516"/>
            </a:avLst>
          </a:prstGeom>
          <a:solidFill>
            <a:schemeClr val="accent6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i="1" smtClean="0">
                <a:solidFill>
                  <a:schemeClr val="tx1"/>
                </a:solidFill>
              </a:rPr>
              <a:t>Tile</a:t>
            </a:r>
            <a:endParaRPr lang="en-US" sz="4400" b="1" i="1">
              <a:solidFill>
                <a:schemeClr val="tx1"/>
              </a:solidFill>
            </a:endParaRPr>
          </a:p>
        </p:txBody>
      </p:sp>
      <p:cxnSp>
        <p:nvCxnSpPr>
          <p:cNvPr id="42" name="Curved Connector 41"/>
          <p:cNvCxnSpPr>
            <a:stCxn id="40" idx="2"/>
            <a:endCxn id="41" idx="1"/>
          </p:cNvCxnSpPr>
          <p:nvPr/>
        </p:nvCxnSpPr>
        <p:spPr>
          <a:xfrm rot="16200000" flipH="1">
            <a:off x="6391056" y="3547070"/>
            <a:ext cx="709613" cy="937021"/>
          </a:xfrm>
          <a:prstGeom prst="curvedConnector2">
            <a:avLst/>
          </a:prstGeom>
          <a:ln w="571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106843" y="5334000"/>
            <a:ext cx="4122757" cy="8382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ts val="3400"/>
              </a:lnSpc>
            </a:pPr>
            <a:r>
              <a:rPr lang="en-US" sz="7200" b="1" i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Magnified</a:t>
            </a:r>
            <a:endParaRPr lang="en-US" sz="7200" b="1" i="1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17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03709" y="3807799"/>
            <a:ext cx="1295400" cy="448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600" i="1" smtClean="0">
                <a:solidFill>
                  <a:schemeClr val="bg1"/>
                </a:solidFill>
              </a:rPr>
              <a:t>Bank5</a:t>
            </a:r>
            <a:endParaRPr lang="en-US" sz="3600" i="1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956647" y="3807798"/>
            <a:ext cx="1295400" cy="448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600" i="1" smtClean="0">
                <a:solidFill>
                  <a:schemeClr val="bg1"/>
                </a:solidFill>
              </a:rPr>
              <a:t>Bank6</a:t>
            </a:r>
            <a:endParaRPr lang="en-US" sz="3600" i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718647" y="3807799"/>
            <a:ext cx="1295400" cy="448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600" i="1" smtClean="0">
                <a:solidFill>
                  <a:schemeClr val="bg1"/>
                </a:solidFill>
              </a:rPr>
              <a:t>Bank7</a:t>
            </a:r>
            <a:endParaRPr lang="en-US" sz="3600" i="1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2556847" y="3807799"/>
            <a:ext cx="1295400" cy="4489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3600" i="1" smtClean="0">
                <a:solidFill>
                  <a:schemeClr val="bg1"/>
                </a:solidFill>
              </a:rPr>
              <a:t>Bank8</a:t>
            </a:r>
            <a:endParaRPr lang="en-US" sz="3600" i="1">
              <a:solidFill>
                <a:schemeClr val="bg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75798" y="3476625"/>
            <a:ext cx="249625" cy="161925"/>
          </a:xfrm>
          <a:prstGeom prst="roundRect">
            <a:avLst/>
          </a:prstGeom>
          <a:solidFill>
            <a:schemeClr val="bg1">
              <a:lumMod val="85000"/>
              <a:alpha val="75000"/>
            </a:schemeClr>
          </a:solidFill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6179324" y="3463925"/>
            <a:ext cx="196056" cy="196850"/>
          </a:xfrm>
          <a:prstGeom prst="roundRect">
            <a:avLst/>
          </a:prstGeom>
          <a:solidFill>
            <a:schemeClr val="accent6">
              <a:alpha val="75000"/>
            </a:schemeClr>
          </a:solidFill>
          <a:ln w="317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4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/>
      <p:bldP spid="19" grpId="0" animBg="1"/>
      <p:bldP spid="25" grpId="0"/>
      <p:bldP spid="36" grpId="0"/>
      <p:bldP spid="24" grpId="0" animBg="1"/>
      <p:bldP spid="41" grpId="0" animBg="1"/>
      <p:bldP spid="47" grpId="0"/>
      <p:bldP spid="23" grpId="0"/>
      <p:bldP spid="26" grpId="0"/>
      <p:bldP spid="28" grpId="0"/>
      <p:bldP spid="28" grpId="1"/>
      <p:bldP spid="29" grpId="0"/>
      <p:bldP spid="29" grpId="1"/>
      <p:bldP spid="35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Bank: Full Picture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18</a:t>
            </a:fld>
            <a:endParaRPr lang="en-US"/>
          </a:p>
        </p:txBody>
      </p:sp>
      <p:sp>
        <p:nvSpPr>
          <p:cNvPr id="5" name="bankblank"/>
          <p:cNvSpPr/>
          <p:nvPr/>
        </p:nvSpPr>
        <p:spPr>
          <a:xfrm>
            <a:off x="5274467" y="2383656"/>
            <a:ext cx="2631282" cy="35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" name="row-buffer"/>
          <p:cNvSpPr/>
          <p:nvPr/>
        </p:nvSpPr>
        <p:spPr>
          <a:xfrm>
            <a:off x="5274467" y="5486400"/>
            <a:ext cx="263128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Global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7" name="smallrow"/>
          <p:cNvSpPr/>
          <p:nvPr/>
        </p:nvSpPr>
        <p:spPr>
          <a:xfrm>
            <a:off x="5274467" y="2379301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" name="smallrow"/>
          <p:cNvSpPr/>
          <p:nvPr/>
        </p:nvSpPr>
        <p:spPr>
          <a:xfrm>
            <a:off x="5274467" y="2499149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smallrow"/>
          <p:cNvSpPr/>
          <p:nvPr/>
        </p:nvSpPr>
        <p:spPr>
          <a:xfrm>
            <a:off x="5274467" y="2618997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row-buffer"/>
          <p:cNvSpPr/>
          <p:nvPr/>
        </p:nvSpPr>
        <p:spPr>
          <a:xfrm>
            <a:off x="5274467" y="2738845"/>
            <a:ext cx="263128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11" name="bankblank"/>
          <p:cNvSpPr/>
          <p:nvPr/>
        </p:nvSpPr>
        <p:spPr>
          <a:xfrm>
            <a:off x="5274467" y="4369210"/>
            <a:ext cx="2631282" cy="35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smallrow"/>
          <p:cNvSpPr/>
          <p:nvPr/>
        </p:nvSpPr>
        <p:spPr>
          <a:xfrm>
            <a:off x="5274467" y="4364855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smallrow"/>
          <p:cNvSpPr/>
          <p:nvPr/>
        </p:nvSpPr>
        <p:spPr>
          <a:xfrm>
            <a:off x="5274467" y="4484703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" name="smallrow"/>
          <p:cNvSpPr/>
          <p:nvPr/>
        </p:nvSpPr>
        <p:spPr>
          <a:xfrm>
            <a:off x="5274467" y="4604551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" name="row-buffer"/>
          <p:cNvSpPr/>
          <p:nvPr/>
        </p:nvSpPr>
        <p:spPr>
          <a:xfrm>
            <a:off x="5274467" y="4724399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5963736" y="3461659"/>
            <a:ext cx="1168810" cy="6375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7200" b="1" smtClean="0"/>
              <a:t>···</a:t>
            </a:r>
            <a:endParaRPr lang="en-US" sz="7200" b="1"/>
          </a:p>
        </p:txBody>
      </p:sp>
      <p:cxnSp>
        <p:nvCxnSpPr>
          <p:cNvPr id="18" name="bl"/>
          <p:cNvCxnSpPr/>
          <p:nvPr/>
        </p:nvCxnSpPr>
        <p:spPr>
          <a:xfrm flipV="1">
            <a:off x="5800378" y="2105024"/>
            <a:ext cx="0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bl"/>
          <p:cNvCxnSpPr/>
          <p:nvPr/>
        </p:nvCxnSpPr>
        <p:spPr>
          <a:xfrm flipV="1">
            <a:off x="6325473" y="2105024"/>
            <a:ext cx="5806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bl"/>
          <p:cNvCxnSpPr/>
          <p:nvPr/>
        </p:nvCxnSpPr>
        <p:spPr>
          <a:xfrm flipV="1">
            <a:off x="6856374" y="2105024"/>
            <a:ext cx="0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bl"/>
          <p:cNvCxnSpPr/>
          <p:nvPr/>
        </p:nvCxnSpPr>
        <p:spPr>
          <a:xfrm flipV="1">
            <a:off x="7381469" y="2105024"/>
            <a:ext cx="0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bitline"/>
          <p:cNvSpPr txBox="1"/>
          <p:nvPr/>
        </p:nvSpPr>
        <p:spPr>
          <a:xfrm>
            <a:off x="5045866" y="1548976"/>
            <a:ext cx="3088484" cy="556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000" b="1" i="1">
                <a:solidFill>
                  <a:srgbClr val="00B050"/>
                </a:solidFill>
              </a:rPr>
              <a:t>L</a:t>
            </a:r>
            <a:r>
              <a:rPr lang="en-US" sz="4000" b="1" i="1" smtClean="0">
                <a:solidFill>
                  <a:srgbClr val="00B050"/>
                </a:solidFill>
              </a:rPr>
              <a:t>ocal bitlines</a:t>
            </a:r>
            <a:endParaRPr lang="en-US" sz="3600" i="1">
              <a:solidFill>
                <a:srgbClr val="00B050"/>
              </a:solidFill>
            </a:endParaRPr>
          </a:p>
        </p:txBody>
      </p:sp>
      <p:sp>
        <p:nvSpPr>
          <p:cNvPr id="23" name="subarray"/>
          <p:cNvSpPr/>
          <p:nvPr/>
        </p:nvSpPr>
        <p:spPr>
          <a:xfrm>
            <a:off x="5274467" y="2379300"/>
            <a:ext cx="2631282" cy="81674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Subarray</a:t>
            </a:r>
            <a:r>
              <a:rPr lang="en-US" sz="4000" b="1" baseline="-25000" smtClean="0">
                <a:solidFill>
                  <a:schemeClr val="bg1"/>
                </a:solidFill>
              </a:rPr>
              <a:t>64</a:t>
            </a:r>
            <a:endParaRPr lang="en-US" sz="4000" b="1" baseline="-25000">
              <a:solidFill>
                <a:schemeClr val="bg1"/>
              </a:solidFill>
            </a:endParaRPr>
          </a:p>
        </p:txBody>
      </p:sp>
      <p:cxnSp>
        <p:nvCxnSpPr>
          <p:cNvPr id="24" name="bl"/>
          <p:cNvCxnSpPr/>
          <p:nvPr/>
        </p:nvCxnSpPr>
        <p:spPr>
          <a:xfrm flipV="1">
            <a:off x="5800378" y="4090576"/>
            <a:ext cx="0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bl"/>
          <p:cNvCxnSpPr/>
          <p:nvPr/>
        </p:nvCxnSpPr>
        <p:spPr>
          <a:xfrm flipV="1">
            <a:off x="6325473" y="4090576"/>
            <a:ext cx="5806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bl"/>
          <p:cNvCxnSpPr/>
          <p:nvPr/>
        </p:nvCxnSpPr>
        <p:spPr>
          <a:xfrm flipV="1">
            <a:off x="6856374" y="4090576"/>
            <a:ext cx="0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bl"/>
          <p:cNvCxnSpPr/>
          <p:nvPr/>
        </p:nvCxnSpPr>
        <p:spPr>
          <a:xfrm flipV="1">
            <a:off x="7381469" y="4090576"/>
            <a:ext cx="0" cy="633823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array"/>
          <p:cNvSpPr/>
          <p:nvPr/>
        </p:nvSpPr>
        <p:spPr>
          <a:xfrm>
            <a:off x="5274467" y="4364855"/>
            <a:ext cx="2631282" cy="812389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Subarray</a:t>
            </a:r>
            <a:r>
              <a:rPr lang="en-US" sz="4000" b="1" baseline="-25000" smtClean="0">
                <a:solidFill>
                  <a:schemeClr val="bg1"/>
                </a:solidFill>
              </a:rPr>
              <a:t>1</a:t>
            </a:r>
            <a:endParaRPr lang="en-US" sz="4000" b="1" baseline="-25000">
              <a:solidFill>
                <a:schemeClr val="bg1"/>
              </a:solidFill>
            </a:endParaRPr>
          </a:p>
        </p:txBody>
      </p:sp>
      <p:sp>
        <p:nvSpPr>
          <p:cNvPr id="28" name="bitline"/>
          <p:cNvSpPr txBox="1"/>
          <p:nvPr/>
        </p:nvSpPr>
        <p:spPr>
          <a:xfrm>
            <a:off x="5045866" y="3534528"/>
            <a:ext cx="3088484" cy="556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000" b="1" i="1">
                <a:solidFill>
                  <a:srgbClr val="00B050"/>
                </a:solidFill>
              </a:rPr>
              <a:t>L</a:t>
            </a:r>
            <a:r>
              <a:rPr lang="en-US" sz="4000" b="1" i="1" smtClean="0">
                <a:solidFill>
                  <a:srgbClr val="00B050"/>
                </a:solidFill>
              </a:rPr>
              <a:t>ocal bitlines</a:t>
            </a:r>
            <a:endParaRPr lang="en-US" sz="3600" i="1">
              <a:solidFill>
                <a:srgbClr val="00B050"/>
              </a:solidFill>
            </a:endParaRPr>
          </a:p>
        </p:txBody>
      </p:sp>
      <p:cxnSp>
        <p:nvCxnSpPr>
          <p:cNvPr id="29" name="gbl"/>
          <p:cNvCxnSpPr/>
          <p:nvPr/>
        </p:nvCxnSpPr>
        <p:spPr>
          <a:xfrm flipV="1">
            <a:off x="5806184" y="2105024"/>
            <a:ext cx="0" cy="3352055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bl"/>
          <p:cNvCxnSpPr/>
          <p:nvPr/>
        </p:nvCxnSpPr>
        <p:spPr>
          <a:xfrm flipV="1">
            <a:off x="6331279" y="2105024"/>
            <a:ext cx="0" cy="3352056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bl"/>
          <p:cNvCxnSpPr/>
          <p:nvPr/>
        </p:nvCxnSpPr>
        <p:spPr>
          <a:xfrm flipV="1">
            <a:off x="6862180" y="2105024"/>
            <a:ext cx="0" cy="3352056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bl"/>
          <p:cNvCxnSpPr/>
          <p:nvPr/>
        </p:nvCxnSpPr>
        <p:spPr>
          <a:xfrm flipV="1">
            <a:off x="7387275" y="2105024"/>
            <a:ext cx="0" cy="3352056"/>
          </a:xfrm>
          <a:prstGeom prst="line">
            <a:avLst/>
          </a:prstGeom>
          <a:ln w="571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lobalbitline"/>
          <p:cNvSpPr txBox="1"/>
          <p:nvPr/>
        </p:nvSpPr>
        <p:spPr>
          <a:xfrm>
            <a:off x="4950616" y="1548976"/>
            <a:ext cx="3278984" cy="556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000" b="1" i="1" smtClean="0">
                <a:solidFill>
                  <a:srgbClr val="FF0000"/>
                </a:solidFill>
              </a:rPr>
              <a:t>Global bitlines</a:t>
            </a:r>
            <a:endParaRPr lang="en-US" sz="3600" i="1">
              <a:solidFill>
                <a:srgbClr val="FF0000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09600" y="1142999"/>
            <a:ext cx="7924800" cy="5181601"/>
          </a:xfrm>
          <a:prstGeom prst="roundRect">
            <a:avLst>
              <a:gd name="adj" fmla="val 11769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932089" y="1369801"/>
            <a:ext cx="1811111" cy="4571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5400" b="1" i="1" smtClean="0"/>
              <a:t>Bank</a:t>
            </a:r>
            <a:endParaRPr lang="en-US" sz="4800" b="1" i="1"/>
          </a:p>
        </p:txBody>
      </p:sp>
      <p:cxnSp>
        <p:nvCxnSpPr>
          <p:cNvPr id="70" name="Straight Connector 69"/>
          <p:cNvCxnSpPr/>
          <p:nvPr/>
        </p:nvCxnSpPr>
        <p:spPr>
          <a:xfrm>
            <a:off x="4831783" y="2543207"/>
            <a:ext cx="428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decoder"/>
          <p:cNvSpPr/>
          <p:nvPr/>
        </p:nvSpPr>
        <p:spPr>
          <a:xfrm rot="16200000">
            <a:off x="4265406" y="2614241"/>
            <a:ext cx="812198" cy="351407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78" name="decoder"/>
          <p:cNvSpPr/>
          <p:nvPr/>
        </p:nvSpPr>
        <p:spPr>
          <a:xfrm rot="16200000">
            <a:off x="-67308" y="3496308"/>
            <a:ext cx="3141298" cy="568282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Global Decoder</a:t>
            </a:r>
            <a:endParaRPr lang="en-US" sz="3600">
              <a:solidFill>
                <a:schemeClr val="bg1"/>
              </a:solidFill>
            </a:endParaRPr>
          </a:p>
        </p:txBody>
      </p:sp>
      <p:cxnSp>
        <p:nvCxnSpPr>
          <p:cNvPr id="81" name="Straight Connector 80"/>
          <p:cNvCxnSpPr/>
          <p:nvPr/>
        </p:nvCxnSpPr>
        <p:spPr>
          <a:xfrm>
            <a:off x="3429000" y="2379300"/>
            <a:ext cx="0" cy="27977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429000" y="2787672"/>
            <a:ext cx="1066801" cy="227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23" idx="1"/>
          </p:cNvCxnSpPr>
          <p:nvPr/>
        </p:nvCxnSpPr>
        <p:spPr>
          <a:xfrm>
            <a:off x="4846302" y="2787672"/>
            <a:ext cx="428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846301" y="3035300"/>
            <a:ext cx="428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831784" y="4524216"/>
            <a:ext cx="428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decoder"/>
          <p:cNvSpPr/>
          <p:nvPr/>
        </p:nvSpPr>
        <p:spPr>
          <a:xfrm rot="16200000">
            <a:off x="4265407" y="4595250"/>
            <a:ext cx="812198" cy="351407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4846303" y="4768681"/>
            <a:ext cx="428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4846302" y="5016309"/>
            <a:ext cx="4281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subarraydecoder"/>
          <p:cNvSpPr txBox="1"/>
          <p:nvPr/>
        </p:nvSpPr>
        <p:spPr>
          <a:xfrm>
            <a:off x="3514382" y="3503028"/>
            <a:ext cx="2285996" cy="556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sz="4000" b="1" i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Subarray</a:t>
            </a:r>
            <a:br>
              <a:rPr lang="en-US" sz="4000" b="1" i="1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000" b="1" i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Decoder</a:t>
            </a:r>
            <a:endParaRPr lang="en-US" sz="36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5" name="Straight Connector 104"/>
          <p:cNvCxnSpPr>
            <a:endCxn id="95" idx="0"/>
          </p:cNvCxnSpPr>
          <p:nvPr/>
        </p:nvCxnSpPr>
        <p:spPr>
          <a:xfrm>
            <a:off x="3429000" y="4768681"/>
            <a:ext cx="1066803" cy="22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8" idx="2"/>
          </p:cNvCxnSpPr>
          <p:nvPr/>
        </p:nvCxnSpPr>
        <p:spPr>
          <a:xfrm>
            <a:off x="1787482" y="3780449"/>
            <a:ext cx="164151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loballatch"/>
          <p:cNvSpPr/>
          <p:nvPr/>
        </p:nvSpPr>
        <p:spPr>
          <a:xfrm rot="16200000">
            <a:off x="1658978" y="3521549"/>
            <a:ext cx="1869464" cy="519006"/>
          </a:xfrm>
          <a:prstGeom prst="hexagon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Latch</a:t>
            </a:r>
            <a:endParaRPr 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25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7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22" grpId="0"/>
      <p:bldP spid="23" grpId="0" animBg="1"/>
      <p:bldP spid="16" grpId="0" animBg="1"/>
      <p:bldP spid="28" grpId="0"/>
      <p:bldP spid="65" grpId="0"/>
      <p:bldP spid="77" grpId="0" animBg="1"/>
      <p:bldP spid="78" grpId="0" animBg="1"/>
      <p:bldP spid="95" grpId="0" animBg="1"/>
      <p:bldP spid="99" grpId="0"/>
      <p:bldP spid="51" grpId="0" animBg="1"/>
      <p:bldP spid="51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dirty="0" smtClean="0"/>
              <a:t>Motivation &amp; Key Idea</a:t>
            </a:r>
          </a:p>
          <a:p>
            <a:pPr>
              <a:lnSpc>
                <a:spcPct val="90000"/>
              </a:lnSpc>
            </a:pPr>
            <a:r>
              <a:rPr lang="en-US" sz="4800" smtClean="0"/>
              <a:t>Background</a:t>
            </a:r>
            <a:endParaRPr lang="en-US" sz="4800" dirty="0" smtClean="0"/>
          </a:p>
          <a:p>
            <a:pPr>
              <a:lnSpc>
                <a:spcPct val="90000"/>
              </a:lnSpc>
            </a:pPr>
            <a:r>
              <a:rPr lang="en-US" sz="4800" b="1" smtClean="0">
                <a:solidFill>
                  <a:srgbClr val="FF0000"/>
                </a:solidFill>
              </a:rPr>
              <a:t>Mechanism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4800" smtClean="0">
                <a:solidFill>
                  <a:schemeClr val="bg1">
                    <a:lumMod val="75000"/>
                  </a:schemeClr>
                </a:solidFill>
              </a:rPr>
              <a:t>Related Works</a:t>
            </a:r>
          </a:p>
          <a:p>
            <a:pPr>
              <a:lnSpc>
                <a:spcPct val="90000"/>
              </a:lnSpc>
            </a:pPr>
            <a:r>
              <a:rPr lang="en-US" sz="480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en-US" sz="4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 smtClean="0"/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Executive Summary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400" b="1" u="sng" smtClean="0">
                <a:solidFill>
                  <a:srgbClr val="FF0000"/>
                </a:solidFill>
              </a:rPr>
              <a:t>Problem</a:t>
            </a:r>
            <a:r>
              <a:rPr lang="en-US" sz="3400" b="1" smtClean="0">
                <a:solidFill>
                  <a:srgbClr val="FF0000"/>
                </a:solidFill>
              </a:rPr>
              <a:t>: </a:t>
            </a:r>
            <a:r>
              <a:rPr lang="en-US" sz="3400" smtClean="0">
                <a:solidFill>
                  <a:srgbClr val="FF0000"/>
                </a:solidFill>
              </a:rPr>
              <a:t>Requests to same DRAM bank are serialized</a:t>
            </a:r>
          </a:p>
          <a:p>
            <a:pPr>
              <a:lnSpc>
                <a:spcPct val="90000"/>
              </a:lnSpc>
            </a:pPr>
            <a:r>
              <a:rPr lang="en-US" sz="3400" b="1" u="sng" smtClean="0"/>
              <a:t>Our Goal</a:t>
            </a:r>
            <a:r>
              <a:rPr lang="en-US" sz="3400" b="1" smtClean="0"/>
              <a:t>: </a:t>
            </a:r>
            <a:r>
              <a:rPr lang="en-US" sz="3400"/>
              <a:t>P</a:t>
            </a:r>
            <a:r>
              <a:rPr lang="en-US" sz="3400" smtClean="0"/>
              <a:t>arallelize requests to same DRAM bank at a low cost</a:t>
            </a:r>
          </a:p>
          <a:p>
            <a:pPr>
              <a:lnSpc>
                <a:spcPct val="90000"/>
              </a:lnSpc>
            </a:pPr>
            <a:r>
              <a:rPr lang="en-US" sz="3400" b="1" u="sng" smtClean="0"/>
              <a:t>Observation</a:t>
            </a:r>
            <a:r>
              <a:rPr lang="en-US" sz="3400" b="1" smtClean="0"/>
              <a:t>: </a:t>
            </a:r>
            <a:r>
              <a:rPr lang="en-US" sz="3400" smtClean="0"/>
              <a:t>A bank consists of </a:t>
            </a:r>
            <a:r>
              <a:rPr lang="en-US" sz="3400" b="1" i="1" smtClean="0"/>
              <a:t>subarrays</a:t>
            </a:r>
            <a:r>
              <a:rPr lang="en-US" sz="3400" smtClean="0"/>
              <a:t> that occassionally share global structures </a:t>
            </a:r>
          </a:p>
          <a:p>
            <a:pPr>
              <a:lnSpc>
                <a:spcPct val="90000"/>
              </a:lnSpc>
            </a:pPr>
            <a:r>
              <a:rPr lang="en-US" sz="3400" b="1" u="sng" smtClean="0">
                <a:solidFill>
                  <a:srgbClr val="00B050"/>
                </a:solidFill>
              </a:rPr>
              <a:t>Solution</a:t>
            </a:r>
            <a:r>
              <a:rPr lang="en-US" sz="3400" b="1" smtClean="0">
                <a:solidFill>
                  <a:srgbClr val="00B050"/>
                </a:solidFill>
              </a:rPr>
              <a:t>:</a:t>
            </a:r>
            <a:r>
              <a:rPr lang="en-US" sz="3400" b="1" smtClean="0"/>
              <a:t> </a:t>
            </a:r>
            <a:r>
              <a:rPr lang="en-US" sz="3400" smtClean="0">
                <a:solidFill>
                  <a:srgbClr val="00B050"/>
                </a:solidFill>
              </a:rPr>
              <a:t>Increase independence of </a:t>
            </a:r>
            <a:r>
              <a:rPr lang="en-US" sz="3400" b="1" i="1" smtClean="0">
                <a:solidFill>
                  <a:srgbClr val="00B050"/>
                </a:solidFill>
              </a:rPr>
              <a:t>subarrays</a:t>
            </a:r>
            <a:r>
              <a:rPr lang="en-US" sz="3400" smtClean="0">
                <a:solidFill>
                  <a:srgbClr val="00B050"/>
                </a:solidFill>
              </a:rPr>
              <a:t> to enable parallel operation</a:t>
            </a:r>
          </a:p>
          <a:p>
            <a:pPr>
              <a:lnSpc>
                <a:spcPct val="90000"/>
              </a:lnSpc>
            </a:pPr>
            <a:r>
              <a:rPr lang="en-US" sz="3400" b="1" u="sng" smtClean="0"/>
              <a:t>Result</a:t>
            </a:r>
            <a:r>
              <a:rPr lang="en-US" sz="3400" b="1" smtClean="0"/>
              <a:t>: </a:t>
            </a:r>
            <a:r>
              <a:rPr lang="en-US" sz="3400" smtClean="0"/>
              <a:t>Significantly higher performance and energy-efficiency at low cost (+0.15% area)</a:t>
            </a:r>
          </a:p>
          <a:p>
            <a:pPr marL="0" indent="0">
              <a:lnSpc>
                <a:spcPct val="90000"/>
              </a:lnSpc>
              <a:buNone/>
            </a:pPr>
            <a:endParaRPr lang="en-US" sz="3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/>
          <p:cNvSpPr/>
          <p:nvPr/>
        </p:nvSpPr>
        <p:spPr>
          <a:xfrm>
            <a:off x="624483" y="1143000"/>
            <a:ext cx="3724275" cy="5213350"/>
          </a:xfrm>
          <a:prstGeom prst="roundRect">
            <a:avLst>
              <a:gd name="adj" fmla="val 11769"/>
            </a:avLst>
          </a:prstGeom>
          <a:solidFill>
            <a:schemeClr val="bg1"/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Problem Statement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1963619" y="3034479"/>
            <a:ext cx="1046005" cy="5536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7200" b="1" smtClean="0"/>
              <a:t>···</a:t>
            </a:r>
            <a:endParaRPr lang="en-US" sz="7200" b="1"/>
          </a:p>
        </p:txBody>
      </p:sp>
      <p:sp>
        <p:nvSpPr>
          <p:cNvPr id="22" name="row-buffer"/>
          <p:cNvSpPr/>
          <p:nvPr/>
        </p:nvSpPr>
        <p:spPr>
          <a:xfrm>
            <a:off x="1170980" y="1873895"/>
            <a:ext cx="2631282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</a:endParaRPr>
          </a:p>
        </p:txBody>
      </p:sp>
      <p:sp>
        <p:nvSpPr>
          <p:cNvPr id="23" name="row-buffer"/>
          <p:cNvSpPr/>
          <p:nvPr/>
        </p:nvSpPr>
        <p:spPr>
          <a:xfrm>
            <a:off x="1169425" y="1416695"/>
            <a:ext cx="2631282" cy="457200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</a:endParaRPr>
          </a:p>
        </p:txBody>
      </p:sp>
      <p:sp>
        <p:nvSpPr>
          <p:cNvPr id="25" name="row-buffer"/>
          <p:cNvSpPr/>
          <p:nvPr/>
        </p:nvSpPr>
        <p:spPr>
          <a:xfrm>
            <a:off x="1170980" y="4291501"/>
            <a:ext cx="2631282" cy="45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</a:endParaRPr>
          </a:p>
        </p:txBody>
      </p:sp>
      <p:sp>
        <p:nvSpPr>
          <p:cNvPr id="27" name="row-buffer"/>
          <p:cNvSpPr/>
          <p:nvPr/>
        </p:nvSpPr>
        <p:spPr>
          <a:xfrm>
            <a:off x="1169425" y="3834301"/>
            <a:ext cx="2631282" cy="457200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</a:endParaRPr>
          </a:p>
        </p:txBody>
      </p:sp>
      <p:sp>
        <p:nvSpPr>
          <p:cNvPr id="31" name="moverow0"/>
          <p:cNvSpPr/>
          <p:nvPr/>
        </p:nvSpPr>
        <p:spPr>
          <a:xfrm>
            <a:off x="1170980" y="1416695"/>
            <a:ext cx="2631282" cy="457200"/>
          </a:xfrm>
          <a:prstGeom prst="rect">
            <a:avLst/>
          </a:prstGeom>
          <a:solidFill>
            <a:srgbClr val="0070C0">
              <a:alpha val="7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15" name="bankblank"/>
          <p:cNvSpPr/>
          <p:nvPr/>
        </p:nvSpPr>
        <p:spPr>
          <a:xfrm>
            <a:off x="1170980" y="1416696"/>
            <a:ext cx="2631282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2" name="moverow1"/>
          <p:cNvSpPr/>
          <p:nvPr/>
        </p:nvSpPr>
        <p:spPr>
          <a:xfrm>
            <a:off x="1170980" y="3834301"/>
            <a:ext cx="2631282" cy="457200"/>
          </a:xfrm>
          <a:prstGeom prst="rect">
            <a:avLst/>
          </a:prstGeom>
          <a:solidFill>
            <a:srgbClr val="FFC000">
              <a:alpha val="7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26" name="bankblank"/>
          <p:cNvSpPr/>
          <p:nvPr/>
        </p:nvSpPr>
        <p:spPr>
          <a:xfrm>
            <a:off x="1170980" y="3834302"/>
            <a:ext cx="2631282" cy="9144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3" name="req1"/>
          <p:cNvSpPr/>
          <p:nvPr/>
        </p:nvSpPr>
        <p:spPr>
          <a:xfrm>
            <a:off x="6781800" y="3078959"/>
            <a:ext cx="762000" cy="457199"/>
          </a:xfrm>
          <a:prstGeom prst="roundRect">
            <a:avLst/>
          </a:prstGeom>
          <a:solidFill>
            <a:srgbClr val="FFC000">
              <a:alpha val="74902"/>
            </a:srgb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Req</a:t>
            </a:r>
            <a:endParaRPr lang="en-US" sz="32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4" name="req0"/>
          <p:cNvSpPr/>
          <p:nvPr/>
        </p:nvSpPr>
        <p:spPr>
          <a:xfrm>
            <a:off x="5410200" y="3078959"/>
            <a:ext cx="762000" cy="457199"/>
          </a:xfrm>
          <a:prstGeom prst="roundRect">
            <a:avLst/>
          </a:prstGeom>
          <a:solidFill>
            <a:srgbClr val="0070C0">
              <a:alpha val="74902"/>
            </a:srgb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5" name="row-buffer"/>
          <p:cNvSpPr/>
          <p:nvPr/>
        </p:nvSpPr>
        <p:spPr>
          <a:xfrm>
            <a:off x="1169425" y="5562600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Global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24" name="row-buffer"/>
          <p:cNvSpPr/>
          <p:nvPr/>
        </p:nvSpPr>
        <p:spPr>
          <a:xfrm>
            <a:off x="1170980" y="4748701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64" name="filler"/>
          <p:cNvSpPr/>
          <p:nvPr/>
        </p:nvSpPr>
        <p:spPr>
          <a:xfrm>
            <a:off x="2486620" y="1416696"/>
            <a:ext cx="1314087" cy="1363638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 b="1">
              <a:solidFill>
                <a:schemeClr val="tx1"/>
              </a:solidFill>
            </a:endParaRPr>
          </a:p>
        </p:txBody>
      </p:sp>
      <p:sp>
        <p:nvSpPr>
          <p:cNvPr id="19" name="row-buffer"/>
          <p:cNvSpPr/>
          <p:nvPr/>
        </p:nvSpPr>
        <p:spPr>
          <a:xfrm>
            <a:off x="1170980" y="2331095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37" name="bankconflict"/>
          <p:cNvSpPr txBox="1"/>
          <p:nvPr/>
        </p:nvSpPr>
        <p:spPr>
          <a:xfrm>
            <a:off x="4953000" y="3810000"/>
            <a:ext cx="3048000" cy="54084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i="1" smtClean="0">
                <a:solidFill>
                  <a:srgbClr val="FF0000"/>
                </a:solidFill>
              </a:rPr>
              <a:t>Serialized!</a:t>
            </a:r>
            <a:endParaRPr lang="en-US" sz="4800" i="1">
              <a:solidFill>
                <a:srgbClr val="FF0000"/>
              </a:solidFill>
            </a:endParaRPr>
          </a:p>
        </p:txBody>
      </p:sp>
      <p:cxnSp>
        <p:nvCxnSpPr>
          <p:cNvPr id="30" name="Curved Connector 29"/>
          <p:cNvCxnSpPr>
            <a:stCxn id="33" idx="0"/>
          </p:cNvCxnSpPr>
          <p:nvPr/>
        </p:nvCxnSpPr>
        <p:spPr>
          <a:xfrm rot="16200000" flipV="1">
            <a:off x="6652021" y="2568180"/>
            <a:ext cx="640559" cy="3810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029200" y="1524000"/>
            <a:ext cx="2895600" cy="79668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85000"/>
              </a:lnSpc>
            </a:pPr>
            <a:r>
              <a:rPr lang="en-US" sz="4400" i="1" smtClean="0"/>
              <a:t>To different </a:t>
            </a:r>
            <a:br>
              <a:rPr lang="en-US" sz="4400" i="1" smtClean="0"/>
            </a:br>
            <a:r>
              <a:rPr lang="en-US" sz="4400" i="1" smtClean="0"/>
              <a:t>subarrays</a:t>
            </a:r>
            <a:endParaRPr lang="en-US" sz="4000" i="1"/>
          </a:p>
        </p:txBody>
      </p:sp>
      <p:cxnSp>
        <p:nvCxnSpPr>
          <p:cNvPr id="39" name="Curved Connector 38"/>
          <p:cNvCxnSpPr>
            <a:stCxn id="34" idx="0"/>
          </p:cNvCxnSpPr>
          <p:nvPr/>
        </p:nvCxnSpPr>
        <p:spPr>
          <a:xfrm rot="5400000" flipH="1" flipV="1">
            <a:off x="5661421" y="2568180"/>
            <a:ext cx="640559" cy="3810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0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685800"/>
          </a:xfrm>
        </p:spPr>
        <p:txBody>
          <a:bodyPr/>
          <a:lstStyle/>
          <a:p>
            <a:pPr marL="0" indent="0">
              <a:buNone/>
            </a:pPr>
            <a:r>
              <a:rPr lang="en-US" sz="3800" b="1">
                <a:solidFill>
                  <a:schemeClr val="tx1">
                    <a:lumMod val="95000"/>
                    <a:lumOff val="5000"/>
                  </a:schemeClr>
                </a:solidFill>
              </a:rPr>
              <a:t>MASA (Multitude of Activated Subarrays)</a:t>
            </a:r>
          </a:p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Overview: MASA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21</a:t>
            </a:fld>
            <a:endParaRPr lang="en-US"/>
          </a:p>
        </p:txBody>
      </p:sp>
      <p:sp>
        <p:nvSpPr>
          <p:cNvPr id="12" name="smallrow"/>
          <p:cNvSpPr/>
          <p:nvPr/>
        </p:nvSpPr>
        <p:spPr>
          <a:xfrm>
            <a:off x="4525191" y="2057403"/>
            <a:ext cx="2631282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5318935" y="3142467"/>
            <a:ext cx="978910" cy="6375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7200" b="1" smtClean="0"/>
              <a:t>···</a:t>
            </a:r>
            <a:endParaRPr lang="en-US" sz="7200" b="1"/>
          </a:p>
        </p:txBody>
      </p:sp>
      <p:cxnSp>
        <p:nvCxnSpPr>
          <p:cNvPr id="32" name="Straight Connector 31"/>
          <p:cNvCxnSpPr/>
          <p:nvPr/>
        </p:nvCxnSpPr>
        <p:spPr>
          <a:xfrm>
            <a:off x="4107461" y="2286003"/>
            <a:ext cx="342370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black"/>
          <p:cNvCxnSpPr/>
          <p:nvPr/>
        </p:nvCxnSpPr>
        <p:spPr>
          <a:xfrm>
            <a:off x="3298848" y="1600203"/>
            <a:ext cx="0" cy="372211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black"/>
          <p:cNvCxnSpPr>
            <a:endCxn id="33" idx="0"/>
          </p:cNvCxnSpPr>
          <p:nvPr/>
        </p:nvCxnSpPr>
        <p:spPr>
          <a:xfrm>
            <a:off x="3298848" y="2057403"/>
            <a:ext cx="45720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black"/>
          <p:cNvCxnSpPr>
            <a:stCxn id="34" idx="2"/>
          </p:cNvCxnSpPr>
          <p:nvPr/>
        </p:nvCxnSpPr>
        <p:spPr>
          <a:xfrm>
            <a:off x="2841645" y="3443901"/>
            <a:ext cx="457203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mallrow"/>
          <p:cNvSpPr/>
          <p:nvPr/>
        </p:nvSpPr>
        <p:spPr>
          <a:xfrm>
            <a:off x="4534716" y="1600203"/>
            <a:ext cx="2621756" cy="457200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4" name="smallrow"/>
          <p:cNvSpPr/>
          <p:nvPr/>
        </p:nvSpPr>
        <p:spPr>
          <a:xfrm>
            <a:off x="4525191" y="4407913"/>
            <a:ext cx="2631282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5" name="smallrow"/>
          <p:cNvSpPr/>
          <p:nvPr/>
        </p:nvSpPr>
        <p:spPr>
          <a:xfrm>
            <a:off x="4534716" y="3950713"/>
            <a:ext cx="2621756" cy="457200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/>
          <p:nvPr/>
        </p:nvCxnSpPr>
        <p:spPr>
          <a:xfrm>
            <a:off x="4076980" y="4636512"/>
            <a:ext cx="3454182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black"/>
          <p:cNvCxnSpPr>
            <a:endCxn id="71" idx="0"/>
          </p:cNvCxnSpPr>
          <p:nvPr/>
        </p:nvCxnSpPr>
        <p:spPr>
          <a:xfrm>
            <a:off x="3298848" y="4407912"/>
            <a:ext cx="45720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wlorangelowered"/>
          <p:cNvCxnSpPr/>
          <p:nvPr/>
        </p:nvCxnSpPr>
        <p:spPr>
          <a:xfrm>
            <a:off x="4076980" y="4179312"/>
            <a:ext cx="3454182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addr_arrow"/>
          <p:cNvCxnSpPr>
            <a:endCxn id="34" idx="0"/>
          </p:cNvCxnSpPr>
          <p:nvPr/>
        </p:nvCxnSpPr>
        <p:spPr>
          <a:xfrm>
            <a:off x="685800" y="3443900"/>
            <a:ext cx="1587563" cy="1"/>
          </a:xfrm>
          <a:prstGeom prst="straightConnector1">
            <a:avLst/>
          </a:prstGeom>
          <a:ln w="76200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ddr"/>
          <p:cNvSpPr txBox="1"/>
          <p:nvPr/>
        </p:nvSpPr>
        <p:spPr>
          <a:xfrm>
            <a:off x="685800" y="2853348"/>
            <a:ext cx="1398639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400" i="1" smtClean="0">
                <a:solidFill>
                  <a:srgbClr val="0070C0"/>
                </a:solidFill>
              </a:rPr>
              <a:t>addr</a:t>
            </a:r>
            <a:endParaRPr lang="en-US" sz="4000" i="1">
              <a:solidFill>
                <a:srgbClr val="0070C0"/>
              </a:solidFill>
            </a:endParaRPr>
          </a:p>
        </p:txBody>
      </p:sp>
      <p:cxnSp>
        <p:nvCxnSpPr>
          <p:cNvPr id="84" name="blue"/>
          <p:cNvCxnSpPr/>
          <p:nvPr/>
        </p:nvCxnSpPr>
        <p:spPr>
          <a:xfrm>
            <a:off x="3298848" y="1600203"/>
            <a:ext cx="0" cy="372211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blue"/>
          <p:cNvCxnSpPr/>
          <p:nvPr/>
        </p:nvCxnSpPr>
        <p:spPr>
          <a:xfrm>
            <a:off x="3298848" y="2057403"/>
            <a:ext cx="45720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blue"/>
          <p:cNvCxnSpPr/>
          <p:nvPr/>
        </p:nvCxnSpPr>
        <p:spPr>
          <a:xfrm>
            <a:off x="2841645" y="3443901"/>
            <a:ext cx="45720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blue"/>
          <p:cNvCxnSpPr/>
          <p:nvPr/>
        </p:nvCxnSpPr>
        <p:spPr>
          <a:xfrm>
            <a:off x="3268367" y="4407912"/>
            <a:ext cx="45720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wlbluelowered"/>
          <p:cNvCxnSpPr/>
          <p:nvPr/>
        </p:nvCxnSpPr>
        <p:spPr>
          <a:xfrm>
            <a:off x="4107461" y="1828803"/>
            <a:ext cx="342370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wl0_vdd"/>
          <p:cNvSpPr txBox="1"/>
          <p:nvPr/>
        </p:nvSpPr>
        <p:spPr>
          <a:xfrm>
            <a:off x="7607362" y="1600200"/>
            <a:ext cx="983662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000" b="1" i="1" smtClean="0"/>
              <a:t>V</a:t>
            </a:r>
            <a:r>
              <a:rPr lang="en-US" sz="4000" b="1" i="1" baseline="-25000" smtClean="0"/>
              <a:t>DD</a:t>
            </a:r>
            <a:endParaRPr lang="en-US" sz="3600" b="1" i="1"/>
          </a:p>
        </p:txBody>
      </p:sp>
      <p:cxnSp>
        <p:nvCxnSpPr>
          <p:cNvPr id="90" name="orangeaddr_arrow"/>
          <p:cNvCxnSpPr/>
          <p:nvPr/>
        </p:nvCxnSpPr>
        <p:spPr>
          <a:xfrm>
            <a:off x="685800" y="3446264"/>
            <a:ext cx="1587563" cy="1"/>
          </a:xfrm>
          <a:prstGeom prst="straightConnector1">
            <a:avLst/>
          </a:prstGeom>
          <a:ln w="76200">
            <a:solidFill>
              <a:srgbClr val="E2AC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rangeaddr"/>
          <p:cNvSpPr txBox="1"/>
          <p:nvPr/>
        </p:nvSpPr>
        <p:spPr>
          <a:xfrm>
            <a:off x="685800" y="2855712"/>
            <a:ext cx="1398639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400" i="1" smtClean="0">
                <a:solidFill>
                  <a:srgbClr val="E2AC00"/>
                </a:solidFill>
              </a:rPr>
              <a:t>addr</a:t>
            </a:r>
            <a:endParaRPr lang="en-US" sz="4000" i="1">
              <a:solidFill>
                <a:srgbClr val="E2AC00"/>
              </a:solidFill>
            </a:endParaRPr>
          </a:p>
        </p:txBody>
      </p:sp>
      <p:cxnSp>
        <p:nvCxnSpPr>
          <p:cNvPr id="92" name="orange"/>
          <p:cNvCxnSpPr/>
          <p:nvPr/>
        </p:nvCxnSpPr>
        <p:spPr>
          <a:xfrm>
            <a:off x="3298848" y="1600203"/>
            <a:ext cx="0" cy="3722110"/>
          </a:xfrm>
          <a:prstGeom prst="line">
            <a:avLst/>
          </a:prstGeom>
          <a:ln w="76200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range"/>
          <p:cNvCxnSpPr/>
          <p:nvPr/>
        </p:nvCxnSpPr>
        <p:spPr>
          <a:xfrm>
            <a:off x="3298848" y="2057403"/>
            <a:ext cx="457206" cy="0"/>
          </a:xfrm>
          <a:prstGeom prst="line">
            <a:avLst/>
          </a:prstGeom>
          <a:ln w="76200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range"/>
          <p:cNvCxnSpPr/>
          <p:nvPr/>
        </p:nvCxnSpPr>
        <p:spPr>
          <a:xfrm>
            <a:off x="2841645" y="3443901"/>
            <a:ext cx="457203" cy="0"/>
          </a:xfrm>
          <a:prstGeom prst="line">
            <a:avLst/>
          </a:prstGeom>
          <a:ln w="76200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orange"/>
          <p:cNvCxnSpPr/>
          <p:nvPr/>
        </p:nvCxnSpPr>
        <p:spPr>
          <a:xfrm>
            <a:off x="3298848" y="4407912"/>
            <a:ext cx="426725" cy="0"/>
          </a:xfrm>
          <a:prstGeom prst="line">
            <a:avLst/>
          </a:prstGeom>
          <a:ln w="76200">
            <a:solidFill>
              <a:srgbClr val="E2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ecoder"/>
          <p:cNvSpPr/>
          <p:nvPr/>
        </p:nvSpPr>
        <p:spPr>
          <a:xfrm rot="16200000">
            <a:off x="713804" y="3159760"/>
            <a:ext cx="3687400" cy="568282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Global Decoder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97" name="wl1_vdd"/>
          <p:cNvSpPr txBox="1"/>
          <p:nvPr/>
        </p:nvSpPr>
        <p:spPr>
          <a:xfrm>
            <a:off x="7607361" y="3950709"/>
            <a:ext cx="983662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000" b="1" i="1" smtClean="0"/>
              <a:t>V</a:t>
            </a:r>
            <a:r>
              <a:rPr lang="en-US" sz="4000" b="1" i="1" baseline="-25000" smtClean="0"/>
              <a:t>DD</a:t>
            </a:r>
            <a:endParaRPr lang="en-US" sz="3600" b="1" i="1"/>
          </a:p>
        </p:txBody>
      </p:sp>
      <p:sp>
        <p:nvSpPr>
          <p:cNvPr id="98" name="movebluerow"/>
          <p:cNvSpPr/>
          <p:nvPr/>
        </p:nvSpPr>
        <p:spPr>
          <a:xfrm>
            <a:off x="4534717" y="1600200"/>
            <a:ext cx="2621756" cy="457200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" name="bankblank"/>
          <p:cNvSpPr/>
          <p:nvPr/>
        </p:nvSpPr>
        <p:spPr>
          <a:xfrm>
            <a:off x="4525190" y="1600203"/>
            <a:ext cx="2631282" cy="9144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88" name="wlblueraised"/>
          <p:cNvCxnSpPr/>
          <p:nvPr/>
        </p:nvCxnSpPr>
        <p:spPr>
          <a:xfrm>
            <a:off x="4107461" y="1828803"/>
            <a:ext cx="3423701" cy="0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ovebluerow"/>
          <p:cNvSpPr/>
          <p:nvPr/>
        </p:nvSpPr>
        <p:spPr>
          <a:xfrm>
            <a:off x="4534717" y="3950713"/>
            <a:ext cx="2621756" cy="457200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6" name="bankblank"/>
          <p:cNvSpPr/>
          <p:nvPr/>
        </p:nvSpPr>
        <p:spPr>
          <a:xfrm>
            <a:off x="4525190" y="3950713"/>
            <a:ext cx="2631282" cy="9144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96" name="wlorangeraised"/>
          <p:cNvCxnSpPr/>
          <p:nvPr/>
        </p:nvCxnSpPr>
        <p:spPr>
          <a:xfrm>
            <a:off x="4107460" y="4179312"/>
            <a:ext cx="3423701" cy="0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ecoder"/>
          <p:cNvSpPr/>
          <p:nvPr/>
        </p:nvSpPr>
        <p:spPr>
          <a:xfrm rot="16200000">
            <a:off x="3474556" y="4232208"/>
            <a:ext cx="914402" cy="351407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3" name="decoder"/>
          <p:cNvSpPr/>
          <p:nvPr/>
        </p:nvSpPr>
        <p:spPr>
          <a:xfrm rot="16200000">
            <a:off x="3474556" y="1881699"/>
            <a:ext cx="914402" cy="351407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0" name="bluedecoder"/>
          <p:cNvSpPr/>
          <p:nvPr/>
        </p:nvSpPr>
        <p:spPr>
          <a:xfrm rot="16200000">
            <a:off x="3474557" y="1881700"/>
            <a:ext cx="914402" cy="351407"/>
          </a:xfrm>
          <a:prstGeom prst="trapezoid">
            <a:avLst/>
          </a:prstGeom>
          <a:solidFill>
            <a:srgbClr val="0070C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1" name="orangedecoder"/>
          <p:cNvSpPr/>
          <p:nvPr/>
        </p:nvSpPr>
        <p:spPr>
          <a:xfrm rot="16200000">
            <a:off x="3474556" y="4232205"/>
            <a:ext cx="914402" cy="351407"/>
          </a:xfrm>
          <a:prstGeom prst="trapezoid">
            <a:avLst/>
          </a:prstGeom>
          <a:solidFill>
            <a:srgbClr val="FFC00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8" name="globalorangerow"/>
          <p:cNvSpPr/>
          <p:nvPr/>
        </p:nvSpPr>
        <p:spPr>
          <a:xfrm>
            <a:off x="4534718" y="4865113"/>
            <a:ext cx="2621756" cy="457200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3" name="row-buffer"/>
          <p:cNvSpPr/>
          <p:nvPr/>
        </p:nvSpPr>
        <p:spPr>
          <a:xfrm>
            <a:off x="4525190" y="4865113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109" name="globalbluerow"/>
          <p:cNvSpPr/>
          <p:nvPr/>
        </p:nvSpPr>
        <p:spPr>
          <a:xfrm>
            <a:off x="4534717" y="2514605"/>
            <a:ext cx="2621756" cy="457200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row-buffer"/>
          <p:cNvSpPr/>
          <p:nvPr/>
        </p:nvSpPr>
        <p:spPr>
          <a:xfrm>
            <a:off x="4525190" y="2514603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103" name="ACTIVATED"/>
          <p:cNvSpPr txBox="1"/>
          <p:nvPr/>
        </p:nvSpPr>
        <p:spPr>
          <a:xfrm rot="20997652">
            <a:off x="3418393" y="2514602"/>
            <a:ext cx="485440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b="1" i="1" smtClean="0">
                <a:solidFill>
                  <a:srgbClr val="00B050"/>
                </a:solidFill>
              </a:rPr>
              <a:t>ACTIVATED</a:t>
            </a:r>
            <a:endParaRPr lang="en-US" sz="5400" b="1" i="1">
              <a:solidFill>
                <a:srgbClr val="00B050"/>
              </a:solidFill>
            </a:endParaRPr>
          </a:p>
        </p:txBody>
      </p:sp>
      <p:sp>
        <p:nvSpPr>
          <p:cNvPr id="6" name="row-buffer"/>
          <p:cNvSpPr/>
          <p:nvPr/>
        </p:nvSpPr>
        <p:spPr>
          <a:xfrm>
            <a:off x="4525191" y="5613234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Global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104" name="ACTIVATED"/>
          <p:cNvSpPr txBox="1"/>
          <p:nvPr/>
        </p:nvSpPr>
        <p:spPr>
          <a:xfrm rot="20997652">
            <a:off x="3418394" y="4865113"/>
            <a:ext cx="485440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b="1" i="1" smtClean="0">
                <a:solidFill>
                  <a:srgbClr val="00B050"/>
                </a:solidFill>
              </a:rPr>
              <a:t>ACTIVATED</a:t>
            </a:r>
            <a:endParaRPr lang="en-US" sz="5400" b="1" i="1">
              <a:solidFill>
                <a:srgbClr val="00B050"/>
              </a:solidFill>
            </a:endParaRPr>
          </a:p>
        </p:txBody>
      </p:sp>
      <p:sp>
        <p:nvSpPr>
          <p:cNvPr id="52" name="read"/>
          <p:cNvSpPr/>
          <p:nvPr/>
        </p:nvSpPr>
        <p:spPr>
          <a:xfrm>
            <a:off x="1670181" y="5410750"/>
            <a:ext cx="2444619" cy="913850"/>
          </a:xfrm>
          <a:prstGeom prst="rightArrow">
            <a:avLst>
              <a:gd name="adj1" fmla="val 60319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latin typeface="Courier New" pitchFamily="49" charset="0"/>
                <a:cs typeface="Courier New" pitchFamily="49" charset="0"/>
              </a:rPr>
              <a:t>READ</a:t>
            </a:r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readorange"/>
          <p:cNvSpPr/>
          <p:nvPr/>
        </p:nvSpPr>
        <p:spPr>
          <a:xfrm>
            <a:off x="1670181" y="5410200"/>
            <a:ext cx="2444619" cy="913850"/>
          </a:xfrm>
          <a:prstGeom prst="rightArrow">
            <a:avLst>
              <a:gd name="adj1" fmla="val 60319"/>
              <a:gd name="adj2" fmla="val 50000"/>
            </a:avLst>
          </a:prstGeom>
          <a:solidFill>
            <a:srgbClr val="E2AC00"/>
          </a:solidFill>
          <a:ln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</a:t>
            </a:r>
            <a:endParaRPr lang="en-US" sz="4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 rot="21230970">
            <a:off x="388668" y="2884234"/>
            <a:ext cx="8294732" cy="20112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200" i="1" smtClean="0"/>
              <a:t>Challenges: Global Structures</a:t>
            </a:r>
            <a:endParaRPr lang="en-US" sz="5200" i="1"/>
          </a:p>
        </p:txBody>
      </p:sp>
    </p:spTree>
    <p:extLst>
      <p:ext uri="{BB962C8B-B14F-4D97-AF65-F5344CB8AC3E}">
        <p14:creationId xmlns:p14="http://schemas.microsoft.com/office/powerpoint/2010/main" val="105893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1.38889E-6 0.13588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82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2.77778E-6 0.1342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22222E-6 L -2.77778E-6 0.45278 " pathEditMode="relative" rAng="0" ptsTypes="AA">
                                      <p:cBhvr>
                                        <p:cTn id="14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0093 L -2.77778E-6 0.1125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2" grpId="1"/>
      <p:bldP spid="89" grpId="0"/>
      <p:bldP spid="91" grpId="0"/>
      <p:bldP spid="91" grpId="1"/>
      <p:bldP spid="97" grpId="0"/>
      <p:bldP spid="98" grpId="0" animBg="1"/>
      <p:bldP spid="98" grpId="1" animBg="1"/>
      <p:bldP spid="99" grpId="0" animBg="1"/>
      <p:bldP spid="99" grpId="1" animBg="1"/>
      <p:bldP spid="71" grpId="0" animBg="1"/>
      <p:bldP spid="33" grpId="0" animBg="1"/>
      <p:bldP spid="100" grpId="0" animBg="1"/>
      <p:bldP spid="101" grpId="0" animBg="1"/>
      <p:bldP spid="108" grpId="0" animBg="1"/>
      <p:bldP spid="108" grpId="1" animBg="1"/>
      <p:bldP spid="109" grpId="0" animBg="1"/>
      <p:bldP spid="109" grpId="1" animBg="1"/>
      <p:bldP spid="109" grpId="2" animBg="1"/>
      <p:bldP spid="103" grpId="0"/>
      <p:bldP spid="104" grpId="0"/>
      <p:bldP spid="52" grpId="0" animBg="1"/>
      <p:bldP spid="52" grpId="1" animBg="1"/>
      <p:bldP spid="53" grpId="0" animBg="1"/>
      <p:bldP spid="5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Challenges: Global Structures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4400" b="1" smtClean="0">
                <a:solidFill>
                  <a:srgbClr val="FF0000"/>
                </a:solidFill>
              </a:rPr>
              <a:t>1. Global Address Latch</a:t>
            </a:r>
          </a:p>
          <a:p>
            <a:pPr marL="0" lvl="1" indent="0">
              <a:buFont typeface="+mj-lt"/>
              <a:buAutoNum type="arabicPeriod"/>
            </a:pPr>
            <a:endParaRPr lang="en-US" sz="4000" smtClean="0"/>
          </a:p>
          <a:p>
            <a:pPr marL="0" lvl="1" indent="0">
              <a:buFont typeface="+mj-lt"/>
              <a:buAutoNum type="arabicPeriod"/>
            </a:pPr>
            <a:endParaRPr lang="en-US" sz="4400" b="1" smtClean="0">
              <a:solidFill>
                <a:schemeClr val="bg1">
                  <a:lumMod val="85000"/>
                </a:schemeClr>
              </a:solidFill>
            </a:endParaRPr>
          </a:p>
          <a:p>
            <a:pPr marL="0" lvl="1" indent="0">
              <a:buNone/>
            </a:pPr>
            <a:r>
              <a:rPr lang="en-US" sz="4400" b="1" smtClean="0">
                <a:solidFill>
                  <a:schemeClr val="bg1">
                    <a:lumMod val="85000"/>
                  </a:schemeClr>
                </a:solidFill>
              </a:rPr>
              <a:t>2. Global Bitlines</a:t>
            </a:r>
            <a:endParaRPr lang="en-US" sz="4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localrb"/>
          <p:cNvSpPr txBox="1"/>
          <p:nvPr/>
        </p:nvSpPr>
        <p:spPr>
          <a:xfrm>
            <a:off x="7160416" y="2591350"/>
            <a:ext cx="1831184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70000"/>
              </a:lnSpc>
            </a:pPr>
            <a:r>
              <a:rPr lang="en-US" sz="2800" i="1" smtClean="0"/>
              <a:t>Local</a:t>
            </a:r>
            <a:br>
              <a:rPr lang="en-US" sz="2800" i="1" smtClean="0"/>
            </a:br>
            <a:r>
              <a:rPr lang="en-US" sz="2800" i="1" smtClean="0"/>
              <a:t>row-buffer</a:t>
            </a:r>
            <a:endParaRPr lang="en-US" sz="2400" i="1"/>
          </a:p>
        </p:txBody>
      </p:sp>
      <p:sp>
        <p:nvSpPr>
          <p:cNvPr id="85" name="localrb"/>
          <p:cNvSpPr txBox="1"/>
          <p:nvPr/>
        </p:nvSpPr>
        <p:spPr>
          <a:xfrm>
            <a:off x="7160416" y="4953550"/>
            <a:ext cx="1831184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70000"/>
              </a:lnSpc>
            </a:pPr>
            <a:r>
              <a:rPr lang="en-US" sz="2800" i="1" smtClean="0"/>
              <a:t>Local</a:t>
            </a:r>
            <a:br>
              <a:rPr lang="en-US" sz="2800" i="1" smtClean="0"/>
            </a:br>
            <a:r>
              <a:rPr lang="en-US" sz="2800" i="1" smtClean="0"/>
              <a:t>row-buffer</a:t>
            </a:r>
            <a:endParaRPr lang="en-US" sz="2400" i="1"/>
          </a:p>
        </p:txBody>
      </p:sp>
      <p:sp>
        <p:nvSpPr>
          <p:cNvPr id="88" name="localrb"/>
          <p:cNvSpPr txBox="1"/>
          <p:nvPr/>
        </p:nvSpPr>
        <p:spPr>
          <a:xfrm>
            <a:off x="7160416" y="5664200"/>
            <a:ext cx="1831184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70000"/>
              </a:lnSpc>
            </a:pPr>
            <a:r>
              <a:rPr lang="en-US" sz="2800" i="1" smtClean="0"/>
              <a:t>Global</a:t>
            </a:r>
            <a:br>
              <a:rPr lang="en-US" sz="2800" i="1" smtClean="0"/>
            </a:br>
            <a:r>
              <a:rPr lang="en-US" sz="2800" i="1" smtClean="0"/>
              <a:t>row-buffer</a:t>
            </a:r>
            <a:endParaRPr lang="en-US" sz="2400" i="1"/>
          </a:p>
        </p:txBody>
      </p:sp>
      <p:cxnSp>
        <p:nvCxnSpPr>
          <p:cNvPr id="105" name="black"/>
          <p:cNvCxnSpPr/>
          <p:nvPr/>
        </p:nvCxnSpPr>
        <p:spPr>
          <a:xfrm>
            <a:off x="2460646" y="3443898"/>
            <a:ext cx="1470051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black"/>
          <p:cNvCxnSpPr/>
          <p:nvPr/>
        </p:nvCxnSpPr>
        <p:spPr>
          <a:xfrm>
            <a:off x="3451248" y="3443898"/>
            <a:ext cx="479448" cy="3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Challenge #1. Global Address Latch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23</a:t>
            </a:fld>
            <a:endParaRPr lang="en-US"/>
          </a:p>
        </p:txBody>
      </p:sp>
      <p:sp>
        <p:nvSpPr>
          <p:cNvPr id="50" name="smallrow"/>
          <p:cNvSpPr/>
          <p:nvPr/>
        </p:nvSpPr>
        <p:spPr>
          <a:xfrm>
            <a:off x="5157039" y="2057403"/>
            <a:ext cx="1875609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5585246" y="3143014"/>
            <a:ext cx="978910" cy="6375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7200" b="1" smtClean="0"/>
              <a:t>···</a:t>
            </a:r>
            <a:endParaRPr lang="en-US" sz="7200" b="1"/>
          </a:p>
        </p:txBody>
      </p:sp>
      <p:cxnSp>
        <p:nvCxnSpPr>
          <p:cNvPr id="52" name="Straight Connector 51"/>
          <p:cNvCxnSpPr/>
          <p:nvPr/>
        </p:nvCxnSpPr>
        <p:spPr>
          <a:xfrm>
            <a:off x="4739309" y="2286003"/>
            <a:ext cx="275053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black"/>
          <p:cNvCxnSpPr/>
          <p:nvPr/>
        </p:nvCxnSpPr>
        <p:spPr>
          <a:xfrm>
            <a:off x="3930696" y="1600203"/>
            <a:ext cx="0" cy="372211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black"/>
          <p:cNvCxnSpPr/>
          <p:nvPr/>
        </p:nvCxnSpPr>
        <p:spPr>
          <a:xfrm>
            <a:off x="3930696" y="2057403"/>
            <a:ext cx="45720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black"/>
          <p:cNvCxnSpPr>
            <a:stCxn id="76" idx="2"/>
          </p:cNvCxnSpPr>
          <p:nvPr/>
        </p:nvCxnSpPr>
        <p:spPr>
          <a:xfrm>
            <a:off x="2460645" y="3443901"/>
            <a:ext cx="457203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mallrow"/>
          <p:cNvSpPr/>
          <p:nvPr/>
        </p:nvSpPr>
        <p:spPr>
          <a:xfrm>
            <a:off x="5166564" y="1600203"/>
            <a:ext cx="1866084" cy="457200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7" name="smallrow"/>
          <p:cNvSpPr/>
          <p:nvPr/>
        </p:nvSpPr>
        <p:spPr>
          <a:xfrm>
            <a:off x="5157039" y="4407913"/>
            <a:ext cx="1875609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8" name="smallrow"/>
          <p:cNvSpPr/>
          <p:nvPr/>
        </p:nvSpPr>
        <p:spPr>
          <a:xfrm>
            <a:off x="5166564" y="3950713"/>
            <a:ext cx="1866084" cy="457200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4739308" y="4636512"/>
            <a:ext cx="2750540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black"/>
          <p:cNvCxnSpPr>
            <a:endCxn id="84" idx="0"/>
          </p:cNvCxnSpPr>
          <p:nvPr/>
        </p:nvCxnSpPr>
        <p:spPr>
          <a:xfrm>
            <a:off x="3930696" y="4407912"/>
            <a:ext cx="45720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wlorangelowered"/>
          <p:cNvCxnSpPr/>
          <p:nvPr/>
        </p:nvCxnSpPr>
        <p:spPr>
          <a:xfrm>
            <a:off x="4708828" y="4179312"/>
            <a:ext cx="2781020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addr_arrow"/>
          <p:cNvCxnSpPr>
            <a:endCxn id="76" idx="0"/>
          </p:cNvCxnSpPr>
          <p:nvPr/>
        </p:nvCxnSpPr>
        <p:spPr>
          <a:xfrm>
            <a:off x="304800" y="3443900"/>
            <a:ext cx="1587563" cy="1"/>
          </a:xfrm>
          <a:prstGeom prst="straightConnector1">
            <a:avLst/>
          </a:prstGeom>
          <a:ln w="76200">
            <a:solidFill>
              <a:srgbClr val="0070C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addr"/>
          <p:cNvSpPr txBox="1"/>
          <p:nvPr/>
        </p:nvSpPr>
        <p:spPr>
          <a:xfrm>
            <a:off x="304800" y="2853348"/>
            <a:ext cx="1398639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400" i="1" smtClean="0">
                <a:solidFill>
                  <a:srgbClr val="0070C0"/>
                </a:solidFill>
              </a:rPr>
              <a:t>addr</a:t>
            </a:r>
            <a:endParaRPr lang="en-US" sz="4000" i="1">
              <a:solidFill>
                <a:srgbClr val="0070C0"/>
              </a:solidFill>
            </a:endParaRPr>
          </a:p>
        </p:txBody>
      </p:sp>
      <p:cxnSp>
        <p:nvCxnSpPr>
          <p:cNvPr id="64" name="blue"/>
          <p:cNvCxnSpPr/>
          <p:nvPr/>
        </p:nvCxnSpPr>
        <p:spPr>
          <a:xfrm>
            <a:off x="3930696" y="1600203"/>
            <a:ext cx="0" cy="372211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blue"/>
          <p:cNvCxnSpPr/>
          <p:nvPr/>
        </p:nvCxnSpPr>
        <p:spPr>
          <a:xfrm>
            <a:off x="3930696" y="2057403"/>
            <a:ext cx="45720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blue"/>
          <p:cNvCxnSpPr/>
          <p:nvPr/>
        </p:nvCxnSpPr>
        <p:spPr>
          <a:xfrm>
            <a:off x="2460645" y="3443901"/>
            <a:ext cx="457203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blue"/>
          <p:cNvCxnSpPr/>
          <p:nvPr/>
        </p:nvCxnSpPr>
        <p:spPr>
          <a:xfrm>
            <a:off x="3900215" y="4407912"/>
            <a:ext cx="45720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wlbluelowered"/>
          <p:cNvCxnSpPr/>
          <p:nvPr/>
        </p:nvCxnSpPr>
        <p:spPr>
          <a:xfrm flipV="1">
            <a:off x="4739309" y="1828800"/>
            <a:ext cx="2750539" cy="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wl0_vdd"/>
          <p:cNvSpPr txBox="1"/>
          <p:nvPr/>
        </p:nvSpPr>
        <p:spPr>
          <a:xfrm>
            <a:off x="7572986" y="1600200"/>
            <a:ext cx="983662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000" b="1" i="1" smtClean="0"/>
              <a:t>V</a:t>
            </a:r>
            <a:r>
              <a:rPr lang="en-US" sz="4000" b="1" i="1" baseline="-25000" smtClean="0"/>
              <a:t>DD</a:t>
            </a:r>
            <a:endParaRPr lang="en-US" sz="3600" b="1" i="1"/>
          </a:p>
        </p:txBody>
      </p:sp>
      <p:cxnSp>
        <p:nvCxnSpPr>
          <p:cNvPr id="70" name="orangeaddr_arrow"/>
          <p:cNvCxnSpPr/>
          <p:nvPr/>
        </p:nvCxnSpPr>
        <p:spPr>
          <a:xfrm>
            <a:off x="304800" y="3446264"/>
            <a:ext cx="1587563" cy="1"/>
          </a:xfrm>
          <a:prstGeom prst="straightConnector1">
            <a:avLst/>
          </a:prstGeom>
          <a:ln w="76200">
            <a:solidFill>
              <a:srgbClr val="EEB500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rangeaddr"/>
          <p:cNvSpPr txBox="1"/>
          <p:nvPr/>
        </p:nvSpPr>
        <p:spPr>
          <a:xfrm>
            <a:off x="304800" y="2855712"/>
            <a:ext cx="1398639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400" i="1" smtClean="0">
                <a:solidFill>
                  <a:srgbClr val="EEB500"/>
                </a:solidFill>
              </a:rPr>
              <a:t>addr</a:t>
            </a:r>
            <a:endParaRPr lang="en-US" sz="4000" i="1">
              <a:solidFill>
                <a:srgbClr val="EEB500"/>
              </a:solidFill>
            </a:endParaRPr>
          </a:p>
        </p:txBody>
      </p:sp>
      <p:cxnSp>
        <p:nvCxnSpPr>
          <p:cNvPr id="73" name="orange"/>
          <p:cNvCxnSpPr/>
          <p:nvPr/>
        </p:nvCxnSpPr>
        <p:spPr>
          <a:xfrm>
            <a:off x="3930696" y="2057403"/>
            <a:ext cx="457206" cy="0"/>
          </a:xfrm>
          <a:prstGeom prst="line">
            <a:avLst/>
          </a:prstGeom>
          <a:ln w="76200">
            <a:solidFill>
              <a:srgbClr val="EE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orange"/>
          <p:cNvCxnSpPr/>
          <p:nvPr/>
        </p:nvCxnSpPr>
        <p:spPr>
          <a:xfrm>
            <a:off x="2460645" y="3443901"/>
            <a:ext cx="457203" cy="0"/>
          </a:xfrm>
          <a:prstGeom prst="line">
            <a:avLst/>
          </a:prstGeom>
          <a:ln w="76200">
            <a:solidFill>
              <a:srgbClr val="EE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orange"/>
          <p:cNvCxnSpPr>
            <a:endCxn id="87" idx="0"/>
          </p:cNvCxnSpPr>
          <p:nvPr/>
        </p:nvCxnSpPr>
        <p:spPr>
          <a:xfrm flipV="1">
            <a:off x="3930696" y="4407909"/>
            <a:ext cx="457206" cy="3"/>
          </a:xfrm>
          <a:prstGeom prst="line">
            <a:avLst/>
          </a:prstGeom>
          <a:ln w="76200">
            <a:solidFill>
              <a:srgbClr val="EE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globaldecoder"/>
          <p:cNvSpPr/>
          <p:nvPr/>
        </p:nvSpPr>
        <p:spPr>
          <a:xfrm rot="16200000">
            <a:off x="332804" y="3159760"/>
            <a:ext cx="3687400" cy="568282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Global Decoder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77" name="wl1_vdd"/>
          <p:cNvSpPr txBox="1"/>
          <p:nvPr/>
        </p:nvSpPr>
        <p:spPr>
          <a:xfrm>
            <a:off x="7572985" y="3950709"/>
            <a:ext cx="983662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000" b="1" i="1" smtClean="0"/>
              <a:t>V</a:t>
            </a:r>
            <a:r>
              <a:rPr lang="en-US" sz="4000" b="1" i="1" baseline="-25000" smtClean="0"/>
              <a:t>DD</a:t>
            </a:r>
            <a:endParaRPr lang="en-US" sz="3600" b="1" i="1"/>
          </a:p>
        </p:txBody>
      </p:sp>
      <p:cxnSp>
        <p:nvCxnSpPr>
          <p:cNvPr id="99" name="blue"/>
          <p:cNvCxnSpPr/>
          <p:nvPr/>
        </p:nvCxnSpPr>
        <p:spPr>
          <a:xfrm>
            <a:off x="3451248" y="3443901"/>
            <a:ext cx="47944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orange"/>
          <p:cNvCxnSpPr/>
          <p:nvPr/>
        </p:nvCxnSpPr>
        <p:spPr>
          <a:xfrm>
            <a:off x="3451248" y="3443901"/>
            <a:ext cx="479448" cy="0"/>
          </a:xfrm>
          <a:prstGeom prst="line">
            <a:avLst/>
          </a:prstGeom>
          <a:ln w="76200">
            <a:solidFill>
              <a:srgbClr val="EE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loballatch"/>
          <p:cNvSpPr/>
          <p:nvPr/>
        </p:nvSpPr>
        <p:spPr>
          <a:xfrm rot="16200000">
            <a:off x="2260938" y="3184396"/>
            <a:ext cx="1869464" cy="519006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Latch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03" name="bluegloballatch"/>
          <p:cNvSpPr/>
          <p:nvPr/>
        </p:nvSpPr>
        <p:spPr>
          <a:xfrm rot="16200000">
            <a:off x="2260938" y="3184397"/>
            <a:ext cx="1869464" cy="519006"/>
          </a:xfrm>
          <a:prstGeom prst="hexagon">
            <a:avLst/>
          </a:prstGeom>
          <a:solidFill>
            <a:srgbClr val="0070C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Latch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08" name="movebluerow"/>
          <p:cNvSpPr/>
          <p:nvPr/>
        </p:nvSpPr>
        <p:spPr>
          <a:xfrm>
            <a:off x="5157039" y="1600200"/>
            <a:ext cx="1875609" cy="457200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79" name="bankblank"/>
          <p:cNvSpPr/>
          <p:nvPr/>
        </p:nvSpPr>
        <p:spPr>
          <a:xfrm>
            <a:off x="5157038" y="1600203"/>
            <a:ext cx="1875610" cy="9144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80" name="wlblueraised"/>
          <p:cNvCxnSpPr/>
          <p:nvPr/>
        </p:nvCxnSpPr>
        <p:spPr>
          <a:xfrm flipV="1">
            <a:off x="4739309" y="1828800"/>
            <a:ext cx="2750539" cy="3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w-buffer"/>
          <p:cNvSpPr/>
          <p:nvPr/>
        </p:nvSpPr>
        <p:spPr>
          <a:xfrm>
            <a:off x="5157038" y="2514603"/>
            <a:ext cx="187561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86" name="bluedecoder"/>
          <p:cNvSpPr/>
          <p:nvPr/>
        </p:nvSpPr>
        <p:spPr>
          <a:xfrm rot="16200000">
            <a:off x="4106405" y="1881700"/>
            <a:ext cx="914402" cy="351407"/>
          </a:xfrm>
          <a:prstGeom prst="trapezoid">
            <a:avLst/>
          </a:prstGeom>
          <a:solidFill>
            <a:srgbClr val="0070C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9" name="orangegloballatch"/>
          <p:cNvSpPr/>
          <p:nvPr/>
        </p:nvSpPr>
        <p:spPr>
          <a:xfrm rot="16200000">
            <a:off x="2260939" y="3184395"/>
            <a:ext cx="1869464" cy="519006"/>
          </a:xfrm>
          <a:prstGeom prst="hexagon">
            <a:avLst/>
          </a:prstGeom>
          <a:solidFill>
            <a:srgbClr val="FFC00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</a:rPr>
              <a:t>Latch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07" name="decoder"/>
          <p:cNvSpPr/>
          <p:nvPr/>
        </p:nvSpPr>
        <p:spPr>
          <a:xfrm rot="16200000">
            <a:off x="4106406" y="1881702"/>
            <a:ext cx="914402" cy="351407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72" name="orange"/>
          <p:cNvCxnSpPr/>
          <p:nvPr/>
        </p:nvCxnSpPr>
        <p:spPr>
          <a:xfrm>
            <a:off x="3930696" y="1600203"/>
            <a:ext cx="0" cy="3722110"/>
          </a:xfrm>
          <a:prstGeom prst="line">
            <a:avLst/>
          </a:prstGeom>
          <a:ln w="76200">
            <a:solidFill>
              <a:srgbClr val="EE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moveorangerow"/>
          <p:cNvSpPr/>
          <p:nvPr/>
        </p:nvSpPr>
        <p:spPr>
          <a:xfrm>
            <a:off x="5166564" y="3951260"/>
            <a:ext cx="1866084" cy="457200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2" name="bankblank"/>
          <p:cNvSpPr/>
          <p:nvPr/>
        </p:nvSpPr>
        <p:spPr>
          <a:xfrm>
            <a:off x="5157038" y="3950713"/>
            <a:ext cx="1875610" cy="9144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4" name="row-buffer"/>
          <p:cNvSpPr/>
          <p:nvPr/>
        </p:nvSpPr>
        <p:spPr>
          <a:xfrm>
            <a:off x="5157039" y="5613234"/>
            <a:ext cx="1875609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cxnSp>
        <p:nvCxnSpPr>
          <p:cNvPr id="83" name="wlorangeraised"/>
          <p:cNvCxnSpPr/>
          <p:nvPr/>
        </p:nvCxnSpPr>
        <p:spPr>
          <a:xfrm>
            <a:off x="4739308" y="4179312"/>
            <a:ext cx="2750540" cy="1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decoder"/>
          <p:cNvSpPr/>
          <p:nvPr/>
        </p:nvSpPr>
        <p:spPr>
          <a:xfrm rot="16200000">
            <a:off x="4106404" y="4232208"/>
            <a:ext cx="914402" cy="351407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7" name="orangedecoder"/>
          <p:cNvSpPr/>
          <p:nvPr/>
        </p:nvSpPr>
        <p:spPr>
          <a:xfrm rot="16200000">
            <a:off x="4106404" y="4232205"/>
            <a:ext cx="914402" cy="351407"/>
          </a:xfrm>
          <a:prstGeom prst="trapezoid">
            <a:avLst/>
          </a:prstGeom>
          <a:solidFill>
            <a:srgbClr val="FFC00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89" name="row-buffer"/>
          <p:cNvSpPr/>
          <p:nvPr/>
        </p:nvSpPr>
        <p:spPr>
          <a:xfrm>
            <a:off x="5157038" y="4865113"/>
            <a:ext cx="187561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112" name="PRECHARGED"/>
          <p:cNvSpPr txBox="1"/>
          <p:nvPr/>
        </p:nvSpPr>
        <p:spPr>
          <a:xfrm rot="20997652">
            <a:off x="3979929" y="2490073"/>
            <a:ext cx="4239356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5400" b="1" i="1" smtClean="0">
                <a:solidFill>
                  <a:srgbClr val="FF0000"/>
                </a:solidFill>
              </a:rPr>
              <a:t>PRECHARGED</a:t>
            </a:r>
            <a:endParaRPr lang="en-US" sz="5400" b="1" i="1">
              <a:solidFill>
                <a:srgbClr val="FF0000"/>
              </a:solidFill>
            </a:endParaRPr>
          </a:p>
        </p:txBody>
      </p:sp>
      <p:sp>
        <p:nvSpPr>
          <p:cNvPr id="113" name="ACTIVATED"/>
          <p:cNvSpPr txBox="1"/>
          <p:nvPr/>
        </p:nvSpPr>
        <p:spPr>
          <a:xfrm rot="20997652">
            <a:off x="4210920" y="4865114"/>
            <a:ext cx="377737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b="1" i="1" smtClean="0">
                <a:solidFill>
                  <a:srgbClr val="00B050"/>
                </a:solidFill>
              </a:rPr>
              <a:t>ACTIVATED</a:t>
            </a:r>
            <a:endParaRPr lang="en-US" sz="5400" b="1" i="1">
              <a:solidFill>
                <a:srgbClr val="00B050"/>
              </a:solidFill>
            </a:endParaRPr>
          </a:p>
        </p:txBody>
      </p:sp>
      <p:sp>
        <p:nvSpPr>
          <p:cNvPr id="81" name="ACTIVATED"/>
          <p:cNvSpPr txBox="1"/>
          <p:nvPr/>
        </p:nvSpPr>
        <p:spPr>
          <a:xfrm rot="20997652">
            <a:off x="4224180" y="2493662"/>
            <a:ext cx="377737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b="1" i="1" smtClean="0">
                <a:solidFill>
                  <a:srgbClr val="00B050"/>
                </a:solidFill>
              </a:rPr>
              <a:t>ACTIVATED</a:t>
            </a:r>
            <a:endParaRPr lang="en-US" sz="5400" b="1" i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1.38889E-6 0.13588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2.77778E-6 0.13426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9" grpId="0"/>
      <p:bldP spid="71" grpId="0"/>
      <p:bldP spid="71" grpId="1"/>
      <p:bldP spid="77" grpId="0"/>
      <p:bldP spid="45" grpId="2" animBg="1"/>
      <p:bldP spid="45" grpId="3" animBg="1"/>
      <p:bldP spid="45" grpId="4" animBg="1"/>
      <p:bldP spid="45" grpId="5" animBg="1"/>
      <p:bldP spid="103" grpId="1" animBg="1"/>
      <p:bldP spid="103" grpId="3" animBg="1"/>
      <p:bldP spid="108" grpId="0" animBg="1"/>
      <p:bldP spid="108" grpId="1" animBg="1"/>
      <p:bldP spid="108" grpId="2" animBg="1"/>
      <p:bldP spid="86" grpId="0" animBg="1"/>
      <p:bldP spid="86" grpId="1" animBg="1"/>
      <p:bldP spid="109" grpId="0" animBg="1"/>
      <p:bldP spid="107" grpId="0" animBg="1"/>
      <p:bldP spid="107" grpId="2" animBg="1"/>
      <p:bldP spid="111" grpId="0" animBg="1"/>
      <p:bldP spid="111" grpId="1" animBg="1"/>
      <p:bldP spid="84" grpId="0" animBg="1"/>
      <p:bldP spid="87" grpId="0" animBg="1"/>
      <p:bldP spid="112" grpId="0"/>
      <p:bldP spid="113" grpId="0"/>
      <p:bldP spid="81" grpId="0"/>
      <p:bldP spid="8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ocalrb"/>
          <p:cNvSpPr txBox="1"/>
          <p:nvPr/>
        </p:nvSpPr>
        <p:spPr>
          <a:xfrm>
            <a:off x="6934200" y="2591350"/>
            <a:ext cx="2057400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70000"/>
              </a:lnSpc>
            </a:pPr>
            <a:r>
              <a:rPr lang="en-US" sz="2800" i="1" smtClean="0"/>
              <a:t>Local</a:t>
            </a:r>
            <a:br>
              <a:rPr lang="en-US" sz="2800" i="1" smtClean="0"/>
            </a:br>
            <a:r>
              <a:rPr lang="en-US" sz="2800" i="1" smtClean="0"/>
              <a:t>row-buffer</a:t>
            </a:r>
            <a:endParaRPr lang="en-US" sz="2400" i="1"/>
          </a:p>
        </p:txBody>
      </p:sp>
      <p:sp>
        <p:nvSpPr>
          <p:cNvPr id="57" name="localrb"/>
          <p:cNvSpPr txBox="1"/>
          <p:nvPr/>
        </p:nvSpPr>
        <p:spPr>
          <a:xfrm>
            <a:off x="6934200" y="4953550"/>
            <a:ext cx="2057400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70000"/>
              </a:lnSpc>
            </a:pPr>
            <a:r>
              <a:rPr lang="en-US" sz="2800" i="1" smtClean="0"/>
              <a:t>Local</a:t>
            </a:r>
            <a:br>
              <a:rPr lang="en-US" sz="2800" i="1" smtClean="0"/>
            </a:br>
            <a:r>
              <a:rPr lang="en-US" sz="2800" i="1" smtClean="0"/>
              <a:t>row-buffer</a:t>
            </a:r>
            <a:endParaRPr lang="en-US" sz="2400" i="1"/>
          </a:p>
        </p:txBody>
      </p:sp>
      <p:sp>
        <p:nvSpPr>
          <p:cNvPr id="58" name="localrb"/>
          <p:cNvSpPr txBox="1"/>
          <p:nvPr/>
        </p:nvSpPr>
        <p:spPr>
          <a:xfrm>
            <a:off x="6934200" y="5664200"/>
            <a:ext cx="2057400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70000"/>
              </a:lnSpc>
            </a:pPr>
            <a:r>
              <a:rPr lang="en-US" sz="2800" i="1" smtClean="0"/>
              <a:t>Global</a:t>
            </a:r>
            <a:br>
              <a:rPr lang="en-US" sz="2800" i="1" smtClean="0"/>
            </a:br>
            <a:r>
              <a:rPr lang="en-US" sz="2800" i="1" smtClean="0"/>
              <a:t>row-buffer</a:t>
            </a:r>
            <a:endParaRPr lang="en-US" sz="2400" i="1"/>
          </a:p>
        </p:txBody>
      </p:sp>
      <p:sp>
        <p:nvSpPr>
          <p:cNvPr id="53" name="movebluerow"/>
          <p:cNvSpPr/>
          <p:nvPr/>
        </p:nvSpPr>
        <p:spPr>
          <a:xfrm>
            <a:off x="4906190" y="1600205"/>
            <a:ext cx="1875609" cy="457200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4" name="movebluerow"/>
          <p:cNvSpPr/>
          <p:nvPr/>
        </p:nvSpPr>
        <p:spPr>
          <a:xfrm>
            <a:off x="4915715" y="3951265"/>
            <a:ext cx="1866084" cy="457200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50" name="longblack"/>
          <p:cNvCxnSpPr/>
          <p:nvPr/>
        </p:nvCxnSpPr>
        <p:spPr>
          <a:xfrm flipV="1">
            <a:off x="2647934" y="2055848"/>
            <a:ext cx="1498927" cy="1557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longblack"/>
          <p:cNvCxnSpPr/>
          <p:nvPr/>
        </p:nvCxnSpPr>
        <p:spPr>
          <a:xfrm>
            <a:off x="2647934" y="4408460"/>
            <a:ext cx="1489121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Solution #1. Subarray Address Latch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24</a:t>
            </a:fld>
            <a:endParaRPr lang="en-US"/>
          </a:p>
        </p:txBody>
      </p:sp>
      <p:cxnSp>
        <p:nvCxnSpPr>
          <p:cNvPr id="5" name="black"/>
          <p:cNvCxnSpPr/>
          <p:nvPr/>
        </p:nvCxnSpPr>
        <p:spPr>
          <a:xfrm>
            <a:off x="1177883" y="3443898"/>
            <a:ext cx="1470051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mallrow"/>
          <p:cNvSpPr/>
          <p:nvPr/>
        </p:nvSpPr>
        <p:spPr>
          <a:xfrm>
            <a:off x="4906191" y="2057403"/>
            <a:ext cx="1875609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5334398" y="3143014"/>
            <a:ext cx="978910" cy="63758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7200" b="1" smtClean="0"/>
              <a:t>···</a:t>
            </a:r>
            <a:endParaRPr lang="en-US" sz="7200" b="1"/>
          </a:p>
        </p:txBody>
      </p:sp>
      <p:cxnSp>
        <p:nvCxnSpPr>
          <p:cNvPr id="9" name="Straight Connector 8"/>
          <p:cNvCxnSpPr/>
          <p:nvPr/>
        </p:nvCxnSpPr>
        <p:spPr>
          <a:xfrm>
            <a:off x="4488461" y="2286003"/>
            <a:ext cx="275053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black"/>
          <p:cNvCxnSpPr/>
          <p:nvPr/>
        </p:nvCxnSpPr>
        <p:spPr>
          <a:xfrm>
            <a:off x="2647933" y="1600203"/>
            <a:ext cx="0" cy="372211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lack"/>
          <p:cNvCxnSpPr/>
          <p:nvPr/>
        </p:nvCxnSpPr>
        <p:spPr>
          <a:xfrm>
            <a:off x="3679848" y="2057403"/>
            <a:ext cx="45720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mallrow"/>
          <p:cNvSpPr/>
          <p:nvPr/>
        </p:nvSpPr>
        <p:spPr>
          <a:xfrm>
            <a:off x="4915716" y="1600203"/>
            <a:ext cx="1866084" cy="457200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" name="smallrow"/>
          <p:cNvSpPr/>
          <p:nvPr/>
        </p:nvSpPr>
        <p:spPr>
          <a:xfrm>
            <a:off x="4906191" y="4407913"/>
            <a:ext cx="1875609" cy="4572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" name="smallrow"/>
          <p:cNvSpPr/>
          <p:nvPr/>
        </p:nvSpPr>
        <p:spPr>
          <a:xfrm>
            <a:off x="4915716" y="3950713"/>
            <a:ext cx="1866084" cy="457200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4488460" y="4636512"/>
            <a:ext cx="2750540" cy="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black"/>
          <p:cNvCxnSpPr>
            <a:endCxn id="46" idx="0"/>
          </p:cNvCxnSpPr>
          <p:nvPr/>
        </p:nvCxnSpPr>
        <p:spPr>
          <a:xfrm>
            <a:off x="3679848" y="4407912"/>
            <a:ext cx="457206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blue"/>
          <p:cNvCxnSpPr/>
          <p:nvPr/>
        </p:nvCxnSpPr>
        <p:spPr>
          <a:xfrm>
            <a:off x="3679848" y="2057403"/>
            <a:ext cx="457206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wl0_vdd"/>
          <p:cNvSpPr txBox="1"/>
          <p:nvPr/>
        </p:nvSpPr>
        <p:spPr>
          <a:xfrm>
            <a:off x="7322138" y="1600200"/>
            <a:ext cx="983662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000" b="1" i="1" smtClean="0"/>
              <a:t>V</a:t>
            </a:r>
            <a:r>
              <a:rPr lang="en-US" sz="4000" b="1" i="1" baseline="-25000" smtClean="0"/>
              <a:t>DD</a:t>
            </a:r>
            <a:endParaRPr lang="en-US" sz="3600" b="1" i="1"/>
          </a:p>
        </p:txBody>
      </p:sp>
      <p:cxnSp>
        <p:nvCxnSpPr>
          <p:cNvPr id="27" name="orange"/>
          <p:cNvCxnSpPr>
            <a:endCxn id="47" idx="0"/>
          </p:cNvCxnSpPr>
          <p:nvPr/>
        </p:nvCxnSpPr>
        <p:spPr>
          <a:xfrm flipV="1">
            <a:off x="3679848" y="4407909"/>
            <a:ext cx="457206" cy="3"/>
          </a:xfrm>
          <a:prstGeom prst="line">
            <a:avLst/>
          </a:prstGeom>
          <a:ln w="76200">
            <a:solidFill>
              <a:srgbClr val="EEB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obaldecoder"/>
          <p:cNvSpPr/>
          <p:nvPr/>
        </p:nvSpPr>
        <p:spPr>
          <a:xfrm rot="16200000">
            <a:off x="-949959" y="3159760"/>
            <a:ext cx="3687400" cy="568282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600" smtClean="0">
                <a:solidFill>
                  <a:schemeClr val="bg1"/>
                </a:solidFill>
              </a:rPr>
              <a:t>Global Decoder</a:t>
            </a:r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29" name="wl1_vdd"/>
          <p:cNvSpPr txBox="1"/>
          <p:nvPr/>
        </p:nvSpPr>
        <p:spPr>
          <a:xfrm>
            <a:off x="7322137" y="3950709"/>
            <a:ext cx="983662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000" b="1" i="1" smtClean="0"/>
              <a:t>V</a:t>
            </a:r>
            <a:r>
              <a:rPr lang="en-US" sz="4000" b="1" i="1" baseline="-25000" smtClean="0"/>
              <a:t>DD</a:t>
            </a:r>
            <a:endParaRPr lang="en-US" sz="3600" b="1" i="1"/>
          </a:p>
        </p:txBody>
      </p:sp>
      <p:sp>
        <p:nvSpPr>
          <p:cNvPr id="32" name="globallatch"/>
          <p:cNvSpPr/>
          <p:nvPr/>
        </p:nvSpPr>
        <p:spPr>
          <a:xfrm rot="16200000">
            <a:off x="978175" y="3184396"/>
            <a:ext cx="1869464" cy="519006"/>
          </a:xfrm>
          <a:prstGeom prst="hexagon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Latch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34" name="movebluerow"/>
          <p:cNvSpPr/>
          <p:nvPr/>
        </p:nvSpPr>
        <p:spPr>
          <a:xfrm>
            <a:off x="4906191" y="1600200"/>
            <a:ext cx="1875609" cy="457200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5" name="bankblank"/>
          <p:cNvSpPr/>
          <p:nvPr/>
        </p:nvSpPr>
        <p:spPr>
          <a:xfrm>
            <a:off x="4906190" y="1600203"/>
            <a:ext cx="1875610" cy="9144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36" name="wlblueraised"/>
          <p:cNvCxnSpPr/>
          <p:nvPr/>
        </p:nvCxnSpPr>
        <p:spPr>
          <a:xfrm>
            <a:off x="4488461" y="1828804"/>
            <a:ext cx="2750539" cy="0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w-buffer"/>
          <p:cNvSpPr/>
          <p:nvPr/>
        </p:nvSpPr>
        <p:spPr>
          <a:xfrm>
            <a:off x="4906190" y="2514603"/>
            <a:ext cx="187561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40" name="decoder"/>
          <p:cNvSpPr/>
          <p:nvPr/>
        </p:nvSpPr>
        <p:spPr>
          <a:xfrm rot="16200000">
            <a:off x="3855558" y="1881702"/>
            <a:ext cx="914402" cy="351407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2" name="movebluerow"/>
          <p:cNvSpPr/>
          <p:nvPr/>
        </p:nvSpPr>
        <p:spPr>
          <a:xfrm>
            <a:off x="4915716" y="3951260"/>
            <a:ext cx="1866084" cy="457200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3" name="bankblank"/>
          <p:cNvSpPr/>
          <p:nvPr/>
        </p:nvSpPr>
        <p:spPr>
          <a:xfrm>
            <a:off x="4906190" y="3950713"/>
            <a:ext cx="1875610" cy="9144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4" name="row-buffer"/>
          <p:cNvSpPr/>
          <p:nvPr/>
        </p:nvSpPr>
        <p:spPr>
          <a:xfrm>
            <a:off x="4906191" y="5613234"/>
            <a:ext cx="1875609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cxnSp>
        <p:nvCxnSpPr>
          <p:cNvPr id="45" name="wlorangeraised"/>
          <p:cNvCxnSpPr/>
          <p:nvPr/>
        </p:nvCxnSpPr>
        <p:spPr>
          <a:xfrm>
            <a:off x="4488460" y="4179312"/>
            <a:ext cx="2750540" cy="1"/>
          </a:xfrm>
          <a:prstGeom prst="line">
            <a:avLst/>
          </a:prstGeom>
          <a:ln w="762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ecoder"/>
          <p:cNvSpPr/>
          <p:nvPr/>
        </p:nvSpPr>
        <p:spPr>
          <a:xfrm rot="16200000">
            <a:off x="3855556" y="4232208"/>
            <a:ext cx="914402" cy="351407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7" name="orangedecoder"/>
          <p:cNvSpPr/>
          <p:nvPr/>
        </p:nvSpPr>
        <p:spPr>
          <a:xfrm rot="16200000">
            <a:off x="3855556" y="4232205"/>
            <a:ext cx="914402" cy="351407"/>
          </a:xfrm>
          <a:prstGeom prst="trapezoid">
            <a:avLst/>
          </a:prstGeom>
          <a:solidFill>
            <a:srgbClr val="FFC00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48" name="row-buffer"/>
          <p:cNvSpPr/>
          <p:nvPr/>
        </p:nvSpPr>
        <p:spPr>
          <a:xfrm>
            <a:off x="4906190" y="4865113"/>
            <a:ext cx="1875610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cxnSp>
        <p:nvCxnSpPr>
          <p:cNvPr id="51" name="black"/>
          <p:cNvCxnSpPr/>
          <p:nvPr/>
        </p:nvCxnSpPr>
        <p:spPr>
          <a:xfrm>
            <a:off x="2647934" y="2055848"/>
            <a:ext cx="552466" cy="1557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black"/>
          <p:cNvCxnSpPr/>
          <p:nvPr/>
        </p:nvCxnSpPr>
        <p:spPr>
          <a:xfrm flipV="1">
            <a:off x="2647933" y="4407908"/>
            <a:ext cx="552467" cy="552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luegloballatch"/>
          <p:cNvSpPr/>
          <p:nvPr/>
        </p:nvSpPr>
        <p:spPr>
          <a:xfrm rot="16200000">
            <a:off x="1136418" y="3184395"/>
            <a:ext cx="1552978" cy="519006"/>
          </a:xfrm>
          <a:prstGeom prst="hexagon">
            <a:avLst/>
          </a:prstGeom>
          <a:solidFill>
            <a:srgbClr val="0070C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Latch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39" name="orangegloballatch"/>
          <p:cNvSpPr/>
          <p:nvPr/>
        </p:nvSpPr>
        <p:spPr>
          <a:xfrm rot="16200000">
            <a:off x="1136419" y="3184393"/>
            <a:ext cx="1552977" cy="519006"/>
          </a:xfrm>
          <a:prstGeom prst="hexagon">
            <a:avLst/>
          </a:prstGeom>
          <a:solidFill>
            <a:srgbClr val="FFC00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</a:rPr>
              <a:t>Latch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38" name="bluedecoder"/>
          <p:cNvSpPr/>
          <p:nvPr/>
        </p:nvSpPr>
        <p:spPr>
          <a:xfrm rot="16200000">
            <a:off x="3855557" y="1881700"/>
            <a:ext cx="914402" cy="351407"/>
          </a:xfrm>
          <a:prstGeom prst="trapezoid">
            <a:avLst/>
          </a:prstGeom>
          <a:solidFill>
            <a:srgbClr val="0070C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8" name="wlorangelowered"/>
          <p:cNvCxnSpPr/>
          <p:nvPr/>
        </p:nvCxnSpPr>
        <p:spPr>
          <a:xfrm>
            <a:off x="4488463" y="4179309"/>
            <a:ext cx="2750537" cy="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wlbluelowered"/>
          <p:cNvCxnSpPr/>
          <p:nvPr/>
        </p:nvCxnSpPr>
        <p:spPr>
          <a:xfrm flipV="1">
            <a:off x="4488461" y="1828800"/>
            <a:ext cx="2750539" cy="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CTIVATED"/>
          <p:cNvSpPr txBox="1"/>
          <p:nvPr/>
        </p:nvSpPr>
        <p:spPr>
          <a:xfrm rot="20997652">
            <a:off x="3955307" y="2514604"/>
            <a:ext cx="377737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b="1" i="1" smtClean="0">
                <a:solidFill>
                  <a:srgbClr val="00B050"/>
                </a:solidFill>
              </a:rPr>
              <a:t>ACTIVATED</a:t>
            </a:r>
            <a:endParaRPr lang="en-US" sz="5400" b="1" i="1">
              <a:solidFill>
                <a:srgbClr val="00B050"/>
              </a:solidFill>
            </a:endParaRPr>
          </a:p>
        </p:txBody>
      </p:sp>
      <p:sp>
        <p:nvSpPr>
          <p:cNvPr id="56" name="ACTIVATED"/>
          <p:cNvSpPr txBox="1"/>
          <p:nvPr/>
        </p:nvSpPr>
        <p:spPr>
          <a:xfrm rot="20997652">
            <a:off x="3955307" y="4865113"/>
            <a:ext cx="3777374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6000" b="1" i="1" smtClean="0">
                <a:solidFill>
                  <a:srgbClr val="00B050"/>
                </a:solidFill>
              </a:rPr>
              <a:t>ACTIVATED</a:t>
            </a:r>
            <a:endParaRPr lang="en-US" sz="5400" b="1" i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53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0.1658 0.1423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71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333E-6 L 0.1658 -0.2020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1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59259E-6 L -1.38889E-6 0.13588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82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33333E-6 L -2.77778E-6 0.13426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7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54" grpId="0" animBg="1"/>
      <p:bldP spid="54" grpId="1" animBg="1"/>
      <p:bldP spid="24" grpId="0"/>
      <p:bldP spid="29" grpId="0"/>
      <p:bldP spid="32" grpId="0" animBg="1"/>
      <p:bldP spid="40" grpId="0" animBg="1"/>
      <p:bldP spid="46" grpId="0" animBg="1"/>
      <p:bldP spid="47" grpId="0" animBg="1"/>
      <p:bldP spid="33" grpId="0" animBg="1"/>
      <p:bldP spid="33" grpId="1" animBg="1"/>
      <p:bldP spid="39" grpId="0" animBg="1"/>
      <p:bldP spid="39" grpId="1" animBg="1"/>
      <p:bldP spid="38" grpId="0" animBg="1"/>
      <p:bldP spid="55" grpId="0"/>
      <p:bldP spid="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Challenges: Global Structures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4400" b="1" smtClean="0">
                <a:solidFill>
                  <a:srgbClr val="FF0000"/>
                </a:solidFill>
              </a:rPr>
              <a:t>1. Global Address Latch</a:t>
            </a:r>
          </a:p>
          <a:p>
            <a:pPr marL="801688" lvl="2" indent="-349250"/>
            <a:r>
              <a:rPr lang="en-US" sz="4000" smtClean="0"/>
              <a:t>Problem: Only </a:t>
            </a:r>
            <a:r>
              <a:rPr lang="en-US" sz="4000" i="1" u="sng" smtClean="0"/>
              <a:t>one</a:t>
            </a:r>
            <a:r>
              <a:rPr lang="en-US" sz="4000"/>
              <a:t> </a:t>
            </a:r>
            <a:r>
              <a:rPr lang="en-US" sz="4000" smtClean="0"/>
              <a:t>raised wordline</a:t>
            </a:r>
          </a:p>
          <a:p>
            <a:pPr marL="801688" lvl="2" indent="-349250"/>
            <a:r>
              <a:rPr lang="en-US" sz="4000" smtClean="0"/>
              <a:t>Solution: </a:t>
            </a:r>
            <a:r>
              <a:rPr lang="en-US" sz="4000" b="1" smtClean="0"/>
              <a:t>Subarray Address Latch</a:t>
            </a:r>
          </a:p>
          <a:p>
            <a:pPr marL="0" lvl="1" indent="0">
              <a:buNone/>
            </a:pPr>
            <a:r>
              <a:rPr lang="en-US" sz="4400" b="1" smtClean="0">
                <a:solidFill>
                  <a:srgbClr val="FF0000"/>
                </a:solidFill>
              </a:rPr>
              <a:t>2. Global Bitlines</a:t>
            </a:r>
            <a:endParaRPr lang="en-US" sz="4400" b="1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5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" name="on1"/>
          <p:cNvCxnSpPr/>
          <p:nvPr/>
        </p:nvCxnSpPr>
        <p:spPr>
          <a:xfrm>
            <a:off x="4226681" y="4569483"/>
            <a:ext cx="0" cy="6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on1"/>
          <p:cNvCxnSpPr/>
          <p:nvPr/>
        </p:nvCxnSpPr>
        <p:spPr>
          <a:xfrm>
            <a:off x="3165108" y="4564724"/>
            <a:ext cx="0" cy="6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on0"/>
          <p:cNvCxnSpPr/>
          <p:nvPr/>
        </p:nvCxnSpPr>
        <p:spPr>
          <a:xfrm>
            <a:off x="4226681" y="2663936"/>
            <a:ext cx="0" cy="6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on0"/>
          <p:cNvCxnSpPr/>
          <p:nvPr/>
        </p:nvCxnSpPr>
        <p:spPr>
          <a:xfrm>
            <a:off x="3165108" y="2659177"/>
            <a:ext cx="0" cy="6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bus0"/>
          <p:cNvCxnSpPr/>
          <p:nvPr/>
        </p:nvCxnSpPr>
        <p:spPr>
          <a:xfrm>
            <a:off x="2057400" y="3276600"/>
            <a:ext cx="6248400" cy="0"/>
          </a:xfrm>
          <a:prstGeom prst="line">
            <a:avLst/>
          </a:prstGeom>
          <a:ln w="7620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bus1"/>
          <p:cNvCxnSpPr/>
          <p:nvPr/>
        </p:nvCxnSpPr>
        <p:spPr>
          <a:xfrm>
            <a:off x="2057400" y="5181600"/>
            <a:ext cx="6248400" cy="0"/>
          </a:xfrm>
          <a:prstGeom prst="line">
            <a:avLst/>
          </a:prstGeom>
          <a:ln w="7620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ff1"/>
          <p:cNvCxnSpPr/>
          <p:nvPr/>
        </p:nvCxnSpPr>
        <p:spPr>
          <a:xfrm flipH="1">
            <a:off x="2827154" y="4569007"/>
            <a:ext cx="345708" cy="3942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ff1"/>
          <p:cNvCxnSpPr/>
          <p:nvPr/>
        </p:nvCxnSpPr>
        <p:spPr>
          <a:xfrm flipH="1">
            <a:off x="3880973" y="4569007"/>
            <a:ext cx="345708" cy="3942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off0"/>
          <p:cNvCxnSpPr/>
          <p:nvPr/>
        </p:nvCxnSpPr>
        <p:spPr>
          <a:xfrm flipH="1">
            <a:off x="2827154" y="2653738"/>
            <a:ext cx="345708" cy="3942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ff0"/>
          <p:cNvCxnSpPr/>
          <p:nvPr/>
        </p:nvCxnSpPr>
        <p:spPr>
          <a:xfrm flipH="1">
            <a:off x="3880973" y="2653738"/>
            <a:ext cx="345708" cy="3942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Challenge #2. Global Bitlines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26</a:t>
            </a:fld>
            <a:endParaRPr lang="en-US"/>
          </a:p>
        </p:txBody>
      </p:sp>
      <p:sp>
        <p:nvSpPr>
          <p:cNvPr id="28" name="bank"/>
          <p:cNvSpPr/>
          <p:nvPr/>
        </p:nvSpPr>
        <p:spPr>
          <a:xfrm>
            <a:off x="2759087" y="3657603"/>
            <a:ext cx="1870847" cy="91140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2" name="bank"/>
          <p:cNvSpPr/>
          <p:nvPr/>
        </p:nvSpPr>
        <p:spPr>
          <a:xfrm>
            <a:off x="2749560" y="1746425"/>
            <a:ext cx="1866085" cy="9073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9" name="movebluerow"/>
          <p:cNvSpPr/>
          <p:nvPr/>
        </p:nvSpPr>
        <p:spPr>
          <a:xfrm>
            <a:off x="2744798" y="2354927"/>
            <a:ext cx="1875610" cy="304251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1" name="movebluerow"/>
          <p:cNvSpPr/>
          <p:nvPr/>
        </p:nvSpPr>
        <p:spPr>
          <a:xfrm>
            <a:off x="2744799" y="1746425"/>
            <a:ext cx="1875610" cy="304251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3" name="moveorangerow"/>
          <p:cNvSpPr/>
          <p:nvPr/>
        </p:nvSpPr>
        <p:spPr>
          <a:xfrm>
            <a:off x="2754324" y="4263108"/>
            <a:ext cx="1875610" cy="304251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4" name="row-buffer"/>
          <p:cNvSpPr/>
          <p:nvPr/>
        </p:nvSpPr>
        <p:spPr>
          <a:xfrm>
            <a:off x="2754324" y="4263108"/>
            <a:ext cx="1875609" cy="304797"/>
          </a:xfrm>
          <a:prstGeom prst="rect">
            <a:avLst/>
          </a:prstGeom>
          <a:solidFill>
            <a:srgbClr val="FFC00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45" name="movebluerow"/>
          <p:cNvSpPr/>
          <p:nvPr/>
        </p:nvSpPr>
        <p:spPr>
          <a:xfrm>
            <a:off x="2759087" y="3654606"/>
            <a:ext cx="1866084" cy="304251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8" name="localrb"/>
          <p:cNvSpPr txBox="1"/>
          <p:nvPr/>
        </p:nvSpPr>
        <p:spPr>
          <a:xfrm>
            <a:off x="228600" y="2354927"/>
            <a:ext cx="2364584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lnSpc>
                <a:spcPct val="70000"/>
              </a:lnSpc>
            </a:pPr>
            <a:r>
              <a:rPr lang="en-US" sz="3600" i="1" smtClean="0">
                <a:solidFill>
                  <a:srgbClr val="0070C0"/>
                </a:solidFill>
              </a:rPr>
              <a:t>Local</a:t>
            </a:r>
            <a:br>
              <a:rPr lang="en-US" sz="3600" i="1" smtClean="0">
                <a:solidFill>
                  <a:srgbClr val="0070C0"/>
                </a:solidFill>
              </a:rPr>
            </a:br>
            <a:r>
              <a:rPr lang="en-US" sz="3600" i="1" smtClean="0">
                <a:solidFill>
                  <a:srgbClr val="0070C0"/>
                </a:solidFill>
              </a:rPr>
              <a:t>row-buffer</a:t>
            </a:r>
            <a:endParaRPr lang="en-US" sz="3200" i="1">
              <a:solidFill>
                <a:srgbClr val="0070C0"/>
              </a:solidFill>
            </a:endParaRPr>
          </a:p>
        </p:txBody>
      </p:sp>
      <p:sp>
        <p:nvSpPr>
          <p:cNvPr id="49" name="localrb"/>
          <p:cNvSpPr txBox="1"/>
          <p:nvPr/>
        </p:nvSpPr>
        <p:spPr>
          <a:xfrm>
            <a:off x="228600" y="4263108"/>
            <a:ext cx="2364584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lnSpc>
                <a:spcPct val="70000"/>
              </a:lnSpc>
            </a:pPr>
            <a:r>
              <a:rPr lang="en-US" sz="3200" i="1" smtClean="0">
                <a:solidFill>
                  <a:srgbClr val="E2AC00"/>
                </a:solidFill>
              </a:rPr>
              <a:t>Local </a:t>
            </a:r>
            <a:br>
              <a:rPr lang="en-US" sz="3200" i="1" smtClean="0">
                <a:solidFill>
                  <a:srgbClr val="E2AC00"/>
                </a:solidFill>
              </a:rPr>
            </a:br>
            <a:r>
              <a:rPr lang="en-US" sz="3600" i="1" smtClean="0">
                <a:solidFill>
                  <a:srgbClr val="E2AC00"/>
                </a:solidFill>
              </a:rPr>
              <a:t>row-buffer</a:t>
            </a:r>
            <a:endParaRPr lang="en-US" sz="2800" i="1">
              <a:solidFill>
                <a:srgbClr val="E2AC00"/>
              </a:solidFill>
            </a:endParaRPr>
          </a:p>
        </p:txBody>
      </p:sp>
      <p:sp>
        <p:nvSpPr>
          <p:cNvPr id="107" name="switch"/>
          <p:cNvSpPr txBox="1"/>
          <p:nvPr/>
        </p:nvSpPr>
        <p:spPr>
          <a:xfrm>
            <a:off x="4399124" y="2819400"/>
            <a:ext cx="1696876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i="1" smtClean="0">
                <a:solidFill>
                  <a:srgbClr val="FF0000"/>
                </a:solidFill>
              </a:rPr>
              <a:t>Switch</a:t>
            </a:r>
            <a:endParaRPr lang="en-US" sz="3600" b="1" i="1">
              <a:solidFill>
                <a:srgbClr val="FF0000"/>
              </a:solidFill>
            </a:endParaRPr>
          </a:p>
        </p:txBody>
      </p:sp>
      <p:sp>
        <p:nvSpPr>
          <p:cNvPr id="108" name="switch"/>
          <p:cNvSpPr txBox="1"/>
          <p:nvPr/>
        </p:nvSpPr>
        <p:spPr>
          <a:xfrm>
            <a:off x="4399124" y="4736886"/>
            <a:ext cx="1696876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i="1" smtClean="0">
                <a:solidFill>
                  <a:srgbClr val="FF0000"/>
                </a:solidFill>
              </a:rPr>
              <a:t>Switch</a:t>
            </a:r>
            <a:endParaRPr lang="en-US" sz="3600" b="1" i="1">
              <a:solidFill>
                <a:srgbClr val="FF0000"/>
              </a:solidFill>
            </a:endParaRPr>
          </a:p>
        </p:txBody>
      </p:sp>
      <p:sp>
        <p:nvSpPr>
          <p:cNvPr id="119" name="read"/>
          <p:cNvSpPr/>
          <p:nvPr/>
        </p:nvSpPr>
        <p:spPr>
          <a:xfrm>
            <a:off x="908181" y="5484390"/>
            <a:ext cx="2444619" cy="913850"/>
          </a:xfrm>
          <a:prstGeom prst="rightArrow">
            <a:avLst>
              <a:gd name="adj1" fmla="val 60319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latin typeface="Courier New" pitchFamily="49" charset="0"/>
                <a:cs typeface="Courier New" pitchFamily="49" charset="0"/>
              </a:rPr>
              <a:t>READ</a:t>
            </a:r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3" name="row-buffer"/>
          <p:cNvSpPr/>
          <p:nvPr/>
        </p:nvSpPr>
        <p:spPr>
          <a:xfrm>
            <a:off x="2749560" y="2354927"/>
            <a:ext cx="1866085" cy="304797"/>
          </a:xfrm>
          <a:prstGeom prst="rect">
            <a:avLst/>
          </a:prstGeom>
          <a:solidFill>
            <a:srgbClr val="0070C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54" name="bankblank"/>
          <p:cNvSpPr/>
          <p:nvPr/>
        </p:nvSpPr>
        <p:spPr>
          <a:xfrm>
            <a:off x="2749560" y="1746426"/>
            <a:ext cx="1866085" cy="6085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1" name="bankblank"/>
          <p:cNvSpPr/>
          <p:nvPr/>
        </p:nvSpPr>
        <p:spPr>
          <a:xfrm>
            <a:off x="2754324" y="3654607"/>
            <a:ext cx="1875610" cy="6085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28600" y="914400"/>
            <a:ext cx="5107784" cy="5181600"/>
            <a:chOff x="228600" y="990600"/>
            <a:chExt cx="5107784" cy="5181600"/>
          </a:xfrm>
        </p:grpSpPr>
        <p:cxnSp>
          <p:nvCxnSpPr>
            <p:cNvPr id="25" name="long"/>
            <p:cNvCxnSpPr/>
            <p:nvPr/>
          </p:nvCxnSpPr>
          <p:spPr>
            <a:xfrm flipH="1">
              <a:off x="4225925" y="1501775"/>
              <a:ext cx="1" cy="436562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long"/>
            <p:cNvCxnSpPr/>
            <p:nvPr/>
          </p:nvCxnSpPr>
          <p:spPr>
            <a:xfrm flipH="1">
              <a:off x="3165108" y="1498642"/>
              <a:ext cx="1" cy="436876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ow-buffer"/>
            <p:cNvSpPr/>
            <p:nvPr/>
          </p:nvSpPr>
          <p:spPr>
            <a:xfrm>
              <a:off x="2754324" y="5867403"/>
              <a:ext cx="1875610" cy="30479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3000">
                <a:solidFill>
                  <a:schemeClr val="tx1"/>
                </a:solidFill>
              </a:endParaRPr>
            </a:p>
          </p:txBody>
        </p:sp>
        <p:sp>
          <p:nvSpPr>
            <p:cNvPr id="47" name="globalbitline"/>
            <p:cNvSpPr txBox="1"/>
            <p:nvPr/>
          </p:nvSpPr>
          <p:spPr>
            <a:xfrm>
              <a:off x="2057400" y="990600"/>
              <a:ext cx="3278984" cy="556048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4000" b="1" i="1" smtClean="0">
                  <a:solidFill>
                    <a:srgbClr val="FF0000"/>
                  </a:solidFill>
                </a:rPr>
                <a:t>Global bitlines</a:t>
              </a:r>
              <a:endParaRPr lang="en-US" sz="3600" i="1">
                <a:solidFill>
                  <a:srgbClr val="FF0000"/>
                </a:solidFill>
              </a:endParaRPr>
            </a:p>
          </p:txBody>
        </p:sp>
        <p:sp>
          <p:nvSpPr>
            <p:cNvPr id="50" name="globalrb"/>
            <p:cNvSpPr txBox="1"/>
            <p:nvPr/>
          </p:nvSpPr>
          <p:spPr>
            <a:xfrm>
              <a:off x="228600" y="5867950"/>
              <a:ext cx="2364584" cy="30425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>
                <a:lnSpc>
                  <a:spcPct val="70000"/>
                </a:lnSpc>
              </a:pPr>
              <a:r>
                <a:rPr lang="en-US" sz="3600" i="1" smtClean="0"/>
                <a:t>Global </a:t>
              </a:r>
              <a:br>
                <a:rPr lang="en-US" sz="3600" i="1" smtClean="0"/>
              </a:br>
              <a:r>
                <a:rPr lang="en-US" sz="3600" i="1" smtClean="0"/>
                <a:t>row-buffer</a:t>
              </a:r>
              <a:endParaRPr lang="en-US" sz="3200" i="1"/>
            </a:p>
          </p:txBody>
        </p:sp>
      </p:grpSp>
      <p:sp>
        <p:nvSpPr>
          <p:cNvPr id="120" name="switch"/>
          <p:cNvSpPr txBox="1"/>
          <p:nvPr/>
        </p:nvSpPr>
        <p:spPr>
          <a:xfrm rot="421940">
            <a:off x="4650526" y="3869158"/>
            <a:ext cx="4196488" cy="77368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6600" b="1" i="1" smtClean="0"/>
              <a:t>Collision</a:t>
            </a:r>
            <a:endParaRPr lang="en-US" sz="6600" b="1" i="1"/>
          </a:p>
        </p:txBody>
      </p:sp>
    </p:spTree>
    <p:extLst>
      <p:ext uri="{BB962C8B-B14F-4D97-AF65-F5344CB8AC3E}">
        <p14:creationId xmlns:p14="http://schemas.microsoft.com/office/powerpoint/2010/main" val="176502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33733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5E-6 0.11227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022E-16 L 5E-6 0.11181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1227 L 0.33907 0.11227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0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11181 L 0.33855 0.11181 " pathEditMode="relative" rAng="0" ptsTypes="AA"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500"/>
                            </p:stCondLst>
                            <p:childTnLst>
                              <p:par>
                                <p:cTn id="13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07 0.11227 L 0.33907 0.23218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995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55 0.11181 L 0.33855 -0.02384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39" grpId="2" animBg="1"/>
      <p:bldP spid="39" grpId="3" animBg="1"/>
      <p:bldP spid="43" grpId="0" animBg="1"/>
      <p:bldP spid="43" grpId="1" animBg="1"/>
      <p:bldP spid="43" grpId="2" animBg="1"/>
      <p:bldP spid="43" grpId="3" animBg="1"/>
      <p:bldP spid="107" grpId="0"/>
      <p:bldP spid="108" grpId="0"/>
      <p:bldP spid="119" grpId="0" animBg="1"/>
      <p:bldP spid="1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thickline0"/>
          <p:cNvCxnSpPr/>
          <p:nvPr/>
        </p:nvCxnSpPr>
        <p:spPr>
          <a:xfrm flipH="1">
            <a:off x="1409700" y="1077563"/>
            <a:ext cx="1192" cy="5247037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wire"/>
          <p:cNvSpPr txBox="1"/>
          <p:nvPr/>
        </p:nvSpPr>
        <p:spPr>
          <a:xfrm rot="16200000">
            <a:off x="469208" y="1496717"/>
            <a:ext cx="1311867" cy="5715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400" b="1" i="1" smtClean="0"/>
              <a:t>Wire</a:t>
            </a:r>
            <a:endParaRPr lang="en-US" sz="4000" b="1" i="1"/>
          </a:p>
        </p:txBody>
      </p:sp>
      <p:cxnSp>
        <p:nvCxnSpPr>
          <p:cNvPr id="113" name="on1"/>
          <p:cNvCxnSpPr/>
          <p:nvPr/>
        </p:nvCxnSpPr>
        <p:spPr>
          <a:xfrm>
            <a:off x="4226681" y="4569483"/>
            <a:ext cx="0" cy="6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on1"/>
          <p:cNvCxnSpPr/>
          <p:nvPr/>
        </p:nvCxnSpPr>
        <p:spPr>
          <a:xfrm>
            <a:off x="3165108" y="4564724"/>
            <a:ext cx="0" cy="6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on0"/>
          <p:cNvCxnSpPr/>
          <p:nvPr/>
        </p:nvCxnSpPr>
        <p:spPr>
          <a:xfrm>
            <a:off x="4226681" y="2663936"/>
            <a:ext cx="0" cy="6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on0"/>
          <p:cNvCxnSpPr/>
          <p:nvPr/>
        </p:nvCxnSpPr>
        <p:spPr>
          <a:xfrm>
            <a:off x="3165108" y="2659177"/>
            <a:ext cx="0" cy="6168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bus0"/>
          <p:cNvCxnSpPr/>
          <p:nvPr/>
        </p:nvCxnSpPr>
        <p:spPr>
          <a:xfrm>
            <a:off x="2057400" y="3276600"/>
            <a:ext cx="6248400" cy="0"/>
          </a:xfrm>
          <a:prstGeom prst="line">
            <a:avLst/>
          </a:prstGeom>
          <a:ln w="7620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bus1"/>
          <p:cNvCxnSpPr/>
          <p:nvPr/>
        </p:nvCxnSpPr>
        <p:spPr>
          <a:xfrm>
            <a:off x="2057400" y="5181600"/>
            <a:ext cx="6248400" cy="0"/>
          </a:xfrm>
          <a:prstGeom prst="line">
            <a:avLst/>
          </a:prstGeom>
          <a:ln w="76200" cmpd="sng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off1"/>
          <p:cNvCxnSpPr/>
          <p:nvPr/>
        </p:nvCxnSpPr>
        <p:spPr>
          <a:xfrm flipH="1">
            <a:off x="2827154" y="4569007"/>
            <a:ext cx="345708" cy="3942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off1"/>
          <p:cNvCxnSpPr/>
          <p:nvPr/>
        </p:nvCxnSpPr>
        <p:spPr>
          <a:xfrm flipH="1">
            <a:off x="3880973" y="4569007"/>
            <a:ext cx="345708" cy="3942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off0"/>
          <p:cNvCxnSpPr/>
          <p:nvPr/>
        </p:nvCxnSpPr>
        <p:spPr>
          <a:xfrm flipH="1">
            <a:off x="2827154" y="2653738"/>
            <a:ext cx="345708" cy="3942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off0"/>
          <p:cNvCxnSpPr/>
          <p:nvPr/>
        </p:nvCxnSpPr>
        <p:spPr>
          <a:xfrm flipH="1">
            <a:off x="3880973" y="2653738"/>
            <a:ext cx="345708" cy="3942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Solution #2. Designated-Bit Latch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27</a:t>
            </a:fld>
            <a:endParaRPr lang="en-US"/>
          </a:p>
        </p:txBody>
      </p:sp>
      <p:sp>
        <p:nvSpPr>
          <p:cNvPr id="27" name="bank"/>
          <p:cNvSpPr/>
          <p:nvPr/>
        </p:nvSpPr>
        <p:spPr>
          <a:xfrm>
            <a:off x="2749560" y="1746425"/>
            <a:ext cx="1866085" cy="9073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8" name="bank"/>
          <p:cNvSpPr/>
          <p:nvPr/>
        </p:nvSpPr>
        <p:spPr>
          <a:xfrm>
            <a:off x="2759087" y="3657603"/>
            <a:ext cx="1870847" cy="91140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25" name="long"/>
          <p:cNvCxnSpPr/>
          <p:nvPr/>
        </p:nvCxnSpPr>
        <p:spPr>
          <a:xfrm flipH="1">
            <a:off x="7310417" y="1425575"/>
            <a:ext cx="1" cy="43656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ong"/>
          <p:cNvCxnSpPr/>
          <p:nvPr/>
        </p:nvCxnSpPr>
        <p:spPr>
          <a:xfrm flipH="1">
            <a:off x="6249600" y="1422442"/>
            <a:ext cx="1" cy="436876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movebluerow"/>
          <p:cNvSpPr/>
          <p:nvPr/>
        </p:nvSpPr>
        <p:spPr>
          <a:xfrm>
            <a:off x="2749561" y="2354927"/>
            <a:ext cx="1866084" cy="304251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7" name="globalbitline"/>
          <p:cNvSpPr txBox="1"/>
          <p:nvPr/>
        </p:nvSpPr>
        <p:spPr>
          <a:xfrm>
            <a:off x="5141892" y="914400"/>
            <a:ext cx="3278984" cy="556048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4000" b="1" i="1" smtClean="0">
                <a:solidFill>
                  <a:srgbClr val="FF0000"/>
                </a:solidFill>
              </a:rPr>
              <a:t>Global bitlines</a:t>
            </a:r>
            <a:endParaRPr lang="en-US" sz="3600" i="1">
              <a:solidFill>
                <a:srgbClr val="FF0000"/>
              </a:solidFill>
            </a:endParaRPr>
          </a:p>
        </p:txBody>
      </p:sp>
      <p:sp>
        <p:nvSpPr>
          <p:cNvPr id="50" name="globalrb"/>
          <p:cNvSpPr txBox="1"/>
          <p:nvPr/>
        </p:nvSpPr>
        <p:spPr>
          <a:xfrm>
            <a:off x="3313092" y="5791750"/>
            <a:ext cx="2364584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lnSpc>
                <a:spcPct val="70000"/>
              </a:lnSpc>
            </a:pPr>
            <a:r>
              <a:rPr lang="en-US" sz="3600" i="1" smtClean="0"/>
              <a:t>Global </a:t>
            </a:r>
            <a:br>
              <a:rPr lang="en-US" sz="3600" i="1" smtClean="0"/>
            </a:br>
            <a:r>
              <a:rPr lang="en-US" sz="3600" i="1" smtClean="0"/>
              <a:t>row-buffer</a:t>
            </a:r>
            <a:endParaRPr lang="en-US" sz="3200" i="1"/>
          </a:p>
        </p:txBody>
      </p:sp>
      <p:sp>
        <p:nvSpPr>
          <p:cNvPr id="40" name="row-buffer"/>
          <p:cNvSpPr/>
          <p:nvPr/>
        </p:nvSpPr>
        <p:spPr>
          <a:xfrm>
            <a:off x="2749560" y="2354927"/>
            <a:ext cx="1866085" cy="304797"/>
          </a:xfrm>
          <a:prstGeom prst="rect">
            <a:avLst/>
          </a:prstGeom>
          <a:solidFill>
            <a:srgbClr val="0070C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41" name="movebluerow"/>
          <p:cNvSpPr/>
          <p:nvPr/>
        </p:nvSpPr>
        <p:spPr>
          <a:xfrm>
            <a:off x="2749561" y="1746425"/>
            <a:ext cx="1866084" cy="304251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2" name="bankblank"/>
          <p:cNvSpPr/>
          <p:nvPr/>
        </p:nvSpPr>
        <p:spPr>
          <a:xfrm>
            <a:off x="2749560" y="1746426"/>
            <a:ext cx="1866085" cy="6085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71" name="moveorangerow"/>
          <p:cNvSpPr/>
          <p:nvPr/>
        </p:nvSpPr>
        <p:spPr>
          <a:xfrm>
            <a:off x="2759086" y="4263108"/>
            <a:ext cx="1870847" cy="304251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6" name="row-buffer"/>
          <p:cNvSpPr/>
          <p:nvPr/>
        </p:nvSpPr>
        <p:spPr>
          <a:xfrm>
            <a:off x="5838816" y="5791203"/>
            <a:ext cx="1875610" cy="30479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44" name="row-buffer"/>
          <p:cNvSpPr/>
          <p:nvPr/>
        </p:nvSpPr>
        <p:spPr>
          <a:xfrm>
            <a:off x="2754324" y="4263108"/>
            <a:ext cx="1875610" cy="304797"/>
          </a:xfrm>
          <a:prstGeom prst="rect">
            <a:avLst/>
          </a:prstGeom>
          <a:solidFill>
            <a:srgbClr val="FFC00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45" name="movebluerow"/>
          <p:cNvSpPr/>
          <p:nvPr/>
        </p:nvSpPr>
        <p:spPr>
          <a:xfrm>
            <a:off x="2759087" y="3654606"/>
            <a:ext cx="1866084" cy="304251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8" name="localrb"/>
          <p:cNvSpPr txBox="1"/>
          <p:nvPr/>
        </p:nvSpPr>
        <p:spPr>
          <a:xfrm>
            <a:off x="228600" y="2354927"/>
            <a:ext cx="2364584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lnSpc>
                <a:spcPct val="70000"/>
              </a:lnSpc>
            </a:pPr>
            <a:r>
              <a:rPr lang="en-US" sz="3600" i="1" smtClean="0">
                <a:solidFill>
                  <a:srgbClr val="0070C0"/>
                </a:solidFill>
              </a:rPr>
              <a:t>Local</a:t>
            </a:r>
            <a:br>
              <a:rPr lang="en-US" sz="3600" i="1" smtClean="0">
                <a:solidFill>
                  <a:srgbClr val="0070C0"/>
                </a:solidFill>
              </a:rPr>
            </a:br>
            <a:r>
              <a:rPr lang="en-US" sz="3600" i="1" smtClean="0">
                <a:solidFill>
                  <a:srgbClr val="0070C0"/>
                </a:solidFill>
              </a:rPr>
              <a:t>row-buffer</a:t>
            </a:r>
            <a:endParaRPr lang="en-US" sz="3200" i="1">
              <a:solidFill>
                <a:srgbClr val="0070C0"/>
              </a:solidFill>
            </a:endParaRPr>
          </a:p>
        </p:txBody>
      </p:sp>
      <p:sp>
        <p:nvSpPr>
          <p:cNvPr id="49" name="localrb"/>
          <p:cNvSpPr txBox="1"/>
          <p:nvPr/>
        </p:nvSpPr>
        <p:spPr>
          <a:xfrm>
            <a:off x="228600" y="4263108"/>
            <a:ext cx="2364584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lnSpc>
                <a:spcPct val="70000"/>
              </a:lnSpc>
            </a:pPr>
            <a:r>
              <a:rPr lang="en-US" sz="3200" i="1" smtClean="0">
                <a:solidFill>
                  <a:srgbClr val="E2AC00"/>
                </a:solidFill>
              </a:rPr>
              <a:t>Local </a:t>
            </a:r>
            <a:br>
              <a:rPr lang="en-US" sz="3200" i="1" smtClean="0">
                <a:solidFill>
                  <a:srgbClr val="E2AC00"/>
                </a:solidFill>
              </a:rPr>
            </a:br>
            <a:r>
              <a:rPr lang="en-US" sz="3600" i="1" smtClean="0">
                <a:solidFill>
                  <a:srgbClr val="E2AC00"/>
                </a:solidFill>
              </a:rPr>
              <a:t>row-buffer</a:t>
            </a:r>
            <a:endParaRPr lang="en-US" sz="2800" i="1">
              <a:solidFill>
                <a:srgbClr val="E2AC00"/>
              </a:solidFill>
            </a:endParaRPr>
          </a:p>
        </p:txBody>
      </p:sp>
      <p:sp>
        <p:nvSpPr>
          <p:cNvPr id="51" name="bankblank"/>
          <p:cNvSpPr/>
          <p:nvPr/>
        </p:nvSpPr>
        <p:spPr>
          <a:xfrm>
            <a:off x="2754324" y="3654607"/>
            <a:ext cx="1875610" cy="6085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7" name="switch"/>
          <p:cNvSpPr txBox="1"/>
          <p:nvPr/>
        </p:nvSpPr>
        <p:spPr>
          <a:xfrm>
            <a:off x="4399124" y="2819400"/>
            <a:ext cx="1696876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i="1" smtClean="0">
                <a:solidFill>
                  <a:srgbClr val="FF0000"/>
                </a:solidFill>
              </a:rPr>
              <a:t>Switch</a:t>
            </a:r>
            <a:endParaRPr lang="en-US" sz="3600" b="1" i="1">
              <a:solidFill>
                <a:srgbClr val="FF0000"/>
              </a:solidFill>
            </a:endParaRPr>
          </a:p>
        </p:txBody>
      </p:sp>
      <p:sp>
        <p:nvSpPr>
          <p:cNvPr id="108" name="switch"/>
          <p:cNvSpPr txBox="1"/>
          <p:nvPr/>
        </p:nvSpPr>
        <p:spPr>
          <a:xfrm>
            <a:off x="4399124" y="4738914"/>
            <a:ext cx="1696876" cy="30425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i="1" smtClean="0">
                <a:solidFill>
                  <a:srgbClr val="FF0000"/>
                </a:solidFill>
              </a:rPr>
              <a:t>Switch</a:t>
            </a:r>
            <a:endParaRPr lang="en-US" sz="3600" b="1" i="1">
              <a:solidFill>
                <a:srgbClr val="FF0000"/>
              </a:solidFill>
            </a:endParaRPr>
          </a:p>
        </p:txBody>
      </p:sp>
      <p:sp>
        <p:nvSpPr>
          <p:cNvPr id="119" name="readblue"/>
          <p:cNvSpPr/>
          <p:nvPr/>
        </p:nvSpPr>
        <p:spPr>
          <a:xfrm>
            <a:off x="908181" y="5484390"/>
            <a:ext cx="2444619" cy="913850"/>
          </a:xfrm>
          <a:prstGeom prst="rightArrow">
            <a:avLst>
              <a:gd name="adj1" fmla="val 60319"/>
              <a:gd name="adj2" fmla="val 50000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latin typeface="Courier New" pitchFamily="49" charset="0"/>
                <a:cs typeface="Courier New" pitchFamily="49" charset="0"/>
              </a:rPr>
              <a:t>READ</a:t>
            </a:r>
            <a:endParaRPr lang="en-US" sz="4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6" name="readorange"/>
          <p:cNvSpPr/>
          <p:nvPr/>
        </p:nvSpPr>
        <p:spPr>
          <a:xfrm>
            <a:off x="908181" y="5484390"/>
            <a:ext cx="2444619" cy="913850"/>
          </a:xfrm>
          <a:prstGeom prst="rightArrow">
            <a:avLst>
              <a:gd name="adj1" fmla="val 60319"/>
              <a:gd name="adj2" fmla="val 50000"/>
            </a:avLst>
          </a:prstGeom>
          <a:solidFill>
            <a:srgbClr val="E2AC00"/>
          </a:solidFill>
          <a:ln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READ</a:t>
            </a:r>
            <a:endParaRPr lang="en-US" sz="4000" b="1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37" name="line0"/>
          <p:cNvCxnSpPr/>
          <p:nvPr/>
        </p:nvCxnSpPr>
        <p:spPr>
          <a:xfrm>
            <a:off x="1676400" y="2894383"/>
            <a:ext cx="272272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ne1"/>
          <p:cNvCxnSpPr/>
          <p:nvPr/>
        </p:nvCxnSpPr>
        <p:spPr>
          <a:xfrm>
            <a:off x="1676400" y="4805001"/>
            <a:ext cx="2722724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thickline0"/>
          <p:cNvCxnSpPr/>
          <p:nvPr/>
        </p:nvCxnSpPr>
        <p:spPr>
          <a:xfrm>
            <a:off x="1676400" y="2894382"/>
            <a:ext cx="2722724" cy="0"/>
          </a:xfrm>
          <a:prstGeom prst="line">
            <a:avLst/>
          </a:prstGeom>
          <a:ln w="762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thickline1"/>
          <p:cNvCxnSpPr>
            <a:stCxn id="55" idx="3"/>
          </p:cNvCxnSpPr>
          <p:nvPr/>
        </p:nvCxnSpPr>
        <p:spPr>
          <a:xfrm flipV="1">
            <a:off x="1676400" y="4805001"/>
            <a:ext cx="2722724" cy="2"/>
          </a:xfrm>
          <a:prstGeom prst="line">
            <a:avLst/>
          </a:prstGeom>
          <a:ln w="76200">
            <a:solidFill>
              <a:srgbClr val="E2A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d0blue"/>
          <p:cNvSpPr/>
          <p:nvPr/>
        </p:nvSpPr>
        <p:spPr>
          <a:xfrm>
            <a:off x="1143000" y="2640642"/>
            <a:ext cx="533400" cy="507484"/>
          </a:xfrm>
          <a:prstGeom prst="roundRect">
            <a:avLst/>
          </a:prstGeom>
          <a:solidFill>
            <a:srgbClr val="0070C0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/>
              <a:t>D</a:t>
            </a:r>
            <a:endParaRPr lang="en-US" sz="3600" b="1" i="1"/>
          </a:p>
        </p:txBody>
      </p:sp>
      <p:sp>
        <p:nvSpPr>
          <p:cNvPr id="54" name="d0black"/>
          <p:cNvSpPr/>
          <p:nvPr/>
        </p:nvSpPr>
        <p:spPr>
          <a:xfrm>
            <a:off x="1143000" y="2640642"/>
            <a:ext cx="533400" cy="50748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/>
              <a:t>D</a:t>
            </a:r>
            <a:endParaRPr lang="en-US" sz="3600" b="1" i="1"/>
          </a:p>
        </p:txBody>
      </p:sp>
      <p:sp>
        <p:nvSpPr>
          <p:cNvPr id="53" name="d1black"/>
          <p:cNvSpPr/>
          <p:nvPr/>
        </p:nvSpPr>
        <p:spPr>
          <a:xfrm>
            <a:off x="1143000" y="4551261"/>
            <a:ext cx="533400" cy="507484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/>
              <a:t>D</a:t>
            </a:r>
            <a:endParaRPr lang="en-US" sz="3600" b="1" i="1"/>
          </a:p>
        </p:txBody>
      </p:sp>
      <p:sp>
        <p:nvSpPr>
          <p:cNvPr id="55" name="d1orange"/>
          <p:cNvSpPr/>
          <p:nvPr/>
        </p:nvSpPr>
        <p:spPr>
          <a:xfrm>
            <a:off x="1143000" y="4551261"/>
            <a:ext cx="533400" cy="507484"/>
          </a:xfrm>
          <a:prstGeom prst="roundRect">
            <a:avLst/>
          </a:prstGeom>
          <a:solidFill>
            <a:srgbClr val="FFC000"/>
          </a:solidFill>
          <a:ln w="57150">
            <a:solidFill>
              <a:srgbClr val="E2A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chemeClr val="tx1"/>
                </a:solidFill>
              </a:rPr>
              <a:t>D</a:t>
            </a:r>
            <a:endParaRPr lang="en-US" sz="36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02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7.40741E-7 L 5E-6 0.11227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11227 L 0.33907 0.11227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4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907 0.11227 L 0.33907 0.5011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11022E-16 L 5E-6 0.11181 " pathEditMode="relative" rAng="0" ptsTypes="AA">
                                      <p:cBhvr>
                                        <p:cTn id="1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11181 L 0.33855 0.11181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9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500"/>
                            </p:stCondLst>
                            <p:childTnLst>
                              <p:par>
                                <p:cTn id="14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854 0.11181 L 0.33854 0.22292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9" grpId="0" animBg="1"/>
      <p:bldP spid="69" grpId="1" animBg="1"/>
      <p:bldP spid="69" grpId="2" animBg="1"/>
      <p:bldP spid="69" grpId="3" animBg="1"/>
      <p:bldP spid="69" grpId="4" animBg="1"/>
      <p:bldP spid="71" grpId="0" animBg="1"/>
      <p:bldP spid="71" grpId="1" animBg="1"/>
      <p:bldP spid="71" grpId="2" animBg="1"/>
      <p:bldP spid="71" grpId="3" animBg="1"/>
      <p:bldP spid="71" grpId="4" animBg="1"/>
      <p:bldP spid="48" grpId="0"/>
      <p:bldP spid="49" grpId="0"/>
      <p:bldP spid="119" grpId="0" animBg="1"/>
      <p:bldP spid="119" grpId="1" animBg="1"/>
      <p:bldP spid="36" grpId="0" animBg="1"/>
      <p:bldP spid="36" grpId="1" animBg="1"/>
      <p:bldP spid="52" grpId="0" animBg="1"/>
      <p:bldP spid="52" grpId="1" animBg="1"/>
      <p:bldP spid="54" grpId="0" animBg="1"/>
      <p:bldP spid="54" grpId="1" animBg="1"/>
      <p:bldP spid="54" grpId="2" animBg="1"/>
      <p:bldP spid="54" grpId="4" animBg="1"/>
      <p:bldP spid="53" grpId="1" animBg="1"/>
      <p:bldP spid="53" grpId="2" animBg="1"/>
      <p:bldP spid="53" grpId="3" animBg="1"/>
      <p:bldP spid="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Challenges: Global Structures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en-US" sz="4400" b="1" smtClean="0">
                <a:solidFill>
                  <a:srgbClr val="FF0000"/>
                </a:solidFill>
              </a:rPr>
              <a:t>1. Global Address Latch</a:t>
            </a:r>
          </a:p>
          <a:p>
            <a:pPr marL="801688" lvl="2" indent="-344488"/>
            <a:r>
              <a:rPr lang="en-US" sz="4000" smtClean="0"/>
              <a:t>Problem: Only </a:t>
            </a:r>
            <a:r>
              <a:rPr lang="en-US" sz="4000" i="1" u="sng" smtClean="0"/>
              <a:t>one</a:t>
            </a:r>
            <a:r>
              <a:rPr lang="en-US" sz="4000" smtClean="0"/>
              <a:t> raised wordline</a:t>
            </a:r>
          </a:p>
          <a:p>
            <a:pPr marL="801688" lvl="2" indent="-344488"/>
            <a:r>
              <a:rPr lang="en-US" sz="4000" smtClean="0"/>
              <a:t>Solution: </a:t>
            </a:r>
            <a:r>
              <a:rPr lang="en-US" sz="4000" b="1" smtClean="0"/>
              <a:t>Subarray Address Latch</a:t>
            </a:r>
          </a:p>
          <a:p>
            <a:pPr marL="0" lvl="1" indent="0">
              <a:buNone/>
            </a:pPr>
            <a:r>
              <a:rPr lang="en-US" sz="4400" b="1" smtClean="0">
                <a:solidFill>
                  <a:srgbClr val="FF0000"/>
                </a:solidFill>
              </a:rPr>
              <a:t>2. Global Bitlines</a:t>
            </a:r>
          </a:p>
          <a:p>
            <a:pPr marL="801688" lvl="2" indent="-344488"/>
            <a:r>
              <a:rPr lang="en-US" sz="4000"/>
              <a:t>Problem: </a:t>
            </a:r>
            <a:r>
              <a:rPr lang="en-US" sz="4000" smtClean="0"/>
              <a:t>Collision during access</a:t>
            </a:r>
            <a:endParaRPr lang="en-US" sz="4000" b="1" smtClean="0">
              <a:latin typeface="Courier New" pitchFamily="49" charset="0"/>
              <a:cs typeface="Courier New" pitchFamily="49" charset="0"/>
            </a:endParaRPr>
          </a:p>
          <a:p>
            <a:pPr marL="801688" lvl="2" indent="-344488"/>
            <a:r>
              <a:rPr lang="en-US" sz="4000" smtClean="0">
                <a:latin typeface="+mj-lt"/>
                <a:cs typeface="Courier New" pitchFamily="49" charset="0"/>
              </a:rPr>
              <a:t>Solution: </a:t>
            </a:r>
            <a:r>
              <a:rPr lang="en-US" sz="4000" b="1" smtClean="0">
                <a:latin typeface="+mj-lt"/>
                <a:cs typeface="Courier New" pitchFamily="49" charset="0"/>
              </a:rPr>
              <a:t>Designated-Bit Latch</a:t>
            </a:r>
            <a:endParaRPr lang="en-US" sz="4000" b="1">
              <a:latin typeface="+mj-lt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9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/>
              <a:t>Baseline (Subarray-Oblivious)</a:t>
            </a:r>
          </a:p>
          <a:p>
            <a:endParaRPr lang="en-US" sz="3600"/>
          </a:p>
          <a:p>
            <a:endParaRPr lang="en-US" sz="3600" smtClean="0"/>
          </a:p>
          <a:p>
            <a:endParaRPr lang="en-US" sz="3600"/>
          </a:p>
          <a:p>
            <a:endParaRPr lang="en-US" sz="3600" smtClean="0"/>
          </a:p>
          <a:p>
            <a:r>
              <a:rPr lang="en-US" sz="4000" b="1" smtClean="0"/>
              <a:t>MASA</a:t>
            </a:r>
          </a:p>
          <a:p>
            <a:endParaRPr lang="en-US" sz="4000"/>
          </a:p>
          <a:p>
            <a:endParaRPr lang="en-US" sz="4000" smtClean="0"/>
          </a:p>
          <a:p>
            <a:endParaRPr lang="en-US" sz="4000"/>
          </a:p>
          <a:p>
            <a:endParaRPr lang="en-US" sz="4000" smtClean="0"/>
          </a:p>
          <a:p>
            <a:endParaRPr lang="en-US" sz="4000"/>
          </a:p>
        </p:txBody>
      </p:sp>
      <p:cxnSp>
        <p:nvCxnSpPr>
          <p:cNvPr id="46" name="ser0"/>
          <p:cNvCxnSpPr/>
          <p:nvPr/>
        </p:nvCxnSpPr>
        <p:spPr>
          <a:xfrm>
            <a:off x="4424264" y="2213385"/>
            <a:ext cx="0" cy="83461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er0"/>
          <p:cNvCxnSpPr/>
          <p:nvPr/>
        </p:nvCxnSpPr>
        <p:spPr>
          <a:xfrm>
            <a:off x="5681564" y="2213385"/>
            <a:ext cx="0" cy="83461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er0"/>
          <p:cNvCxnSpPr/>
          <p:nvPr/>
        </p:nvCxnSpPr>
        <p:spPr>
          <a:xfrm>
            <a:off x="2747865" y="2213385"/>
            <a:ext cx="0" cy="834614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MASA: Advantages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29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52366" y="2812571"/>
            <a:ext cx="76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19999" y="2951071"/>
            <a:ext cx="1066801" cy="2704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i="1" smtClean="0"/>
              <a:t>time</a:t>
            </a:r>
            <a:endParaRPr lang="en-US" sz="3200" i="1"/>
          </a:p>
        </p:txBody>
      </p:sp>
      <p:sp>
        <p:nvSpPr>
          <p:cNvPr id="23" name="req0rl"/>
          <p:cNvSpPr/>
          <p:nvPr/>
        </p:nvSpPr>
        <p:spPr>
          <a:xfrm>
            <a:off x="1490566" y="2590801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Wr</a:t>
            </a:r>
            <a:endParaRPr lang="en-US" sz="3200"/>
          </a:p>
        </p:txBody>
      </p:sp>
      <p:sp>
        <p:nvSpPr>
          <p:cNvPr id="24" name="wr0"/>
          <p:cNvSpPr/>
          <p:nvPr/>
        </p:nvSpPr>
        <p:spPr>
          <a:xfrm>
            <a:off x="2328763" y="2590801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2</a:t>
            </a:r>
            <a:endParaRPr lang="en-US" sz="3200"/>
          </a:p>
        </p:txBody>
      </p:sp>
      <p:sp>
        <p:nvSpPr>
          <p:cNvPr id="25" name="req1rl"/>
          <p:cNvSpPr/>
          <p:nvPr/>
        </p:nvSpPr>
        <p:spPr>
          <a:xfrm>
            <a:off x="3166966" y="2590801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Wr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6" name="wr1"/>
          <p:cNvSpPr/>
          <p:nvPr/>
        </p:nvSpPr>
        <p:spPr>
          <a:xfrm>
            <a:off x="4005163" y="2590801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2</a:t>
            </a:r>
            <a:endParaRPr lang="en-US" sz="3200"/>
          </a:p>
        </p:txBody>
      </p:sp>
      <p:sp>
        <p:nvSpPr>
          <p:cNvPr id="27" name="req2rl"/>
          <p:cNvSpPr/>
          <p:nvPr/>
        </p:nvSpPr>
        <p:spPr>
          <a:xfrm>
            <a:off x="4843359" y="2590801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Rd</a:t>
            </a:r>
            <a:endParaRPr lang="en-US" sz="3200"/>
          </a:p>
        </p:txBody>
      </p:sp>
      <p:sp>
        <p:nvSpPr>
          <p:cNvPr id="28" name="req3rl"/>
          <p:cNvSpPr/>
          <p:nvPr/>
        </p:nvSpPr>
        <p:spPr>
          <a:xfrm>
            <a:off x="6100665" y="2590801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Rd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9" name="rl0"/>
          <p:cNvSpPr/>
          <p:nvPr/>
        </p:nvSpPr>
        <p:spPr>
          <a:xfrm>
            <a:off x="2747863" y="2590801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3</a:t>
            </a:r>
            <a:endParaRPr lang="en-US" sz="3200"/>
          </a:p>
        </p:txBody>
      </p:sp>
      <p:sp>
        <p:nvSpPr>
          <p:cNvPr id="30" name="rl1"/>
          <p:cNvSpPr/>
          <p:nvPr/>
        </p:nvSpPr>
        <p:spPr>
          <a:xfrm>
            <a:off x="4424265" y="2590800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3</a:t>
            </a:r>
            <a:endParaRPr lang="en-US" sz="3200"/>
          </a:p>
        </p:txBody>
      </p:sp>
      <p:sp>
        <p:nvSpPr>
          <p:cNvPr id="31" name="rl2"/>
          <p:cNvSpPr/>
          <p:nvPr/>
        </p:nvSpPr>
        <p:spPr>
          <a:xfrm>
            <a:off x="5681564" y="2590801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3</a:t>
            </a:r>
            <a:endParaRPr lang="en-US" sz="3200"/>
          </a:p>
        </p:txBody>
      </p:sp>
      <p:sp>
        <p:nvSpPr>
          <p:cNvPr id="48" name="TextBox 47"/>
          <p:cNvSpPr txBox="1"/>
          <p:nvPr/>
        </p:nvSpPr>
        <p:spPr>
          <a:xfrm>
            <a:off x="1490566" y="1600200"/>
            <a:ext cx="5448299" cy="5369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i="1" smtClean="0">
                <a:solidFill>
                  <a:srgbClr val="FF0000"/>
                </a:solidFill>
              </a:rPr>
              <a:t>1. Serialization</a:t>
            </a:r>
            <a:endParaRPr lang="en-US" sz="3600" i="1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4854" y="3806415"/>
            <a:ext cx="3480312" cy="3845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i="1" smtClean="0">
                <a:solidFill>
                  <a:srgbClr val="FF0000"/>
                </a:solidFill>
              </a:rPr>
              <a:t>2. Write Penalty</a:t>
            </a:r>
            <a:endParaRPr lang="en-US" sz="3600" i="1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708072" y="3806415"/>
            <a:ext cx="3043337" cy="3845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000" i="1" smtClean="0">
                <a:solidFill>
                  <a:srgbClr val="FF0000"/>
                </a:solidFill>
              </a:rPr>
              <a:t>3. Thrashing</a:t>
            </a:r>
            <a:endParaRPr lang="en-US" sz="3600" i="1">
              <a:solidFill>
                <a:srgbClr val="FF0000"/>
              </a:solidFill>
            </a:endParaRPr>
          </a:p>
        </p:txBody>
      </p:sp>
      <p:cxnSp>
        <p:nvCxnSpPr>
          <p:cNvPr id="57" name="Curved Connector 56"/>
          <p:cNvCxnSpPr>
            <a:stCxn id="24" idx="2"/>
            <a:endCxn id="49" idx="0"/>
          </p:cNvCxnSpPr>
          <p:nvPr/>
        </p:nvCxnSpPr>
        <p:spPr>
          <a:xfrm rot="5400000">
            <a:off x="2022455" y="3290555"/>
            <a:ext cx="758415" cy="273304"/>
          </a:xfrm>
          <a:prstGeom prst="curvedConnector3">
            <a:avLst/>
          </a:prstGeom>
          <a:ln w="381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6" idx="2"/>
          </p:cNvCxnSpPr>
          <p:nvPr/>
        </p:nvCxnSpPr>
        <p:spPr>
          <a:xfrm rot="5400000">
            <a:off x="3223218" y="2782196"/>
            <a:ext cx="725692" cy="1257300"/>
          </a:xfrm>
          <a:prstGeom prst="curvedConnector2">
            <a:avLst/>
          </a:prstGeom>
          <a:ln w="38100">
            <a:solidFill>
              <a:srgbClr val="FF0000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30" idx="2"/>
          </p:cNvCxnSpPr>
          <p:nvPr/>
        </p:nvCxnSpPr>
        <p:spPr>
          <a:xfrm rot="16200000" flipH="1">
            <a:off x="4584516" y="3097299"/>
            <a:ext cx="725694" cy="62709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31" idx="2"/>
            <a:endCxn id="50" idx="0"/>
          </p:cNvCxnSpPr>
          <p:nvPr/>
        </p:nvCxnSpPr>
        <p:spPr>
          <a:xfrm rot="16200000" flipH="1">
            <a:off x="5681221" y="3257894"/>
            <a:ext cx="758415" cy="33862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29" idx="2"/>
          </p:cNvCxnSpPr>
          <p:nvPr/>
        </p:nvCxnSpPr>
        <p:spPr>
          <a:xfrm rot="16200000" flipH="1">
            <a:off x="3424818" y="2580595"/>
            <a:ext cx="815852" cy="1750661"/>
          </a:xfrm>
          <a:prstGeom prst="curvedConnector2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652366" y="5361922"/>
            <a:ext cx="76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652366" y="6096001"/>
            <a:ext cx="76200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619999" y="5590522"/>
            <a:ext cx="1066801" cy="2704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i="1" smtClean="0"/>
              <a:t>time</a:t>
            </a:r>
            <a:endParaRPr lang="en-US" sz="3200" i="1"/>
          </a:p>
        </p:txBody>
      </p:sp>
      <p:sp>
        <p:nvSpPr>
          <p:cNvPr id="82" name="req0rl"/>
          <p:cNvSpPr/>
          <p:nvPr/>
        </p:nvSpPr>
        <p:spPr>
          <a:xfrm>
            <a:off x="1490566" y="5133322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Wr</a:t>
            </a:r>
            <a:endParaRPr lang="en-US" sz="3200"/>
          </a:p>
        </p:txBody>
      </p:sp>
      <p:sp>
        <p:nvSpPr>
          <p:cNvPr id="83" name="req1rl"/>
          <p:cNvSpPr/>
          <p:nvPr/>
        </p:nvSpPr>
        <p:spPr>
          <a:xfrm>
            <a:off x="1909666" y="5791201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Wr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4" name="req2rl"/>
          <p:cNvSpPr/>
          <p:nvPr/>
        </p:nvSpPr>
        <p:spPr>
          <a:xfrm>
            <a:off x="2328763" y="5133321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Rd</a:t>
            </a:r>
            <a:endParaRPr lang="en-US" sz="3200"/>
          </a:p>
        </p:txBody>
      </p:sp>
      <p:sp>
        <p:nvSpPr>
          <p:cNvPr id="85" name="req3rl"/>
          <p:cNvSpPr/>
          <p:nvPr/>
        </p:nvSpPr>
        <p:spPr>
          <a:xfrm>
            <a:off x="2747863" y="5791201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Rd</a:t>
            </a:r>
            <a:endParaRPr lang="en-US" sz="3200">
              <a:solidFill>
                <a:schemeClr val="tx1"/>
              </a:solidFill>
            </a:endParaRPr>
          </a:p>
        </p:txBody>
      </p:sp>
      <p:cxnSp>
        <p:nvCxnSpPr>
          <p:cNvPr id="86" name="end0"/>
          <p:cNvCxnSpPr/>
          <p:nvPr/>
        </p:nvCxnSpPr>
        <p:spPr>
          <a:xfrm>
            <a:off x="6938865" y="2137185"/>
            <a:ext cx="0" cy="3453335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nd1"/>
          <p:cNvCxnSpPr/>
          <p:nvPr/>
        </p:nvCxnSpPr>
        <p:spPr>
          <a:xfrm>
            <a:off x="3586066" y="4648200"/>
            <a:ext cx="0" cy="1915387"/>
          </a:xfrm>
          <a:prstGeom prst="line">
            <a:avLst/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wasted"/>
          <p:cNvCxnSpPr/>
          <p:nvPr/>
        </p:nvCxnSpPr>
        <p:spPr>
          <a:xfrm>
            <a:off x="3690840" y="5029200"/>
            <a:ext cx="3167160" cy="0"/>
          </a:xfrm>
          <a:prstGeom prst="line">
            <a:avLst/>
          </a:prstGeom>
          <a:ln w="57150">
            <a:solidFill>
              <a:srgbClr val="00B050"/>
            </a:solidFill>
            <a:prstDash val="solid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582956" y="4495800"/>
            <a:ext cx="3355909" cy="4228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400" b="1" i="1" smtClean="0">
                <a:solidFill>
                  <a:srgbClr val="00B050"/>
                </a:solidFill>
              </a:rPr>
              <a:t>Saved</a:t>
            </a:r>
            <a:endParaRPr lang="en-US" sz="4400" b="1" i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25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81" grpId="0"/>
      <p:bldP spid="82" grpId="0" animBg="1"/>
      <p:bldP spid="83" grpId="0" animBg="1"/>
      <p:bldP spid="84" grpId="0" animBg="1"/>
      <p:bldP spid="85" grpId="0" animBg="1"/>
      <p:bldP spid="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b="1" dirty="0" smtClean="0">
                <a:solidFill>
                  <a:srgbClr val="FF0000"/>
                </a:solidFill>
              </a:rPr>
              <a:t>Motivation &amp; Key Idea</a:t>
            </a:r>
          </a:p>
          <a:p>
            <a:pPr>
              <a:lnSpc>
                <a:spcPct val="90000"/>
              </a:lnSpc>
            </a:pPr>
            <a:r>
              <a:rPr lang="en-US" sz="4800" smtClean="0">
                <a:solidFill>
                  <a:schemeClr val="bg1">
                    <a:lumMod val="75000"/>
                  </a:schemeClr>
                </a:solidFill>
              </a:rPr>
              <a:t>Background</a:t>
            </a:r>
            <a:endParaRPr lang="en-US" sz="4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4800" smtClean="0">
                <a:solidFill>
                  <a:schemeClr val="bg1">
                    <a:lumMod val="75000"/>
                  </a:schemeClr>
                </a:solidFill>
              </a:rPr>
              <a:t>Mechanism</a:t>
            </a:r>
            <a:endParaRPr lang="en-US" sz="4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4800" smtClean="0">
                <a:solidFill>
                  <a:schemeClr val="bg1">
                    <a:lumMod val="75000"/>
                  </a:schemeClr>
                </a:solidFill>
              </a:rPr>
              <a:t>Related Works</a:t>
            </a:r>
          </a:p>
          <a:p>
            <a:pPr>
              <a:lnSpc>
                <a:spcPct val="90000"/>
              </a:lnSpc>
            </a:pPr>
            <a:r>
              <a:rPr lang="en-US" sz="480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en-US" sz="4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 smtClean="0"/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3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MASA: Overhead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en-US" sz="3600" b="1" smtClean="0"/>
              <a:t>DRAM Die Size</a:t>
            </a:r>
            <a:r>
              <a:rPr lang="en-US" sz="3600" smtClean="0"/>
              <a:t>: Only </a:t>
            </a:r>
            <a:r>
              <a:rPr lang="en-US" sz="3600" b="1" smtClean="0"/>
              <a:t>0.15%</a:t>
            </a:r>
            <a:r>
              <a:rPr lang="en-US" sz="3600" smtClean="0"/>
              <a:t> increase</a:t>
            </a:r>
          </a:p>
          <a:p>
            <a:pPr marL="914400" lvl="1" indent="-457200">
              <a:lnSpc>
                <a:spcPct val="95000"/>
              </a:lnSpc>
            </a:pPr>
            <a:r>
              <a:rPr lang="en-US" sz="3200" smtClean="0"/>
              <a:t>Subarray Address Latches</a:t>
            </a:r>
          </a:p>
          <a:p>
            <a:pPr marL="914400" lvl="1" indent="-457200">
              <a:lnSpc>
                <a:spcPct val="95000"/>
              </a:lnSpc>
            </a:pPr>
            <a:r>
              <a:rPr lang="en-US" sz="3200" smtClean="0"/>
              <a:t>Designated-Bit Latches &amp; Wire</a:t>
            </a:r>
          </a:p>
          <a:p>
            <a:pPr marL="514350" indent="-457200">
              <a:lnSpc>
                <a:spcPct val="95000"/>
              </a:lnSpc>
            </a:pPr>
            <a:r>
              <a:rPr lang="en-US" sz="3600" b="1" smtClean="0"/>
              <a:t>DRAM Static Energy: </a:t>
            </a:r>
            <a:r>
              <a:rPr lang="en-US" sz="3600" smtClean="0"/>
              <a:t>Small increase</a:t>
            </a:r>
            <a:endParaRPr lang="en-US" sz="3600"/>
          </a:p>
          <a:p>
            <a:pPr marL="914400" lvl="1" indent="-457200">
              <a:lnSpc>
                <a:spcPct val="95000"/>
              </a:lnSpc>
            </a:pPr>
            <a:r>
              <a:rPr lang="en-US" sz="3200" b="1" smtClean="0"/>
              <a:t>0.56mW</a:t>
            </a:r>
            <a:r>
              <a:rPr lang="en-US" sz="3200" smtClean="0"/>
              <a:t> for each activated subarray</a:t>
            </a:r>
          </a:p>
          <a:p>
            <a:pPr marL="914400" lvl="1" indent="-457200">
              <a:lnSpc>
                <a:spcPct val="95000"/>
              </a:lnSpc>
            </a:pPr>
            <a:r>
              <a:rPr lang="en-US" sz="3600" i="1" smtClean="0">
                <a:solidFill>
                  <a:srgbClr val="00B050"/>
                </a:solidFill>
              </a:rPr>
              <a:t>But saves dynamic energy</a:t>
            </a:r>
          </a:p>
          <a:p>
            <a:pPr marL="514350" indent="-457200">
              <a:lnSpc>
                <a:spcPct val="95000"/>
              </a:lnSpc>
            </a:pPr>
            <a:r>
              <a:rPr lang="en-US" sz="3600" b="1" smtClean="0"/>
              <a:t>Controller</a:t>
            </a:r>
            <a:r>
              <a:rPr lang="en-US" sz="3600" smtClean="0"/>
              <a:t>: Small additional storage</a:t>
            </a:r>
          </a:p>
          <a:p>
            <a:pPr marL="914400" lvl="1" indent="-457200">
              <a:lnSpc>
                <a:spcPct val="95000"/>
              </a:lnSpc>
            </a:pPr>
            <a:r>
              <a:rPr lang="en-US" sz="3200" smtClean="0"/>
              <a:t>Keep track of subarray status (&lt; </a:t>
            </a:r>
            <a:r>
              <a:rPr lang="en-US" sz="3200" b="1" smtClean="0"/>
              <a:t>256B</a:t>
            </a:r>
            <a:r>
              <a:rPr lang="en-US" sz="3200" smtClean="0"/>
              <a:t>)</a:t>
            </a:r>
          </a:p>
          <a:p>
            <a:pPr marL="914400" lvl="1" indent="-457200">
              <a:lnSpc>
                <a:spcPct val="95000"/>
              </a:lnSpc>
            </a:pPr>
            <a:r>
              <a:rPr lang="en-US" sz="3200" smtClean="0"/>
              <a:t>Keep track of new timing constraints</a:t>
            </a:r>
            <a:endParaRPr lang="en-US" sz="3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Cheaper Mechanisms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31</a:t>
            </a:fld>
            <a:endParaRPr lang="en-US"/>
          </a:p>
        </p:txBody>
      </p:sp>
      <p:sp>
        <p:nvSpPr>
          <p:cNvPr id="32" name="bank"/>
          <p:cNvSpPr/>
          <p:nvPr/>
        </p:nvSpPr>
        <p:spPr>
          <a:xfrm>
            <a:off x="2590801" y="2328235"/>
            <a:ext cx="1598601" cy="90731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9" name="movebluerow"/>
          <p:cNvSpPr/>
          <p:nvPr/>
        </p:nvSpPr>
        <p:spPr>
          <a:xfrm>
            <a:off x="2595563" y="2328235"/>
            <a:ext cx="1593839" cy="304251"/>
          </a:xfrm>
          <a:prstGeom prst="rect">
            <a:avLst/>
          </a:prstGeom>
          <a:solidFill>
            <a:srgbClr val="0070C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3" name="bank"/>
          <p:cNvSpPr/>
          <p:nvPr/>
        </p:nvSpPr>
        <p:spPr>
          <a:xfrm>
            <a:off x="2590800" y="4239413"/>
            <a:ext cx="1593839" cy="91140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2" name="row-buffer"/>
          <p:cNvSpPr/>
          <p:nvPr/>
        </p:nvSpPr>
        <p:spPr>
          <a:xfrm>
            <a:off x="2595563" y="4844918"/>
            <a:ext cx="1589076" cy="304797"/>
          </a:xfrm>
          <a:prstGeom prst="rect">
            <a:avLst/>
          </a:prstGeom>
          <a:solidFill>
            <a:srgbClr val="FFC00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43" name="movebluerow"/>
          <p:cNvSpPr/>
          <p:nvPr/>
        </p:nvSpPr>
        <p:spPr>
          <a:xfrm>
            <a:off x="2600326" y="4236416"/>
            <a:ext cx="1584313" cy="304251"/>
          </a:xfrm>
          <a:prstGeom prst="rect">
            <a:avLst/>
          </a:prstGeom>
          <a:solidFill>
            <a:srgbClr val="FFC000">
              <a:alpha val="75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5" name="bankblank"/>
          <p:cNvSpPr/>
          <p:nvPr/>
        </p:nvSpPr>
        <p:spPr>
          <a:xfrm>
            <a:off x="2595563" y="4236417"/>
            <a:ext cx="1589076" cy="6085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7" name="d0black"/>
          <p:cNvSpPr/>
          <p:nvPr/>
        </p:nvSpPr>
        <p:spPr>
          <a:xfrm>
            <a:off x="912693" y="3432564"/>
            <a:ext cx="533400" cy="5074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/>
              <a:t>D</a:t>
            </a:r>
            <a:endParaRPr lang="en-US" sz="3600" b="1" i="1"/>
          </a:p>
        </p:txBody>
      </p:sp>
      <p:sp>
        <p:nvSpPr>
          <p:cNvPr id="49" name="row-buffer"/>
          <p:cNvSpPr/>
          <p:nvPr/>
        </p:nvSpPr>
        <p:spPr>
          <a:xfrm>
            <a:off x="2590800" y="2936737"/>
            <a:ext cx="1598602" cy="304797"/>
          </a:xfrm>
          <a:prstGeom prst="rect">
            <a:avLst/>
          </a:prstGeom>
          <a:solidFill>
            <a:srgbClr val="0070C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50" name="d1black"/>
          <p:cNvSpPr/>
          <p:nvPr/>
        </p:nvSpPr>
        <p:spPr>
          <a:xfrm>
            <a:off x="912693" y="5343183"/>
            <a:ext cx="533400" cy="50748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/>
              <a:t>D</a:t>
            </a:r>
            <a:endParaRPr lang="en-US" sz="3600" b="1" i="1"/>
          </a:p>
        </p:txBody>
      </p:sp>
      <p:cxnSp>
        <p:nvCxnSpPr>
          <p:cNvPr id="99" name="line0"/>
          <p:cNvCxnSpPr>
            <a:stCxn id="47" idx="3"/>
          </p:cNvCxnSpPr>
          <p:nvPr/>
        </p:nvCxnSpPr>
        <p:spPr>
          <a:xfrm>
            <a:off x="1446093" y="3686306"/>
            <a:ext cx="2738546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line1"/>
          <p:cNvCxnSpPr>
            <a:stCxn id="50" idx="3"/>
          </p:cNvCxnSpPr>
          <p:nvPr/>
        </p:nvCxnSpPr>
        <p:spPr>
          <a:xfrm>
            <a:off x="1446093" y="5596925"/>
            <a:ext cx="2738546" cy="0"/>
          </a:xfrm>
          <a:prstGeom prst="line">
            <a:avLst/>
          </a:prstGeom>
          <a:ln w="571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rangedecoder"/>
          <p:cNvSpPr/>
          <p:nvPr/>
        </p:nvSpPr>
        <p:spPr>
          <a:xfrm rot="16200000">
            <a:off x="1727589" y="4533825"/>
            <a:ext cx="914402" cy="351407"/>
          </a:xfrm>
          <a:prstGeom prst="trapezoid">
            <a:avLst/>
          </a:prstGeom>
          <a:solidFill>
            <a:srgbClr val="FFC00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2" name="orangegloballatch"/>
          <p:cNvSpPr/>
          <p:nvPr/>
        </p:nvSpPr>
        <p:spPr>
          <a:xfrm rot="16200000">
            <a:off x="710693" y="4517614"/>
            <a:ext cx="923012" cy="366610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03" name="bluedecoder"/>
          <p:cNvSpPr/>
          <p:nvPr/>
        </p:nvSpPr>
        <p:spPr>
          <a:xfrm rot="16200000">
            <a:off x="1727588" y="2609733"/>
            <a:ext cx="914402" cy="351407"/>
          </a:xfrm>
          <a:prstGeom prst="trapezoid">
            <a:avLst/>
          </a:prstGeom>
          <a:solidFill>
            <a:srgbClr val="0070C0">
              <a:alpha val="75000"/>
            </a:srgb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06" name="orangegloballatch"/>
          <p:cNvSpPr/>
          <p:nvPr/>
        </p:nvSpPr>
        <p:spPr>
          <a:xfrm rot="16200000">
            <a:off x="718665" y="2606437"/>
            <a:ext cx="923012" cy="366610"/>
          </a:xfrm>
          <a:prstGeom prst="hexagon">
            <a:avLst/>
          </a:prstGeom>
          <a:solidFill>
            <a:schemeClr val="tx1">
              <a:lumMod val="65000"/>
              <a:lumOff val="3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75552" y="1496210"/>
            <a:ext cx="2009238" cy="5369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400" b="1" i="1" smtClean="0"/>
              <a:t>Latches</a:t>
            </a:r>
            <a:endParaRPr lang="en-US" sz="4000" b="1" i="1"/>
          </a:p>
        </p:txBody>
      </p:sp>
      <p:cxnSp>
        <p:nvCxnSpPr>
          <p:cNvPr id="119" name="orange"/>
          <p:cNvCxnSpPr>
            <a:endCxn id="103" idx="0"/>
          </p:cNvCxnSpPr>
          <p:nvPr/>
        </p:nvCxnSpPr>
        <p:spPr>
          <a:xfrm flipV="1">
            <a:off x="1363477" y="2785437"/>
            <a:ext cx="645609" cy="430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orange"/>
          <p:cNvCxnSpPr>
            <a:endCxn id="101" idx="0"/>
          </p:cNvCxnSpPr>
          <p:nvPr/>
        </p:nvCxnSpPr>
        <p:spPr>
          <a:xfrm>
            <a:off x="1363478" y="4709529"/>
            <a:ext cx="64560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Cross 122"/>
          <p:cNvSpPr/>
          <p:nvPr/>
        </p:nvSpPr>
        <p:spPr>
          <a:xfrm rot="2700000">
            <a:off x="706620" y="3214017"/>
            <a:ext cx="992770" cy="992771"/>
          </a:xfrm>
          <a:prstGeom prst="plus">
            <a:avLst>
              <a:gd name="adj" fmla="val 4675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Cross 123"/>
          <p:cNvSpPr/>
          <p:nvPr/>
        </p:nvSpPr>
        <p:spPr>
          <a:xfrm rot="2700000">
            <a:off x="698648" y="5146807"/>
            <a:ext cx="992770" cy="992771"/>
          </a:xfrm>
          <a:prstGeom prst="plus">
            <a:avLst>
              <a:gd name="adj" fmla="val 4675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Cross 129"/>
          <p:cNvSpPr/>
          <p:nvPr/>
        </p:nvSpPr>
        <p:spPr>
          <a:xfrm rot="2700000">
            <a:off x="567514" y="2163677"/>
            <a:ext cx="1264651" cy="1264651"/>
          </a:xfrm>
          <a:prstGeom prst="plus">
            <a:avLst>
              <a:gd name="adj" fmla="val 4675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Cross 130"/>
          <p:cNvSpPr/>
          <p:nvPr/>
        </p:nvSpPr>
        <p:spPr>
          <a:xfrm rot="2700000">
            <a:off x="559542" y="4068677"/>
            <a:ext cx="1264651" cy="1264651"/>
          </a:xfrm>
          <a:prstGeom prst="plus">
            <a:avLst>
              <a:gd name="adj" fmla="val 46754"/>
            </a:avLst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bankblank"/>
          <p:cNvSpPr/>
          <p:nvPr/>
        </p:nvSpPr>
        <p:spPr>
          <a:xfrm>
            <a:off x="2595563" y="2328235"/>
            <a:ext cx="1589076" cy="60850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 rot="16200000">
            <a:off x="3024449" y="3015740"/>
            <a:ext cx="5971388" cy="64633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marL="2970213">
              <a:tabLst>
                <a:tab pos="2970213" algn="l"/>
              </a:tabLst>
            </a:pPr>
            <a:r>
              <a:rPr lang="en-US" sz="3600" smtClean="0"/>
              <a:t>1. Serialization</a:t>
            </a:r>
            <a:endParaRPr lang="en-US" sz="360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4147714" y="3015740"/>
            <a:ext cx="5971388" cy="64633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marL="2970213"/>
            <a:r>
              <a:rPr lang="en-US" sz="3600" smtClean="0"/>
              <a:t>2. Wr-Penalty</a:t>
            </a:r>
            <a:endParaRPr lang="en-US" sz="360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5270978" y="3015739"/>
            <a:ext cx="5971389" cy="646331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txBody>
          <a:bodyPr wrap="square" rtlCol="0">
            <a:spAutoFit/>
          </a:bodyPr>
          <a:lstStyle/>
          <a:p>
            <a:pPr marL="2970213"/>
            <a:r>
              <a:rPr lang="en-US" sz="3600" smtClean="0"/>
              <a:t>3. Thrashing</a:t>
            </a:r>
            <a:endParaRPr lang="en-US" sz="3600"/>
          </a:p>
        </p:txBody>
      </p:sp>
      <p:sp>
        <p:nvSpPr>
          <p:cNvPr id="26" name="Pentagon 25"/>
          <p:cNvSpPr/>
          <p:nvPr/>
        </p:nvSpPr>
        <p:spPr>
          <a:xfrm>
            <a:off x="4656907" y="3477410"/>
            <a:ext cx="4267200" cy="651285"/>
          </a:xfrm>
          <a:prstGeom prst="homePlat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smtClean="0">
                <a:solidFill>
                  <a:schemeClr val="bg1"/>
                </a:solidFill>
              </a:rPr>
              <a:t>MASA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68" name="Pentagon 67"/>
          <p:cNvSpPr/>
          <p:nvPr/>
        </p:nvSpPr>
        <p:spPr>
          <a:xfrm>
            <a:off x="4656907" y="4475707"/>
            <a:ext cx="3124200" cy="65128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smtClean="0">
                <a:solidFill>
                  <a:schemeClr val="bg1"/>
                </a:solidFill>
              </a:rPr>
              <a:t>SALP-2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69" name="Pentagon 68"/>
          <p:cNvSpPr/>
          <p:nvPr/>
        </p:nvSpPr>
        <p:spPr>
          <a:xfrm>
            <a:off x="4648200" y="5474003"/>
            <a:ext cx="1981200" cy="651285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smtClean="0">
                <a:solidFill>
                  <a:schemeClr val="bg1"/>
                </a:solidFill>
              </a:rPr>
              <a:t>SALP-1</a:t>
            </a:r>
            <a:endParaRPr 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6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  <p:bldP spid="124" grpId="0" animBg="1"/>
      <p:bldP spid="130" grpId="0" animBg="1"/>
      <p:bldP spid="131" grpId="0" animBg="1"/>
      <p:bldP spid="35" grpId="0" animBg="1"/>
      <p:bldP spid="65" grpId="0" animBg="1"/>
      <p:bldP spid="66" grpId="0" animBg="1"/>
      <p:bldP spid="26" grpId="0" animBg="1"/>
      <p:bldP spid="68" grpId="0" animBg="1"/>
      <p:bldP spid="6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dirty="0" smtClean="0"/>
              <a:t>Motivation &amp; Key Idea</a:t>
            </a:r>
          </a:p>
          <a:p>
            <a:pPr>
              <a:lnSpc>
                <a:spcPct val="90000"/>
              </a:lnSpc>
            </a:pPr>
            <a:r>
              <a:rPr lang="en-US" sz="4800" smtClean="0"/>
              <a:t>Background</a:t>
            </a:r>
            <a:endParaRPr lang="en-US" sz="4800" dirty="0" smtClean="0"/>
          </a:p>
          <a:p>
            <a:pPr>
              <a:lnSpc>
                <a:spcPct val="90000"/>
              </a:lnSpc>
            </a:pPr>
            <a:r>
              <a:rPr lang="en-US" sz="4800" smtClean="0"/>
              <a:t>Mechanism</a:t>
            </a:r>
            <a:endParaRPr lang="en-US" sz="4800" dirty="0" smtClean="0"/>
          </a:p>
          <a:p>
            <a:pPr>
              <a:lnSpc>
                <a:spcPct val="90000"/>
              </a:lnSpc>
            </a:pPr>
            <a:r>
              <a:rPr lang="en-US" sz="4800" b="1" smtClean="0">
                <a:solidFill>
                  <a:srgbClr val="FF0000"/>
                </a:solidFill>
              </a:rPr>
              <a:t>Related Works</a:t>
            </a:r>
          </a:p>
          <a:p>
            <a:pPr>
              <a:lnSpc>
                <a:spcPct val="90000"/>
              </a:lnSpc>
            </a:pPr>
            <a:r>
              <a:rPr lang="en-US" sz="4800" smtClean="0">
                <a:solidFill>
                  <a:schemeClr val="bg1">
                    <a:lumMod val="75000"/>
                  </a:schemeClr>
                </a:solidFill>
              </a:rPr>
              <a:t>Results</a:t>
            </a:r>
            <a:endParaRPr lang="en-US" sz="4800" dirty="0" smtClean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 smtClean="0"/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5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Related Works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b="1" smtClean="0"/>
              <a:t>Randomized </a:t>
            </a:r>
            <a:r>
              <a:rPr lang="en-US" b="1"/>
              <a:t>bank index </a:t>
            </a:r>
            <a:r>
              <a:rPr lang="en-US" sz="2000" i="1" smtClean="0"/>
              <a:t>[Rau ISCA’91, Zhang+ MICRO’00, …]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Use XOR hashing to generate bank index</a:t>
            </a:r>
          </a:p>
          <a:p>
            <a:pPr lvl="1">
              <a:lnSpc>
                <a:spcPct val="85000"/>
              </a:lnSpc>
            </a:pPr>
            <a:r>
              <a:rPr lang="en-US" i="1" smtClean="0">
                <a:solidFill>
                  <a:srgbClr val="FF0000"/>
                </a:solidFill>
              </a:rPr>
              <a:t>Cannot parallelize bank conflicts</a:t>
            </a:r>
            <a:endParaRPr lang="en-US" i="1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b="1" smtClean="0"/>
              <a:t>Rank-subsetting</a:t>
            </a:r>
            <a:r>
              <a:rPr lang="en-US" smtClean="0"/>
              <a:t> </a:t>
            </a:r>
            <a:r>
              <a:rPr lang="en-US" sz="2000" i="1"/>
              <a:t>[Ware+ ICCD’06, Zheng+ MICRO’08, Ahn+ CAL’09, </a:t>
            </a:r>
            <a:r>
              <a:rPr lang="en-US" sz="2000" i="1" smtClean="0"/>
              <a:t>…]</a:t>
            </a:r>
            <a:endParaRPr lang="en-US" sz="2000" i="1"/>
          </a:p>
          <a:p>
            <a:pPr lvl="1">
              <a:lnSpc>
                <a:spcPct val="85000"/>
              </a:lnSpc>
            </a:pPr>
            <a:r>
              <a:rPr lang="en-US"/>
              <a:t>Partition </a:t>
            </a:r>
            <a:r>
              <a:rPr lang="en-US" smtClean="0"/>
              <a:t>rank and data-bus </a:t>
            </a:r>
            <a:r>
              <a:rPr lang="en-US"/>
              <a:t>into </a:t>
            </a:r>
            <a:r>
              <a:rPr lang="en-US" smtClean="0"/>
              <a:t>multiple subsets</a:t>
            </a:r>
            <a:endParaRPr lang="en-US"/>
          </a:p>
          <a:p>
            <a:pPr lvl="1">
              <a:lnSpc>
                <a:spcPct val="85000"/>
              </a:lnSpc>
            </a:pPr>
            <a:r>
              <a:rPr lang="en-US" i="1">
                <a:solidFill>
                  <a:srgbClr val="FF0000"/>
                </a:solidFill>
              </a:rPr>
              <a:t>Increases unloaded DRAM </a:t>
            </a:r>
            <a:r>
              <a:rPr lang="en-US" i="1" smtClean="0">
                <a:solidFill>
                  <a:srgbClr val="FF0000"/>
                </a:solidFill>
              </a:rPr>
              <a:t>latency</a:t>
            </a:r>
            <a:endParaRPr lang="en-US" i="1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</a:pPr>
            <a:r>
              <a:rPr lang="en-US" b="1" smtClean="0"/>
              <a:t>Cached </a:t>
            </a:r>
            <a:r>
              <a:rPr lang="en-US" b="1"/>
              <a:t>DRAM </a:t>
            </a:r>
            <a:r>
              <a:rPr lang="en-US" sz="2000" i="1"/>
              <a:t>[Hidaka+ IEEE Micro’90, Hsu+ ISCA’93, </a:t>
            </a:r>
            <a:r>
              <a:rPr lang="en-US" sz="2000" i="1" smtClean="0"/>
              <a:t>…]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Add SRAM cache inside of DRAM chip</a:t>
            </a:r>
          </a:p>
          <a:p>
            <a:pPr lvl="1">
              <a:lnSpc>
                <a:spcPct val="85000"/>
              </a:lnSpc>
            </a:pPr>
            <a:r>
              <a:rPr lang="en-US" i="1" smtClean="0">
                <a:solidFill>
                  <a:srgbClr val="FF0000"/>
                </a:solidFill>
              </a:rPr>
              <a:t>Increases DRAM die size (+38.8% for 64kB)</a:t>
            </a:r>
          </a:p>
          <a:p>
            <a:pPr>
              <a:lnSpc>
                <a:spcPct val="85000"/>
              </a:lnSpc>
            </a:pPr>
            <a:r>
              <a:rPr lang="en-US" b="1" smtClean="0"/>
              <a:t>Hierarchical Bank </a:t>
            </a:r>
            <a:r>
              <a:rPr lang="en-US" sz="2000" i="1"/>
              <a:t>[</a:t>
            </a:r>
            <a:r>
              <a:rPr lang="en-US" sz="2000" i="1" smtClean="0"/>
              <a:t>Yamauchi+ </a:t>
            </a:r>
            <a:r>
              <a:rPr lang="en-US" sz="2000" i="1"/>
              <a:t>ARVLSI’97</a:t>
            </a:r>
            <a:r>
              <a:rPr lang="en-US" sz="2000" i="1" smtClean="0"/>
              <a:t>]</a:t>
            </a:r>
            <a:endParaRPr lang="en-US" sz="2000" smtClean="0"/>
          </a:p>
          <a:p>
            <a:pPr lvl="1">
              <a:lnSpc>
                <a:spcPct val="85000"/>
              </a:lnSpc>
            </a:pPr>
            <a:r>
              <a:rPr lang="en-US" smtClean="0"/>
              <a:t>Parallelize accesses to subarrays</a:t>
            </a:r>
            <a:endParaRPr lang="en-US"/>
          </a:p>
          <a:p>
            <a:pPr lvl="1">
              <a:lnSpc>
                <a:spcPct val="85000"/>
              </a:lnSpc>
            </a:pPr>
            <a:r>
              <a:rPr lang="en-US" i="1">
                <a:solidFill>
                  <a:srgbClr val="FF0000"/>
                </a:solidFill>
              </a:rPr>
              <a:t>Adds complex logic to subarrays</a:t>
            </a:r>
          </a:p>
          <a:p>
            <a:pPr lvl="1">
              <a:lnSpc>
                <a:spcPct val="85000"/>
              </a:lnSpc>
            </a:pPr>
            <a:r>
              <a:rPr lang="en-US" i="1" smtClean="0">
                <a:solidFill>
                  <a:srgbClr val="FF0000"/>
                </a:solidFill>
              </a:rPr>
              <a:t>Does not utilize multiple local row-buffers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Outline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800" dirty="0" smtClean="0"/>
              <a:t>Motivation &amp; Key Idea</a:t>
            </a:r>
          </a:p>
          <a:p>
            <a:pPr>
              <a:lnSpc>
                <a:spcPct val="90000"/>
              </a:lnSpc>
            </a:pPr>
            <a:r>
              <a:rPr lang="en-US" sz="4800" smtClean="0"/>
              <a:t>Background</a:t>
            </a:r>
            <a:endParaRPr lang="en-US" sz="4800" dirty="0" smtClean="0"/>
          </a:p>
          <a:p>
            <a:pPr>
              <a:lnSpc>
                <a:spcPct val="90000"/>
              </a:lnSpc>
            </a:pPr>
            <a:r>
              <a:rPr lang="en-US" sz="4800" smtClean="0"/>
              <a:t>Mechanism</a:t>
            </a:r>
            <a:endParaRPr lang="en-US" sz="4800" dirty="0" smtClean="0"/>
          </a:p>
          <a:p>
            <a:pPr>
              <a:lnSpc>
                <a:spcPct val="90000"/>
              </a:lnSpc>
            </a:pPr>
            <a:r>
              <a:rPr lang="en-US" sz="4800" smtClean="0"/>
              <a:t>Related Works</a:t>
            </a:r>
          </a:p>
          <a:p>
            <a:pPr>
              <a:lnSpc>
                <a:spcPct val="90000"/>
              </a:lnSpc>
            </a:pPr>
            <a:r>
              <a:rPr lang="en-US" sz="4800" b="1" smtClean="0">
                <a:solidFill>
                  <a:srgbClr val="FF0000"/>
                </a:solidFill>
              </a:rPr>
              <a:t>Results</a:t>
            </a:r>
            <a:endParaRPr lang="en-US" sz="48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 smtClean="0"/>
          </a:p>
          <a:p>
            <a:pPr>
              <a:lnSpc>
                <a:spcPct val="90000"/>
              </a:lnSpc>
            </a:pPr>
            <a:endParaRPr lang="en-US" sz="32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914400"/>
            <a:ext cx="91440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0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Methodology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3200" b="1" smtClean="0"/>
              <a:t>DRAM Area/Power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Micron DDR3 </a:t>
            </a:r>
            <a:r>
              <a:rPr lang="en-US"/>
              <a:t>SDRAM System-Power </a:t>
            </a:r>
            <a:r>
              <a:rPr lang="en-US" smtClean="0"/>
              <a:t>Calculator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DRAM Area/Power Model </a:t>
            </a:r>
            <a:r>
              <a:rPr lang="en-US" i="1" smtClean="0"/>
              <a:t>[Vogelsang, MICRO’10]</a:t>
            </a:r>
          </a:p>
          <a:p>
            <a:pPr lvl="1">
              <a:lnSpc>
                <a:spcPct val="85000"/>
              </a:lnSpc>
            </a:pPr>
            <a:r>
              <a:rPr lang="en-US"/>
              <a:t>CACTI-D </a:t>
            </a:r>
            <a:r>
              <a:rPr lang="en-US" i="1" smtClean="0"/>
              <a:t>[Thoziyoor+, ISCA’08]</a:t>
            </a:r>
          </a:p>
          <a:p>
            <a:pPr>
              <a:lnSpc>
                <a:spcPct val="85000"/>
              </a:lnSpc>
            </a:pPr>
            <a:r>
              <a:rPr lang="en-US" sz="3200" b="1" smtClean="0"/>
              <a:t>Simulator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CPU: Pin-based, in-house x86 simulator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Memory: Validated cycle-accurate DDR3 DRAM simulator</a:t>
            </a:r>
          </a:p>
          <a:p>
            <a:pPr>
              <a:lnSpc>
                <a:spcPct val="85000"/>
              </a:lnSpc>
            </a:pPr>
            <a:r>
              <a:rPr lang="en-US" sz="3200" b="1" smtClean="0"/>
              <a:t>Workloads</a:t>
            </a:r>
            <a:endParaRPr lang="en-US" sz="3200" b="1"/>
          </a:p>
          <a:p>
            <a:pPr lvl="1">
              <a:lnSpc>
                <a:spcPct val="85000"/>
              </a:lnSpc>
            </a:pPr>
            <a:r>
              <a:rPr lang="en-US" smtClean="0"/>
              <a:t>32 Single-core benchmarks</a:t>
            </a:r>
          </a:p>
          <a:p>
            <a:pPr lvl="2">
              <a:lnSpc>
                <a:spcPct val="85000"/>
              </a:lnSpc>
            </a:pPr>
            <a:r>
              <a:rPr lang="en-US" sz="2400" smtClean="0"/>
              <a:t>SPEC CPU2006</a:t>
            </a:r>
            <a:r>
              <a:rPr lang="en-US" sz="2400"/>
              <a:t>, TPC, STREAM, </a:t>
            </a:r>
            <a:r>
              <a:rPr lang="en-US" sz="2400" smtClean="0"/>
              <a:t>random-access</a:t>
            </a:r>
          </a:p>
          <a:p>
            <a:pPr lvl="2">
              <a:lnSpc>
                <a:spcPct val="85000"/>
              </a:lnSpc>
            </a:pPr>
            <a:r>
              <a:rPr lang="en-US" sz="2400"/>
              <a:t>Representative 100 million instructions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16 Multi-core workloads</a:t>
            </a:r>
          </a:p>
          <a:p>
            <a:pPr lvl="2">
              <a:lnSpc>
                <a:spcPct val="85000"/>
              </a:lnSpc>
            </a:pPr>
            <a:r>
              <a:rPr lang="en-US" sz="2400" smtClean="0"/>
              <a:t>Random mix of single-thread benchmarks </a:t>
            </a:r>
          </a:p>
          <a:p>
            <a:pPr lvl="1">
              <a:lnSpc>
                <a:spcPct val="85000"/>
              </a:lnSpc>
            </a:pPr>
            <a:endParaRPr lang="en-US" sz="2400" b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4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Configuration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sz="3200" b="1" smtClean="0"/>
              <a:t>System Configuration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CPU: 5.3GHz, 128 ROB, 8 MSHR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LLC: 512kB per-core slice</a:t>
            </a:r>
          </a:p>
          <a:p>
            <a:pPr>
              <a:lnSpc>
                <a:spcPct val="85000"/>
              </a:lnSpc>
            </a:pPr>
            <a:r>
              <a:rPr lang="en-US" sz="3200" b="1" smtClean="0"/>
              <a:t>Memory Configuration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DDR3-1066</a:t>
            </a:r>
          </a:p>
          <a:p>
            <a:pPr lvl="1">
              <a:lnSpc>
                <a:spcPct val="85000"/>
              </a:lnSpc>
            </a:pPr>
            <a:r>
              <a:rPr lang="en-US" b="1" i="1" smtClean="0">
                <a:solidFill>
                  <a:srgbClr val="00B050"/>
                </a:solidFill>
              </a:rPr>
              <a:t>(default) </a:t>
            </a:r>
            <a:r>
              <a:rPr lang="en-US" b="1" smtClean="0">
                <a:solidFill>
                  <a:srgbClr val="00B050"/>
                </a:solidFill>
              </a:rPr>
              <a:t>1 channel, 1 rank, 8 banks, 8 subarrays-per-bank</a:t>
            </a:r>
          </a:p>
          <a:p>
            <a:pPr lvl="1">
              <a:lnSpc>
                <a:spcPct val="85000"/>
              </a:lnSpc>
            </a:pPr>
            <a:r>
              <a:rPr lang="en-US" i="1" smtClean="0"/>
              <a:t>(sensitivity)</a:t>
            </a:r>
            <a:r>
              <a:rPr lang="en-US" smtClean="0"/>
              <a:t> 1-8 chans, 1-8 ranks, 8-64 banks, 1-128 subarrays</a:t>
            </a:r>
          </a:p>
          <a:p>
            <a:pPr>
              <a:lnSpc>
                <a:spcPct val="85000"/>
              </a:lnSpc>
            </a:pPr>
            <a:r>
              <a:rPr lang="en-US" sz="3200" b="1" smtClean="0"/>
              <a:t>Mapping &amp; Row-Policy</a:t>
            </a:r>
          </a:p>
          <a:p>
            <a:pPr lvl="1">
              <a:lnSpc>
                <a:spcPct val="85000"/>
              </a:lnSpc>
            </a:pPr>
            <a:r>
              <a:rPr lang="en-US" b="1" i="1">
                <a:solidFill>
                  <a:srgbClr val="00B050"/>
                </a:solidFill>
              </a:rPr>
              <a:t>(default)</a:t>
            </a:r>
            <a:r>
              <a:rPr lang="en-US" b="1" smtClean="0">
                <a:solidFill>
                  <a:srgbClr val="00B050"/>
                </a:solidFill>
              </a:rPr>
              <a:t> Line-interleaved &amp; Closed-row</a:t>
            </a:r>
          </a:p>
          <a:p>
            <a:pPr lvl="1">
              <a:lnSpc>
                <a:spcPct val="85000"/>
              </a:lnSpc>
            </a:pPr>
            <a:r>
              <a:rPr lang="en-US" i="1"/>
              <a:t>(sensitivity)</a:t>
            </a:r>
            <a:r>
              <a:rPr lang="en-US"/>
              <a:t> Row-interleaved &amp; Open-row</a:t>
            </a:r>
          </a:p>
          <a:p>
            <a:pPr>
              <a:lnSpc>
                <a:spcPct val="85000"/>
              </a:lnSpc>
            </a:pPr>
            <a:r>
              <a:rPr lang="en-US" sz="3200" b="1" smtClean="0"/>
              <a:t>DRAM Controller Configuration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64-/64-entry read/write queues per-channel</a:t>
            </a:r>
          </a:p>
          <a:p>
            <a:pPr lvl="1">
              <a:lnSpc>
                <a:spcPct val="85000"/>
              </a:lnSpc>
            </a:pPr>
            <a:r>
              <a:rPr lang="en-US" smtClean="0"/>
              <a:t>FR-FCFS, batch scheduling for writes</a:t>
            </a:r>
          </a:p>
          <a:p>
            <a:pPr lvl="1">
              <a:lnSpc>
                <a:spcPct val="85000"/>
              </a:lnSpc>
            </a:pPr>
            <a:endParaRPr lang="en-US" smtClean="0"/>
          </a:p>
          <a:p>
            <a:pPr>
              <a:lnSpc>
                <a:spcPct val="85000"/>
              </a:lnSpc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Single-Core: Instruction </a:t>
            </a:r>
            <a:r>
              <a:rPr lang="en-US" sz="4400"/>
              <a:t>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7" name="MASA_IDEAL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3439229"/>
              </p:ext>
            </p:extLst>
          </p:nvPr>
        </p:nvGraphicFramePr>
        <p:xfrm>
          <a:off x="304800" y="838200"/>
          <a:ext cx="8360228" cy="45596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1"/>
          <p:cNvSpPr txBox="1"/>
          <p:nvPr/>
        </p:nvSpPr>
        <p:spPr>
          <a:xfrm rot="16200000">
            <a:off x="7319711" y="2414974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rgbClr val="0070C0"/>
                </a:solidFill>
              </a:rPr>
              <a:t>17%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10" name="2"/>
          <p:cNvSpPr txBox="1"/>
          <p:nvPr/>
        </p:nvSpPr>
        <p:spPr>
          <a:xfrm rot="16200000">
            <a:off x="7754051" y="2414974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</a:rPr>
              <a:t>20%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8724" y="5334000"/>
            <a:ext cx="816630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i="1" smtClean="0">
                <a:solidFill>
                  <a:srgbClr val="0070C0"/>
                </a:solidFill>
              </a:rPr>
              <a:t>MASA</a:t>
            </a:r>
            <a:r>
              <a:rPr lang="en-US" sz="4400" i="1" smtClean="0">
                <a:solidFill>
                  <a:srgbClr val="0070C0"/>
                </a:solidFill>
              </a:rPr>
              <a:t> achieves most of the benefit of having more banks (“Ideal”)</a:t>
            </a:r>
            <a:endParaRPr lang="en-US" sz="4400" i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50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series"/>
        </p:bldSub>
      </p:bldGraphic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Single-Core: Instruction Throughput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5450762"/>
              </p:ext>
            </p:extLst>
          </p:nvPr>
        </p:nvGraphicFramePr>
        <p:xfrm>
          <a:off x="457200" y="838201"/>
          <a:ext cx="8077200" cy="3200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18597" y="5257800"/>
            <a:ext cx="7326558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i="1" smtClean="0">
                <a:solidFill>
                  <a:srgbClr val="0070C0"/>
                </a:solidFill>
              </a:rPr>
              <a:t>SALP-1, SALP-2, MASA</a:t>
            </a:r>
            <a:r>
              <a:rPr lang="en-US" sz="4400" i="1" smtClean="0">
                <a:solidFill>
                  <a:srgbClr val="0070C0"/>
                </a:solidFill>
              </a:rPr>
              <a:t> improve performance at low cost</a:t>
            </a:r>
            <a:endParaRPr lang="en-US" sz="4400" i="1">
              <a:solidFill>
                <a:srgbClr val="0070C0"/>
              </a:solidFill>
            </a:endParaRPr>
          </a:p>
        </p:txBody>
      </p:sp>
      <p:sp>
        <p:nvSpPr>
          <p:cNvPr id="9" name="2"/>
          <p:cNvSpPr txBox="1"/>
          <p:nvPr/>
        </p:nvSpPr>
        <p:spPr>
          <a:xfrm>
            <a:off x="6553200" y="17526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0000"/>
                </a:solidFill>
              </a:rPr>
              <a:t>20%</a:t>
            </a:r>
            <a:endParaRPr lang="en-US" sz="4000" b="1">
              <a:solidFill>
                <a:srgbClr val="FF0000"/>
              </a:solidFill>
            </a:endParaRPr>
          </a:p>
        </p:txBody>
      </p:sp>
      <p:sp>
        <p:nvSpPr>
          <p:cNvPr id="10" name="2"/>
          <p:cNvSpPr txBox="1"/>
          <p:nvPr/>
        </p:nvSpPr>
        <p:spPr>
          <a:xfrm>
            <a:off x="5257800" y="19812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0070C0"/>
                </a:solidFill>
              </a:rPr>
              <a:t>17%</a:t>
            </a:r>
            <a:endParaRPr lang="en-US" sz="4000" b="1">
              <a:solidFill>
                <a:srgbClr val="0070C0"/>
              </a:solidFill>
            </a:endParaRPr>
          </a:p>
        </p:txBody>
      </p:sp>
      <p:sp>
        <p:nvSpPr>
          <p:cNvPr id="11" name="2"/>
          <p:cNvSpPr txBox="1"/>
          <p:nvPr/>
        </p:nvSpPr>
        <p:spPr>
          <a:xfrm>
            <a:off x="3962400" y="22098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13%</a:t>
            </a:r>
            <a:endParaRPr lang="en-US" sz="4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2"/>
          <p:cNvSpPr txBox="1"/>
          <p:nvPr/>
        </p:nvSpPr>
        <p:spPr>
          <a:xfrm>
            <a:off x="2667000" y="2667000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lang="en-US" sz="4000" b="1" smtClean="0">
                <a:solidFill>
                  <a:schemeClr val="bg1">
                    <a:lumMod val="50000"/>
                  </a:schemeClr>
                </a:solidFill>
              </a:rPr>
              <a:t>%</a:t>
            </a:r>
            <a:endParaRPr lang="en-US" sz="4000" b="1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27113"/>
              </p:ext>
            </p:extLst>
          </p:nvPr>
        </p:nvGraphicFramePr>
        <p:xfrm>
          <a:off x="609600" y="4048760"/>
          <a:ext cx="7162800" cy="105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/>
                <a:gridCol w="2590800"/>
                <a:gridCol w="1295400"/>
                <a:gridCol w="1295400"/>
              </a:tblGrid>
              <a:tr h="10566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3600" b="1" smtClean="0"/>
                        <a:t>DRAM Die</a:t>
                      </a:r>
                      <a:r>
                        <a:rPr lang="en-US" sz="3600" b="1" baseline="0" smtClean="0"/>
                        <a:t> </a:t>
                      </a:r>
                      <a:r>
                        <a:rPr lang="en-US" sz="3600" b="1" smtClean="0"/>
                        <a:t>Area</a:t>
                      </a:r>
                      <a:endParaRPr lang="en-US" sz="3600" b="1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&lt;</a:t>
                      </a:r>
                      <a:r>
                        <a:rPr lang="en-US" sz="3200" b="1" baseline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0.15%</a:t>
                      </a:r>
                      <a:endParaRPr lang="en-US" sz="3200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rgbClr val="0070C0"/>
                          </a:solidFill>
                        </a:rPr>
                        <a:t>0.15%</a:t>
                      </a:r>
                      <a:endParaRPr lang="en-US" sz="3200" b="1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smtClean="0">
                          <a:solidFill>
                            <a:srgbClr val="FF0000"/>
                          </a:solidFill>
                        </a:rPr>
                        <a:t>36.3%</a:t>
                      </a:r>
                      <a:endParaRPr lang="en-US" sz="3200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439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Single-Core: Sensitivity to </a:t>
            </a:r>
            <a:r>
              <a:rPr lang="en-US" sz="4400"/>
              <a:t>Subarrays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9239865"/>
              </p:ext>
            </p:extLst>
          </p:nvPr>
        </p:nvGraphicFramePr>
        <p:xfrm>
          <a:off x="304800" y="838201"/>
          <a:ext cx="8273637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7554096" y="1328738"/>
            <a:ext cx="914400" cy="3144878"/>
          </a:xfrm>
          <a:prstGeom prst="roundRect">
            <a:avLst>
              <a:gd name="adj" fmla="val 9377"/>
            </a:avLst>
          </a:prstGeom>
          <a:noFill/>
          <a:ln w="1270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13019" y="1709738"/>
            <a:ext cx="914400" cy="2763878"/>
          </a:xfrm>
          <a:prstGeom prst="roundRect">
            <a:avLst>
              <a:gd name="adj" fmla="val 9377"/>
            </a:avLst>
          </a:prstGeom>
          <a:noFill/>
          <a:ln w="1270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4758" y="5181600"/>
            <a:ext cx="776104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i="1" smtClean="0">
                <a:solidFill>
                  <a:srgbClr val="0070C0"/>
                </a:solidFill>
              </a:rPr>
              <a:t>You do not need many subarrays for high performance</a:t>
            </a:r>
            <a:endParaRPr lang="en-US" sz="4400" i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7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74382" y="1219200"/>
            <a:ext cx="2849063" cy="50291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>
            <a:off x="1143000" y="3009900"/>
            <a:ext cx="7391400" cy="990600"/>
          </a:xfrm>
          <a:prstGeom prst="roundRect">
            <a:avLst/>
          </a:prstGeom>
          <a:solidFill>
            <a:srgbClr val="FF0000">
              <a:alpha val="25098"/>
            </a:srgbClr>
          </a:solidFill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20041" y="2133600"/>
            <a:ext cx="1557746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</a:rPr>
              <a:t>Bank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4382" y="1371600"/>
            <a:ext cx="2849063" cy="54084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b="1" smtClean="0">
                <a:solidFill>
                  <a:schemeClr val="tx2"/>
                </a:solidFill>
              </a:rPr>
              <a:t>DRAM</a:t>
            </a:r>
            <a:endParaRPr lang="en-US" sz="4400" b="1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0041" y="3124200"/>
            <a:ext cx="1557746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</a:rPr>
              <a:t>Bank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20041" y="4114800"/>
            <a:ext cx="1557746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</a:rPr>
              <a:t>Bank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0040" y="5105400"/>
            <a:ext cx="1557746" cy="762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</a:rPr>
              <a:t>Bank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11" name="0"/>
          <p:cNvSpPr/>
          <p:nvPr/>
        </p:nvSpPr>
        <p:spPr>
          <a:xfrm>
            <a:off x="4267200" y="2285999"/>
            <a:ext cx="838200" cy="4571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15" name="1"/>
          <p:cNvSpPr/>
          <p:nvPr/>
        </p:nvSpPr>
        <p:spPr>
          <a:xfrm>
            <a:off x="4267200" y="3276600"/>
            <a:ext cx="838200" cy="4571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16" name="2"/>
          <p:cNvSpPr/>
          <p:nvPr/>
        </p:nvSpPr>
        <p:spPr>
          <a:xfrm>
            <a:off x="4267200" y="4267200"/>
            <a:ext cx="838200" cy="4571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17" name="3"/>
          <p:cNvSpPr/>
          <p:nvPr/>
        </p:nvSpPr>
        <p:spPr>
          <a:xfrm>
            <a:off x="4267200" y="5257800"/>
            <a:ext cx="838200" cy="4571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29" name="4"/>
          <p:cNvSpPr/>
          <p:nvPr/>
        </p:nvSpPr>
        <p:spPr>
          <a:xfrm>
            <a:off x="4267200" y="3276597"/>
            <a:ext cx="838200" cy="4571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30" name="5"/>
          <p:cNvSpPr/>
          <p:nvPr/>
        </p:nvSpPr>
        <p:spPr>
          <a:xfrm>
            <a:off x="5341620" y="3276599"/>
            <a:ext cx="838200" cy="4571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31" name="6"/>
          <p:cNvSpPr/>
          <p:nvPr/>
        </p:nvSpPr>
        <p:spPr>
          <a:xfrm>
            <a:off x="6400800" y="3276599"/>
            <a:ext cx="838200" cy="4571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32" name="7"/>
          <p:cNvSpPr/>
          <p:nvPr/>
        </p:nvSpPr>
        <p:spPr>
          <a:xfrm>
            <a:off x="7467600" y="3276598"/>
            <a:ext cx="838200" cy="45719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34" name="TextBox 33"/>
          <p:cNvSpPr txBox="1"/>
          <p:nvPr/>
        </p:nvSpPr>
        <p:spPr>
          <a:xfrm>
            <a:off x="4267200" y="2209800"/>
            <a:ext cx="4038600" cy="54084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b="1" i="1" smtClean="0">
                <a:solidFill>
                  <a:srgbClr val="FF0000"/>
                </a:solidFill>
              </a:rPr>
              <a:t>Bank conflict!</a:t>
            </a:r>
            <a:endParaRPr lang="en-US" sz="4400" b="1" i="1">
              <a:solidFill>
                <a:srgbClr val="FF0000"/>
              </a:solidFill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H="1">
            <a:off x="4267201" y="4495801"/>
            <a:ext cx="4038599" cy="0"/>
          </a:xfrm>
          <a:prstGeom prst="straightConnector1">
            <a:avLst/>
          </a:prstGeom>
          <a:ln w="57150">
            <a:solidFill>
              <a:schemeClr val="tx1"/>
            </a:solidFill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029200" y="4267200"/>
            <a:ext cx="2514600" cy="45720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ctr">
            <a:noAutofit/>
          </a:bodyPr>
          <a:lstStyle/>
          <a:p>
            <a:pPr algn="ctr"/>
            <a:r>
              <a:rPr lang="en-US" sz="4400" i="1" smtClean="0">
                <a:solidFill>
                  <a:srgbClr val="FF0000"/>
                </a:solidFill>
              </a:rPr>
              <a:t>4x latency</a:t>
            </a:r>
            <a:endParaRPr lang="en-US" sz="40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579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3.33333E-6 L -0.27083 3.33333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-1.11111E-6 L -0.27083 -1.11111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4.44444E-6 L -0.27083 4.44444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022E-16 0 L -0.27083 0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1" grpId="0" animBg="1"/>
      <p:bldP spid="11" grpId="3" animBg="1"/>
      <p:bldP spid="11" grpId="4" animBg="1"/>
      <p:bldP spid="15" grpId="0" animBg="1"/>
      <p:bldP spid="15" grpId="3" animBg="1"/>
      <p:bldP spid="15" grpId="4" animBg="1"/>
      <p:bldP spid="16" grpId="0" animBg="1"/>
      <p:bldP spid="16" grpId="3" animBg="1"/>
      <p:bldP spid="16" grpId="4" animBg="1"/>
      <p:bldP spid="17" grpId="0" animBg="1"/>
      <p:bldP spid="17" grpId="3" animBg="1"/>
      <p:bldP spid="17" grpId="4" animBg="1"/>
      <p:bldP spid="29" grpId="0" animBg="1"/>
      <p:bldP spid="30" grpId="0" animBg="1"/>
      <p:bldP spid="31" grpId="0" animBg="1"/>
      <p:bldP spid="32" grpId="0" animBg="1"/>
      <p:bldP spid="34" grpId="0"/>
      <p:bldP spid="3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smtClean="0"/>
              <a:t>Single-Core: Row-Interleaved, Open-Row</a:t>
            </a:r>
            <a:endParaRPr lang="en-US" sz="3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2041604"/>
              </p:ext>
            </p:extLst>
          </p:nvPr>
        </p:nvGraphicFramePr>
        <p:xfrm>
          <a:off x="838200" y="838200"/>
          <a:ext cx="7200287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2"/>
          <p:cNvSpPr txBox="1"/>
          <p:nvPr/>
        </p:nvSpPr>
        <p:spPr>
          <a:xfrm>
            <a:off x="5428944" y="2568714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15%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7" name="2"/>
          <p:cNvSpPr txBox="1"/>
          <p:nvPr/>
        </p:nvSpPr>
        <p:spPr>
          <a:xfrm>
            <a:off x="3600144" y="2873514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12%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242" y="4937272"/>
            <a:ext cx="8393358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i="1" smtClean="0">
                <a:solidFill>
                  <a:srgbClr val="0070C0"/>
                </a:solidFill>
              </a:rPr>
              <a:t>MASA</a:t>
            </a:r>
            <a:r>
              <a:rPr lang="en-US" sz="4400" i="1" smtClean="0">
                <a:solidFill>
                  <a:srgbClr val="0070C0"/>
                </a:solidFill>
              </a:rPr>
              <a:t>’s performance benefit is robust to mapping and page-policy</a:t>
            </a:r>
            <a:endParaRPr lang="en-US" sz="4400" i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/>
              <a:t>Single-Core: Row-Interleaved, Open-Row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7264796"/>
              </p:ext>
            </p:extLst>
          </p:nvPr>
        </p:nvGraphicFramePr>
        <p:xfrm>
          <a:off x="35169" y="990600"/>
          <a:ext cx="5299363" cy="4520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4766530"/>
              </p:ext>
            </p:extLst>
          </p:nvPr>
        </p:nvGraphicFramePr>
        <p:xfrm>
          <a:off x="4495800" y="990600"/>
          <a:ext cx="5299363" cy="4520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5622869"/>
            <a:ext cx="8393358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4400" b="1" i="1" smtClean="0">
                <a:solidFill>
                  <a:srgbClr val="0070C0"/>
                </a:solidFill>
              </a:rPr>
              <a:t>MASA</a:t>
            </a:r>
            <a:r>
              <a:rPr lang="en-US" sz="4400" i="1" smtClean="0">
                <a:solidFill>
                  <a:srgbClr val="0070C0"/>
                </a:solidFill>
              </a:rPr>
              <a:t> increases energy-efficiency</a:t>
            </a:r>
            <a:endParaRPr lang="en-US" sz="4400" i="1">
              <a:solidFill>
                <a:srgbClr val="0070C0"/>
              </a:solidFill>
            </a:endParaRPr>
          </a:p>
        </p:txBody>
      </p:sp>
      <p:sp>
        <p:nvSpPr>
          <p:cNvPr id="7" name="2"/>
          <p:cNvSpPr txBox="1"/>
          <p:nvPr/>
        </p:nvSpPr>
        <p:spPr>
          <a:xfrm rot="16200000">
            <a:off x="2783272" y="3417957"/>
            <a:ext cx="129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-19%</a:t>
            </a:r>
            <a:endParaRPr lang="en-US" sz="4000" b="1">
              <a:solidFill>
                <a:schemeClr val="bg1"/>
              </a:solidFill>
            </a:endParaRPr>
          </a:p>
        </p:txBody>
      </p:sp>
      <p:sp>
        <p:nvSpPr>
          <p:cNvPr id="11" name="2"/>
          <p:cNvSpPr txBox="1"/>
          <p:nvPr/>
        </p:nvSpPr>
        <p:spPr>
          <a:xfrm rot="16200000">
            <a:off x="7195298" y="3461497"/>
            <a:ext cx="1447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+13%</a:t>
            </a:r>
            <a:endParaRPr lang="en-US" sz="4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8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Results/Discussion in Paper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smtClean="0"/>
              <a:t>Multi-core results</a:t>
            </a:r>
          </a:p>
          <a:p>
            <a:endParaRPr lang="en-US" sz="1800" b="1"/>
          </a:p>
          <a:p>
            <a:r>
              <a:rPr lang="en-US" sz="3600" b="1" smtClean="0"/>
              <a:t>Sensitivity to number of channels &amp; ranks</a:t>
            </a:r>
          </a:p>
          <a:p>
            <a:endParaRPr lang="en-US" sz="1800" smtClean="0"/>
          </a:p>
          <a:p>
            <a:r>
              <a:rPr lang="en-US" sz="3600" b="1" smtClean="0"/>
              <a:t>DRAM die area overhead of:</a:t>
            </a:r>
          </a:p>
          <a:p>
            <a:pPr lvl="1"/>
            <a:r>
              <a:rPr lang="en-US" sz="3200" smtClean="0"/>
              <a:t>Naively adding more banks</a:t>
            </a:r>
          </a:p>
          <a:p>
            <a:pPr lvl="1"/>
            <a:r>
              <a:rPr lang="en-US" sz="3200" smtClean="0"/>
              <a:t>Naively adding SRAM caches</a:t>
            </a:r>
          </a:p>
          <a:p>
            <a:pPr lvl="1"/>
            <a:endParaRPr lang="en-US" sz="1800"/>
          </a:p>
          <a:p>
            <a:r>
              <a:rPr lang="en-US" sz="3600" b="1" smtClean="0"/>
              <a:t>Survey of alternative DRAM organizations</a:t>
            </a:r>
          </a:p>
          <a:p>
            <a:pPr lvl="1"/>
            <a:r>
              <a:rPr lang="en-US" sz="3200" smtClean="0"/>
              <a:t>Qualitative comparison</a:t>
            </a:r>
            <a:endParaRPr lang="en-US" sz="3200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1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Conclusion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3400" b="1" u="sng" smtClean="0">
                <a:solidFill>
                  <a:srgbClr val="FF0000"/>
                </a:solidFill>
              </a:rPr>
              <a:t>Problem</a:t>
            </a:r>
            <a:r>
              <a:rPr lang="en-US" sz="3400" b="1" smtClean="0">
                <a:solidFill>
                  <a:srgbClr val="FF0000"/>
                </a:solidFill>
              </a:rPr>
              <a:t>:</a:t>
            </a:r>
            <a:r>
              <a:rPr lang="en-US" sz="3400" smtClean="0">
                <a:solidFill>
                  <a:srgbClr val="FF0000"/>
                </a:solidFill>
              </a:rPr>
              <a:t> </a:t>
            </a:r>
            <a:r>
              <a:rPr lang="en-US" sz="3400" smtClean="0"/>
              <a:t>Requests to same DRAM bank are serialized</a:t>
            </a:r>
          </a:p>
          <a:p>
            <a:pPr>
              <a:lnSpc>
                <a:spcPct val="90000"/>
              </a:lnSpc>
            </a:pPr>
            <a:r>
              <a:rPr lang="en-US" sz="3400" b="1" u="sng" smtClean="0"/>
              <a:t>Our Goal</a:t>
            </a:r>
            <a:r>
              <a:rPr lang="en-US" sz="3400" b="1" smtClean="0"/>
              <a:t>: </a:t>
            </a:r>
            <a:r>
              <a:rPr lang="en-US" sz="3400"/>
              <a:t>P</a:t>
            </a:r>
            <a:r>
              <a:rPr lang="en-US" sz="3400" smtClean="0"/>
              <a:t>arallelize requests to same DRAM bank at a low cost</a:t>
            </a:r>
          </a:p>
          <a:p>
            <a:pPr>
              <a:lnSpc>
                <a:spcPct val="90000"/>
              </a:lnSpc>
            </a:pPr>
            <a:r>
              <a:rPr lang="en-US" sz="3400" b="1" u="sng" smtClean="0"/>
              <a:t>Observation</a:t>
            </a:r>
            <a:r>
              <a:rPr lang="en-US" sz="3400" b="1" smtClean="0"/>
              <a:t>:</a:t>
            </a:r>
            <a:r>
              <a:rPr lang="en-US" sz="3400" smtClean="0"/>
              <a:t> A bank consists of </a:t>
            </a:r>
            <a:r>
              <a:rPr lang="en-US" sz="3400" b="1" i="1" smtClean="0"/>
              <a:t>subarrays</a:t>
            </a:r>
            <a:r>
              <a:rPr lang="en-US" sz="3400" smtClean="0"/>
              <a:t> that occassionally share global structures </a:t>
            </a:r>
          </a:p>
          <a:p>
            <a:pPr>
              <a:lnSpc>
                <a:spcPct val="90000"/>
              </a:lnSpc>
            </a:pPr>
            <a:r>
              <a:rPr lang="en-US" sz="3400" b="1" u="sng" smtClean="0">
                <a:solidFill>
                  <a:srgbClr val="00B050"/>
                </a:solidFill>
              </a:rPr>
              <a:t>MASA</a:t>
            </a:r>
            <a:r>
              <a:rPr lang="en-US" sz="3400" b="1" smtClean="0">
                <a:solidFill>
                  <a:srgbClr val="00B050"/>
                </a:solidFill>
              </a:rPr>
              <a:t>:</a:t>
            </a:r>
            <a:r>
              <a:rPr lang="en-US" sz="3400" smtClean="0"/>
              <a:t> </a:t>
            </a:r>
            <a:r>
              <a:rPr lang="en-US" sz="3400" smtClean="0">
                <a:solidFill>
                  <a:srgbClr val="00B050"/>
                </a:solidFill>
              </a:rPr>
              <a:t>Reduces sharing to enable parallel access and to utilize multiple row-buffers</a:t>
            </a:r>
          </a:p>
          <a:p>
            <a:pPr>
              <a:lnSpc>
                <a:spcPct val="90000"/>
              </a:lnSpc>
            </a:pPr>
            <a:r>
              <a:rPr lang="en-US" sz="3400" b="1" u="sng" smtClean="0"/>
              <a:t>Result</a:t>
            </a:r>
            <a:r>
              <a:rPr lang="en-US" sz="3400" b="1" smtClean="0"/>
              <a:t>:</a:t>
            </a:r>
            <a:r>
              <a:rPr lang="en-US" sz="3400" smtClean="0"/>
              <a:t> Significantly higher performance and energy-efficiency at low cost (+0.15% area)</a:t>
            </a:r>
          </a:p>
          <a:p>
            <a:pPr marL="0" indent="0">
              <a:lnSpc>
                <a:spcPct val="90000"/>
              </a:lnSpc>
              <a:buNone/>
            </a:pPr>
            <a:endParaRPr lang="en-US" sz="34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urgundy_CMU_JPG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554" y="5334000"/>
            <a:ext cx="3376246" cy="1219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7772400" cy="1924051"/>
          </a:xfrm>
        </p:spPr>
        <p:txBody>
          <a:bodyPr>
            <a:noAutofit/>
          </a:bodyPr>
          <a:lstStyle/>
          <a:p>
            <a:pPr algn="ctr"/>
            <a:r>
              <a:rPr lang="en-US" sz="5400" smtClean="0"/>
              <a:t>A Case for </a:t>
            </a:r>
            <a:br>
              <a:rPr lang="en-US" sz="5400" smtClean="0"/>
            </a:br>
            <a:r>
              <a:rPr lang="en-US" sz="5400" err="1" smtClean="0"/>
              <a:t>Subarray</a:t>
            </a:r>
            <a:r>
              <a:rPr lang="en-US" sz="5400" smtClean="0"/>
              <a:t>-Level Parallelism </a:t>
            </a:r>
            <a:br>
              <a:rPr lang="en-US" sz="5400" smtClean="0"/>
            </a:br>
            <a:r>
              <a:rPr lang="en-US" sz="5400" smtClean="0"/>
              <a:t>(SALP) in DRAM</a:t>
            </a:r>
            <a:r>
              <a:rPr lang="en-US" sz="4400" smtClean="0"/>
              <a:t/>
            </a:r>
            <a:br>
              <a:rPr lang="en-US" sz="4400" smtClean="0"/>
            </a:br>
            <a:endParaRPr lang="en-US" sz="3200" b="0" i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8077200" cy="1295400"/>
          </a:xfrm>
        </p:spPr>
        <p:txBody>
          <a:bodyPr>
            <a:noAutofit/>
          </a:bodyPr>
          <a:lstStyle/>
          <a:p>
            <a:r>
              <a:rPr lang="en-US" sz="4000" b="1" err="1" smtClean="0">
                <a:solidFill>
                  <a:schemeClr val="tx1"/>
                </a:solidFill>
              </a:rPr>
              <a:t>Yoongu</a:t>
            </a:r>
            <a:r>
              <a:rPr lang="en-US" sz="4000" b="1" smtClean="0">
                <a:solidFill>
                  <a:schemeClr val="tx1"/>
                </a:solidFill>
              </a:rPr>
              <a:t> Kim</a:t>
            </a:r>
            <a:r>
              <a:rPr lang="en-US" sz="4000" smtClean="0">
                <a:solidFill>
                  <a:schemeClr val="tx1"/>
                </a:solidFill>
              </a:rPr>
              <a:t>, </a:t>
            </a:r>
            <a:r>
              <a:rPr lang="en-US" sz="4000" err="1" smtClean="0">
                <a:solidFill>
                  <a:schemeClr val="tx1"/>
                </a:solidFill>
              </a:rPr>
              <a:t>Vivek</a:t>
            </a:r>
            <a:r>
              <a:rPr lang="en-US" sz="4000" smtClean="0">
                <a:solidFill>
                  <a:schemeClr val="tx1"/>
                </a:solidFill>
              </a:rPr>
              <a:t> </a:t>
            </a:r>
            <a:r>
              <a:rPr lang="en-US" sz="4000" err="1" smtClean="0">
                <a:solidFill>
                  <a:schemeClr val="tx1"/>
                </a:solidFill>
              </a:rPr>
              <a:t>Seshadri</a:t>
            </a:r>
            <a:r>
              <a:rPr lang="en-US" sz="4000" smtClean="0">
                <a:solidFill>
                  <a:schemeClr val="tx1"/>
                </a:solidFill>
              </a:rPr>
              <a:t>, </a:t>
            </a:r>
            <a:br>
              <a:rPr lang="en-US" sz="4000" smtClean="0">
                <a:solidFill>
                  <a:schemeClr val="tx1"/>
                </a:solidFill>
              </a:rPr>
            </a:br>
            <a:r>
              <a:rPr lang="en-US" sz="4000" err="1" smtClean="0">
                <a:solidFill>
                  <a:schemeClr val="tx1"/>
                </a:solidFill>
              </a:rPr>
              <a:t>Donghyuk</a:t>
            </a:r>
            <a:r>
              <a:rPr lang="en-US" sz="4000" smtClean="0">
                <a:solidFill>
                  <a:schemeClr val="tx1"/>
                </a:solidFill>
              </a:rPr>
              <a:t> Lee, Jamie Liu, </a:t>
            </a:r>
            <a:r>
              <a:rPr lang="en-US" sz="4000" err="1" smtClean="0">
                <a:solidFill>
                  <a:schemeClr val="tx1"/>
                </a:solidFill>
              </a:rPr>
              <a:t>Onur</a:t>
            </a:r>
            <a:r>
              <a:rPr lang="en-US" sz="4000" smtClean="0">
                <a:solidFill>
                  <a:schemeClr val="tx1"/>
                </a:solidFill>
              </a:rPr>
              <a:t> Mutlu</a:t>
            </a:r>
          </a:p>
        </p:txBody>
      </p:sp>
      <p:pic>
        <p:nvPicPr>
          <p:cNvPr id="5" name="Picture 4" descr="safari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1" y="5653112"/>
            <a:ext cx="2057399" cy="59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0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u="sng" smtClean="0"/>
              <a:t>Three Problems</a:t>
            </a:r>
          </a:p>
          <a:p>
            <a:pPr marL="914400" lvl="1" indent="-514350">
              <a:lnSpc>
                <a:spcPct val="85000"/>
              </a:lnSpc>
              <a:buFont typeface="+mj-lt"/>
              <a:buAutoNum type="arabicPeriod"/>
            </a:pPr>
            <a:r>
              <a:rPr lang="en-US" sz="3400" smtClean="0"/>
              <a:t>Requests are serialized</a:t>
            </a:r>
          </a:p>
          <a:p>
            <a:pPr marL="914400" lvl="1" indent="-514350">
              <a:lnSpc>
                <a:spcPct val="85000"/>
              </a:lnSpc>
              <a:buFont typeface="+mj-lt"/>
              <a:buAutoNum type="arabicPeriod"/>
            </a:pPr>
            <a:r>
              <a:rPr lang="en-US" sz="3400" smtClean="0"/>
              <a:t>Serialization is worse after </a:t>
            </a:r>
            <a:r>
              <a:rPr lang="en-US" sz="3400" b="1" i="1" smtClean="0"/>
              <a:t>write</a:t>
            </a:r>
            <a:r>
              <a:rPr lang="en-US" sz="3400" smtClean="0"/>
              <a:t> requests</a:t>
            </a:r>
            <a:endParaRPr lang="en-US" sz="3400"/>
          </a:p>
          <a:p>
            <a:pPr marL="914400" lvl="1" indent="-514350">
              <a:lnSpc>
                <a:spcPct val="85000"/>
              </a:lnSpc>
              <a:buFont typeface="+mj-lt"/>
              <a:buAutoNum type="arabicPeriod"/>
            </a:pPr>
            <a:r>
              <a:rPr lang="en-US" sz="3400" smtClean="0"/>
              <a:t>Thrashing in </a:t>
            </a:r>
            <a:r>
              <a:rPr lang="en-US" sz="3400" b="1" i="1" smtClean="0"/>
              <a:t>row-buffer</a:t>
            </a:r>
            <a:endParaRPr lang="en-US" sz="340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Bank conflicts degrade performance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5</a:t>
            </a:fld>
            <a:endParaRPr lang="en-US"/>
          </a:p>
        </p:txBody>
      </p:sp>
      <p:sp>
        <p:nvSpPr>
          <p:cNvPr id="6" name="row0"/>
          <p:cNvSpPr/>
          <p:nvPr/>
        </p:nvSpPr>
        <p:spPr>
          <a:xfrm>
            <a:off x="914401" y="3952873"/>
            <a:ext cx="3190876" cy="457200"/>
          </a:xfrm>
          <a:prstGeom prst="rect">
            <a:avLst/>
          </a:prstGeom>
          <a:solidFill>
            <a:srgbClr val="FFC000">
              <a:alpha val="7490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smtClean="0">
                <a:solidFill>
                  <a:schemeClr val="tx1"/>
                </a:solidFill>
              </a:rPr>
              <a:t>Row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8" name="row1"/>
          <p:cNvSpPr/>
          <p:nvPr/>
        </p:nvSpPr>
        <p:spPr>
          <a:xfrm>
            <a:off x="914401" y="3495673"/>
            <a:ext cx="3190876" cy="457200"/>
          </a:xfrm>
          <a:prstGeom prst="rect">
            <a:avLst/>
          </a:prstGeom>
          <a:solidFill>
            <a:srgbClr val="0070C0">
              <a:alpha val="7490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smtClean="0">
                <a:solidFill>
                  <a:schemeClr val="tx1"/>
                </a:solidFill>
              </a:rPr>
              <a:t>Row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9" name="row2"/>
          <p:cNvSpPr/>
          <p:nvPr/>
        </p:nvSpPr>
        <p:spPr>
          <a:xfrm>
            <a:off x="914401" y="4410073"/>
            <a:ext cx="3190876" cy="457200"/>
          </a:xfrm>
          <a:prstGeom prst="rect">
            <a:avLst/>
          </a:prstGeom>
          <a:solidFill>
            <a:srgbClr val="7030A0">
              <a:alpha val="74902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smtClean="0">
                <a:solidFill>
                  <a:schemeClr val="tx1"/>
                </a:solidFill>
              </a:rPr>
              <a:t>Row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10" name="row3"/>
          <p:cNvSpPr/>
          <p:nvPr/>
        </p:nvSpPr>
        <p:spPr>
          <a:xfrm>
            <a:off x="914401" y="4867273"/>
            <a:ext cx="3190876" cy="457200"/>
          </a:xfrm>
          <a:prstGeom prst="rect">
            <a:avLst/>
          </a:prstGeom>
          <a:solidFill>
            <a:schemeClr val="bg1">
              <a:lumMod val="50000"/>
              <a:alpha val="74902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smtClean="0">
                <a:solidFill>
                  <a:schemeClr val="tx1"/>
                </a:solidFill>
              </a:rPr>
              <a:t>Row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13" name="moverow0"/>
          <p:cNvSpPr/>
          <p:nvPr/>
        </p:nvSpPr>
        <p:spPr>
          <a:xfrm>
            <a:off x="914401" y="3495673"/>
            <a:ext cx="3190876" cy="457200"/>
          </a:xfrm>
          <a:prstGeom prst="rect">
            <a:avLst/>
          </a:prstGeom>
          <a:solidFill>
            <a:srgbClr val="0070C0">
              <a:alpha val="7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15" name="moverow1"/>
          <p:cNvSpPr/>
          <p:nvPr/>
        </p:nvSpPr>
        <p:spPr>
          <a:xfrm>
            <a:off x="914401" y="3952873"/>
            <a:ext cx="3190876" cy="457200"/>
          </a:xfrm>
          <a:prstGeom prst="rect">
            <a:avLst/>
          </a:prstGeom>
          <a:solidFill>
            <a:srgbClr val="FFC000">
              <a:alpha val="7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17" name="moverow2"/>
          <p:cNvSpPr/>
          <p:nvPr/>
        </p:nvSpPr>
        <p:spPr>
          <a:xfrm>
            <a:off x="914400" y="4410073"/>
            <a:ext cx="3190876" cy="457200"/>
          </a:xfrm>
          <a:prstGeom prst="rect">
            <a:avLst/>
          </a:prstGeom>
          <a:solidFill>
            <a:srgbClr val="7030A0">
              <a:alpha val="7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7" name="bankblank"/>
          <p:cNvSpPr/>
          <p:nvPr/>
        </p:nvSpPr>
        <p:spPr>
          <a:xfrm>
            <a:off x="914400" y="3495673"/>
            <a:ext cx="3190876" cy="182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smtClean="0">
                <a:solidFill>
                  <a:schemeClr val="tx1"/>
                </a:solidFill>
              </a:rPr>
              <a:t>Bank</a:t>
            </a:r>
            <a:endParaRPr lang="en-US" sz="4400" b="1">
              <a:solidFill>
                <a:schemeClr val="tx1"/>
              </a:solidFill>
            </a:endParaRPr>
          </a:p>
        </p:txBody>
      </p:sp>
      <p:sp>
        <p:nvSpPr>
          <p:cNvPr id="11" name="row-buffer"/>
          <p:cNvSpPr/>
          <p:nvPr/>
        </p:nvSpPr>
        <p:spPr>
          <a:xfrm>
            <a:off x="914401" y="5705473"/>
            <a:ext cx="3190876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smtClean="0">
                <a:solidFill>
                  <a:schemeClr val="tx1"/>
                </a:solidFill>
              </a:rPr>
              <a:t>Row-Buffer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16" name="req2"/>
          <p:cNvSpPr/>
          <p:nvPr/>
        </p:nvSpPr>
        <p:spPr>
          <a:xfrm>
            <a:off x="7162801" y="4171946"/>
            <a:ext cx="838200" cy="457199"/>
          </a:xfrm>
          <a:prstGeom prst="roundRect">
            <a:avLst/>
          </a:prstGeom>
          <a:solidFill>
            <a:srgbClr val="7030A0">
              <a:alpha val="74902"/>
            </a:srgb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>
                <a:solidFill>
                  <a:schemeClr val="tx1"/>
                </a:solidFill>
              </a:rPr>
              <a:t>Req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" name="req1"/>
          <p:cNvSpPr/>
          <p:nvPr/>
        </p:nvSpPr>
        <p:spPr>
          <a:xfrm>
            <a:off x="6019800" y="4171947"/>
            <a:ext cx="838200" cy="457199"/>
          </a:xfrm>
          <a:prstGeom prst="roundRect">
            <a:avLst/>
          </a:prstGeom>
          <a:solidFill>
            <a:srgbClr val="FFC000">
              <a:alpha val="74902"/>
            </a:srgb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>
                <a:solidFill>
                  <a:schemeClr val="tx1"/>
                </a:solidFill>
              </a:rPr>
              <a:t>Req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req0"/>
          <p:cNvSpPr/>
          <p:nvPr/>
        </p:nvSpPr>
        <p:spPr>
          <a:xfrm>
            <a:off x="4876798" y="4171948"/>
            <a:ext cx="838200" cy="457199"/>
          </a:xfrm>
          <a:prstGeom prst="roundRect">
            <a:avLst/>
          </a:prstGeom>
          <a:solidFill>
            <a:srgbClr val="0070C0">
              <a:alpha val="74902"/>
            </a:srgbClr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err="1" smtClean="0"/>
              <a:t>Req</a:t>
            </a:r>
            <a:endParaRPr lang="en-US" sz="3200"/>
          </a:p>
        </p:txBody>
      </p:sp>
      <p:sp>
        <p:nvSpPr>
          <p:cNvPr id="18" name="TextBox 17"/>
          <p:cNvSpPr txBox="1"/>
          <p:nvPr/>
        </p:nvSpPr>
        <p:spPr>
          <a:xfrm>
            <a:off x="4419600" y="5486401"/>
            <a:ext cx="4495799" cy="895344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85000"/>
              </a:lnSpc>
            </a:pPr>
            <a:r>
              <a:rPr lang="en-US" sz="4000" b="1" i="1" smtClean="0">
                <a:solidFill>
                  <a:srgbClr val="FF0000"/>
                </a:solidFill>
              </a:rPr>
              <a:t>Thrashing</a:t>
            </a:r>
            <a:r>
              <a:rPr lang="en-US" sz="4000" i="1" smtClean="0">
                <a:solidFill>
                  <a:srgbClr val="FF0000"/>
                </a:solidFill>
              </a:rPr>
              <a:t>: </a:t>
            </a:r>
            <a:br>
              <a:rPr lang="en-US" sz="4000" i="1" smtClean="0">
                <a:solidFill>
                  <a:srgbClr val="FF0000"/>
                </a:solidFill>
              </a:rPr>
            </a:br>
            <a:r>
              <a:rPr lang="en-US" sz="4000" i="1" smtClean="0">
                <a:solidFill>
                  <a:srgbClr val="FF0000"/>
                </a:solidFill>
              </a:rPr>
              <a:t>increases latency</a:t>
            </a:r>
            <a:endParaRPr lang="en-US" sz="40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33333E-6 L 0.00156 0.32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625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30313 0.2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56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22222E-6 L 0.00156 0.2583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12917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33333E-6 L -0.42813 0.225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406" y="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99653E-7 L 0.00156 0.19015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9507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37405E-6 L -0.55468 0.22485 " pathEditMode="relative" rAng="0" ptsTypes="AA">
                                      <p:cBhvr>
                                        <p:cTn id="8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743" y="112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3" grpId="0" animBg="1"/>
      <p:bldP spid="13" grpId="1" animBg="1"/>
      <p:bldP spid="13" grpId="2" animBg="1"/>
      <p:bldP spid="15" grpId="0" animBg="1"/>
      <p:bldP spid="15" grpId="1" animBg="1"/>
      <p:bldP spid="15" grpId="2" animBg="1"/>
      <p:bldP spid="17" grpId="0" animBg="1"/>
      <p:bldP spid="17" grpId="1" animBg="1"/>
      <p:bldP spid="7" grpId="0" animBg="1"/>
      <p:bldP spid="11" grpId="0" animBg="1"/>
      <p:bldP spid="16" grpId="0" animBg="1"/>
      <p:bldP spid="16" grpId="1" animBg="1"/>
      <p:bldP spid="16" grpId="2" animBg="1"/>
      <p:bldP spid="14" grpId="0" animBg="1"/>
      <p:bldP spid="14" grpId="1" animBg="1"/>
      <p:bldP spid="14" grpId="2" animBg="1"/>
      <p:bldP spid="12" grpId="0" animBg="1"/>
      <p:bldP spid="12" grpId="1" animBg="1"/>
      <p:bldP spid="12" grpId="2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Curved Connector 170"/>
          <p:cNvCxnSpPr>
            <a:stCxn id="118" idx="2"/>
          </p:cNvCxnSpPr>
          <p:nvPr/>
        </p:nvCxnSpPr>
        <p:spPr>
          <a:xfrm rot="16200000" flipH="1">
            <a:off x="3698066" y="5508025"/>
            <a:ext cx="494855" cy="209556"/>
          </a:xfrm>
          <a:prstGeom prst="curvedConnector3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urved Connector 173"/>
          <p:cNvCxnSpPr>
            <a:stCxn id="119" idx="2"/>
            <a:endCxn id="170" idx="0"/>
          </p:cNvCxnSpPr>
          <p:nvPr/>
        </p:nvCxnSpPr>
        <p:spPr>
          <a:xfrm rot="5400000">
            <a:off x="5142948" y="5486060"/>
            <a:ext cx="494854" cy="25348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urved Connector 176"/>
          <p:cNvCxnSpPr>
            <a:stCxn id="120" idx="2"/>
          </p:cNvCxnSpPr>
          <p:nvPr/>
        </p:nvCxnSpPr>
        <p:spPr>
          <a:xfrm rot="5400000">
            <a:off x="6416382" y="5502194"/>
            <a:ext cx="494853" cy="2212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urved Connector 150"/>
          <p:cNvCxnSpPr>
            <a:stCxn id="113" idx="2"/>
          </p:cNvCxnSpPr>
          <p:nvPr/>
        </p:nvCxnSpPr>
        <p:spPr>
          <a:xfrm rot="16200000" flipH="1">
            <a:off x="3278959" y="5508032"/>
            <a:ext cx="494856" cy="209544"/>
          </a:xfrm>
          <a:prstGeom prst="curvedConnector3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urved Connector 151"/>
          <p:cNvCxnSpPr/>
          <p:nvPr/>
        </p:nvCxnSpPr>
        <p:spPr>
          <a:xfrm rot="5400000">
            <a:off x="4326708" y="5508027"/>
            <a:ext cx="494862" cy="20954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2145267" y="5129947"/>
            <a:ext cx="62484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154594" y="3062900"/>
            <a:ext cx="6248401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Case Study: Timeline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6</a:t>
            </a:fld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145264" y="2063728"/>
            <a:ext cx="624840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797281" y="2204075"/>
            <a:ext cx="1066801" cy="2704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i="1" smtClean="0"/>
              <a:t>time</a:t>
            </a:r>
            <a:endParaRPr lang="en-US" sz="2800" i="1"/>
          </a:p>
        </p:txBody>
      </p:sp>
      <p:sp>
        <p:nvSpPr>
          <p:cNvPr id="36" name="req0"/>
          <p:cNvSpPr/>
          <p:nvPr/>
        </p:nvSpPr>
        <p:spPr>
          <a:xfrm>
            <a:off x="2373864" y="1835129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Wr</a:t>
            </a:r>
            <a:endParaRPr lang="en-US" sz="3200"/>
          </a:p>
        </p:txBody>
      </p:sp>
      <p:sp>
        <p:nvSpPr>
          <p:cNvPr id="37" name="req1"/>
          <p:cNvSpPr/>
          <p:nvPr/>
        </p:nvSpPr>
        <p:spPr>
          <a:xfrm>
            <a:off x="3212064" y="1835128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Rd</a:t>
            </a:r>
            <a:endParaRPr lang="en-US" sz="3200"/>
          </a:p>
        </p:txBody>
      </p:sp>
      <p:sp>
        <p:nvSpPr>
          <p:cNvPr id="38" name="req0"/>
          <p:cNvSpPr/>
          <p:nvPr/>
        </p:nvSpPr>
        <p:spPr>
          <a:xfrm>
            <a:off x="2373864" y="2834299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Wr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9" name="req1"/>
          <p:cNvSpPr/>
          <p:nvPr/>
        </p:nvSpPr>
        <p:spPr>
          <a:xfrm>
            <a:off x="3212064" y="2834301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Rd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797281" y="3203251"/>
            <a:ext cx="1066801" cy="2704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i="1" smtClean="0"/>
              <a:t>time</a:t>
            </a:r>
            <a:endParaRPr lang="en-US" sz="2800" i="1"/>
          </a:p>
        </p:txBody>
      </p:sp>
      <p:sp>
        <p:nvSpPr>
          <p:cNvPr id="47" name="moverow0"/>
          <p:cNvSpPr/>
          <p:nvPr/>
        </p:nvSpPr>
        <p:spPr>
          <a:xfrm>
            <a:off x="451447" y="1685925"/>
            <a:ext cx="1389017" cy="219075"/>
          </a:xfrm>
          <a:prstGeom prst="rect">
            <a:avLst/>
          </a:prstGeom>
          <a:solidFill>
            <a:srgbClr val="0070C0">
              <a:alpha val="7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1447" y="1676400"/>
            <a:ext cx="1389017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</a:rPr>
              <a:t>Bank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97284" y="5268447"/>
            <a:ext cx="1066801" cy="2704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i="1" smtClean="0"/>
              <a:t>time</a:t>
            </a:r>
            <a:endParaRPr lang="en-US" sz="2800" i="1"/>
          </a:p>
        </p:txBody>
      </p:sp>
      <p:sp>
        <p:nvSpPr>
          <p:cNvPr id="59" name="moverow0"/>
          <p:cNvSpPr/>
          <p:nvPr/>
        </p:nvSpPr>
        <p:spPr>
          <a:xfrm>
            <a:off x="451447" y="2891789"/>
            <a:ext cx="1389017" cy="219075"/>
          </a:xfrm>
          <a:prstGeom prst="rect">
            <a:avLst/>
          </a:prstGeom>
          <a:solidFill>
            <a:srgbClr val="EEB500">
              <a:alpha val="7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1447" y="2675572"/>
            <a:ext cx="1389017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</a:rPr>
              <a:t>Bank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60" name="moverow0"/>
          <p:cNvSpPr/>
          <p:nvPr/>
        </p:nvSpPr>
        <p:spPr>
          <a:xfrm>
            <a:off x="451447" y="4740767"/>
            <a:ext cx="1389017" cy="219075"/>
          </a:xfrm>
          <a:prstGeom prst="rect">
            <a:avLst/>
          </a:prstGeom>
          <a:solidFill>
            <a:srgbClr val="0070C0">
              <a:alpha val="7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62" name="moverow0"/>
          <p:cNvSpPr/>
          <p:nvPr/>
        </p:nvSpPr>
        <p:spPr>
          <a:xfrm>
            <a:off x="451448" y="4959842"/>
            <a:ext cx="1389017" cy="219075"/>
          </a:xfrm>
          <a:prstGeom prst="rect">
            <a:avLst/>
          </a:prstGeom>
          <a:solidFill>
            <a:srgbClr val="EEB500">
              <a:alpha val="74902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51449" y="4740767"/>
            <a:ext cx="1389017" cy="762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tx1"/>
                </a:solidFill>
              </a:rPr>
              <a:t>Bank</a:t>
            </a:r>
            <a:endParaRPr lang="en-US" sz="4000" b="1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04800" y="990600"/>
            <a:ext cx="5981700" cy="4228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4000" b="1" smtClean="0"/>
              <a:t>Case #1. Different Banks</a:t>
            </a:r>
            <a:endParaRPr lang="en-US" sz="3600" b="1"/>
          </a:p>
        </p:txBody>
      </p:sp>
      <p:sp>
        <p:nvSpPr>
          <p:cNvPr id="68" name="TextBox 67"/>
          <p:cNvSpPr txBox="1"/>
          <p:nvPr/>
        </p:nvSpPr>
        <p:spPr>
          <a:xfrm>
            <a:off x="304801" y="4035015"/>
            <a:ext cx="4374110" cy="4228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342900" indent="-342900">
              <a:buFont typeface="Arial" pitchFamily="34" charset="0"/>
              <a:buChar char="•"/>
              <a:tabLst>
                <a:tab pos="342900" algn="l"/>
              </a:tabLst>
            </a:pPr>
            <a:r>
              <a:rPr lang="en-US" sz="3600" b="1" smtClean="0"/>
              <a:t>Case #2. Same Bank</a:t>
            </a:r>
            <a:endParaRPr lang="en-US" sz="3200" b="1"/>
          </a:p>
        </p:txBody>
      </p:sp>
      <p:sp>
        <p:nvSpPr>
          <p:cNvPr id="77" name="TextBox 76"/>
          <p:cNvSpPr txBox="1"/>
          <p:nvPr/>
        </p:nvSpPr>
        <p:spPr>
          <a:xfrm>
            <a:off x="2366079" y="5860230"/>
            <a:ext cx="3631549" cy="3845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400" i="1" smtClean="0">
                <a:solidFill>
                  <a:srgbClr val="FF0000"/>
                </a:solidFill>
              </a:rPr>
              <a:t>1. Serialization</a:t>
            </a:r>
            <a:endParaRPr lang="en-US" sz="4000" i="1">
              <a:solidFill>
                <a:srgbClr val="FF0000"/>
              </a:solidFill>
            </a:endParaRPr>
          </a:p>
        </p:txBody>
      </p:sp>
      <p:sp>
        <p:nvSpPr>
          <p:cNvPr id="49" name="req0"/>
          <p:cNvSpPr/>
          <p:nvPr/>
        </p:nvSpPr>
        <p:spPr>
          <a:xfrm>
            <a:off x="2373865" y="4908169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Wr</a:t>
            </a:r>
            <a:endParaRPr lang="en-US" sz="3200"/>
          </a:p>
        </p:txBody>
      </p:sp>
      <p:sp>
        <p:nvSpPr>
          <p:cNvPr id="50" name="req1"/>
          <p:cNvSpPr/>
          <p:nvPr/>
        </p:nvSpPr>
        <p:spPr>
          <a:xfrm>
            <a:off x="3212065" y="4908171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Wr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56" name="req2"/>
          <p:cNvSpPr/>
          <p:nvPr/>
        </p:nvSpPr>
        <p:spPr>
          <a:xfrm>
            <a:off x="4050257" y="4908177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Rd</a:t>
            </a:r>
            <a:endParaRPr lang="en-US" sz="3200"/>
          </a:p>
        </p:txBody>
      </p:sp>
      <p:sp>
        <p:nvSpPr>
          <p:cNvPr id="57" name="req3"/>
          <p:cNvSpPr/>
          <p:nvPr/>
        </p:nvSpPr>
        <p:spPr>
          <a:xfrm>
            <a:off x="4888467" y="4908177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Rd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6" name="req0wr"/>
          <p:cNvSpPr/>
          <p:nvPr/>
        </p:nvSpPr>
        <p:spPr>
          <a:xfrm>
            <a:off x="2373860" y="4908177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Wr</a:t>
            </a:r>
            <a:endParaRPr lang="en-US" sz="3200"/>
          </a:p>
        </p:txBody>
      </p:sp>
      <p:sp>
        <p:nvSpPr>
          <p:cNvPr id="107" name="wr0"/>
          <p:cNvSpPr/>
          <p:nvPr/>
        </p:nvSpPr>
        <p:spPr>
          <a:xfrm>
            <a:off x="3212057" y="4908177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2</a:t>
            </a:r>
            <a:endParaRPr lang="en-US" sz="3200"/>
          </a:p>
        </p:txBody>
      </p:sp>
      <p:sp>
        <p:nvSpPr>
          <p:cNvPr id="108" name="req1wr"/>
          <p:cNvSpPr/>
          <p:nvPr/>
        </p:nvSpPr>
        <p:spPr>
          <a:xfrm>
            <a:off x="3631157" y="4908177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Wr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9" name="wr1"/>
          <p:cNvSpPr/>
          <p:nvPr/>
        </p:nvSpPr>
        <p:spPr>
          <a:xfrm>
            <a:off x="4469354" y="4908177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2</a:t>
            </a:r>
            <a:endParaRPr lang="en-US" sz="3200"/>
          </a:p>
        </p:txBody>
      </p:sp>
      <p:sp>
        <p:nvSpPr>
          <p:cNvPr id="110" name="reqwr2"/>
          <p:cNvSpPr/>
          <p:nvPr/>
        </p:nvSpPr>
        <p:spPr>
          <a:xfrm>
            <a:off x="4888460" y="4908177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Rd</a:t>
            </a:r>
            <a:endParaRPr lang="en-US" sz="3200"/>
          </a:p>
        </p:txBody>
      </p:sp>
      <p:sp>
        <p:nvSpPr>
          <p:cNvPr id="111" name="reqwr3"/>
          <p:cNvSpPr/>
          <p:nvPr/>
        </p:nvSpPr>
        <p:spPr>
          <a:xfrm>
            <a:off x="5726660" y="4908177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Rd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2" name="req0rl"/>
          <p:cNvSpPr/>
          <p:nvPr/>
        </p:nvSpPr>
        <p:spPr>
          <a:xfrm>
            <a:off x="2373867" y="4908177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Wr</a:t>
            </a:r>
            <a:endParaRPr lang="en-US" sz="3200"/>
          </a:p>
        </p:txBody>
      </p:sp>
      <p:sp>
        <p:nvSpPr>
          <p:cNvPr id="113" name="wr0"/>
          <p:cNvSpPr/>
          <p:nvPr/>
        </p:nvSpPr>
        <p:spPr>
          <a:xfrm>
            <a:off x="3212064" y="4908177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2</a:t>
            </a:r>
            <a:endParaRPr lang="en-US" sz="3200"/>
          </a:p>
        </p:txBody>
      </p:sp>
      <p:sp>
        <p:nvSpPr>
          <p:cNvPr id="114" name="req1rl"/>
          <p:cNvSpPr/>
          <p:nvPr/>
        </p:nvSpPr>
        <p:spPr>
          <a:xfrm>
            <a:off x="4050267" y="4908177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Wr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5" name="wr1"/>
          <p:cNvSpPr/>
          <p:nvPr/>
        </p:nvSpPr>
        <p:spPr>
          <a:xfrm>
            <a:off x="4888464" y="4908177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2</a:t>
            </a:r>
            <a:endParaRPr lang="en-US" sz="3200"/>
          </a:p>
        </p:txBody>
      </p:sp>
      <p:sp>
        <p:nvSpPr>
          <p:cNvPr id="116" name="req2rl"/>
          <p:cNvSpPr/>
          <p:nvPr/>
        </p:nvSpPr>
        <p:spPr>
          <a:xfrm>
            <a:off x="5726660" y="4908177"/>
            <a:ext cx="838200" cy="457199"/>
          </a:xfrm>
          <a:prstGeom prst="roundRect">
            <a:avLst/>
          </a:prstGeom>
          <a:solidFill>
            <a:srgbClr val="0070C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Rd</a:t>
            </a:r>
            <a:endParaRPr lang="en-US" sz="3200"/>
          </a:p>
        </p:txBody>
      </p:sp>
      <p:sp>
        <p:nvSpPr>
          <p:cNvPr id="117" name="req3rl"/>
          <p:cNvSpPr/>
          <p:nvPr/>
        </p:nvSpPr>
        <p:spPr>
          <a:xfrm>
            <a:off x="6983966" y="4908177"/>
            <a:ext cx="838200" cy="457199"/>
          </a:xfrm>
          <a:prstGeom prst="roundRect">
            <a:avLst/>
          </a:prstGeom>
          <a:solidFill>
            <a:srgbClr val="FFC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Rd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18" name="rl0"/>
          <p:cNvSpPr/>
          <p:nvPr/>
        </p:nvSpPr>
        <p:spPr>
          <a:xfrm>
            <a:off x="3631164" y="4908177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3</a:t>
            </a:r>
            <a:endParaRPr lang="en-US" sz="3200"/>
          </a:p>
        </p:txBody>
      </p:sp>
      <p:sp>
        <p:nvSpPr>
          <p:cNvPr id="119" name="rl1"/>
          <p:cNvSpPr/>
          <p:nvPr/>
        </p:nvSpPr>
        <p:spPr>
          <a:xfrm>
            <a:off x="5307566" y="4908176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3</a:t>
            </a:r>
            <a:endParaRPr lang="en-US" sz="3200"/>
          </a:p>
        </p:txBody>
      </p:sp>
      <p:sp>
        <p:nvSpPr>
          <p:cNvPr id="120" name="rl2"/>
          <p:cNvSpPr/>
          <p:nvPr/>
        </p:nvSpPr>
        <p:spPr>
          <a:xfrm>
            <a:off x="6564865" y="4908177"/>
            <a:ext cx="419102" cy="457199"/>
          </a:xfrm>
          <a:prstGeom prst="roundRect">
            <a:avLst/>
          </a:prstGeom>
          <a:solidFill>
            <a:srgbClr val="FF0000"/>
          </a:solidFill>
          <a:ln w="381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smtClean="0"/>
              <a:t>3</a:t>
            </a:r>
            <a:endParaRPr lang="en-US" sz="3200"/>
          </a:p>
        </p:txBody>
      </p:sp>
      <p:sp>
        <p:nvSpPr>
          <p:cNvPr id="121" name="TextBox 120"/>
          <p:cNvSpPr txBox="1"/>
          <p:nvPr/>
        </p:nvSpPr>
        <p:spPr>
          <a:xfrm>
            <a:off x="2366080" y="5863815"/>
            <a:ext cx="3920420" cy="3845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400" i="1" smtClean="0">
                <a:solidFill>
                  <a:srgbClr val="FF0000"/>
                </a:solidFill>
              </a:rPr>
              <a:t>2. Write Penalty</a:t>
            </a:r>
            <a:endParaRPr lang="en-US" sz="4000" i="1">
              <a:solidFill>
                <a:srgbClr val="FF0000"/>
              </a:solidFill>
            </a:endParaRPr>
          </a:p>
        </p:txBody>
      </p:sp>
      <p:cxnSp>
        <p:nvCxnSpPr>
          <p:cNvPr id="136" name="ser0"/>
          <p:cNvCxnSpPr/>
          <p:nvPr/>
        </p:nvCxnSpPr>
        <p:spPr>
          <a:xfrm flipH="1">
            <a:off x="3212068" y="4663470"/>
            <a:ext cx="1" cy="100314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er1"/>
          <p:cNvCxnSpPr/>
          <p:nvPr/>
        </p:nvCxnSpPr>
        <p:spPr>
          <a:xfrm>
            <a:off x="4050267" y="4663470"/>
            <a:ext cx="2" cy="100314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er2"/>
          <p:cNvCxnSpPr/>
          <p:nvPr/>
        </p:nvCxnSpPr>
        <p:spPr>
          <a:xfrm>
            <a:off x="4888470" y="4663470"/>
            <a:ext cx="0" cy="1003143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373866" y="5860229"/>
            <a:ext cx="5779534" cy="3845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400" i="1" smtClean="0">
                <a:solidFill>
                  <a:srgbClr val="FF0000"/>
                </a:solidFill>
              </a:rPr>
              <a:t>3. Thrashing Row-Buffer</a:t>
            </a:r>
            <a:endParaRPr lang="en-US" sz="4000" i="1">
              <a:solidFill>
                <a:srgbClr val="FF0000"/>
              </a:solidFill>
            </a:endParaRPr>
          </a:p>
        </p:txBody>
      </p:sp>
      <p:cxnSp>
        <p:nvCxnSpPr>
          <p:cNvPr id="181" name="Straight Connector 180"/>
          <p:cNvCxnSpPr/>
          <p:nvPr/>
        </p:nvCxnSpPr>
        <p:spPr>
          <a:xfrm>
            <a:off x="0" y="3810000"/>
            <a:ext cx="9144000" cy="0"/>
          </a:xfrm>
          <a:prstGeom prst="line">
            <a:avLst/>
          </a:prstGeom>
          <a:ln w="1270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/>
          <p:cNvSpPr txBox="1"/>
          <p:nvPr/>
        </p:nvSpPr>
        <p:spPr>
          <a:xfrm>
            <a:off x="1295400" y="4035015"/>
            <a:ext cx="3858011" cy="38458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i="1" smtClean="0">
                <a:solidFill>
                  <a:srgbClr val="FF0000"/>
                </a:solidFill>
              </a:rPr>
              <a:t>Served in parallel</a:t>
            </a:r>
            <a:endParaRPr lang="en-US" sz="4000" i="1">
              <a:solidFill>
                <a:srgbClr val="FF0000"/>
              </a:solidFill>
            </a:endParaRPr>
          </a:p>
        </p:txBody>
      </p:sp>
      <p:cxnSp>
        <p:nvCxnSpPr>
          <p:cNvPr id="184" name="Curved Connector 183"/>
          <p:cNvCxnSpPr>
            <a:stCxn id="182" idx="2"/>
            <a:endCxn id="183" idx="0"/>
          </p:cNvCxnSpPr>
          <p:nvPr/>
        </p:nvCxnSpPr>
        <p:spPr>
          <a:xfrm rot="16200000" flipH="1">
            <a:off x="2709969" y="3520577"/>
            <a:ext cx="597443" cy="43143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/>
          <p:cNvSpPr/>
          <p:nvPr/>
        </p:nvSpPr>
        <p:spPr>
          <a:xfrm>
            <a:off x="2373879" y="1676400"/>
            <a:ext cx="838190" cy="1761172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ounded Rectangle 191"/>
          <p:cNvSpPr/>
          <p:nvPr/>
        </p:nvSpPr>
        <p:spPr>
          <a:xfrm>
            <a:off x="3208175" y="1676400"/>
            <a:ext cx="838190" cy="1761172"/>
          </a:xfrm>
          <a:prstGeom prst="round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Curved Connector 192"/>
          <p:cNvCxnSpPr>
            <a:stCxn id="192" idx="2"/>
            <a:endCxn id="183" idx="0"/>
          </p:cNvCxnSpPr>
          <p:nvPr/>
        </p:nvCxnSpPr>
        <p:spPr>
          <a:xfrm rot="5400000">
            <a:off x="3127117" y="3534861"/>
            <a:ext cx="597443" cy="40286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nd0"/>
          <p:cNvCxnSpPr/>
          <p:nvPr/>
        </p:nvCxnSpPr>
        <p:spPr>
          <a:xfrm>
            <a:off x="4046364" y="1413421"/>
            <a:ext cx="0" cy="3250049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nd1"/>
          <p:cNvCxnSpPr/>
          <p:nvPr/>
        </p:nvCxnSpPr>
        <p:spPr>
          <a:xfrm>
            <a:off x="7822166" y="4246425"/>
            <a:ext cx="0" cy="1544775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wasted"/>
          <p:cNvCxnSpPr/>
          <p:nvPr/>
        </p:nvCxnSpPr>
        <p:spPr>
          <a:xfrm>
            <a:off x="4181852" y="4495800"/>
            <a:ext cx="3514348" cy="0"/>
          </a:xfrm>
          <a:prstGeom prst="line">
            <a:avLst/>
          </a:prstGeom>
          <a:ln w="57150">
            <a:solidFill>
              <a:srgbClr val="FF0000"/>
            </a:solidFill>
            <a:prstDash val="solid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4050272" y="3962400"/>
            <a:ext cx="3747009" cy="4228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smtClean="0">
                <a:solidFill>
                  <a:srgbClr val="FF0000"/>
                </a:solidFill>
              </a:rPr>
              <a:t>Delayed</a:t>
            </a:r>
            <a:endParaRPr lang="en-US" sz="4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32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0" grpId="0" animBg="1"/>
      <p:bldP spid="62" grpId="0" animBg="1"/>
      <p:bldP spid="54" grpId="0" animBg="1"/>
      <p:bldP spid="68" grpId="0"/>
      <p:bldP spid="77" grpId="0"/>
      <p:bldP spid="77" grpId="1"/>
      <p:bldP spid="49" grpId="0" animBg="1"/>
      <p:bldP spid="49" grpId="1" animBg="1"/>
      <p:bldP spid="50" grpId="0" animBg="1"/>
      <p:bldP spid="50" grpId="1" animBg="1"/>
      <p:bldP spid="56" grpId="0" animBg="1"/>
      <p:bldP spid="56" grpId="1" animBg="1"/>
      <p:bldP spid="57" grpId="0" animBg="1"/>
      <p:bldP spid="57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/>
      <p:bldP spid="121" grpId="1"/>
      <p:bldP spid="170" grpId="0"/>
      <p:bldP spid="170" grpId="1"/>
      <p:bldP spid="183" grpId="0"/>
      <p:bldP spid="183" grpId="1"/>
      <p:bldP spid="182" grpId="0" animBg="1"/>
      <p:bldP spid="182" grpId="1" animBg="1"/>
      <p:bldP spid="192" grpId="0" animBg="1"/>
      <p:bldP spid="192" grpId="1" animBg="1"/>
      <p:bldP spid="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Our Goal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smtClean="0"/>
              <a:t>Goal: </a:t>
            </a:r>
            <a:r>
              <a:rPr lang="en-US" sz="3600" i="1" smtClean="0">
                <a:solidFill>
                  <a:schemeClr val="tx2"/>
                </a:solidFill>
              </a:rPr>
              <a:t>Mitigate </a:t>
            </a:r>
            <a:r>
              <a:rPr lang="en-US" sz="3600" i="1">
                <a:solidFill>
                  <a:schemeClr val="tx2"/>
                </a:solidFill>
              </a:rPr>
              <a:t>the detrimental effects of </a:t>
            </a:r>
            <a:r>
              <a:rPr lang="en-US" sz="3600" b="1" i="1" smtClean="0">
                <a:solidFill>
                  <a:schemeClr val="tx2"/>
                </a:solidFill>
              </a:rPr>
              <a:t>bank </a:t>
            </a:r>
            <a:r>
              <a:rPr lang="en-US" sz="3600" b="1" i="1">
                <a:solidFill>
                  <a:schemeClr val="tx2"/>
                </a:solidFill>
              </a:rPr>
              <a:t>conflicts </a:t>
            </a:r>
            <a:r>
              <a:rPr lang="en-US" sz="3600" i="1">
                <a:solidFill>
                  <a:schemeClr val="tx2"/>
                </a:solidFill>
              </a:rPr>
              <a:t>in a cost-effective </a:t>
            </a:r>
            <a:r>
              <a:rPr lang="en-US" sz="3600" i="1" smtClean="0">
                <a:solidFill>
                  <a:schemeClr val="tx2"/>
                </a:solidFill>
              </a:rPr>
              <a:t>manner</a:t>
            </a:r>
          </a:p>
          <a:p>
            <a:pPr marL="0" indent="0">
              <a:buNone/>
            </a:pPr>
            <a:endParaRPr lang="en-US" sz="3200" i="1">
              <a:solidFill>
                <a:schemeClr val="tx2"/>
              </a:solidFill>
            </a:endParaRPr>
          </a:p>
          <a:p>
            <a:r>
              <a:rPr lang="en-US" sz="3600" b="1"/>
              <a:t>N</a:t>
            </a:r>
            <a:r>
              <a:rPr lang="en-US" sz="3600" b="1" smtClean="0"/>
              <a:t>aïve solution: </a:t>
            </a:r>
            <a:r>
              <a:rPr lang="en-US" sz="3600" smtClean="0"/>
              <a:t>Add more banks</a:t>
            </a:r>
          </a:p>
          <a:p>
            <a:pPr marL="858838" lvl="1" indent="-401638"/>
            <a:r>
              <a:rPr lang="en-US" sz="3600" smtClean="0">
                <a:solidFill>
                  <a:srgbClr val="FF0000"/>
                </a:solidFill>
              </a:rPr>
              <a:t>Very expensive</a:t>
            </a:r>
          </a:p>
          <a:p>
            <a:endParaRPr lang="en-US" sz="3200" smtClean="0"/>
          </a:p>
          <a:p>
            <a:r>
              <a:rPr lang="en-US" sz="3600" smtClean="0"/>
              <a:t>We propose a </a:t>
            </a:r>
            <a:r>
              <a:rPr lang="en-US" sz="3600" b="1" smtClean="0"/>
              <a:t>cost-effective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smtClean="0">
                <a:solidFill>
                  <a:schemeClr val="tx2"/>
                </a:solidFill>
              </a:rPr>
              <a:t>A DRAM bank is divided into </a:t>
            </a:r>
            <a:r>
              <a:rPr lang="en-US" sz="4000" b="1" i="1" smtClean="0">
                <a:solidFill>
                  <a:schemeClr val="tx2"/>
                </a:solidFill>
              </a:rPr>
              <a:t>subarrays</a:t>
            </a:r>
            <a:endParaRPr lang="en-US" sz="4000" b="1" i="1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Key Observation #1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8</a:t>
            </a:fld>
            <a:endParaRPr lang="en-US"/>
          </a:p>
        </p:txBody>
      </p:sp>
      <p:sp>
        <p:nvSpPr>
          <p:cNvPr id="5" name="row0"/>
          <p:cNvSpPr/>
          <p:nvPr/>
        </p:nvSpPr>
        <p:spPr>
          <a:xfrm>
            <a:off x="1148444" y="4038600"/>
            <a:ext cx="244316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tx1"/>
                </a:solidFill>
              </a:rPr>
              <a:t>Row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6" name="bankblank"/>
          <p:cNvSpPr/>
          <p:nvPr/>
        </p:nvSpPr>
        <p:spPr>
          <a:xfrm>
            <a:off x="1148444" y="2667000"/>
            <a:ext cx="2443164" cy="18288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7" name="row-buffer"/>
          <p:cNvSpPr/>
          <p:nvPr/>
        </p:nvSpPr>
        <p:spPr>
          <a:xfrm>
            <a:off x="1148445" y="4800600"/>
            <a:ext cx="2443164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tx1"/>
                </a:solidFill>
              </a:rPr>
              <a:t>Row-Buffer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8" name="row1"/>
          <p:cNvSpPr/>
          <p:nvPr/>
        </p:nvSpPr>
        <p:spPr>
          <a:xfrm>
            <a:off x="1148445" y="3581400"/>
            <a:ext cx="244316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tx1"/>
                </a:solidFill>
              </a:rPr>
              <a:t>Row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9" name="row2"/>
          <p:cNvSpPr/>
          <p:nvPr/>
        </p:nvSpPr>
        <p:spPr>
          <a:xfrm>
            <a:off x="1148444" y="3124200"/>
            <a:ext cx="244316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tx1"/>
                </a:solidFill>
              </a:rPr>
              <a:t>Row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0" name="row3"/>
          <p:cNvSpPr/>
          <p:nvPr/>
        </p:nvSpPr>
        <p:spPr>
          <a:xfrm>
            <a:off x="1148444" y="2667000"/>
            <a:ext cx="2443164" cy="457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smtClean="0">
                <a:solidFill>
                  <a:schemeClr val="tx1"/>
                </a:solidFill>
              </a:rPr>
              <a:t>Row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2" name="smallrow"/>
          <p:cNvSpPr/>
          <p:nvPr/>
        </p:nvSpPr>
        <p:spPr>
          <a:xfrm>
            <a:off x="1148444" y="42672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3" name="smallrow"/>
          <p:cNvSpPr/>
          <p:nvPr/>
        </p:nvSpPr>
        <p:spPr>
          <a:xfrm>
            <a:off x="1148444" y="40386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4" name="smallrow"/>
          <p:cNvSpPr/>
          <p:nvPr/>
        </p:nvSpPr>
        <p:spPr>
          <a:xfrm>
            <a:off x="1148444" y="38100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5" name="smallrow"/>
          <p:cNvSpPr/>
          <p:nvPr/>
        </p:nvSpPr>
        <p:spPr>
          <a:xfrm>
            <a:off x="1148444" y="35814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6" name="smallrow"/>
          <p:cNvSpPr/>
          <p:nvPr/>
        </p:nvSpPr>
        <p:spPr>
          <a:xfrm>
            <a:off x="1148444" y="33528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7" name="smallrow"/>
          <p:cNvSpPr/>
          <p:nvPr/>
        </p:nvSpPr>
        <p:spPr>
          <a:xfrm>
            <a:off x="1148444" y="31242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8" name="smallrow"/>
          <p:cNvSpPr/>
          <p:nvPr/>
        </p:nvSpPr>
        <p:spPr>
          <a:xfrm>
            <a:off x="1148445" y="28956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19" name="smallrow"/>
          <p:cNvSpPr/>
          <p:nvPr/>
        </p:nvSpPr>
        <p:spPr>
          <a:xfrm>
            <a:off x="1148444" y="26670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1" name="Right Bracket 20"/>
          <p:cNvSpPr/>
          <p:nvPr/>
        </p:nvSpPr>
        <p:spPr>
          <a:xfrm>
            <a:off x="3833477" y="2667000"/>
            <a:ext cx="152400" cy="1828800"/>
          </a:xfrm>
          <a:prstGeom prst="righ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85877" y="3425279"/>
            <a:ext cx="1957723" cy="2704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i="1" smtClean="0"/>
              <a:t>32k rows</a:t>
            </a:r>
            <a:endParaRPr lang="en-US" sz="3200" i="1"/>
          </a:p>
        </p:txBody>
      </p:sp>
      <p:sp>
        <p:nvSpPr>
          <p:cNvPr id="23" name="TextBox 22"/>
          <p:cNvSpPr txBox="1"/>
          <p:nvPr/>
        </p:nvSpPr>
        <p:spPr>
          <a:xfrm>
            <a:off x="655526" y="1905000"/>
            <a:ext cx="3429000" cy="4571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b="1" i="1" smtClean="0"/>
              <a:t>Logical Bank</a:t>
            </a:r>
            <a:endParaRPr lang="en-US" sz="3600" b="1" i="1"/>
          </a:p>
        </p:txBody>
      </p:sp>
      <p:sp>
        <p:nvSpPr>
          <p:cNvPr id="24" name="smallrow"/>
          <p:cNvSpPr/>
          <p:nvPr/>
        </p:nvSpPr>
        <p:spPr>
          <a:xfrm>
            <a:off x="1160886" y="41529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5" name="smallrow"/>
          <p:cNvSpPr/>
          <p:nvPr/>
        </p:nvSpPr>
        <p:spPr>
          <a:xfrm>
            <a:off x="1160886" y="36957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6" name="smallrow"/>
          <p:cNvSpPr/>
          <p:nvPr/>
        </p:nvSpPr>
        <p:spPr>
          <a:xfrm>
            <a:off x="1148444" y="32385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7" name="smallrow"/>
          <p:cNvSpPr/>
          <p:nvPr/>
        </p:nvSpPr>
        <p:spPr>
          <a:xfrm>
            <a:off x="1148444" y="2781300"/>
            <a:ext cx="2443164" cy="228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5410199"/>
            <a:ext cx="4130451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400" smtClean="0"/>
              <a:t>A </a:t>
            </a:r>
            <a:r>
              <a:rPr lang="en-US" sz="3400" i="1" u="sng" smtClean="0"/>
              <a:t>single</a:t>
            </a:r>
            <a:r>
              <a:rPr lang="en-US" sz="3400" smtClean="0"/>
              <a:t> row-buffer </a:t>
            </a:r>
            <a:r>
              <a:rPr lang="en-US" sz="3400" smtClean="0">
                <a:solidFill>
                  <a:srgbClr val="FF0000"/>
                </a:solidFill>
              </a:rPr>
              <a:t>cannot</a:t>
            </a:r>
            <a:r>
              <a:rPr lang="en-US" sz="3400" smtClean="0"/>
              <a:t> drive </a:t>
            </a:r>
            <a:r>
              <a:rPr lang="en-US" sz="3400" i="1" u="sng" smtClean="0"/>
              <a:t>all</a:t>
            </a:r>
            <a:r>
              <a:rPr lang="en-US" sz="3400" smtClean="0"/>
              <a:t> rows</a:t>
            </a:r>
            <a:endParaRPr lang="en-US" sz="3400"/>
          </a:p>
        </p:txBody>
      </p:sp>
      <p:sp>
        <p:nvSpPr>
          <p:cNvPr id="33" name="bankblank"/>
          <p:cNvSpPr/>
          <p:nvPr/>
        </p:nvSpPr>
        <p:spPr>
          <a:xfrm>
            <a:off x="5369717" y="2665807"/>
            <a:ext cx="2631282" cy="35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4" name="row-buffer"/>
          <p:cNvSpPr/>
          <p:nvPr/>
        </p:nvSpPr>
        <p:spPr>
          <a:xfrm>
            <a:off x="5369717" y="4799407"/>
            <a:ext cx="263128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Global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6799" y="1903807"/>
            <a:ext cx="3429000" cy="4571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b="1" i="1" smtClean="0"/>
              <a:t>Physical Bank</a:t>
            </a:r>
            <a:endParaRPr lang="en-US" sz="3600" b="1" i="1"/>
          </a:p>
        </p:txBody>
      </p:sp>
      <p:sp>
        <p:nvSpPr>
          <p:cNvPr id="38" name="smallrow"/>
          <p:cNvSpPr/>
          <p:nvPr/>
        </p:nvSpPr>
        <p:spPr>
          <a:xfrm>
            <a:off x="5369717" y="2661452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9" name="smallrow"/>
          <p:cNvSpPr/>
          <p:nvPr/>
        </p:nvSpPr>
        <p:spPr>
          <a:xfrm>
            <a:off x="5369717" y="2781300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0" name="smallrow"/>
          <p:cNvSpPr/>
          <p:nvPr/>
        </p:nvSpPr>
        <p:spPr>
          <a:xfrm>
            <a:off x="5369717" y="2901148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3" name="row-buffer"/>
          <p:cNvSpPr/>
          <p:nvPr/>
        </p:nvSpPr>
        <p:spPr>
          <a:xfrm>
            <a:off x="5369717" y="3020996"/>
            <a:ext cx="263128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smtClean="0">
                <a:solidFill>
                  <a:schemeClr val="tx1"/>
                </a:solidFill>
              </a:rPr>
              <a:t>Local Row-Buf</a:t>
            </a:r>
            <a:endParaRPr lang="en-US" sz="3000" b="1">
              <a:solidFill>
                <a:schemeClr val="tx1"/>
              </a:solidFill>
            </a:endParaRPr>
          </a:p>
        </p:txBody>
      </p:sp>
      <p:sp>
        <p:nvSpPr>
          <p:cNvPr id="44" name="bankblank"/>
          <p:cNvSpPr/>
          <p:nvPr/>
        </p:nvSpPr>
        <p:spPr>
          <a:xfrm>
            <a:off x="5369717" y="3716331"/>
            <a:ext cx="2631282" cy="35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5" name="smallrow"/>
          <p:cNvSpPr/>
          <p:nvPr/>
        </p:nvSpPr>
        <p:spPr>
          <a:xfrm>
            <a:off x="5369717" y="3711976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6" name="smallrow"/>
          <p:cNvSpPr/>
          <p:nvPr/>
        </p:nvSpPr>
        <p:spPr>
          <a:xfrm>
            <a:off x="5369717" y="3831824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7" name="smallrow"/>
          <p:cNvSpPr/>
          <p:nvPr/>
        </p:nvSpPr>
        <p:spPr>
          <a:xfrm>
            <a:off x="5369717" y="3951672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8" name="row-buffer"/>
          <p:cNvSpPr/>
          <p:nvPr/>
        </p:nvSpPr>
        <p:spPr>
          <a:xfrm>
            <a:off x="5369717" y="4071520"/>
            <a:ext cx="2631282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49" name="subarray"/>
          <p:cNvSpPr/>
          <p:nvPr/>
        </p:nvSpPr>
        <p:spPr>
          <a:xfrm>
            <a:off x="5369717" y="3716331"/>
            <a:ext cx="2631282" cy="812389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Subarray</a:t>
            </a:r>
            <a:r>
              <a:rPr lang="en-US" sz="4000" b="1" baseline="-25000" smtClean="0">
                <a:solidFill>
                  <a:schemeClr val="bg1"/>
                </a:solidFill>
              </a:rPr>
              <a:t>1</a:t>
            </a:r>
            <a:endParaRPr lang="en-US" sz="4000" b="1" baseline="-25000">
              <a:solidFill>
                <a:schemeClr val="bg1"/>
              </a:solidFill>
            </a:endParaRPr>
          </a:p>
        </p:txBody>
      </p:sp>
      <p:sp>
        <p:nvSpPr>
          <p:cNvPr id="50" name="subarray"/>
          <p:cNvSpPr/>
          <p:nvPr/>
        </p:nvSpPr>
        <p:spPr>
          <a:xfrm>
            <a:off x="5369717" y="2667000"/>
            <a:ext cx="2631282" cy="81674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Subarray</a:t>
            </a:r>
            <a:r>
              <a:rPr lang="en-US" sz="4000" b="1" baseline="-25000" smtClean="0">
                <a:solidFill>
                  <a:schemeClr val="bg1"/>
                </a:solidFill>
              </a:rPr>
              <a:t>64</a:t>
            </a:r>
            <a:endParaRPr lang="en-US" sz="4000" b="1" baseline="-25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2916" y="5410198"/>
            <a:ext cx="4764884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3400" smtClean="0"/>
              <a:t>Many </a:t>
            </a:r>
            <a:r>
              <a:rPr lang="en-US" sz="3400" b="1" i="1" smtClean="0">
                <a:solidFill>
                  <a:schemeClr val="tx2"/>
                </a:solidFill>
              </a:rPr>
              <a:t>local row-buffers</a:t>
            </a:r>
            <a:r>
              <a:rPr lang="en-US" sz="3400" smtClean="0"/>
              <a:t>, one at each </a:t>
            </a:r>
            <a:r>
              <a:rPr lang="en-US" sz="3400" b="1" i="1" smtClean="0">
                <a:solidFill>
                  <a:schemeClr val="tx2"/>
                </a:solidFill>
              </a:rPr>
              <a:t>subarray</a:t>
            </a:r>
            <a:endParaRPr lang="en-US" sz="3400" b="1" i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65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1" grpId="1" animBg="1"/>
      <p:bldP spid="22" grpId="0"/>
      <p:bldP spid="22" grpId="1"/>
      <p:bldP spid="24" grpId="0" animBg="1"/>
      <p:bldP spid="25" grpId="0" animBg="1"/>
      <p:bldP spid="26" grpId="0" animBg="1"/>
      <p:bldP spid="27" grpId="0" animBg="1"/>
      <p:bldP spid="28" grpId="0"/>
      <p:bldP spid="33" grpId="0" animBg="1"/>
      <p:bldP spid="34" grpId="0" animBg="1"/>
      <p:bldP spid="36" grpId="0"/>
      <p:bldP spid="38" grpId="0" animBg="1"/>
      <p:bldP spid="39" grpId="0" animBg="1"/>
      <p:bldP spid="40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0" grpId="1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/>
          <p:cNvSpPr/>
          <p:nvPr/>
        </p:nvSpPr>
        <p:spPr>
          <a:xfrm>
            <a:off x="849086" y="2057400"/>
            <a:ext cx="5715000" cy="4419599"/>
          </a:xfrm>
          <a:prstGeom prst="roundRect">
            <a:avLst>
              <a:gd name="adj" fmla="val 11769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1162446" y="2184701"/>
            <a:ext cx="935381" cy="3412538"/>
          </a:xfrm>
          <a:prstGeom prst="roundRect">
            <a:avLst>
              <a:gd name="adj" fmla="val 11769"/>
            </a:avLst>
          </a:prstGeom>
          <a:solidFill>
            <a:srgbClr val="FF0000">
              <a:alpha val="50000"/>
            </a:srgbClr>
          </a:solidFill>
          <a:ln w="571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3191726" y="5592605"/>
            <a:ext cx="2975202" cy="726233"/>
          </a:xfrm>
          <a:prstGeom prst="roundRect">
            <a:avLst>
              <a:gd name="adj" fmla="val 11769"/>
            </a:avLst>
          </a:prstGeom>
          <a:solidFill>
            <a:srgbClr val="FF0000">
              <a:alpha val="50000"/>
            </a:srgbClr>
          </a:solidFill>
          <a:ln w="571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smtClean="0"/>
              <a:t>Key Observation #2</a:t>
            </a:r>
            <a:endParaRPr lang="en-US" sz="4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441950"/>
          </a:xfrm>
        </p:spPr>
        <p:txBody>
          <a:bodyPr/>
          <a:lstStyle/>
          <a:p>
            <a:pPr marL="0" indent="0">
              <a:lnSpc>
                <a:spcPct val="70000"/>
              </a:lnSpc>
              <a:buNone/>
            </a:pPr>
            <a:r>
              <a:rPr lang="en-US" sz="4000" smtClean="0">
                <a:solidFill>
                  <a:schemeClr val="tx2"/>
                </a:solidFill>
              </a:rPr>
              <a:t>Each subarray is mostly independent… </a:t>
            </a:r>
          </a:p>
          <a:p>
            <a:pPr marL="855663" lvl="1" indent="-398463">
              <a:lnSpc>
                <a:spcPct val="70000"/>
              </a:lnSpc>
            </a:pPr>
            <a:r>
              <a:rPr lang="en-US" sz="3200" smtClean="0"/>
              <a:t>except occasionally sharing </a:t>
            </a:r>
            <a:r>
              <a:rPr lang="en-US" sz="3200" b="1" i="1" smtClean="0">
                <a:solidFill>
                  <a:srgbClr val="FF0000"/>
                </a:solidFill>
              </a:rPr>
              <a:t>global structures</a:t>
            </a:r>
            <a:endParaRPr lang="en-US" sz="3200" b="1" i="1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63EBC-A636-4E4F-B313-DA526F248DF6}" type="slidenum">
              <a:rPr lang="en-US" smtClean="0"/>
              <a:t>9</a:t>
            </a:fld>
            <a:endParaRPr lang="en-US"/>
          </a:p>
        </p:txBody>
      </p:sp>
      <p:sp>
        <p:nvSpPr>
          <p:cNvPr id="5" name="row-buffer"/>
          <p:cNvSpPr/>
          <p:nvPr/>
        </p:nvSpPr>
        <p:spPr>
          <a:xfrm>
            <a:off x="3363686" y="5727123"/>
            <a:ext cx="263128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Global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10" name="decoder"/>
          <p:cNvSpPr/>
          <p:nvPr/>
        </p:nvSpPr>
        <p:spPr>
          <a:xfrm rot="16200000">
            <a:off x="2513307" y="2613740"/>
            <a:ext cx="800644" cy="340858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1" name="decoder"/>
          <p:cNvSpPr/>
          <p:nvPr/>
        </p:nvSpPr>
        <p:spPr>
          <a:xfrm rot="16200000">
            <a:off x="113490" y="3629029"/>
            <a:ext cx="3033295" cy="523882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bg1"/>
                </a:solidFill>
              </a:rPr>
              <a:t>Global Decoder</a:t>
            </a:r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9" name="decoder"/>
          <p:cNvSpPr/>
          <p:nvPr/>
        </p:nvSpPr>
        <p:spPr>
          <a:xfrm rot="16200000">
            <a:off x="2505257" y="4678999"/>
            <a:ext cx="816744" cy="340858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358795" y="2355273"/>
            <a:ext cx="0" cy="305234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2"/>
          </p:cNvCxnSpPr>
          <p:nvPr/>
        </p:nvCxnSpPr>
        <p:spPr>
          <a:xfrm>
            <a:off x="1892079" y="3890970"/>
            <a:ext cx="46671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endCxn id="10" idx="0"/>
          </p:cNvCxnSpPr>
          <p:nvPr/>
        </p:nvCxnSpPr>
        <p:spPr>
          <a:xfrm>
            <a:off x="2358795" y="2784169"/>
            <a:ext cx="3844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19" idx="0"/>
          </p:cNvCxnSpPr>
          <p:nvPr/>
        </p:nvCxnSpPr>
        <p:spPr>
          <a:xfrm>
            <a:off x="2358795" y="4849428"/>
            <a:ext cx="3844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219200" y="5727123"/>
            <a:ext cx="1811111" cy="45719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sz="4800" b="1" i="1" smtClean="0"/>
              <a:t>Bank</a:t>
            </a:r>
            <a:endParaRPr lang="en-US" sz="4400" b="1" i="1"/>
          </a:p>
        </p:txBody>
      </p:sp>
      <p:cxnSp>
        <p:nvCxnSpPr>
          <p:cNvPr id="31" name="Curved Connector 30"/>
          <p:cNvCxnSpPr>
            <a:stCxn id="30" idx="3"/>
          </p:cNvCxnSpPr>
          <p:nvPr/>
        </p:nvCxnSpPr>
        <p:spPr>
          <a:xfrm flipV="1">
            <a:off x="6166928" y="1915727"/>
            <a:ext cx="1376872" cy="4039995"/>
          </a:xfrm>
          <a:prstGeom prst="curvedConnector2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flipV="1">
            <a:off x="2097827" y="1915727"/>
            <a:ext cx="4912573" cy="1665674"/>
          </a:xfrm>
          <a:prstGeom prst="curvedConnector3">
            <a:avLst>
              <a:gd name="adj1" fmla="val 100142"/>
            </a:avLst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ankblank"/>
          <p:cNvSpPr/>
          <p:nvPr/>
        </p:nvSpPr>
        <p:spPr>
          <a:xfrm>
            <a:off x="3363118" y="2366555"/>
            <a:ext cx="2631282" cy="35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5" name="smallrow"/>
          <p:cNvSpPr/>
          <p:nvPr/>
        </p:nvSpPr>
        <p:spPr>
          <a:xfrm>
            <a:off x="3363118" y="2362200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6" name="smallrow"/>
          <p:cNvSpPr/>
          <p:nvPr/>
        </p:nvSpPr>
        <p:spPr>
          <a:xfrm>
            <a:off x="3363118" y="2482048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7" name="smallrow"/>
          <p:cNvSpPr/>
          <p:nvPr/>
        </p:nvSpPr>
        <p:spPr>
          <a:xfrm>
            <a:off x="3363118" y="2601896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8" name="row-buffer"/>
          <p:cNvSpPr/>
          <p:nvPr/>
        </p:nvSpPr>
        <p:spPr>
          <a:xfrm>
            <a:off x="3363118" y="2721744"/>
            <a:ext cx="2631282" cy="4572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39" name="bankblank"/>
          <p:cNvSpPr/>
          <p:nvPr/>
        </p:nvSpPr>
        <p:spPr>
          <a:xfrm>
            <a:off x="3363118" y="4445411"/>
            <a:ext cx="2631282" cy="35518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0" name="smallrow"/>
          <p:cNvSpPr/>
          <p:nvPr/>
        </p:nvSpPr>
        <p:spPr>
          <a:xfrm>
            <a:off x="3363118" y="4441056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1" name="smallrow"/>
          <p:cNvSpPr/>
          <p:nvPr/>
        </p:nvSpPr>
        <p:spPr>
          <a:xfrm>
            <a:off x="3363118" y="4560904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2" name="smallrow"/>
          <p:cNvSpPr/>
          <p:nvPr/>
        </p:nvSpPr>
        <p:spPr>
          <a:xfrm>
            <a:off x="3363118" y="4680752"/>
            <a:ext cx="2631282" cy="11984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43" name="row-buffer"/>
          <p:cNvSpPr/>
          <p:nvPr/>
        </p:nvSpPr>
        <p:spPr>
          <a:xfrm>
            <a:off x="3363118" y="4800600"/>
            <a:ext cx="2631282" cy="457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smtClean="0">
                <a:solidFill>
                  <a:schemeClr val="tx1"/>
                </a:solidFill>
              </a:rPr>
              <a:t>Local Row-Buf</a:t>
            </a:r>
            <a:endParaRPr lang="en-US" sz="3000">
              <a:solidFill>
                <a:schemeClr val="tx1"/>
              </a:solidFill>
            </a:endParaRPr>
          </a:p>
        </p:txBody>
      </p:sp>
      <p:sp>
        <p:nvSpPr>
          <p:cNvPr id="44" name="subarray"/>
          <p:cNvSpPr/>
          <p:nvPr/>
        </p:nvSpPr>
        <p:spPr>
          <a:xfrm>
            <a:off x="3363118" y="4445411"/>
            <a:ext cx="2631282" cy="812389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Subarray</a:t>
            </a:r>
            <a:r>
              <a:rPr lang="en-US" sz="4000" b="1" baseline="-25000" smtClean="0">
                <a:solidFill>
                  <a:schemeClr val="bg1"/>
                </a:solidFill>
              </a:rPr>
              <a:t>1</a:t>
            </a:r>
            <a:endParaRPr lang="en-US" sz="4000" b="1" baseline="-25000">
              <a:solidFill>
                <a:schemeClr val="bg1"/>
              </a:solidFill>
            </a:endParaRPr>
          </a:p>
        </p:txBody>
      </p:sp>
      <p:sp>
        <p:nvSpPr>
          <p:cNvPr id="45" name="subarray"/>
          <p:cNvSpPr/>
          <p:nvPr/>
        </p:nvSpPr>
        <p:spPr>
          <a:xfrm>
            <a:off x="3363686" y="2355273"/>
            <a:ext cx="2631282" cy="816744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Subarray</a:t>
            </a:r>
            <a:r>
              <a:rPr lang="en-US" sz="4000" b="1" baseline="-25000" smtClean="0">
                <a:solidFill>
                  <a:schemeClr val="bg1"/>
                </a:solidFill>
              </a:rPr>
              <a:t>64</a:t>
            </a:r>
            <a:endParaRPr lang="en-US" sz="4000" b="1" baseline="-250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 rot="16200000">
            <a:off x="3966747" y="3535357"/>
            <a:ext cx="1266467" cy="55363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7200" b="1" smtClean="0"/>
              <a:t>···</a:t>
            </a:r>
            <a:endParaRPr lang="en-US" sz="7200" b="1"/>
          </a:p>
        </p:txBody>
      </p:sp>
    </p:spTree>
    <p:extLst>
      <p:ext uri="{BB962C8B-B14F-4D97-AF65-F5344CB8AC3E}">
        <p14:creationId xmlns:p14="http://schemas.microsoft.com/office/powerpoint/2010/main" val="276412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0" grpId="0" animBg="1"/>
      <p:bldP spid="10" grpId="0" animBg="1"/>
      <p:bldP spid="11" grpId="0" animBg="1"/>
      <p:bldP spid="19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22292</TotalTime>
  <Words>1384</Words>
  <Application>Microsoft Office PowerPoint</Application>
  <PresentationFormat>On-screen Show (4:3)</PresentationFormat>
  <Paragraphs>584</Paragraphs>
  <Slides>44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A Case for  Subarray-Level Parallelism  (SALP) in DRAM </vt:lpstr>
      <vt:lpstr>Executive Summary</vt:lpstr>
      <vt:lpstr>Outline</vt:lpstr>
      <vt:lpstr>Introduction</vt:lpstr>
      <vt:lpstr>Bank conflicts degrade performance</vt:lpstr>
      <vt:lpstr>Case Study: Timeline</vt:lpstr>
      <vt:lpstr>Our Goal</vt:lpstr>
      <vt:lpstr>Key Observation #1</vt:lpstr>
      <vt:lpstr>Key Observation #2</vt:lpstr>
      <vt:lpstr>Key Idea: Reduce Sharing of Globals</vt:lpstr>
      <vt:lpstr>Overview of Our Mechanism</vt:lpstr>
      <vt:lpstr>Outline</vt:lpstr>
      <vt:lpstr>Organization of DRAM System</vt:lpstr>
      <vt:lpstr>Naïve Solutions to Bank Conflicts</vt:lpstr>
      <vt:lpstr>Logical Bank</vt:lpstr>
      <vt:lpstr>Physical Bank</vt:lpstr>
      <vt:lpstr>Hynix 4Gb DDR3 (23nm)  Lim et al., ISSCC’12</vt:lpstr>
      <vt:lpstr>Bank: Full Picture</vt:lpstr>
      <vt:lpstr>Outline</vt:lpstr>
      <vt:lpstr>Problem Statement</vt:lpstr>
      <vt:lpstr>Overview: MASA</vt:lpstr>
      <vt:lpstr>Challenges: Global Structures</vt:lpstr>
      <vt:lpstr>Challenge #1. Global Address Latch</vt:lpstr>
      <vt:lpstr>Solution #1. Subarray Address Latch</vt:lpstr>
      <vt:lpstr>Challenges: Global Structures</vt:lpstr>
      <vt:lpstr>Challenge #2. Global Bitlines</vt:lpstr>
      <vt:lpstr>Solution #2. Designated-Bit Latch</vt:lpstr>
      <vt:lpstr>Challenges: Global Structures</vt:lpstr>
      <vt:lpstr>MASA: Advantages</vt:lpstr>
      <vt:lpstr>MASA: Overhead</vt:lpstr>
      <vt:lpstr>Cheaper Mechanisms</vt:lpstr>
      <vt:lpstr>Outline</vt:lpstr>
      <vt:lpstr>Related Works</vt:lpstr>
      <vt:lpstr>Outline</vt:lpstr>
      <vt:lpstr>Methodology</vt:lpstr>
      <vt:lpstr>Configuration</vt:lpstr>
      <vt:lpstr>Single-Core: Instruction Throughput</vt:lpstr>
      <vt:lpstr>Single-Core: Instruction Throughput</vt:lpstr>
      <vt:lpstr>Single-Core: Sensitivity to Subarrays</vt:lpstr>
      <vt:lpstr>Single-Core: Row-Interleaved, Open-Row</vt:lpstr>
      <vt:lpstr>Single-Core: Row-Interleaved, Open-Row</vt:lpstr>
      <vt:lpstr>Other Results/Discussion in Paper</vt:lpstr>
      <vt:lpstr>Conclusion</vt:lpstr>
      <vt:lpstr>A Case for  Subarray-Level Parallelism  (SALP) in DRAM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yoonguk</dc:creator>
  <cp:lastModifiedBy>yoongu</cp:lastModifiedBy>
  <cp:revision>1068</cp:revision>
  <cp:lastPrinted>2012-05-16T23:19:42Z</cp:lastPrinted>
  <dcterms:created xsi:type="dcterms:W3CDTF">2012-04-22T18:44:52Z</dcterms:created>
  <dcterms:modified xsi:type="dcterms:W3CDTF">2012-06-16T23:06:55Z</dcterms:modified>
</cp:coreProperties>
</file>