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1.xml" ContentType="application/vnd.openxmlformats-officedocument.drawingml.chart+xml"/>
  <Override PartName="/ppt/notesSlides/notesSlide27.xml" ContentType="application/vnd.openxmlformats-officedocument.presentationml.notesSlide+xml"/>
  <Override PartName="/ppt/charts/chart2.xml" ContentType="application/vnd.openxmlformats-officedocument.drawingml.chart+xml"/>
  <Override PartName="/ppt/notesSlides/notesSlide28.xml" ContentType="application/vnd.openxmlformats-officedocument.presentationml.notesSlide+xml"/>
  <Override PartName="/ppt/charts/chart3.xml" ContentType="application/vnd.openxmlformats-officedocument.drawingml.chart+xml"/>
  <Override PartName="/ppt/notesSlides/notesSlide29.xml" ContentType="application/vnd.openxmlformats-officedocument.presentationml.notesSlide+xml"/>
  <Override PartName="/ppt/charts/chart4.xml" ContentType="application/vnd.openxmlformats-officedocument.drawingml.chart+xml"/>
  <Override PartName="/ppt/notesSlides/notesSlide30.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6"/>
  </p:notesMasterIdLst>
  <p:handoutMasterIdLst>
    <p:handoutMasterId r:id="rId37"/>
  </p:handoutMasterIdLst>
  <p:sldIdLst>
    <p:sldId id="341" r:id="rId2"/>
    <p:sldId id="437" r:id="rId3"/>
    <p:sldId id="465" r:id="rId4"/>
    <p:sldId id="399" r:id="rId5"/>
    <p:sldId id="259" r:id="rId6"/>
    <p:sldId id="402" r:id="rId7"/>
    <p:sldId id="452" r:id="rId8"/>
    <p:sldId id="453" r:id="rId9"/>
    <p:sldId id="445" r:id="rId10"/>
    <p:sldId id="454" r:id="rId11"/>
    <p:sldId id="442" r:id="rId12"/>
    <p:sldId id="371" r:id="rId13"/>
    <p:sldId id="409" r:id="rId14"/>
    <p:sldId id="410" r:id="rId15"/>
    <p:sldId id="411" r:id="rId16"/>
    <p:sldId id="413" r:id="rId17"/>
    <p:sldId id="414" r:id="rId18"/>
    <p:sldId id="415" r:id="rId19"/>
    <p:sldId id="446" r:id="rId20"/>
    <p:sldId id="372" r:id="rId21"/>
    <p:sldId id="443" r:id="rId22"/>
    <p:sldId id="441" r:id="rId23"/>
    <p:sldId id="447" r:id="rId24"/>
    <p:sldId id="416" r:id="rId25"/>
    <p:sldId id="417" r:id="rId26"/>
    <p:sldId id="436" r:id="rId27"/>
    <p:sldId id="423" r:id="rId28"/>
    <p:sldId id="455" r:id="rId29"/>
    <p:sldId id="457" r:id="rId30"/>
    <p:sldId id="426" r:id="rId31"/>
    <p:sldId id="459" r:id="rId32"/>
    <p:sldId id="458" r:id="rId33"/>
    <p:sldId id="383" r:id="rId34"/>
    <p:sldId id="448" r:id="rId3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8" autoAdjust="0"/>
    <p:restoredTop sz="79900" autoAdjust="0"/>
  </p:normalViewPr>
  <p:slideViewPr>
    <p:cSldViewPr snapToGrid="0" snapToObjects="1">
      <p:cViewPr varScale="1">
        <p:scale>
          <a:sx n="62" d="100"/>
          <a:sy n="62" d="100"/>
        </p:scale>
        <p:origin x="-139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yoonh\Desktop\figs2.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yoonh\Desktop\figs2-stacked-wi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yoonh\Desktop\figs2.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yoonh\Desktop\figs2-stacked-win.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yoonh\Desktop\figs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yoonh\Desktop\figs2.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yoonh\Desktop\figs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67192214321187"/>
          <c:y val="0.11732055817713821"/>
          <c:w val="0.82646803485852049"/>
          <c:h val="0.70663610262459098"/>
        </c:manualLayout>
      </c:layout>
      <c:barChart>
        <c:barDir val="col"/>
        <c:grouping val="clustered"/>
        <c:varyColors val="0"/>
        <c:ser>
          <c:idx val="0"/>
          <c:order val="0"/>
          <c:tx>
            <c:strRef>
              <c:f>Sheet1!$G$23</c:f>
              <c:strCache>
                <c:ptCount val="1"/>
                <c:pt idx="0">
                  <c:v>FREQ</c:v>
                </c:pt>
              </c:strCache>
            </c:strRef>
          </c:tx>
          <c:spPr>
            <a:solidFill>
              <a:srgbClr val="FF0000"/>
            </a:solidFill>
            <a:ln>
              <a:solidFill>
                <a:schemeClr val="tx1"/>
              </a:solidFill>
            </a:ln>
          </c:spPr>
          <c:invertIfNegative val="0"/>
          <c:cat>
            <c:strRef>
              <c:f>Sheet1!$C$9:$E$9</c:f>
              <c:strCache>
                <c:ptCount val="3"/>
                <c:pt idx="0">
                  <c:v>Server</c:v>
                </c:pt>
                <c:pt idx="1">
                  <c:v>Cloud</c:v>
                </c:pt>
                <c:pt idx="2">
                  <c:v>Avg</c:v>
                </c:pt>
              </c:strCache>
            </c:strRef>
          </c:cat>
          <c:val>
            <c:numRef>
              <c:f>Sheet1!$C$27:$E$27</c:f>
              <c:numCache>
                <c:formatCode>General</c:formatCode>
                <c:ptCount val="3"/>
                <c:pt idx="0">
                  <c:v>0.95519876723341801</c:v>
                </c:pt>
                <c:pt idx="1">
                  <c:v>1.0469025236457801</c:v>
                </c:pt>
                <c:pt idx="2">
                  <c:v>1</c:v>
                </c:pt>
              </c:numCache>
            </c:numRef>
          </c:val>
        </c:ser>
        <c:ser>
          <c:idx val="1"/>
          <c:order val="1"/>
          <c:tx>
            <c:strRef>
              <c:f>Sheet1!$G$24</c:f>
              <c:strCache>
                <c:ptCount val="1"/>
                <c:pt idx="0">
                  <c:v>FREQ-Dyn</c:v>
                </c:pt>
              </c:strCache>
            </c:strRef>
          </c:tx>
          <c:spPr>
            <a:solidFill>
              <a:srgbClr val="C00000"/>
            </a:solidFill>
            <a:ln>
              <a:solidFill>
                <a:schemeClr val="tx1"/>
              </a:solidFill>
            </a:ln>
          </c:spPr>
          <c:invertIfNegative val="0"/>
          <c:cat>
            <c:strRef>
              <c:f>Sheet1!$C$9:$E$9</c:f>
              <c:strCache>
                <c:ptCount val="3"/>
                <c:pt idx="0">
                  <c:v>Server</c:v>
                </c:pt>
                <c:pt idx="1">
                  <c:v>Cloud</c:v>
                </c:pt>
                <c:pt idx="2">
                  <c:v>Avg</c:v>
                </c:pt>
              </c:strCache>
            </c:strRef>
          </c:cat>
          <c:val>
            <c:numRef>
              <c:f>Sheet1!$C$28:$E$28</c:f>
              <c:numCache>
                <c:formatCode>General</c:formatCode>
                <c:ptCount val="3"/>
                <c:pt idx="0">
                  <c:v>1.05024857095811</c:v>
                </c:pt>
                <c:pt idx="1">
                  <c:v>1.1073828484072701</c:v>
                </c:pt>
                <c:pt idx="2">
                  <c:v>1.0784374131321901</c:v>
                </c:pt>
              </c:numCache>
            </c:numRef>
          </c:val>
        </c:ser>
        <c:ser>
          <c:idx val="2"/>
          <c:order val="2"/>
          <c:tx>
            <c:strRef>
              <c:f>Sheet1!$G$25</c:f>
              <c:strCache>
                <c:ptCount val="1"/>
                <c:pt idx="0">
                  <c:v>RBLA</c:v>
                </c:pt>
              </c:strCache>
            </c:strRef>
          </c:tx>
          <c:spPr>
            <a:solidFill>
              <a:srgbClr val="92D050"/>
            </a:solidFill>
            <a:ln>
              <a:solidFill>
                <a:schemeClr val="tx1"/>
              </a:solidFill>
            </a:ln>
          </c:spPr>
          <c:invertIfNegative val="0"/>
          <c:cat>
            <c:strRef>
              <c:f>Sheet1!$C$9:$E$9</c:f>
              <c:strCache>
                <c:ptCount val="3"/>
                <c:pt idx="0">
                  <c:v>Server</c:v>
                </c:pt>
                <c:pt idx="1">
                  <c:v>Cloud</c:v>
                </c:pt>
                <c:pt idx="2">
                  <c:v>Avg</c:v>
                </c:pt>
              </c:strCache>
            </c:strRef>
          </c:cat>
          <c:val>
            <c:numRef>
              <c:f>Sheet1!$C$29:$E$29</c:f>
              <c:numCache>
                <c:formatCode>General</c:formatCode>
                <c:ptCount val="3"/>
                <c:pt idx="0">
                  <c:v>1.0712892198938599</c:v>
                </c:pt>
                <c:pt idx="1">
                  <c:v>1.0997107012010301</c:v>
                </c:pt>
                <c:pt idx="2">
                  <c:v>1.0854069371432</c:v>
                </c:pt>
              </c:numCache>
            </c:numRef>
          </c:val>
        </c:ser>
        <c:ser>
          <c:idx val="3"/>
          <c:order val="3"/>
          <c:tx>
            <c:strRef>
              <c:f>Sheet1!$G$26</c:f>
              <c:strCache>
                <c:ptCount val="1"/>
                <c:pt idx="0">
                  <c:v>RBLA-Dyn</c:v>
                </c:pt>
              </c:strCache>
            </c:strRef>
          </c:tx>
          <c:spPr>
            <a:solidFill>
              <a:srgbClr val="00B050"/>
            </a:solidFill>
            <a:ln>
              <a:solidFill>
                <a:schemeClr val="tx1"/>
              </a:solidFill>
            </a:ln>
          </c:spPr>
          <c:invertIfNegative val="0"/>
          <c:cat>
            <c:strRef>
              <c:f>Sheet1!$C$9:$E$9</c:f>
              <c:strCache>
                <c:ptCount val="3"/>
                <c:pt idx="0">
                  <c:v>Server</c:v>
                </c:pt>
                <c:pt idx="1">
                  <c:v>Cloud</c:v>
                </c:pt>
                <c:pt idx="2">
                  <c:v>Avg</c:v>
                </c:pt>
              </c:strCache>
            </c:strRef>
          </c:cat>
          <c:val>
            <c:numRef>
              <c:f>Sheet1!$C$30:$E$30</c:f>
              <c:numCache>
                <c:formatCode>General</c:formatCode>
                <c:ptCount val="3"/>
                <c:pt idx="0">
                  <c:v>1.1203513098479501</c:v>
                </c:pt>
                <c:pt idx="1">
                  <c:v>1.1510789985796599</c:v>
                </c:pt>
                <c:pt idx="2">
                  <c:v>1.1356112291612801</c:v>
                </c:pt>
              </c:numCache>
            </c:numRef>
          </c:val>
        </c:ser>
        <c:dLbls>
          <c:showLegendKey val="0"/>
          <c:showVal val="0"/>
          <c:showCatName val="0"/>
          <c:showSerName val="0"/>
          <c:showPercent val="0"/>
          <c:showBubbleSize val="0"/>
        </c:dLbls>
        <c:gapWidth val="150"/>
        <c:axId val="117505408"/>
        <c:axId val="118105600"/>
      </c:barChart>
      <c:catAx>
        <c:axId val="117505408"/>
        <c:scaling>
          <c:orientation val="minMax"/>
        </c:scaling>
        <c:delete val="0"/>
        <c:axPos val="b"/>
        <c:title>
          <c:tx>
            <c:rich>
              <a:bodyPr/>
              <a:lstStyle/>
              <a:p>
                <a:pPr>
                  <a:defRPr/>
                </a:pPr>
                <a:r>
                  <a:rPr lang="en-US"/>
                  <a:t>Workload</a:t>
                </a:r>
              </a:p>
            </c:rich>
          </c:tx>
          <c:overlay val="0"/>
        </c:title>
        <c:majorTickMark val="none"/>
        <c:minorTickMark val="none"/>
        <c:tickLblPos val="nextTo"/>
        <c:crossAx val="118105600"/>
        <c:crosses val="autoZero"/>
        <c:auto val="1"/>
        <c:lblAlgn val="ctr"/>
        <c:lblOffset val="100"/>
        <c:noMultiLvlLbl val="0"/>
      </c:catAx>
      <c:valAx>
        <c:axId val="118105600"/>
        <c:scaling>
          <c:orientation val="minMax"/>
        </c:scaling>
        <c:delete val="0"/>
        <c:axPos val="l"/>
        <c:majorGridlines/>
        <c:title>
          <c:tx>
            <c:rich>
              <a:bodyPr/>
              <a:lstStyle/>
              <a:p>
                <a:pPr>
                  <a:defRPr b="1"/>
                </a:pPr>
                <a:r>
                  <a:rPr lang="en-US" b="1"/>
                  <a:t>Normalized Weighted Speedup</a:t>
                </a:r>
              </a:p>
            </c:rich>
          </c:tx>
          <c:overlay val="0"/>
        </c:title>
        <c:numFmt formatCode="General" sourceLinked="1"/>
        <c:majorTickMark val="out"/>
        <c:minorTickMark val="none"/>
        <c:tickLblPos val="nextTo"/>
        <c:crossAx val="117505408"/>
        <c:crosses val="autoZero"/>
        <c:crossBetween val="between"/>
      </c:valAx>
    </c:plotArea>
    <c:legend>
      <c:legendPos val="t"/>
      <c:overlay val="0"/>
    </c:legend>
    <c:plotVisOnly val="1"/>
    <c:dispBlanksAs val="gap"/>
    <c:showDLblsOverMax val="0"/>
  </c:chart>
  <c:txPr>
    <a:bodyPr/>
    <a:lstStyle/>
    <a:p>
      <a:pPr>
        <a:defRPr sz="2000">
          <a:latin typeface="Times New Roman" pitchFamily="18" charset="0"/>
          <a:cs typeface="Times New Roman" pitchFamily="18"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Sheet1!$G$23</c:f>
              <c:strCache>
                <c:ptCount val="1"/>
                <c:pt idx="0">
                  <c:v>FREQ</c:v>
                </c:pt>
              </c:strCache>
            </c:strRef>
          </c:tx>
          <c:spPr>
            <a:solidFill>
              <a:srgbClr val="FF0000"/>
            </a:solidFill>
            <a:ln>
              <a:solidFill>
                <a:schemeClr val="tx1"/>
              </a:solidFill>
            </a:ln>
          </c:spPr>
          <c:invertIfNegative val="0"/>
          <c:cat>
            <c:strRef>
              <c:f>Sheet1!$C$9:$E$9</c:f>
              <c:strCache>
                <c:ptCount val="3"/>
                <c:pt idx="0">
                  <c:v>Server</c:v>
                </c:pt>
                <c:pt idx="1">
                  <c:v>Cloud</c:v>
                </c:pt>
                <c:pt idx="2">
                  <c:v>Avg</c:v>
                </c:pt>
              </c:strCache>
            </c:strRef>
          </c:cat>
          <c:val>
            <c:numRef>
              <c:f>Sheet1!$C$137:$E$137</c:f>
              <c:numCache>
                <c:formatCode>General</c:formatCode>
                <c:ptCount val="3"/>
                <c:pt idx="0">
                  <c:v>1.1027766710690401</c:v>
                </c:pt>
                <c:pt idx="1">
                  <c:v>0.90680191759097595</c:v>
                </c:pt>
                <c:pt idx="2">
                  <c:v>1</c:v>
                </c:pt>
              </c:numCache>
            </c:numRef>
          </c:val>
        </c:ser>
        <c:ser>
          <c:idx val="1"/>
          <c:order val="1"/>
          <c:tx>
            <c:strRef>
              <c:f>Sheet1!$G$24</c:f>
              <c:strCache>
                <c:ptCount val="1"/>
                <c:pt idx="0">
                  <c:v>FREQ-Dyn</c:v>
                </c:pt>
              </c:strCache>
            </c:strRef>
          </c:tx>
          <c:spPr>
            <a:solidFill>
              <a:srgbClr val="C00000"/>
            </a:solidFill>
            <a:ln>
              <a:solidFill>
                <a:schemeClr val="tx1"/>
              </a:solidFill>
            </a:ln>
          </c:spPr>
          <c:invertIfNegative val="0"/>
          <c:cat>
            <c:strRef>
              <c:f>Sheet1!$C$9:$E$9</c:f>
              <c:strCache>
                <c:ptCount val="3"/>
                <c:pt idx="0">
                  <c:v>Server</c:v>
                </c:pt>
                <c:pt idx="1">
                  <c:v>Cloud</c:v>
                </c:pt>
                <c:pt idx="2">
                  <c:v>Avg</c:v>
                </c:pt>
              </c:strCache>
            </c:strRef>
          </c:cat>
          <c:val>
            <c:numRef>
              <c:f>Sheet1!$C$138:$E$138</c:f>
              <c:numCache>
                <c:formatCode>General</c:formatCode>
                <c:ptCount val="3"/>
                <c:pt idx="0">
                  <c:v>1.0155715188686401</c:v>
                </c:pt>
                <c:pt idx="1">
                  <c:v>0.85733345439668196</c:v>
                </c:pt>
                <c:pt idx="2">
                  <c:v>0.93310419485635898</c:v>
                </c:pt>
              </c:numCache>
            </c:numRef>
          </c:val>
        </c:ser>
        <c:ser>
          <c:idx val="2"/>
          <c:order val="2"/>
          <c:tx>
            <c:strRef>
              <c:f>Sheet1!$G$25</c:f>
              <c:strCache>
                <c:ptCount val="1"/>
                <c:pt idx="0">
                  <c:v>RBLA</c:v>
                </c:pt>
              </c:strCache>
            </c:strRef>
          </c:tx>
          <c:spPr>
            <a:solidFill>
              <a:srgbClr val="92D050"/>
            </a:solidFill>
            <a:ln>
              <a:solidFill>
                <a:schemeClr val="tx1"/>
              </a:solidFill>
            </a:ln>
          </c:spPr>
          <c:invertIfNegative val="0"/>
          <c:cat>
            <c:strRef>
              <c:f>Sheet1!$C$9:$E$9</c:f>
              <c:strCache>
                <c:ptCount val="3"/>
                <c:pt idx="0">
                  <c:v>Server</c:v>
                </c:pt>
                <c:pt idx="1">
                  <c:v>Cloud</c:v>
                </c:pt>
                <c:pt idx="2">
                  <c:v>Avg</c:v>
                </c:pt>
              </c:strCache>
            </c:strRef>
          </c:cat>
          <c:val>
            <c:numRef>
              <c:f>Sheet1!$C$139:$E$139</c:f>
              <c:numCache>
                <c:formatCode>General</c:formatCode>
                <c:ptCount val="3"/>
                <c:pt idx="0">
                  <c:v>1.0006123587143501</c:v>
                </c:pt>
                <c:pt idx="1">
                  <c:v>0.87039506670091504</c:v>
                </c:pt>
                <c:pt idx="2">
                  <c:v>0.93323526546361002</c:v>
                </c:pt>
              </c:numCache>
            </c:numRef>
          </c:val>
        </c:ser>
        <c:ser>
          <c:idx val="3"/>
          <c:order val="3"/>
          <c:tx>
            <c:strRef>
              <c:f>Sheet1!$G$26</c:f>
              <c:strCache>
                <c:ptCount val="1"/>
                <c:pt idx="0">
                  <c:v>RBLA-Dyn</c:v>
                </c:pt>
              </c:strCache>
            </c:strRef>
          </c:tx>
          <c:spPr>
            <a:solidFill>
              <a:srgbClr val="00B050"/>
            </a:solidFill>
            <a:ln>
              <a:solidFill>
                <a:schemeClr val="tx1"/>
              </a:solidFill>
            </a:ln>
          </c:spPr>
          <c:invertIfNegative val="0"/>
          <c:cat>
            <c:strRef>
              <c:f>Sheet1!$C$9:$E$9</c:f>
              <c:strCache>
                <c:ptCount val="3"/>
                <c:pt idx="0">
                  <c:v>Server</c:v>
                </c:pt>
                <c:pt idx="1">
                  <c:v>Cloud</c:v>
                </c:pt>
                <c:pt idx="2">
                  <c:v>Avg</c:v>
                </c:pt>
              </c:strCache>
            </c:strRef>
          </c:cat>
          <c:val>
            <c:numRef>
              <c:f>Sheet1!$C$140:$E$140</c:f>
              <c:numCache>
                <c:formatCode>General</c:formatCode>
                <c:ptCount val="3"/>
                <c:pt idx="0">
                  <c:v>0.94644003373918495</c:v>
                </c:pt>
                <c:pt idx="1">
                  <c:v>0.82221691770546901</c:v>
                </c:pt>
                <c:pt idx="2">
                  <c:v>0.88214455013568704</c:v>
                </c:pt>
              </c:numCache>
            </c:numRef>
          </c:val>
        </c:ser>
        <c:dLbls>
          <c:showLegendKey val="0"/>
          <c:showVal val="0"/>
          <c:showCatName val="0"/>
          <c:showSerName val="0"/>
          <c:showPercent val="0"/>
          <c:showBubbleSize val="0"/>
        </c:dLbls>
        <c:gapWidth val="150"/>
        <c:axId val="117229824"/>
        <c:axId val="117248384"/>
      </c:barChart>
      <c:catAx>
        <c:axId val="117229824"/>
        <c:scaling>
          <c:orientation val="minMax"/>
        </c:scaling>
        <c:delete val="0"/>
        <c:axPos val="b"/>
        <c:title>
          <c:tx>
            <c:rich>
              <a:bodyPr/>
              <a:lstStyle/>
              <a:p>
                <a:pPr>
                  <a:defRPr/>
                </a:pPr>
                <a:r>
                  <a:rPr lang="en-US"/>
                  <a:t>Workload</a:t>
                </a:r>
              </a:p>
            </c:rich>
          </c:tx>
          <c:overlay val="0"/>
        </c:title>
        <c:majorTickMark val="none"/>
        <c:minorTickMark val="none"/>
        <c:tickLblPos val="nextTo"/>
        <c:crossAx val="117248384"/>
        <c:crosses val="autoZero"/>
        <c:auto val="1"/>
        <c:lblAlgn val="ctr"/>
        <c:lblOffset val="100"/>
        <c:noMultiLvlLbl val="0"/>
      </c:catAx>
      <c:valAx>
        <c:axId val="117248384"/>
        <c:scaling>
          <c:orientation val="minMax"/>
        </c:scaling>
        <c:delete val="0"/>
        <c:axPos val="l"/>
        <c:majorGridlines/>
        <c:title>
          <c:tx>
            <c:rich>
              <a:bodyPr/>
              <a:lstStyle/>
              <a:p>
                <a:pPr>
                  <a:defRPr b="1"/>
                </a:pPr>
                <a:r>
                  <a:rPr lang="en-US" b="1"/>
                  <a:t>Normalized Avg Memory Latency</a:t>
                </a:r>
              </a:p>
            </c:rich>
          </c:tx>
          <c:overlay val="0"/>
        </c:title>
        <c:numFmt formatCode="General" sourceLinked="1"/>
        <c:majorTickMark val="out"/>
        <c:minorTickMark val="none"/>
        <c:tickLblPos val="nextTo"/>
        <c:crossAx val="117229824"/>
        <c:crosses val="autoZero"/>
        <c:crossBetween val="between"/>
      </c:valAx>
    </c:plotArea>
    <c:legend>
      <c:legendPos val="t"/>
      <c:overlay val="0"/>
    </c:legend>
    <c:plotVisOnly val="1"/>
    <c:dispBlanksAs val="gap"/>
    <c:showDLblsOverMax val="0"/>
  </c:chart>
  <c:txPr>
    <a:bodyPr/>
    <a:lstStyle/>
    <a:p>
      <a:pPr>
        <a:defRPr sz="2000">
          <a:latin typeface="Times New Roman" pitchFamily="18" charset="0"/>
          <a:cs typeface="Times New Roman" pitchFamily="18"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Sheet1!$G$23</c:f>
              <c:strCache>
                <c:ptCount val="1"/>
                <c:pt idx="0">
                  <c:v>FREQ</c:v>
                </c:pt>
              </c:strCache>
            </c:strRef>
          </c:tx>
          <c:spPr>
            <a:solidFill>
              <a:srgbClr val="FF0000"/>
            </a:solidFill>
            <a:ln>
              <a:solidFill>
                <a:schemeClr val="tx1"/>
              </a:solidFill>
            </a:ln>
          </c:spPr>
          <c:invertIfNegative val="0"/>
          <c:cat>
            <c:strRef>
              <c:f>Sheet1!$C$9:$E$9</c:f>
              <c:strCache>
                <c:ptCount val="3"/>
                <c:pt idx="0">
                  <c:v>Server</c:v>
                </c:pt>
                <c:pt idx="1">
                  <c:v>Cloud</c:v>
                </c:pt>
                <c:pt idx="2">
                  <c:v>Avg</c:v>
                </c:pt>
              </c:strCache>
            </c:strRef>
          </c:cat>
          <c:val>
            <c:numRef>
              <c:f>Sheet1!$C$97:$E$97</c:f>
              <c:numCache>
                <c:formatCode>General</c:formatCode>
                <c:ptCount val="3"/>
                <c:pt idx="0">
                  <c:v>0.99688109696877603</c:v>
                </c:pt>
                <c:pt idx="1">
                  <c:v>1.0031286610215699</c:v>
                </c:pt>
                <c:pt idx="2">
                  <c:v>1</c:v>
                </c:pt>
              </c:numCache>
            </c:numRef>
          </c:val>
        </c:ser>
        <c:ser>
          <c:idx val="1"/>
          <c:order val="1"/>
          <c:tx>
            <c:strRef>
              <c:f>Sheet1!$G$24</c:f>
              <c:strCache>
                <c:ptCount val="1"/>
                <c:pt idx="0">
                  <c:v>FREQ-Dyn</c:v>
                </c:pt>
              </c:strCache>
            </c:strRef>
          </c:tx>
          <c:spPr>
            <a:solidFill>
              <a:srgbClr val="C00000"/>
            </a:solidFill>
            <a:ln>
              <a:solidFill>
                <a:schemeClr val="tx1"/>
              </a:solidFill>
            </a:ln>
          </c:spPr>
          <c:invertIfNegative val="0"/>
          <c:cat>
            <c:strRef>
              <c:f>Sheet1!$C$9:$E$9</c:f>
              <c:strCache>
                <c:ptCount val="3"/>
                <c:pt idx="0">
                  <c:v>Server</c:v>
                </c:pt>
                <c:pt idx="1">
                  <c:v>Cloud</c:v>
                </c:pt>
                <c:pt idx="2">
                  <c:v>Avg</c:v>
                </c:pt>
              </c:strCache>
            </c:strRef>
          </c:cat>
          <c:val>
            <c:numRef>
              <c:f>Sheet1!$C$98:$E$98</c:f>
              <c:numCache>
                <c:formatCode>General</c:formatCode>
                <c:ptCount val="3"/>
                <c:pt idx="0">
                  <c:v>1.0785764629576799</c:v>
                </c:pt>
                <c:pt idx="1">
                  <c:v>1.04749542345647</c:v>
                </c:pt>
                <c:pt idx="2">
                  <c:v>1.0629223437279101</c:v>
                </c:pt>
              </c:numCache>
            </c:numRef>
          </c:val>
        </c:ser>
        <c:ser>
          <c:idx val="2"/>
          <c:order val="2"/>
          <c:tx>
            <c:strRef>
              <c:f>Sheet1!$G$25</c:f>
              <c:strCache>
                <c:ptCount val="1"/>
                <c:pt idx="0">
                  <c:v>RBLA</c:v>
                </c:pt>
              </c:strCache>
            </c:strRef>
          </c:tx>
          <c:spPr>
            <a:solidFill>
              <a:srgbClr val="92D050"/>
            </a:solidFill>
            <a:ln>
              <a:solidFill>
                <a:schemeClr val="tx1"/>
              </a:solidFill>
            </a:ln>
          </c:spPr>
          <c:invertIfNegative val="0"/>
          <c:cat>
            <c:strRef>
              <c:f>Sheet1!$C$9:$E$9</c:f>
              <c:strCache>
                <c:ptCount val="3"/>
                <c:pt idx="0">
                  <c:v>Server</c:v>
                </c:pt>
                <c:pt idx="1">
                  <c:v>Cloud</c:v>
                </c:pt>
                <c:pt idx="2">
                  <c:v>Avg</c:v>
                </c:pt>
              </c:strCache>
            </c:strRef>
          </c:cat>
          <c:val>
            <c:numRef>
              <c:f>Sheet1!$C$99:$E$99</c:f>
              <c:numCache>
                <c:formatCode>General</c:formatCode>
                <c:ptCount val="3"/>
                <c:pt idx="0">
                  <c:v>1.0901266154267899</c:v>
                </c:pt>
                <c:pt idx="1">
                  <c:v>1.0385877394915599</c:v>
                </c:pt>
                <c:pt idx="2">
                  <c:v>1.0640451763321399</c:v>
                </c:pt>
              </c:numCache>
            </c:numRef>
          </c:val>
        </c:ser>
        <c:ser>
          <c:idx val="3"/>
          <c:order val="3"/>
          <c:tx>
            <c:strRef>
              <c:f>Sheet1!$G$26</c:f>
              <c:strCache>
                <c:ptCount val="1"/>
                <c:pt idx="0">
                  <c:v>RBLA-Dyn</c:v>
                </c:pt>
              </c:strCache>
            </c:strRef>
          </c:tx>
          <c:spPr>
            <a:solidFill>
              <a:srgbClr val="00B050"/>
            </a:solidFill>
            <a:ln>
              <a:solidFill>
                <a:schemeClr val="tx1"/>
              </a:solidFill>
            </a:ln>
          </c:spPr>
          <c:invertIfNegative val="0"/>
          <c:cat>
            <c:strRef>
              <c:f>Sheet1!$C$9:$E$9</c:f>
              <c:strCache>
                <c:ptCount val="3"/>
                <c:pt idx="0">
                  <c:v>Server</c:v>
                </c:pt>
                <c:pt idx="1">
                  <c:v>Cloud</c:v>
                </c:pt>
                <c:pt idx="2">
                  <c:v>Avg</c:v>
                </c:pt>
              </c:strCache>
            </c:strRef>
          </c:cat>
          <c:val>
            <c:numRef>
              <c:f>Sheet1!$C$100:$E$100</c:f>
              <c:numCache>
                <c:formatCode>General</c:formatCode>
                <c:ptCount val="3"/>
                <c:pt idx="0">
                  <c:v>1.1280531048470099</c:v>
                </c:pt>
                <c:pt idx="1">
                  <c:v>1.0731082360323201</c:v>
                </c:pt>
                <c:pt idx="2">
                  <c:v>1.1002377368065299</c:v>
                </c:pt>
              </c:numCache>
            </c:numRef>
          </c:val>
        </c:ser>
        <c:dLbls>
          <c:showLegendKey val="0"/>
          <c:showVal val="0"/>
          <c:showCatName val="0"/>
          <c:showSerName val="0"/>
          <c:showPercent val="0"/>
          <c:showBubbleSize val="0"/>
        </c:dLbls>
        <c:gapWidth val="150"/>
        <c:axId val="117305344"/>
        <c:axId val="117307264"/>
      </c:barChart>
      <c:catAx>
        <c:axId val="117305344"/>
        <c:scaling>
          <c:orientation val="minMax"/>
        </c:scaling>
        <c:delete val="0"/>
        <c:axPos val="b"/>
        <c:title>
          <c:tx>
            <c:rich>
              <a:bodyPr/>
              <a:lstStyle/>
              <a:p>
                <a:pPr>
                  <a:defRPr/>
                </a:pPr>
                <a:r>
                  <a:rPr lang="en-US"/>
                  <a:t>Workload</a:t>
                </a:r>
              </a:p>
            </c:rich>
          </c:tx>
          <c:overlay val="0"/>
        </c:title>
        <c:majorTickMark val="none"/>
        <c:minorTickMark val="none"/>
        <c:tickLblPos val="nextTo"/>
        <c:crossAx val="117307264"/>
        <c:crosses val="autoZero"/>
        <c:auto val="1"/>
        <c:lblAlgn val="ctr"/>
        <c:lblOffset val="100"/>
        <c:noMultiLvlLbl val="0"/>
      </c:catAx>
      <c:valAx>
        <c:axId val="117307264"/>
        <c:scaling>
          <c:orientation val="minMax"/>
          <c:max val="1.2"/>
          <c:min val="0"/>
        </c:scaling>
        <c:delete val="0"/>
        <c:axPos val="l"/>
        <c:majorGridlines/>
        <c:title>
          <c:tx>
            <c:rich>
              <a:bodyPr/>
              <a:lstStyle/>
              <a:p>
                <a:pPr>
                  <a:defRPr b="1"/>
                </a:pPr>
                <a:r>
                  <a:rPr lang="en-US" b="1"/>
                  <a:t>Normalized Perf. per Watt</a:t>
                </a:r>
              </a:p>
            </c:rich>
          </c:tx>
          <c:overlay val="0"/>
        </c:title>
        <c:numFmt formatCode="General" sourceLinked="1"/>
        <c:majorTickMark val="out"/>
        <c:minorTickMark val="none"/>
        <c:tickLblPos val="nextTo"/>
        <c:crossAx val="117305344"/>
        <c:crosses val="autoZero"/>
        <c:crossBetween val="between"/>
      </c:valAx>
    </c:plotArea>
    <c:legend>
      <c:legendPos val="t"/>
      <c:overlay val="0"/>
    </c:legend>
    <c:plotVisOnly val="1"/>
    <c:dispBlanksAs val="gap"/>
    <c:showDLblsOverMax val="0"/>
  </c:chart>
  <c:txPr>
    <a:bodyPr/>
    <a:lstStyle/>
    <a:p>
      <a:pPr>
        <a:defRPr sz="2000">
          <a:latin typeface="Times New Roman" pitchFamily="18" charset="0"/>
          <a:cs typeface="Times New Roman" pitchFamily="18"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Sheet1!$G$23</c:f>
              <c:strCache>
                <c:ptCount val="1"/>
                <c:pt idx="0">
                  <c:v>FREQ</c:v>
                </c:pt>
              </c:strCache>
            </c:strRef>
          </c:tx>
          <c:spPr>
            <a:solidFill>
              <a:srgbClr val="FF0000"/>
            </a:solidFill>
            <a:ln>
              <a:solidFill>
                <a:schemeClr val="tx1"/>
              </a:solidFill>
            </a:ln>
          </c:spPr>
          <c:invertIfNegative val="0"/>
          <c:cat>
            <c:strRef>
              <c:f>Sheet1!$C$9:$E$9</c:f>
              <c:strCache>
                <c:ptCount val="3"/>
                <c:pt idx="0">
                  <c:v>Server</c:v>
                </c:pt>
                <c:pt idx="1">
                  <c:v>Cloud</c:v>
                </c:pt>
                <c:pt idx="2">
                  <c:v>Avg</c:v>
                </c:pt>
              </c:strCache>
            </c:strRef>
          </c:cat>
          <c:val>
            <c:numRef>
              <c:f>Sheet1!$C$47:$E$47</c:f>
              <c:numCache>
                <c:formatCode>General</c:formatCode>
                <c:ptCount val="3"/>
                <c:pt idx="0">
                  <c:v>1.11450210285055</c:v>
                </c:pt>
                <c:pt idx="1">
                  <c:v>0.89726165382937795</c:v>
                </c:pt>
                <c:pt idx="2">
                  <c:v>1</c:v>
                </c:pt>
              </c:numCache>
            </c:numRef>
          </c:val>
        </c:ser>
        <c:ser>
          <c:idx val="1"/>
          <c:order val="1"/>
          <c:tx>
            <c:strRef>
              <c:f>Sheet1!$G$24</c:f>
              <c:strCache>
                <c:ptCount val="1"/>
                <c:pt idx="0">
                  <c:v>FREQ-Dyn</c:v>
                </c:pt>
              </c:strCache>
            </c:strRef>
          </c:tx>
          <c:spPr>
            <a:solidFill>
              <a:srgbClr val="C00000"/>
            </a:solidFill>
            <a:ln>
              <a:solidFill>
                <a:schemeClr val="tx1"/>
              </a:solidFill>
            </a:ln>
          </c:spPr>
          <c:invertIfNegative val="0"/>
          <c:cat>
            <c:strRef>
              <c:f>Sheet1!$C$9:$E$9</c:f>
              <c:strCache>
                <c:ptCount val="3"/>
                <c:pt idx="0">
                  <c:v>Server</c:v>
                </c:pt>
                <c:pt idx="1">
                  <c:v>Cloud</c:v>
                </c:pt>
                <c:pt idx="2">
                  <c:v>Avg</c:v>
                </c:pt>
              </c:strCache>
            </c:strRef>
          </c:cat>
          <c:val>
            <c:numRef>
              <c:f>Sheet1!$C$48:$E$48</c:f>
              <c:numCache>
                <c:formatCode>General</c:formatCode>
                <c:ptCount val="3"/>
                <c:pt idx="0">
                  <c:v>1.0491932748458399</c:v>
                </c:pt>
                <c:pt idx="1">
                  <c:v>0.87700761062051302</c:v>
                </c:pt>
                <c:pt idx="2">
                  <c:v>0.95924474825336603</c:v>
                </c:pt>
              </c:numCache>
            </c:numRef>
          </c:val>
        </c:ser>
        <c:ser>
          <c:idx val="2"/>
          <c:order val="2"/>
          <c:tx>
            <c:strRef>
              <c:f>Sheet1!$G$25</c:f>
              <c:strCache>
                <c:ptCount val="1"/>
                <c:pt idx="0">
                  <c:v>RBLA</c:v>
                </c:pt>
              </c:strCache>
            </c:strRef>
          </c:tx>
          <c:spPr>
            <a:solidFill>
              <a:srgbClr val="92D050"/>
            </a:solidFill>
            <a:ln>
              <a:solidFill>
                <a:schemeClr val="tx1"/>
              </a:solidFill>
            </a:ln>
          </c:spPr>
          <c:invertIfNegative val="0"/>
          <c:cat>
            <c:strRef>
              <c:f>Sheet1!$C$9:$E$9</c:f>
              <c:strCache>
                <c:ptCount val="3"/>
                <c:pt idx="0">
                  <c:v>Server</c:v>
                </c:pt>
                <c:pt idx="1">
                  <c:v>Cloud</c:v>
                </c:pt>
                <c:pt idx="2">
                  <c:v>Avg</c:v>
                </c:pt>
              </c:strCache>
            </c:strRef>
          </c:cat>
          <c:val>
            <c:numRef>
              <c:f>Sheet1!$C$49:$E$49</c:f>
              <c:numCache>
                <c:formatCode>General</c:formatCode>
                <c:ptCount val="3"/>
                <c:pt idx="0">
                  <c:v>1.07034998028596</c:v>
                </c:pt>
                <c:pt idx="1">
                  <c:v>0.86924775169798296</c:v>
                </c:pt>
                <c:pt idx="2">
                  <c:v>0.96457208848979004</c:v>
                </c:pt>
              </c:numCache>
            </c:numRef>
          </c:val>
        </c:ser>
        <c:ser>
          <c:idx val="3"/>
          <c:order val="3"/>
          <c:tx>
            <c:strRef>
              <c:f>Sheet1!$G$26</c:f>
              <c:strCache>
                <c:ptCount val="1"/>
                <c:pt idx="0">
                  <c:v>RBLA-Dyn</c:v>
                </c:pt>
              </c:strCache>
            </c:strRef>
          </c:tx>
          <c:spPr>
            <a:solidFill>
              <a:srgbClr val="00B050"/>
            </a:solidFill>
            <a:ln>
              <a:solidFill>
                <a:schemeClr val="tx1"/>
              </a:solidFill>
            </a:ln>
          </c:spPr>
          <c:invertIfNegative val="0"/>
          <c:cat>
            <c:strRef>
              <c:f>Sheet1!$C$9:$E$9</c:f>
              <c:strCache>
                <c:ptCount val="3"/>
                <c:pt idx="0">
                  <c:v>Server</c:v>
                </c:pt>
                <c:pt idx="1">
                  <c:v>Cloud</c:v>
                </c:pt>
                <c:pt idx="2">
                  <c:v>Avg</c:v>
                </c:pt>
              </c:strCache>
            </c:strRef>
          </c:cat>
          <c:val>
            <c:numRef>
              <c:f>Sheet1!$C$50:$E$50</c:f>
              <c:numCache>
                <c:formatCode>General</c:formatCode>
                <c:ptCount val="3"/>
                <c:pt idx="0">
                  <c:v>1.0303314300947699</c:v>
                </c:pt>
                <c:pt idx="1">
                  <c:v>0.85385794350692701</c:v>
                </c:pt>
                <c:pt idx="2">
                  <c:v>0.93795345088723303</c:v>
                </c:pt>
              </c:numCache>
            </c:numRef>
          </c:val>
        </c:ser>
        <c:dLbls>
          <c:showLegendKey val="0"/>
          <c:showVal val="0"/>
          <c:showCatName val="0"/>
          <c:showSerName val="0"/>
          <c:showPercent val="0"/>
          <c:showBubbleSize val="0"/>
        </c:dLbls>
        <c:gapWidth val="150"/>
        <c:axId val="117917184"/>
        <c:axId val="117919104"/>
      </c:barChart>
      <c:catAx>
        <c:axId val="117917184"/>
        <c:scaling>
          <c:orientation val="minMax"/>
        </c:scaling>
        <c:delete val="0"/>
        <c:axPos val="b"/>
        <c:title>
          <c:tx>
            <c:rich>
              <a:bodyPr/>
              <a:lstStyle/>
              <a:p>
                <a:pPr>
                  <a:defRPr/>
                </a:pPr>
                <a:r>
                  <a:rPr lang="en-US"/>
                  <a:t>Workload</a:t>
                </a:r>
              </a:p>
            </c:rich>
          </c:tx>
          <c:overlay val="0"/>
        </c:title>
        <c:majorTickMark val="none"/>
        <c:minorTickMark val="none"/>
        <c:tickLblPos val="nextTo"/>
        <c:crossAx val="117919104"/>
        <c:crosses val="autoZero"/>
        <c:auto val="1"/>
        <c:lblAlgn val="ctr"/>
        <c:lblOffset val="100"/>
        <c:noMultiLvlLbl val="0"/>
      </c:catAx>
      <c:valAx>
        <c:axId val="117919104"/>
        <c:scaling>
          <c:orientation val="minMax"/>
        </c:scaling>
        <c:delete val="0"/>
        <c:axPos val="l"/>
        <c:majorGridlines/>
        <c:title>
          <c:tx>
            <c:rich>
              <a:bodyPr/>
              <a:lstStyle/>
              <a:p>
                <a:pPr>
                  <a:defRPr b="1"/>
                </a:pPr>
                <a:r>
                  <a:rPr lang="en-US" b="1"/>
                  <a:t>Normalized Maximum Slowdown</a:t>
                </a:r>
              </a:p>
            </c:rich>
          </c:tx>
          <c:overlay val="0"/>
        </c:title>
        <c:numFmt formatCode="General" sourceLinked="1"/>
        <c:majorTickMark val="out"/>
        <c:minorTickMark val="none"/>
        <c:tickLblPos val="nextTo"/>
        <c:crossAx val="117917184"/>
        <c:crosses val="autoZero"/>
        <c:crossBetween val="between"/>
      </c:valAx>
    </c:plotArea>
    <c:legend>
      <c:legendPos val="t"/>
      <c:overlay val="0"/>
    </c:legend>
    <c:plotVisOnly val="1"/>
    <c:dispBlanksAs val="gap"/>
    <c:showDLblsOverMax val="0"/>
  </c:chart>
  <c:txPr>
    <a:bodyPr/>
    <a:lstStyle/>
    <a:p>
      <a:pPr>
        <a:defRPr sz="2000">
          <a:latin typeface="Times New Roman" pitchFamily="18" charset="0"/>
          <a:cs typeface="Times New Roman" pitchFamily="18"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Sheet1!$G$22</c:f>
              <c:strCache>
                <c:ptCount val="1"/>
                <c:pt idx="0">
                  <c:v>16GB PCM</c:v>
                </c:pt>
              </c:strCache>
            </c:strRef>
          </c:tx>
          <c:spPr>
            <a:solidFill>
              <a:srgbClr val="7030A0"/>
            </a:solidFill>
            <a:ln>
              <a:solidFill>
                <a:schemeClr val="tx1"/>
              </a:solidFill>
            </a:ln>
          </c:spPr>
          <c:invertIfNegative val="0"/>
          <c:cat>
            <c:strRef>
              <c:f>(Sheet1!$AK$4,Sheet1!$AK$5,Sheet1!$AK$6)</c:f>
              <c:strCache>
                <c:ptCount val="3"/>
                <c:pt idx="0">
                  <c:v>Weighted Speedup</c:v>
                </c:pt>
                <c:pt idx="1">
                  <c:v>Max. Slowdown</c:v>
                </c:pt>
                <c:pt idx="2">
                  <c:v>Perf. per Watt</c:v>
                </c:pt>
              </c:strCache>
            </c:strRef>
          </c:cat>
          <c:val>
            <c:numRef>
              <c:f>(Sheet1!$F$27,Sheet1!$F$47,Sheet1!$F$97)</c:f>
              <c:numCache>
                <c:formatCode>General</c:formatCode>
                <c:ptCount val="3"/>
                <c:pt idx="0">
                  <c:v>1</c:v>
                </c:pt>
                <c:pt idx="1">
                  <c:v>1</c:v>
                </c:pt>
                <c:pt idx="2">
                  <c:v>1</c:v>
                </c:pt>
              </c:numCache>
            </c:numRef>
          </c:val>
        </c:ser>
        <c:ser>
          <c:idx val="3"/>
          <c:order val="1"/>
          <c:tx>
            <c:strRef>
              <c:f>Sheet1!$G$26</c:f>
              <c:strCache>
                <c:ptCount val="1"/>
                <c:pt idx="0">
                  <c:v>RBLA-Dyn</c:v>
                </c:pt>
              </c:strCache>
            </c:strRef>
          </c:tx>
          <c:spPr>
            <a:solidFill>
              <a:srgbClr val="00B050"/>
            </a:solidFill>
            <a:ln>
              <a:solidFill>
                <a:schemeClr val="tx1"/>
              </a:solidFill>
            </a:ln>
          </c:spPr>
          <c:invertIfNegative val="0"/>
          <c:cat>
            <c:strRef>
              <c:f>(Sheet1!$AK$4,Sheet1!$AK$5,Sheet1!$AK$6)</c:f>
              <c:strCache>
                <c:ptCount val="3"/>
                <c:pt idx="0">
                  <c:v>Weighted Speedup</c:v>
                </c:pt>
                <c:pt idx="1">
                  <c:v>Max. Slowdown</c:v>
                </c:pt>
                <c:pt idx="2">
                  <c:v>Perf. per Watt</c:v>
                </c:pt>
              </c:strCache>
            </c:strRef>
          </c:cat>
          <c:val>
            <c:numRef>
              <c:f>(Sheet1!$F$28,Sheet1!$F$48,Sheet1!$F$98)</c:f>
              <c:numCache>
                <c:formatCode>General</c:formatCode>
                <c:ptCount val="3"/>
                <c:pt idx="0">
                  <c:v>1.31083660882258</c:v>
                </c:pt>
                <c:pt idx="1">
                  <c:v>0.81719489482245</c:v>
                </c:pt>
                <c:pt idx="2">
                  <c:v>0.46542370564049901</c:v>
                </c:pt>
              </c:numCache>
            </c:numRef>
          </c:val>
        </c:ser>
        <c:ser>
          <c:idx val="1"/>
          <c:order val="2"/>
          <c:tx>
            <c:strRef>
              <c:f>Sheet1!$G$21</c:f>
              <c:strCache>
                <c:ptCount val="1"/>
                <c:pt idx="0">
                  <c:v>16GB DRAM</c:v>
                </c:pt>
              </c:strCache>
            </c:strRef>
          </c:tx>
          <c:spPr>
            <a:solidFill>
              <a:srgbClr val="FFC000"/>
            </a:solidFill>
            <a:ln>
              <a:solidFill>
                <a:schemeClr val="tx1"/>
              </a:solidFill>
            </a:ln>
          </c:spPr>
          <c:invertIfNegative val="0"/>
          <c:cat>
            <c:strRef>
              <c:f>(Sheet1!$AK$4,Sheet1!$AK$5,Sheet1!$AK$6)</c:f>
              <c:strCache>
                <c:ptCount val="3"/>
                <c:pt idx="0">
                  <c:v>Weighted Speedup</c:v>
                </c:pt>
                <c:pt idx="1">
                  <c:v>Max. Slowdown</c:v>
                </c:pt>
                <c:pt idx="2">
                  <c:v>Perf. per Watt</c:v>
                </c:pt>
              </c:strCache>
            </c:strRef>
          </c:cat>
          <c:val>
            <c:numRef>
              <c:f>(Sheet1!$F$29,Sheet1!$F$49,Sheet1!$F$99)</c:f>
              <c:numCache>
                <c:formatCode>General</c:formatCode>
                <c:ptCount val="3"/>
                <c:pt idx="0">
                  <c:v>1.8423460201957</c:v>
                </c:pt>
                <c:pt idx="1">
                  <c:v>0.56920790734957905</c:v>
                </c:pt>
                <c:pt idx="2">
                  <c:v>0.443071661584369</c:v>
                </c:pt>
              </c:numCache>
            </c:numRef>
          </c:val>
        </c:ser>
        <c:dLbls>
          <c:showLegendKey val="0"/>
          <c:showVal val="0"/>
          <c:showCatName val="0"/>
          <c:showSerName val="0"/>
          <c:showPercent val="0"/>
          <c:showBubbleSize val="0"/>
        </c:dLbls>
        <c:gapWidth val="150"/>
        <c:axId val="118003584"/>
        <c:axId val="118013952"/>
      </c:barChart>
      <c:catAx>
        <c:axId val="118003584"/>
        <c:scaling>
          <c:orientation val="minMax"/>
        </c:scaling>
        <c:delete val="0"/>
        <c:axPos val="b"/>
        <c:title>
          <c:tx>
            <c:rich>
              <a:bodyPr/>
              <a:lstStyle/>
              <a:p>
                <a:pPr>
                  <a:defRPr/>
                </a:pPr>
                <a:r>
                  <a:rPr lang="en-US"/>
                  <a:t>Normalized Metric</a:t>
                </a:r>
              </a:p>
            </c:rich>
          </c:tx>
          <c:overlay val="0"/>
        </c:title>
        <c:majorTickMark val="none"/>
        <c:minorTickMark val="none"/>
        <c:tickLblPos val="nextTo"/>
        <c:crossAx val="118013952"/>
        <c:crosses val="autoZero"/>
        <c:auto val="1"/>
        <c:lblAlgn val="ctr"/>
        <c:lblOffset val="100"/>
        <c:noMultiLvlLbl val="0"/>
      </c:catAx>
      <c:valAx>
        <c:axId val="118013952"/>
        <c:scaling>
          <c:orientation val="minMax"/>
        </c:scaling>
        <c:delete val="0"/>
        <c:axPos val="l"/>
        <c:majorGridlines/>
        <c:numFmt formatCode="General" sourceLinked="1"/>
        <c:majorTickMark val="out"/>
        <c:minorTickMark val="none"/>
        <c:tickLblPos val="nextTo"/>
        <c:crossAx val="118003584"/>
        <c:crosses val="autoZero"/>
        <c:crossBetween val="between"/>
      </c:valAx>
      <c:spPr>
        <a:noFill/>
        <a:ln w="25400">
          <a:noFill/>
        </a:ln>
      </c:spPr>
    </c:plotArea>
    <c:legend>
      <c:legendPos val="t"/>
      <c:overlay val="0"/>
    </c:legend>
    <c:plotVisOnly val="1"/>
    <c:dispBlanksAs val="gap"/>
    <c:showDLblsOverMax val="0"/>
  </c:chart>
  <c:txPr>
    <a:bodyPr/>
    <a:lstStyle/>
    <a:p>
      <a:pPr>
        <a:defRPr sz="2000">
          <a:latin typeface="Times New Roman" pitchFamily="18" charset="0"/>
          <a:cs typeface="Times New Roman" pitchFamily="18"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Sheet1!$G$22</c:f>
              <c:strCache>
                <c:ptCount val="1"/>
                <c:pt idx="0">
                  <c:v>16GB PCM</c:v>
                </c:pt>
              </c:strCache>
            </c:strRef>
          </c:tx>
          <c:spPr>
            <a:solidFill>
              <a:srgbClr val="7030A0"/>
            </a:solidFill>
            <a:ln>
              <a:solidFill>
                <a:schemeClr val="tx1"/>
              </a:solidFill>
            </a:ln>
          </c:spPr>
          <c:invertIfNegative val="0"/>
          <c:cat>
            <c:strRef>
              <c:f>Sheet1!$E$9</c:f>
              <c:strCache>
                <c:ptCount val="1"/>
                <c:pt idx="0">
                  <c:v>Avg</c:v>
                </c:pt>
              </c:strCache>
            </c:strRef>
          </c:cat>
          <c:val>
            <c:numRef>
              <c:f>Sheet1!$F$27</c:f>
              <c:numCache>
                <c:formatCode>General</c:formatCode>
                <c:ptCount val="1"/>
                <c:pt idx="0">
                  <c:v>1</c:v>
                </c:pt>
              </c:numCache>
            </c:numRef>
          </c:val>
        </c:ser>
        <c:ser>
          <c:idx val="3"/>
          <c:order val="1"/>
          <c:tx>
            <c:strRef>
              <c:f>Sheet1!$G$26</c:f>
              <c:strCache>
                <c:ptCount val="1"/>
                <c:pt idx="0">
                  <c:v>RBLA-Dyn</c:v>
                </c:pt>
              </c:strCache>
            </c:strRef>
          </c:tx>
          <c:spPr>
            <a:solidFill>
              <a:srgbClr val="00B050"/>
            </a:solidFill>
            <a:ln>
              <a:solidFill>
                <a:schemeClr val="tx1"/>
              </a:solidFill>
            </a:ln>
          </c:spPr>
          <c:invertIfNegative val="0"/>
          <c:cat>
            <c:strRef>
              <c:f>Sheet1!$E$9</c:f>
              <c:strCache>
                <c:ptCount val="1"/>
                <c:pt idx="0">
                  <c:v>Avg</c:v>
                </c:pt>
              </c:strCache>
            </c:strRef>
          </c:cat>
          <c:val>
            <c:numRef>
              <c:f>Sheet1!$F$28</c:f>
              <c:numCache>
                <c:formatCode>General</c:formatCode>
                <c:ptCount val="1"/>
                <c:pt idx="0">
                  <c:v>1.31083660882258</c:v>
                </c:pt>
              </c:numCache>
            </c:numRef>
          </c:val>
        </c:ser>
        <c:ser>
          <c:idx val="1"/>
          <c:order val="2"/>
          <c:tx>
            <c:strRef>
              <c:f>Sheet1!$G$21</c:f>
              <c:strCache>
                <c:ptCount val="1"/>
                <c:pt idx="0">
                  <c:v>16GB DRAM</c:v>
                </c:pt>
              </c:strCache>
            </c:strRef>
          </c:tx>
          <c:spPr>
            <a:solidFill>
              <a:srgbClr val="0070C0"/>
            </a:solidFill>
            <a:ln>
              <a:solidFill>
                <a:schemeClr val="tx1"/>
              </a:solidFill>
            </a:ln>
          </c:spPr>
          <c:invertIfNegative val="0"/>
          <c:dPt>
            <c:idx val="0"/>
            <c:invertIfNegative val="0"/>
            <c:bubble3D val="0"/>
            <c:spPr>
              <a:solidFill>
                <a:srgbClr val="FFC000"/>
              </a:solidFill>
              <a:ln>
                <a:solidFill>
                  <a:schemeClr val="tx1"/>
                </a:solidFill>
              </a:ln>
            </c:spPr>
          </c:dPt>
          <c:cat>
            <c:strRef>
              <c:f>Sheet1!$E$9</c:f>
              <c:strCache>
                <c:ptCount val="1"/>
                <c:pt idx="0">
                  <c:v>Avg</c:v>
                </c:pt>
              </c:strCache>
            </c:strRef>
          </c:cat>
          <c:val>
            <c:numRef>
              <c:f>Sheet1!$F$29</c:f>
              <c:numCache>
                <c:formatCode>General</c:formatCode>
                <c:ptCount val="1"/>
                <c:pt idx="0">
                  <c:v>1.8423460201957</c:v>
                </c:pt>
              </c:numCache>
            </c:numRef>
          </c:val>
        </c:ser>
        <c:dLbls>
          <c:showLegendKey val="0"/>
          <c:showVal val="0"/>
          <c:showCatName val="0"/>
          <c:showSerName val="0"/>
          <c:showPercent val="0"/>
          <c:showBubbleSize val="0"/>
        </c:dLbls>
        <c:gapWidth val="150"/>
        <c:axId val="118695424"/>
        <c:axId val="118696960"/>
      </c:barChart>
      <c:catAx>
        <c:axId val="118695424"/>
        <c:scaling>
          <c:orientation val="minMax"/>
        </c:scaling>
        <c:delete val="1"/>
        <c:axPos val="b"/>
        <c:majorTickMark val="none"/>
        <c:minorTickMark val="none"/>
        <c:tickLblPos val="nextTo"/>
        <c:crossAx val="118696960"/>
        <c:crosses val="autoZero"/>
        <c:auto val="1"/>
        <c:lblAlgn val="ctr"/>
        <c:lblOffset val="100"/>
        <c:noMultiLvlLbl val="0"/>
      </c:catAx>
      <c:valAx>
        <c:axId val="118696960"/>
        <c:scaling>
          <c:orientation val="minMax"/>
        </c:scaling>
        <c:delete val="0"/>
        <c:axPos val="l"/>
        <c:majorGridlines/>
        <c:title>
          <c:tx>
            <c:rich>
              <a:bodyPr/>
              <a:lstStyle/>
              <a:p>
                <a:pPr>
                  <a:defRPr b="1"/>
                </a:pPr>
                <a:r>
                  <a:rPr lang="en-US" b="1"/>
                  <a:t>Normalized Weighted Speedup</a:t>
                </a:r>
              </a:p>
            </c:rich>
          </c:tx>
          <c:overlay val="0"/>
        </c:title>
        <c:numFmt formatCode="General" sourceLinked="1"/>
        <c:majorTickMark val="out"/>
        <c:minorTickMark val="none"/>
        <c:tickLblPos val="nextTo"/>
        <c:crossAx val="118695424"/>
        <c:crosses val="autoZero"/>
        <c:crossBetween val="between"/>
      </c:valAx>
    </c:plotArea>
    <c:plotVisOnly val="1"/>
    <c:dispBlanksAs val="gap"/>
    <c:showDLblsOverMax val="0"/>
  </c:chart>
  <c:spPr>
    <a:solidFill>
      <a:schemeClr val="bg1"/>
    </a:solidFill>
  </c:spPr>
  <c:txPr>
    <a:bodyPr/>
    <a:lstStyle/>
    <a:p>
      <a:pPr>
        <a:defRPr sz="2000">
          <a:latin typeface="Times New Roman" pitchFamily="18" charset="0"/>
          <a:cs typeface="Times New Roman" pitchFamily="18"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Sheet1!$G$22</c:f>
              <c:strCache>
                <c:ptCount val="1"/>
                <c:pt idx="0">
                  <c:v>16GB PCM</c:v>
                </c:pt>
              </c:strCache>
            </c:strRef>
          </c:tx>
          <c:spPr>
            <a:solidFill>
              <a:srgbClr val="7030A0"/>
            </a:solidFill>
            <a:ln>
              <a:solidFill>
                <a:schemeClr val="tx1"/>
              </a:solidFill>
            </a:ln>
          </c:spPr>
          <c:invertIfNegative val="0"/>
          <c:cat>
            <c:strRef>
              <c:f>Sheet1!$E$9</c:f>
              <c:strCache>
                <c:ptCount val="1"/>
                <c:pt idx="0">
                  <c:v>Avg</c:v>
                </c:pt>
              </c:strCache>
            </c:strRef>
          </c:cat>
          <c:val>
            <c:numRef>
              <c:f>Sheet1!$F$47</c:f>
              <c:numCache>
                <c:formatCode>General</c:formatCode>
                <c:ptCount val="1"/>
                <c:pt idx="0">
                  <c:v>1</c:v>
                </c:pt>
              </c:numCache>
            </c:numRef>
          </c:val>
        </c:ser>
        <c:ser>
          <c:idx val="3"/>
          <c:order val="1"/>
          <c:tx>
            <c:strRef>
              <c:f>Sheet1!$G$26</c:f>
              <c:strCache>
                <c:ptCount val="1"/>
                <c:pt idx="0">
                  <c:v>RBLA-Dyn</c:v>
                </c:pt>
              </c:strCache>
            </c:strRef>
          </c:tx>
          <c:spPr>
            <a:solidFill>
              <a:srgbClr val="00B050"/>
            </a:solidFill>
            <a:ln>
              <a:solidFill>
                <a:schemeClr val="tx1"/>
              </a:solidFill>
            </a:ln>
          </c:spPr>
          <c:invertIfNegative val="0"/>
          <c:cat>
            <c:strRef>
              <c:f>Sheet1!$E$9</c:f>
              <c:strCache>
                <c:ptCount val="1"/>
                <c:pt idx="0">
                  <c:v>Avg</c:v>
                </c:pt>
              </c:strCache>
            </c:strRef>
          </c:cat>
          <c:val>
            <c:numRef>
              <c:f>Sheet1!$F$48</c:f>
              <c:numCache>
                <c:formatCode>General</c:formatCode>
                <c:ptCount val="1"/>
                <c:pt idx="0">
                  <c:v>0.81719489482245</c:v>
                </c:pt>
              </c:numCache>
            </c:numRef>
          </c:val>
        </c:ser>
        <c:ser>
          <c:idx val="1"/>
          <c:order val="2"/>
          <c:tx>
            <c:strRef>
              <c:f>Sheet1!$G$21</c:f>
              <c:strCache>
                <c:ptCount val="1"/>
                <c:pt idx="0">
                  <c:v>16GB DRAM</c:v>
                </c:pt>
              </c:strCache>
            </c:strRef>
          </c:tx>
          <c:spPr>
            <a:solidFill>
              <a:srgbClr val="FFC000"/>
            </a:solidFill>
            <a:ln>
              <a:solidFill>
                <a:schemeClr val="tx1"/>
              </a:solidFill>
            </a:ln>
          </c:spPr>
          <c:invertIfNegative val="0"/>
          <c:cat>
            <c:strRef>
              <c:f>Sheet1!$E$9</c:f>
              <c:strCache>
                <c:ptCount val="1"/>
                <c:pt idx="0">
                  <c:v>Avg</c:v>
                </c:pt>
              </c:strCache>
            </c:strRef>
          </c:cat>
          <c:val>
            <c:numRef>
              <c:f>Sheet1!$F$49</c:f>
              <c:numCache>
                <c:formatCode>General</c:formatCode>
                <c:ptCount val="1"/>
                <c:pt idx="0">
                  <c:v>0.56920790734957905</c:v>
                </c:pt>
              </c:numCache>
            </c:numRef>
          </c:val>
        </c:ser>
        <c:dLbls>
          <c:showLegendKey val="0"/>
          <c:showVal val="0"/>
          <c:showCatName val="0"/>
          <c:showSerName val="0"/>
          <c:showPercent val="0"/>
          <c:showBubbleSize val="0"/>
        </c:dLbls>
        <c:gapWidth val="150"/>
        <c:axId val="118727040"/>
        <c:axId val="118728576"/>
      </c:barChart>
      <c:catAx>
        <c:axId val="118727040"/>
        <c:scaling>
          <c:orientation val="minMax"/>
        </c:scaling>
        <c:delete val="1"/>
        <c:axPos val="b"/>
        <c:majorTickMark val="none"/>
        <c:minorTickMark val="none"/>
        <c:tickLblPos val="nextTo"/>
        <c:crossAx val="118728576"/>
        <c:crosses val="autoZero"/>
        <c:auto val="1"/>
        <c:lblAlgn val="ctr"/>
        <c:lblOffset val="100"/>
        <c:noMultiLvlLbl val="0"/>
      </c:catAx>
      <c:valAx>
        <c:axId val="118728576"/>
        <c:scaling>
          <c:orientation val="minMax"/>
        </c:scaling>
        <c:delete val="0"/>
        <c:axPos val="l"/>
        <c:majorGridlines/>
        <c:title>
          <c:tx>
            <c:rich>
              <a:bodyPr/>
              <a:lstStyle/>
              <a:p>
                <a:pPr>
                  <a:defRPr b="1"/>
                </a:pPr>
                <a:r>
                  <a:rPr lang="en-US" b="1" dirty="0"/>
                  <a:t>Normalized </a:t>
                </a:r>
                <a:r>
                  <a:rPr lang="en-US" b="1" dirty="0" smtClean="0"/>
                  <a:t>Max. </a:t>
                </a:r>
                <a:r>
                  <a:rPr lang="en-US" b="1" dirty="0"/>
                  <a:t>Slowdown</a:t>
                </a:r>
              </a:p>
            </c:rich>
          </c:tx>
          <c:overlay val="0"/>
        </c:title>
        <c:numFmt formatCode="General" sourceLinked="1"/>
        <c:majorTickMark val="out"/>
        <c:minorTickMark val="none"/>
        <c:tickLblPos val="nextTo"/>
        <c:crossAx val="118727040"/>
        <c:crosses val="autoZero"/>
        <c:crossBetween val="between"/>
      </c:valAx>
    </c:plotArea>
    <c:plotVisOnly val="1"/>
    <c:dispBlanksAs val="gap"/>
    <c:showDLblsOverMax val="0"/>
  </c:chart>
  <c:spPr>
    <a:solidFill>
      <a:schemeClr val="bg1"/>
    </a:solidFill>
  </c:spPr>
  <c:txPr>
    <a:bodyPr/>
    <a:lstStyle/>
    <a:p>
      <a:pPr>
        <a:defRPr sz="2000">
          <a:latin typeface="Times New Roman" pitchFamily="18" charset="0"/>
          <a:cs typeface="Times New Roman" pitchFamily="18" charset="0"/>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C158317C-711B-9648-A910-9C7E756221C3}" type="datetimeFigureOut">
              <a:rPr lang="en-US"/>
              <a:pPr>
                <a:defRPr/>
              </a:pPr>
              <a:t>10/3/2012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CA84826E-A693-AE4C-AC33-C9FFD6D79105}" type="slidenum">
              <a:rPr lang="en-US"/>
              <a:pPr>
                <a:defRPr/>
              </a:pPr>
              <a:t>‹#›</a:t>
            </a:fld>
            <a:endParaRPr lang="en-US"/>
          </a:p>
        </p:txBody>
      </p:sp>
    </p:spTree>
    <p:extLst>
      <p:ext uri="{BB962C8B-B14F-4D97-AF65-F5344CB8AC3E}">
        <p14:creationId xmlns:p14="http://schemas.microsoft.com/office/powerpoint/2010/main" val="33880873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601068DA-C113-9741-9D2C-145C5E4A40EB}" type="datetimeFigureOut">
              <a:rPr lang="en-US"/>
              <a:pPr>
                <a:defRPr/>
              </a:pPr>
              <a:t>10/3/2012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F547B56-6240-4A47-937A-39B4CD6371F4}" type="slidenum">
              <a:rPr lang="en-US"/>
              <a:pPr>
                <a:defRPr/>
              </a:pPr>
              <a:t>‹#›</a:t>
            </a:fld>
            <a:endParaRPr lang="en-US"/>
          </a:p>
        </p:txBody>
      </p:sp>
    </p:spTree>
    <p:extLst>
      <p:ext uri="{BB962C8B-B14F-4D97-AF65-F5344CB8AC3E}">
        <p14:creationId xmlns:p14="http://schemas.microsoft.com/office/powerpoint/2010/main" val="824828793"/>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fontAlgn="base">
      <a:spcBef>
        <a:spcPct val="30000"/>
      </a:spcBef>
      <a:spcAft>
        <a:spcPct val="0"/>
      </a:spcAft>
      <a:defRPr sz="1200" kern="1200">
        <a:solidFill>
          <a:schemeClr val="tx1"/>
        </a:solidFill>
        <a:latin typeface="+mn-lt"/>
        <a:ea typeface="ＭＳ Ｐゴシック" charset="0"/>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0"/>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0"/>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a:t>
            </a:r>
            <a:r>
              <a:rPr lang="en-US" baseline="0" dirty="0" smtClean="0"/>
              <a:t> I’ll be presenting Row Buffer Locality Aware Caching Policies for Hybrid Memories.</a:t>
            </a:r>
          </a:p>
          <a:p>
            <a:r>
              <a:rPr lang="en-US" baseline="0" dirty="0" smtClean="0"/>
              <a:t>My name is HanBin Yoon and this work has been done together with Justin Meza, </a:t>
            </a:r>
            <a:r>
              <a:rPr lang="en-US" baseline="0" dirty="0" err="1" smtClean="0"/>
              <a:t>Rachata</a:t>
            </a:r>
            <a:r>
              <a:rPr lang="en-US" baseline="0" dirty="0" smtClean="0"/>
              <a:t> </a:t>
            </a:r>
            <a:r>
              <a:rPr lang="en-US" baseline="0" dirty="0" err="1" smtClean="0"/>
              <a:t>Ausavarungnirun</a:t>
            </a:r>
            <a:r>
              <a:rPr lang="en-US" baseline="0" dirty="0" smtClean="0"/>
              <a:t>, Rachael Harding, and </a:t>
            </a:r>
            <a:r>
              <a:rPr lang="en-US" baseline="0" dirty="0" err="1" smtClean="0"/>
              <a:t>Onur</a:t>
            </a:r>
            <a:r>
              <a:rPr lang="en-US" baseline="0" dirty="0" smtClean="0"/>
              <a:t> </a:t>
            </a:r>
            <a:r>
              <a:rPr lang="en-US" baseline="0" dirty="0" err="1" smtClean="0"/>
              <a:t>Mutlu</a:t>
            </a:r>
            <a:r>
              <a:rPr lang="en-US" baseline="0" dirty="0" smtClean="0"/>
              <a:t>.</a:t>
            </a:r>
          </a:p>
          <a:p>
            <a:endParaRPr lang="en-US" baseline="0" dirty="0" smtClean="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1</a:t>
            </a:fld>
            <a:endParaRPr lang="en-US"/>
          </a:p>
        </p:txBody>
      </p:sp>
    </p:spTree>
    <p:extLst>
      <p:ext uri="{BB962C8B-B14F-4D97-AF65-F5344CB8AC3E}">
        <p14:creationId xmlns:p14="http://schemas.microsoft.com/office/powerpoint/2010/main" val="3092509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dirty="0" smtClean="0">
                <a:latin typeface="Calibri" charset="0"/>
              </a:rPr>
              <a:t>Here’s a closer</a:t>
            </a:r>
            <a:r>
              <a:rPr lang="en-US" baseline="0" dirty="0" smtClean="0">
                <a:latin typeface="Calibri" charset="0"/>
              </a:rPr>
              <a:t> look at a hybrid memory system employing both DRAM and PCM.</a:t>
            </a:r>
          </a:p>
          <a:p>
            <a:pPr>
              <a:spcBef>
                <a:spcPct val="0"/>
              </a:spcBef>
            </a:pPr>
            <a:r>
              <a:rPr lang="en-US" baseline="0" dirty="0" smtClean="0">
                <a:latin typeface="Calibri" charset="0"/>
              </a:rPr>
              <a:t>Typically, the DRAM is used as a small capacity cache, and the PCM is used as a large capacity store.</a:t>
            </a:r>
          </a:p>
          <a:p>
            <a:pPr>
              <a:spcBef>
                <a:spcPct val="0"/>
              </a:spcBef>
            </a:pPr>
            <a:r>
              <a:rPr lang="en-US" baseline="0" dirty="0" smtClean="0">
                <a:latin typeface="Calibri" charset="0"/>
              </a:rPr>
              <a:t>When the processor needs data, it will first look to see if the data is in DRAM. If the data is indeed in DRAM, the processor will retrieve the data from there. If the data is not in DRAM, the processor will retrieve the data from PCM.</a:t>
            </a:r>
          </a:p>
          <a:p>
            <a:pPr>
              <a:spcBef>
                <a:spcPct val="0"/>
              </a:spcBef>
            </a:pPr>
            <a:r>
              <a:rPr lang="en-US" baseline="0" dirty="0" smtClean="0">
                <a:latin typeface="Calibri" charset="0"/>
              </a:rPr>
              <a:t>Both DRAM and PCM are organized into banks that are capable of operating independently. Also, in each bank, there are peripheral circuitries known as the row buffers.</a:t>
            </a:r>
          </a:p>
        </p:txBody>
      </p:sp>
      <p:sp>
        <p:nvSpPr>
          <p:cNvPr id="808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fontAlgn="base">
              <a:spcBef>
                <a:spcPct val="0"/>
              </a:spcBef>
              <a:spcAft>
                <a:spcPct val="0"/>
              </a:spcAft>
            </a:pPr>
            <a:fld id="{503D771D-9800-EC44-80A5-B78A82B9E05F}" type="slidenum">
              <a:rPr lang="en-US"/>
              <a:pPr fontAlgn="base">
                <a:spcBef>
                  <a:spcPct val="0"/>
                </a:spcBef>
                <a:spcAft>
                  <a:spcPct val="0"/>
                </a:spcAft>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Row buffers affect memory</a:t>
            </a:r>
            <a:r>
              <a:rPr lang="en-US" baseline="0" dirty="0" smtClean="0"/>
              <a:t> latency is a profound way.</a:t>
            </a:r>
          </a:p>
          <a:p>
            <a:r>
              <a:rPr lang="en-US" dirty="0" smtClean="0"/>
              <a:t>Row buffers effectively</a:t>
            </a:r>
            <a:r>
              <a:rPr lang="en-US" baseline="0" dirty="0" smtClean="0"/>
              <a:t> store the most recently accessed row in memory.</a:t>
            </a:r>
          </a:p>
          <a:p>
            <a:r>
              <a:rPr lang="en-US" b="0" baseline="0" dirty="0" smtClean="0"/>
              <a:t>They are </a:t>
            </a:r>
            <a:r>
              <a:rPr lang="en-US" b="1" baseline="0" dirty="0" smtClean="0"/>
              <a:t>typically 2 to 8KB in length</a:t>
            </a:r>
            <a:r>
              <a:rPr lang="en-US" b="0" baseline="0" dirty="0" smtClean="0"/>
              <a:t>, for a single rank.</a:t>
            </a:r>
          </a:p>
          <a:p>
            <a:r>
              <a:rPr lang="en-US" baseline="0" dirty="0" smtClean="0"/>
              <a:t>When data is requested in memory, it is first checked to see if the data is in the row buffer. If the data is not in the row buffer, this is called a row buffer miss. In this case, we need to read a row full of data </a:t>
            </a:r>
            <a:r>
              <a:rPr lang="en-US" b="1" baseline="0" dirty="0" smtClean="0"/>
              <a:t>from the memory cell array</a:t>
            </a:r>
            <a:r>
              <a:rPr lang="en-US" baseline="0" dirty="0" smtClean="0"/>
              <a:t> into the row buffer, and the memory request is served. In a subsequent memory request, if the requested data is already latched in the row buffer, this is called a row buffer hit, and the data can be retrieved without having to access the memory cell array, which in the case of PCM, is a high latency operation.</a:t>
            </a:r>
          </a:p>
          <a:p>
            <a:r>
              <a:rPr lang="en-US" baseline="0" dirty="0" smtClean="0"/>
              <a:t>In summary, on a row hit, data is accessed from the row buffer, which is fast. On a row miss, data is accessed from the cell array, which is slow.</a:t>
            </a:r>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11</a:t>
            </a:fld>
            <a:endParaRPr lang="en-US"/>
          </a:p>
        </p:txBody>
      </p:sp>
    </p:spTree>
    <p:extLst>
      <p:ext uri="{BB962C8B-B14F-4D97-AF65-F5344CB8AC3E}">
        <p14:creationId xmlns:p14="http://schemas.microsoft.com/office/powerpoint/2010/main" val="3918527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key observation is that row buffers exist in</a:t>
            </a:r>
            <a:r>
              <a:rPr lang="en-US" baseline="0" dirty="0" smtClean="0"/>
              <a:t> both DRAM and PCM.</a:t>
            </a:r>
          </a:p>
          <a:p>
            <a:r>
              <a:rPr lang="en-US" baseline="0" dirty="0" smtClean="0"/>
              <a:t>Row hit latency, which does not access the memory cell array, is similar in DRAM and PCM.</a:t>
            </a:r>
          </a:p>
          <a:p>
            <a:r>
              <a:rPr lang="en-US" baseline="0" dirty="0" smtClean="0"/>
              <a:t>It is for a row miss that the memory access latency is small in DRAM and large in PCM.</a:t>
            </a:r>
          </a:p>
          <a:p>
            <a:r>
              <a:rPr lang="en-US" baseline="0" dirty="0" smtClean="0"/>
              <a:t>Therefore we would like to place data in DRAM which:</a:t>
            </a:r>
          </a:p>
          <a:p>
            <a:r>
              <a:rPr lang="en-US" baseline="0" dirty="0" smtClean="0"/>
              <a:t>Is likely to miss in the row buffer, which we call as having low row buffer locality, since the row buffer miss penalty is small in DRAM than it is in PCM.</a:t>
            </a:r>
          </a:p>
          <a:p>
            <a:r>
              <a:rPr lang="en-US" baseline="0" dirty="0" smtClean="0"/>
              <a:t>And we would like to place data in DRAM which is reused many times, so that we cache only the data that is worth the movement cost.</a:t>
            </a:r>
            <a:endParaRPr lang="en-US"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12</a:t>
            </a:fld>
            <a:endParaRPr lang="en-US"/>
          </a:p>
        </p:txBody>
      </p:sp>
    </p:spTree>
    <p:extLst>
      <p:ext uri="{BB962C8B-B14F-4D97-AF65-F5344CB8AC3E}">
        <p14:creationId xmlns:p14="http://schemas.microsoft.com/office/powerpoint/2010/main" val="1654321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an example how row buffer</a:t>
            </a:r>
            <a:r>
              <a:rPr lang="en-US" baseline="0" dirty="0" smtClean="0"/>
              <a:t> locality affects hybrid memory performance.</a:t>
            </a:r>
          </a:p>
          <a:p>
            <a:r>
              <a:rPr lang="en-US" baseline="0" dirty="0" smtClean="0"/>
              <a:t>Let’s say a processor accesses four rows…</a:t>
            </a:r>
            <a:endParaRPr lang="en-US"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13</a:t>
            </a:fld>
            <a:endParaRPr lang="en-US"/>
          </a:p>
        </p:txBody>
      </p:sp>
    </p:spTree>
    <p:extLst>
      <p:ext uri="{BB962C8B-B14F-4D97-AF65-F5344CB8AC3E}">
        <p14:creationId xmlns:p14="http://schemas.microsoft.com/office/powerpoint/2010/main" val="2897813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different row buffer localities.</a:t>
            </a:r>
          </a:p>
          <a:p>
            <a:r>
              <a:rPr lang="en-US" dirty="0" smtClean="0"/>
              <a:t>Rows</a:t>
            </a:r>
            <a:r>
              <a:rPr lang="en-US" baseline="0" dirty="0" smtClean="0"/>
              <a:t> A and B have low row buffer locality, which means that they frequently miss in the row buffer, and rows C and D have high row buffer locality, which means that they frequently hit in the row buffer.</a:t>
            </a:r>
          </a:p>
          <a:p>
            <a:r>
              <a:rPr lang="en-US" baseline="0" dirty="0" smtClean="0"/>
              <a:t>We will look at two types of caching policies: Case 1 will be row buffer locality unaware, and case 2 will be row buffer locality aware.</a:t>
            </a:r>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14</a:t>
            </a:fld>
            <a:endParaRPr lang="en-US"/>
          </a:p>
        </p:txBody>
      </p:sp>
    </p:spTree>
    <p:extLst>
      <p:ext uri="{BB962C8B-B14F-4D97-AF65-F5344CB8AC3E}">
        <p14:creationId xmlns:p14="http://schemas.microsoft.com/office/powerpoint/2010/main" val="1778026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Case</a:t>
            </a:r>
            <a:r>
              <a:rPr lang="en-US" baseline="0" dirty="0" smtClean="0"/>
              <a:t> 1: The row buffer locality unaware policy.</a:t>
            </a:r>
          </a:p>
          <a:p>
            <a:r>
              <a:rPr lang="en-US" baseline="0" dirty="0" smtClean="0"/>
              <a:t>A row buffer locality unaware policy could place rows A, B, C, and D in the following manner, where rows with high row buffer locality are placed in DRAM, and rows with low row buffer locality are placed in PCM.</a:t>
            </a:r>
            <a:endParaRPr lang="en-US"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15</a:t>
            </a:fld>
            <a:endParaRPr lang="en-US"/>
          </a:p>
        </p:txBody>
      </p:sp>
    </p:spTree>
    <p:extLst>
      <p:ext uri="{BB962C8B-B14F-4D97-AF65-F5344CB8AC3E}">
        <p14:creationId xmlns:p14="http://schemas.microsoft.com/office/powerpoint/2010/main" val="2597862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such a policy, this</a:t>
            </a:r>
            <a:r>
              <a:rPr lang="en-US" baseline="0" dirty="0" smtClean="0"/>
              <a:t> diagram shows the amount of time it takes to serve a stream of memory requests.</a:t>
            </a:r>
          </a:p>
          <a:p>
            <a:r>
              <a:rPr lang="en-US" b="1" baseline="0" dirty="0" smtClean="0"/>
              <a:t>This is the access pattern to memory.</a:t>
            </a:r>
          </a:p>
          <a:p>
            <a:r>
              <a:rPr lang="en-US" baseline="0" dirty="0" smtClean="0"/>
              <a:t>Clearly, the high row buffer miss latency of PCM acts as a bottleneck to serving all of the memory requests, and this happens </a:t>
            </a:r>
            <a:r>
              <a:rPr lang="en-US" b="1" baseline="0" dirty="0" smtClean="0"/>
              <a:t>because the rows with low row buffer locality is placed in PCM</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16</a:t>
            </a:fld>
            <a:endParaRPr lang="en-US"/>
          </a:p>
        </p:txBody>
      </p:sp>
    </p:spTree>
    <p:extLst>
      <p:ext uri="{BB962C8B-B14F-4D97-AF65-F5344CB8AC3E}">
        <p14:creationId xmlns:p14="http://schemas.microsoft.com/office/powerpoint/2010/main" val="100962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Case 2: The row buffer locality</a:t>
            </a:r>
            <a:r>
              <a:rPr lang="en-US" baseline="0" dirty="0" smtClean="0"/>
              <a:t> aware policy, or RBLA.</a:t>
            </a:r>
          </a:p>
          <a:p>
            <a:r>
              <a:rPr lang="en-US" baseline="0" dirty="0" smtClean="0"/>
              <a:t>A row buffer locality aware policy would place these rows in the following manner, where the rows with low row buffer locality are placed in DRAM, since the data can be accessed at the lower row buffer miss latency of DRAM.</a:t>
            </a:r>
          </a:p>
          <a:p>
            <a:r>
              <a:rPr lang="en-US" baseline="0" dirty="0" smtClean="0"/>
              <a:t>Rows with high row buffer locality will be placed in PCM, since data can be frequently accessed at the low row buffer hit latency of PCM.</a:t>
            </a:r>
            <a:endParaRPr lang="en-US"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17</a:t>
            </a:fld>
            <a:endParaRPr lang="en-US"/>
          </a:p>
        </p:txBody>
      </p:sp>
    </p:spTree>
    <p:extLst>
      <p:ext uri="{BB962C8B-B14F-4D97-AF65-F5344CB8AC3E}">
        <p14:creationId xmlns:p14="http://schemas.microsoft.com/office/powerpoint/2010/main" val="706707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compare</a:t>
            </a:r>
            <a:r>
              <a:rPr lang="en-US" baseline="0" dirty="0" smtClean="0"/>
              <a:t> the two policies in terms of the time it takes to serve the same stream of memory requests.</a:t>
            </a:r>
          </a:p>
          <a:p>
            <a:r>
              <a:rPr lang="en-US" baseline="0" dirty="0" smtClean="0"/>
              <a:t>Remember, this was the timeline shown before for the row buffer locality-unaware policy.</a:t>
            </a:r>
          </a:p>
          <a:p>
            <a:r>
              <a:rPr lang="en-US" baseline="0" dirty="0" smtClean="0"/>
              <a:t>For case 2, the row buffer locality aware policy, although the PCM row buffer miss latency is high, many of the accesses to PCM are row buffer hit accesses that can be served quickly.</a:t>
            </a:r>
          </a:p>
          <a:p>
            <a:r>
              <a:rPr lang="en-US" baseline="0" dirty="0" smtClean="0"/>
              <a:t>And overall, it takes less time to serve all of the memory requests in the row buffer locality aware policy.</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The row buffer locality aware policy </a:t>
            </a:r>
            <a:r>
              <a:rPr lang="en-US" b="1" baseline="0" dirty="0" smtClean="0"/>
              <a:t>gains because</a:t>
            </a:r>
            <a:r>
              <a:rPr lang="en-US" baseline="0" dirty="0" smtClean="0"/>
              <a:t> it places rows with low row buffer locality in DRAM.</a:t>
            </a:r>
          </a:p>
          <a:p>
            <a:pPr marL="0" marR="0" indent="0" algn="l" defTabSz="457200" rtl="0" eaLnBrk="1" fontAlgn="base" latinLnBrk="0" hangingPunct="1">
              <a:lnSpc>
                <a:spcPct val="100000"/>
              </a:lnSpc>
              <a:spcBef>
                <a:spcPct val="30000"/>
              </a:spcBef>
              <a:spcAft>
                <a:spcPct val="0"/>
              </a:spcAft>
              <a:buClrTx/>
              <a:buSzTx/>
              <a:buFontTx/>
              <a:buNone/>
              <a:tabLst/>
              <a:defRPr/>
            </a:pPr>
            <a:r>
              <a:rPr lang="en-US" baseline="0" dirty="0" smtClean="0"/>
              <a:t>This is the </a:t>
            </a:r>
            <a:r>
              <a:rPr lang="en-US" b="1" baseline="0" dirty="0" smtClean="0"/>
              <a:t>goal of our mechanism</a:t>
            </a:r>
            <a:r>
              <a:rPr lang="en-US" baseline="0" dirty="0" smtClean="0"/>
              <a:t>: To place rows with low row buffer locality in DRAM.</a:t>
            </a:r>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18</a:t>
            </a:fld>
            <a:endParaRPr lang="en-US"/>
          </a:p>
        </p:txBody>
      </p:sp>
    </p:spTree>
    <p:extLst>
      <p:ext uri="{BB962C8B-B14F-4D97-AF65-F5344CB8AC3E}">
        <p14:creationId xmlns:p14="http://schemas.microsoft.com/office/powerpoint/2010/main" val="125339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I will talk about how we do that.</a:t>
            </a:r>
            <a:endParaRPr lang="en-US"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19</a:t>
            </a:fld>
            <a:endParaRPr lang="en-US"/>
          </a:p>
        </p:txBody>
      </p:sp>
    </p:spTree>
    <p:extLst>
      <p:ext uri="{BB962C8B-B14F-4D97-AF65-F5344CB8AC3E}">
        <p14:creationId xmlns:p14="http://schemas.microsoft.com/office/powerpoint/2010/main" val="2110669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one-slide summary of</a:t>
            </a:r>
            <a:r>
              <a:rPr lang="en-US" baseline="0" dirty="0" smtClean="0"/>
              <a:t> what I’ll describe.</a:t>
            </a:r>
          </a:p>
          <a:p>
            <a:r>
              <a:rPr lang="en-US" baseline="0" dirty="0" smtClean="0"/>
              <a:t>Different memory technologies have different strengths and weaknesses.</a:t>
            </a:r>
          </a:p>
          <a:p>
            <a:r>
              <a:rPr lang="en-US" baseline="0" dirty="0" smtClean="0"/>
              <a:t>A hybrid memory system, for example, one that combines DRAM and </a:t>
            </a:r>
            <a:r>
              <a:rPr lang="en-US" b="1" baseline="0" dirty="0" smtClean="0"/>
              <a:t>Phase Change Memory</a:t>
            </a:r>
            <a:r>
              <a:rPr lang="en-US" baseline="0" dirty="0" smtClean="0"/>
              <a:t>, aims for the best of both memory technologies.</a:t>
            </a:r>
          </a:p>
          <a:p>
            <a:r>
              <a:rPr lang="en-US" baseline="0" dirty="0" smtClean="0"/>
              <a:t>The Problem is how to place data between these heterogeneous devices in a way that exploits each memory technology’s strengths while minimizing its weaknesses.</a:t>
            </a:r>
          </a:p>
          <a:p>
            <a:r>
              <a:rPr lang="en-US" baseline="0" dirty="0" smtClean="0"/>
              <a:t>Our key observation is that PCM array access latency is higher than DRAM’s, but peripheral circuit access latencies, or what is called row buffer access latencies, are similar.</a:t>
            </a:r>
          </a:p>
          <a:p>
            <a:r>
              <a:rPr lang="en-US" baseline="0" dirty="0" smtClean="0"/>
              <a:t>Our key idea is to use row buffer locality as a key criterion for data placement in a hybrid memory system.</a:t>
            </a:r>
          </a:p>
          <a:p>
            <a:r>
              <a:rPr lang="en-US" baseline="0" dirty="0" smtClean="0"/>
              <a:t>Our solution is to cache to DRAM rows with low row buffer locality and high reuse </a:t>
            </a:r>
            <a:r>
              <a:rPr lang="en-US" b="1" baseline="0" dirty="0" smtClean="0"/>
              <a:t>because these are the rows that would benefit most from DRAM</a:t>
            </a:r>
            <a:r>
              <a:rPr lang="en-US" baseline="0" dirty="0" smtClean="0"/>
              <a:t>.</a:t>
            </a:r>
          </a:p>
          <a:p>
            <a:r>
              <a:rPr lang="en-US" baseline="0" dirty="0" smtClean="0"/>
              <a:t>This improves both performance and energy efficiency over state-of-the-art caching policies for hybrid memories.</a:t>
            </a:r>
            <a:endParaRPr lang="en-US"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2</a:t>
            </a:fld>
            <a:endParaRPr lang="en-US"/>
          </a:p>
        </p:txBody>
      </p:sp>
    </p:spTree>
    <p:extLst>
      <p:ext uri="{BB962C8B-B14F-4D97-AF65-F5344CB8AC3E}">
        <p14:creationId xmlns:p14="http://schemas.microsoft.com/office/powerpoint/2010/main" val="2110669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Mechanism is called RBLA, which stands</a:t>
            </a:r>
            <a:r>
              <a:rPr lang="en-US" baseline="0" dirty="0" smtClean="0"/>
              <a:t> for row buffer locality aware.</a:t>
            </a:r>
          </a:p>
          <a:p>
            <a:r>
              <a:rPr lang="en-US" baseline="0" dirty="0" smtClean="0"/>
              <a:t>For recently used rows in PCM, our mechanism counts row buffer misses as indicator of row buffer locality of each row.</a:t>
            </a:r>
          </a:p>
          <a:p>
            <a:r>
              <a:rPr lang="en-US" baseline="0" dirty="0" smtClean="0"/>
              <a:t>I will talk more about how this is physically achieved.</a:t>
            </a:r>
          </a:p>
          <a:p>
            <a:r>
              <a:rPr lang="en-US" baseline="0" dirty="0" smtClean="0"/>
              <a:t>Then, we cache to DRAM rows with row buffer miss counts that exceed a certain threshold.</a:t>
            </a:r>
          </a:p>
          <a:p>
            <a:r>
              <a:rPr lang="en-US" baseline="0" dirty="0" smtClean="0"/>
              <a:t>And row buffer miss counts are periodically reset, so that we only cache rows with high reuse.</a:t>
            </a:r>
          </a:p>
          <a:p>
            <a:r>
              <a:rPr lang="en-US" baseline="0" dirty="0" smtClean="0"/>
              <a:t>That is our base mechanism, RBLA.</a:t>
            </a:r>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20</a:t>
            </a:fld>
            <a:endParaRPr lang="en-US"/>
          </a:p>
        </p:txBody>
      </p:sp>
    </p:spTree>
    <p:extLst>
      <p:ext uri="{BB962C8B-B14F-4D97-AF65-F5344CB8AC3E}">
        <p14:creationId xmlns:p14="http://schemas.microsoft.com/office/powerpoint/2010/main" val="383929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also extend RBLA to RBLA-</a:t>
            </a:r>
            <a:r>
              <a:rPr lang="en-US" baseline="0" dirty="0" err="1" smtClean="0"/>
              <a:t>Dyn</a:t>
            </a:r>
            <a:r>
              <a:rPr lang="en-US" baseline="0" dirty="0" smtClean="0"/>
              <a:t>, which performs an extra step.</a:t>
            </a:r>
          </a:p>
          <a:p>
            <a:r>
              <a:rPr lang="en-US" baseline="0" dirty="0" smtClean="0"/>
              <a:t>RBLA-</a:t>
            </a:r>
            <a:r>
              <a:rPr lang="en-US" baseline="0" dirty="0" err="1" smtClean="0"/>
              <a:t>Dyn</a:t>
            </a:r>
            <a:r>
              <a:rPr lang="en-US" baseline="0" dirty="0" smtClean="0"/>
              <a:t> dynamically adjusts the threshold value to adapt to different workload and system characteristics.</a:t>
            </a:r>
          </a:p>
          <a:p>
            <a:r>
              <a:rPr lang="en-US" baseline="0" dirty="0" smtClean="0"/>
              <a:t>This is based on an interval-based cost-benefit analysis, for which the details can be found in the paper.</a:t>
            </a:r>
          </a:p>
          <a:p>
            <a:r>
              <a:rPr lang="en-US" b="1" baseline="0" dirty="0" smtClean="0"/>
              <a:t>I would encourage you to read the paper, and I’d be happy to answer any questions.</a:t>
            </a:r>
            <a:endParaRPr lang="en-US" b="1"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21</a:t>
            </a:fld>
            <a:endParaRPr lang="en-US"/>
          </a:p>
        </p:txBody>
      </p:sp>
    </p:spTree>
    <p:extLst>
      <p:ext uri="{BB962C8B-B14F-4D97-AF65-F5344CB8AC3E}">
        <p14:creationId xmlns:p14="http://schemas.microsoft.com/office/powerpoint/2010/main" val="368833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implementation of our mechanism requires a statistics</a:t>
            </a:r>
            <a:r>
              <a:rPr lang="en-US" baseline="0" dirty="0" smtClean="0"/>
              <a:t> store, </a:t>
            </a:r>
            <a:r>
              <a:rPr lang="en-US" b="1" baseline="0" dirty="0" smtClean="0"/>
              <a:t>or what we simply call a stats store.</a:t>
            </a:r>
          </a:p>
          <a:p>
            <a:r>
              <a:rPr lang="en-US" baseline="0" dirty="0" smtClean="0"/>
              <a:t>The goal of the stats store is to keep count of the row buffer misses to recently used rows in PCM.</a:t>
            </a:r>
          </a:p>
          <a:p>
            <a:r>
              <a:rPr lang="en-US" baseline="0" dirty="0" smtClean="0"/>
              <a:t>The stats store is a hardware structure in the memory controller, and its operation is similar to a cache.</a:t>
            </a:r>
          </a:p>
          <a:p>
            <a:r>
              <a:rPr lang="en-US" baseline="0" dirty="0" smtClean="0"/>
              <a:t>It is organized into sets and ways, and is indexed using the row address of the row we wish to find the row buffer miss count for.</a:t>
            </a:r>
          </a:p>
          <a:p>
            <a:r>
              <a:rPr lang="en-US" dirty="0" smtClean="0"/>
              <a:t>If  the queried</a:t>
            </a:r>
            <a:r>
              <a:rPr lang="en-US" baseline="0" dirty="0" smtClean="0"/>
              <a:t> row is currently in the stats store, then its row buffer miss count will be output.</a:t>
            </a:r>
          </a:p>
          <a:p>
            <a:r>
              <a:rPr lang="en-US" baseline="0" dirty="0" smtClean="0"/>
              <a:t>We find that a 128-set 16-way stats store, 9.25KB in size, achieves system performance within 0.3% of an unlimited-sized stats store.</a:t>
            </a:r>
            <a:endParaRPr lang="en-US"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22</a:t>
            </a:fld>
            <a:endParaRPr lang="en-US"/>
          </a:p>
        </p:txBody>
      </p:sp>
    </p:spTree>
    <p:extLst>
      <p:ext uri="{BB962C8B-B14F-4D97-AF65-F5344CB8AC3E}">
        <p14:creationId xmlns:p14="http://schemas.microsoft.com/office/powerpoint/2010/main" val="800591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take</a:t>
            </a:r>
            <a:r>
              <a:rPr lang="en-US" baseline="0" dirty="0" smtClean="0"/>
              <a:t> a look at our results.</a:t>
            </a:r>
            <a:endParaRPr lang="en-US"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23</a:t>
            </a:fld>
            <a:endParaRPr lang="en-US"/>
          </a:p>
        </p:txBody>
      </p:sp>
    </p:spTree>
    <p:extLst>
      <p:ext uri="{BB962C8B-B14F-4D97-AF65-F5344CB8AC3E}">
        <p14:creationId xmlns:p14="http://schemas.microsoft.com/office/powerpoint/2010/main" val="21106698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our evaluation methodology.</a:t>
            </a:r>
            <a:endParaRPr lang="en-US" baseline="0" dirty="0" smtClean="0"/>
          </a:p>
          <a:p>
            <a:r>
              <a:rPr lang="en-US" baseline="0" dirty="0" smtClean="0"/>
              <a:t>We use a cycle-level x86 simulator to test our hybrid memory caching policies.</a:t>
            </a:r>
          </a:p>
          <a:p>
            <a:r>
              <a:rPr lang="en-US" baseline="0" dirty="0" smtClean="0"/>
              <a:t>We simulate a 16-core system with 1GB of DRAM and 16GB of PCM.</a:t>
            </a:r>
          </a:p>
          <a:p>
            <a:r>
              <a:rPr lang="en-US" baseline="0" dirty="0" smtClean="0"/>
              <a:t>We use 36 multi-programmed server and cloud workloads to test our caching policies.</a:t>
            </a:r>
          </a:p>
          <a:p>
            <a:r>
              <a:rPr lang="en-US" baseline="0" dirty="0" smtClean="0"/>
              <a:t>For server workloads, we use </a:t>
            </a:r>
            <a:r>
              <a:rPr lang="en-US" b="1" baseline="0" dirty="0" smtClean="0"/>
              <a:t>TPC-C</a:t>
            </a:r>
            <a:r>
              <a:rPr lang="en-US" baseline="0" dirty="0" smtClean="0"/>
              <a:t>, which is an online transaction processing benchmark, and </a:t>
            </a:r>
            <a:r>
              <a:rPr lang="en-US" b="1" baseline="0" dirty="0" smtClean="0"/>
              <a:t>TPC-H</a:t>
            </a:r>
            <a:r>
              <a:rPr lang="en-US" baseline="0" dirty="0" smtClean="0"/>
              <a:t>, which is a decision support benchmark.</a:t>
            </a:r>
          </a:p>
          <a:p>
            <a:r>
              <a:rPr lang="en-US" baseline="0" dirty="0" smtClean="0"/>
              <a:t>For cloud workloads, we use </a:t>
            </a:r>
            <a:r>
              <a:rPr lang="en-US" b="1" baseline="0" dirty="0" smtClean="0"/>
              <a:t>Apache</a:t>
            </a:r>
            <a:r>
              <a:rPr lang="en-US" baseline="0" dirty="0" smtClean="0"/>
              <a:t>, which is a webserver application, and </a:t>
            </a:r>
            <a:r>
              <a:rPr lang="en-US" b="1" baseline="0" dirty="0" smtClean="0"/>
              <a:t>H.264</a:t>
            </a:r>
            <a:r>
              <a:rPr lang="en-US" baseline="0" dirty="0" smtClean="0"/>
              <a:t>, a video processing application, as well as TPC-C and H.</a:t>
            </a:r>
          </a:p>
          <a:p>
            <a:r>
              <a:rPr lang="en-US" baseline="0" dirty="0" smtClean="0"/>
              <a:t>We report multi-core performance in terms of weighted speedup, multi-core fairness in terms of maximum slowdown, and energy efficiency in terms of performance per Watt.</a:t>
            </a:r>
            <a:endParaRPr lang="en-US"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24</a:t>
            </a:fld>
            <a:endParaRPr lang="en-US"/>
          </a:p>
        </p:txBody>
      </p:sp>
    </p:spTree>
    <p:extLst>
      <p:ext uri="{BB962C8B-B14F-4D97-AF65-F5344CB8AC3E}">
        <p14:creationId xmlns:p14="http://schemas.microsoft.com/office/powerpoint/2010/main" val="13677997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here are our comparison points.</a:t>
            </a:r>
          </a:p>
          <a:p>
            <a:r>
              <a:rPr lang="en-US" dirty="0" smtClean="0"/>
              <a:t>The</a:t>
            </a:r>
            <a:r>
              <a:rPr lang="en-US" baseline="0" dirty="0" smtClean="0"/>
              <a:t> standard conventional LRU caching caches any row from PCM to DRAM when the data is touched. We find this scheme to generate too much data movement between DRAM and PCM and consequently to not perform well. So we’re not going to use it as a comparison point in this talk.</a:t>
            </a:r>
            <a:endParaRPr lang="en-US" dirty="0" smtClean="0"/>
          </a:p>
          <a:p>
            <a:r>
              <a:rPr lang="en-US" dirty="0" err="1" smtClean="0"/>
              <a:t>Frek</a:t>
            </a:r>
            <a:r>
              <a:rPr lang="en-US" baseline="0" dirty="0" smtClean="0"/>
              <a:t> is access frequency based caching. It is inspired by prior work that selectively caches hot data.</a:t>
            </a:r>
          </a:p>
          <a:p>
            <a:r>
              <a:rPr lang="en-US" baseline="0" dirty="0" smtClean="0"/>
              <a:t>The downsides of </a:t>
            </a:r>
            <a:r>
              <a:rPr lang="en-US" baseline="0" dirty="0" err="1" smtClean="0"/>
              <a:t>frek</a:t>
            </a:r>
            <a:r>
              <a:rPr lang="en-US" baseline="0" dirty="0" smtClean="0"/>
              <a:t> is that it is row buffer locality aware. Hence, it would place a row with high row buffer locality in DRAM, although that row may be accessed as efficiently in PCM.</a:t>
            </a:r>
          </a:p>
          <a:p>
            <a:r>
              <a:rPr lang="en-US" baseline="0" dirty="0" err="1" smtClean="0"/>
              <a:t>Frek-Dyn</a:t>
            </a:r>
            <a:r>
              <a:rPr lang="en-US" baseline="0" dirty="0" smtClean="0"/>
              <a:t> augments </a:t>
            </a:r>
            <a:r>
              <a:rPr lang="en-US" baseline="0" dirty="0" err="1" smtClean="0"/>
              <a:t>frek</a:t>
            </a:r>
            <a:r>
              <a:rPr lang="en-US" baseline="0" dirty="0" smtClean="0"/>
              <a:t> with the adaptive threshold adjustment technique.</a:t>
            </a:r>
          </a:p>
          <a:p>
            <a:r>
              <a:rPr lang="en-US" baseline="0" dirty="0" smtClean="0"/>
              <a:t>It has the same drawback as </a:t>
            </a:r>
            <a:r>
              <a:rPr lang="en-US" baseline="0" dirty="0" err="1" smtClean="0"/>
              <a:t>frek</a:t>
            </a:r>
            <a:r>
              <a:rPr lang="en-US" baseline="0" dirty="0" smtClean="0"/>
              <a:t>, in that it is row buffer locality unaware.</a:t>
            </a:r>
          </a:p>
          <a:p>
            <a:r>
              <a:rPr lang="en-US" baseline="0" dirty="0" smtClean="0"/>
              <a:t>Our mechanisms, RBLA and RBLA-</a:t>
            </a:r>
            <a:r>
              <a:rPr lang="en-US" baseline="0" dirty="0" err="1" smtClean="0"/>
              <a:t>Dyn</a:t>
            </a:r>
            <a:r>
              <a:rPr lang="en-US" baseline="0" dirty="0" smtClean="0"/>
              <a:t>, are specifically designed to be aware of row buffer locality and to exploit it.</a:t>
            </a:r>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25</a:t>
            </a:fld>
            <a:endParaRPr lang="en-US"/>
          </a:p>
        </p:txBody>
      </p:sp>
    </p:spTree>
    <p:extLst>
      <p:ext uri="{BB962C8B-B14F-4D97-AF65-F5344CB8AC3E}">
        <p14:creationId xmlns:p14="http://schemas.microsoft.com/office/powerpoint/2010/main" val="2475037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system performance results</a:t>
            </a:r>
            <a:r>
              <a:rPr lang="en-US" baseline="0" dirty="0" smtClean="0"/>
              <a:t> of the different hybrid memory caching policies.</a:t>
            </a:r>
          </a:p>
          <a:p>
            <a:r>
              <a:rPr lang="en-US" baseline="0" dirty="0" smtClean="0"/>
              <a:t>RBLA-</a:t>
            </a:r>
            <a:r>
              <a:rPr lang="en-US" baseline="0" dirty="0" err="1" smtClean="0"/>
              <a:t>Dyn</a:t>
            </a:r>
            <a:r>
              <a:rPr lang="en-US" baseline="0" dirty="0" smtClean="0"/>
              <a:t> achieves 17% performance improvement over </a:t>
            </a:r>
            <a:r>
              <a:rPr lang="en-US" baseline="0" dirty="0" err="1" smtClean="0"/>
              <a:t>frek</a:t>
            </a:r>
            <a:r>
              <a:rPr lang="en-US" baseline="0" dirty="0" smtClean="0"/>
              <a:t> in server workloads, 10% in cloud, and 14% overall.</a:t>
            </a:r>
          </a:p>
          <a:p>
            <a:r>
              <a:rPr lang="en-US" baseline="0" dirty="0" smtClean="0"/>
              <a:t>This is due to a number of reasons.</a:t>
            </a:r>
          </a:p>
          <a:p>
            <a:r>
              <a:rPr lang="en-US" baseline="0" dirty="0" smtClean="0"/>
              <a:t>The first is that RBLA-</a:t>
            </a:r>
            <a:r>
              <a:rPr lang="en-US" baseline="0" dirty="0" err="1" smtClean="0"/>
              <a:t>Dyn</a:t>
            </a:r>
            <a:r>
              <a:rPr lang="en-US" baseline="0" dirty="0" smtClean="0"/>
              <a:t> increases row buffer locality in PCM by moving low row buffer locality data to DRAM.</a:t>
            </a:r>
          </a:p>
          <a:p>
            <a:r>
              <a:rPr lang="en-US" baseline="0" dirty="0" smtClean="0"/>
              <a:t>The second is that RBLA-</a:t>
            </a:r>
            <a:r>
              <a:rPr lang="en-US" baseline="0" dirty="0" err="1" smtClean="0"/>
              <a:t>Dyn</a:t>
            </a:r>
            <a:r>
              <a:rPr lang="en-US" baseline="0" dirty="0" smtClean="0"/>
              <a:t> reduces memory bandwidth consumption due its stricter caching criteria.</a:t>
            </a:r>
          </a:p>
          <a:p>
            <a:r>
              <a:rPr lang="en-US" baseline="0" dirty="0" smtClean="0"/>
              <a:t>And RBLA-</a:t>
            </a:r>
            <a:r>
              <a:rPr lang="en-US" baseline="0" dirty="0" err="1" smtClean="0"/>
              <a:t>Dyn</a:t>
            </a:r>
            <a:r>
              <a:rPr lang="en-US" baseline="0" dirty="0" smtClean="0"/>
              <a:t> also has the effect of balancing the memory request load between DRAM and PCM by letting rows with high row buffer locality remain in PCM, instead of fetching all accessed data to DRAM.</a:t>
            </a:r>
            <a:endParaRPr lang="en-US" dirty="0" smtClean="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26</a:t>
            </a:fld>
            <a:endParaRPr lang="en-US"/>
          </a:p>
        </p:txBody>
      </p:sp>
    </p:spTree>
    <p:extLst>
      <p:ext uri="{BB962C8B-B14F-4D97-AF65-F5344CB8AC3E}">
        <p14:creationId xmlns:p14="http://schemas.microsoft.com/office/powerpoint/2010/main" val="8392148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benefits</a:t>
            </a:r>
            <a:r>
              <a:rPr lang="en-US" baseline="0" dirty="0" smtClean="0"/>
              <a:t> are also reflected in the </a:t>
            </a:r>
            <a:r>
              <a:rPr lang="en-US" dirty="0" smtClean="0"/>
              <a:t>average memory latency, which RBLA-</a:t>
            </a:r>
            <a:r>
              <a:rPr lang="en-US" dirty="0" err="1" smtClean="0"/>
              <a:t>Dyn</a:t>
            </a:r>
            <a:r>
              <a:rPr lang="en-US" dirty="0" smtClean="0"/>
              <a:t> reduces by 14% over </a:t>
            </a:r>
            <a:r>
              <a:rPr lang="en-US" dirty="0" err="1" smtClean="0"/>
              <a:t>frek</a:t>
            </a:r>
            <a:r>
              <a:rPr lang="en-US" baseline="0" dirty="0" smtClean="0"/>
              <a:t> in server workloads, by 9% in cloud, and by 12% overall.</a:t>
            </a:r>
            <a:endParaRPr lang="en-US"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27</a:t>
            </a:fld>
            <a:endParaRPr lang="en-US"/>
          </a:p>
        </p:txBody>
      </p:sp>
    </p:spTree>
    <p:extLst>
      <p:ext uri="{BB962C8B-B14F-4D97-AF65-F5344CB8AC3E}">
        <p14:creationId xmlns:p14="http://schemas.microsoft.com/office/powerpoint/2010/main" val="2587105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RBLA-</a:t>
            </a:r>
            <a:r>
              <a:rPr lang="en-US" dirty="0" err="1" smtClean="0"/>
              <a:t>Dyn</a:t>
            </a:r>
            <a:r>
              <a:rPr lang="en-US" dirty="0" smtClean="0"/>
              <a:t> improves memory system energy efficiency by</a:t>
            </a:r>
            <a:r>
              <a:rPr lang="en-US" baseline="0" dirty="0" smtClean="0"/>
              <a:t> 13% in server workloads, 7% in cloud, and 10% overall.</a:t>
            </a:r>
            <a:endParaRPr lang="en-US" dirty="0" smtClean="0"/>
          </a:p>
          <a:p>
            <a:r>
              <a:rPr lang="en-US" dirty="0" smtClean="0"/>
              <a:t>This is partly due to the</a:t>
            </a:r>
            <a:r>
              <a:rPr lang="en-US" baseline="0" dirty="0" smtClean="0"/>
              <a:t> increased system performance, and partly due to the reduced data movement between DRAM and PCM because of RBLA-</a:t>
            </a:r>
            <a:r>
              <a:rPr lang="en-US" baseline="0" dirty="0" err="1" smtClean="0"/>
              <a:t>Dyn’s</a:t>
            </a:r>
            <a:r>
              <a:rPr lang="en-US" baseline="0" dirty="0" smtClean="0"/>
              <a:t> stricter caching criteria.</a:t>
            </a:r>
            <a:endParaRPr lang="en-US"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28</a:t>
            </a:fld>
            <a:endParaRPr lang="en-US"/>
          </a:p>
        </p:txBody>
      </p:sp>
    </p:spTree>
    <p:extLst>
      <p:ext uri="{BB962C8B-B14F-4D97-AF65-F5344CB8AC3E}">
        <p14:creationId xmlns:p14="http://schemas.microsoft.com/office/powerpoint/2010/main" val="2774087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base" latinLnBrk="0" hangingPunct="1">
              <a:lnSpc>
                <a:spcPct val="100000"/>
              </a:lnSpc>
              <a:spcBef>
                <a:spcPct val="30000"/>
              </a:spcBef>
              <a:spcAft>
                <a:spcPct val="0"/>
              </a:spcAft>
              <a:buClrTx/>
              <a:buSzTx/>
              <a:buFontTx/>
              <a:buNone/>
              <a:tabLst/>
              <a:defRPr/>
            </a:pPr>
            <a:r>
              <a:rPr lang="en-US" dirty="0" smtClean="0"/>
              <a:t>And our mechanism </a:t>
            </a:r>
            <a:r>
              <a:rPr lang="en-US" b="1" dirty="0" smtClean="0"/>
              <a:t>also</a:t>
            </a:r>
            <a:r>
              <a:rPr lang="en-US" dirty="0" smtClean="0"/>
              <a:t> improves multi-core</a:t>
            </a:r>
            <a:r>
              <a:rPr lang="en-US" baseline="0" dirty="0" smtClean="0"/>
              <a:t> thread fairness </a:t>
            </a:r>
            <a:r>
              <a:rPr lang="en-US" dirty="0" smtClean="0"/>
              <a:t>by 7.6% </a:t>
            </a:r>
            <a:r>
              <a:rPr lang="en-US" baseline="0" dirty="0" smtClean="0"/>
              <a:t>in server workloads, by 4.8% in cloud, and by 6.2% overall.</a:t>
            </a:r>
            <a:endParaRPr lang="en-US" dirty="0" smtClean="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29</a:t>
            </a:fld>
            <a:endParaRPr lang="en-US"/>
          </a:p>
        </p:txBody>
      </p:sp>
    </p:spTree>
    <p:extLst>
      <p:ext uri="{BB962C8B-B14F-4D97-AF65-F5344CB8AC3E}">
        <p14:creationId xmlns:p14="http://schemas.microsoft.com/office/powerpoint/2010/main" val="654150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demand for</a:t>
            </a:r>
            <a:r>
              <a:rPr lang="en-US" baseline="0" dirty="0" smtClean="0"/>
              <a:t> memory capacity is increasing.</a:t>
            </a:r>
          </a:p>
          <a:p>
            <a:r>
              <a:rPr lang="en-US" baseline="0" dirty="0" smtClean="0"/>
              <a:t>There are two trends that are fueling this demand.</a:t>
            </a:r>
          </a:p>
          <a:p>
            <a:r>
              <a:rPr lang="en-US" baseline="0" dirty="0" smtClean="0"/>
              <a:t>The first is the increasing number of cores and thread contexts on modern chip multiprocessor systems. These systems can execute multiple parallel programs, which results in a large </a:t>
            </a:r>
            <a:r>
              <a:rPr lang="en-US" b="1" baseline="0" dirty="0" smtClean="0"/>
              <a:t>aggregate</a:t>
            </a:r>
            <a:r>
              <a:rPr lang="en-US" baseline="0" dirty="0" smtClean="0"/>
              <a:t> working set size in memory.</a:t>
            </a:r>
          </a:p>
          <a:p>
            <a:r>
              <a:rPr lang="en-US" baseline="0" dirty="0" smtClean="0"/>
              <a:t>The second is the modern data-intensive applications that operate on large datasets, such as graph, database, and scientific workloads. Such applications </a:t>
            </a:r>
            <a:r>
              <a:rPr lang="en-US" b="1" baseline="0" dirty="0" smtClean="0"/>
              <a:t>benefit</a:t>
            </a:r>
            <a:r>
              <a:rPr lang="en-US" baseline="0" dirty="0" smtClean="0"/>
              <a:t> from large memory capacities.</a:t>
            </a:r>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3</a:t>
            </a:fld>
            <a:endParaRPr lang="en-US"/>
          </a:p>
        </p:txBody>
      </p:sp>
    </p:spTree>
    <p:extLst>
      <p:ext uri="{BB962C8B-B14F-4D97-AF65-F5344CB8AC3E}">
        <p14:creationId xmlns:p14="http://schemas.microsoft.com/office/powerpoint/2010/main" val="2467088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compare our mechanism to a </a:t>
            </a:r>
            <a:r>
              <a:rPr lang="en-US" b="1" dirty="0" smtClean="0"/>
              <a:t>homogeneous</a:t>
            </a:r>
            <a:r>
              <a:rPr lang="en-US" baseline="0" dirty="0" smtClean="0"/>
              <a:t> memory system.</a:t>
            </a:r>
          </a:p>
          <a:p>
            <a:r>
              <a:rPr lang="en-US" baseline="0" dirty="0" smtClean="0"/>
              <a:t>Here the comparison points are a</a:t>
            </a:r>
            <a:r>
              <a:rPr lang="en-US" dirty="0" smtClean="0"/>
              <a:t> 16GB all-PCM and all-DRAM memory system.</a:t>
            </a:r>
          </a:p>
          <a:p>
            <a:r>
              <a:rPr lang="en-US" dirty="0" smtClean="0"/>
              <a:t>O</a:t>
            </a:r>
            <a:r>
              <a:rPr lang="en-US" baseline="0" dirty="0" smtClean="0"/>
              <a:t>ur mechanism achieves 31% better performance than the all-PCM memory system, and comes within 29% of the all-DRAM performance.</a:t>
            </a:r>
          </a:p>
          <a:p>
            <a:r>
              <a:rPr lang="en-US" baseline="0" dirty="0" smtClean="0"/>
              <a:t>Note that we </a:t>
            </a:r>
            <a:r>
              <a:rPr lang="en-US" b="1" baseline="0" dirty="0" smtClean="0"/>
              <a:t>do not assume any capacity benefits</a:t>
            </a:r>
            <a:r>
              <a:rPr lang="en-US" baseline="0" dirty="0" smtClean="0"/>
              <a:t> of PCM over DRAM.</a:t>
            </a:r>
          </a:p>
          <a:p>
            <a:r>
              <a:rPr lang="en-US" baseline="0" dirty="0" smtClean="0"/>
              <a:t>And yet, our mechanism bridges the performance gap between the two homogeneous memory systems.</a:t>
            </a:r>
          </a:p>
          <a:p>
            <a:r>
              <a:rPr lang="en-US" baseline="0" dirty="0" smtClean="0"/>
              <a:t>If the capacity benefit of PCM was included, the </a:t>
            </a:r>
            <a:r>
              <a:rPr lang="en-US" b="1" baseline="0" dirty="0" smtClean="0"/>
              <a:t>hybrid memory system</a:t>
            </a:r>
            <a:r>
              <a:rPr lang="en-US" baseline="0" dirty="0" smtClean="0"/>
              <a:t> will perform even better.</a:t>
            </a:r>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30</a:t>
            </a:fld>
            <a:endParaRPr lang="en-US"/>
          </a:p>
        </p:txBody>
      </p:sp>
    </p:spTree>
    <p:extLst>
      <p:ext uri="{BB962C8B-B14F-4D97-AF65-F5344CB8AC3E}">
        <p14:creationId xmlns:p14="http://schemas.microsoft.com/office/powerpoint/2010/main" val="13047686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highlight of our</a:t>
            </a:r>
            <a:r>
              <a:rPr lang="en-US" baseline="0" dirty="0" smtClean="0"/>
              <a:t> other results in the paper.</a:t>
            </a:r>
          </a:p>
          <a:p>
            <a:r>
              <a:rPr lang="en-US" baseline="0" dirty="0" smtClean="0"/>
              <a:t>RBLA-</a:t>
            </a:r>
            <a:r>
              <a:rPr lang="en-US" baseline="0" dirty="0" err="1" smtClean="0"/>
              <a:t>Dyn</a:t>
            </a:r>
            <a:r>
              <a:rPr lang="en-US" baseline="0" dirty="0" smtClean="0"/>
              <a:t> increases the portion of PCM row buffer hit accesses significantly.</a:t>
            </a:r>
          </a:p>
          <a:p>
            <a:r>
              <a:rPr lang="en-US" dirty="0" smtClean="0"/>
              <a:t>It has the effect of balancing</a:t>
            </a:r>
            <a:r>
              <a:rPr lang="en-US" baseline="0" dirty="0" smtClean="0"/>
              <a:t> memory request load between DRAM and PCM.</a:t>
            </a:r>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31</a:t>
            </a:fld>
            <a:endParaRPr lang="en-US"/>
          </a:p>
        </p:txBody>
      </p:sp>
    </p:spTree>
    <p:extLst>
      <p:ext uri="{BB962C8B-B14F-4D97-AF65-F5344CB8AC3E}">
        <p14:creationId xmlns:p14="http://schemas.microsoft.com/office/powerpoint/2010/main" val="31342360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one-slide summary of</a:t>
            </a:r>
            <a:r>
              <a:rPr lang="en-US" baseline="0" dirty="0" smtClean="0"/>
              <a:t> what I’ll describe.</a:t>
            </a:r>
          </a:p>
          <a:p>
            <a:r>
              <a:rPr lang="en-US" baseline="0" dirty="0" smtClean="0"/>
              <a:t>Different memory technologies have different strengths and weaknesses.</a:t>
            </a:r>
          </a:p>
          <a:p>
            <a:r>
              <a:rPr lang="en-US" baseline="0" dirty="0" smtClean="0"/>
              <a:t>A hybrid memory system, for example, one that combines DRAM and </a:t>
            </a:r>
            <a:r>
              <a:rPr lang="en-US" b="1" baseline="0" dirty="0" smtClean="0"/>
              <a:t>Phase Change Memory</a:t>
            </a:r>
            <a:r>
              <a:rPr lang="en-US" baseline="0" dirty="0" smtClean="0"/>
              <a:t>, aims for the best of both memory technologies.</a:t>
            </a:r>
          </a:p>
          <a:p>
            <a:r>
              <a:rPr lang="en-US" baseline="0" dirty="0" smtClean="0"/>
              <a:t>The Problem is how to place data between these heterogeneous devices in a way that exploits each memory technology’s strengths while minimizing its weaknesses.</a:t>
            </a:r>
          </a:p>
          <a:p>
            <a:r>
              <a:rPr lang="en-US" baseline="0" dirty="0" smtClean="0"/>
              <a:t>Our key observation is that PCM array access latency is higher than DRAM’s, but peripheral circuit access latencies, or what is called row buffer access latencies, are similar.</a:t>
            </a:r>
          </a:p>
          <a:p>
            <a:r>
              <a:rPr lang="en-US" baseline="0" dirty="0" smtClean="0"/>
              <a:t>Our key idea is to use row buffer locality as a key criterion for data placement in a hybrid memory system.</a:t>
            </a:r>
          </a:p>
          <a:p>
            <a:r>
              <a:rPr lang="en-US" baseline="0" dirty="0" smtClean="0"/>
              <a:t>Our solution is to cache to DRAM rows with low row buffer locality and high reuse </a:t>
            </a:r>
            <a:r>
              <a:rPr lang="en-US" b="1" baseline="0" dirty="0" smtClean="0"/>
              <a:t>because these are the rows that would benefit most from DRAM</a:t>
            </a:r>
            <a:r>
              <a:rPr lang="en-US" baseline="0" dirty="0" smtClean="0"/>
              <a:t>.</a:t>
            </a:r>
          </a:p>
          <a:p>
            <a:r>
              <a:rPr lang="en-US" baseline="0" dirty="0" smtClean="0"/>
              <a:t>This improves both performance and energy efficiency over state-of-the-art caching policies for hybrid memories.</a:t>
            </a:r>
            <a:endParaRPr lang="en-US"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32</a:t>
            </a:fld>
            <a:endParaRPr lang="en-US"/>
          </a:p>
        </p:txBody>
      </p:sp>
    </p:spTree>
    <p:extLst>
      <p:ext uri="{BB962C8B-B14F-4D97-AF65-F5344CB8AC3E}">
        <p14:creationId xmlns:p14="http://schemas.microsoft.com/office/powerpoint/2010/main" val="21106698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 And I’ll take questions.</a:t>
            </a:r>
            <a:endParaRPr lang="en-US"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33</a:t>
            </a:fld>
            <a:endParaRPr lang="en-US"/>
          </a:p>
        </p:txBody>
      </p:sp>
    </p:spTree>
    <p:extLst>
      <p:ext uri="{BB962C8B-B14F-4D97-AF65-F5344CB8AC3E}">
        <p14:creationId xmlns:p14="http://schemas.microsoft.com/office/powerpoint/2010/main" val="293432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demand for</a:t>
            </a:r>
            <a:r>
              <a:rPr lang="en-US" baseline="0" dirty="0" smtClean="0"/>
              <a:t> memory capacity is increasing.</a:t>
            </a:r>
          </a:p>
          <a:p>
            <a:r>
              <a:rPr lang="en-US" baseline="0" dirty="0" smtClean="0"/>
              <a:t>There are two trends that are fueling this demand.</a:t>
            </a:r>
          </a:p>
          <a:p>
            <a:r>
              <a:rPr lang="en-US" baseline="0" dirty="0" smtClean="0"/>
              <a:t>The first is the increasing number of cores and thread contexts on modern chip multiprocessor systems. These systems can execute multiple parallel programs, which results in a large </a:t>
            </a:r>
            <a:r>
              <a:rPr lang="en-US" b="1" baseline="0" dirty="0" smtClean="0"/>
              <a:t>aggregate</a:t>
            </a:r>
            <a:r>
              <a:rPr lang="en-US" baseline="0" dirty="0" smtClean="0"/>
              <a:t> working set size in memory.</a:t>
            </a:r>
          </a:p>
          <a:p>
            <a:r>
              <a:rPr lang="en-US" baseline="0" dirty="0" smtClean="0"/>
              <a:t>The second is the modern data-intensive applications that operate on large datasets, such as graph, database, and scientific workloads. Such applications </a:t>
            </a:r>
            <a:r>
              <a:rPr lang="en-US" b="1" baseline="0" dirty="0" smtClean="0"/>
              <a:t>benefit</a:t>
            </a:r>
            <a:r>
              <a:rPr lang="en-US" baseline="0" dirty="0" smtClean="0"/>
              <a:t> from large memory capacities.</a:t>
            </a:r>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4</a:t>
            </a:fld>
            <a:endParaRPr lang="en-US"/>
          </a:p>
        </p:txBody>
      </p:sp>
    </p:spTree>
    <p:extLst>
      <p:ext uri="{BB962C8B-B14F-4D97-AF65-F5344CB8AC3E}">
        <p14:creationId xmlns:p14="http://schemas.microsoft.com/office/powerpoint/2010/main" val="2467088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Emerging high density memory technologies</a:t>
            </a:r>
            <a:r>
              <a:rPr lang="en-US" baseline="0" dirty="0" smtClean="0"/>
              <a:t> are becoming a </a:t>
            </a:r>
            <a:r>
              <a:rPr lang="en-US" b="1" baseline="0" dirty="0" smtClean="0"/>
              <a:t>scalable alternative</a:t>
            </a:r>
            <a:r>
              <a:rPr lang="en-US" baseline="0" dirty="0" smtClean="0"/>
              <a:t> to DRAM, whose density scaling is becoming more and more costly.</a:t>
            </a:r>
          </a:p>
          <a:p>
            <a:r>
              <a:rPr lang="en-US" baseline="0" dirty="0" smtClean="0"/>
              <a:t>Phase change memory, or PCM, is an </a:t>
            </a:r>
            <a:r>
              <a:rPr lang="en-US" b="1" baseline="0" dirty="0" smtClean="0"/>
              <a:t>example</a:t>
            </a:r>
            <a:r>
              <a:rPr lang="en-US" baseline="0" dirty="0" smtClean="0"/>
              <a:t> of one promising emerging memory technology, which we will </a:t>
            </a:r>
            <a:r>
              <a:rPr lang="en-US" b="1" baseline="0" dirty="0" smtClean="0"/>
              <a:t>focus</a:t>
            </a:r>
            <a:r>
              <a:rPr lang="en-US" baseline="0" dirty="0" smtClean="0"/>
              <a:t> on.</a:t>
            </a:r>
          </a:p>
          <a:p>
            <a:r>
              <a:rPr lang="en-US" dirty="0" smtClean="0"/>
              <a:t>PCM is projected to be</a:t>
            </a:r>
            <a:r>
              <a:rPr lang="en-US" baseline="0" dirty="0" smtClean="0"/>
              <a:t> 3 to 12 times denser than DRAM.</a:t>
            </a:r>
          </a:p>
          <a:p>
            <a:r>
              <a:rPr lang="en-US" baseline="0" dirty="0" smtClean="0"/>
              <a:t>It is also a non-volatile data storage medium, which provides </a:t>
            </a:r>
            <a:r>
              <a:rPr lang="en-US" b="1" baseline="0" dirty="0" smtClean="0"/>
              <a:t>two benefits</a:t>
            </a:r>
            <a:r>
              <a:rPr lang="en-US" baseline="0" dirty="0" smtClean="0"/>
              <a:t>: One is that the data will persist in the absence of power, and the second is that it does not expend refresh energy.</a:t>
            </a:r>
          </a:p>
          <a:p>
            <a:r>
              <a:rPr lang="en-US" baseline="0" dirty="0" smtClean="0"/>
              <a:t>However, we cannot simply replace DRAM with PCM, because of PCM’s higher access latency, higher dynamic energy, and limited write endurance.</a:t>
            </a:r>
          </a:p>
          <a:p>
            <a:r>
              <a:rPr lang="en-US" baseline="0" dirty="0" smtClean="0"/>
              <a:t>For this reason, previous work has looked at employing both DRAM and PCM in the memory system.</a:t>
            </a:r>
            <a:endParaRPr lang="en-US"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5</a:t>
            </a:fld>
            <a:endParaRPr lang="en-US"/>
          </a:p>
        </p:txBody>
      </p:sp>
    </p:spTree>
    <p:extLst>
      <p:ext uri="{BB962C8B-B14F-4D97-AF65-F5344CB8AC3E}">
        <p14:creationId xmlns:p14="http://schemas.microsoft.com/office/powerpoint/2010/main" val="4012998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 call </a:t>
            </a:r>
            <a:r>
              <a:rPr lang="en-US" dirty="0" smtClean="0"/>
              <a:t>such a memory system a hybrid memory system.</a:t>
            </a:r>
          </a:p>
          <a:p>
            <a:r>
              <a:rPr lang="en-US" dirty="0" smtClean="0"/>
              <a:t>A</a:t>
            </a:r>
            <a:r>
              <a:rPr lang="en-US" baseline="0" dirty="0" smtClean="0"/>
              <a:t> DRAM-PCM hybrid memory system aims to benefit from both DRAM and PCM’s strengths.</a:t>
            </a:r>
          </a:p>
          <a:p>
            <a:r>
              <a:rPr lang="en-US" baseline="0" dirty="0" smtClean="0"/>
              <a:t>Those would be for DRAM: its low latency, low dynamic energy, and high endurance.</a:t>
            </a:r>
          </a:p>
          <a:p>
            <a:r>
              <a:rPr lang="en-US" baseline="0" dirty="0" smtClean="0"/>
              <a:t>For PCM, its strengths are its high capacity and low static energy.</a:t>
            </a:r>
          </a:p>
          <a:p>
            <a:r>
              <a:rPr lang="en-US" baseline="0" dirty="0" smtClean="0"/>
              <a:t>Here we see a pictorial representation of a DRAM-PCM hybrid memory system.</a:t>
            </a:r>
            <a:endParaRPr lang="en-US"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6</a:t>
            </a:fld>
            <a:endParaRPr lang="en-US"/>
          </a:p>
        </p:txBody>
      </p:sp>
    </p:spTree>
    <p:extLst>
      <p:ext uri="{BB962C8B-B14F-4D97-AF65-F5344CB8AC3E}">
        <p14:creationId xmlns:p14="http://schemas.microsoft.com/office/powerpoint/2010/main" val="43939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Previous work has looked at using DRAM as a cache to PCM.</a:t>
            </a:r>
          </a:p>
          <a:p>
            <a:r>
              <a:rPr lang="en-US" dirty="0" smtClean="0"/>
              <a:t>However, moving</a:t>
            </a:r>
            <a:r>
              <a:rPr lang="en-US" baseline="0" dirty="0" smtClean="0"/>
              <a:t> large amounts of data between DRAM and PCM can cause flood the memory system.</a:t>
            </a:r>
            <a:endParaRPr lang="en-US" dirty="0" smtClean="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7</a:t>
            </a:fld>
            <a:endParaRPr lang="en-US"/>
          </a:p>
        </p:txBody>
      </p:sp>
    </p:spTree>
    <p:extLst>
      <p:ext uri="{BB962C8B-B14F-4D97-AF65-F5344CB8AC3E}">
        <p14:creationId xmlns:p14="http://schemas.microsoft.com/office/powerpoint/2010/main" val="3365449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key question in the design of a hybrid memory system is: How to place data between the heterogeneous memory devices?</a:t>
            </a:r>
          </a:p>
          <a:p>
            <a:r>
              <a:rPr lang="en-US" b="1" baseline="0" dirty="0" smtClean="0"/>
              <a:t>Our goal in this work is to answer this question.</a:t>
            </a:r>
            <a:endParaRPr lang="en-US" b="1"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8</a:t>
            </a:fld>
            <a:endParaRPr lang="en-US"/>
          </a:p>
        </p:txBody>
      </p:sp>
    </p:spTree>
    <p:extLst>
      <p:ext uri="{BB962C8B-B14F-4D97-AF65-F5344CB8AC3E}">
        <p14:creationId xmlns:p14="http://schemas.microsoft.com/office/powerpoint/2010/main" val="2451986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the outline for the talk.</a:t>
            </a:r>
            <a:endParaRPr lang="en-US" baseline="0" dirty="0" smtClean="0"/>
          </a:p>
          <a:p>
            <a:r>
              <a:rPr lang="en-US" baseline="0" dirty="0" smtClean="0"/>
              <a:t>I’ve talked about some background in hybrid memory systems.</a:t>
            </a:r>
          </a:p>
          <a:p>
            <a:r>
              <a:rPr lang="en-US" baseline="0" dirty="0" smtClean="0"/>
              <a:t>Next I will talk about row buffers and their implications on data placement.</a:t>
            </a:r>
            <a:endParaRPr lang="en-US" dirty="0"/>
          </a:p>
        </p:txBody>
      </p:sp>
      <p:sp>
        <p:nvSpPr>
          <p:cNvPr id="4" name="Slide Number Placeholder 3"/>
          <p:cNvSpPr>
            <a:spLocks noGrp="1"/>
          </p:cNvSpPr>
          <p:nvPr>
            <p:ph type="sldNum" sz="quarter" idx="10"/>
          </p:nvPr>
        </p:nvSpPr>
        <p:spPr/>
        <p:txBody>
          <a:bodyPr/>
          <a:lstStyle/>
          <a:p>
            <a:pPr>
              <a:defRPr/>
            </a:pPr>
            <a:fld id="{7F547B56-6240-4A47-937A-39B4CD6371F4}" type="slidenum">
              <a:rPr lang="en-US" smtClean="0"/>
              <a:pPr>
                <a:defRPr/>
              </a:pPr>
              <a:t>9</a:t>
            </a:fld>
            <a:endParaRPr lang="en-US"/>
          </a:p>
        </p:txBody>
      </p:sp>
    </p:spTree>
    <p:extLst>
      <p:ext uri="{BB962C8B-B14F-4D97-AF65-F5344CB8AC3E}">
        <p14:creationId xmlns:p14="http://schemas.microsoft.com/office/powerpoint/2010/main" val="2110669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6"/>
          <p:cNvSpPr>
            <a:spLocks noChangeArrowheads="1"/>
          </p:cNvSpPr>
          <p:nvPr userDrawn="1"/>
        </p:nvSpPr>
        <p:spPr bwMode="auto">
          <a:xfrm>
            <a:off x="457200" y="1123950"/>
            <a:ext cx="8229600" cy="9144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CC99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Freeform 7"/>
          <p:cNvSpPr>
            <a:spLocks noChangeArrowheads="1"/>
          </p:cNvSpPr>
          <p:nvPr userDrawn="1"/>
        </p:nvSpPr>
        <p:spPr bwMode="auto">
          <a:xfrm flipH="1" flipV="1">
            <a:off x="439738" y="2030413"/>
            <a:ext cx="8229600" cy="9144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CC99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 name="Title 1"/>
          <p:cNvSpPr>
            <a:spLocks noGrp="1"/>
          </p:cNvSpPr>
          <p:nvPr>
            <p:ph type="ctrTitle"/>
          </p:nvPr>
        </p:nvSpPr>
        <p:spPr>
          <a:xfrm>
            <a:off x="685800" y="1303337"/>
            <a:ext cx="7772400" cy="1470025"/>
          </a:xfrm>
        </p:spPr>
        <p:txBody>
          <a:bodyPr/>
          <a:lstStyle>
            <a:lvl1pPr>
              <a:defRPr>
                <a:solidFill>
                  <a:srgbClr val="008000"/>
                </a:solidFill>
                <a:latin typeface="Times"/>
                <a:cs typeface="Time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410017"/>
            <a:ext cx="6400800" cy="2228783"/>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a:defRPr/>
            </a:lvl1pPr>
          </a:lstStyle>
          <a:p>
            <a:pPr>
              <a:defRPr/>
            </a:pPr>
            <a:fld id="{4325BA5A-0C7E-0E47-AAD1-834DC09CEE71}" type="datetime1">
              <a:rPr lang="en-US"/>
              <a:pPr>
                <a:defRPr/>
              </a:pPr>
              <a:t>10/3/2012</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EED065CC-5CB7-1643-AA5A-DAE2BF11A349}" type="slidenum">
              <a:rPr lang="en-US"/>
              <a:pPr>
                <a:defRPr/>
              </a:pPr>
              <a:t>‹#›</a:t>
            </a:fld>
            <a:endParaRPr lang="en-US"/>
          </a:p>
        </p:txBody>
      </p:sp>
    </p:spTree>
    <p:extLst>
      <p:ext uri="{BB962C8B-B14F-4D97-AF65-F5344CB8AC3E}">
        <p14:creationId xmlns:p14="http://schemas.microsoft.com/office/powerpoint/2010/main" val="793063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9B6ED78-0DC9-8942-B96C-695E7CB163A6}" type="datetime1">
              <a:rPr lang="en-US"/>
              <a:pPr>
                <a:defRPr/>
              </a:pPr>
              <a:t>10/3/2012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15FA89-537B-E34B-8F83-419EAC19CA41}" type="slidenum">
              <a:rPr lang="en-US"/>
              <a:pPr>
                <a:defRPr/>
              </a:pPr>
              <a:t>‹#›</a:t>
            </a:fld>
            <a:endParaRPr lang="en-US" dirty="0"/>
          </a:p>
        </p:txBody>
      </p:sp>
    </p:spTree>
    <p:extLst>
      <p:ext uri="{BB962C8B-B14F-4D97-AF65-F5344CB8AC3E}">
        <p14:creationId xmlns:p14="http://schemas.microsoft.com/office/powerpoint/2010/main" val="2677208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90F659A-3D86-754F-BBC3-811CD5A704DC}" type="datetime1">
              <a:rPr lang="en-US"/>
              <a:pPr>
                <a:defRPr/>
              </a:pPr>
              <a:t>10/3/2012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669826-498D-0D4E-B6FD-7530EF0F8133}" type="slidenum">
              <a:rPr lang="en-US"/>
              <a:pPr>
                <a:defRPr/>
              </a:pPr>
              <a:t>‹#›</a:t>
            </a:fld>
            <a:endParaRPr lang="en-US" dirty="0"/>
          </a:p>
        </p:txBody>
      </p:sp>
    </p:spTree>
    <p:extLst>
      <p:ext uri="{BB962C8B-B14F-4D97-AF65-F5344CB8AC3E}">
        <p14:creationId xmlns:p14="http://schemas.microsoft.com/office/powerpoint/2010/main" val="542479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457200" y="1300163"/>
            <a:ext cx="8229600" cy="1587"/>
          </a:xfrm>
          <a:prstGeom prst="line">
            <a:avLst/>
          </a:prstGeom>
          <a:ln w="28575">
            <a:solidFill>
              <a:srgbClr val="CC990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lgn="l">
              <a:defRPr>
                <a:solidFill>
                  <a:srgbClr val="008000"/>
                </a:solidFill>
                <a:latin typeface="Times"/>
                <a:cs typeface="Times"/>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417638"/>
            <a:ext cx="8229600" cy="4708525"/>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8F38B2D-C142-8E4D-BB16-E265621A6145}" type="datetime1">
              <a:rPr lang="en-US"/>
              <a:pPr>
                <a:defRPr/>
              </a:pPr>
              <a:t>10/3/2012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C939C16-5B41-F042-929B-C66C497D1AE4}" type="slidenum">
              <a:rPr lang="en-US"/>
              <a:pPr>
                <a:defRPr/>
              </a:pPr>
              <a:t>‹#›</a:t>
            </a:fld>
            <a:endParaRPr lang="en-US"/>
          </a:p>
        </p:txBody>
      </p:sp>
    </p:spTree>
    <p:extLst>
      <p:ext uri="{BB962C8B-B14F-4D97-AF65-F5344CB8AC3E}">
        <p14:creationId xmlns:p14="http://schemas.microsoft.com/office/powerpoint/2010/main" val="138089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98E3B05B-CB03-C648-BB9E-4C7442322920}" type="datetime1">
              <a:rPr lang="en-US"/>
              <a:pPr>
                <a:defRPr/>
              </a:pPr>
              <a:t>10/3/2012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F060B9-6451-1E41-8E8F-56AD61D4849C}" type="slidenum">
              <a:rPr lang="en-US"/>
              <a:pPr>
                <a:defRPr/>
              </a:pPr>
              <a:t>‹#›</a:t>
            </a:fld>
            <a:endParaRPr lang="en-US" dirty="0"/>
          </a:p>
        </p:txBody>
      </p:sp>
    </p:spTree>
    <p:extLst>
      <p:ext uri="{BB962C8B-B14F-4D97-AF65-F5344CB8AC3E}">
        <p14:creationId xmlns:p14="http://schemas.microsoft.com/office/powerpoint/2010/main" val="1041262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2138DA8-CF27-304E-8482-1399D4A5CA7D}" type="datetime1">
              <a:rPr lang="en-US"/>
              <a:pPr>
                <a:defRPr/>
              </a:pPr>
              <a:t>10/3/2012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53F6C15-E818-6441-A5C6-104874361467}" type="slidenum">
              <a:rPr lang="en-US"/>
              <a:pPr>
                <a:defRPr/>
              </a:pPr>
              <a:t>‹#›</a:t>
            </a:fld>
            <a:endParaRPr lang="en-US" dirty="0"/>
          </a:p>
        </p:txBody>
      </p:sp>
    </p:spTree>
    <p:extLst>
      <p:ext uri="{BB962C8B-B14F-4D97-AF65-F5344CB8AC3E}">
        <p14:creationId xmlns:p14="http://schemas.microsoft.com/office/powerpoint/2010/main" val="314379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78C3CFA-1326-1A49-8F6E-B193261C6978}" type="datetime1">
              <a:rPr lang="en-US"/>
              <a:pPr>
                <a:defRPr/>
              </a:pPr>
              <a:t>10/3/2012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51019FE-EFC2-8A4B-888F-BF3C8C82B2FB}" type="slidenum">
              <a:rPr lang="en-US"/>
              <a:pPr>
                <a:defRPr/>
              </a:pPr>
              <a:t>‹#›</a:t>
            </a:fld>
            <a:endParaRPr lang="en-US" dirty="0"/>
          </a:p>
        </p:txBody>
      </p:sp>
    </p:spTree>
    <p:extLst>
      <p:ext uri="{BB962C8B-B14F-4D97-AF65-F5344CB8AC3E}">
        <p14:creationId xmlns:p14="http://schemas.microsoft.com/office/powerpoint/2010/main" val="29186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CF64C0E-82B9-ED47-BA46-8629A4D5FB01}" type="datetime1">
              <a:rPr lang="en-US"/>
              <a:pPr>
                <a:defRPr/>
              </a:pPr>
              <a:t>10/3/2012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B5EEBF2-AC42-FE4E-A86B-4688B4B613F9}" type="slidenum">
              <a:rPr lang="en-US"/>
              <a:pPr>
                <a:defRPr/>
              </a:pPr>
              <a:t>‹#›</a:t>
            </a:fld>
            <a:endParaRPr lang="en-US" dirty="0"/>
          </a:p>
        </p:txBody>
      </p:sp>
    </p:spTree>
    <p:extLst>
      <p:ext uri="{BB962C8B-B14F-4D97-AF65-F5344CB8AC3E}">
        <p14:creationId xmlns:p14="http://schemas.microsoft.com/office/powerpoint/2010/main" val="847561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EF05CF-1B34-134E-AE7C-A15FAEDBB725}" type="datetime1">
              <a:rPr lang="en-US"/>
              <a:pPr>
                <a:defRPr/>
              </a:pPr>
              <a:t>10/3/2012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EEE6B6E-057C-AD41-8B5B-C9D2BFE96164}" type="slidenum">
              <a:rPr lang="en-US"/>
              <a:pPr>
                <a:defRPr/>
              </a:pPr>
              <a:t>‹#›</a:t>
            </a:fld>
            <a:endParaRPr lang="en-US" dirty="0"/>
          </a:p>
        </p:txBody>
      </p:sp>
    </p:spTree>
    <p:extLst>
      <p:ext uri="{BB962C8B-B14F-4D97-AF65-F5344CB8AC3E}">
        <p14:creationId xmlns:p14="http://schemas.microsoft.com/office/powerpoint/2010/main" val="465327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FB67CE8-EBA1-0F45-A85A-ECC21B891591}" type="datetime1">
              <a:rPr lang="en-US"/>
              <a:pPr>
                <a:defRPr/>
              </a:pPr>
              <a:t>10/3/2012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1942CE9-9032-A644-9D70-9ED653CFEA78}" type="slidenum">
              <a:rPr lang="en-US"/>
              <a:pPr>
                <a:defRPr/>
              </a:pPr>
              <a:t>‹#›</a:t>
            </a:fld>
            <a:endParaRPr lang="en-US" dirty="0"/>
          </a:p>
        </p:txBody>
      </p:sp>
    </p:spTree>
    <p:extLst>
      <p:ext uri="{BB962C8B-B14F-4D97-AF65-F5344CB8AC3E}">
        <p14:creationId xmlns:p14="http://schemas.microsoft.com/office/powerpoint/2010/main" val="149181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265225F-0256-2E4A-A293-0ED9A2EED1FA}" type="datetime1">
              <a:rPr lang="en-US"/>
              <a:pPr>
                <a:defRPr/>
              </a:pPr>
              <a:t>10/3/2012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F0A3978-025E-4D4E-AEA2-D46532F764DB}" type="slidenum">
              <a:rPr lang="en-US"/>
              <a:pPr>
                <a:defRPr/>
              </a:pPr>
              <a:t>‹#›</a:t>
            </a:fld>
            <a:endParaRPr lang="en-US" dirty="0"/>
          </a:p>
        </p:txBody>
      </p:sp>
    </p:spTree>
    <p:extLst>
      <p:ext uri="{BB962C8B-B14F-4D97-AF65-F5344CB8AC3E}">
        <p14:creationId xmlns:p14="http://schemas.microsoft.com/office/powerpoint/2010/main" val="153146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cs typeface="+mn-cs"/>
              </a:defRPr>
            </a:lvl1pPr>
          </a:lstStyle>
          <a:p>
            <a:pPr>
              <a:defRPr/>
            </a:pPr>
            <a:fld id="{2CE593E5-F38D-FD40-A93F-456A3E799E50}" type="datetime1">
              <a:rPr lang="en-US"/>
              <a:pPr>
                <a:defRPr/>
              </a:pPr>
              <a:t>10/3/2012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2000" smtClean="0">
                <a:solidFill>
                  <a:schemeClr val="tx1">
                    <a:tint val="75000"/>
                  </a:schemeClr>
                </a:solidFill>
                <a:latin typeface="+mn-lt"/>
                <a:ea typeface="+mn-ea"/>
                <a:cs typeface="+mn-cs"/>
              </a:defRPr>
            </a:lvl1pPr>
          </a:lstStyle>
          <a:p>
            <a:pPr>
              <a:defRPr/>
            </a:pPr>
            <a:fld id="{8A7AAB5F-675F-1E47-950A-8D7D15C05443}"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dt="0"/>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ctrTitle"/>
          </p:nvPr>
        </p:nvSpPr>
        <p:spPr>
          <a:xfrm>
            <a:off x="458788" y="1303338"/>
            <a:ext cx="8226425" cy="1470025"/>
          </a:xfrm>
        </p:spPr>
        <p:txBody>
          <a:bodyPr/>
          <a:lstStyle/>
          <a:p>
            <a:r>
              <a:rPr lang="en-US" sz="4000" dirty="0">
                <a:latin typeface="Times" charset="0"/>
                <a:cs typeface="Times" charset="0"/>
              </a:rPr>
              <a:t>Row Buffer Locality </a:t>
            </a:r>
            <a:r>
              <a:rPr lang="en-US" sz="4000" dirty="0" smtClean="0">
                <a:latin typeface="Times" charset="0"/>
                <a:cs typeface="Times" charset="0"/>
              </a:rPr>
              <a:t>Aware</a:t>
            </a:r>
            <a:br>
              <a:rPr lang="en-US" sz="4000" dirty="0" smtClean="0">
                <a:latin typeface="Times" charset="0"/>
                <a:cs typeface="Times" charset="0"/>
              </a:rPr>
            </a:br>
            <a:r>
              <a:rPr lang="en-US" sz="4000" dirty="0" smtClean="0">
                <a:latin typeface="Times" charset="0"/>
                <a:cs typeface="Times" charset="0"/>
              </a:rPr>
              <a:t>Caching Policies for </a:t>
            </a:r>
            <a:r>
              <a:rPr lang="en-US" sz="4000" dirty="0">
                <a:latin typeface="Times" charset="0"/>
                <a:cs typeface="Times" charset="0"/>
              </a:rPr>
              <a:t>Hybrid Memories</a:t>
            </a:r>
          </a:p>
        </p:txBody>
      </p:sp>
      <p:sp>
        <p:nvSpPr>
          <p:cNvPr id="3" name="Subtitle 2"/>
          <p:cNvSpPr>
            <a:spLocks noGrp="1"/>
          </p:cNvSpPr>
          <p:nvPr>
            <p:ph type="subTitle" idx="1"/>
          </p:nvPr>
        </p:nvSpPr>
        <p:spPr>
          <a:xfrm>
            <a:off x="1371600" y="3409950"/>
            <a:ext cx="6400800" cy="2228850"/>
          </a:xfrm>
        </p:spPr>
        <p:txBody>
          <a:bodyPr rtlCol="0">
            <a:normAutofit fontScale="92500" lnSpcReduction="10000"/>
          </a:bodyPr>
          <a:lstStyle/>
          <a:p>
            <a:pPr fontAlgn="auto">
              <a:spcBef>
                <a:spcPts val="0"/>
              </a:spcBef>
              <a:spcAft>
                <a:spcPts val="0"/>
              </a:spcAft>
              <a:defRPr/>
            </a:pPr>
            <a:r>
              <a:rPr lang="en-US" dirty="0" err="1"/>
              <a:t>HanBin</a:t>
            </a:r>
            <a:r>
              <a:rPr lang="en-US" dirty="0"/>
              <a:t> Yoon</a:t>
            </a:r>
          </a:p>
          <a:p>
            <a:pPr fontAlgn="auto">
              <a:spcBef>
                <a:spcPts val="0"/>
              </a:spcBef>
              <a:spcAft>
                <a:spcPts val="0"/>
              </a:spcAft>
              <a:buFont typeface="Arial"/>
              <a:buNone/>
              <a:defRPr/>
            </a:pPr>
            <a:r>
              <a:rPr lang="en-US" dirty="0" smtClean="0">
                <a:ea typeface="+mn-ea"/>
                <a:cs typeface="+mn-cs"/>
              </a:rPr>
              <a:t>Justin Meza</a:t>
            </a:r>
          </a:p>
          <a:p>
            <a:pPr fontAlgn="auto">
              <a:spcBef>
                <a:spcPts val="0"/>
              </a:spcBef>
              <a:spcAft>
                <a:spcPts val="0"/>
              </a:spcAft>
              <a:buFont typeface="Arial"/>
              <a:buNone/>
              <a:defRPr/>
            </a:pPr>
            <a:r>
              <a:rPr lang="en-US" dirty="0" err="1" smtClean="0">
                <a:ea typeface="+mn-ea"/>
                <a:cs typeface="+mn-cs"/>
              </a:rPr>
              <a:t>Rachata</a:t>
            </a:r>
            <a:r>
              <a:rPr lang="en-US" dirty="0" smtClean="0">
                <a:ea typeface="+mn-ea"/>
                <a:cs typeface="+mn-cs"/>
              </a:rPr>
              <a:t> </a:t>
            </a:r>
            <a:r>
              <a:rPr lang="en-US" dirty="0" err="1" smtClean="0">
                <a:ea typeface="+mn-ea"/>
                <a:cs typeface="+mn-cs"/>
              </a:rPr>
              <a:t>Ausavarungnirun</a:t>
            </a:r>
            <a:r>
              <a:rPr lang="en-US" dirty="0" smtClean="0">
                <a:ea typeface="+mn-ea"/>
                <a:cs typeface="+mn-cs"/>
              </a:rPr>
              <a:t/>
            </a:r>
            <a:br>
              <a:rPr lang="en-US" dirty="0" smtClean="0">
                <a:ea typeface="+mn-ea"/>
                <a:cs typeface="+mn-cs"/>
              </a:rPr>
            </a:br>
            <a:r>
              <a:rPr lang="en-US" dirty="0" smtClean="0">
                <a:ea typeface="+mn-ea"/>
                <a:cs typeface="+mn-cs"/>
              </a:rPr>
              <a:t>Rachael Harding</a:t>
            </a:r>
          </a:p>
          <a:p>
            <a:pPr fontAlgn="auto">
              <a:spcBef>
                <a:spcPts val="0"/>
              </a:spcBef>
              <a:spcAft>
                <a:spcPts val="0"/>
              </a:spcAft>
              <a:buFont typeface="Arial"/>
              <a:buNone/>
              <a:defRPr/>
            </a:pPr>
            <a:r>
              <a:rPr lang="en-US" dirty="0" err="1" smtClean="0">
                <a:ea typeface="+mn-ea"/>
                <a:cs typeface="+mn-cs"/>
              </a:rPr>
              <a:t>Onur</a:t>
            </a:r>
            <a:r>
              <a:rPr lang="en-US" dirty="0" smtClean="0">
                <a:ea typeface="+mn-ea"/>
                <a:cs typeface="+mn-cs"/>
              </a:rPr>
              <a:t> </a:t>
            </a:r>
            <a:r>
              <a:rPr lang="en-US" dirty="0" err="1" smtClean="0">
                <a:ea typeface="+mn-ea"/>
                <a:cs typeface="+mn-cs"/>
              </a:rPr>
              <a:t>Mutlu</a:t>
            </a:r>
            <a:endParaRPr lang="en-US" dirty="0" smtClean="0">
              <a:ea typeface="+mn-ea"/>
              <a:cs typeface="+mn-cs"/>
            </a:endParaRPr>
          </a:p>
        </p:txBody>
      </p:sp>
      <p:pic>
        <p:nvPicPr>
          <p:cNvPr id="5" name="Picture 4" descr="safari.png"/>
          <p:cNvPicPr>
            <a:picLocks noChangeAspect="1"/>
          </p:cNvPicPr>
          <p:nvPr/>
        </p:nvPicPr>
        <p:blipFill>
          <a:blip r:embed="rId3" cstate="print"/>
          <a:srcRect/>
          <a:stretch>
            <a:fillRect/>
          </a:stretch>
        </p:blipFill>
        <p:spPr bwMode="auto">
          <a:xfrm>
            <a:off x="1144588" y="5820307"/>
            <a:ext cx="1917700" cy="554868"/>
          </a:xfrm>
          <a:prstGeom prst="rect">
            <a:avLst/>
          </a:prstGeom>
          <a:noFill/>
          <a:ln w="9525">
            <a:noFill/>
            <a:miter lim="800000"/>
            <a:headEnd/>
            <a:tailEnd/>
          </a:ln>
        </p:spPr>
      </p:pic>
      <p:pic>
        <p:nvPicPr>
          <p:cNvPr id="6" name="Picture 3" descr="Burgundy_CMU_JPG_Logo.jpg"/>
          <p:cNvPicPr>
            <a:picLocks noChangeAspect="1"/>
          </p:cNvPicPr>
          <p:nvPr/>
        </p:nvPicPr>
        <p:blipFill>
          <a:blip r:embed="rId4" cstate="print"/>
          <a:srcRect/>
          <a:stretch>
            <a:fillRect/>
          </a:stretch>
        </p:blipFill>
        <p:spPr bwMode="auto">
          <a:xfrm>
            <a:off x="5559425" y="5579375"/>
            <a:ext cx="2871788" cy="1036732"/>
          </a:xfrm>
          <a:prstGeom prst="rect">
            <a:avLst/>
          </a:prstGeom>
          <a:noFill/>
          <a:ln w="9525">
            <a:noFill/>
            <a:miter lim="800000"/>
            <a:headEnd/>
            <a:tailEnd/>
          </a:ln>
        </p:spPr>
      </p:pic>
    </p:spTree>
  </p:cSld>
  <p:clrMapOvr>
    <a:masterClrMapping/>
  </p:clrMapOvr>
  <p:transition spd="slow" advTm="11988"/>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92526" y="1934740"/>
            <a:ext cx="439737" cy="4397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16" name="Rectangle 15"/>
          <p:cNvSpPr/>
          <p:nvPr/>
        </p:nvSpPr>
        <p:spPr>
          <a:xfrm>
            <a:off x="4132263" y="1934740"/>
            <a:ext cx="439737" cy="4397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17" name="Rectangle 16"/>
          <p:cNvSpPr/>
          <p:nvPr/>
        </p:nvSpPr>
        <p:spPr>
          <a:xfrm>
            <a:off x="4572000" y="1934740"/>
            <a:ext cx="439737" cy="4397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18" name="Rectangle 17"/>
          <p:cNvSpPr/>
          <p:nvPr/>
        </p:nvSpPr>
        <p:spPr>
          <a:xfrm>
            <a:off x="5011737" y="1934740"/>
            <a:ext cx="439737" cy="4397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19" name="Rectangle 18"/>
          <p:cNvSpPr/>
          <p:nvPr/>
        </p:nvSpPr>
        <p:spPr>
          <a:xfrm>
            <a:off x="3692526" y="2374477"/>
            <a:ext cx="439737" cy="4397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20" name="Rectangle 19"/>
          <p:cNvSpPr/>
          <p:nvPr/>
        </p:nvSpPr>
        <p:spPr>
          <a:xfrm>
            <a:off x="4132263" y="2374477"/>
            <a:ext cx="439737" cy="4397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21" name="Rectangle 20"/>
          <p:cNvSpPr/>
          <p:nvPr/>
        </p:nvSpPr>
        <p:spPr>
          <a:xfrm>
            <a:off x="4572000" y="2374477"/>
            <a:ext cx="439737" cy="4397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22" name="Rectangle 21"/>
          <p:cNvSpPr/>
          <p:nvPr/>
        </p:nvSpPr>
        <p:spPr>
          <a:xfrm>
            <a:off x="5011737" y="2374477"/>
            <a:ext cx="439737" cy="4397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23" name="Rectangle 22"/>
          <p:cNvSpPr/>
          <p:nvPr/>
        </p:nvSpPr>
        <p:spPr>
          <a:xfrm>
            <a:off x="3692526" y="2814214"/>
            <a:ext cx="439737" cy="4397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24" name="Rectangle 23"/>
          <p:cNvSpPr/>
          <p:nvPr/>
        </p:nvSpPr>
        <p:spPr>
          <a:xfrm>
            <a:off x="4132263" y="2814214"/>
            <a:ext cx="439737" cy="4397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25" name="Rectangle 24"/>
          <p:cNvSpPr/>
          <p:nvPr/>
        </p:nvSpPr>
        <p:spPr>
          <a:xfrm>
            <a:off x="4572000" y="2814214"/>
            <a:ext cx="439737" cy="4397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26" name="Rectangle 25"/>
          <p:cNvSpPr/>
          <p:nvPr/>
        </p:nvSpPr>
        <p:spPr>
          <a:xfrm>
            <a:off x="5011737" y="2814214"/>
            <a:ext cx="439737" cy="4397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27" name="Rectangle 26"/>
          <p:cNvSpPr/>
          <p:nvPr/>
        </p:nvSpPr>
        <p:spPr>
          <a:xfrm>
            <a:off x="3692526" y="3253951"/>
            <a:ext cx="439737" cy="4397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28" name="Rectangle 27"/>
          <p:cNvSpPr/>
          <p:nvPr/>
        </p:nvSpPr>
        <p:spPr>
          <a:xfrm>
            <a:off x="4132263" y="3253951"/>
            <a:ext cx="439737" cy="4397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29" name="Rectangle 28"/>
          <p:cNvSpPr/>
          <p:nvPr/>
        </p:nvSpPr>
        <p:spPr>
          <a:xfrm>
            <a:off x="4572000" y="3253951"/>
            <a:ext cx="439737" cy="4397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30" name="Rectangle 29"/>
          <p:cNvSpPr/>
          <p:nvPr/>
        </p:nvSpPr>
        <p:spPr>
          <a:xfrm>
            <a:off x="5011737" y="3253951"/>
            <a:ext cx="439737" cy="439737"/>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22529" name="Title 1"/>
          <p:cNvSpPr>
            <a:spLocks noGrp="1"/>
          </p:cNvSpPr>
          <p:nvPr>
            <p:ph type="title"/>
          </p:nvPr>
        </p:nvSpPr>
        <p:spPr/>
        <p:txBody>
          <a:bodyPr/>
          <a:lstStyle/>
          <a:p>
            <a:r>
              <a:rPr lang="en-US" dirty="0" smtClean="0">
                <a:latin typeface="Times" charset="0"/>
                <a:cs typeface="Times" charset="0"/>
              </a:rPr>
              <a:t>Hybrid Memory: A Closer Look</a:t>
            </a:r>
            <a:endParaRPr lang="en-US" dirty="0">
              <a:latin typeface="Times" charset="0"/>
              <a:cs typeface="Times" charset="0"/>
            </a:endParaRPr>
          </a:p>
        </p:txBody>
      </p:sp>
      <p:sp>
        <p:nvSpPr>
          <p:cNvPr id="4" name="Slide Number Placeholder 3"/>
          <p:cNvSpPr>
            <a:spLocks noGrp="1"/>
          </p:cNvSpPr>
          <p:nvPr>
            <p:ph type="sldNum" sz="quarter" idx="12"/>
          </p:nvPr>
        </p:nvSpPr>
        <p:spPr/>
        <p:txBody>
          <a:bodyPr/>
          <a:lstStyle/>
          <a:p>
            <a:pPr>
              <a:defRPr/>
            </a:pPr>
            <a:fld id="{02D7D076-06FB-6347-BDF3-2BFEC9826D11}" type="slidenum">
              <a:rPr lang="en-US"/>
              <a:pPr>
                <a:defRPr/>
              </a:pPr>
              <a:t>10</a:t>
            </a:fld>
            <a:endParaRPr lang="en-US" dirty="0"/>
          </a:p>
        </p:txBody>
      </p:sp>
      <p:sp>
        <p:nvSpPr>
          <p:cNvPr id="7" name="Rectangle 6"/>
          <p:cNvSpPr/>
          <p:nvPr/>
        </p:nvSpPr>
        <p:spPr>
          <a:xfrm>
            <a:off x="3692526" y="3693688"/>
            <a:ext cx="879474" cy="5048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400" b="1" dirty="0" smtClean="0"/>
              <a:t>MC</a:t>
            </a:r>
            <a:endParaRPr lang="en-US" sz="2400" b="1" dirty="0"/>
          </a:p>
        </p:txBody>
      </p:sp>
      <p:cxnSp>
        <p:nvCxnSpPr>
          <p:cNvPr id="8" name="Straight Connector 7"/>
          <p:cNvCxnSpPr>
            <a:stCxn id="7" idx="2"/>
            <a:endCxn id="10" idx="3"/>
          </p:cNvCxnSpPr>
          <p:nvPr/>
        </p:nvCxnSpPr>
        <p:spPr>
          <a:xfrm rot="5400000">
            <a:off x="3733404" y="4389410"/>
            <a:ext cx="589756" cy="207963"/>
          </a:xfrm>
          <a:prstGeom prst="bentConnector2">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1258888" y="4392188"/>
            <a:ext cx="2665412" cy="792162"/>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en-US" b="1" dirty="0">
              <a:effectLst>
                <a:outerShdw blurRad="38100" dist="38100" dir="2700000" algn="tl">
                  <a:srgbClr val="000000">
                    <a:alpha val="43137"/>
                  </a:srgbClr>
                </a:outerShdw>
              </a:effectLst>
            </a:endParaRPr>
          </a:p>
        </p:txBody>
      </p:sp>
      <p:sp>
        <p:nvSpPr>
          <p:cNvPr id="11" name="Rectangle 10"/>
          <p:cNvSpPr/>
          <p:nvPr/>
        </p:nvSpPr>
        <p:spPr>
          <a:xfrm>
            <a:off x="5219700" y="4392188"/>
            <a:ext cx="2665413" cy="792162"/>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endParaRPr lang="en-US" b="1" dirty="0">
              <a:effectLst>
                <a:outerShdw blurRad="38100" dist="38100" dir="2700000" algn="tl">
                  <a:srgbClr val="000000">
                    <a:alpha val="43137"/>
                  </a:srgbClr>
                </a:outerShdw>
              </a:effectLst>
            </a:endParaRPr>
          </a:p>
        </p:txBody>
      </p:sp>
      <p:sp>
        <p:nvSpPr>
          <p:cNvPr id="13" name="Rectangle 12"/>
          <p:cNvSpPr/>
          <p:nvPr/>
        </p:nvSpPr>
        <p:spPr>
          <a:xfrm>
            <a:off x="4572000" y="3693688"/>
            <a:ext cx="879474" cy="50482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400" b="1" dirty="0" smtClean="0">
                <a:solidFill>
                  <a:srgbClr val="000000"/>
                </a:solidFill>
              </a:rPr>
              <a:t>MC</a:t>
            </a:r>
            <a:endParaRPr lang="en-US" sz="2400" b="1" dirty="0">
              <a:solidFill>
                <a:srgbClr val="000000"/>
              </a:solidFill>
            </a:endParaRPr>
          </a:p>
        </p:txBody>
      </p:sp>
      <p:cxnSp>
        <p:nvCxnSpPr>
          <p:cNvPr id="14" name="Straight Connector 13"/>
          <p:cNvCxnSpPr>
            <a:stCxn id="13" idx="2"/>
            <a:endCxn id="11" idx="1"/>
          </p:cNvCxnSpPr>
          <p:nvPr/>
        </p:nvCxnSpPr>
        <p:spPr>
          <a:xfrm rot="16200000" flipH="1">
            <a:off x="4820840" y="4389409"/>
            <a:ext cx="589756" cy="207963"/>
          </a:xfrm>
          <a:prstGeom prst="bentConnector2">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45" name="TextBox 26"/>
          <p:cNvSpPr txBox="1">
            <a:spLocks noChangeArrowheads="1"/>
          </p:cNvSpPr>
          <p:nvPr/>
        </p:nvSpPr>
        <p:spPr bwMode="auto">
          <a:xfrm>
            <a:off x="1155356" y="5156022"/>
            <a:ext cx="29094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fontAlgn="auto">
              <a:spcBef>
                <a:spcPts val="0"/>
              </a:spcBef>
              <a:spcAft>
                <a:spcPts val="0"/>
              </a:spcAft>
              <a:defRPr/>
            </a:pPr>
            <a:r>
              <a:rPr lang="en-US" sz="4800" dirty="0" smtClean="0"/>
              <a:t>DRAM</a:t>
            </a:r>
          </a:p>
          <a:p>
            <a:pPr algn="ctr" fontAlgn="auto">
              <a:spcBef>
                <a:spcPts val="0"/>
              </a:spcBef>
              <a:spcAft>
                <a:spcPts val="0"/>
              </a:spcAft>
              <a:defRPr/>
            </a:pPr>
            <a:r>
              <a:rPr lang="en-US" sz="2400" dirty="0" smtClean="0"/>
              <a:t>(small capacity cache)</a:t>
            </a:r>
          </a:p>
        </p:txBody>
      </p:sp>
      <p:sp>
        <p:nvSpPr>
          <p:cNvPr id="46" name="TextBox 26"/>
          <p:cNvSpPr txBox="1">
            <a:spLocks noChangeArrowheads="1"/>
          </p:cNvSpPr>
          <p:nvPr/>
        </p:nvSpPr>
        <p:spPr bwMode="auto">
          <a:xfrm>
            <a:off x="5159557" y="5156022"/>
            <a:ext cx="278730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fontAlgn="auto">
              <a:spcBef>
                <a:spcPts val="0"/>
              </a:spcBef>
              <a:spcAft>
                <a:spcPts val="0"/>
              </a:spcAft>
              <a:defRPr/>
            </a:pPr>
            <a:r>
              <a:rPr lang="en-US" sz="4800" dirty="0" smtClean="0"/>
              <a:t>PCM</a:t>
            </a:r>
            <a:br>
              <a:rPr lang="en-US" sz="4800" dirty="0" smtClean="0"/>
            </a:br>
            <a:r>
              <a:rPr lang="en-US" sz="2400" dirty="0" smtClean="0"/>
              <a:t>(large capacity store)</a:t>
            </a:r>
            <a:endParaRPr lang="en-US" sz="2400" dirty="0"/>
          </a:p>
        </p:txBody>
      </p:sp>
      <p:cxnSp>
        <p:nvCxnSpPr>
          <p:cNvPr id="71" name="Straight Connector 70"/>
          <p:cNvCxnSpPr/>
          <p:nvPr/>
        </p:nvCxnSpPr>
        <p:spPr>
          <a:xfrm flipH="1" flipV="1">
            <a:off x="3342906" y="4175623"/>
            <a:ext cx="789359" cy="383677"/>
          </a:xfrm>
          <a:prstGeom prst="line">
            <a:avLst/>
          </a:prstGeom>
        </p:spPr>
        <p:style>
          <a:lnRef idx="2">
            <a:schemeClr val="dk1"/>
          </a:lnRef>
          <a:fillRef idx="0">
            <a:schemeClr val="dk1"/>
          </a:fillRef>
          <a:effectRef idx="1">
            <a:schemeClr val="dk1"/>
          </a:effectRef>
          <a:fontRef idx="minor">
            <a:schemeClr val="tx1"/>
          </a:fontRef>
        </p:style>
      </p:cxnSp>
      <p:sp>
        <p:nvSpPr>
          <p:cNvPr id="2" name="Rectangle 1"/>
          <p:cNvSpPr/>
          <p:nvPr/>
        </p:nvSpPr>
        <p:spPr>
          <a:xfrm>
            <a:off x="3959092" y="2422954"/>
            <a:ext cx="1225816" cy="830997"/>
          </a:xfrm>
          <a:prstGeom prst="rect">
            <a:avLst/>
          </a:prstGeom>
        </p:spPr>
        <p:txBody>
          <a:bodyPr wrap="none">
            <a:spAutoFit/>
          </a:bodyPr>
          <a:lstStyle/>
          <a:p>
            <a:r>
              <a:rPr lang="en-US" sz="4800" dirty="0" smtClean="0"/>
              <a:t>CPU</a:t>
            </a:r>
            <a:endParaRPr lang="en-US" sz="4800" dirty="0"/>
          </a:p>
        </p:txBody>
      </p:sp>
      <p:sp>
        <p:nvSpPr>
          <p:cNvPr id="32" name="TextBox 8"/>
          <p:cNvSpPr txBox="1">
            <a:spLocks noChangeArrowheads="1"/>
          </p:cNvSpPr>
          <p:nvPr/>
        </p:nvSpPr>
        <p:spPr bwMode="auto">
          <a:xfrm>
            <a:off x="317334" y="3590848"/>
            <a:ext cx="30255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3200" dirty="0" smtClean="0"/>
              <a:t>Memory channel</a:t>
            </a:r>
            <a:endParaRPr lang="en-US" sz="3200" dirty="0"/>
          </a:p>
        </p:txBody>
      </p:sp>
      <p:sp>
        <p:nvSpPr>
          <p:cNvPr id="31" name="Rectangle 30"/>
          <p:cNvSpPr/>
          <p:nvPr/>
        </p:nvSpPr>
        <p:spPr>
          <a:xfrm>
            <a:off x="1335207" y="4469978"/>
            <a:ext cx="731717" cy="65246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2000" b="1" dirty="0" smtClean="0"/>
              <a:t>Bank</a:t>
            </a:r>
            <a:endParaRPr lang="en-US" sz="2000" b="1" dirty="0"/>
          </a:p>
        </p:txBody>
      </p:sp>
      <p:sp>
        <p:nvSpPr>
          <p:cNvPr id="33" name="Rectangle 32"/>
          <p:cNvSpPr/>
          <p:nvPr/>
        </p:nvSpPr>
        <p:spPr>
          <a:xfrm>
            <a:off x="3079351" y="4469978"/>
            <a:ext cx="731717" cy="65246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2000" b="1" dirty="0" smtClean="0"/>
              <a:t>Bank</a:t>
            </a:r>
            <a:endParaRPr lang="en-US" sz="2000" b="1" dirty="0"/>
          </a:p>
        </p:txBody>
      </p:sp>
      <p:sp>
        <p:nvSpPr>
          <p:cNvPr id="34" name="Rectangle 33"/>
          <p:cNvSpPr/>
          <p:nvPr/>
        </p:nvSpPr>
        <p:spPr>
          <a:xfrm>
            <a:off x="1335207" y="5013614"/>
            <a:ext cx="731717" cy="13335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1600" dirty="0"/>
          </a:p>
        </p:txBody>
      </p:sp>
      <p:sp>
        <p:nvSpPr>
          <p:cNvPr id="35" name="Rectangle 34"/>
          <p:cNvSpPr/>
          <p:nvPr/>
        </p:nvSpPr>
        <p:spPr>
          <a:xfrm>
            <a:off x="3079351" y="5013456"/>
            <a:ext cx="731717" cy="13335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1600" dirty="0"/>
          </a:p>
        </p:txBody>
      </p:sp>
      <p:sp>
        <p:nvSpPr>
          <p:cNvPr id="36" name="Oval 35"/>
          <p:cNvSpPr/>
          <p:nvPr/>
        </p:nvSpPr>
        <p:spPr>
          <a:xfrm>
            <a:off x="2222500" y="4741702"/>
            <a:ext cx="93133" cy="931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p:cNvSpPr/>
          <p:nvPr/>
        </p:nvSpPr>
        <p:spPr>
          <a:xfrm>
            <a:off x="2528358" y="4741702"/>
            <a:ext cx="93133" cy="931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p:cNvSpPr/>
          <p:nvPr/>
        </p:nvSpPr>
        <p:spPr>
          <a:xfrm>
            <a:off x="2839507" y="4741702"/>
            <a:ext cx="93133" cy="931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ectangle 38"/>
          <p:cNvSpPr/>
          <p:nvPr/>
        </p:nvSpPr>
        <p:spPr>
          <a:xfrm>
            <a:off x="5314002" y="4469978"/>
            <a:ext cx="731717" cy="65246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2000" b="1" dirty="0" smtClean="0"/>
              <a:t>Bank</a:t>
            </a:r>
            <a:endParaRPr lang="en-US" sz="2000" b="1" dirty="0"/>
          </a:p>
        </p:txBody>
      </p:sp>
      <p:sp>
        <p:nvSpPr>
          <p:cNvPr id="40" name="Rectangle 39"/>
          <p:cNvSpPr/>
          <p:nvPr/>
        </p:nvSpPr>
        <p:spPr>
          <a:xfrm>
            <a:off x="7058146" y="4469978"/>
            <a:ext cx="731717" cy="65246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2000" b="1" dirty="0" smtClean="0"/>
              <a:t>Bank</a:t>
            </a:r>
            <a:endParaRPr lang="en-US" sz="2000" b="1" dirty="0"/>
          </a:p>
        </p:txBody>
      </p:sp>
      <p:sp>
        <p:nvSpPr>
          <p:cNvPr id="41" name="Rectangle 40"/>
          <p:cNvSpPr/>
          <p:nvPr/>
        </p:nvSpPr>
        <p:spPr>
          <a:xfrm>
            <a:off x="5314002" y="5013456"/>
            <a:ext cx="731717" cy="13335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1600" dirty="0"/>
          </a:p>
        </p:txBody>
      </p:sp>
      <p:sp>
        <p:nvSpPr>
          <p:cNvPr id="42" name="Rectangle 41"/>
          <p:cNvSpPr/>
          <p:nvPr/>
        </p:nvSpPr>
        <p:spPr>
          <a:xfrm>
            <a:off x="7058146" y="5011009"/>
            <a:ext cx="731717" cy="13335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1600" dirty="0"/>
          </a:p>
        </p:txBody>
      </p:sp>
      <p:sp>
        <p:nvSpPr>
          <p:cNvPr id="43" name="Oval 42"/>
          <p:cNvSpPr/>
          <p:nvPr/>
        </p:nvSpPr>
        <p:spPr>
          <a:xfrm>
            <a:off x="6193367" y="4741702"/>
            <a:ext cx="93133" cy="931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6499225" y="4741702"/>
            <a:ext cx="93133" cy="931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p:cNvSpPr/>
          <p:nvPr/>
        </p:nvSpPr>
        <p:spPr>
          <a:xfrm>
            <a:off x="6810374" y="4741702"/>
            <a:ext cx="93133" cy="9313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8" name="Straight Connector 47"/>
          <p:cNvCxnSpPr/>
          <p:nvPr/>
        </p:nvCxnSpPr>
        <p:spPr>
          <a:xfrm flipV="1">
            <a:off x="5914987" y="4196924"/>
            <a:ext cx="371513" cy="925517"/>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49" name="TextBox 8"/>
          <p:cNvSpPr txBox="1">
            <a:spLocks noChangeArrowheads="1"/>
          </p:cNvSpPr>
          <p:nvPr/>
        </p:nvSpPr>
        <p:spPr bwMode="auto">
          <a:xfrm>
            <a:off x="5802822" y="3590848"/>
            <a:ext cx="20151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3200" dirty="0" smtClean="0">
                <a:solidFill>
                  <a:srgbClr val="FF0000"/>
                </a:solidFill>
              </a:rPr>
              <a:t>Row buffer</a:t>
            </a:r>
            <a:endParaRPr lang="en-US" sz="3200" dirty="0">
              <a:solidFill>
                <a:srgbClr val="FF0000"/>
              </a:solidFill>
            </a:endParaRPr>
          </a:p>
        </p:txBody>
      </p:sp>
    </p:spTree>
    <p:custDataLst>
      <p:tags r:id="rId1"/>
    </p:custDataLst>
    <p:extLst>
      <p:ext uri="{BB962C8B-B14F-4D97-AF65-F5344CB8AC3E}">
        <p14:creationId xmlns:p14="http://schemas.microsoft.com/office/powerpoint/2010/main" val="643293797"/>
      </p:ext>
    </p:extLst>
  </p:cSld>
  <p:clrMapOvr>
    <a:masterClrMapping/>
  </p:clrMapOvr>
  <p:transition spd="slow" advTm="2901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7" grpId="0" animBg="1"/>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2"/>
          <p:cNvSpPr>
            <a:spLocks noGrp="1"/>
          </p:cNvSpPr>
          <p:nvPr>
            <p:ph idx="1"/>
          </p:nvPr>
        </p:nvSpPr>
        <p:spPr>
          <a:xfrm>
            <a:off x="457200" y="1417638"/>
            <a:ext cx="8229600" cy="4708525"/>
          </a:xfrm>
        </p:spPr>
        <p:txBody>
          <a:bodyPr/>
          <a:lstStyle/>
          <a:p>
            <a:endParaRPr lang="en-US" dirty="0">
              <a:latin typeface="Calibri" charset="0"/>
            </a:endParaRPr>
          </a:p>
          <a:p>
            <a:endParaRPr lang="en-US" dirty="0" smtClean="0">
              <a:latin typeface="Calibri" charset="0"/>
            </a:endParaRPr>
          </a:p>
          <a:p>
            <a:endParaRPr lang="en-US" dirty="0">
              <a:latin typeface="Calibri" charset="0"/>
            </a:endParaRPr>
          </a:p>
          <a:p>
            <a:endParaRPr lang="en-US" dirty="0" smtClean="0">
              <a:latin typeface="Calibri" charset="0"/>
            </a:endParaRPr>
          </a:p>
          <a:p>
            <a:endParaRPr lang="en-US" dirty="0" smtClean="0">
              <a:latin typeface="Calibri" charset="0"/>
            </a:endParaRPr>
          </a:p>
          <a:p>
            <a:endParaRPr lang="en-US" dirty="0">
              <a:latin typeface="Calibri" charset="0"/>
            </a:endParaRPr>
          </a:p>
          <a:p>
            <a:pPr marL="0" indent="0">
              <a:buNone/>
            </a:pPr>
            <a:endParaRPr lang="en-US" dirty="0">
              <a:latin typeface="Calibri" charset="0"/>
            </a:endParaRPr>
          </a:p>
          <a:p>
            <a:pPr marL="0" indent="0">
              <a:buNone/>
            </a:pPr>
            <a:r>
              <a:rPr lang="en-US" sz="2800" dirty="0" smtClean="0">
                <a:solidFill>
                  <a:srgbClr val="008000"/>
                </a:solidFill>
                <a:latin typeface="Calibri" charset="0"/>
              </a:rPr>
              <a:t>    Row (buffer) hit: Access data from row buffer </a:t>
            </a:r>
            <a:r>
              <a:rPr lang="en-US" sz="2800" dirty="0" smtClean="0">
                <a:solidFill>
                  <a:srgbClr val="008000"/>
                </a:solidFill>
                <a:latin typeface="Calibri" charset="0"/>
                <a:sym typeface="Wingdings"/>
              </a:rPr>
              <a:t> fast</a:t>
            </a:r>
          </a:p>
          <a:p>
            <a:pPr marL="0" indent="0">
              <a:buNone/>
            </a:pPr>
            <a:r>
              <a:rPr lang="en-US" sz="2800" dirty="0" smtClean="0">
                <a:solidFill>
                  <a:srgbClr val="FF0000"/>
                </a:solidFill>
                <a:latin typeface="Calibri" charset="0"/>
                <a:sym typeface="Wingdings"/>
              </a:rPr>
              <a:t>    Row (buffer) miss: Access data from cell array  slow</a:t>
            </a:r>
            <a:endParaRPr lang="en-US" sz="2800" dirty="0">
              <a:solidFill>
                <a:srgbClr val="FF0000"/>
              </a:solidFill>
              <a:latin typeface="Calibri" charset="0"/>
            </a:endParaRPr>
          </a:p>
        </p:txBody>
      </p:sp>
      <p:grpSp>
        <p:nvGrpSpPr>
          <p:cNvPr id="17" name="Group 16"/>
          <p:cNvGrpSpPr>
            <a:grpSpLocks/>
          </p:cNvGrpSpPr>
          <p:nvPr/>
        </p:nvGrpSpPr>
        <p:grpSpPr bwMode="auto">
          <a:xfrm>
            <a:off x="3406890" y="5205814"/>
            <a:ext cx="1114608" cy="726905"/>
            <a:chOff x="3708726" y="5237800"/>
            <a:chExt cx="1113942" cy="726065"/>
          </a:xfrm>
        </p:grpSpPr>
        <p:cxnSp>
          <p:nvCxnSpPr>
            <p:cNvPr id="18" name="Straight Arrow Connector 17"/>
            <p:cNvCxnSpPr/>
            <p:nvPr/>
          </p:nvCxnSpPr>
          <p:spPr>
            <a:xfrm flipV="1">
              <a:off x="4212427" y="5237800"/>
              <a:ext cx="0" cy="353603"/>
            </a:xfrm>
            <a:prstGeom prst="straightConnector1">
              <a:avLst/>
            </a:prstGeom>
            <a:ln w="38100"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9472" name="TextBox 18"/>
            <p:cNvSpPr txBox="1">
              <a:spLocks noChangeArrowheads="1"/>
            </p:cNvSpPr>
            <p:nvPr/>
          </p:nvSpPr>
          <p:spPr bwMode="auto">
            <a:xfrm>
              <a:off x="3708726" y="5502734"/>
              <a:ext cx="1113942" cy="46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2400" dirty="0"/>
                <a:t>LOAD X</a:t>
              </a:r>
            </a:p>
          </p:txBody>
        </p:sp>
      </p:grpSp>
      <p:grpSp>
        <p:nvGrpSpPr>
          <p:cNvPr id="20" name="Group 19"/>
          <p:cNvGrpSpPr>
            <a:grpSpLocks/>
          </p:cNvGrpSpPr>
          <p:nvPr/>
        </p:nvGrpSpPr>
        <p:grpSpPr bwMode="auto">
          <a:xfrm>
            <a:off x="4458965" y="5215339"/>
            <a:ext cx="1423887" cy="726905"/>
            <a:chOff x="3551174" y="5237800"/>
            <a:chExt cx="1423449" cy="726065"/>
          </a:xfrm>
        </p:grpSpPr>
        <p:cxnSp>
          <p:nvCxnSpPr>
            <p:cNvPr id="21" name="Straight Arrow Connector 20"/>
            <p:cNvCxnSpPr/>
            <p:nvPr/>
          </p:nvCxnSpPr>
          <p:spPr>
            <a:xfrm flipV="1">
              <a:off x="4212574" y="5237800"/>
              <a:ext cx="0" cy="353603"/>
            </a:xfrm>
            <a:prstGeom prst="straightConnector1">
              <a:avLst/>
            </a:prstGeom>
            <a:ln w="38100" cmpd="sng">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9470" name="TextBox 21"/>
            <p:cNvSpPr txBox="1">
              <a:spLocks noChangeArrowheads="1"/>
            </p:cNvSpPr>
            <p:nvPr/>
          </p:nvSpPr>
          <p:spPr bwMode="auto">
            <a:xfrm>
              <a:off x="3551174" y="5502734"/>
              <a:ext cx="1423449" cy="46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2400" dirty="0"/>
                <a:t>LOAD X+1</a:t>
              </a:r>
            </a:p>
          </p:txBody>
        </p:sp>
      </p:grpSp>
      <p:grpSp>
        <p:nvGrpSpPr>
          <p:cNvPr id="16" name="Group 15"/>
          <p:cNvGrpSpPr/>
          <p:nvPr/>
        </p:nvGrpSpPr>
        <p:grpSpPr>
          <a:xfrm>
            <a:off x="3032919" y="1625160"/>
            <a:ext cx="3078162" cy="3074281"/>
            <a:chOff x="696913" y="2094042"/>
            <a:chExt cx="3078162" cy="3074281"/>
          </a:xfrm>
        </p:grpSpPr>
        <p:sp>
          <p:nvSpPr>
            <p:cNvPr id="3" name="Rectangle 2"/>
            <p:cNvSpPr/>
            <p:nvPr/>
          </p:nvSpPr>
          <p:spPr>
            <a:xfrm>
              <a:off x="712788" y="2106036"/>
              <a:ext cx="3062287" cy="30622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2" name="Straight Connector 11"/>
            <p:cNvCxnSpPr>
              <a:stCxn id="3" idx="0"/>
              <a:endCxn id="3" idx="2"/>
            </p:cNvCxnSpPr>
            <p:nvPr/>
          </p:nvCxnSpPr>
          <p:spPr>
            <a:xfrm>
              <a:off x="2243932" y="2106036"/>
              <a:ext cx="0" cy="3062287"/>
            </a:xfrm>
            <a:prstGeom prst="line">
              <a:avLst/>
            </a:prstGeom>
            <a:ln/>
          </p:spPr>
          <p:style>
            <a:lnRef idx="1">
              <a:schemeClr val="accent5"/>
            </a:lnRef>
            <a:fillRef idx="2">
              <a:schemeClr val="accent5"/>
            </a:fillRef>
            <a:effectRef idx="1">
              <a:schemeClr val="accent5"/>
            </a:effectRef>
            <a:fontRef idx="minor">
              <a:schemeClr val="dk1"/>
            </a:fontRef>
          </p:style>
        </p:cxnSp>
        <p:cxnSp>
          <p:nvCxnSpPr>
            <p:cNvPr id="32" name="Straight Connector 31"/>
            <p:cNvCxnSpPr>
              <a:stCxn id="3" idx="1"/>
              <a:endCxn id="3" idx="3"/>
            </p:cNvCxnSpPr>
            <p:nvPr/>
          </p:nvCxnSpPr>
          <p:spPr>
            <a:xfrm>
              <a:off x="712788" y="3637180"/>
              <a:ext cx="3062287" cy="0"/>
            </a:xfrm>
            <a:prstGeom prst="line">
              <a:avLst/>
            </a:prstGeom>
            <a:ln/>
          </p:spPr>
          <p:style>
            <a:lnRef idx="1">
              <a:schemeClr val="accent5"/>
            </a:lnRef>
            <a:fillRef idx="2">
              <a:schemeClr val="accent5"/>
            </a:fillRef>
            <a:effectRef idx="1">
              <a:schemeClr val="accent5"/>
            </a:effectRef>
            <a:fontRef idx="minor">
              <a:schemeClr val="dk1"/>
            </a:fontRef>
          </p:style>
        </p:cxnSp>
        <p:cxnSp>
          <p:nvCxnSpPr>
            <p:cNvPr id="35" name="Straight Connector 34"/>
            <p:cNvCxnSpPr/>
            <p:nvPr/>
          </p:nvCxnSpPr>
          <p:spPr>
            <a:xfrm>
              <a:off x="696913" y="2874125"/>
              <a:ext cx="3062287" cy="0"/>
            </a:xfrm>
            <a:prstGeom prst="line">
              <a:avLst/>
            </a:prstGeom>
            <a:ln/>
          </p:spPr>
          <p:style>
            <a:lnRef idx="1">
              <a:schemeClr val="accent5"/>
            </a:lnRef>
            <a:fillRef idx="2">
              <a:schemeClr val="accent5"/>
            </a:fillRef>
            <a:effectRef idx="1">
              <a:schemeClr val="accent5"/>
            </a:effectRef>
            <a:fontRef idx="minor">
              <a:schemeClr val="dk1"/>
            </a:fontRef>
          </p:style>
        </p:cxnSp>
        <p:cxnSp>
          <p:nvCxnSpPr>
            <p:cNvPr id="36" name="Straight Connector 35"/>
            <p:cNvCxnSpPr/>
            <p:nvPr/>
          </p:nvCxnSpPr>
          <p:spPr>
            <a:xfrm>
              <a:off x="712788" y="4397052"/>
              <a:ext cx="3062287" cy="0"/>
            </a:xfrm>
            <a:prstGeom prst="line">
              <a:avLst/>
            </a:prstGeom>
            <a:ln/>
          </p:spPr>
          <p:style>
            <a:lnRef idx="1">
              <a:schemeClr val="accent5"/>
            </a:lnRef>
            <a:fillRef idx="2">
              <a:schemeClr val="accent5"/>
            </a:fillRef>
            <a:effectRef idx="1">
              <a:schemeClr val="accent5"/>
            </a:effectRef>
            <a:fontRef idx="minor">
              <a:schemeClr val="dk1"/>
            </a:fontRef>
          </p:style>
        </p:cxnSp>
        <p:cxnSp>
          <p:nvCxnSpPr>
            <p:cNvPr id="37" name="Straight Connector 36"/>
            <p:cNvCxnSpPr/>
            <p:nvPr/>
          </p:nvCxnSpPr>
          <p:spPr>
            <a:xfrm>
              <a:off x="3007761" y="2094042"/>
              <a:ext cx="0" cy="3062287"/>
            </a:xfrm>
            <a:prstGeom prst="line">
              <a:avLst/>
            </a:prstGeom>
            <a:ln/>
          </p:spPr>
          <p:style>
            <a:lnRef idx="1">
              <a:schemeClr val="accent5"/>
            </a:lnRef>
            <a:fillRef idx="2">
              <a:schemeClr val="accent5"/>
            </a:fillRef>
            <a:effectRef idx="1">
              <a:schemeClr val="accent5"/>
            </a:effectRef>
            <a:fontRef idx="minor">
              <a:schemeClr val="dk1"/>
            </a:fontRef>
          </p:style>
        </p:cxnSp>
        <p:cxnSp>
          <p:nvCxnSpPr>
            <p:cNvPr id="38" name="Straight Connector 37"/>
            <p:cNvCxnSpPr/>
            <p:nvPr/>
          </p:nvCxnSpPr>
          <p:spPr>
            <a:xfrm>
              <a:off x="1466972" y="2094042"/>
              <a:ext cx="0" cy="3062287"/>
            </a:xfrm>
            <a:prstGeom prst="line">
              <a:avLst/>
            </a:prstGeom>
            <a:ln/>
          </p:spPr>
          <p:style>
            <a:lnRef idx="1">
              <a:schemeClr val="accent5"/>
            </a:lnRef>
            <a:fillRef idx="2">
              <a:schemeClr val="accent5"/>
            </a:fillRef>
            <a:effectRef idx="1">
              <a:schemeClr val="accent5"/>
            </a:effectRef>
            <a:fontRef idx="minor">
              <a:schemeClr val="dk1"/>
            </a:fontRef>
          </p:style>
        </p:cxnSp>
        <p:cxnSp>
          <p:nvCxnSpPr>
            <p:cNvPr id="39" name="Straight Connector 38"/>
            <p:cNvCxnSpPr/>
            <p:nvPr/>
          </p:nvCxnSpPr>
          <p:spPr>
            <a:xfrm>
              <a:off x="712788" y="2487613"/>
              <a:ext cx="3062287" cy="0"/>
            </a:xfrm>
            <a:prstGeom prst="line">
              <a:avLst/>
            </a:prstGeom>
            <a:ln/>
          </p:spPr>
          <p:style>
            <a:lnRef idx="1">
              <a:schemeClr val="accent5"/>
            </a:lnRef>
            <a:fillRef idx="2">
              <a:schemeClr val="accent5"/>
            </a:fillRef>
            <a:effectRef idx="1">
              <a:schemeClr val="accent5"/>
            </a:effectRef>
            <a:fontRef idx="minor">
              <a:schemeClr val="dk1"/>
            </a:fontRef>
          </p:style>
        </p:cxnSp>
        <p:cxnSp>
          <p:nvCxnSpPr>
            <p:cNvPr id="40" name="Straight Connector 39"/>
            <p:cNvCxnSpPr/>
            <p:nvPr/>
          </p:nvCxnSpPr>
          <p:spPr>
            <a:xfrm>
              <a:off x="712788" y="3261310"/>
              <a:ext cx="3062287" cy="0"/>
            </a:xfrm>
            <a:prstGeom prst="line">
              <a:avLst/>
            </a:prstGeom>
            <a:ln/>
          </p:spPr>
          <p:style>
            <a:lnRef idx="1">
              <a:schemeClr val="accent5"/>
            </a:lnRef>
            <a:fillRef idx="2">
              <a:schemeClr val="accent5"/>
            </a:fillRef>
            <a:effectRef idx="1">
              <a:schemeClr val="accent5"/>
            </a:effectRef>
            <a:fontRef idx="minor">
              <a:schemeClr val="dk1"/>
            </a:fontRef>
          </p:style>
        </p:cxnSp>
        <p:cxnSp>
          <p:nvCxnSpPr>
            <p:cNvPr id="41" name="Straight Connector 40"/>
            <p:cNvCxnSpPr/>
            <p:nvPr/>
          </p:nvCxnSpPr>
          <p:spPr>
            <a:xfrm>
              <a:off x="712788" y="4025227"/>
              <a:ext cx="3062287" cy="0"/>
            </a:xfrm>
            <a:prstGeom prst="line">
              <a:avLst/>
            </a:prstGeom>
            <a:ln/>
          </p:spPr>
          <p:style>
            <a:lnRef idx="1">
              <a:schemeClr val="accent5"/>
            </a:lnRef>
            <a:fillRef idx="2">
              <a:schemeClr val="accent5"/>
            </a:fillRef>
            <a:effectRef idx="1">
              <a:schemeClr val="accent5"/>
            </a:effectRef>
            <a:fontRef idx="minor">
              <a:schemeClr val="dk1"/>
            </a:fontRef>
          </p:style>
        </p:cxnSp>
        <p:cxnSp>
          <p:nvCxnSpPr>
            <p:cNvPr id="42" name="Straight Connector 41"/>
            <p:cNvCxnSpPr/>
            <p:nvPr/>
          </p:nvCxnSpPr>
          <p:spPr>
            <a:xfrm>
              <a:off x="696913" y="4797230"/>
              <a:ext cx="3062287" cy="0"/>
            </a:xfrm>
            <a:prstGeom prst="line">
              <a:avLst/>
            </a:prstGeom>
            <a:ln/>
          </p:spPr>
          <p:style>
            <a:lnRef idx="1">
              <a:schemeClr val="accent5"/>
            </a:lnRef>
            <a:fillRef idx="2">
              <a:schemeClr val="accent5"/>
            </a:fillRef>
            <a:effectRef idx="1">
              <a:schemeClr val="accent5"/>
            </a:effectRef>
            <a:fontRef idx="minor">
              <a:schemeClr val="dk1"/>
            </a:fontRef>
          </p:style>
        </p:cxnSp>
        <p:cxnSp>
          <p:nvCxnSpPr>
            <p:cNvPr id="43" name="Straight Connector 42"/>
            <p:cNvCxnSpPr/>
            <p:nvPr/>
          </p:nvCxnSpPr>
          <p:spPr>
            <a:xfrm>
              <a:off x="1086331" y="2106036"/>
              <a:ext cx="0" cy="3062287"/>
            </a:xfrm>
            <a:prstGeom prst="line">
              <a:avLst/>
            </a:prstGeom>
            <a:ln/>
          </p:spPr>
          <p:style>
            <a:lnRef idx="1">
              <a:schemeClr val="accent5"/>
            </a:lnRef>
            <a:fillRef idx="2">
              <a:schemeClr val="accent5"/>
            </a:fillRef>
            <a:effectRef idx="1">
              <a:schemeClr val="accent5"/>
            </a:effectRef>
            <a:fontRef idx="minor">
              <a:schemeClr val="dk1"/>
            </a:fontRef>
          </p:style>
        </p:cxnSp>
        <p:cxnSp>
          <p:nvCxnSpPr>
            <p:cNvPr id="44" name="Straight Connector 43"/>
            <p:cNvCxnSpPr/>
            <p:nvPr/>
          </p:nvCxnSpPr>
          <p:spPr>
            <a:xfrm>
              <a:off x="1850161" y="2094042"/>
              <a:ext cx="0" cy="3062287"/>
            </a:xfrm>
            <a:prstGeom prst="line">
              <a:avLst/>
            </a:prstGeom>
            <a:ln/>
          </p:spPr>
          <p:style>
            <a:lnRef idx="1">
              <a:schemeClr val="accent5"/>
            </a:lnRef>
            <a:fillRef idx="2">
              <a:schemeClr val="accent5"/>
            </a:fillRef>
            <a:effectRef idx="1">
              <a:schemeClr val="accent5"/>
            </a:effectRef>
            <a:fontRef idx="minor">
              <a:schemeClr val="dk1"/>
            </a:fontRef>
          </p:style>
        </p:cxnSp>
        <p:cxnSp>
          <p:nvCxnSpPr>
            <p:cNvPr id="45" name="Straight Connector 44"/>
            <p:cNvCxnSpPr/>
            <p:nvPr/>
          </p:nvCxnSpPr>
          <p:spPr>
            <a:xfrm>
              <a:off x="2613990" y="2094042"/>
              <a:ext cx="0" cy="3062287"/>
            </a:xfrm>
            <a:prstGeom prst="line">
              <a:avLst/>
            </a:prstGeom>
            <a:ln/>
          </p:spPr>
          <p:style>
            <a:lnRef idx="1">
              <a:schemeClr val="accent5"/>
            </a:lnRef>
            <a:fillRef idx="2">
              <a:schemeClr val="accent5"/>
            </a:fillRef>
            <a:effectRef idx="1">
              <a:schemeClr val="accent5"/>
            </a:effectRef>
            <a:fontRef idx="minor">
              <a:schemeClr val="dk1"/>
            </a:fontRef>
          </p:style>
        </p:cxnSp>
        <p:cxnSp>
          <p:nvCxnSpPr>
            <p:cNvPr id="46" name="Straight Connector 45"/>
            <p:cNvCxnSpPr/>
            <p:nvPr/>
          </p:nvCxnSpPr>
          <p:spPr>
            <a:xfrm>
              <a:off x="3400791" y="2094042"/>
              <a:ext cx="0" cy="3062287"/>
            </a:xfrm>
            <a:prstGeom prst="line">
              <a:avLst/>
            </a:prstGeom>
            <a:ln/>
          </p:spPr>
          <p:style>
            <a:lnRef idx="1">
              <a:schemeClr val="accent5"/>
            </a:lnRef>
            <a:fillRef idx="2">
              <a:schemeClr val="accent5"/>
            </a:fillRef>
            <a:effectRef idx="1">
              <a:schemeClr val="accent5"/>
            </a:effectRef>
            <a:fontRef idx="minor">
              <a:schemeClr val="dk1"/>
            </a:fontRef>
          </p:style>
        </p:cxnSp>
      </p:grpSp>
      <p:sp>
        <p:nvSpPr>
          <p:cNvPr id="19" name="Rectangle 18"/>
          <p:cNvSpPr/>
          <p:nvPr/>
        </p:nvSpPr>
        <p:spPr>
          <a:xfrm>
            <a:off x="3048794" y="4844246"/>
            <a:ext cx="3062287" cy="37109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0" name="Rectangle 49"/>
          <p:cNvSpPr/>
          <p:nvPr/>
        </p:nvSpPr>
        <p:spPr>
          <a:xfrm rot="5400000">
            <a:off x="1158224" y="2969534"/>
            <a:ext cx="3062287" cy="37354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5" name="Straight Connector 4"/>
          <p:cNvCxnSpPr>
            <a:stCxn id="2" idx="0"/>
          </p:cNvCxnSpPr>
          <p:nvPr/>
        </p:nvCxnSpPr>
        <p:spPr>
          <a:xfrm flipH="1">
            <a:off x="5745163" y="1352367"/>
            <a:ext cx="1707416" cy="0"/>
          </a:xfrm>
          <a:prstGeom prst="line">
            <a:avLst/>
          </a:prstGeom>
          <a:ln w="38100" cmpd="sng">
            <a:gradFill flip="none" rotWithShape="1">
              <a:gsLst>
                <a:gs pos="0">
                  <a:schemeClr val="tx1"/>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grpSp>
        <p:nvGrpSpPr>
          <p:cNvPr id="27" name="Group 26"/>
          <p:cNvGrpSpPr>
            <a:grpSpLocks/>
          </p:cNvGrpSpPr>
          <p:nvPr/>
        </p:nvGrpSpPr>
        <p:grpSpPr bwMode="auto">
          <a:xfrm>
            <a:off x="4454665" y="5212164"/>
            <a:ext cx="1423887" cy="726905"/>
            <a:chOff x="3546987" y="5237800"/>
            <a:chExt cx="1423449" cy="726065"/>
          </a:xfrm>
        </p:grpSpPr>
        <p:cxnSp>
          <p:nvCxnSpPr>
            <p:cNvPr id="28" name="Straight Arrow Connector 27"/>
            <p:cNvCxnSpPr/>
            <p:nvPr/>
          </p:nvCxnSpPr>
          <p:spPr>
            <a:xfrm flipV="1">
              <a:off x="4212688" y="5237800"/>
              <a:ext cx="0" cy="353603"/>
            </a:xfrm>
            <a:prstGeom prst="straightConnector1">
              <a:avLst/>
            </a:prstGeom>
            <a:ln w="38100" cmpd="sng">
              <a:solidFill>
                <a:srgbClr val="000000"/>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19476" name="TextBox 28"/>
            <p:cNvSpPr txBox="1">
              <a:spLocks noChangeArrowheads="1"/>
            </p:cNvSpPr>
            <p:nvPr/>
          </p:nvSpPr>
          <p:spPr bwMode="auto">
            <a:xfrm>
              <a:off x="3546987" y="5502734"/>
              <a:ext cx="1423449" cy="46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2400"/>
                <a:t>LOAD X+1</a:t>
              </a:r>
            </a:p>
          </p:txBody>
        </p:sp>
      </p:grpSp>
      <p:grpSp>
        <p:nvGrpSpPr>
          <p:cNvPr id="10" name="Group 9"/>
          <p:cNvGrpSpPr>
            <a:grpSpLocks/>
          </p:cNvGrpSpPr>
          <p:nvPr/>
        </p:nvGrpSpPr>
        <p:grpSpPr bwMode="auto">
          <a:xfrm>
            <a:off x="3406072" y="5210576"/>
            <a:ext cx="1114608" cy="726905"/>
            <a:chOff x="3707904" y="5237800"/>
            <a:chExt cx="1113941" cy="726065"/>
          </a:xfrm>
        </p:grpSpPr>
        <p:cxnSp>
          <p:nvCxnSpPr>
            <p:cNvPr id="11" name="Straight Arrow Connector 10"/>
            <p:cNvCxnSpPr/>
            <p:nvPr/>
          </p:nvCxnSpPr>
          <p:spPr>
            <a:xfrm flipV="1">
              <a:off x="4212427" y="5237800"/>
              <a:ext cx="0" cy="353604"/>
            </a:xfrm>
            <a:prstGeom prst="straightConnector1">
              <a:avLst/>
            </a:prstGeom>
            <a:ln w="3810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9474" name="TextBox 11"/>
            <p:cNvSpPr txBox="1">
              <a:spLocks noChangeArrowheads="1"/>
            </p:cNvSpPr>
            <p:nvPr/>
          </p:nvSpPr>
          <p:spPr bwMode="auto">
            <a:xfrm>
              <a:off x="3707904" y="5502734"/>
              <a:ext cx="1113941" cy="46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a:r>
                <a:rPr lang="en-US" sz="2400"/>
                <a:t>LOAD X</a:t>
              </a:r>
            </a:p>
          </p:txBody>
        </p:sp>
      </p:grpSp>
      <p:sp>
        <p:nvSpPr>
          <p:cNvPr id="19461" name="Title 1"/>
          <p:cNvSpPr>
            <a:spLocks noGrp="1"/>
          </p:cNvSpPr>
          <p:nvPr>
            <p:ph type="title"/>
          </p:nvPr>
        </p:nvSpPr>
        <p:spPr/>
        <p:txBody>
          <a:bodyPr/>
          <a:lstStyle/>
          <a:p>
            <a:r>
              <a:rPr lang="en-US" dirty="0">
                <a:latin typeface="Times" charset="0"/>
                <a:cs typeface="Times" charset="0"/>
              </a:rPr>
              <a:t>Row </a:t>
            </a:r>
            <a:r>
              <a:rPr lang="en-US" dirty="0" smtClean="0">
                <a:latin typeface="Times" charset="0"/>
                <a:cs typeface="Times" charset="0"/>
              </a:rPr>
              <a:t>Buffers and Latency</a:t>
            </a:r>
            <a:endParaRPr lang="en-US" dirty="0">
              <a:latin typeface="Times" charset="0"/>
              <a:cs typeface="Times" charset="0"/>
            </a:endParaRPr>
          </a:p>
        </p:txBody>
      </p:sp>
      <p:sp>
        <p:nvSpPr>
          <p:cNvPr id="4" name="Slide Number Placeholder 3"/>
          <p:cNvSpPr>
            <a:spLocks noGrp="1"/>
          </p:cNvSpPr>
          <p:nvPr>
            <p:ph type="sldNum" sz="quarter" idx="12"/>
          </p:nvPr>
        </p:nvSpPr>
        <p:spPr/>
        <p:txBody>
          <a:bodyPr/>
          <a:lstStyle/>
          <a:p>
            <a:pPr>
              <a:defRPr/>
            </a:pPr>
            <a:fld id="{99A93F5D-CD0C-1B48-8489-E9263CC0D55B}" type="slidenum">
              <a:rPr lang="en-US"/>
              <a:pPr>
                <a:defRPr/>
              </a:pPr>
              <a:t>11</a:t>
            </a:fld>
            <a:endParaRPr lang="en-US" dirty="0"/>
          </a:p>
        </p:txBody>
      </p:sp>
      <p:sp>
        <p:nvSpPr>
          <p:cNvPr id="8" name="Rectangle 7"/>
          <p:cNvSpPr/>
          <p:nvPr/>
        </p:nvSpPr>
        <p:spPr>
          <a:xfrm>
            <a:off x="2502596" y="1625159"/>
            <a:ext cx="373543" cy="3062287"/>
          </a:xfrm>
          <a:prstGeom prst="rect">
            <a:avLst/>
          </a:prstGeom>
          <a:ln/>
        </p:spPr>
        <p:style>
          <a:lnRef idx="1">
            <a:schemeClr val="accent2"/>
          </a:lnRef>
          <a:fillRef idx="2">
            <a:schemeClr val="accent2"/>
          </a:fillRef>
          <a:effectRef idx="1">
            <a:schemeClr val="accent2"/>
          </a:effectRef>
          <a:fontRef idx="minor">
            <a:schemeClr val="dk1"/>
          </a:fontRef>
        </p:style>
        <p:txBody>
          <a:bodyPr vert="vert270" lIns="0" tIns="0" rIns="0" bIns="0" anchor="ctr"/>
          <a:lstStyle/>
          <a:p>
            <a:pPr algn="ctr" fontAlgn="auto">
              <a:lnSpc>
                <a:spcPct val="70000"/>
              </a:lnSpc>
              <a:spcBef>
                <a:spcPts val="0"/>
              </a:spcBef>
              <a:spcAft>
                <a:spcPts val="0"/>
              </a:spcAft>
              <a:defRPr/>
            </a:pPr>
            <a:r>
              <a:rPr lang="en-US" sz="2400" dirty="0" smtClean="0"/>
              <a:t>ROW ADDRESS</a:t>
            </a:r>
          </a:p>
        </p:txBody>
      </p:sp>
      <p:sp>
        <p:nvSpPr>
          <p:cNvPr id="9" name="Rectangle 8"/>
          <p:cNvSpPr/>
          <p:nvPr/>
        </p:nvSpPr>
        <p:spPr>
          <a:xfrm>
            <a:off x="3048795" y="3168298"/>
            <a:ext cx="3062286" cy="388047"/>
          </a:xfrm>
          <a:prstGeom prst="rect">
            <a:avLst/>
          </a:prstGeom>
          <a:ln/>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sz="2400" dirty="0"/>
              <a:t>ROW DATA</a:t>
            </a:r>
          </a:p>
        </p:txBody>
      </p:sp>
      <p:sp>
        <p:nvSpPr>
          <p:cNvPr id="25" name="TextBox 24"/>
          <p:cNvSpPr txBox="1">
            <a:spLocks noChangeArrowheads="1"/>
          </p:cNvSpPr>
          <p:nvPr/>
        </p:nvSpPr>
        <p:spPr bwMode="auto">
          <a:xfrm>
            <a:off x="6366129" y="4804325"/>
            <a:ext cx="22955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a:solidFill>
                  <a:srgbClr val="FF0000"/>
                </a:solidFill>
              </a:rPr>
              <a:t>Row buffer miss!</a:t>
            </a:r>
          </a:p>
        </p:txBody>
      </p:sp>
      <p:sp>
        <p:nvSpPr>
          <p:cNvPr id="26" name="TextBox 25"/>
          <p:cNvSpPr txBox="1">
            <a:spLocks noChangeArrowheads="1"/>
          </p:cNvSpPr>
          <p:nvPr/>
        </p:nvSpPr>
        <p:spPr bwMode="auto">
          <a:xfrm>
            <a:off x="6366129" y="4794800"/>
            <a:ext cx="207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r>
              <a:rPr lang="en-US" sz="2400">
                <a:solidFill>
                  <a:srgbClr val="008000"/>
                </a:solidFill>
              </a:rPr>
              <a:t>Row buffer hit!</a:t>
            </a:r>
          </a:p>
        </p:txBody>
      </p:sp>
      <p:sp>
        <p:nvSpPr>
          <p:cNvPr id="30" name="Rectangle 29"/>
          <p:cNvSpPr/>
          <p:nvPr/>
        </p:nvSpPr>
        <p:spPr>
          <a:xfrm>
            <a:off x="7086720" y="1745356"/>
            <a:ext cx="731717" cy="65246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2000" b="1" dirty="0" smtClean="0"/>
              <a:t>Bank</a:t>
            </a:r>
            <a:endParaRPr lang="en-US" sz="2000" b="1" dirty="0"/>
          </a:p>
        </p:txBody>
      </p:sp>
      <p:sp>
        <p:nvSpPr>
          <p:cNvPr id="31" name="Rectangle 30"/>
          <p:cNvSpPr/>
          <p:nvPr/>
        </p:nvSpPr>
        <p:spPr>
          <a:xfrm>
            <a:off x="7086720" y="2288992"/>
            <a:ext cx="731717" cy="13335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sz="1600" dirty="0"/>
          </a:p>
        </p:txBody>
      </p:sp>
      <p:sp>
        <p:nvSpPr>
          <p:cNvPr id="2" name="Oval 1"/>
          <p:cNvSpPr/>
          <p:nvPr/>
        </p:nvSpPr>
        <p:spPr>
          <a:xfrm>
            <a:off x="6717383" y="1352367"/>
            <a:ext cx="1470392" cy="1470392"/>
          </a:xfrm>
          <a:prstGeom prst="ellipse">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lumMod val="50000"/>
                  <a:lumOff val="50000"/>
                </a:schemeClr>
              </a:solidFill>
            </a:endParaRPr>
          </a:p>
        </p:txBody>
      </p:sp>
      <p:cxnSp>
        <p:nvCxnSpPr>
          <p:cNvPr id="34" name="Straight Connector 33"/>
          <p:cNvCxnSpPr>
            <a:stCxn id="2" idx="5"/>
          </p:cNvCxnSpPr>
          <p:nvPr/>
        </p:nvCxnSpPr>
        <p:spPr>
          <a:xfrm flipH="1">
            <a:off x="6366129" y="2607425"/>
            <a:ext cx="1606312" cy="1302588"/>
          </a:xfrm>
          <a:prstGeom prst="line">
            <a:avLst/>
          </a:prstGeom>
          <a:ln w="38100" cmpd="sng">
            <a:gradFill flip="none" rotWithShape="1">
              <a:gsLst>
                <a:gs pos="0">
                  <a:schemeClr val="tx1"/>
                </a:gs>
                <a:gs pos="100000">
                  <a:prstClr val="white"/>
                </a:gs>
              </a:gsLst>
              <a:lin ang="0" scaled="1"/>
              <a:tileRect/>
            </a:gradFill>
          </a:ln>
          <a:effectLst/>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1514020" y="4883997"/>
            <a:ext cx="1567106" cy="461665"/>
          </a:xfrm>
          <a:prstGeom prst="rect">
            <a:avLst/>
          </a:prstGeom>
          <a:noFill/>
        </p:spPr>
        <p:txBody>
          <a:bodyPr wrap="none" rtlCol="0">
            <a:spAutoFit/>
          </a:bodyPr>
          <a:lstStyle/>
          <a:p>
            <a:r>
              <a:rPr lang="en-US" sz="2400" dirty="0" smtClean="0"/>
              <a:t>Row buffer</a:t>
            </a:r>
            <a:endParaRPr lang="en-US" sz="2400" dirty="0"/>
          </a:p>
        </p:txBody>
      </p:sp>
      <p:sp>
        <p:nvSpPr>
          <p:cNvPr id="48" name="TextBox 47"/>
          <p:cNvSpPr txBox="1"/>
          <p:nvPr/>
        </p:nvSpPr>
        <p:spPr>
          <a:xfrm>
            <a:off x="3048795" y="2112855"/>
            <a:ext cx="3062287" cy="584775"/>
          </a:xfrm>
          <a:prstGeom prst="rect">
            <a:avLst/>
          </a:prstGeom>
          <a:noFill/>
        </p:spPr>
        <p:txBody>
          <a:bodyPr wrap="square" rtlCol="0">
            <a:spAutoFit/>
          </a:bodyPr>
          <a:lstStyle/>
          <a:p>
            <a:pPr algn="ctr"/>
            <a:r>
              <a:rPr lang="en-US" sz="3200" dirty="0" smtClean="0"/>
              <a:t>CELL ARRAY</a:t>
            </a:r>
            <a:endParaRPr lang="en-US" sz="3200" dirty="0"/>
          </a:p>
        </p:txBody>
      </p:sp>
    </p:spTree>
    <p:custDataLst>
      <p:tags r:id="rId1"/>
    </p:custDataLst>
    <p:extLst>
      <p:ext uri="{BB962C8B-B14F-4D97-AF65-F5344CB8AC3E}">
        <p14:creationId xmlns:p14="http://schemas.microsoft.com/office/powerpoint/2010/main" val="3758961782"/>
      </p:ext>
    </p:extLst>
  </p:cSld>
  <p:clrMapOvr>
    <a:masterClrMapping/>
  </p:clrMapOvr>
  <p:transition spd="slow" advTm="53738"/>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0-#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10" presetClass="exit" presetSubtype="0" fill="hold" grpId="1" nodeType="withEffect">
                                  <p:stCondLst>
                                    <p:cond delay="0"/>
                                  </p:stCondLst>
                                  <p:childTnLst>
                                    <p:animEffect transition="out" filter="fade">
                                      <p:cBhvr>
                                        <p:cTn id="21" dur="500"/>
                                        <p:tgtEl>
                                          <p:spTgt spid="25"/>
                                        </p:tgtEl>
                                      </p:cBhvr>
                                    </p:animEffect>
                                    <p:set>
                                      <p:cBhvr>
                                        <p:cTn id="22" dur="1" fill="hold">
                                          <p:stCondLst>
                                            <p:cond delay="499"/>
                                          </p:stCondLst>
                                        </p:cTn>
                                        <p:tgtEl>
                                          <p:spTgt spid="2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0" presetClass="path" presetSubtype="0" accel="50000" decel="50000" fill="hold" grpId="0" nodeType="clickEffect">
                                  <p:stCondLst>
                                    <p:cond delay="0"/>
                                  </p:stCondLst>
                                  <p:childTnLst>
                                    <p:animMotion origin="layout" path="M 2.67742E-6 -1.76471E-6 L 2.67742E-6 0.24525 " pathEditMode="relative" rAng="0" ptsTypes="AA">
                                      <p:cBhvr>
                                        <p:cTn id="31" dur="2000" fill="hold"/>
                                        <p:tgtEl>
                                          <p:spTgt spid="9"/>
                                        </p:tgtEl>
                                        <p:attrNameLst>
                                          <p:attrName>ppt_x</p:attrName>
                                          <p:attrName>ppt_y</p:attrName>
                                        </p:attrNameLst>
                                      </p:cBhvr>
                                      <p:rCtr x="0" y="12251"/>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nodeType="clickEffect">
                                  <p:stCondLst>
                                    <p:cond delay="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xit" presetSubtype="4" fill="hold" nodeType="clickEffect">
                                  <p:stCondLst>
                                    <p:cond delay="0"/>
                                  </p:stCondLst>
                                  <p:childTnLst>
                                    <p:anim calcmode="lin" valueType="num">
                                      <p:cBhvr additive="base">
                                        <p:cTn id="43" dur="500"/>
                                        <p:tgtEl>
                                          <p:spTgt spid="17"/>
                                        </p:tgtEl>
                                        <p:attrNameLst>
                                          <p:attrName>ppt_x</p:attrName>
                                        </p:attrNameLst>
                                      </p:cBhvr>
                                      <p:tavLst>
                                        <p:tav tm="0">
                                          <p:val>
                                            <p:strVal val="ppt_x"/>
                                          </p:val>
                                        </p:tav>
                                        <p:tav tm="100000">
                                          <p:val>
                                            <p:strVal val="ppt_x"/>
                                          </p:val>
                                        </p:tav>
                                      </p:tavLst>
                                    </p:anim>
                                    <p:anim calcmode="lin" valueType="num">
                                      <p:cBhvr additive="base">
                                        <p:cTn id="44" dur="500"/>
                                        <p:tgtEl>
                                          <p:spTgt spid="17"/>
                                        </p:tgtEl>
                                        <p:attrNameLst>
                                          <p:attrName>ppt_y</p:attrName>
                                        </p:attrNameLst>
                                      </p:cBhvr>
                                      <p:tavLst>
                                        <p:tav tm="0">
                                          <p:val>
                                            <p:strVal val="ppt_y"/>
                                          </p:val>
                                        </p:tav>
                                        <p:tav tm="100000">
                                          <p:val>
                                            <p:strVal val="1+ppt_h/2"/>
                                          </p:val>
                                        </p:tav>
                                      </p:tavLst>
                                    </p:anim>
                                    <p:set>
                                      <p:cBhvr>
                                        <p:cTn id="45" dur="1" fill="hold">
                                          <p:stCondLst>
                                            <p:cond delay="499"/>
                                          </p:stCondLst>
                                        </p:cTn>
                                        <p:tgtEl>
                                          <p:spTgt spid="17"/>
                                        </p:tgtEl>
                                        <p:attrNameLst>
                                          <p:attrName>style.visibility</p:attrName>
                                        </p:attrNameLst>
                                      </p:cBhvr>
                                      <p:to>
                                        <p:strVal val="hidden"/>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500" fill="hold"/>
                                        <p:tgtEl>
                                          <p:spTgt spid="20"/>
                                        </p:tgtEl>
                                        <p:attrNameLst>
                                          <p:attrName>ppt_x</p:attrName>
                                        </p:attrNameLst>
                                      </p:cBhvr>
                                      <p:tavLst>
                                        <p:tav tm="0">
                                          <p:val>
                                            <p:strVal val="#ppt_x"/>
                                          </p:val>
                                        </p:tav>
                                        <p:tav tm="100000">
                                          <p:val>
                                            <p:strVal val="#ppt_x"/>
                                          </p:val>
                                        </p:tav>
                                      </p:tavLst>
                                    </p:anim>
                                    <p:anim calcmode="lin" valueType="num">
                                      <p:cBhvr additive="base">
                                        <p:cTn id="5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500"/>
                                        <p:tgtEl>
                                          <p:spTgt spid="2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xit" presetSubtype="0" fill="hold" nodeType="clickEffect">
                                  <p:stCondLst>
                                    <p:cond delay="0"/>
                                  </p:stCondLst>
                                  <p:childTnLst>
                                    <p:animEffect transition="out" filter="fade">
                                      <p:cBhvr>
                                        <p:cTn id="60" dur="500"/>
                                        <p:tgtEl>
                                          <p:spTgt spid="20"/>
                                        </p:tgtEl>
                                      </p:cBhvr>
                                    </p:animEffect>
                                    <p:set>
                                      <p:cBhvr>
                                        <p:cTn id="61" dur="1" fill="hold">
                                          <p:stCondLst>
                                            <p:cond delay="499"/>
                                          </p:stCondLst>
                                        </p:cTn>
                                        <p:tgtEl>
                                          <p:spTgt spid="20"/>
                                        </p:tgtEl>
                                        <p:attrNameLst>
                                          <p:attrName>style.visibility</p:attrName>
                                        </p:attrNameLst>
                                      </p:cBhvr>
                                      <p:to>
                                        <p:strVal val="hidden"/>
                                      </p:to>
                                    </p:set>
                                  </p:childTnLst>
                                </p:cTn>
                              </p:par>
                              <p:par>
                                <p:cTn id="62" presetID="10" presetClass="entr" presetSubtype="0" fill="hold"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500"/>
                                        <p:tgtEl>
                                          <p:spTgt spid="2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xit" presetSubtype="4" fill="hold" nodeType="clickEffect">
                                  <p:stCondLst>
                                    <p:cond delay="0"/>
                                  </p:stCondLst>
                                  <p:childTnLst>
                                    <p:anim calcmode="lin" valueType="num">
                                      <p:cBhvr additive="base">
                                        <p:cTn id="68" dur="500"/>
                                        <p:tgtEl>
                                          <p:spTgt spid="27"/>
                                        </p:tgtEl>
                                        <p:attrNameLst>
                                          <p:attrName>ppt_x</p:attrName>
                                        </p:attrNameLst>
                                      </p:cBhvr>
                                      <p:tavLst>
                                        <p:tav tm="0">
                                          <p:val>
                                            <p:strVal val="ppt_x"/>
                                          </p:val>
                                        </p:tav>
                                        <p:tav tm="100000">
                                          <p:val>
                                            <p:strVal val="ppt_x"/>
                                          </p:val>
                                        </p:tav>
                                      </p:tavLst>
                                    </p:anim>
                                    <p:anim calcmode="lin" valueType="num">
                                      <p:cBhvr additive="base">
                                        <p:cTn id="69" dur="500"/>
                                        <p:tgtEl>
                                          <p:spTgt spid="27"/>
                                        </p:tgtEl>
                                        <p:attrNameLst>
                                          <p:attrName>ppt_y</p:attrName>
                                        </p:attrNameLst>
                                      </p:cBhvr>
                                      <p:tavLst>
                                        <p:tav tm="0">
                                          <p:val>
                                            <p:strVal val="ppt_y"/>
                                          </p:val>
                                        </p:tav>
                                        <p:tav tm="100000">
                                          <p:val>
                                            <p:strVal val="1+ppt_h/2"/>
                                          </p:val>
                                        </p:tav>
                                      </p:tavLst>
                                    </p:anim>
                                    <p:set>
                                      <p:cBhvr>
                                        <p:cTn id="70" dur="1" fill="hold">
                                          <p:stCondLst>
                                            <p:cond delay="499"/>
                                          </p:stCondLst>
                                        </p:cTn>
                                        <p:tgtEl>
                                          <p:spTgt spid="2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7">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8" grpId="0" animBg="1"/>
      <p:bldP spid="9" grpId="0" animBg="1"/>
      <p:bldP spid="9" grpId="1" animBg="1"/>
      <p:bldP spid="25" grpId="0"/>
      <p:bldP spid="25" grpId="1"/>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Observation</a:t>
            </a:r>
            <a:endParaRPr lang="en-US" dirty="0"/>
          </a:p>
        </p:txBody>
      </p:sp>
      <p:sp>
        <p:nvSpPr>
          <p:cNvPr id="3" name="Content Placeholder 2"/>
          <p:cNvSpPr>
            <a:spLocks noGrp="1"/>
          </p:cNvSpPr>
          <p:nvPr>
            <p:ph idx="1"/>
          </p:nvPr>
        </p:nvSpPr>
        <p:spPr/>
        <p:txBody>
          <a:bodyPr/>
          <a:lstStyle/>
          <a:p>
            <a:r>
              <a:rPr lang="en-US" dirty="0" smtClean="0">
                <a:latin typeface="Calibri" charset="0"/>
              </a:rPr>
              <a:t>Row buffers exist in both DRAM and PCM</a:t>
            </a:r>
          </a:p>
          <a:p>
            <a:pPr lvl="1"/>
            <a:r>
              <a:rPr lang="en-US" dirty="0" smtClean="0">
                <a:latin typeface="Calibri" charset="0"/>
              </a:rPr>
              <a:t>Row </a:t>
            </a:r>
            <a:r>
              <a:rPr lang="en-US" dirty="0" smtClean="0">
                <a:solidFill>
                  <a:srgbClr val="008000"/>
                </a:solidFill>
                <a:latin typeface="Calibri" charset="0"/>
              </a:rPr>
              <a:t>hit </a:t>
            </a:r>
            <a:r>
              <a:rPr lang="en-US" dirty="0" smtClean="0">
                <a:latin typeface="Calibri" charset="0"/>
              </a:rPr>
              <a:t>latency </a:t>
            </a:r>
            <a:r>
              <a:rPr lang="en-US" b="1" dirty="0" smtClean="0">
                <a:solidFill>
                  <a:srgbClr val="008000"/>
                </a:solidFill>
                <a:latin typeface="Calibri" charset="0"/>
              </a:rPr>
              <a:t>similar</a:t>
            </a:r>
            <a:r>
              <a:rPr lang="en-US" dirty="0" smtClean="0">
                <a:solidFill>
                  <a:srgbClr val="008000"/>
                </a:solidFill>
                <a:latin typeface="Calibri" charset="0"/>
              </a:rPr>
              <a:t> </a:t>
            </a:r>
            <a:r>
              <a:rPr lang="en-US" dirty="0" smtClean="0">
                <a:latin typeface="Calibri" charset="0"/>
              </a:rPr>
              <a:t>in DRAM </a:t>
            </a:r>
            <a:r>
              <a:rPr lang="en-US" dirty="0">
                <a:latin typeface="Calibri" charset="0"/>
              </a:rPr>
              <a:t>&amp;</a:t>
            </a:r>
            <a:r>
              <a:rPr lang="en-US" dirty="0" smtClean="0">
                <a:latin typeface="Calibri" charset="0"/>
              </a:rPr>
              <a:t> PCM </a:t>
            </a:r>
            <a:r>
              <a:rPr lang="en-US" sz="2000" dirty="0" smtClean="0">
                <a:latin typeface="Calibri" charset="0"/>
              </a:rPr>
              <a:t>[</a:t>
            </a:r>
            <a:r>
              <a:rPr lang="en-US" altLang="ja-JP" sz="2000" dirty="0" smtClean="0"/>
              <a:t>Lee</a:t>
            </a:r>
            <a:r>
              <a:rPr lang="en-US" altLang="ja-JP" sz="2000" dirty="0"/>
              <a:t>+ ISCA’09</a:t>
            </a:r>
            <a:r>
              <a:rPr lang="en-US" sz="2000" dirty="0" smtClean="0">
                <a:latin typeface="Calibri" charset="0"/>
              </a:rPr>
              <a:t>]</a:t>
            </a:r>
          </a:p>
          <a:p>
            <a:pPr lvl="1"/>
            <a:r>
              <a:rPr lang="en-US" dirty="0" smtClean="0">
                <a:latin typeface="Calibri" charset="0"/>
              </a:rPr>
              <a:t>Row </a:t>
            </a:r>
            <a:r>
              <a:rPr lang="en-US" dirty="0" smtClean="0">
                <a:solidFill>
                  <a:srgbClr val="FF0000"/>
                </a:solidFill>
                <a:latin typeface="Calibri" charset="0"/>
              </a:rPr>
              <a:t>miss </a:t>
            </a:r>
            <a:r>
              <a:rPr lang="en-US" dirty="0" smtClean="0">
                <a:latin typeface="Calibri" charset="0"/>
              </a:rPr>
              <a:t>latency </a:t>
            </a:r>
            <a:r>
              <a:rPr lang="en-US" b="1" dirty="0" smtClean="0">
                <a:solidFill>
                  <a:srgbClr val="FF0000"/>
                </a:solidFill>
                <a:latin typeface="Calibri" charset="0"/>
              </a:rPr>
              <a:t>small </a:t>
            </a:r>
            <a:r>
              <a:rPr lang="en-US" dirty="0" smtClean="0">
                <a:latin typeface="Calibri" charset="0"/>
              </a:rPr>
              <a:t>in DRAM, </a:t>
            </a:r>
            <a:r>
              <a:rPr lang="en-US" b="1" dirty="0" smtClean="0">
                <a:solidFill>
                  <a:srgbClr val="FF0000"/>
                </a:solidFill>
                <a:latin typeface="Calibri" charset="0"/>
              </a:rPr>
              <a:t>large </a:t>
            </a:r>
            <a:r>
              <a:rPr lang="en-US" dirty="0" smtClean="0">
                <a:latin typeface="Calibri" charset="0"/>
              </a:rPr>
              <a:t>in PCM</a:t>
            </a:r>
          </a:p>
          <a:p>
            <a:pPr lvl="3"/>
            <a:endParaRPr lang="en-US" dirty="0" smtClean="0">
              <a:latin typeface="Calibri" charset="0"/>
            </a:endParaRPr>
          </a:p>
          <a:p>
            <a:r>
              <a:rPr lang="en-US" dirty="0" smtClean="0">
                <a:latin typeface="Calibri" charset="0"/>
              </a:rPr>
              <a:t>Place data in DRAM which</a:t>
            </a:r>
          </a:p>
          <a:p>
            <a:pPr lvl="1"/>
            <a:r>
              <a:rPr lang="en-US" dirty="0" smtClean="0">
                <a:latin typeface="Calibri" charset="0"/>
              </a:rPr>
              <a:t>is likely to</a:t>
            </a:r>
            <a:r>
              <a:rPr lang="en-US" b="1" dirty="0" smtClean="0">
                <a:latin typeface="Calibri" charset="0"/>
              </a:rPr>
              <a:t> </a:t>
            </a:r>
            <a:r>
              <a:rPr lang="en-US" dirty="0" smtClean="0">
                <a:latin typeface="Calibri" charset="0"/>
              </a:rPr>
              <a:t>miss in the row buffer (</a:t>
            </a:r>
            <a:r>
              <a:rPr lang="en-US" dirty="0" smtClean="0">
                <a:solidFill>
                  <a:srgbClr val="0000FF"/>
                </a:solidFill>
                <a:latin typeface="Calibri" charset="0"/>
              </a:rPr>
              <a:t>low row buffer locality</a:t>
            </a:r>
            <a:r>
              <a:rPr lang="en-US" dirty="0" smtClean="0">
                <a:latin typeface="Calibri" charset="0"/>
              </a:rPr>
              <a:t>)</a:t>
            </a:r>
            <a:r>
              <a:rPr lang="en-US" dirty="0" smtClean="0">
                <a:latin typeface="Calibri" charset="0"/>
                <a:sym typeface="Wingdings" charset="0"/>
              </a:rPr>
              <a:t> </a:t>
            </a:r>
            <a:r>
              <a:rPr lang="en-US" dirty="0" smtClean="0">
                <a:latin typeface="Calibri" charset="0"/>
              </a:rPr>
              <a:t>miss penalty is smaller in DRAM</a:t>
            </a:r>
          </a:p>
          <a:p>
            <a:pPr marL="457200" lvl="1" indent="0">
              <a:buNone/>
            </a:pPr>
            <a:r>
              <a:rPr lang="en-US" dirty="0" smtClean="0">
                <a:latin typeface="Calibri" charset="0"/>
              </a:rPr>
              <a:t>	AND</a:t>
            </a:r>
          </a:p>
          <a:p>
            <a:pPr lvl="1"/>
            <a:r>
              <a:rPr lang="en-US" dirty="0">
                <a:latin typeface="Calibri" charset="0"/>
              </a:rPr>
              <a:t>i</a:t>
            </a:r>
            <a:r>
              <a:rPr lang="en-US" dirty="0" smtClean="0">
                <a:latin typeface="Calibri" charset="0"/>
              </a:rPr>
              <a:t>s </a:t>
            </a:r>
            <a:r>
              <a:rPr lang="en-US" dirty="0" smtClean="0">
                <a:solidFill>
                  <a:srgbClr val="0000FF"/>
                </a:solidFill>
                <a:latin typeface="Calibri" charset="0"/>
              </a:rPr>
              <a:t>reused</a:t>
            </a:r>
            <a:r>
              <a:rPr lang="en-US" b="1" dirty="0" smtClean="0">
                <a:solidFill>
                  <a:srgbClr val="0000FF"/>
                </a:solidFill>
                <a:latin typeface="Calibri" charset="0"/>
              </a:rPr>
              <a:t> </a:t>
            </a:r>
            <a:r>
              <a:rPr lang="en-US" dirty="0" smtClean="0">
                <a:solidFill>
                  <a:srgbClr val="0000FF"/>
                </a:solidFill>
                <a:latin typeface="Calibri" charset="0"/>
              </a:rPr>
              <a:t>many times</a:t>
            </a:r>
            <a:r>
              <a:rPr lang="en-US" dirty="0" smtClean="0">
                <a:latin typeface="Calibri" charset="0"/>
                <a:sym typeface="Wingdings" charset="0"/>
              </a:rPr>
              <a:t>  cache only the data worth the movement cost and DRAM space</a:t>
            </a:r>
            <a:endParaRPr lang="en-US" dirty="0" smtClean="0">
              <a:latin typeface="Calibri" charset="0"/>
            </a:endParaRPr>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RBL-Awareness: An Example</a:t>
            </a:r>
            <a:endParaRPr lang="en-US" dirty="0"/>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13</a:t>
            </a:fld>
            <a:endParaRPr lang="en-US"/>
          </a:p>
        </p:txBody>
      </p:sp>
      <p:sp>
        <p:nvSpPr>
          <p:cNvPr id="6" name="TextBox 5"/>
          <p:cNvSpPr txBox="1"/>
          <p:nvPr/>
        </p:nvSpPr>
        <p:spPr>
          <a:xfrm>
            <a:off x="457200" y="1417638"/>
            <a:ext cx="6789487" cy="584775"/>
          </a:xfrm>
          <a:prstGeom prst="rect">
            <a:avLst/>
          </a:prstGeom>
          <a:noFill/>
        </p:spPr>
        <p:txBody>
          <a:bodyPr wrap="none" rtlCol="0">
            <a:spAutoFit/>
          </a:bodyPr>
          <a:lstStyle/>
          <a:p>
            <a:r>
              <a:rPr lang="en-US" sz="3200" dirty="0" smtClean="0"/>
              <a:t>Let’s say a processor accesses four rows</a:t>
            </a:r>
            <a:endParaRPr lang="en-US" sz="3200" dirty="0"/>
          </a:p>
        </p:txBody>
      </p:sp>
      <p:grpSp>
        <p:nvGrpSpPr>
          <p:cNvPr id="11" name="Group 10"/>
          <p:cNvGrpSpPr/>
          <p:nvPr/>
        </p:nvGrpSpPr>
        <p:grpSpPr>
          <a:xfrm>
            <a:off x="1287314" y="2937323"/>
            <a:ext cx="6569372" cy="493952"/>
            <a:chOff x="1076023" y="3951619"/>
            <a:chExt cx="6569372" cy="493952"/>
          </a:xfrm>
        </p:grpSpPr>
        <p:sp>
          <p:nvSpPr>
            <p:cNvPr id="12" name="Rectangle 11"/>
            <p:cNvSpPr/>
            <p:nvPr/>
          </p:nvSpPr>
          <p:spPr>
            <a:xfrm>
              <a:off x="1076023" y="3951619"/>
              <a:ext cx="1393540" cy="49395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Row A</a:t>
              </a:r>
              <a:endParaRPr lang="en-US" sz="2400" b="1" dirty="0"/>
            </a:p>
          </p:txBody>
        </p:sp>
        <p:sp>
          <p:nvSpPr>
            <p:cNvPr id="14" name="Rectangle 13"/>
            <p:cNvSpPr/>
            <p:nvPr/>
          </p:nvSpPr>
          <p:spPr>
            <a:xfrm>
              <a:off x="2801300" y="3951619"/>
              <a:ext cx="1393540" cy="49395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Row B</a:t>
              </a:r>
              <a:endParaRPr lang="en-US" sz="2400" b="1" dirty="0"/>
            </a:p>
          </p:txBody>
        </p:sp>
        <p:sp>
          <p:nvSpPr>
            <p:cNvPr id="15" name="Rectangle 14"/>
            <p:cNvSpPr/>
            <p:nvPr/>
          </p:nvSpPr>
          <p:spPr>
            <a:xfrm>
              <a:off x="4526577" y="3951619"/>
              <a:ext cx="1393540" cy="49395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Row C</a:t>
              </a:r>
              <a:endParaRPr lang="en-US" sz="2400" b="1" dirty="0"/>
            </a:p>
          </p:txBody>
        </p:sp>
        <p:sp>
          <p:nvSpPr>
            <p:cNvPr id="16" name="Rectangle 15"/>
            <p:cNvSpPr/>
            <p:nvPr/>
          </p:nvSpPr>
          <p:spPr>
            <a:xfrm>
              <a:off x="6251855" y="3951619"/>
              <a:ext cx="1393540" cy="49395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b="1" dirty="0" smtClean="0"/>
                <a:t>Row D</a:t>
              </a:r>
              <a:endParaRPr lang="en-US" sz="2400" b="1" dirty="0"/>
            </a:p>
          </p:txBody>
        </p:sp>
      </p:grpSp>
    </p:spTree>
    <p:extLst>
      <p:ext uri="{BB962C8B-B14F-4D97-AF65-F5344CB8AC3E}">
        <p14:creationId xmlns:p14="http://schemas.microsoft.com/office/powerpoint/2010/main" val="494714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RBL-Awareness: An Example</a:t>
            </a:r>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14</a:t>
            </a:fld>
            <a:endParaRPr lang="en-US"/>
          </a:p>
        </p:txBody>
      </p:sp>
      <p:sp>
        <p:nvSpPr>
          <p:cNvPr id="6" name="TextBox 5"/>
          <p:cNvSpPr txBox="1"/>
          <p:nvPr/>
        </p:nvSpPr>
        <p:spPr>
          <a:xfrm>
            <a:off x="457200" y="1417638"/>
            <a:ext cx="6824753" cy="1077218"/>
          </a:xfrm>
          <a:prstGeom prst="rect">
            <a:avLst/>
          </a:prstGeom>
          <a:noFill/>
        </p:spPr>
        <p:txBody>
          <a:bodyPr wrap="none" rtlCol="0">
            <a:spAutoFit/>
          </a:bodyPr>
          <a:lstStyle/>
          <a:p>
            <a:r>
              <a:rPr lang="en-US" sz="3200" dirty="0" smtClean="0"/>
              <a:t>Let’s say a processor accesses four rows</a:t>
            </a:r>
            <a:br>
              <a:rPr lang="en-US" sz="3200" dirty="0" smtClean="0"/>
            </a:br>
            <a:r>
              <a:rPr lang="en-US" sz="3200" dirty="0" smtClean="0"/>
              <a:t>with different row buffer localities (RBL)</a:t>
            </a:r>
            <a:endParaRPr lang="en-US" sz="3200" dirty="0"/>
          </a:p>
        </p:txBody>
      </p:sp>
      <p:sp>
        <p:nvSpPr>
          <p:cNvPr id="7" name="Rectangle 6"/>
          <p:cNvSpPr/>
          <p:nvPr/>
        </p:nvSpPr>
        <p:spPr>
          <a:xfrm>
            <a:off x="1287314" y="2937323"/>
            <a:ext cx="1393540" cy="4939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Row A</a:t>
            </a:r>
            <a:endParaRPr lang="en-US" sz="2400" b="1" dirty="0"/>
          </a:p>
        </p:txBody>
      </p:sp>
      <p:sp>
        <p:nvSpPr>
          <p:cNvPr id="8" name="Rectangle 7"/>
          <p:cNvSpPr/>
          <p:nvPr/>
        </p:nvSpPr>
        <p:spPr>
          <a:xfrm>
            <a:off x="3012591" y="2937323"/>
            <a:ext cx="1393540" cy="49395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rgbClr val="000000"/>
                </a:solidFill>
              </a:rPr>
              <a:t>Row B</a:t>
            </a:r>
            <a:endParaRPr lang="en-US" sz="2400" b="1" dirty="0">
              <a:solidFill>
                <a:srgbClr val="000000"/>
              </a:solidFill>
            </a:endParaRPr>
          </a:p>
        </p:txBody>
      </p:sp>
      <p:sp>
        <p:nvSpPr>
          <p:cNvPr id="9" name="Rectangle 8"/>
          <p:cNvSpPr/>
          <p:nvPr/>
        </p:nvSpPr>
        <p:spPr>
          <a:xfrm>
            <a:off x="4737868" y="2937323"/>
            <a:ext cx="1393540" cy="4939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Row C</a:t>
            </a:r>
            <a:endParaRPr lang="en-US" sz="2400" b="1" dirty="0"/>
          </a:p>
        </p:txBody>
      </p:sp>
      <p:sp>
        <p:nvSpPr>
          <p:cNvPr id="10" name="Rectangle 9"/>
          <p:cNvSpPr/>
          <p:nvPr/>
        </p:nvSpPr>
        <p:spPr>
          <a:xfrm>
            <a:off x="6463146" y="2937323"/>
            <a:ext cx="1393540" cy="49395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solidFill>
                  <a:srgbClr val="000000"/>
                </a:solidFill>
              </a:rPr>
              <a:t>Row D</a:t>
            </a:r>
            <a:endParaRPr lang="en-US" sz="2400" b="1" dirty="0">
              <a:solidFill>
                <a:srgbClr val="000000"/>
              </a:solidFill>
            </a:endParaRPr>
          </a:p>
        </p:txBody>
      </p:sp>
      <p:sp>
        <p:nvSpPr>
          <p:cNvPr id="3" name="Rounded Rectangle 2"/>
          <p:cNvSpPr/>
          <p:nvPr/>
        </p:nvSpPr>
        <p:spPr>
          <a:xfrm>
            <a:off x="1141797" y="2790891"/>
            <a:ext cx="3401238" cy="812185"/>
          </a:xfrm>
          <a:prstGeom prst="roundRect">
            <a:avLst/>
          </a:prstGeom>
          <a:noFill/>
          <a:ln w="38100" cmpd="sng">
            <a:solidFill>
              <a:srgbClr val="FF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4594351" y="2790891"/>
            <a:ext cx="3411059" cy="812185"/>
          </a:xfrm>
          <a:prstGeom prst="roundRect">
            <a:avLst/>
          </a:prstGeom>
          <a:noFill/>
          <a:ln w="38100" cmpd="sng">
            <a:solidFill>
              <a:srgbClr val="008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1684551" y="3692581"/>
            <a:ext cx="2250423" cy="1384995"/>
          </a:xfrm>
          <a:prstGeom prst="rect">
            <a:avLst/>
          </a:prstGeom>
          <a:noFill/>
        </p:spPr>
        <p:txBody>
          <a:bodyPr wrap="none" rtlCol="0">
            <a:spAutoFit/>
          </a:bodyPr>
          <a:lstStyle/>
          <a:p>
            <a:pPr algn="ctr"/>
            <a:r>
              <a:rPr lang="en-US" sz="3600" dirty="0" smtClean="0">
                <a:solidFill>
                  <a:srgbClr val="FF0000"/>
                </a:solidFill>
              </a:rPr>
              <a:t>Low RBL</a:t>
            </a:r>
          </a:p>
          <a:p>
            <a:pPr algn="ctr"/>
            <a:r>
              <a:rPr lang="en-US" sz="2400" dirty="0" smtClean="0"/>
              <a:t>(</a:t>
            </a:r>
            <a:r>
              <a:rPr lang="en-US" sz="2400" dirty="0" smtClean="0">
                <a:solidFill>
                  <a:srgbClr val="FF0000"/>
                </a:solidFill>
              </a:rPr>
              <a:t>Frequently miss</a:t>
            </a:r>
          </a:p>
          <a:p>
            <a:pPr algn="ctr"/>
            <a:r>
              <a:rPr lang="en-US" sz="2400" dirty="0" smtClean="0"/>
              <a:t>in row buffer)</a:t>
            </a:r>
            <a:endParaRPr lang="en-US" sz="2400" dirty="0"/>
          </a:p>
        </p:txBody>
      </p:sp>
      <p:sp>
        <p:nvSpPr>
          <p:cNvPr id="15" name="TextBox 14"/>
          <p:cNvSpPr txBox="1"/>
          <p:nvPr/>
        </p:nvSpPr>
        <p:spPr>
          <a:xfrm>
            <a:off x="5290892" y="3692581"/>
            <a:ext cx="2029209" cy="1384995"/>
          </a:xfrm>
          <a:prstGeom prst="rect">
            <a:avLst/>
          </a:prstGeom>
          <a:noFill/>
        </p:spPr>
        <p:txBody>
          <a:bodyPr wrap="none" rtlCol="0">
            <a:spAutoFit/>
          </a:bodyPr>
          <a:lstStyle/>
          <a:p>
            <a:pPr algn="ctr"/>
            <a:r>
              <a:rPr lang="en-US" sz="3600" dirty="0" smtClean="0">
                <a:solidFill>
                  <a:srgbClr val="008000"/>
                </a:solidFill>
              </a:rPr>
              <a:t>High RBL</a:t>
            </a:r>
            <a:endParaRPr lang="en-US" sz="4400" dirty="0">
              <a:solidFill>
                <a:srgbClr val="FF0000"/>
              </a:solidFill>
            </a:endParaRPr>
          </a:p>
          <a:p>
            <a:pPr algn="ctr"/>
            <a:r>
              <a:rPr lang="en-US" sz="2400" dirty="0"/>
              <a:t>(</a:t>
            </a:r>
            <a:r>
              <a:rPr lang="en-US" sz="2400" dirty="0">
                <a:solidFill>
                  <a:srgbClr val="008000"/>
                </a:solidFill>
              </a:rPr>
              <a:t>Frequently </a:t>
            </a:r>
            <a:r>
              <a:rPr lang="en-US" sz="2400" dirty="0" smtClean="0">
                <a:solidFill>
                  <a:srgbClr val="008000"/>
                </a:solidFill>
              </a:rPr>
              <a:t>hit</a:t>
            </a:r>
          </a:p>
          <a:p>
            <a:pPr algn="ctr"/>
            <a:r>
              <a:rPr lang="en-US" sz="2400" dirty="0" smtClean="0"/>
              <a:t>in row buffer)</a:t>
            </a:r>
            <a:endParaRPr lang="en-US" sz="2400" dirty="0"/>
          </a:p>
        </p:txBody>
      </p:sp>
      <p:sp>
        <p:nvSpPr>
          <p:cNvPr id="5" name="TextBox 4"/>
          <p:cNvSpPr txBox="1"/>
          <p:nvPr/>
        </p:nvSpPr>
        <p:spPr>
          <a:xfrm>
            <a:off x="715077" y="5370450"/>
            <a:ext cx="7682163" cy="1077218"/>
          </a:xfrm>
          <a:prstGeom prst="rect">
            <a:avLst/>
          </a:prstGeom>
          <a:noFill/>
        </p:spPr>
        <p:txBody>
          <a:bodyPr wrap="square" rtlCol="0">
            <a:spAutoFit/>
          </a:bodyPr>
          <a:lstStyle/>
          <a:p>
            <a:r>
              <a:rPr lang="en-US" sz="3200" dirty="0" smtClean="0"/>
              <a:t>Case 1: RBL-</a:t>
            </a:r>
            <a:r>
              <a:rPr lang="en-US" sz="3200" i="1" dirty="0" smtClean="0"/>
              <a:t>Unaware</a:t>
            </a:r>
            <a:r>
              <a:rPr lang="en-US" sz="3200" dirty="0" smtClean="0"/>
              <a:t> Policy (state-of-the-art)</a:t>
            </a:r>
          </a:p>
          <a:p>
            <a:r>
              <a:rPr lang="en-US" sz="3200" dirty="0" smtClean="0"/>
              <a:t>Case 2: </a:t>
            </a:r>
            <a:r>
              <a:rPr lang="en-US" sz="3200" dirty="0" smtClean="0">
                <a:solidFill>
                  <a:srgbClr val="0000FF"/>
                </a:solidFill>
              </a:rPr>
              <a:t>RBL-Aware Policy (RBLA)</a:t>
            </a:r>
            <a:endParaRPr lang="en-US" sz="3200" dirty="0">
              <a:solidFill>
                <a:srgbClr val="0000FF"/>
              </a:solidFill>
            </a:endParaRPr>
          </a:p>
        </p:txBody>
      </p:sp>
    </p:spTree>
    <p:extLst>
      <p:ext uri="{BB962C8B-B14F-4D97-AF65-F5344CB8AC3E}">
        <p14:creationId xmlns:p14="http://schemas.microsoft.com/office/powerpoint/2010/main" val="108282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1: RBL-</a:t>
            </a:r>
            <a:r>
              <a:rPr lang="en-US" i="1" dirty="0" smtClean="0"/>
              <a:t>Unaware </a:t>
            </a:r>
            <a:r>
              <a:rPr lang="en-US" dirty="0" smtClean="0"/>
              <a:t>Policy</a:t>
            </a:r>
            <a:endParaRPr lang="en-US" dirty="0"/>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15</a:t>
            </a:fld>
            <a:endParaRPr lang="en-US"/>
          </a:p>
        </p:txBody>
      </p:sp>
      <p:sp>
        <p:nvSpPr>
          <p:cNvPr id="5" name="TextBox 4"/>
          <p:cNvSpPr txBox="1"/>
          <p:nvPr/>
        </p:nvSpPr>
        <p:spPr>
          <a:xfrm>
            <a:off x="457200" y="1393556"/>
            <a:ext cx="7339766" cy="1077218"/>
          </a:xfrm>
          <a:prstGeom prst="rect">
            <a:avLst/>
          </a:prstGeom>
          <a:noFill/>
        </p:spPr>
        <p:txBody>
          <a:bodyPr wrap="none" rtlCol="0">
            <a:spAutoFit/>
          </a:bodyPr>
          <a:lstStyle/>
          <a:p>
            <a:r>
              <a:rPr lang="en-US" sz="3200" dirty="0" smtClean="0"/>
              <a:t>A </a:t>
            </a:r>
            <a:r>
              <a:rPr lang="en-US" sz="3200" b="1" dirty="0" smtClean="0"/>
              <a:t>row buffer locality-</a:t>
            </a:r>
            <a:r>
              <a:rPr lang="en-US" sz="3200" b="1" i="1" dirty="0" smtClean="0"/>
              <a:t>unaware </a:t>
            </a:r>
            <a:r>
              <a:rPr lang="en-US" sz="3200" dirty="0" smtClean="0"/>
              <a:t>policy could</a:t>
            </a:r>
          </a:p>
          <a:p>
            <a:r>
              <a:rPr lang="en-US" sz="3200" dirty="0" smtClean="0"/>
              <a:t>place these rows in the following manner</a:t>
            </a:r>
            <a:endParaRPr lang="en-US" sz="3200" dirty="0"/>
          </a:p>
        </p:txBody>
      </p:sp>
      <p:sp>
        <p:nvSpPr>
          <p:cNvPr id="6" name="Rectangle 5"/>
          <p:cNvSpPr/>
          <p:nvPr/>
        </p:nvSpPr>
        <p:spPr>
          <a:xfrm>
            <a:off x="1258888" y="3231827"/>
            <a:ext cx="2665412" cy="792162"/>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en-US" b="1" dirty="0">
              <a:effectLst>
                <a:outerShdw blurRad="38100" dist="38100" dir="2700000" algn="tl">
                  <a:srgbClr val="000000">
                    <a:alpha val="43137"/>
                  </a:srgbClr>
                </a:outerShdw>
              </a:effectLst>
            </a:endParaRPr>
          </a:p>
        </p:txBody>
      </p:sp>
      <p:sp>
        <p:nvSpPr>
          <p:cNvPr id="7" name="Rectangle 6"/>
          <p:cNvSpPr/>
          <p:nvPr/>
        </p:nvSpPr>
        <p:spPr>
          <a:xfrm>
            <a:off x="5219700" y="3231827"/>
            <a:ext cx="2665413" cy="792162"/>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endParaRPr lang="en-US" b="1" dirty="0">
              <a:effectLst>
                <a:outerShdw blurRad="38100" dist="38100" dir="2700000" algn="tl">
                  <a:srgbClr val="000000">
                    <a:alpha val="43137"/>
                  </a:srgbClr>
                </a:outerShdw>
              </a:effectLst>
            </a:endParaRPr>
          </a:p>
        </p:txBody>
      </p:sp>
      <p:sp>
        <p:nvSpPr>
          <p:cNvPr id="8" name="TextBox 26"/>
          <p:cNvSpPr txBox="1">
            <a:spLocks noChangeArrowheads="1"/>
          </p:cNvSpPr>
          <p:nvPr/>
        </p:nvSpPr>
        <p:spPr bwMode="auto">
          <a:xfrm>
            <a:off x="1720053" y="3995661"/>
            <a:ext cx="1780055"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fontAlgn="auto">
              <a:spcBef>
                <a:spcPts val="0"/>
              </a:spcBef>
              <a:spcAft>
                <a:spcPts val="0"/>
              </a:spcAft>
              <a:defRPr/>
            </a:pPr>
            <a:r>
              <a:rPr lang="en-US" sz="4800" dirty="0" smtClean="0"/>
              <a:t>DRAM</a:t>
            </a:r>
            <a:br>
              <a:rPr lang="en-US" sz="4800" dirty="0" smtClean="0"/>
            </a:br>
            <a:r>
              <a:rPr lang="en-US" sz="2400" dirty="0" smtClean="0"/>
              <a:t>(</a:t>
            </a:r>
            <a:r>
              <a:rPr lang="en-US" sz="2400" dirty="0">
                <a:solidFill>
                  <a:srgbClr val="008000"/>
                </a:solidFill>
              </a:rPr>
              <a:t>H</a:t>
            </a:r>
            <a:r>
              <a:rPr lang="en-US" sz="2400" dirty="0" smtClean="0">
                <a:solidFill>
                  <a:srgbClr val="008000"/>
                </a:solidFill>
              </a:rPr>
              <a:t>igh RBL</a:t>
            </a:r>
            <a:r>
              <a:rPr lang="en-US" sz="2400" dirty="0" smtClean="0"/>
              <a:t>)</a:t>
            </a:r>
          </a:p>
        </p:txBody>
      </p:sp>
      <p:sp>
        <p:nvSpPr>
          <p:cNvPr id="9" name="TextBox 26"/>
          <p:cNvSpPr txBox="1">
            <a:spLocks noChangeArrowheads="1"/>
          </p:cNvSpPr>
          <p:nvPr/>
        </p:nvSpPr>
        <p:spPr bwMode="auto">
          <a:xfrm>
            <a:off x="5844944" y="3995661"/>
            <a:ext cx="1416524"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fontAlgn="auto">
              <a:spcBef>
                <a:spcPts val="0"/>
              </a:spcBef>
              <a:spcAft>
                <a:spcPts val="0"/>
              </a:spcAft>
              <a:defRPr/>
            </a:pPr>
            <a:r>
              <a:rPr lang="en-US" sz="4800" dirty="0" smtClean="0"/>
              <a:t>PCM</a:t>
            </a:r>
            <a:br>
              <a:rPr lang="en-US" sz="4800" dirty="0" smtClean="0"/>
            </a:br>
            <a:r>
              <a:rPr lang="en-US" sz="2400" dirty="0" smtClean="0"/>
              <a:t>(</a:t>
            </a:r>
            <a:r>
              <a:rPr lang="en-US" sz="2400" dirty="0">
                <a:solidFill>
                  <a:srgbClr val="FF0000"/>
                </a:solidFill>
              </a:rPr>
              <a:t>L</a:t>
            </a:r>
            <a:r>
              <a:rPr lang="en-US" sz="2400" dirty="0" smtClean="0">
                <a:solidFill>
                  <a:srgbClr val="FF0000"/>
                </a:solidFill>
              </a:rPr>
              <a:t>ow RBL</a:t>
            </a:r>
            <a:r>
              <a:rPr lang="en-US" sz="2400" dirty="0" smtClean="0"/>
              <a:t>)</a:t>
            </a:r>
            <a:endParaRPr lang="en-US" sz="2400" dirty="0"/>
          </a:p>
        </p:txBody>
      </p:sp>
      <p:sp>
        <p:nvSpPr>
          <p:cNvPr id="15" name="Rectangle 14"/>
          <p:cNvSpPr/>
          <p:nvPr/>
        </p:nvSpPr>
        <p:spPr>
          <a:xfrm>
            <a:off x="1444327" y="3299053"/>
            <a:ext cx="2294534" cy="31152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Row C</a:t>
            </a:r>
            <a:endParaRPr lang="en-US" sz="2400" b="1" dirty="0"/>
          </a:p>
        </p:txBody>
      </p:sp>
      <p:sp>
        <p:nvSpPr>
          <p:cNvPr id="16" name="Rectangle 15"/>
          <p:cNvSpPr/>
          <p:nvPr/>
        </p:nvSpPr>
        <p:spPr>
          <a:xfrm>
            <a:off x="1444327" y="3666513"/>
            <a:ext cx="2294534" cy="2936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solidFill>
                  <a:srgbClr val="000000"/>
                </a:solidFill>
              </a:rPr>
              <a:t>Row D</a:t>
            </a:r>
            <a:endParaRPr lang="en-US" sz="2400" b="1" dirty="0">
              <a:solidFill>
                <a:srgbClr val="000000"/>
              </a:solidFill>
            </a:endParaRPr>
          </a:p>
        </p:txBody>
      </p:sp>
      <p:sp>
        <p:nvSpPr>
          <p:cNvPr id="19" name="Rectangle 18"/>
          <p:cNvSpPr/>
          <p:nvPr/>
        </p:nvSpPr>
        <p:spPr>
          <a:xfrm>
            <a:off x="5405933" y="3299053"/>
            <a:ext cx="2294534" cy="31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Row A</a:t>
            </a:r>
            <a:endParaRPr lang="en-US" sz="2400" b="1" dirty="0"/>
          </a:p>
        </p:txBody>
      </p:sp>
      <p:sp>
        <p:nvSpPr>
          <p:cNvPr id="20" name="Rectangle 19"/>
          <p:cNvSpPr/>
          <p:nvPr/>
        </p:nvSpPr>
        <p:spPr>
          <a:xfrm>
            <a:off x="5405933" y="3666513"/>
            <a:ext cx="2294534" cy="2936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rgbClr val="000000"/>
                </a:solidFill>
              </a:rPr>
              <a:t>Row B</a:t>
            </a:r>
            <a:endParaRPr lang="en-US" sz="2400" b="1" dirty="0">
              <a:solidFill>
                <a:srgbClr val="000000"/>
              </a:solidFill>
            </a:endParaRPr>
          </a:p>
        </p:txBody>
      </p:sp>
    </p:spTree>
    <p:extLst>
      <p:ext uri="{BB962C8B-B14F-4D97-AF65-F5344CB8AC3E}">
        <p14:creationId xmlns:p14="http://schemas.microsoft.com/office/powerpoint/2010/main" val="267397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p:bldP spid="9" grpId="0"/>
      <p:bldP spid="15" grpId="0" animBg="1"/>
      <p:bldP spid="16" grpId="0" animBg="1"/>
      <p:bldP spid="1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9879" y="3921424"/>
            <a:ext cx="7632833" cy="523220"/>
          </a:xfrm>
          <a:prstGeom prst="rect">
            <a:avLst/>
          </a:prstGeom>
          <a:noFill/>
        </p:spPr>
        <p:txBody>
          <a:bodyPr wrap="square" rtlCol="0">
            <a:spAutoFit/>
          </a:bodyPr>
          <a:lstStyle/>
          <a:p>
            <a:r>
              <a:rPr lang="en-US" sz="2800" dirty="0"/>
              <a:t>RBL-</a:t>
            </a:r>
            <a:r>
              <a:rPr lang="en-US" sz="2800" i="1" dirty="0"/>
              <a:t>Unaware</a:t>
            </a:r>
            <a:r>
              <a:rPr lang="en-US" sz="2800" dirty="0"/>
              <a:t>:  </a:t>
            </a:r>
            <a:r>
              <a:rPr lang="en-US" sz="2800" dirty="0">
                <a:solidFill>
                  <a:srgbClr val="0000FF"/>
                </a:solidFill>
              </a:rPr>
              <a:t> Stall time is 6 PCM device accesses</a:t>
            </a:r>
          </a:p>
        </p:txBody>
      </p:sp>
      <p:cxnSp>
        <p:nvCxnSpPr>
          <p:cNvPr id="25" name="Straight Connector 24"/>
          <p:cNvCxnSpPr/>
          <p:nvPr/>
        </p:nvCxnSpPr>
        <p:spPr>
          <a:xfrm>
            <a:off x="8825760" y="2470669"/>
            <a:ext cx="0" cy="1560418"/>
          </a:xfrm>
          <a:prstGeom prst="line">
            <a:avLst/>
          </a:prstGeom>
          <a:ln w="3810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2909184" y="2470669"/>
            <a:ext cx="0" cy="1560418"/>
          </a:xfrm>
          <a:prstGeom prst="line">
            <a:avLst/>
          </a:prstGeom>
          <a:ln w="3810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Case 1: RBL-</a:t>
            </a:r>
            <a:r>
              <a:rPr lang="en-US" i="1" dirty="0" smtClean="0"/>
              <a:t>Unaware </a:t>
            </a:r>
            <a:r>
              <a:rPr lang="en-US" dirty="0"/>
              <a:t>Policy</a:t>
            </a:r>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16</a:t>
            </a:fld>
            <a:endParaRPr lang="en-US"/>
          </a:p>
        </p:txBody>
      </p:sp>
      <p:sp>
        <p:nvSpPr>
          <p:cNvPr id="8" name="TextBox 26"/>
          <p:cNvSpPr txBox="1">
            <a:spLocks noChangeArrowheads="1"/>
          </p:cNvSpPr>
          <p:nvPr/>
        </p:nvSpPr>
        <p:spPr bwMode="auto">
          <a:xfrm>
            <a:off x="180303" y="2577550"/>
            <a:ext cx="26530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fontAlgn="auto">
              <a:spcBef>
                <a:spcPts val="0"/>
              </a:spcBef>
              <a:spcAft>
                <a:spcPts val="0"/>
              </a:spcAft>
              <a:defRPr/>
            </a:pPr>
            <a:r>
              <a:rPr lang="en-US" sz="3200" dirty="0" smtClean="0"/>
              <a:t>DRAM </a:t>
            </a:r>
            <a:r>
              <a:rPr lang="en-US" sz="2400" dirty="0" smtClean="0"/>
              <a:t>(</a:t>
            </a:r>
            <a:r>
              <a:rPr lang="en-US" sz="2400" dirty="0" smtClean="0">
                <a:solidFill>
                  <a:srgbClr val="008000"/>
                </a:solidFill>
              </a:rPr>
              <a:t>High RBL</a:t>
            </a:r>
            <a:r>
              <a:rPr lang="en-US" sz="2400" dirty="0" smtClean="0"/>
              <a:t>)</a:t>
            </a:r>
          </a:p>
        </p:txBody>
      </p:sp>
      <p:sp>
        <p:nvSpPr>
          <p:cNvPr id="9" name="TextBox 26"/>
          <p:cNvSpPr txBox="1">
            <a:spLocks noChangeArrowheads="1"/>
          </p:cNvSpPr>
          <p:nvPr/>
        </p:nvSpPr>
        <p:spPr bwMode="auto">
          <a:xfrm>
            <a:off x="180304" y="3194705"/>
            <a:ext cx="26530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fontAlgn="auto">
              <a:spcBef>
                <a:spcPts val="0"/>
              </a:spcBef>
              <a:spcAft>
                <a:spcPts val="0"/>
              </a:spcAft>
              <a:defRPr/>
            </a:pPr>
            <a:r>
              <a:rPr lang="en-US" sz="3200" dirty="0" smtClean="0"/>
              <a:t>PCM</a:t>
            </a:r>
            <a:r>
              <a:rPr lang="en-US" sz="2800" dirty="0" smtClean="0"/>
              <a:t> </a:t>
            </a:r>
            <a:r>
              <a:rPr lang="en-US" sz="2400" dirty="0" smtClean="0"/>
              <a:t>(</a:t>
            </a:r>
            <a:r>
              <a:rPr lang="en-US" sz="2400" dirty="0" smtClean="0">
                <a:solidFill>
                  <a:srgbClr val="FF0000"/>
                </a:solidFill>
              </a:rPr>
              <a:t>Low RBL</a:t>
            </a:r>
            <a:r>
              <a:rPr lang="en-US" sz="2400" dirty="0" smtClean="0"/>
              <a:t>)</a:t>
            </a:r>
            <a:endParaRPr lang="en-US" sz="2400" dirty="0"/>
          </a:p>
        </p:txBody>
      </p:sp>
      <p:sp>
        <p:nvSpPr>
          <p:cNvPr id="10" name="Rectangle 9"/>
          <p:cNvSpPr/>
          <p:nvPr/>
        </p:nvSpPr>
        <p:spPr>
          <a:xfrm>
            <a:off x="2909184" y="3272196"/>
            <a:ext cx="986096" cy="4297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A</a:t>
            </a:r>
            <a:endParaRPr lang="en-US" sz="2400" b="1" dirty="0"/>
          </a:p>
        </p:txBody>
      </p:sp>
      <p:sp>
        <p:nvSpPr>
          <p:cNvPr id="11" name="Rectangle 10"/>
          <p:cNvSpPr/>
          <p:nvPr/>
        </p:nvSpPr>
        <p:spPr>
          <a:xfrm>
            <a:off x="3895281" y="3272196"/>
            <a:ext cx="986096" cy="42979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rgbClr val="000000"/>
                </a:solidFill>
              </a:rPr>
              <a:t>B</a:t>
            </a:r>
            <a:endParaRPr lang="en-US" sz="2400" b="1" dirty="0">
              <a:solidFill>
                <a:srgbClr val="000000"/>
              </a:solidFill>
            </a:endParaRPr>
          </a:p>
        </p:txBody>
      </p:sp>
      <p:sp>
        <p:nvSpPr>
          <p:cNvPr id="12" name="Rectangle 11"/>
          <p:cNvSpPr/>
          <p:nvPr/>
        </p:nvSpPr>
        <p:spPr>
          <a:xfrm>
            <a:off x="2909184" y="2655042"/>
            <a:ext cx="666868" cy="4297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C</a:t>
            </a:r>
            <a:endParaRPr lang="en-US" sz="2400" b="1" dirty="0"/>
          </a:p>
        </p:txBody>
      </p:sp>
      <p:sp>
        <p:nvSpPr>
          <p:cNvPr id="13" name="Rectangle 12"/>
          <p:cNvSpPr/>
          <p:nvPr/>
        </p:nvSpPr>
        <p:spPr>
          <a:xfrm>
            <a:off x="4214508" y="2655042"/>
            <a:ext cx="666868" cy="4297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solidFill>
                  <a:srgbClr val="000000"/>
                </a:solidFill>
              </a:rPr>
              <a:t>D</a:t>
            </a:r>
            <a:endParaRPr lang="en-US" sz="2400" b="1" dirty="0">
              <a:solidFill>
                <a:srgbClr val="000000"/>
              </a:solidFill>
            </a:endParaRPr>
          </a:p>
        </p:txBody>
      </p:sp>
      <p:sp>
        <p:nvSpPr>
          <p:cNvPr id="14" name="Rectangle 13"/>
          <p:cNvSpPr/>
          <p:nvPr/>
        </p:nvSpPr>
        <p:spPr>
          <a:xfrm>
            <a:off x="3576052" y="2655042"/>
            <a:ext cx="319228" cy="4297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C</a:t>
            </a:r>
            <a:endParaRPr lang="en-US" sz="2400" b="1" dirty="0"/>
          </a:p>
        </p:txBody>
      </p:sp>
      <p:sp>
        <p:nvSpPr>
          <p:cNvPr id="15" name="Rectangle 14"/>
          <p:cNvSpPr/>
          <p:nvPr/>
        </p:nvSpPr>
        <p:spPr>
          <a:xfrm>
            <a:off x="3895280" y="2655042"/>
            <a:ext cx="319228" cy="4297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C</a:t>
            </a:r>
            <a:endParaRPr lang="en-US" sz="2400" b="1" dirty="0"/>
          </a:p>
        </p:txBody>
      </p:sp>
      <p:sp>
        <p:nvSpPr>
          <p:cNvPr id="16" name="Rectangle 15"/>
          <p:cNvSpPr/>
          <p:nvPr/>
        </p:nvSpPr>
        <p:spPr>
          <a:xfrm>
            <a:off x="4881376" y="2655042"/>
            <a:ext cx="319228" cy="4297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solidFill>
                  <a:srgbClr val="000000"/>
                </a:solidFill>
              </a:rPr>
              <a:t>D</a:t>
            </a:r>
            <a:endParaRPr lang="en-US" sz="2400" b="1" dirty="0">
              <a:solidFill>
                <a:srgbClr val="000000"/>
              </a:solidFill>
            </a:endParaRPr>
          </a:p>
        </p:txBody>
      </p:sp>
      <p:sp>
        <p:nvSpPr>
          <p:cNvPr id="17" name="Rectangle 16"/>
          <p:cNvSpPr/>
          <p:nvPr/>
        </p:nvSpPr>
        <p:spPr>
          <a:xfrm>
            <a:off x="5193390" y="2655042"/>
            <a:ext cx="319228" cy="4297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solidFill>
                  <a:srgbClr val="000000"/>
                </a:solidFill>
              </a:rPr>
              <a:t>D</a:t>
            </a:r>
            <a:endParaRPr lang="en-US" sz="2400" b="1" dirty="0">
              <a:solidFill>
                <a:srgbClr val="000000"/>
              </a:solidFill>
            </a:endParaRPr>
          </a:p>
        </p:txBody>
      </p:sp>
      <p:sp>
        <p:nvSpPr>
          <p:cNvPr id="20" name="Rectangle 19"/>
          <p:cNvSpPr/>
          <p:nvPr/>
        </p:nvSpPr>
        <p:spPr>
          <a:xfrm>
            <a:off x="4881376" y="3272196"/>
            <a:ext cx="986096" cy="4297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A</a:t>
            </a:r>
            <a:endParaRPr lang="en-US" sz="2400" b="1" dirty="0"/>
          </a:p>
        </p:txBody>
      </p:sp>
      <p:sp>
        <p:nvSpPr>
          <p:cNvPr id="21" name="Rectangle 20"/>
          <p:cNvSpPr/>
          <p:nvPr/>
        </p:nvSpPr>
        <p:spPr>
          <a:xfrm>
            <a:off x="5867472" y="3272196"/>
            <a:ext cx="986096" cy="42979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rgbClr val="000000"/>
                </a:solidFill>
              </a:rPr>
              <a:t>B</a:t>
            </a:r>
            <a:endParaRPr lang="en-US" sz="2400" b="1" dirty="0">
              <a:solidFill>
                <a:srgbClr val="000000"/>
              </a:solidFill>
            </a:endParaRPr>
          </a:p>
        </p:txBody>
      </p:sp>
      <p:sp>
        <p:nvSpPr>
          <p:cNvPr id="22" name="Rectangle 21"/>
          <p:cNvSpPr/>
          <p:nvPr/>
        </p:nvSpPr>
        <p:spPr>
          <a:xfrm>
            <a:off x="6853568" y="3272196"/>
            <a:ext cx="986096" cy="4297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A</a:t>
            </a:r>
            <a:endParaRPr lang="en-US" sz="2400" b="1" dirty="0"/>
          </a:p>
        </p:txBody>
      </p:sp>
      <p:sp>
        <p:nvSpPr>
          <p:cNvPr id="23" name="Rectangle 22"/>
          <p:cNvSpPr/>
          <p:nvPr/>
        </p:nvSpPr>
        <p:spPr>
          <a:xfrm>
            <a:off x="7839664" y="3272196"/>
            <a:ext cx="986096" cy="42979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rgbClr val="000000"/>
                </a:solidFill>
              </a:rPr>
              <a:t>B</a:t>
            </a:r>
            <a:endParaRPr lang="en-US" sz="2400" b="1" dirty="0">
              <a:solidFill>
                <a:srgbClr val="000000"/>
              </a:solidFill>
            </a:endParaRPr>
          </a:p>
        </p:txBody>
      </p:sp>
      <p:sp>
        <p:nvSpPr>
          <p:cNvPr id="24" name="TextBox 23"/>
          <p:cNvSpPr txBox="1"/>
          <p:nvPr/>
        </p:nvSpPr>
        <p:spPr>
          <a:xfrm>
            <a:off x="457200" y="1333416"/>
            <a:ext cx="8229600" cy="1046440"/>
          </a:xfrm>
          <a:prstGeom prst="rect">
            <a:avLst/>
          </a:prstGeom>
          <a:noFill/>
        </p:spPr>
        <p:txBody>
          <a:bodyPr wrap="square" rtlCol="0">
            <a:spAutoFit/>
          </a:bodyPr>
          <a:lstStyle/>
          <a:p>
            <a:r>
              <a:rPr lang="en-US" sz="3200" dirty="0" smtClean="0"/>
              <a:t>Access pattern to main memory:</a:t>
            </a:r>
          </a:p>
          <a:p>
            <a:pPr algn="ctr"/>
            <a:r>
              <a:rPr lang="en-US" sz="2800" dirty="0" smtClean="0"/>
              <a:t>A (oldest), B, C, C, C, A, B, D, D, D, A, B (youngest)</a:t>
            </a:r>
          </a:p>
        </p:txBody>
      </p:sp>
      <p:cxnSp>
        <p:nvCxnSpPr>
          <p:cNvPr id="18" name="Straight Arrow Connector 17"/>
          <p:cNvCxnSpPr/>
          <p:nvPr/>
        </p:nvCxnSpPr>
        <p:spPr>
          <a:xfrm>
            <a:off x="2909184" y="3902732"/>
            <a:ext cx="5916576"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2909184" y="2470669"/>
            <a:ext cx="5916576" cy="0"/>
          </a:xfrm>
          <a:prstGeom prst="straightConnector1">
            <a:avLst/>
          </a:prstGeom>
          <a:ln w="38100" cmpd="sng">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7684121" y="2470669"/>
            <a:ext cx="756938" cy="461665"/>
          </a:xfrm>
          <a:prstGeom prst="rect">
            <a:avLst/>
          </a:prstGeom>
          <a:noFill/>
        </p:spPr>
        <p:txBody>
          <a:bodyPr wrap="none" rtlCol="0">
            <a:spAutoFit/>
          </a:bodyPr>
          <a:lstStyle/>
          <a:p>
            <a:pPr algn="ctr"/>
            <a:r>
              <a:rPr lang="en-US" sz="2400" dirty="0" smtClean="0"/>
              <a:t>time</a:t>
            </a:r>
            <a:endParaRPr lang="en-US" sz="2400" dirty="0"/>
          </a:p>
        </p:txBody>
      </p:sp>
    </p:spTree>
    <p:extLst>
      <p:ext uri="{BB962C8B-B14F-4D97-AF65-F5344CB8AC3E}">
        <p14:creationId xmlns:p14="http://schemas.microsoft.com/office/powerpoint/2010/main" val="274181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P spid="11" grpId="0" animBg="1"/>
      <p:bldP spid="12" grpId="0" animBg="1"/>
      <p:bldP spid="13" grpId="0" animBg="1"/>
      <p:bldP spid="14" grpId="0" animBg="1"/>
      <p:bldP spid="15" grpId="0" animBg="1"/>
      <p:bldP spid="16" grpId="0" animBg="1"/>
      <p:bldP spid="17" grpId="0" animBg="1"/>
      <p:bldP spid="20" grpId="0" animBg="1"/>
      <p:bldP spid="21" grpId="0" animBg="1"/>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dirty="0" smtClean="0"/>
              <a:t>Case 2: RBL-Aware Policy (RBLA)</a:t>
            </a:r>
            <a:endParaRPr lang="en-US" dirty="0"/>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17</a:t>
            </a:fld>
            <a:endParaRPr lang="en-US" dirty="0"/>
          </a:p>
        </p:txBody>
      </p:sp>
      <p:sp>
        <p:nvSpPr>
          <p:cNvPr id="5" name="TextBox 4"/>
          <p:cNvSpPr txBox="1"/>
          <p:nvPr/>
        </p:nvSpPr>
        <p:spPr>
          <a:xfrm>
            <a:off x="457200" y="1393556"/>
            <a:ext cx="7058792" cy="1077218"/>
          </a:xfrm>
          <a:prstGeom prst="rect">
            <a:avLst/>
          </a:prstGeom>
          <a:noFill/>
        </p:spPr>
        <p:txBody>
          <a:bodyPr wrap="none" rtlCol="0">
            <a:spAutoFit/>
          </a:bodyPr>
          <a:lstStyle/>
          <a:p>
            <a:r>
              <a:rPr lang="en-US" sz="3200" dirty="0" smtClean="0"/>
              <a:t>A </a:t>
            </a:r>
            <a:r>
              <a:rPr lang="en-US" sz="3200" b="1" dirty="0" smtClean="0">
                <a:solidFill>
                  <a:srgbClr val="0000FF"/>
                </a:solidFill>
              </a:rPr>
              <a:t>row buffer locality-aware</a:t>
            </a:r>
            <a:r>
              <a:rPr lang="en-US" sz="3200" b="1" dirty="0" smtClean="0"/>
              <a:t> </a:t>
            </a:r>
            <a:r>
              <a:rPr lang="en-US" sz="3200" dirty="0" smtClean="0"/>
              <a:t>policy would</a:t>
            </a:r>
            <a:br>
              <a:rPr lang="en-US" sz="3200" dirty="0" smtClean="0"/>
            </a:br>
            <a:r>
              <a:rPr lang="en-US" sz="3200" dirty="0" smtClean="0"/>
              <a:t>place these rows in the </a:t>
            </a:r>
            <a:r>
              <a:rPr lang="en-US" sz="3200" b="1" dirty="0" smtClean="0">
                <a:solidFill>
                  <a:srgbClr val="0000FF"/>
                </a:solidFill>
              </a:rPr>
              <a:t>opposite</a:t>
            </a:r>
            <a:r>
              <a:rPr lang="en-US" sz="3200" dirty="0" smtClean="0">
                <a:solidFill>
                  <a:srgbClr val="0000FF"/>
                </a:solidFill>
              </a:rPr>
              <a:t> </a:t>
            </a:r>
            <a:r>
              <a:rPr lang="en-US" sz="3200" dirty="0" smtClean="0"/>
              <a:t>manner</a:t>
            </a:r>
            <a:endParaRPr lang="en-US" sz="3200" dirty="0"/>
          </a:p>
        </p:txBody>
      </p:sp>
      <p:sp>
        <p:nvSpPr>
          <p:cNvPr id="8" name="TextBox 26"/>
          <p:cNvSpPr txBox="1">
            <a:spLocks noChangeArrowheads="1"/>
          </p:cNvSpPr>
          <p:nvPr/>
        </p:nvSpPr>
        <p:spPr bwMode="auto">
          <a:xfrm>
            <a:off x="1720053" y="3995661"/>
            <a:ext cx="1780055"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fontAlgn="auto">
              <a:spcBef>
                <a:spcPts val="0"/>
              </a:spcBef>
              <a:spcAft>
                <a:spcPts val="0"/>
              </a:spcAft>
              <a:defRPr/>
            </a:pPr>
            <a:r>
              <a:rPr lang="en-US" sz="4800" dirty="0" smtClean="0"/>
              <a:t>DRAM</a:t>
            </a:r>
            <a:br>
              <a:rPr lang="en-US" sz="4800" dirty="0" smtClean="0"/>
            </a:br>
            <a:r>
              <a:rPr lang="en-US" sz="2400" dirty="0" smtClean="0"/>
              <a:t>(</a:t>
            </a:r>
            <a:r>
              <a:rPr lang="en-US" sz="2400" dirty="0" smtClean="0">
                <a:solidFill>
                  <a:srgbClr val="FF0000"/>
                </a:solidFill>
              </a:rPr>
              <a:t>Low RBL</a:t>
            </a:r>
            <a:r>
              <a:rPr lang="en-US" sz="2400" dirty="0" smtClean="0"/>
              <a:t>)</a:t>
            </a:r>
          </a:p>
        </p:txBody>
      </p:sp>
      <p:sp>
        <p:nvSpPr>
          <p:cNvPr id="9" name="TextBox 26"/>
          <p:cNvSpPr txBox="1">
            <a:spLocks noChangeArrowheads="1"/>
          </p:cNvSpPr>
          <p:nvPr/>
        </p:nvSpPr>
        <p:spPr bwMode="auto">
          <a:xfrm>
            <a:off x="5816316" y="3995661"/>
            <a:ext cx="1473781"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fontAlgn="auto">
              <a:spcBef>
                <a:spcPts val="0"/>
              </a:spcBef>
              <a:spcAft>
                <a:spcPts val="0"/>
              </a:spcAft>
              <a:defRPr/>
            </a:pPr>
            <a:r>
              <a:rPr lang="en-US" sz="4800" dirty="0" smtClean="0"/>
              <a:t>PCM</a:t>
            </a:r>
            <a:br>
              <a:rPr lang="en-US" sz="4800" dirty="0" smtClean="0"/>
            </a:br>
            <a:r>
              <a:rPr lang="en-US" sz="2400" dirty="0" smtClean="0"/>
              <a:t>(</a:t>
            </a:r>
            <a:r>
              <a:rPr lang="en-US" sz="2400" dirty="0" smtClean="0">
                <a:solidFill>
                  <a:srgbClr val="008000"/>
                </a:solidFill>
              </a:rPr>
              <a:t>High RBL</a:t>
            </a:r>
            <a:r>
              <a:rPr lang="en-US" sz="2400" dirty="0" smtClean="0"/>
              <a:t>)</a:t>
            </a:r>
            <a:endParaRPr lang="en-US" sz="2400" dirty="0"/>
          </a:p>
        </p:txBody>
      </p:sp>
      <p:sp>
        <p:nvSpPr>
          <p:cNvPr id="3" name="TextBox 2"/>
          <p:cNvSpPr txBox="1"/>
          <p:nvPr/>
        </p:nvSpPr>
        <p:spPr>
          <a:xfrm>
            <a:off x="605307" y="5249158"/>
            <a:ext cx="3979572" cy="830997"/>
          </a:xfrm>
          <a:prstGeom prst="rect">
            <a:avLst/>
          </a:prstGeom>
          <a:noFill/>
        </p:spPr>
        <p:txBody>
          <a:bodyPr wrap="square" rtlCol="0">
            <a:spAutoFit/>
          </a:bodyPr>
          <a:lstStyle/>
          <a:p>
            <a:pPr algn="ctr"/>
            <a:r>
              <a:rPr lang="en-US" sz="2400" dirty="0" smtClean="0">
                <a:sym typeface="Wingdings"/>
              </a:rPr>
              <a:t> Access data at</a:t>
            </a:r>
            <a:r>
              <a:rPr lang="en-US" sz="2400" dirty="0" smtClean="0"/>
              <a:t> lower row buffer </a:t>
            </a:r>
            <a:r>
              <a:rPr lang="en-US" sz="2400" dirty="0" smtClean="0">
                <a:solidFill>
                  <a:srgbClr val="FF0000"/>
                </a:solidFill>
              </a:rPr>
              <a:t>miss</a:t>
            </a:r>
            <a:r>
              <a:rPr lang="en-US" sz="2400" dirty="0" smtClean="0"/>
              <a:t> latency of DRAM</a:t>
            </a:r>
            <a:endParaRPr lang="en-US" sz="2400" dirty="0"/>
          </a:p>
        </p:txBody>
      </p:sp>
      <p:sp>
        <p:nvSpPr>
          <p:cNvPr id="19" name="TextBox 18"/>
          <p:cNvSpPr txBox="1"/>
          <p:nvPr/>
        </p:nvSpPr>
        <p:spPr>
          <a:xfrm>
            <a:off x="4708609" y="5249158"/>
            <a:ext cx="3682824" cy="830997"/>
          </a:xfrm>
          <a:prstGeom prst="rect">
            <a:avLst/>
          </a:prstGeom>
          <a:noFill/>
        </p:spPr>
        <p:txBody>
          <a:bodyPr wrap="square" rtlCol="0">
            <a:spAutoFit/>
          </a:bodyPr>
          <a:lstStyle/>
          <a:p>
            <a:pPr algn="ctr"/>
            <a:r>
              <a:rPr lang="en-US" sz="2400" dirty="0" smtClean="0">
                <a:sym typeface="Wingdings"/>
              </a:rPr>
              <a:t> Access data at low row buffer </a:t>
            </a:r>
            <a:r>
              <a:rPr lang="en-US" sz="2400" dirty="0" smtClean="0">
                <a:solidFill>
                  <a:srgbClr val="008000"/>
                </a:solidFill>
                <a:sym typeface="Wingdings"/>
              </a:rPr>
              <a:t>hit</a:t>
            </a:r>
            <a:r>
              <a:rPr lang="en-US" sz="2400" dirty="0" smtClean="0">
                <a:sym typeface="Wingdings"/>
              </a:rPr>
              <a:t> latency of PCM</a:t>
            </a:r>
            <a:endParaRPr lang="en-US" sz="2400" dirty="0"/>
          </a:p>
        </p:txBody>
      </p:sp>
      <p:sp>
        <p:nvSpPr>
          <p:cNvPr id="20" name="Rectangle 19"/>
          <p:cNvSpPr/>
          <p:nvPr/>
        </p:nvSpPr>
        <p:spPr>
          <a:xfrm>
            <a:off x="1258888" y="3231827"/>
            <a:ext cx="2665412" cy="792162"/>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endParaRPr lang="en-US" b="1" dirty="0">
              <a:effectLst>
                <a:outerShdw blurRad="38100" dist="38100" dir="2700000" algn="tl">
                  <a:srgbClr val="000000">
                    <a:alpha val="43137"/>
                  </a:srgbClr>
                </a:outerShdw>
              </a:effectLst>
            </a:endParaRPr>
          </a:p>
        </p:txBody>
      </p:sp>
      <p:sp>
        <p:nvSpPr>
          <p:cNvPr id="21" name="Rectangle 20"/>
          <p:cNvSpPr/>
          <p:nvPr/>
        </p:nvSpPr>
        <p:spPr>
          <a:xfrm>
            <a:off x="5219700" y="3231827"/>
            <a:ext cx="2665413" cy="792162"/>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endParaRPr lang="en-US" b="1" dirty="0">
              <a:effectLst>
                <a:outerShdw blurRad="38100" dist="38100" dir="2700000" algn="tl">
                  <a:srgbClr val="000000">
                    <a:alpha val="43137"/>
                  </a:srgbClr>
                </a:outerShdw>
              </a:effectLst>
            </a:endParaRPr>
          </a:p>
        </p:txBody>
      </p:sp>
      <p:sp>
        <p:nvSpPr>
          <p:cNvPr id="22" name="Rectangle 21"/>
          <p:cNvSpPr/>
          <p:nvPr/>
        </p:nvSpPr>
        <p:spPr>
          <a:xfrm>
            <a:off x="1444327" y="3299053"/>
            <a:ext cx="2294534" cy="31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Row A</a:t>
            </a:r>
            <a:endParaRPr lang="en-US" sz="2400" b="1" dirty="0"/>
          </a:p>
        </p:txBody>
      </p:sp>
      <p:sp>
        <p:nvSpPr>
          <p:cNvPr id="23" name="Rectangle 22"/>
          <p:cNvSpPr/>
          <p:nvPr/>
        </p:nvSpPr>
        <p:spPr>
          <a:xfrm>
            <a:off x="1444327" y="3666513"/>
            <a:ext cx="2294534" cy="2936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rgbClr val="000000"/>
                </a:solidFill>
              </a:rPr>
              <a:t>Row B</a:t>
            </a:r>
            <a:endParaRPr lang="en-US" sz="2400" b="1" dirty="0">
              <a:solidFill>
                <a:srgbClr val="000000"/>
              </a:solidFill>
            </a:endParaRPr>
          </a:p>
        </p:txBody>
      </p:sp>
      <p:sp>
        <p:nvSpPr>
          <p:cNvPr id="24" name="Rectangle 23"/>
          <p:cNvSpPr/>
          <p:nvPr/>
        </p:nvSpPr>
        <p:spPr>
          <a:xfrm>
            <a:off x="5405933" y="3299053"/>
            <a:ext cx="2294534" cy="31152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Row C</a:t>
            </a:r>
            <a:endParaRPr lang="en-US" sz="2400" b="1" dirty="0"/>
          </a:p>
        </p:txBody>
      </p:sp>
      <p:sp>
        <p:nvSpPr>
          <p:cNvPr id="25" name="Rectangle 24"/>
          <p:cNvSpPr/>
          <p:nvPr/>
        </p:nvSpPr>
        <p:spPr>
          <a:xfrm>
            <a:off x="5405933" y="3666513"/>
            <a:ext cx="2294534" cy="2936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solidFill>
                  <a:srgbClr val="000000"/>
                </a:solidFill>
              </a:rPr>
              <a:t>Row D</a:t>
            </a:r>
            <a:endParaRPr lang="en-US" sz="2400" b="1" dirty="0">
              <a:solidFill>
                <a:srgbClr val="000000"/>
              </a:solidFill>
            </a:endParaRPr>
          </a:p>
        </p:txBody>
      </p:sp>
    </p:spTree>
    <p:extLst>
      <p:ext uri="{BB962C8B-B14F-4D97-AF65-F5344CB8AC3E}">
        <p14:creationId xmlns:p14="http://schemas.microsoft.com/office/powerpoint/2010/main" val="40464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3" grpId="0"/>
      <p:bldP spid="19" grpId="0"/>
      <p:bldP spid="20" grpId="0" animBg="1"/>
      <p:bldP spid="21" grpId="0" animBg="1"/>
      <p:bldP spid="22" grpId="0" animBg="1"/>
      <p:bldP spid="23" grpId="0" animBg="1"/>
      <p:bldP spid="24" grpId="0" animBg="1"/>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6969649" y="5451218"/>
            <a:ext cx="1740681" cy="461665"/>
          </a:xfrm>
          <a:prstGeom prst="rect">
            <a:avLst/>
          </a:prstGeom>
          <a:noFill/>
        </p:spPr>
        <p:txBody>
          <a:bodyPr wrap="none" rtlCol="0">
            <a:spAutoFit/>
          </a:bodyPr>
          <a:lstStyle/>
          <a:p>
            <a:pPr algn="ctr"/>
            <a:r>
              <a:rPr lang="en-US" sz="2400" dirty="0" smtClean="0">
                <a:solidFill>
                  <a:srgbClr val="008000"/>
                </a:solidFill>
              </a:rPr>
              <a:t>Saved cycles</a:t>
            </a:r>
            <a:endParaRPr lang="en-US" sz="2400" dirty="0">
              <a:solidFill>
                <a:srgbClr val="008000"/>
              </a:solidFill>
            </a:endParaRPr>
          </a:p>
        </p:txBody>
      </p:sp>
      <p:cxnSp>
        <p:nvCxnSpPr>
          <p:cNvPr id="72" name="Straight Connector 71"/>
          <p:cNvCxnSpPr/>
          <p:nvPr/>
        </p:nvCxnSpPr>
        <p:spPr>
          <a:xfrm>
            <a:off x="8825760" y="2470669"/>
            <a:ext cx="0" cy="3442214"/>
          </a:xfrm>
          <a:prstGeom prst="line">
            <a:avLst/>
          </a:prstGeom>
          <a:ln w="3810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flipH="1">
            <a:off x="2903344" y="2470669"/>
            <a:ext cx="5840" cy="3500433"/>
          </a:xfrm>
          <a:prstGeom prst="line">
            <a:avLst/>
          </a:prstGeom>
          <a:ln w="3810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6808594" y="2470669"/>
            <a:ext cx="0" cy="3500433"/>
          </a:xfrm>
          <a:prstGeom prst="line">
            <a:avLst/>
          </a:prstGeom>
          <a:ln w="38100" cmpd="sng">
            <a:solidFill>
              <a:schemeClr val="tx1"/>
            </a:solidFill>
            <a:prstDash val="dash"/>
          </a:ln>
        </p:spPr>
        <p:style>
          <a:lnRef idx="2">
            <a:schemeClr val="accent1"/>
          </a:lnRef>
          <a:fillRef idx="0">
            <a:schemeClr val="accent1"/>
          </a:fillRef>
          <a:effectRef idx="1">
            <a:schemeClr val="accent1"/>
          </a:effectRef>
          <a:fontRef idx="minor">
            <a:schemeClr val="tx1"/>
          </a:fontRef>
        </p:style>
      </p:cxnSp>
      <p:sp>
        <p:nvSpPr>
          <p:cNvPr id="51" name="TextBox 26"/>
          <p:cNvSpPr txBox="1">
            <a:spLocks noChangeArrowheads="1"/>
          </p:cNvSpPr>
          <p:nvPr/>
        </p:nvSpPr>
        <p:spPr bwMode="auto">
          <a:xfrm>
            <a:off x="180303" y="2577550"/>
            <a:ext cx="26530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fontAlgn="auto">
              <a:spcBef>
                <a:spcPts val="0"/>
              </a:spcBef>
              <a:spcAft>
                <a:spcPts val="0"/>
              </a:spcAft>
              <a:defRPr/>
            </a:pPr>
            <a:r>
              <a:rPr lang="en-US" sz="3200" dirty="0" smtClean="0"/>
              <a:t>DRAM </a:t>
            </a:r>
            <a:r>
              <a:rPr lang="en-US" sz="2400" dirty="0" smtClean="0"/>
              <a:t>(</a:t>
            </a:r>
            <a:r>
              <a:rPr lang="en-US" sz="2400" dirty="0" smtClean="0">
                <a:solidFill>
                  <a:srgbClr val="008000"/>
                </a:solidFill>
              </a:rPr>
              <a:t>High RBL</a:t>
            </a:r>
            <a:r>
              <a:rPr lang="en-US" sz="2400" dirty="0" smtClean="0"/>
              <a:t>)</a:t>
            </a:r>
          </a:p>
        </p:txBody>
      </p:sp>
      <p:sp>
        <p:nvSpPr>
          <p:cNvPr id="52" name="TextBox 26"/>
          <p:cNvSpPr txBox="1">
            <a:spLocks noChangeArrowheads="1"/>
          </p:cNvSpPr>
          <p:nvPr/>
        </p:nvSpPr>
        <p:spPr bwMode="auto">
          <a:xfrm>
            <a:off x="180304" y="3194705"/>
            <a:ext cx="26530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fontAlgn="auto">
              <a:spcBef>
                <a:spcPts val="0"/>
              </a:spcBef>
              <a:spcAft>
                <a:spcPts val="0"/>
              </a:spcAft>
              <a:defRPr/>
            </a:pPr>
            <a:r>
              <a:rPr lang="en-US" sz="3200" dirty="0" smtClean="0"/>
              <a:t>PCM</a:t>
            </a:r>
            <a:r>
              <a:rPr lang="en-US" sz="2800" dirty="0" smtClean="0"/>
              <a:t> </a:t>
            </a:r>
            <a:r>
              <a:rPr lang="en-US" sz="2400" dirty="0" smtClean="0"/>
              <a:t>(</a:t>
            </a:r>
            <a:r>
              <a:rPr lang="en-US" sz="2400" dirty="0" smtClean="0">
                <a:solidFill>
                  <a:srgbClr val="FF0000"/>
                </a:solidFill>
              </a:rPr>
              <a:t>Low RBL</a:t>
            </a:r>
            <a:r>
              <a:rPr lang="en-US" sz="2400" dirty="0" smtClean="0"/>
              <a:t>)</a:t>
            </a:r>
            <a:endParaRPr lang="en-US" sz="2400" dirty="0"/>
          </a:p>
        </p:txBody>
      </p:sp>
      <p:sp>
        <p:nvSpPr>
          <p:cNvPr id="2" name="Title 1"/>
          <p:cNvSpPr>
            <a:spLocks noGrp="1"/>
          </p:cNvSpPr>
          <p:nvPr>
            <p:ph type="title"/>
          </p:nvPr>
        </p:nvSpPr>
        <p:spPr>
          <a:xfrm>
            <a:off x="457200" y="274638"/>
            <a:ext cx="8686800" cy="1143000"/>
          </a:xfrm>
        </p:spPr>
        <p:txBody>
          <a:bodyPr/>
          <a:lstStyle/>
          <a:p>
            <a:r>
              <a:rPr lang="en-US" dirty="0"/>
              <a:t>Case 2: RBL-Aware Policy (RBLA)</a:t>
            </a:r>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18</a:t>
            </a:fld>
            <a:endParaRPr lang="en-US"/>
          </a:p>
        </p:txBody>
      </p:sp>
      <p:sp>
        <p:nvSpPr>
          <p:cNvPr id="10" name="Rectangle 9"/>
          <p:cNvSpPr/>
          <p:nvPr/>
        </p:nvSpPr>
        <p:spPr>
          <a:xfrm>
            <a:off x="2903344" y="4626430"/>
            <a:ext cx="666868" cy="4297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A</a:t>
            </a:r>
            <a:endParaRPr lang="en-US" sz="2400" b="1" dirty="0"/>
          </a:p>
        </p:txBody>
      </p:sp>
      <p:sp>
        <p:nvSpPr>
          <p:cNvPr id="11" name="Rectangle 10"/>
          <p:cNvSpPr/>
          <p:nvPr/>
        </p:nvSpPr>
        <p:spPr>
          <a:xfrm>
            <a:off x="3576052" y="4626430"/>
            <a:ext cx="666868" cy="42979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rgbClr val="000000"/>
                </a:solidFill>
              </a:rPr>
              <a:t>B</a:t>
            </a:r>
            <a:endParaRPr lang="en-US" sz="2400" b="1" dirty="0">
              <a:solidFill>
                <a:srgbClr val="000000"/>
              </a:solidFill>
            </a:endParaRPr>
          </a:p>
        </p:txBody>
      </p:sp>
      <p:sp>
        <p:nvSpPr>
          <p:cNvPr id="12" name="Rectangle 11"/>
          <p:cNvSpPr/>
          <p:nvPr/>
        </p:nvSpPr>
        <p:spPr>
          <a:xfrm>
            <a:off x="2903344" y="5236321"/>
            <a:ext cx="986096" cy="4297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C</a:t>
            </a:r>
            <a:endParaRPr lang="en-US" sz="2400" b="1" dirty="0"/>
          </a:p>
        </p:txBody>
      </p:sp>
      <p:sp>
        <p:nvSpPr>
          <p:cNvPr id="13" name="Rectangle 12"/>
          <p:cNvSpPr/>
          <p:nvPr/>
        </p:nvSpPr>
        <p:spPr>
          <a:xfrm>
            <a:off x="4527896" y="5236321"/>
            <a:ext cx="986096" cy="4297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solidFill>
                  <a:srgbClr val="000000"/>
                </a:solidFill>
              </a:rPr>
              <a:t>D</a:t>
            </a:r>
            <a:endParaRPr lang="en-US" sz="2400" b="1" dirty="0">
              <a:solidFill>
                <a:srgbClr val="000000"/>
              </a:solidFill>
            </a:endParaRPr>
          </a:p>
        </p:txBody>
      </p:sp>
      <p:sp>
        <p:nvSpPr>
          <p:cNvPr id="14" name="Rectangle 13"/>
          <p:cNvSpPr/>
          <p:nvPr/>
        </p:nvSpPr>
        <p:spPr>
          <a:xfrm>
            <a:off x="3889440" y="5236321"/>
            <a:ext cx="319228" cy="4297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C</a:t>
            </a:r>
            <a:endParaRPr lang="en-US" sz="2400" b="1" dirty="0"/>
          </a:p>
        </p:txBody>
      </p:sp>
      <p:sp>
        <p:nvSpPr>
          <p:cNvPr id="15" name="Rectangle 14"/>
          <p:cNvSpPr/>
          <p:nvPr/>
        </p:nvSpPr>
        <p:spPr>
          <a:xfrm>
            <a:off x="4208668" y="5236321"/>
            <a:ext cx="319228" cy="4297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C</a:t>
            </a:r>
            <a:endParaRPr lang="en-US" sz="2400" b="1" dirty="0"/>
          </a:p>
        </p:txBody>
      </p:sp>
      <p:sp>
        <p:nvSpPr>
          <p:cNvPr id="16" name="Rectangle 15"/>
          <p:cNvSpPr/>
          <p:nvPr/>
        </p:nvSpPr>
        <p:spPr>
          <a:xfrm>
            <a:off x="5513992" y="5236321"/>
            <a:ext cx="319228" cy="4297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solidFill>
                  <a:srgbClr val="000000"/>
                </a:solidFill>
              </a:rPr>
              <a:t>D</a:t>
            </a:r>
            <a:endParaRPr lang="en-US" sz="2400" b="1" dirty="0">
              <a:solidFill>
                <a:srgbClr val="000000"/>
              </a:solidFill>
            </a:endParaRPr>
          </a:p>
        </p:txBody>
      </p:sp>
      <p:sp>
        <p:nvSpPr>
          <p:cNvPr id="17" name="Rectangle 16"/>
          <p:cNvSpPr/>
          <p:nvPr/>
        </p:nvSpPr>
        <p:spPr>
          <a:xfrm>
            <a:off x="5826006" y="5236321"/>
            <a:ext cx="319228" cy="4297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solidFill>
                  <a:srgbClr val="000000"/>
                </a:solidFill>
              </a:rPr>
              <a:t>D</a:t>
            </a:r>
            <a:endParaRPr lang="en-US" sz="2400" b="1" dirty="0">
              <a:solidFill>
                <a:srgbClr val="000000"/>
              </a:solidFill>
            </a:endParaRPr>
          </a:p>
        </p:txBody>
      </p:sp>
      <p:sp>
        <p:nvSpPr>
          <p:cNvPr id="20" name="Rectangle 19"/>
          <p:cNvSpPr/>
          <p:nvPr/>
        </p:nvSpPr>
        <p:spPr>
          <a:xfrm>
            <a:off x="4238577" y="4626430"/>
            <a:ext cx="642799" cy="4297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A</a:t>
            </a:r>
            <a:endParaRPr lang="en-US" sz="2400" b="1" dirty="0"/>
          </a:p>
        </p:txBody>
      </p:sp>
      <p:sp>
        <p:nvSpPr>
          <p:cNvPr id="21" name="Rectangle 20"/>
          <p:cNvSpPr/>
          <p:nvPr/>
        </p:nvSpPr>
        <p:spPr>
          <a:xfrm>
            <a:off x="4881376" y="4628963"/>
            <a:ext cx="638456" cy="42979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rgbClr val="000000"/>
                </a:solidFill>
              </a:rPr>
              <a:t>B</a:t>
            </a:r>
            <a:endParaRPr lang="en-US" sz="2400" b="1" dirty="0">
              <a:solidFill>
                <a:srgbClr val="000000"/>
              </a:solidFill>
            </a:endParaRPr>
          </a:p>
        </p:txBody>
      </p:sp>
      <p:sp>
        <p:nvSpPr>
          <p:cNvPr id="22" name="Rectangle 21"/>
          <p:cNvSpPr/>
          <p:nvPr/>
        </p:nvSpPr>
        <p:spPr>
          <a:xfrm>
            <a:off x="5519832" y="4626430"/>
            <a:ext cx="632616" cy="4297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A</a:t>
            </a:r>
            <a:endParaRPr lang="en-US" sz="2400" b="1" dirty="0"/>
          </a:p>
        </p:txBody>
      </p:sp>
      <p:sp>
        <p:nvSpPr>
          <p:cNvPr id="23" name="Rectangle 22"/>
          <p:cNvSpPr/>
          <p:nvPr/>
        </p:nvSpPr>
        <p:spPr>
          <a:xfrm>
            <a:off x="6152448" y="4626429"/>
            <a:ext cx="632616" cy="42979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rgbClr val="000000"/>
                </a:solidFill>
              </a:rPr>
              <a:t>B</a:t>
            </a:r>
            <a:endParaRPr lang="en-US" sz="2400" b="1" dirty="0">
              <a:solidFill>
                <a:srgbClr val="000000"/>
              </a:solidFill>
            </a:endParaRPr>
          </a:p>
        </p:txBody>
      </p:sp>
      <p:sp>
        <p:nvSpPr>
          <p:cNvPr id="24" name="TextBox 23"/>
          <p:cNvSpPr txBox="1"/>
          <p:nvPr/>
        </p:nvSpPr>
        <p:spPr>
          <a:xfrm>
            <a:off x="457200" y="1333416"/>
            <a:ext cx="8229600" cy="1046440"/>
          </a:xfrm>
          <a:prstGeom prst="rect">
            <a:avLst/>
          </a:prstGeom>
          <a:noFill/>
        </p:spPr>
        <p:txBody>
          <a:bodyPr wrap="square" rtlCol="0">
            <a:spAutoFit/>
          </a:bodyPr>
          <a:lstStyle/>
          <a:p>
            <a:r>
              <a:rPr lang="en-US" sz="3200" dirty="0" smtClean="0"/>
              <a:t>Access pattern to main memory:</a:t>
            </a:r>
          </a:p>
          <a:p>
            <a:pPr algn="ctr"/>
            <a:r>
              <a:rPr lang="en-US" sz="2800" dirty="0"/>
              <a:t>A (oldest), B, C, C, C, A, B, D, D, D, A, B (youngest)</a:t>
            </a:r>
          </a:p>
        </p:txBody>
      </p:sp>
      <p:cxnSp>
        <p:nvCxnSpPr>
          <p:cNvPr id="18" name="Straight Arrow Connector 17"/>
          <p:cNvCxnSpPr/>
          <p:nvPr/>
        </p:nvCxnSpPr>
        <p:spPr>
          <a:xfrm>
            <a:off x="2909184" y="5887766"/>
            <a:ext cx="3875880"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6808594" y="5887766"/>
            <a:ext cx="2040696" cy="0"/>
          </a:xfrm>
          <a:prstGeom prst="straightConnector1">
            <a:avLst/>
          </a:prstGeom>
          <a:ln w="38100" cmpd="sng">
            <a:solidFill>
              <a:srgbClr val="008000"/>
            </a:solidFill>
            <a:prstDash val="sysDot"/>
            <a:headEnd type="arrow"/>
            <a:tailEnd type="arrow"/>
          </a:ln>
        </p:spPr>
        <p:style>
          <a:lnRef idx="2">
            <a:schemeClr val="accent1"/>
          </a:lnRef>
          <a:fillRef idx="0">
            <a:schemeClr val="accent1"/>
          </a:fillRef>
          <a:effectRef idx="1">
            <a:schemeClr val="accent1"/>
          </a:effectRef>
          <a:fontRef idx="minor">
            <a:schemeClr val="tx1"/>
          </a:fontRef>
        </p:style>
      </p:cxnSp>
      <p:sp>
        <p:nvSpPr>
          <p:cNvPr id="53" name="TextBox 26"/>
          <p:cNvSpPr txBox="1">
            <a:spLocks noChangeArrowheads="1"/>
          </p:cNvSpPr>
          <p:nvPr/>
        </p:nvSpPr>
        <p:spPr bwMode="auto">
          <a:xfrm>
            <a:off x="180299" y="4551472"/>
            <a:ext cx="26530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fontAlgn="auto">
              <a:spcBef>
                <a:spcPts val="0"/>
              </a:spcBef>
              <a:spcAft>
                <a:spcPts val="0"/>
              </a:spcAft>
              <a:defRPr/>
            </a:pPr>
            <a:r>
              <a:rPr lang="en-US" sz="3200" dirty="0" smtClean="0"/>
              <a:t>DRAM </a:t>
            </a:r>
            <a:r>
              <a:rPr lang="en-US" sz="2400" dirty="0" smtClean="0"/>
              <a:t>(</a:t>
            </a:r>
            <a:r>
              <a:rPr lang="en-US" sz="2400" dirty="0" smtClean="0">
                <a:solidFill>
                  <a:srgbClr val="FF0000"/>
                </a:solidFill>
              </a:rPr>
              <a:t>Low RBL</a:t>
            </a:r>
            <a:r>
              <a:rPr lang="en-US" sz="2400" dirty="0" smtClean="0"/>
              <a:t>)</a:t>
            </a:r>
          </a:p>
        </p:txBody>
      </p:sp>
      <p:sp>
        <p:nvSpPr>
          <p:cNvPr id="54" name="TextBox 26"/>
          <p:cNvSpPr txBox="1">
            <a:spLocks noChangeArrowheads="1"/>
          </p:cNvSpPr>
          <p:nvPr/>
        </p:nvSpPr>
        <p:spPr bwMode="auto">
          <a:xfrm>
            <a:off x="180300" y="5158830"/>
            <a:ext cx="26530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lgn="ctr" fontAlgn="auto">
              <a:spcBef>
                <a:spcPts val="0"/>
              </a:spcBef>
              <a:spcAft>
                <a:spcPts val="0"/>
              </a:spcAft>
              <a:defRPr/>
            </a:pPr>
            <a:r>
              <a:rPr lang="en-US" sz="3200" dirty="0" smtClean="0"/>
              <a:t>PCM</a:t>
            </a:r>
            <a:r>
              <a:rPr lang="en-US" sz="2800" dirty="0" smtClean="0"/>
              <a:t> </a:t>
            </a:r>
            <a:r>
              <a:rPr lang="en-US" sz="2400" dirty="0" smtClean="0"/>
              <a:t>(</a:t>
            </a:r>
            <a:r>
              <a:rPr lang="en-US" sz="2400" dirty="0" smtClean="0">
                <a:solidFill>
                  <a:srgbClr val="008000"/>
                </a:solidFill>
              </a:rPr>
              <a:t>High RBL</a:t>
            </a:r>
            <a:r>
              <a:rPr lang="en-US" sz="2400" dirty="0" smtClean="0"/>
              <a:t>)</a:t>
            </a:r>
            <a:endParaRPr lang="en-US" sz="2400" dirty="0"/>
          </a:p>
        </p:txBody>
      </p:sp>
      <p:cxnSp>
        <p:nvCxnSpPr>
          <p:cNvPr id="56" name="Straight Arrow Connector 55"/>
          <p:cNvCxnSpPr/>
          <p:nvPr/>
        </p:nvCxnSpPr>
        <p:spPr>
          <a:xfrm>
            <a:off x="2909184" y="2470669"/>
            <a:ext cx="5916576" cy="0"/>
          </a:xfrm>
          <a:prstGeom prst="straightConnector1">
            <a:avLst/>
          </a:prstGeom>
          <a:ln w="38100" cmpd="sng">
            <a:solidFill>
              <a:srgbClr val="00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7684121" y="2470669"/>
            <a:ext cx="756938" cy="461665"/>
          </a:xfrm>
          <a:prstGeom prst="rect">
            <a:avLst/>
          </a:prstGeom>
          <a:noFill/>
        </p:spPr>
        <p:txBody>
          <a:bodyPr wrap="none" rtlCol="0">
            <a:spAutoFit/>
          </a:bodyPr>
          <a:lstStyle/>
          <a:p>
            <a:pPr algn="ctr"/>
            <a:r>
              <a:rPr lang="en-US" sz="2400" dirty="0" smtClean="0"/>
              <a:t>time</a:t>
            </a:r>
            <a:endParaRPr lang="en-US" sz="2400" dirty="0"/>
          </a:p>
        </p:txBody>
      </p:sp>
      <p:sp>
        <p:nvSpPr>
          <p:cNvPr id="59" name="Rectangle 58"/>
          <p:cNvSpPr/>
          <p:nvPr/>
        </p:nvSpPr>
        <p:spPr>
          <a:xfrm>
            <a:off x="2909184" y="3272196"/>
            <a:ext cx="986096" cy="4297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A</a:t>
            </a:r>
            <a:endParaRPr lang="en-US" sz="2400" b="1" dirty="0"/>
          </a:p>
        </p:txBody>
      </p:sp>
      <p:sp>
        <p:nvSpPr>
          <p:cNvPr id="60" name="Rectangle 59"/>
          <p:cNvSpPr/>
          <p:nvPr/>
        </p:nvSpPr>
        <p:spPr>
          <a:xfrm>
            <a:off x="3895281" y="3272196"/>
            <a:ext cx="986096" cy="42979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rgbClr val="000000"/>
                </a:solidFill>
              </a:rPr>
              <a:t>B</a:t>
            </a:r>
            <a:endParaRPr lang="en-US" sz="2400" b="1" dirty="0">
              <a:solidFill>
                <a:srgbClr val="000000"/>
              </a:solidFill>
            </a:endParaRPr>
          </a:p>
        </p:txBody>
      </p:sp>
      <p:sp>
        <p:nvSpPr>
          <p:cNvPr id="61" name="Rectangle 60"/>
          <p:cNvSpPr/>
          <p:nvPr/>
        </p:nvSpPr>
        <p:spPr>
          <a:xfrm>
            <a:off x="2909184" y="2655042"/>
            <a:ext cx="666868" cy="4297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C</a:t>
            </a:r>
            <a:endParaRPr lang="en-US" sz="2400" b="1" dirty="0"/>
          </a:p>
        </p:txBody>
      </p:sp>
      <p:sp>
        <p:nvSpPr>
          <p:cNvPr id="62" name="Rectangle 61"/>
          <p:cNvSpPr/>
          <p:nvPr/>
        </p:nvSpPr>
        <p:spPr>
          <a:xfrm>
            <a:off x="4214508" y="2655042"/>
            <a:ext cx="666868" cy="4297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solidFill>
                  <a:srgbClr val="000000"/>
                </a:solidFill>
              </a:rPr>
              <a:t>D</a:t>
            </a:r>
            <a:endParaRPr lang="en-US" sz="2400" b="1" dirty="0">
              <a:solidFill>
                <a:srgbClr val="000000"/>
              </a:solidFill>
            </a:endParaRPr>
          </a:p>
        </p:txBody>
      </p:sp>
      <p:sp>
        <p:nvSpPr>
          <p:cNvPr id="63" name="Rectangle 62"/>
          <p:cNvSpPr/>
          <p:nvPr/>
        </p:nvSpPr>
        <p:spPr>
          <a:xfrm>
            <a:off x="3576052" y="2655042"/>
            <a:ext cx="319228" cy="4297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C</a:t>
            </a:r>
            <a:endParaRPr lang="en-US" sz="2400" b="1" dirty="0"/>
          </a:p>
        </p:txBody>
      </p:sp>
      <p:sp>
        <p:nvSpPr>
          <p:cNvPr id="64" name="Rectangle 63"/>
          <p:cNvSpPr/>
          <p:nvPr/>
        </p:nvSpPr>
        <p:spPr>
          <a:xfrm>
            <a:off x="3895280" y="2655042"/>
            <a:ext cx="319228" cy="42979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smtClean="0"/>
              <a:t>C</a:t>
            </a:r>
            <a:endParaRPr lang="en-US" sz="2400" b="1" dirty="0"/>
          </a:p>
        </p:txBody>
      </p:sp>
      <p:sp>
        <p:nvSpPr>
          <p:cNvPr id="65" name="Rectangle 64"/>
          <p:cNvSpPr/>
          <p:nvPr/>
        </p:nvSpPr>
        <p:spPr>
          <a:xfrm>
            <a:off x="4881376" y="2655042"/>
            <a:ext cx="319228" cy="4297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solidFill>
                  <a:srgbClr val="000000"/>
                </a:solidFill>
              </a:rPr>
              <a:t>D</a:t>
            </a:r>
            <a:endParaRPr lang="en-US" sz="2400" b="1" dirty="0">
              <a:solidFill>
                <a:srgbClr val="000000"/>
              </a:solidFill>
            </a:endParaRPr>
          </a:p>
        </p:txBody>
      </p:sp>
      <p:sp>
        <p:nvSpPr>
          <p:cNvPr id="66" name="Rectangle 65"/>
          <p:cNvSpPr/>
          <p:nvPr/>
        </p:nvSpPr>
        <p:spPr>
          <a:xfrm>
            <a:off x="5193390" y="2655042"/>
            <a:ext cx="319228" cy="42979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400" b="1" dirty="0" smtClean="0">
                <a:solidFill>
                  <a:srgbClr val="000000"/>
                </a:solidFill>
              </a:rPr>
              <a:t>D</a:t>
            </a:r>
            <a:endParaRPr lang="en-US" sz="2400" b="1" dirty="0">
              <a:solidFill>
                <a:srgbClr val="000000"/>
              </a:solidFill>
            </a:endParaRPr>
          </a:p>
        </p:txBody>
      </p:sp>
      <p:sp>
        <p:nvSpPr>
          <p:cNvPr id="67" name="Rectangle 66"/>
          <p:cNvSpPr/>
          <p:nvPr/>
        </p:nvSpPr>
        <p:spPr>
          <a:xfrm>
            <a:off x="4881376" y="3272196"/>
            <a:ext cx="986096" cy="4297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A</a:t>
            </a:r>
            <a:endParaRPr lang="en-US" sz="2400" b="1" dirty="0"/>
          </a:p>
        </p:txBody>
      </p:sp>
      <p:sp>
        <p:nvSpPr>
          <p:cNvPr id="68" name="Rectangle 67"/>
          <p:cNvSpPr/>
          <p:nvPr/>
        </p:nvSpPr>
        <p:spPr>
          <a:xfrm>
            <a:off x="5867472" y="3272196"/>
            <a:ext cx="986096" cy="42979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rgbClr val="000000"/>
                </a:solidFill>
              </a:rPr>
              <a:t>B</a:t>
            </a:r>
            <a:endParaRPr lang="en-US" sz="2400" b="1" dirty="0">
              <a:solidFill>
                <a:srgbClr val="000000"/>
              </a:solidFill>
            </a:endParaRPr>
          </a:p>
        </p:txBody>
      </p:sp>
      <p:sp>
        <p:nvSpPr>
          <p:cNvPr id="69" name="Rectangle 68"/>
          <p:cNvSpPr/>
          <p:nvPr/>
        </p:nvSpPr>
        <p:spPr>
          <a:xfrm>
            <a:off x="6853568" y="3272196"/>
            <a:ext cx="986096" cy="4297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smtClean="0"/>
              <a:t>A</a:t>
            </a:r>
            <a:endParaRPr lang="en-US" sz="2400" b="1" dirty="0"/>
          </a:p>
        </p:txBody>
      </p:sp>
      <p:sp>
        <p:nvSpPr>
          <p:cNvPr id="70" name="Rectangle 69"/>
          <p:cNvSpPr/>
          <p:nvPr/>
        </p:nvSpPr>
        <p:spPr>
          <a:xfrm>
            <a:off x="7839664" y="3272196"/>
            <a:ext cx="986096" cy="42979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rgbClr val="000000"/>
                </a:solidFill>
              </a:rPr>
              <a:t>B</a:t>
            </a:r>
            <a:endParaRPr lang="en-US" sz="2400" b="1" dirty="0">
              <a:solidFill>
                <a:srgbClr val="000000"/>
              </a:solidFill>
            </a:endParaRPr>
          </a:p>
        </p:txBody>
      </p:sp>
      <p:cxnSp>
        <p:nvCxnSpPr>
          <p:cNvPr id="73" name="Straight Arrow Connector 72"/>
          <p:cNvCxnSpPr/>
          <p:nvPr/>
        </p:nvCxnSpPr>
        <p:spPr>
          <a:xfrm>
            <a:off x="2909184" y="3902732"/>
            <a:ext cx="5916576" cy="0"/>
          </a:xfrm>
          <a:prstGeom prst="straightConnector1">
            <a:avLst/>
          </a:prstGeom>
          <a:ln w="38100" cmpd="sng">
            <a:solidFill>
              <a:srgbClr val="000000"/>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699879" y="3921424"/>
            <a:ext cx="8130299" cy="523220"/>
          </a:xfrm>
          <a:prstGeom prst="rect">
            <a:avLst/>
          </a:prstGeom>
          <a:noFill/>
        </p:spPr>
        <p:txBody>
          <a:bodyPr wrap="square" rtlCol="0">
            <a:spAutoFit/>
          </a:bodyPr>
          <a:lstStyle/>
          <a:p>
            <a:r>
              <a:rPr lang="en-US" sz="2800" dirty="0" smtClean="0"/>
              <a:t>RBL-</a:t>
            </a:r>
            <a:r>
              <a:rPr lang="en-US" sz="2800" i="1" dirty="0" smtClean="0"/>
              <a:t>Unaware</a:t>
            </a:r>
            <a:r>
              <a:rPr lang="en-US" sz="2800" dirty="0" smtClean="0"/>
              <a:t>:  </a:t>
            </a:r>
            <a:r>
              <a:rPr lang="en-US" sz="2800" dirty="0" smtClean="0">
                <a:solidFill>
                  <a:srgbClr val="0000FF"/>
                </a:solidFill>
              </a:rPr>
              <a:t> Stall time is 6 PCM device accesses</a:t>
            </a:r>
            <a:endParaRPr lang="en-US" sz="2800" dirty="0">
              <a:solidFill>
                <a:srgbClr val="0000FF"/>
              </a:solidFill>
            </a:endParaRPr>
          </a:p>
        </p:txBody>
      </p:sp>
      <p:sp>
        <p:nvSpPr>
          <p:cNvPr id="90" name="TextBox 89"/>
          <p:cNvSpPr txBox="1"/>
          <p:nvPr/>
        </p:nvSpPr>
        <p:spPr>
          <a:xfrm>
            <a:off x="1107582" y="5912883"/>
            <a:ext cx="7741707" cy="523220"/>
          </a:xfrm>
          <a:prstGeom prst="rect">
            <a:avLst/>
          </a:prstGeom>
          <a:noFill/>
        </p:spPr>
        <p:txBody>
          <a:bodyPr wrap="square" rtlCol="0">
            <a:spAutoFit/>
          </a:bodyPr>
          <a:lstStyle/>
          <a:p>
            <a:r>
              <a:rPr lang="en-US" sz="2800" dirty="0" smtClean="0">
                <a:solidFill>
                  <a:srgbClr val="0000FF"/>
                </a:solidFill>
              </a:rPr>
              <a:t>RBL-Aware: </a:t>
            </a:r>
            <a:r>
              <a:rPr lang="en-US" sz="2800" dirty="0">
                <a:solidFill>
                  <a:srgbClr val="0000FF"/>
                </a:solidFill>
              </a:rPr>
              <a:t>S</a:t>
            </a:r>
            <a:r>
              <a:rPr lang="en-US" sz="2800" dirty="0" smtClean="0">
                <a:solidFill>
                  <a:srgbClr val="0000FF"/>
                </a:solidFill>
              </a:rPr>
              <a:t>tall time is 6 </a:t>
            </a:r>
            <a:r>
              <a:rPr lang="en-US" sz="2800" b="1" dirty="0" smtClean="0">
                <a:solidFill>
                  <a:srgbClr val="0000FF"/>
                </a:solidFill>
              </a:rPr>
              <a:t>DRAM</a:t>
            </a:r>
            <a:r>
              <a:rPr lang="en-US" sz="2800" dirty="0" smtClean="0">
                <a:solidFill>
                  <a:srgbClr val="0000FF"/>
                </a:solidFill>
              </a:rPr>
              <a:t> device accesses</a:t>
            </a:r>
            <a:endParaRPr lang="en-US" sz="2800" dirty="0">
              <a:solidFill>
                <a:srgbClr val="0000FF"/>
              </a:solidFill>
            </a:endParaRPr>
          </a:p>
        </p:txBody>
      </p:sp>
    </p:spTree>
    <p:extLst>
      <p:ext uri="{BB962C8B-B14F-4D97-AF65-F5344CB8AC3E}">
        <p14:creationId xmlns:p14="http://schemas.microsoft.com/office/powerpoint/2010/main" val="19703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par>
                          <p:cTn id="34" fill="hold">
                            <p:stCondLst>
                              <p:cond delay="3000"/>
                            </p:stCondLst>
                            <p:childTnLst>
                              <p:par>
                                <p:cTn id="35" presetID="22" presetClass="entr" presetSubtype="8"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par>
                          <p:cTn id="38" fill="hold">
                            <p:stCondLst>
                              <p:cond delay="3500"/>
                            </p:stCondLst>
                            <p:childTnLst>
                              <p:par>
                                <p:cTn id="39" presetID="22" presetClass="entr" presetSubtype="8"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par>
                          <p:cTn id="46" fill="hold">
                            <p:stCondLst>
                              <p:cond delay="4500"/>
                            </p:stCondLst>
                            <p:childTnLst>
                              <p:par>
                                <p:cTn id="47" presetID="22" presetClass="entr" presetSubtype="8"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childTnLst>
                          </p:cTn>
                        </p:par>
                        <p:par>
                          <p:cTn id="50" fill="hold">
                            <p:stCondLst>
                              <p:cond delay="5000"/>
                            </p:stCondLst>
                            <p:childTnLst>
                              <p:par>
                                <p:cTn id="51" presetID="22" presetClass="entr" presetSubtype="8"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par>
                          <p:cTn id="54" fill="hold">
                            <p:stCondLst>
                              <p:cond delay="5500"/>
                            </p:stCondLst>
                            <p:childTnLst>
                              <p:par>
                                <p:cTn id="55" presetID="22" presetClass="entr" presetSubtype="8" fill="hold" grpId="0"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par>
                          <p:cTn id="58" fill="hold">
                            <p:stCondLst>
                              <p:cond delay="6000"/>
                            </p:stCondLst>
                            <p:childTnLst>
                              <p:par>
                                <p:cTn id="59" presetID="1" presetClass="entr" presetSubtype="0" fill="hold" nodeType="after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grpId="0" nodeType="withEffect">
                                  <p:stCondLst>
                                    <p:cond delay="500"/>
                                  </p:stCondLst>
                                  <p:childTnLst>
                                    <p:set>
                                      <p:cBhvr>
                                        <p:cTn id="64" dur="1" fill="hold">
                                          <p:stCondLst>
                                            <p:cond delay="0"/>
                                          </p:stCondLst>
                                        </p:cTn>
                                        <p:tgtEl>
                                          <p:spTgt spid="9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0" grpId="0" animBg="1"/>
      <p:bldP spid="11" grpId="0" animBg="1"/>
      <p:bldP spid="12" grpId="0" animBg="1"/>
      <p:bldP spid="13" grpId="0" animBg="1"/>
      <p:bldP spid="14" grpId="0" animBg="1"/>
      <p:bldP spid="15" grpId="0" animBg="1"/>
      <p:bldP spid="16" grpId="0" animBg="1"/>
      <p:bldP spid="17" grpId="0" animBg="1"/>
      <p:bldP spid="20" grpId="0" animBg="1"/>
      <p:bldP spid="21" grpId="0" animBg="1"/>
      <p:bldP spid="22" grpId="0" animBg="1"/>
      <p:bldP spid="23" grpId="0" animBg="1"/>
      <p:bldP spid="53" grpId="0"/>
      <p:bldP spid="54" grpId="0"/>
      <p:bldP spid="9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708525"/>
          </a:xfrm>
        </p:spPr>
        <p:txBody>
          <a:bodyPr>
            <a:noAutofit/>
          </a:bodyPr>
          <a:lstStyle/>
          <a:p>
            <a:r>
              <a:rPr lang="en-US" dirty="0" smtClean="0">
                <a:solidFill>
                  <a:schemeClr val="bg2">
                    <a:lumMod val="75000"/>
                  </a:schemeClr>
                </a:solidFill>
              </a:rPr>
              <a:t>Background: Hybrid Memory Systems</a:t>
            </a:r>
          </a:p>
          <a:p>
            <a:r>
              <a:rPr lang="en-US" dirty="0" smtClean="0">
                <a:solidFill>
                  <a:schemeClr val="bg2">
                    <a:lumMod val="75000"/>
                  </a:schemeClr>
                </a:solidFill>
              </a:rPr>
              <a:t>Motivation: Row Buffers and Implications on Data Placement</a:t>
            </a:r>
          </a:p>
          <a:p>
            <a:r>
              <a:rPr lang="en-US" dirty="0" smtClean="0"/>
              <a:t>Mechanisms: Row Buffer Locality-Aware Caching Policies</a:t>
            </a:r>
          </a:p>
          <a:p>
            <a:r>
              <a:rPr lang="en-US" dirty="0" smtClean="0">
                <a:solidFill>
                  <a:schemeClr val="bg2">
                    <a:lumMod val="75000"/>
                  </a:schemeClr>
                </a:solidFill>
              </a:rPr>
              <a:t>Evaluation and Results</a:t>
            </a:r>
          </a:p>
          <a:p>
            <a:r>
              <a:rPr lang="en-US" dirty="0" smtClean="0">
                <a:solidFill>
                  <a:schemeClr val="bg2">
                    <a:lumMod val="75000"/>
                  </a:schemeClr>
                </a:solidFill>
              </a:rPr>
              <a:t>Conclusion</a:t>
            </a:r>
          </a:p>
        </p:txBody>
      </p:sp>
      <p:sp>
        <p:nvSpPr>
          <p:cNvPr id="4" name="Slide Number Placeholder 3"/>
          <p:cNvSpPr>
            <a:spLocks noGrp="1"/>
          </p:cNvSpPr>
          <p:nvPr>
            <p:ph type="sldNum" sz="quarter" idx="12"/>
          </p:nvPr>
        </p:nvSpPr>
        <p:spPr/>
        <p:txBody>
          <a:bodyPr/>
          <a:lstStyle/>
          <a:p>
            <a:fld id="{36CA0E5C-1BCC-426A-8CC8-692FA6A1AE55}" type="slidenum">
              <a:rPr lang="en-US" smtClean="0"/>
              <a:t>19</a:t>
            </a:fld>
            <a:endParaRPr lang="en-US"/>
          </a:p>
        </p:txBody>
      </p:sp>
    </p:spTree>
    <p:extLst>
      <p:ext uri="{BB962C8B-B14F-4D97-AF65-F5344CB8AC3E}">
        <p14:creationId xmlns:p14="http://schemas.microsoft.com/office/powerpoint/2010/main" val="1841465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4" name="Slide Number Placeholder 3"/>
          <p:cNvSpPr>
            <a:spLocks noGrp="1"/>
          </p:cNvSpPr>
          <p:nvPr>
            <p:ph type="sldNum" sz="quarter" idx="12"/>
          </p:nvPr>
        </p:nvSpPr>
        <p:spPr/>
        <p:txBody>
          <a:bodyPr/>
          <a:lstStyle/>
          <a:p>
            <a:fld id="{36CA0E5C-1BCC-426A-8CC8-692FA6A1AE55}" type="slidenum">
              <a:rPr lang="en-US" smtClean="0"/>
              <a:t>2</a:t>
            </a:fld>
            <a:endParaRPr lang="en-US"/>
          </a:p>
        </p:txBody>
      </p:sp>
      <p:sp>
        <p:nvSpPr>
          <p:cNvPr id="5" name="Content Placeholder 2"/>
          <p:cNvSpPr txBox="1">
            <a:spLocks/>
          </p:cNvSpPr>
          <p:nvPr/>
        </p:nvSpPr>
        <p:spPr bwMode="auto">
          <a:xfrm>
            <a:off x="241300" y="1417638"/>
            <a:ext cx="86868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t>Different memory technologies have different strengths</a:t>
            </a:r>
          </a:p>
          <a:p>
            <a:r>
              <a:rPr lang="en-US" sz="2600" dirty="0" smtClean="0"/>
              <a:t>A hybrid memory system (DRAM-PCM) aims for </a:t>
            </a:r>
            <a:r>
              <a:rPr lang="en-US" sz="2600" dirty="0"/>
              <a:t>best of both</a:t>
            </a:r>
          </a:p>
          <a:p>
            <a:r>
              <a:rPr lang="en-US" sz="2600" b="1" u="sng" dirty="0">
                <a:solidFill>
                  <a:srgbClr val="FF0000"/>
                </a:solidFill>
              </a:rPr>
              <a:t>Problem:</a:t>
            </a:r>
            <a:r>
              <a:rPr lang="en-US" sz="2600" dirty="0">
                <a:solidFill>
                  <a:srgbClr val="FF0000"/>
                </a:solidFill>
              </a:rPr>
              <a:t>  How to place data between these heterogeneous </a:t>
            </a:r>
            <a:r>
              <a:rPr lang="en-US" sz="2600" dirty="0" smtClean="0">
                <a:solidFill>
                  <a:srgbClr val="FF0000"/>
                </a:solidFill>
              </a:rPr>
              <a:t>memory devices</a:t>
            </a:r>
            <a:r>
              <a:rPr lang="en-US" sz="2600" dirty="0">
                <a:solidFill>
                  <a:srgbClr val="FF0000"/>
                </a:solidFill>
              </a:rPr>
              <a:t>?</a:t>
            </a:r>
          </a:p>
          <a:p>
            <a:r>
              <a:rPr lang="en-US" sz="2600" b="1" u="sng" dirty="0"/>
              <a:t>Observation:</a:t>
            </a:r>
            <a:r>
              <a:rPr lang="en-US" sz="2600" dirty="0"/>
              <a:t> PCM array access latency is higher than DRAM’s </a:t>
            </a:r>
            <a:r>
              <a:rPr lang="en-US" sz="2600" dirty="0" smtClean="0"/>
              <a:t>– But peripheral </a:t>
            </a:r>
            <a:r>
              <a:rPr lang="en-US" sz="2600" dirty="0"/>
              <a:t>circuit (row buffer) access latencies are similar</a:t>
            </a:r>
          </a:p>
          <a:p>
            <a:r>
              <a:rPr lang="en-US" sz="2600" b="1" u="sng" dirty="0">
                <a:solidFill>
                  <a:srgbClr val="0000FF"/>
                </a:solidFill>
              </a:rPr>
              <a:t>Key Idea:</a:t>
            </a:r>
            <a:r>
              <a:rPr lang="en-US" sz="2600" dirty="0">
                <a:solidFill>
                  <a:srgbClr val="0000FF"/>
                </a:solidFill>
              </a:rPr>
              <a:t> Use row buffer locality (RBL) as a key criterion for data placement</a:t>
            </a:r>
          </a:p>
          <a:p>
            <a:r>
              <a:rPr lang="en-US" sz="2600" b="1" u="sng" dirty="0"/>
              <a:t>Solution:</a:t>
            </a:r>
            <a:r>
              <a:rPr lang="en-US" sz="2600" dirty="0"/>
              <a:t> Cache to DRAM rows with </a:t>
            </a:r>
            <a:r>
              <a:rPr lang="en-US" sz="2600" dirty="0">
                <a:solidFill>
                  <a:srgbClr val="0000FF"/>
                </a:solidFill>
              </a:rPr>
              <a:t>low RBL</a:t>
            </a:r>
            <a:r>
              <a:rPr lang="en-US" sz="2600" dirty="0"/>
              <a:t> and </a:t>
            </a:r>
            <a:r>
              <a:rPr lang="en-US" sz="2600" dirty="0">
                <a:solidFill>
                  <a:srgbClr val="0000FF"/>
                </a:solidFill>
              </a:rPr>
              <a:t>high reuse</a:t>
            </a:r>
            <a:endParaRPr lang="en-US" sz="2600" dirty="0"/>
          </a:p>
          <a:p>
            <a:r>
              <a:rPr lang="en-US" sz="2600" dirty="0"/>
              <a:t>Improves both performance and energy efficiency over state-of-the-art caching policies</a:t>
            </a:r>
          </a:p>
        </p:txBody>
      </p:sp>
    </p:spTree>
    <p:extLst>
      <p:ext uri="{BB962C8B-B14F-4D97-AF65-F5344CB8AC3E}">
        <p14:creationId xmlns:p14="http://schemas.microsoft.com/office/powerpoint/2010/main" val="1574267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Mechanism: RBLA</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For recently used rows in PCM:</a:t>
            </a:r>
          </a:p>
          <a:p>
            <a:pPr lvl="1"/>
            <a:r>
              <a:rPr lang="en-US" dirty="0" smtClean="0"/>
              <a:t>Count row buffer </a:t>
            </a:r>
            <a:r>
              <a:rPr lang="en-US" dirty="0" smtClean="0">
                <a:solidFill>
                  <a:srgbClr val="FF0000"/>
                </a:solidFill>
              </a:rPr>
              <a:t>misses </a:t>
            </a:r>
            <a:r>
              <a:rPr lang="en-US" dirty="0" smtClean="0"/>
              <a:t>as indicator of row buffer locality (RBL)</a:t>
            </a:r>
          </a:p>
          <a:p>
            <a:pPr lvl="3"/>
            <a:endParaRPr lang="en-US" dirty="0" smtClean="0"/>
          </a:p>
          <a:p>
            <a:pPr marL="514350" indent="-514350">
              <a:buFont typeface="+mj-lt"/>
              <a:buAutoNum type="arabicPeriod"/>
            </a:pPr>
            <a:r>
              <a:rPr lang="en-US" dirty="0" smtClean="0"/>
              <a:t>Cache to DRAM rows with </a:t>
            </a:r>
            <a:r>
              <a:rPr lang="en-US" dirty="0" smtClean="0">
                <a:solidFill>
                  <a:srgbClr val="FF0000"/>
                </a:solidFill>
              </a:rPr>
              <a:t>misses </a:t>
            </a:r>
            <a:r>
              <a:rPr lang="en-US" dirty="0" smtClean="0">
                <a:sym typeface="Symbol"/>
              </a:rPr>
              <a:t></a:t>
            </a:r>
            <a:r>
              <a:rPr lang="en-US" dirty="0" smtClean="0"/>
              <a:t> </a:t>
            </a:r>
            <a:r>
              <a:rPr lang="en-US" dirty="0" smtClean="0">
                <a:solidFill>
                  <a:srgbClr val="0000FF"/>
                </a:solidFill>
              </a:rPr>
              <a:t>threshold</a:t>
            </a:r>
          </a:p>
          <a:p>
            <a:pPr lvl="1"/>
            <a:r>
              <a:rPr lang="en-US" dirty="0" smtClean="0"/>
              <a:t>Row buffer miss counts are periodically reset (only cache rows with high reuse)</a:t>
            </a:r>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Our Mechanism: RBLA</a:t>
            </a:r>
            <a:r>
              <a:rPr lang="en-US" dirty="0" smtClean="0">
                <a:effectLst>
                  <a:glow rad="228600">
                    <a:schemeClr val="accent6">
                      <a:satMod val="175000"/>
                      <a:alpha val="40000"/>
                    </a:schemeClr>
                  </a:glow>
                </a:effectLst>
              </a:rPr>
              <a:t>-</a:t>
            </a:r>
            <a:r>
              <a:rPr lang="en-US" dirty="0" err="1" smtClean="0">
                <a:effectLst>
                  <a:glow rad="228600">
                    <a:schemeClr val="accent6">
                      <a:satMod val="175000"/>
                      <a:alpha val="40000"/>
                    </a:schemeClr>
                  </a:glow>
                </a:effectLst>
              </a:rPr>
              <a:t>Dyn</a:t>
            </a:r>
            <a:endParaRPr lang="en-US" dirty="0">
              <a:effectLst>
                <a:glow rad="228600">
                  <a:schemeClr val="accent6">
                    <a:satMod val="175000"/>
                    <a:alpha val="40000"/>
                  </a:schemeClr>
                </a:glow>
              </a:effectLst>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For recently used rows in PCM:</a:t>
            </a:r>
          </a:p>
          <a:p>
            <a:pPr lvl="1"/>
            <a:r>
              <a:rPr lang="en-US" dirty="0" smtClean="0"/>
              <a:t>Count row buffer </a:t>
            </a:r>
            <a:r>
              <a:rPr lang="en-US" dirty="0" smtClean="0">
                <a:solidFill>
                  <a:srgbClr val="FF0000"/>
                </a:solidFill>
              </a:rPr>
              <a:t>misses</a:t>
            </a:r>
            <a:r>
              <a:rPr lang="en-US" dirty="0" smtClean="0"/>
              <a:t> as indicator of row buffer locality (RBL)</a:t>
            </a:r>
          </a:p>
          <a:p>
            <a:pPr lvl="3"/>
            <a:endParaRPr lang="en-US" dirty="0" smtClean="0"/>
          </a:p>
          <a:p>
            <a:pPr marL="514350" indent="-514350">
              <a:buFont typeface="+mj-lt"/>
              <a:buAutoNum type="arabicPeriod"/>
            </a:pPr>
            <a:r>
              <a:rPr lang="en-US" dirty="0" smtClean="0"/>
              <a:t>Cache to DRAM rows with </a:t>
            </a:r>
            <a:r>
              <a:rPr lang="en-US" dirty="0" smtClean="0">
                <a:solidFill>
                  <a:srgbClr val="FF0000"/>
                </a:solidFill>
              </a:rPr>
              <a:t>misses</a:t>
            </a:r>
            <a:r>
              <a:rPr lang="en-US" dirty="0" smtClean="0"/>
              <a:t> </a:t>
            </a:r>
            <a:r>
              <a:rPr lang="en-US" dirty="0" smtClean="0">
                <a:sym typeface="Symbol"/>
              </a:rPr>
              <a:t></a:t>
            </a:r>
            <a:r>
              <a:rPr lang="en-US" dirty="0" smtClean="0"/>
              <a:t> </a:t>
            </a:r>
            <a:r>
              <a:rPr lang="en-US" dirty="0" smtClean="0">
                <a:solidFill>
                  <a:srgbClr val="0000FF"/>
                </a:solidFill>
              </a:rPr>
              <a:t>threshold</a:t>
            </a:r>
          </a:p>
          <a:p>
            <a:pPr lvl="1"/>
            <a:r>
              <a:rPr lang="en-US" dirty="0" smtClean="0"/>
              <a:t>Row buffer miss counts are periodically reset (only cache rows with high reuse)</a:t>
            </a:r>
          </a:p>
          <a:p>
            <a:pPr lvl="3"/>
            <a:endParaRPr lang="en-US" dirty="0" smtClean="0"/>
          </a:p>
          <a:p>
            <a:pPr marL="514350" indent="-514350">
              <a:buFont typeface="+mj-lt"/>
              <a:buAutoNum type="arabicPeriod"/>
            </a:pPr>
            <a:r>
              <a:rPr lang="en-US" dirty="0" smtClean="0">
                <a:effectLst>
                  <a:glow rad="228600">
                    <a:schemeClr val="accent6">
                      <a:satMod val="175000"/>
                      <a:alpha val="40000"/>
                    </a:schemeClr>
                  </a:glow>
                </a:effectLst>
              </a:rPr>
              <a:t>Dyn</a:t>
            </a:r>
            <a:r>
              <a:rPr lang="en-US" dirty="0" smtClean="0"/>
              <a:t>amically adjust </a:t>
            </a:r>
            <a:r>
              <a:rPr lang="en-US" dirty="0" smtClean="0">
                <a:solidFill>
                  <a:srgbClr val="0000FF"/>
                </a:solidFill>
              </a:rPr>
              <a:t>threshold</a:t>
            </a:r>
            <a:r>
              <a:rPr lang="en-US" dirty="0" smtClean="0"/>
              <a:t> to adapt to workload/system characteristics</a:t>
            </a:r>
          </a:p>
          <a:p>
            <a:pPr lvl="1"/>
            <a:r>
              <a:rPr lang="en-US" dirty="0" smtClean="0"/>
              <a:t>Interval-based cost-benefit analysis</a:t>
            </a:r>
            <a:endParaRPr lang="en-US" dirty="0"/>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21</a:t>
            </a:fld>
            <a:endParaRPr lang="en-US"/>
          </a:p>
        </p:txBody>
      </p:sp>
    </p:spTree>
    <p:extLst>
      <p:ext uri="{BB962C8B-B14F-4D97-AF65-F5344CB8AC3E}">
        <p14:creationId xmlns:p14="http://schemas.microsoft.com/office/powerpoint/2010/main" val="837913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en-US" dirty="0" smtClean="0">
                <a:latin typeface="Times" charset="0"/>
                <a:cs typeface="Times" charset="0"/>
              </a:rPr>
              <a:t>Implementation: “Statistics Store”</a:t>
            </a:r>
            <a:endParaRPr lang="en-US" dirty="0">
              <a:latin typeface="Times" charset="0"/>
              <a:cs typeface="Times" charset="0"/>
            </a:endParaRPr>
          </a:p>
        </p:txBody>
      </p:sp>
      <p:sp>
        <p:nvSpPr>
          <p:cNvPr id="62466" name="Content Placeholder 2"/>
          <p:cNvSpPr>
            <a:spLocks noGrp="1"/>
          </p:cNvSpPr>
          <p:nvPr>
            <p:ph idx="1"/>
          </p:nvPr>
        </p:nvSpPr>
        <p:spPr/>
        <p:txBody>
          <a:bodyPr/>
          <a:lstStyle/>
          <a:p>
            <a:r>
              <a:rPr lang="en-US" dirty="0" smtClean="0">
                <a:latin typeface="Calibri" charset="0"/>
              </a:rPr>
              <a:t>Goal: To keep count </a:t>
            </a:r>
            <a:r>
              <a:rPr lang="en-US" dirty="0">
                <a:latin typeface="Calibri" charset="0"/>
              </a:rPr>
              <a:t>of </a:t>
            </a:r>
            <a:r>
              <a:rPr lang="en-US" dirty="0" smtClean="0">
                <a:latin typeface="Calibri" charset="0"/>
              </a:rPr>
              <a:t>row buffer misses to recently used rows in PCM</a:t>
            </a:r>
          </a:p>
          <a:p>
            <a:pPr lvl="3"/>
            <a:endParaRPr lang="en-US" dirty="0" smtClean="0">
              <a:latin typeface="Calibri" charset="0"/>
            </a:endParaRPr>
          </a:p>
          <a:p>
            <a:r>
              <a:rPr lang="en-US" dirty="0" smtClean="0">
                <a:latin typeface="Calibri" charset="0"/>
              </a:rPr>
              <a:t>Hardware structure in memory controller</a:t>
            </a:r>
          </a:p>
          <a:p>
            <a:pPr lvl="1"/>
            <a:r>
              <a:rPr lang="en-US" dirty="0" smtClean="0">
                <a:latin typeface="Calibri" charset="0"/>
              </a:rPr>
              <a:t>Operation is similar to a cache</a:t>
            </a:r>
          </a:p>
          <a:p>
            <a:pPr lvl="2"/>
            <a:r>
              <a:rPr lang="en-US" dirty="0" smtClean="0">
                <a:latin typeface="Calibri" charset="0"/>
              </a:rPr>
              <a:t>Input: row address</a:t>
            </a:r>
          </a:p>
          <a:p>
            <a:pPr lvl="2"/>
            <a:r>
              <a:rPr lang="en-US" dirty="0" smtClean="0">
                <a:latin typeface="Calibri" charset="0"/>
              </a:rPr>
              <a:t>Output: row buffer miss count</a:t>
            </a:r>
          </a:p>
          <a:p>
            <a:pPr lvl="1"/>
            <a:r>
              <a:rPr lang="en-US" dirty="0" smtClean="0">
                <a:latin typeface="Calibri" charset="0"/>
              </a:rPr>
              <a:t>128-set 16-way statistics store (9.25KB) achieves system performance within 0.3% of an unlimited-sized statistics store</a:t>
            </a:r>
          </a:p>
        </p:txBody>
      </p:sp>
      <p:sp>
        <p:nvSpPr>
          <p:cNvPr id="4" name="Slide Number Placeholder 3"/>
          <p:cNvSpPr>
            <a:spLocks noGrp="1"/>
          </p:cNvSpPr>
          <p:nvPr>
            <p:ph type="sldNum" sz="quarter" idx="12"/>
          </p:nvPr>
        </p:nvSpPr>
        <p:spPr/>
        <p:txBody>
          <a:bodyPr/>
          <a:lstStyle/>
          <a:p>
            <a:pPr>
              <a:defRPr/>
            </a:pPr>
            <a:fld id="{61A4B169-AA1C-E540-A762-63FCAF9574E5}" type="slidenum">
              <a:rPr lang="en-US"/>
              <a:pPr>
                <a:defRPr/>
              </a:pPr>
              <a:t>22</a:t>
            </a:fld>
            <a:endParaRPr lang="en-US"/>
          </a:p>
        </p:txBody>
      </p:sp>
    </p:spTree>
    <p:extLst>
      <p:ext uri="{BB962C8B-B14F-4D97-AF65-F5344CB8AC3E}">
        <p14:creationId xmlns:p14="http://schemas.microsoft.com/office/powerpoint/2010/main" val="2619059809"/>
      </p:ext>
    </p:extLst>
  </p:cSld>
  <p:clrMapOvr>
    <a:masterClrMapping/>
  </p:clrMapOvr>
  <p:transition spd="slow" advTm="2769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46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6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46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46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46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708525"/>
          </a:xfrm>
        </p:spPr>
        <p:txBody>
          <a:bodyPr>
            <a:noAutofit/>
          </a:bodyPr>
          <a:lstStyle/>
          <a:p>
            <a:r>
              <a:rPr lang="en-US" dirty="0" smtClean="0">
                <a:solidFill>
                  <a:schemeClr val="bg2">
                    <a:lumMod val="75000"/>
                  </a:schemeClr>
                </a:solidFill>
              </a:rPr>
              <a:t>Background: Hybrid Memory Systems</a:t>
            </a:r>
          </a:p>
          <a:p>
            <a:r>
              <a:rPr lang="en-US" dirty="0" smtClean="0">
                <a:solidFill>
                  <a:schemeClr val="bg2">
                    <a:lumMod val="75000"/>
                  </a:schemeClr>
                </a:solidFill>
              </a:rPr>
              <a:t>Motivation: Row Buffers and Implications on Data Placement</a:t>
            </a:r>
          </a:p>
          <a:p>
            <a:r>
              <a:rPr lang="en-US" dirty="0" smtClean="0">
                <a:solidFill>
                  <a:schemeClr val="bg2">
                    <a:lumMod val="75000"/>
                  </a:schemeClr>
                </a:solidFill>
              </a:rPr>
              <a:t>Mechanisms: Row Buffer Locality-Aware Caching Policies</a:t>
            </a:r>
          </a:p>
          <a:p>
            <a:r>
              <a:rPr lang="en-US" dirty="0" smtClean="0"/>
              <a:t>Evaluation and Results</a:t>
            </a:r>
          </a:p>
          <a:p>
            <a:r>
              <a:rPr lang="en-US" dirty="0" smtClean="0"/>
              <a:t>Conclusion</a:t>
            </a:r>
          </a:p>
        </p:txBody>
      </p:sp>
      <p:sp>
        <p:nvSpPr>
          <p:cNvPr id="4" name="Slide Number Placeholder 3"/>
          <p:cNvSpPr>
            <a:spLocks noGrp="1"/>
          </p:cNvSpPr>
          <p:nvPr>
            <p:ph type="sldNum" sz="quarter" idx="12"/>
          </p:nvPr>
        </p:nvSpPr>
        <p:spPr/>
        <p:txBody>
          <a:bodyPr/>
          <a:lstStyle/>
          <a:p>
            <a:fld id="{36CA0E5C-1BCC-426A-8CC8-692FA6A1AE55}" type="slidenum">
              <a:rPr lang="en-US" smtClean="0"/>
              <a:t>23</a:t>
            </a:fld>
            <a:endParaRPr lang="en-US"/>
          </a:p>
        </p:txBody>
      </p:sp>
    </p:spTree>
    <p:extLst>
      <p:ext uri="{BB962C8B-B14F-4D97-AF65-F5344CB8AC3E}">
        <p14:creationId xmlns:p14="http://schemas.microsoft.com/office/powerpoint/2010/main" val="8610259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Methodology</a:t>
            </a:r>
            <a:endParaRPr lang="en-US" dirty="0"/>
          </a:p>
        </p:txBody>
      </p:sp>
      <p:sp>
        <p:nvSpPr>
          <p:cNvPr id="3" name="Content Placeholder 2"/>
          <p:cNvSpPr>
            <a:spLocks noGrp="1"/>
          </p:cNvSpPr>
          <p:nvPr>
            <p:ph idx="1"/>
          </p:nvPr>
        </p:nvSpPr>
        <p:spPr/>
        <p:txBody>
          <a:bodyPr/>
          <a:lstStyle/>
          <a:p>
            <a:r>
              <a:rPr lang="en-US" dirty="0" smtClean="0"/>
              <a:t>Cycle-level x86 CPU-memory simulator</a:t>
            </a:r>
          </a:p>
          <a:p>
            <a:pPr lvl="1"/>
            <a:r>
              <a:rPr lang="en-US" b="1" dirty="0"/>
              <a:t>CPU</a:t>
            </a:r>
            <a:r>
              <a:rPr lang="en-US" dirty="0"/>
              <a:t>: </a:t>
            </a:r>
            <a:r>
              <a:rPr lang="en-US" dirty="0" smtClean="0">
                <a:solidFill>
                  <a:srgbClr val="0000FF"/>
                </a:solidFill>
              </a:rPr>
              <a:t>16 out</a:t>
            </a:r>
            <a:r>
              <a:rPr lang="en-US" dirty="0">
                <a:solidFill>
                  <a:srgbClr val="0000FF"/>
                </a:solidFill>
              </a:rPr>
              <a:t>-of-order </a:t>
            </a:r>
            <a:r>
              <a:rPr lang="en-US" dirty="0" smtClean="0">
                <a:solidFill>
                  <a:srgbClr val="0000FF"/>
                </a:solidFill>
              </a:rPr>
              <a:t>cores</a:t>
            </a:r>
            <a:r>
              <a:rPr lang="en-US" dirty="0" smtClean="0"/>
              <a:t>, </a:t>
            </a:r>
            <a:r>
              <a:rPr lang="en-US" dirty="0"/>
              <a:t>32KB </a:t>
            </a:r>
            <a:r>
              <a:rPr lang="en-US" dirty="0" smtClean="0"/>
              <a:t>private L1 per core, </a:t>
            </a:r>
            <a:r>
              <a:rPr lang="en-US" dirty="0"/>
              <a:t>512KB </a:t>
            </a:r>
            <a:r>
              <a:rPr lang="en-US" dirty="0" smtClean="0"/>
              <a:t>shared L2 per core</a:t>
            </a:r>
            <a:endParaRPr lang="en-US" dirty="0"/>
          </a:p>
          <a:p>
            <a:pPr lvl="1"/>
            <a:r>
              <a:rPr lang="en-US" b="1" dirty="0"/>
              <a:t>Memory</a:t>
            </a:r>
            <a:r>
              <a:rPr lang="en-US" dirty="0"/>
              <a:t>: </a:t>
            </a:r>
            <a:r>
              <a:rPr lang="en-US" dirty="0" smtClean="0">
                <a:solidFill>
                  <a:srgbClr val="0000FF"/>
                </a:solidFill>
              </a:rPr>
              <a:t>1GB DRAM </a:t>
            </a:r>
            <a:r>
              <a:rPr lang="en-US" dirty="0" smtClean="0"/>
              <a:t>(8 banks), </a:t>
            </a:r>
            <a:r>
              <a:rPr lang="en-US" dirty="0" smtClean="0">
                <a:solidFill>
                  <a:srgbClr val="0000FF"/>
                </a:solidFill>
              </a:rPr>
              <a:t>16GB PCM </a:t>
            </a:r>
            <a:r>
              <a:rPr lang="en-US" dirty="0" smtClean="0"/>
              <a:t>(8 banks), 4KB migration granularity</a:t>
            </a:r>
            <a:endParaRPr lang="en-US" dirty="0"/>
          </a:p>
          <a:p>
            <a:r>
              <a:rPr lang="en-US" dirty="0" smtClean="0"/>
              <a:t>36 multi-programmed server, cloud workloads</a:t>
            </a:r>
          </a:p>
          <a:p>
            <a:pPr lvl="1"/>
            <a:r>
              <a:rPr lang="en-US" dirty="0" smtClean="0"/>
              <a:t>Server: </a:t>
            </a:r>
            <a:r>
              <a:rPr lang="en-US" dirty="0" smtClean="0">
                <a:solidFill>
                  <a:srgbClr val="0000FF"/>
                </a:solidFill>
              </a:rPr>
              <a:t>TPC-C (OLTP)</a:t>
            </a:r>
            <a:r>
              <a:rPr lang="en-US" dirty="0" smtClean="0"/>
              <a:t>, </a:t>
            </a:r>
            <a:r>
              <a:rPr lang="en-US" dirty="0" smtClean="0">
                <a:solidFill>
                  <a:srgbClr val="0000FF"/>
                </a:solidFill>
              </a:rPr>
              <a:t>TPC-H (Decision Support)</a:t>
            </a:r>
          </a:p>
          <a:p>
            <a:pPr lvl="1"/>
            <a:r>
              <a:rPr lang="en-US" dirty="0" smtClean="0"/>
              <a:t>Cloud: </a:t>
            </a:r>
            <a:r>
              <a:rPr lang="en-US" dirty="0" smtClean="0">
                <a:solidFill>
                  <a:srgbClr val="0000FF"/>
                </a:solidFill>
              </a:rPr>
              <a:t>Apache (</a:t>
            </a:r>
            <a:r>
              <a:rPr lang="en-US" dirty="0" err="1" smtClean="0">
                <a:solidFill>
                  <a:srgbClr val="0000FF"/>
                </a:solidFill>
              </a:rPr>
              <a:t>Webserv</a:t>
            </a:r>
            <a:r>
              <a:rPr lang="en-US" dirty="0" smtClean="0">
                <a:solidFill>
                  <a:srgbClr val="0000FF"/>
                </a:solidFill>
              </a:rPr>
              <a:t>.)</a:t>
            </a:r>
            <a:r>
              <a:rPr lang="en-US" dirty="0" smtClean="0"/>
              <a:t>, </a:t>
            </a:r>
            <a:r>
              <a:rPr lang="en-US" dirty="0" smtClean="0">
                <a:solidFill>
                  <a:srgbClr val="0000FF"/>
                </a:solidFill>
              </a:rPr>
              <a:t>H.264 (</a:t>
            </a:r>
            <a:r>
              <a:rPr lang="en-US" dirty="0">
                <a:solidFill>
                  <a:srgbClr val="0000FF"/>
                </a:solidFill>
              </a:rPr>
              <a:t>Video)</a:t>
            </a:r>
            <a:r>
              <a:rPr lang="en-US" dirty="0" smtClean="0"/>
              <a:t>, </a:t>
            </a:r>
            <a:r>
              <a:rPr lang="en-US" dirty="0" smtClean="0">
                <a:solidFill>
                  <a:srgbClr val="0000FF"/>
                </a:solidFill>
              </a:rPr>
              <a:t>TPC-C/H</a:t>
            </a:r>
          </a:p>
          <a:p>
            <a:r>
              <a:rPr lang="en-US" dirty="0" smtClean="0"/>
              <a:t>Metrics: Weighted speedup (</a:t>
            </a:r>
            <a:r>
              <a:rPr lang="en-US" dirty="0" err="1" smtClean="0"/>
              <a:t>perf</a:t>
            </a:r>
            <a:r>
              <a:rPr lang="en-US" dirty="0" smtClean="0"/>
              <a:t>.), </a:t>
            </a:r>
            <a:r>
              <a:rPr lang="en-US" dirty="0" err="1" smtClean="0"/>
              <a:t>perf</a:t>
            </a:r>
            <a:r>
              <a:rPr lang="en-US" dirty="0" smtClean="0"/>
              <a:t>./Watt (energy eff.), Maximum </a:t>
            </a:r>
            <a:r>
              <a:rPr lang="en-US" dirty="0"/>
              <a:t>slowdown (fairness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24</a:t>
            </a:fld>
            <a:endParaRPr lang="en-US"/>
          </a:p>
        </p:txBody>
      </p:sp>
    </p:spTree>
    <p:extLst>
      <p:ext uri="{BB962C8B-B14F-4D97-AF65-F5344CB8AC3E}">
        <p14:creationId xmlns:p14="http://schemas.microsoft.com/office/powerpoint/2010/main" val="31790613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Points</a:t>
            </a:r>
            <a:endParaRPr lang="en-US" dirty="0"/>
          </a:p>
        </p:txBody>
      </p:sp>
      <p:sp>
        <p:nvSpPr>
          <p:cNvPr id="3" name="Content Placeholder 2"/>
          <p:cNvSpPr>
            <a:spLocks noGrp="1"/>
          </p:cNvSpPr>
          <p:nvPr>
            <p:ph idx="1"/>
          </p:nvPr>
        </p:nvSpPr>
        <p:spPr/>
        <p:txBody>
          <a:bodyPr/>
          <a:lstStyle/>
          <a:p>
            <a:r>
              <a:rPr lang="en-US" b="1" dirty="0" smtClean="0"/>
              <a:t>Conventional LRU Caching</a:t>
            </a:r>
          </a:p>
          <a:p>
            <a:r>
              <a:rPr lang="en-US" b="1" dirty="0" smtClean="0"/>
              <a:t>FREQ</a:t>
            </a:r>
            <a:r>
              <a:rPr lang="en-US" dirty="0" smtClean="0"/>
              <a:t>:  Access-frequency-based caching</a:t>
            </a:r>
            <a:endParaRPr lang="en-US" sz="2000" dirty="0" smtClean="0"/>
          </a:p>
          <a:p>
            <a:pPr lvl="1"/>
            <a:r>
              <a:rPr lang="en-US" dirty="0" smtClean="0"/>
              <a:t>Places “hot data” in cache</a:t>
            </a:r>
            <a:r>
              <a:rPr lang="en-US" sz="2000" b="1" dirty="0" smtClean="0"/>
              <a:t> </a:t>
            </a:r>
            <a:r>
              <a:rPr lang="en-US" sz="2000" dirty="0"/>
              <a:t>[Jiang</a:t>
            </a:r>
            <a:r>
              <a:rPr lang="en-US" sz="2000" dirty="0" smtClean="0"/>
              <a:t>+ HPCA’10]</a:t>
            </a:r>
          </a:p>
          <a:p>
            <a:pPr lvl="1"/>
            <a:r>
              <a:rPr lang="en-US" dirty="0" smtClean="0"/>
              <a:t>Cache </a:t>
            </a:r>
            <a:r>
              <a:rPr lang="en-US" dirty="0"/>
              <a:t>to DRAM rows with </a:t>
            </a:r>
            <a:r>
              <a:rPr lang="en-US" dirty="0" smtClean="0"/>
              <a:t>accesses </a:t>
            </a:r>
            <a:r>
              <a:rPr lang="en-US" dirty="0">
                <a:sym typeface="Symbol"/>
              </a:rPr>
              <a:t></a:t>
            </a:r>
            <a:r>
              <a:rPr lang="en-US" dirty="0"/>
              <a:t> </a:t>
            </a:r>
            <a:r>
              <a:rPr lang="en-US" dirty="0" smtClean="0"/>
              <a:t>threshold</a:t>
            </a:r>
            <a:endParaRPr lang="en-US" dirty="0"/>
          </a:p>
          <a:p>
            <a:pPr lvl="1"/>
            <a:r>
              <a:rPr lang="en-US" dirty="0" smtClean="0">
                <a:solidFill>
                  <a:srgbClr val="FF0000"/>
                </a:solidFill>
              </a:rPr>
              <a:t>Row buffer locality-</a:t>
            </a:r>
            <a:r>
              <a:rPr lang="en-US" i="1" dirty="0" smtClean="0">
                <a:solidFill>
                  <a:srgbClr val="FF0000"/>
                </a:solidFill>
              </a:rPr>
              <a:t>unaware</a:t>
            </a:r>
          </a:p>
          <a:p>
            <a:r>
              <a:rPr lang="en-US" b="1" dirty="0" smtClean="0"/>
              <a:t>FREQ-</a:t>
            </a:r>
            <a:r>
              <a:rPr lang="en-US" b="1" dirty="0" err="1" smtClean="0"/>
              <a:t>Dyn</a:t>
            </a:r>
            <a:r>
              <a:rPr lang="en-US" dirty="0" smtClean="0"/>
              <a:t>: Adaptive Freq.-based caching</a:t>
            </a:r>
          </a:p>
          <a:p>
            <a:pPr lvl="1"/>
            <a:r>
              <a:rPr lang="en-US" b="1" dirty="0" smtClean="0"/>
              <a:t>FREQ</a:t>
            </a:r>
            <a:r>
              <a:rPr lang="en-US" dirty="0" smtClean="0"/>
              <a:t> + our dynamic threshold adjustment</a:t>
            </a:r>
          </a:p>
          <a:p>
            <a:pPr lvl="1"/>
            <a:r>
              <a:rPr lang="en-US" dirty="0">
                <a:solidFill>
                  <a:srgbClr val="FF0000"/>
                </a:solidFill>
              </a:rPr>
              <a:t>Row buffer locality-</a:t>
            </a:r>
            <a:r>
              <a:rPr lang="en-US" i="1" dirty="0">
                <a:solidFill>
                  <a:srgbClr val="FF0000"/>
                </a:solidFill>
              </a:rPr>
              <a:t>unaware</a:t>
            </a:r>
            <a:endParaRPr lang="en-US" i="1" dirty="0" smtClean="0"/>
          </a:p>
          <a:p>
            <a:r>
              <a:rPr lang="en-US" b="1" dirty="0" smtClean="0"/>
              <a:t>RBLA</a:t>
            </a:r>
            <a:r>
              <a:rPr lang="en-US" dirty="0"/>
              <a:t>: Row buffer locality-aware </a:t>
            </a:r>
            <a:r>
              <a:rPr lang="en-US" dirty="0" smtClean="0"/>
              <a:t>caching</a:t>
            </a:r>
          </a:p>
          <a:p>
            <a:r>
              <a:rPr lang="en-US" b="1" dirty="0" smtClean="0"/>
              <a:t>RBLA-</a:t>
            </a:r>
            <a:r>
              <a:rPr lang="en-US" b="1" dirty="0" err="1" smtClean="0"/>
              <a:t>Dyn</a:t>
            </a:r>
            <a:r>
              <a:rPr lang="en-US" dirty="0"/>
              <a:t>:  Adaptive RBL-aware </a:t>
            </a:r>
            <a:r>
              <a:rPr lang="en-US" dirty="0" smtClean="0"/>
              <a:t>caching</a:t>
            </a:r>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25</a:t>
            </a:fld>
            <a:endParaRPr lang="en-US"/>
          </a:p>
        </p:txBody>
      </p:sp>
    </p:spTree>
    <p:extLst>
      <p:ext uri="{BB962C8B-B14F-4D97-AF65-F5344CB8AC3E}">
        <p14:creationId xmlns:p14="http://schemas.microsoft.com/office/powerpoint/2010/main" val="3137248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a:graphicFrameLocks/>
          </p:cNvGraphicFramePr>
          <p:nvPr>
            <p:extLst>
              <p:ext uri="{D42A27DB-BD31-4B8C-83A1-F6EECF244321}">
                <p14:modId xmlns:p14="http://schemas.microsoft.com/office/powerpoint/2010/main" val="869661962"/>
              </p:ext>
            </p:extLst>
          </p:nvPr>
        </p:nvGraphicFramePr>
        <p:xfrm>
          <a:off x="1107583" y="1417638"/>
          <a:ext cx="6697014" cy="5303836"/>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p:cNvSpPr txBox="1"/>
          <p:nvPr/>
        </p:nvSpPr>
        <p:spPr>
          <a:xfrm>
            <a:off x="3790589" y="2663814"/>
            <a:ext cx="597836" cy="369332"/>
          </a:xfrm>
          <a:prstGeom prst="rect">
            <a:avLst/>
          </a:prstGeom>
          <a:noFill/>
        </p:spPr>
        <p:txBody>
          <a:bodyPr wrap="square" rtlCol="0">
            <a:spAutoFit/>
          </a:bodyPr>
          <a:lstStyle/>
          <a:p>
            <a:pPr algn="r"/>
            <a:r>
              <a:rPr lang="en-US" dirty="0" smtClean="0">
                <a:solidFill>
                  <a:srgbClr val="0000FF"/>
                </a:solidFill>
              </a:rPr>
              <a:t>10%</a:t>
            </a:r>
            <a:endParaRPr lang="en-US" dirty="0">
              <a:solidFill>
                <a:srgbClr val="0000FF"/>
              </a:solidFill>
            </a:endParaRPr>
          </a:p>
        </p:txBody>
      </p:sp>
      <p:sp>
        <p:nvSpPr>
          <p:cNvPr id="2" name="Title 1"/>
          <p:cNvSpPr>
            <a:spLocks noGrp="1"/>
          </p:cNvSpPr>
          <p:nvPr>
            <p:ph type="title"/>
          </p:nvPr>
        </p:nvSpPr>
        <p:spPr/>
        <p:txBody>
          <a:bodyPr>
            <a:normAutofit/>
          </a:bodyPr>
          <a:lstStyle/>
          <a:p>
            <a:r>
              <a:rPr lang="en-US" dirty="0" smtClean="0"/>
              <a:t>System Performance</a:t>
            </a:r>
            <a:endParaRPr lang="en-US" dirty="0"/>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26</a:t>
            </a:fld>
            <a:endParaRPr lang="en-US"/>
          </a:p>
        </p:txBody>
      </p:sp>
      <p:cxnSp>
        <p:nvCxnSpPr>
          <p:cNvPr id="10" name="Straight Arrow Connector 9"/>
          <p:cNvCxnSpPr/>
          <p:nvPr/>
        </p:nvCxnSpPr>
        <p:spPr>
          <a:xfrm flipV="1">
            <a:off x="6236636" y="2755106"/>
            <a:ext cx="0" cy="352425"/>
          </a:xfrm>
          <a:prstGeom prst="straightConnector1">
            <a:avLst/>
          </a:prstGeom>
          <a:ln>
            <a:solidFill>
              <a:srgbClr val="FF0000"/>
            </a:solidFill>
            <a:headEnd type="none"/>
            <a:tailEnd type="arrow"/>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638800" y="2746652"/>
            <a:ext cx="597836" cy="369332"/>
          </a:xfrm>
          <a:prstGeom prst="rect">
            <a:avLst/>
          </a:prstGeom>
          <a:noFill/>
        </p:spPr>
        <p:txBody>
          <a:bodyPr wrap="square" rtlCol="0">
            <a:spAutoFit/>
          </a:bodyPr>
          <a:lstStyle/>
          <a:p>
            <a:pPr algn="r"/>
            <a:r>
              <a:rPr lang="en-US" dirty="0" smtClean="0">
                <a:solidFill>
                  <a:srgbClr val="0000FF"/>
                </a:solidFill>
              </a:rPr>
              <a:t>14%</a:t>
            </a:r>
            <a:endParaRPr lang="en-US" dirty="0">
              <a:solidFill>
                <a:srgbClr val="0000FF"/>
              </a:solidFill>
            </a:endParaRPr>
          </a:p>
        </p:txBody>
      </p:sp>
      <p:sp>
        <p:nvSpPr>
          <p:cNvPr id="3" name="TextBox 2"/>
          <p:cNvSpPr txBox="1"/>
          <p:nvPr/>
        </p:nvSpPr>
        <p:spPr>
          <a:xfrm>
            <a:off x="1677679" y="3419419"/>
            <a:ext cx="5891674" cy="830997"/>
          </a:xfrm>
          <a:prstGeom prst="rect">
            <a:avLst/>
          </a:prstGeom>
          <a:ln>
            <a:solidFill>
              <a:srgbClr val="0000FF"/>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solidFill>
                  <a:srgbClr val="0000FF"/>
                </a:solidFill>
              </a:rPr>
              <a:t>Benefit 1: Increased row buffer locality (RBL) in PCM by moving low RBL data to DRAM</a:t>
            </a:r>
          </a:p>
        </p:txBody>
      </p:sp>
      <p:cxnSp>
        <p:nvCxnSpPr>
          <p:cNvPr id="16" name="Straight Arrow Connector 15"/>
          <p:cNvCxnSpPr/>
          <p:nvPr/>
        </p:nvCxnSpPr>
        <p:spPr>
          <a:xfrm flipV="1">
            <a:off x="4388425" y="2715636"/>
            <a:ext cx="0" cy="265689"/>
          </a:xfrm>
          <a:prstGeom prst="straightConnector1">
            <a:avLst/>
          </a:prstGeom>
          <a:ln>
            <a:solidFill>
              <a:srgbClr val="FF0000"/>
            </a:solidFill>
            <a:headEnd type="none"/>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V="1">
            <a:off x="2537688" y="2786060"/>
            <a:ext cx="0" cy="457576"/>
          </a:xfrm>
          <a:prstGeom prst="straightConnector1">
            <a:avLst/>
          </a:prstGeom>
          <a:ln>
            <a:solidFill>
              <a:srgbClr val="FF0000"/>
            </a:solidFill>
            <a:headEnd type="none"/>
            <a:tailEnd type="arrow"/>
          </a:ln>
        </p:spPr>
        <p:style>
          <a:lnRef idx="2">
            <a:schemeClr val="accent2"/>
          </a:lnRef>
          <a:fillRef idx="0">
            <a:schemeClr val="accent2"/>
          </a:fillRef>
          <a:effectRef idx="1">
            <a:schemeClr val="accent2"/>
          </a:effectRef>
          <a:fontRef idx="minor">
            <a:schemeClr val="tx1"/>
          </a:fontRef>
        </p:style>
      </p:cxnSp>
      <p:sp>
        <p:nvSpPr>
          <p:cNvPr id="19" name="TextBox 18"/>
          <p:cNvSpPr txBox="1"/>
          <p:nvPr/>
        </p:nvSpPr>
        <p:spPr>
          <a:xfrm>
            <a:off x="1939852" y="2830182"/>
            <a:ext cx="597836" cy="369332"/>
          </a:xfrm>
          <a:prstGeom prst="rect">
            <a:avLst/>
          </a:prstGeom>
          <a:noFill/>
        </p:spPr>
        <p:txBody>
          <a:bodyPr wrap="square" rtlCol="0">
            <a:spAutoFit/>
          </a:bodyPr>
          <a:lstStyle/>
          <a:p>
            <a:pPr algn="r"/>
            <a:r>
              <a:rPr lang="en-US" dirty="0" smtClean="0">
                <a:solidFill>
                  <a:srgbClr val="0000FF"/>
                </a:solidFill>
              </a:rPr>
              <a:t>17%</a:t>
            </a:r>
            <a:endParaRPr lang="en-US" dirty="0">
              <a:solidFill>
                <a:srgbClr val="0000FF"/>
              </a:solidFill>
            </a:endParaRPr>
          </a:p>
        </p:txBody>
      </p:sp>
      <p:sp>
        <p:nvSpPr>
          <p:cNvPr id="11" name="TextBox 10"/>
          <p:cNvSpPr txBox="1"/>
          <p:nvPr/>
        </p:nvSpPr>
        <p:spPr>
          <a:xfrm>
            <a:off x="1677679" y="3419418"/>
            <a:ext cx="5891674" cy="830997"/>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solidFill>
                  <a:schemeClr val="bg2">
                    <a:lumMod val="50000"/>
                  </a:schemeClr>
                </a:solidFill>
              </a:rPr>
              <a:t>Benefit 1: Increased row buffer locality (RBL) in PCM by moving low RBL data to DRAM</a:t>
            </a:r>
          </a:p>
        </p:txBody>
      </p:sp>
      <p:sp>
        <p:nvSpPr>
          <p:cNvPr id="13" name="TextBox 12"/>
          <p:cNvSpPr txBox="1"/>
          <p:nvPr/>
        </p:nvSpPr>
        <p:spPr>
          <a:xfrm>
            <a:off x="1677679" y="4250416"/>
            <a:ext cx="5891674" cy="830997"/>
          </a:xfrm>
          <a:prstGeom prst="rect">
            <a:avLst/>
          </a:prstGeom>
          <a:ln>
            <a:solidFill>
              <a:srgbClr val="0000FF"/>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solidFill>
                  <a:srgbClr val="0000FF"/>
                </a:solidFill>
              </a:rPr>
              <a:t>Benefit </a:t>
            </a:r>
            <a:r>
              <a:rPr lang="en-US" sz="2400" b="1" dirty="0" smtClean="0">
                <a:solidFill>
                  <a:srgbClr val="0000FF"/>
                </a:solidFill>
              </a:rPr>
              <a:t>2: </a:t>
            </a:r>
            <a:r>
              <a:rPr lang="en-US" sz="2400" b="1" dirty="0">
                <a:solidFill>
                  <a:srgbClr val="0000FF"/>
                </a:solidFill>
              </a:rPr>
              <a:t>Reduced memory bandwidth consumption due to stricter caching criteria</a:t>
            </a:r>
          </a:p>
        </p:txBody>
      </p:sp>
      <p:sp>
        <p:nvSpPr>
          <p:cNvPr id="14" name="TextBox 13"/>
          <p:cNvSpPr txBox="1"/>
          <p:nvPr/>
        </p:nvSpPr>
        <p:spPr>
          <a:xfrm>
            <a:off x="1677679" y="4250415"/>
            <a:ext cx="5891674" cy="830997"/>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solidFill>
                  <a:schemeClr val="bg2">
                    <a:lumMod val="50000"/>
                  </a:schemeClr>
                </a:solidFill>
              </a:rPr>
              <a:t>Benefit </a:t>
            </a:r>
            <a:r>
              <a:rPr lang="en-US" sz="2400" b="1" dirty="0" smtClean="0">
                <a:solidFill>
                  <a:schemeClr val="bg2">
                    <a:lumMod val="50000"/>
                  </a:schemeClr>
                </a:solidFill>
              </a:rPr>
              <a:t>2: </a:t>
            </a:r>
            <a:r>
              <a:rPr lang="en-US" sz="2400" b="1" dirty="0">
                <a:solidFill>
                  <a:schemeClr val="bg2">
                    <a:lumMod val="50000"/>
                  </a:schemeClr>
                </a:solidFill>
              </a:rPr>
              <a:t>Reduced memory bandwidth consumption due to stricter caching criteria</a:t>
            </a:r>
          </a:p>
        </p:txBody>
      </p:sp>
      <p:sp>
        <p:nvSpPr>
          <p:cNvPr id="15" name="TextBox 14"/>
          <p:cNvSpPr txBox="1"/>
          <p:nvPr/>
        </p:nvSpPr>
        <p:spPr>
          <a:xfrm>
            <a:off x="1677679" y="5081413"/>
            <a:ext cx="5891674" cy="830997"/>
          </a:xfrm>
          <a:prstGeom prst="rect">
            <a:avLst/>
          </a:prstGeom>
          <a:ln>
            <a:solidFill>
              <a:srgbClr val="0000FF"/>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solidFill>
                  <a:srgbClr val="0000FF"/>
                </a:solidFill>
              </a:rPr>
              <a:t>Benefit 3: Balanced memory request load between DRAM and PCM</a:t>
            </a:r>
          </a:p>
        </p:txBody>
      </p:sp>
    </p:spTree>
    <p:extLst>
      <p:ext uri="{BB962C8B-B14F-4D97-AF65-F5344CB8AC3E}">
        <p14:creationId xmlns:p14="http://schemas.microsoft.com/office/powerpoint/2010/main" val="270110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3" grpId="0" animBg="1"/>
      <p:bldP spid="19" grpId="0"/>
      <p:bldP spid="11"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p:cNvGraphicFramePr>
            <a:graphicFrameLocks/>
          </p:cNvGraphicFramePr>
          <p:nvPr>
            <p:extLst>
              <p:ext uri="{D42A27DB-BD31-4B8C-83A1-F6EECF244321}">
                <p14:modId xmlns:p14="http://schemas.microsoft.com/office/powerpoint/2010/main" val="2088038486"/>
              </p:ext>
            </p:extLst>
          </p:nvPr>
        </p:nvGraphicFramePr>
        <p:xfrm>
          <a:off x="1107583" y="1393828"/>
          <a:ext cx="6697014" cy="5303837"/>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Average Memory Latency</a:t>
            </a:r>
            <a:endParaRPr lang="en-US" dirty="0"/>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27</a:t>
            </a:fld>
            <a:endParaRPr lang="en-US"/>
          </a:p>
        </p:txBody>
      </p:sp>
      <p:cxnSp>
        <p:nvCxnSpPr>
          <p:cNvPr id="12" name="Straight Arrow Connector 11"/>
          <p:cNvCxnSpPr/>
          <p:nvPr/>
        </p:nvCxnSpPr>
        <p:spPr>
          <a:xfrm flipV="1">
            <a:off x="3553103" y="2347915"/>
            <a:ext cx="0" cy="471485"/>
          </a:xfrm>
          <a:prstGeom prst="straightConnector1">
            <a:avLst/>
          </a:prstGeom>
          <a:ln>
            <a:solidFill>
              <a:srgbClr val="FF0000"/>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3553103" y="2408515"/>
            <a:ext cx="597836" cy="369332"/>
          </a:xfrm>
          <a:prstGeom prst="rect">
            <a:avLst/>
          </a:prstGeom>
          <a:noFill/>
        </p:spPr>
        <p:txBody>
          <a:bodyPr wrap="square" rtlCol="0">
            <a:spAutoFit/>
          </a:bodyPr>
          <a:lstStyle/>
          <a:p>
            <a:r>
              <a:rPr lang="en-US" dirty="0" smtClean="0">
                <a:solidFill>
                  <a:srgbClr val="0000FF"/>
                </a:solidFill>
              </a:rPr>
              <a:t>14%</a:t>
            </a:r>
            <a:endParaRPr lang="en-US" dirty="0">
              <a:solidFill>
                <a:srgbClr val="0000FF"/>
              </a:solidFill>
            </a:endParaRPr>
          </a:p>
        </p:txBody>
      </p:sp>
      <p:cxnSp>
        <p:nvCxnSpPr>
          <p:cNvPr id="21" name="Straight Arrow Connector 20"/>
          <p:cNvCxnSpPr/>
          <p:nvPr/>
        </p:nvCxnSpPr>
        <p:spPr>
          <a:xfrm flipV="1">
            <a:off x="5400953" y="2967038"/>
            <a:ext cx="0" cy="240511"/>
          </a:xfrm>
          <a:prstGeom prst="straightConnector1">
            <a:avLst/>
          </a:prstGeom>
          <a:ln>
            <a:solidFill>
              <a:srgbClr val="FF0000"/>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400953" y="2902627"/>
            <a:ext cx="597836" cy="369332"/>
          </a:xfrm>
          <a:prstGeom prst="rect">
            <a:avLst/>
          </a:prstGeom>
          <a:noFill/>
        </p:spPr>
        <p:txBody>
          <a:bodyPr wrap="square" rtlCol="0">
            <a:spAutoFit/>
          </a:bodyPr>
          <a:lstStyle/>
          <a:p>
            <a:r>
              <a:rPr lang="en-US" dirty="0">
                <a:solidFill>
                  <a:srgbClr val="0000FF"/>
                </a:solidFill>
              </a:rPr>
              <a:t>9</a:t>
            </a:r>
            <a:r>
              <a:rPr lang="en-US" dirty="0" smtClean="0">
                <a:solidFill>
                  <a:srgbClr val="0000FF"/>
                </a:solidFill>
              </a:rPr>
              <a:t>%</a:t>
            </a:r>
            <a:endParaRPr lang="en-US" dirty="0">
              <a:solidFill>
                <a:srgbClr val="0000FF"/>
              </a:solidFill>
            </a:endParaRPr>
          </a:p>
        </p:txBody>
      </p:sp>
      <p:cxnSp>
        <p:nvCxnSpPr>
          <p:cNvPr id="32" name="Straight Arrow Connector 31"/>
          <p:cNvCxnSpPr/>
          <p:nvPr/>
        </p:nvCxnSpPr>
        <p:spPr>
          <a:xfrm flipV="1">
            <a:off x="7244041" y="2653785"/>
            <a:ext cx="0" cy="365640"/>
          </a:xfrm>
          <a:prstGeom prst="straightConnector1">
            <a:avLst/>
          </a:prstGeom>
          <a:ln>
            <a:solidFill>
              <a:srgbClr val="FF0000"/>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7244041" y="2651939"/>
            <a:ext cx="597836" cy="369332"/>
          </a:xfrm>
          <a:prstGeom prst="rect">
            <a:avLst/>
          </a:prstGeom>
          <a:noFill/>
        </p:spPr>
        <p:txBody>
          <a:bodyPr wrap="square" rtlCol="0">
            <a:spAutoFit/>
          </a:bodyPr>
          <a:lstStyle/>
          <a:p>
            <a:r>
              <a:rPr lang="en-US" dirty="0" smtClean="0">
                <a:solidFill>
                  <a:srgbClr val="0000FF"/>
                </a:solidFill>
              </a:rPr>
              <a:t>12%</a:t>
            </a:r>
            <a:endParaRPr lang="en-US" dirty="0">
              <a:solidFill>
                <a:srgbClr val="0000FF"/>
              </a:solidFill>
            </a:endParaRPr>
          </a:p>
        </p:txBody>
      </p:sp>
    </p:spTree>
    <p:extLst>
      <p:ext uri="{BB962C8B-B14F-4D97-AF65-F5344CB8AC3E}">
        <p14:creationId xmlns:p14="http://schemas.microsoft.com/office/powerpoint/2010/main" val="162370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3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a:graphicFrameLocks/>
          </p:cNvGraphicFramePr>
          <p:nvPr>
            <p:extLst>
              <p:ext uri="{D42A27DB-BD31-4B8C-83A1-F6EECF244321}">
                <p14:modId xmlns:p14="http://schemas.microsoft.com/office/powerpoint/2010/main" val="3587559188"/>
              </p:ext>
            </p:extLst>
          </p:nvPr>
        </p:nvGraphicFramePr>
        <p:xfrm>
          <a:off x="1107583" y="1417638"/>
          <a:ext cx="6697014" cy="5303837"/>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Memory Energy Efficiency</a:t>
            </a:r>
            <a:endParaRPr lang="en-US" dirty="0"/>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28</a:t>
            </a:fld>
            <a:endParaRPr lang="en-US"/>
          </a:p>
        </p:txBody>
      </p:sp>
      <p:sp>
        <p:nvSpPr>
          <p:cNvPr id="6" name="TextBox 5"/>
          <p:cNvSpPr txBox="1"/>
          <p:nvPr/>
        </p:nvSpPr>
        <p:spPr>
          <a:xfrm>
            <a:off x="1677679" y="3419418"/>
            <a:ext cx="5891674" cy="830997"/>
          </a:xfrm>
          <a:prstGeom prst="rect">
            <a:avLst/>
          </a:prstGeom>
          <a:ln>
            <a:solidFill>
              <a:srgbClr val="0000FF"/>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smtClean="0">
                <a:solidFill>
                  <a:srgbClr val="0000FF"/>
                </a:solidFill>
              </a:rPr>
              <a:t>Increased performance &amp; reduced data movement between DRAM and PCM</a:t>
            </a:r>
          </a:p>
        </p:txBody>
      </p:sp>
      <p:sp>
        <p:nvSpPr>
          <p:cNvPr id="15" name="TextBox 14"/>
          <p:cNvSpPr txBox="1"/>
          <p:nvPr/>
        </p:nvSpPr>
        <p:spPr>
          <a:xfrm>
            <a:off x="3790589" y="2364508"/>
            <a:ext cx="597836" cy="369332"/>
          </a:xfrm>
          <a:prstGeom prst="rect">
            <a:avLst/>
          </a:prstGeom>
          <a:noFill/>
        </p:spPr>
        <p:txBody>
          <a:bodyPr wrap="square" rtlCol="0">
            <a:spAutoFit/>
          </a:bodyPr>
          <a:lstStyle/>
          <a:p>
            <a:pPr algn="r"/>
            <a:r>
              <a:rPr lang="en-US" dirty="0">
                <a:solidFill>
                  <a:srgbClr val="0000FF"/>
                </a:solidFill>
              </a:rPr>
              <a:t>7</a:t>
            </a:r>
            <a:r>
              <a:rPr lang="en-US" dirty="0" smtClean="0">
                <a:solidFill>
                  <a:srgbClr val="0000FF"/>
                </a:solidFill>
              </a:rPr>
              <a:t>%</a:t>
            </a:r>
            <a:endParaRPr lang="en-US" dirty="0">
              <a:solidFill>
                <a:srgbClr val="0000FF"/>
              </a:solidFill>
            </a:endParaRPr>
          </a:p>
        </p:txBody>
      </p:sp>
      <p:cxnSp>
        <p:nvCxnSpPr>
          <p:cNvPr id="16" name="Straight Arrow Connector 15"/>
          <p:cNvCxnSpPr/>
          <p:nvPr/>
        </p:nvCxnSpPr>
        <p:spPr>
          <a:xfrm flipV="1">
            <a:off x="6236636" y="2364508"/>
            <a:ext cx="0" cy="316780"/>
          </a:xfrm>
          <a:prstGeom prst="straightConnector1">
            <a:avLst/>
          </a:prstGeom>
          <a:ln>
            <a:solidFill>
              <a:srgbClr val="FF0000"/>
            </a:solidFill>
            <a:headEnd type="none"/>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5638800" y="2338232"/>
            <a:ext cx="597836" cy="369332"/>
          </a:xfrm>
          <a:prstGeom prst="rect">
            <a:avLst/>
          </a:prstGeom>
          <a:noFill/>
        </p:spPr>
        <p:txBody>
          <a:bodyPr wrap="square" rtlCol="0">
            <a:spAutoFit/>
          </a:bodyPr>
          <a:lstStyle/>
          <a:p>
            <a:pPr algn="r"/>
            <a:r>
              <a:rPr lang="en-US" dirty="0" smtClean="0">
                <a:solidFill>
                  <a:srgbClr val="0000FF"/>
                </a:solidFill>
              </a:rPr>
              <a:t>10%</a:t>
            </a:r>
            <a:endParaRPr lang="en-US" dirty="0">
              <a:solidFill>
                <a:srgbClr val="0000FF"/>
              </a:solidFill>
            </a:endParaRPr>
          </a:p>
        </p:txBody>
      </p:sp>
      <p:cxnSp>
        <p:nvCxnSpPr>
          <p:cNvPr id="18" name="Straight Arrow Connector 17"/>
          <p:cNvCxnSpPr/>
          <p:nvPr/>
        </p:nvCxnSpPr>
        <p:spPr>
          <a:xfrm flipV="1">
            <a:off x="4388425" y="2437587"/>
            <a:ext cx="0" cy="223174"/>
          </a:xfrm>
          <a:prstGeom prst="straightConnector1">
            <a:avLst/>
          </a:prstGeom>
          <a:ln>
            <a:solidFill>
              <a:srgbClr val="FF0000"/>
            </a:solidFill>
            <a:headEnd type="none"/>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V="1">
            <a:off x="2537688" y="2270901"/>
            <a:ext cx="0" cy="410387"/>
          </a:xfrm>
          <a:prstGeom prst="straightConnector1">
            <a:avLst/>
          </a:prstGeom>
          <a:ln>
            <a:solidFill>
              <a:srgbClr val="FF0000"/>
            </a:solidFill>
            <a:headEnd type="none"/>
            <a:tailEnd type="arrow"/>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1939852" y="2291428"/>
            <a:ext cx="597836" cy="369332"/>
          </a:xfrm>
          <a:prstGeom prst="rect">
            <a:avLst/>
          </a:prstGeom>
          <a:noFill/>
        </p:spPr>
        <p:txBody>
          <a:bodyPr wrap="square" rtlCol="0">
            <a:spAutoFit/>
          </a:bodyPr>
          <a:lstStyle/>
          <a:p>
            <a:pPr algn="r"/>
            <a:r>
              <a:rPr lang="en-US" dirty="0" smtClean="0">
                <a:solidFill>
                  <a:srgbClr val="0000FF"/>
                </a:solidFill>
              </a:rPr>
              <a:t>13%</a:t>
            </a:r>
            <a:endParaRPr lang="en-US" dirty="0">
              <a:solidFill>
                <a:srgbClr val="0000FF"/>
              </a:solidFill>
            </a:endParaRPr>
          </a:p>
        </p:txBody>
      </p:sp>
    </p:spTree>
    <p:extLst>
      <p:ext uri="{BB962C8B-B14F-4D97-AF65-F5344CB8AC3E}">
        <p14:creationId xmlns:p14="http://schemas.microsoft.com/office/powerpoint/2010/main" val="171321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p:bldP spid="17" grpId="0"/>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a:graphicFrameLocks/>
          </p:cNvGraphicFramePr>
          <p:nvPr>
            <p:extLst>
              <p:ext uri="{D42A27DB-BD31-4B8C-83A1-F6EECF244321}">
                <p14:modId xmlns:p14="http://schemas.microsoft.com/office/powerpoint/2010/main" val="1859433448"/>
              </p:ext>
            </p:extLst>
          </p:nvPr>
        </p:nvGraphicFramePr>
        <p:xfrm>
          <a:off x="1107583" y="1393828"/>
          <a:ext cx="6697014" cy="5303837"/>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smtClean="0"/>
              <a:t>Thread Fairness</a:t>
            </a:r>
            <a:endParaRPr lang="en-US" dirty="0"/>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29</a:t>
            </a:fld>
            <a:endParaRPr lang="en-US"/>
          </a:p>
        </p:txBody>
      </p:sp>
      <p:cxnSp>
        <p:nvCxnSpPr>
          <p:cNvPr id="12" name="Straight Arrow Connector 11"/>
          <p:cNvCxnSpPr/>
          <p:nvPr/>
        </p:nvCxnSpPr>
        <p:spPr>
          <a:xfrm flipV="1">
            <a:off x="3553103" y="2290763"/>
            <a:ext cx="0" cy="264318"/>
          </a:xfrm>
          <a:prstGeom prst="straightConnector1">
            <a:avLst/>
          </a:prstGeom>
          <a:ln>
            <a:solidFill>
              <a:srgbClr val="FF0000"/>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14" name="TextBox 13"/>
          <p:cNvSpPr txBox="1"/>
          <p:nvPr/>
        </p:nvSpPr>
        <p:spPr>
          <a:xfrm>
            <a:off x="3553380" y="2238256"/>
            <a:ext cx="696925" cy="369332"/>
          </a:xfrm>
          <a:prstGeom prst="rect">
            <a:avLst/>
          </a:prstGeom>
          <a:noFill/>
        </p:spPr>
        <p:txBody>
          <a:bodyPr wrap="square" rtlCol="0">
            <a:spAutoFit/>
          </a:bodyPr>
          <a:lstStyle/>
          <a:p>
            <a:r>
              <a:rPr lang="en-US" dirty="0" smtClean="0">
                <a:solidFill>
                  <a:srgbClr val="0000FF"/>
                </a:solidFill>
              </a:rPr>
              <a:t>7.6%</a:t>
            </a:r>
            <a:endParaRPr lang="en-US" dirty="0">
              <a:solidFill>
                <a:srgbClr val="0000FF"/>
              </a:solidFill>
            </a:endParaRPr>
          </a:p>
        </p:txBody>
      </p:sp>
      <p:cxnSp>
        <p:nvCxnSpPr>
          <p:cNvPr id="21" name="Straight Arrow Connector 20"/>
          <p:cNvCxnSpPr/>
          <p:nvPr/>
        </p:nvCxnSpPr>
        <p:spPr>
          <a:xfrm flipV="1">
            <a:off x="5400953" y="2971800"/>
            <a:ext cx="0" cy="135731"/>
          </a:xfrm>
          <a:prstGeom prst="straightConnector1">
            <a:avLst/>
          </a:prstGeom>
          <a:ln>
            <a:solidFill>
              <a:srgbClr val="FF0000"/>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5400953" y="2807379"/>
            <a:ext cx="703633" cy="369332"/>
          </a:xfrm>
          <a:prstGeom prst="rect">
            <a:avLst/>
          </a:prstGeom>
          <a:noFill/>
        </p:spPr>
        <p:txBody>
          <a:bodyPr wrap="square" rtlCol="0">
            <a:spAutoFit/>
          </a:bodyPr>
          <a:lstStyle/>
          <a:p>
            <a:r>
              <a:rPr lang="en-US" dirty="0" smtClean="0">
                <a:solidFill>
                  <a:srgbClr val="0000FF"/>
                </a:solidFill>
              </a:rPr>
              <a:t>4.8%</a:t>
            </a:r>
            <a:endParaRPr lang="en-US" dirty="0">
              <a:solidFill>
                <a:srgbClr val="0000FF"/>
              </a:solidFill>
            </a:endParaRPr>
          </a:p>
        </p:txBody>
      </p:sp>
      <p:cxnSp>
        <p:nvCxnSpPr>
          <p:cNvPr id="32" name="Straight Arrow Connector 31"/>
          <p:cNvCxnSpPr/>
          <p:nvPr/>
        </p:nvCxnSpPr>
        <p:spPr>
          <a:xfrm flipV="1">
            <a:off x="7244041" y="2653785"/>
            <a:ext cx="0" cy="182820"/>
          </a:xfrm>
          <a:prstGeom prst="straightConnector1">
            <a:avLst/>
          </a:prstGeom>
          <a:ln>
            <a:solidFill>
              <a:srgbClr val="FF0000"/>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7244041" y="2560916"/>
            <a:ext cx="715103" cy="369332"/>
          </a:xfrm>
          <a:prstGeom prst="rect">
            <a:avLst/>
          </a:prstGeom>
          <a:noFill/>
        </p:spPr>
        <p:txBody>
          <a:bodyPr wrap="square" rtlCol="0">
            <a:spAutoFit/>
          </a:bodyPr>
          <a:lstStyle/>
          <a:p>
            <a:r>
              <a:rPr lang="en-US" dirty="0" smtClean="0">
                <a:solidFill>
                  <a:srgbClr val="0000FF"/>
                </a:solidFill>
              </a:rPr>
              <a:t>6.2%</a:t>
            </a:r>
            <a:endParaRPr lang="en-US" dirty="0">
              <a:solidFill>
                <a:srgbClr val="0000FF"/>
              </a:solidFill>
            </a:endParaRPr>
          </a:p>
        </p:txBody>
      </p:sp>
    </p:spTree>
    <p:extLst>
      <p:ext uri="{BB962C8B-B14F-4D97-AF65-F5344CB8AC3E}">
        <p14:creationId xmlns:p14="http://schemas.microsoft.com/office/powerpoint/2010/main" val="366372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latin typeface="Times" charset="0"/>
                <a:cs typeface="Times" charset="0"/>
              </a:rPr>
              <a:t>Demand for Memory Capacity</a:t>
            </a:r>
            <a:endParaRPr lang="en-US" dirty="0">
              <a:latin typeface="Times" charset="0"/>
              <a:cs typeface="Times" charset="0"/>
            </a:endParaRPr>
          </a:p>
        </p:txBody>
      </p:sp>
      <p:sp>
        <p:nvSpPr>
          <p:cNvPr id="3" name="Content Placeholder 2"/>
          <p:cNvSpPr>
            <a:spLocks noGrp="1"/>
          </p:cNvSpPr>
          <p:nvPr>
            <p:ph idx="1"/>
          </p:nvPr>
        </p:nvSpPr>
        <p:spPr/>
        <p:txBody>
          <a:bodyPr/>
          <a:lstStyle/>
          <a:p>
            <a:pPr marL="0" indent="0">
              <a:buNone/>
            </a:pPr>
            <a:r>
              <a:rPr lang="en-US" dirty="0" smtClean="0">
                <a:latin typeface="Calibri" charset="0"/>
              </a:rPr>
              <a:t>1. Increasing cores and thread contexts</a:t>
            </a:r>
          </a:p>
          <a:p>
            <a:pPr lvl="1"/>
            <a:r>
              <a:rPr lang="en-US" dirty="0" smtClean="0">
                <a:latin typeface="Calibri" charset="0"/>
              </a:rPr>
              <a:t>Intel Sandy Bridge: 8 cores (16 threads)</a:t>
            </a:r>
          </a:p>
          <a:p>
            <a:pPr lvl="1"/>
            <a:r>
              <a:rPr lang="en-US" dirty="0">
                <a:latin typeface="Calibri" charset="0"/>
              </a:rPr>
              <a:t>AMD </a:t>
            </a:r>
            <a:r>
              <a:rPr lang="en-US" dirty="0" smtClean="0">
                <a:latin typeface="Calibri" charset="0"/>
              </a:rPr>
              <a:t>Abu Dhabi: </a:t>
            </a:r>
            <a:r>
              <a:rPr lang="en-US" dirty="0">
                <a:latin typeface="Calibri" charset="0"/>
              </a:rPr>
              <a:t>16 cores</a:t>
            </a:r>
          </a:p>
          <a:p>
            <a:pPr lvl="1"/>
            <a:r>
              <a:rPr lang="en-US" dirty="0" smtClean="0">
                <a:latin typeface="Calibri" charset="0"/>
              </a:rPr>
              <a:t>IBM POWER7: 8 cores (32 threads)</a:t>
            </a:r>
          </a:p>
          <a:p>
            <a:pPr lvl="1"/>
            <a:r>
              <a:rPr lang="en-US" dirty="0" smtClean="0">
                <a:latin typeface="Calibri" charset="0"/>
              </a:rPr>
              <a:t>Sun T4: 8 cores (64 threads)</a:t>
            </a:r>
          </a:p>
        </p:txBody>
      </p:sp>
      <p:sp>
        <p:nvSpPr>
          <p:cNvPr id="4" name="Slide Number Placeholder 3"/>
          <p:cNvSpPr>
            <a:spLocks noGrp="1"/>
          </p:cNvSpPr>
          <p:nvPr>
            <p:ph type="sldNum" sz="quarter" idx="12"/>
          </p:nvPr>
        </p:nvSpPr>
        <p:spPr/>
        <p:txBody>
          <a:bodyPr/>
          <a:lstStyle/>
          <a:p>
            <a:pPr>
              <a:defRPr/>
            </a:pPr>
            <a:fld id="{CED28A92-88FA-5F42-A01C-D09E9C6EBD93}" type="slidenum">
              <a:rPr lang="en-US"/>
              <a:pPr>
                <a:defRPr/>
              </a:pPr>
              <a:t>3</a:t>
            </a:fld>
            <a:endParaRPr lang="en-US"/>
          </a:p>
        </p:txBody>
      </p:sp>
      <p:pic>
        <p:nvPicPr>
          <p:cNvPr id="5" name="Picture 8" descr="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468" y="4028554"/>
            <a:ext cx="4209732" cy="2537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 name="Picture 6" descr="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2310" y="6534051"/>
            <a:ext cx="2772815" cy="321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6295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p:cNvGraphicFramePr>
            <a:graphicFrameLocks/>
          </p:cNvGraphicFramePr>
          <p:nvPr>
            <p:extLst>
              <p:ext uri="{D42A27DB-BD31-4B8C-83A1-F6EECF244321}">
                <p14:modId xmlns:p14="http://schemas.microsoft.com/office/powerpoint/2010/main" val="244780723"/>
              </p:ext>
            </p:extLst>
          </p:nvPr>
        </p:nvGraphicFramePr>
        <p:xfrm>
          <a:off x="902082" y="1417638"/>
          <a:ext cx="7065701" cy="4938711"/>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0" y="1880315"/>
            <a:ext cx="9144000" cy="44686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3" name="Chart 12"/>
          <p:cNvGraphicFramePr>
            <a:graphicFrameLocks/>
          </p:cNvGraphicFramePr>
          <p:nvPr>
            <p:extLst>
              <p:ext uri="{D42A27DB-BD31-4B8C-83A1-F6EECF244321}">
                <p14:modId xmlns:p14="http://schemas.microsoft.com/office/powerpoint/2010/main" val="643388755"/>
              </p:ext>
            </p:extLst>
          </p:nvPr>
        </p:nvGraphicFramePr>
        <p:xfrm>
          <a:off x="902083" y="1999737"/>
          <a:ext cx="3138021" cy="434924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Chart 13"/>
          <p:cNvGraphicFramePr>
            <a:graphicFrameLocks/>
          </p:cNvGraphicFramePr>
          <p:nvPr>
            <p:extLst>
              <p:ext uri="{D42A27DB-BD31-4B8C-83A1-F6EECF244321}">
                <p14:modId xmlns:p14="http://schemas.microsoft.com/office/powerpoint/2010/main" val="1655156779"/>
              </p:ext>
            </p:extLst>
          </p:nvPr>
        </p:nvGraphicFramePr>
        <p:xfrm>
          <a:off x="4847052" y="1999738"/>
          <a:ext cx="3107242" cy="4356612"/>
        </p:xfrm>
        <a:graphic>
          <a:graphicData uri="http://schemas.openxmlformats.org/drawingml/2006/chart">
            <c:chart xmlns:c="http://schemas.openxmlformats.org/drawingml/2006/chart" xmlns:r="http://schemas.openxmlformats.org/officeDocument/2006/relationships" r:id="rId5"/>
          </a:graphicData>
        </a:graphic>
      </p:graphicFrame>
      <p:sp>
        <p:nvSpPr>
          <p:cNvPr id="2" name="Title 1"/>
          <p:cNvSpPr>
            <a:spLocks noGrp="1"/>
          </p:cNvSpPr>
          <p:nvPr>
            <p:ph type="title"/>
          </p:nvPr>
        </p:nvSpPr>
        <p:spPr/>
        <p:txBody>
          <a:bodyPr/>
          <a:lstStyle/>
          <a:p>
            <a:r>
              <a:rPr lang="en-US" dirty="0" smtClean="0"/>
              <a:t>Compared to All-PCM/DRAM</a:t>
            </a:r>
            <a:endParaRPr lang="en-US" dirty="0"/>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30</a:t>
            </a:fld>
            <a:endParaRPr lang="en-US"/>
          </a:p>
        </p:txBody>
      </p:sp>
      <p:cxnSp>
        <p:nvCxnSpPr>
          <p:cNvPr id="15" name="Straight Arrow Connector 14"/>
          <p:cNvCxnSpPr/>
          <p:nvPr/>
        </p:nvCxnSpPr>
        <p:spPr>
          <a:xfrm flipV="1">
            <a:off x="2466641" y="3562350"/>
            <a:ext cx="0" cy="604839"/>
          </a:xfrm>
          <a:prstGeom prst="straightConnector1">
            <a:avLst/>
          </a:prstGeom>
          <a:ln>
            <a:solidFill>
              <a:srgbClr val="FF0000"/>
            </a:solidFill>
            <a:headEnd type="none"/>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a:off x="2906923" y="2512219"/>
            <a:ext cx="0" cy="1050131"/>
          </a:xfrm>
          <a:prstGeom prst="straightConnector1">
            <a:avLst/>
          </a:prstGeom>
          <a:ln>
            <a:solidFill>
              <a:srgbClr val="FF0000"/>
            </a:solidFill>
            <a:headEnd type="none"/>
            <a:tailEnd type="arrow"/>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1307244" y="4745954"/>
            <a:ext cx="6632544" cy="830997"/>
          </a:xfrm>
          <a:prstGeom prst="rect">
            <a:avLst/>
          </a:prstGeom>
          <a:ln>
            <a:solidFill>
              <a:srgbClr val="0000FF"/>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smtClean="0">
                <a:solidFill>
                  <a:srgbClr val="0000FF"/>
                </a:solidFill>
              </a:rPr>
              <a:t>Our mechanism achieves 31% better performance than all PCM, within 29% of all DRAM performance</a:t>
            </a:r>
            <a:endParaRPr lang="en-US" sz="2400" b="1" dirty="0">
              <a:solidFill>
                <a:srgbClr val="0000FF"/>
              </a:solidFill>
            </a:endParaRPr>
          </a:p>
        </p:txBody>
      </p:sp>
      <p:sp>
        <p:nvSpPr>
          <p:cNvPr id="11" name="TextBox 10"/>
          <p:cNvSpPr txBox="1"/>
          <p:nvPr/>
        </p:nvSpPr>
        <p:spPr>
          <a:xfrm>
            <a:off x="1868805" y="3680103"/>
            <a:ext cx="597836" cy="369332"/>
          </a:xfrm>
          <a:prstGeom prst="rect">
            <a:avLst/>
          </a:prstGeom>
          <a:noFill/>
        </p:spPr>
        <p:txBody>
          <a:bodyPr wrap="square" rtlCol="0">
            <a:spAutoFit/>
          </a:bodyPr>
          <a:lstStyle/>
          <a:p>
            <a:pPr algn="r"/>
            <a:r>
              <a:rPr lang="en-US" dirty="0" smtClean="0">
                <a:solidFill>
                  <a:srgbClr val="0000FF"/>
                </a:solidFill>
              </a:rPr>
              <a:t>31%</a:t>
            </a:r>
            <a:endParaRPr lang="en-US" dirty="0">
              <a:solidFill>
                <a:srgbClr val="0000FF"/>
              </a:solidFill>
            </a:endParaRPr>
          </a:p>
        </p:txBody>
      </p:sp>
      <p:sp>
        <p:nvSpPr>
          <p:cNvPr id="12" name="TextBox 11"/>
          <p:cNvSpPr txBox="1"/>
          <p:nvPr/>
        </p:nvSpPr>
        <p:spPr>
          <a:xfrm>
            <a:off x="2309087" y="2852618"/>
            <a:ext cx="597836" cy="369332"/>
          </a:xfrm>
          <a:prstGeom prst="rect">
            <a:avLst/>
          </a:prstGeom>
          <a:noFill/>
        </p:spPr>
        <p:txBody>
          <a:bodyPr wrap="square" rtlCol="0">
            <a:spAutoFit/>
          </a:bodyPr>
          <a:lstStyle/>
          <a:p>
            <a:pPr algn="r"/>
            <a:r>
              <a:rPr lang="en-US" dirty="0" smtClean="0">
                <a:solidFill>
                  <a:srgbClr val="0000FF"/>
                </a:solidFill>
              </a:rPr>
              <a:t>29%</a:t>
            </a:r>
            <a:endParaRPr lang="en-US" dirty="0">
              <a:solidFill>
                <a:srgbClr val="0000FF"/>
              </a:solidFill>
            </a:endParaRPr>
          </a:p>
        </p:txBody>
      </p:sp>
    </p:spTree>
    <p:extLst>
      <p:ext uri="{BB962C8B-B14F-4D97-AF65-F5344CB8AC3E}">
        <p14:creationId xmlns:p14="http://schemas.microsoft.com/office/powerpoint/2010/main" val="134443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Results in Paper</a:t>
            </a:r>
            <a:endParaRPr lang="en-US" dirty="0"/>
          </a:p>
        </p:txBody>
      </p:sp>
      <p:sp>
        <p:nvSpPr>
          <p:cNvPr id="3" name="Content Placeholder 2"/>
          <p:cNvSpPr>
            <a:spLocks noGrp="1"/>
          </p:cNvSpPr>
          <p:nvPr>
            <p:ph idx="1"/>
          </p:nvPr>
        </p:nvSpPr>
        <p:spPr/>
        <p:txBody>
          <a:bodyPr/>
          <a:lstStyle/>
          <a:p>
            <a:r>
              <a:rPr lang="en-US" dirty="0" smtClean="0"/>
              <a:t>RBLA-</a:t>
            </a:r>
            <a:r>
              <a:rPr lang="en-US" dirty="0" err="1" smtClean="0"/>
              <a:t>Dyn</a:t>
            </a:r>
            <a:r>
              <a:rPr lang="en-US" dirty="0" smtClean="0"/>
              <a:t> increases the portion of PCM row buffer hit by 6.6 times</a:t>
            </a:r>
          </a:p>
          <a:p>
            <a:pPr lvl="3"/>
            <a:endParaRPr lang="en-US" dirty="0" smtClean="0"/>
          </a:p>
          <a:p>
            <a:r>
              <a:rPr lang="en-US" dirty="0" smtClean="0"/>
              <a:t>RBLA-</a:t>
            </a:r>
            <a:r>
              <a:rPr lang="en-US" dirty="0" err="1" smtClean="0"/>
              <a:t>Dyn</a:t>
            </a:r>
            <a:r>
              <a:rPr lang="en-US" dirty="0" smtClean="0"/>
              <a:t> has the effect of balancing memory request load between DRAM and PCM</a:t>
            </a:r>
          </a:p>
          <a:p>
            <a:pPr lvl="1"/>
            <a:r>
              <a:rPr lang="en-US" dirty="0" smtClean="0"/>
              <a:t>PCM channel utilization increases by 60%.</a:t>
            </a:r>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31</a:t>
            </a:fld>
            <a:endParaRPr lang="en-US"/>
          </a:p>
        </p:txBody>
      </p:sp>
    </p:spTree>
    <p:extLst>
      <p:ext uri="{BB962C8B-B14F-4D97-AF65-F5344CB8AC3E}">
        <p14:creationId xmlns:p14="http://schemas.microsoft.com/office/powerpoint/2010/main" val="183651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2"/>
          </p:nvPr>
        </p:nvSpPr>
        <p:spPr/>
        <p:txBody>
          <a:bodyPr/>
          <a:lstStyle/>
          <a:p>
            <a:fld id="{36CA0E5C-1BCC-426A-8CC8-692FA6A1AE55}" type="slidenum">
              <a:rPr lang="en-US" smtClean="0"/>
              <a:t>32</a:t>
            </a:fld>
            <a:endParaRPr lang="en-US"/>
          </a:p>
        </p:txBody>
      </p:sp>
      <p:sp>
        <p:nvSpPr>
          <p:cNvPr id="5" name="Content Placeholder 2"/>
          <p:cNvSpPr txBox="1">
            <a:spLocks/>
          </p:cNvSpPr>
          <p:nvPr/>
        </p:nvSpPr>
        <p:spPr bwMode="auto">
          <a:xfrm>
            <a:off x="241300" y="1417638"/>
            <a:ext cx="86868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00" dirty="0"/>
              <a:t>Different memory technologies have different strengths</a:t>
            </a:r>
          </a:p>
          <a:p>
            <a:r>
              <a:rPr lang="en-US" sz="2600" dirty="0"/>
              <a:t>A hybrid memory system (DRAM-PCM) aims for best of both</a:t>
            </a:r>
          </a:p>
          <a:p>
            <a:r>
              <a:rPr lang="en-US" sz="2600" b="1" u="sng" dirty="0">
                <a:solidFill>
                  <a:srgbClr val="FF0000"/>
                </a:solidFill>
              </a:rPr>
              <a:t>Problem:</a:t>
            </a:r>
            <a:r>
              <a:rPr lang="en-US" sz="2600" dirty="0">
                <a:solidFill>
                  <a:srgbClr val="FF0000"/>
                </a:solidFill>
              </a:rPr>
              <a:t>  How to place data between these heterogeneous memory devices?</a:t>
            </a:r>
          </a:p>
          <a:p>
            <a:r>
              <a:rPr lang="en-US" sz="2600" b="1" u="sng" dirty="0"/>
              <a:t>Observation:</a:t>
            </a:r>
            <a:r>
              <a:rPr lang="en-US" sz="2600" dirty="0"/>
              <a:t> PCM array access latency is higher than DRAM’s – But peripheral circuit (row buffer) access latencies are similar</a:t>
            </a:r>
          </a:p>
          <a:p>
            <a:r>
              <a:rPr lang="en-US" sz="2600" b="1" u="sng" dirty="0">
                <a:solidFill>
                  <a:srgbClr val="0000FF"/>
                </a:solidFill>
              </a:rPr>
              <a:t>Key Idea:</a:t>
            </a:r>
            <a:r>
              <a:rPr lang="en-US" sz="2600" dirty="0">
                <a:solidFill>
                  <a:srgbClr val="0000FF"/>
                </a:solidFill>
              </a:rPr>
              <a:t> Use row buffer locality (RBL) as a key criterion for data placement</a:t>
            </a:r>
          </a:p>
          <a:p>
            <a:r>
              <a:rPr lang="en-US" sz="2600" b="1" u="sng" dirty="0"/>
              <a:t>Solution:</a:t>
            </a:r>
            <a:r>
              <a:rPr lang="en-US" sz="2600" dirty="0"/>
              <a:t> Cache to DRAM rows with </a:t>
            </a:r>
            <a:r>
              <a:rPr lang="en-US" sz="2600" dirty="0">
                <a:solidFill>
                  <a:srgbClr val="0000FF"/>
                </a:solidFill>
              </a:rPr>
              <a:t>low RBL</a:t>
            </a:r>
            <a:r>
              <a:rPr lang="en-US" sz="2600" dirty="0"/>
              <a:t> and </a:t>
            </a:r>
            <a:r>
              <a:rPr lang="en-US" sz="2600" dirty="0">
                <a:solidFill>
                  <a:srgbClr val="0000FF"/>
                </a:solidFill>
              </a:rPr>
              <a:t>high reuse</a:t>
            </a:r>
            <a:endParaRPr lang="en-US" sz="2600" dirty="0"/>
          </a:p>
          <a:p>
            <a:r>
              <a:rPr lang="en-US" sz="2600" dirty="0"/>
              <a:t>Improves both performance and energy efficiency over state-of-the-art caching policies</a:t>
            </a:r>
          </a:p>
        </p:txBody>
      </p:sp>
    </p:spTree>
    <p:extLst>
      <p:ext uri="{BB962C8B-B14F-4D97-AF65-F5344CB8AC3E}">
        <p14:creationId xmlns:p14="http://schemas.microsoft.com/office/powerpoint/2010/main" val="1346650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457200" y="2752725"/>
            <a:ext cx="8229600" cy="1143000"/>
          </a:xfrm>
        </p:spPr>
        <p:txBody>
          <a:bodyPr/>
          <a:lstStyle/>
          <a:p>
            <a:pPr algn="ctr"/>
            <a:r>
              <a:rPr lang="en-US" dirty="0">
                <a:latin typeface="Times" charset="0"/>
                <a:cs typeface="Times" charset="0"/>
              </a:rPr>
              <a:t>Thank you! </a:t>
            </a:r>
            <a:r>
              <a:rPr lang="en-US" dirty="0" smtClean="0">
                <a:latin typeface="Times" charset="0"/>
                <a:cs typeface="Times" charset="0"/>
              </a:rPr>
              <a:t>Questions</a:t>
            </a:r>
            <a:r>
              <a:rPr lang="en-US" dirty="0">
                <a:latin typeface="Times" charset="0"/>
                <a:cs typeface="Times" charset="0"/>
              </a:rPr>
              <a:t>?</a:t>
            </a:r>
          </a:p>
        </p:txBody>
      </p:sp>
      <p:sp>
        <p:nvSpPr>
          <p:cNvPr id="4" name="Slide Number Placeholder 3"/>
          <p:cNvSpPr>
            <a:spLocks noGrp="1"/>
          </p:cNvSpPr>
          <p:nvPr>
            <p:ph type="sldNum" sz="quarter" idx="12"/>
          </p:nvPr>
        </p:nvSpPr>
        <p:spPr/>
        <p:txBody>
          <a:bodyPr/>
          <a:lstStyle/>
          <a:p>
            <a:pPr>
              <a:defRPr/>
            </a:pPr>
            <a:fld id="{646B881A-04DD-1F41-B4B2-64F5C78D6503}" type="slidenum">
              <a:rPr lang="en-US"/>
              <a:pPr>
                <a:defRPr/>
              </a:pPr>
              <a:t>33</a:t>
            </a:fld>
            <a:endParaRPr lang="en-US"/>
          </a:p>
        </p:txBody>
      </p:sp>
      <p:cxnSp>
        <p:nvCxnSpPr>
          <p:cNvPr id="5" name="Straight Connector 4"/>
          <p:cNvCxnSpPr/>
          <p:nvPr/>
        </p:nvCxnSpPr>
        <p:spPr>
          <a:xfrm>
            <a:off x="457200" y="3778250"/>
            <a:ext cx="8229600" cy="1588"/>
          </a:xfrm>
          <a:prstGeom prst="line">
            <a:avLst/>
          </a:prstGeom>
          <a:ln w="28575">
            <a:solidFill>
              <a:srgbClr val="CC990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90513" y="1101725"/>
            <a:ext cx="8583612" cy="412750"/>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fontAlgn="auto">
              <a:spcBef>
                <a:spcPts val="0"/>
              </a:spcBef>
              <a:spcAft>
                <a:spcPts val="0"/>
              </a:spcAft>
              <a:defRPr/>
            </a:pPr>
            <a:endParaRPr lang="en-US"/>
          </a:p>
        </p:txBody>
      </p:sp>
    </p:spTree>
  </p:cSld>
  <p:clrMapOvr>
    <a:masterClrMapping/>
  </p:clrMapOvr>
  <p:transition spd="slow" advTm="2349"/>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MU_logo_horiz_r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211" y="5915887"/>
            <a:ext cx="4043578" cy="363708"/>
          </a:xfrm>
          <a:prstGeom prst="rect">
            <a:avLst/>
          </a:prstGeom>
        </p:spPr>
      </p:pic>
      <p:sp>
        <p:nvSpPr>
          <p:cNvPr id="13313" name="Title 1"/>
          <p:cNvSpPr>
            <a:spLocks noGrp="1"/>
          </p:cNvSpPr>
          <p:nvPr>
            <p:ph type="ctrTitle"/>
          </p:nvPr>
        </p:nvSpPr>
        <p:spPr>
          <a:xfrm>
            <a:off x="458788" y="1303338"/>
            <a:ext cx="8226425" cy="1470025"/>
          </a:xfrm>
        </p:spPr>
        <p:txBody>
          <a:bodyPr/>
          <a:lstStyle/>
          <a:p>
            <a:r>
              <a:rPr lang="en-US" sz="4000" dirty="0">
                <a:latin typeface="Times" charset="0"/>
                <a:cs typeface="Times" charset="0"/>
              </a:rPr>
              <a:t>Row Buffer Locality </a:t>
            </a:r>
            <a:r>
              <a:rPr lang="en-US" sz="4000" dirty="0" smtClean="0">
                <a:latin typeface="Times" charset="0"/>
                <a:cs typeface="Times" charset="0"/>
              </a:rPr>
              <a:t>Aware</a:t>
            </a:r>
            <a:br>
              <a:rPr lang="en-US" sz="4000" dirty="0" smtClean="0">
                <a:latin typeface="Times" charset="0"/>
                <a:cs typeface="Times" charset="0"/>
              </a:rPr>
            </a:br>
            <a:r>
              <a:rPr lang="en-US" sz="4000" dirty="0" smtClean="0">
                <a:latin typeface="Times" charset="0"/>
                <a:cs typeface="Times" charset="0"/>
              </a:rPr>
              <a:t>Caching Policies for </a:t>
            </a:r>
            <a:r>
              <a:rPr lang="en-US" sz="4000" dirty="0">
                <a:latin typeface="Times" charset="0"/>
                <a:cs typeface="Times" charset="0"/>
              </a:rPr>
              <a:t>Hybrid Memories</a:t>
            </a:r>
          </a:p>
        </p:txBody>
      </p:sp>
      <p:sp>
        <p:nvSpPr>
          <p:cNvPr id="3" name="Subtitle 2"/>
          <p:cNvSpPr>
            <a:spLocks noGrp="1"/>
          </p:cNvSpPr>
          <p:nvPr>
            <p:ph type="subTitle" idx="1"/>
          </p:nvPr>
        </p:nvSpPr>
        <p:spPr>
          <a:xfrm>
            <a:off x="1371600" y="3409950"/>
            <a:ext cx="6400800" cy="2228850"/>
          </a:xfrm>
        </p:spPr>
        <p:txBody>
          <a:bodyPr rtlCol="0">
            <a:normAutofit fontScale="92500" lnSpcReduction="10000"/>
          </a:bodyPr>
          <a:lstStyle/>
          <a:p>
            <a:pPr fontAlgn="auto">
              <a:spcBef>
                <a:spcPts val="0"/>
              </a:spcBef>
              <a:spcAft>
                <a:spcPts val="0"/>
              </a:spcAft>
              <a:defRPr/>
            </a:pPr>
            <a:r>
              <a:rPr lang="en-US" dirty="0" err="1"/>
              <a:t>HanBin</a:t>
            </a:r>
            <a:r>
              <a:rPr lang="en-US" dirty="0"/>
              <a:t> Yoon</a:t>
            </a:r>
          </a:p>
          <a:p>
            <a:pPr fontAlgn="auto">
              <a:spcBef>
                <a:spcPts val="0"/>
              </a:spcBef>
              <a:spcAft>
                <a:spcPts val="0"/>
              </a:spcAft>
              <a:buFont typeface="Arial"/>
              <a:buNone/>
              <a:defRPr/>
            </a:pPr>
            <a:r>
              <a:rPr lang="en-US" dirty="0" smtClean="0">
                <a:ea typeface="+mn-ea"/>
                <a:cs typeface="+mn-cs"/>
              </a:rPr>
              <a:t>Justin Meza</a:t>
            </a:r>
          </a:p>
          <a:p>
            <a:pPr fontAlgn="auto">
              <a:spcBef>
                <a:spcPts val="0"/>
              </a:spcBef>
              <a:spcAft>
                <a:spcPts val="0"/>
              </a:spcAft>
              <a:buFont typeface="Arial"/>
              <a:buNone/>
              <a:defRPr/>
            </a:pPr>
            <a:r>
              <a:rPr lang="en-US" dirty="0" err="1" smtClean="0">
                <a:ea typeface="+mn-ea"/>
                <a:cs typeface="+mn-cs"/>
              </a:rPr>
              <a:t>Rachata</a:t>
            </a:r>
            <a:r>
              <a:rPr lang="en-US" dirty="0" smtClean="0">
                <a:ea typeface="+mn-ea"/>
                <a:cs typeface="+mn-cs"/>
              </a:rPr>
              <a:t> </a:t>
            </a:r>
            <a:r>
              <a:rPr lang="en-US" dirty="0" err="1" smtClean="0">
                <a:ea typeface="+mn-ea"/>
                <a:cs typeface="+mn-cs"/>
              </a:rPr>
              <a:t>Ausavarungnirun</a:t>
            </a:r>
            <a:r>
              <a:rPr lang="en-US" dirty="0" smtClean="0">
                <a:ea typeface="+mn-ea"/>
                <a:cs typeface="+mn-cs"/>
              </a:rPr>
              <a:t/>
            </a:r>
            <a:br>
              <a:rPr lang="en-US" dirty="0" smtClean="0">
                <a:ea typeface="+mn-ea"/>
                <a:cs typeface="+mn-cs"/>
              </a:rPr>
            </a:br>
            <a:r>
              <a:rPr lang="en-US" dirty="0" smtClean="0">
                <a:ea typeface="+mn-ea"/>
                <a:cs typeface="+mn-cs"/>
              </a:rPr>
              <a:t>Rachael Harding</a:t>
            </a:r>
          </a:p>
          <a:p>
            <a:pPr fontAlgn="auto">
              <a:spcBef>
                <a:spcPts val="0"/>
              </a:spcBef>
              <a:spcAft>
                <a:spcPts val="0"/>
              </a:spcAft>
              <a:buFont typeface="Arial"/>
              <a:buNone/>
              <a:defRPr/>
            </a:pPr>
            <a:r>
              <a:rPr lang="en-US" dirty="0" err="1" smtClean="0">
                <a:ea typeface="+mn-ea"/>
                <a:cs typeface="+mn-cs"/>
              </a:rPr>
              <a:t>Onur</a:t>
            </a:r>
            <a:r>
              <a:rPr lang="en-US" dirty="0" smtClean="0">
                <a:ea typeface="+mn-ea"/>
                <a:cs typeface="+mn-cs"/>
              </a:rPr>
              <a:t> </a:t>
            </a:r>
            <a:r>
              <a:rPr lang="en-US" dirty="0" err="1" smtClean="0">
                <a:ea typeface="+mn-ea"/>
                <a:cs typeface="+mn-cs"/>
              </a:rPr>
              <a:t>Mutlu</a:t>
            </a:r>
            <a:endParaRPr lang="en-US" dirty="0" smtClean="0">
              <a:ea typeface="+mn-ea"/>
              <a:cs typeface="+mn-cs"/>
            </a:endParaRPr>
          </a:p>
        </p:txBody>
      </p:sp>
    </p:spTree>
    <p:extLst>
      <p:ext uri="{BB962C8B-B14F-4D97-AF65-F5344CB8AC3E}">
        <p14:creationId xmlns:p14="http://schemas.microsoft.com/office/powerpoint/2010/main" val="2537928164"/>
      </p:ext>
    </p:extLst>
  </p:cSld>
  <p:clrMapOvr>
    <a:masterClrMapping/>
  </p:clrMapOvr>
  <p:transition spd="slow" advTm="11988"/>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r>
              <a:rPr lang="en-US" dirty="0" smtClean="0">
                <a:latin typeface="Times" charset="0"/>
                <a:cs typeface="Times" charset="0"/>
              </a:rPr>
              <a:t>Demand for Memory Capacity</a:t>
            </a:r>
            <a:endParaRPr lang="en-US" dirty="0">
              <a:latin typeface="Times" charset="0"/>
              <a:cs typeface="Times" charset="0"/>
            </a:endParaRPr>
          </a:p>
        </p:txBody>
      </p:sp>
      <p:sp>
        <p:nvSpPr>
          <p:cNvPr id="3" name="Content Placeholder 2"/>
          <p:cNvSpPr>
            <a:spLocks noGrp="1"/>
          </p:cNvSpPr>
          <p:nvPr>
            <p:ph idx="1"/>
          </p:nvPr>
        </p:nvSpPr>
        <p:spPr/>
        <p:txBody>
          <a:bodyPr/>
          <a:lstStyle/>
          <a:p>
            <a:pPr marL="0" indent="0">
              <a:buNone/>
            </a:pPr>
            <a:r>
              <a:rPr lang="en-US" dirty="0" smtClean="0">
                <a:latin typeface="Calibri" charset="0"/>
              </a:rPr>
              <a:t>1. Increasing cores and thread contexts</a:t>
            </a:r>
          </a:p>
          <a:p>
            <a:pPr lvl="1"/>
            <a:r>
              <a:rPr lang="en-US" dirty="0" smtClean="0">
                <a:latin typeface="Calibri" charset="0"/>
              </a:rPr>
              <a:t>Intel Sandy Bridge: 8 cores (16 threads)</a:t>
            </a:r>
          </a:p>
          <a:p>
            <a:pPr lvl="1"/>
            <a:r>
              <a:rPr lang="en-US" dirty="0">
                <a:latin typeface="Calibri" charset="0"/>
              </a:rPr>
              <a:t>AMD </a:t>
            </a:r>
            <a:r>
              <a:rPr lang="en-US" dirty="0" smtClean="0">
                <a:latin typeface="Calibri" charset="0"/>
              </a:rPr>
              <a:t>Abu Dhabi: </a:t>
            </a:r>
            <a:r>
              <a:rPr lang="en-US" dirty="0">
                <a:latin typeface="Calibri" charset="0"/>
              </a:rPr>
              <a:t>16 cores</a:t>
            </a:r>
          </a:p>
          <a:p>
            <a:pPr lvl="1"/>
            <a:r>
              <a:rPr lang="en-US" dirty="0" smtClean="0">
                <a:latin typeface="Calibri" charset="0"/>
              </a:rPr>
              <a:t>IBM POWER7: 8 cores (32 threads)</a:t>
            </a:r>
          </a:p>
          <a:p>
            <a:pPr lvl="1"/>
            <a:r>
              <a:rPr lang="en-US" dirty="0" smtClean="0">
                <a:latin typeface="Calibri" charset="0"/>
              </a:rPr>
              <a:t>Sun T4: 8 cores (64 threads)</a:t>
            </a:r>
          </a:p>
          <a:p>
            <a:pPr lvl="3"/>
            <a:endParaRPr lang="en-US" dirty="0" smtClean="0">
              <a:latin typeface="Calibri" charset="0"/>
            </a:endParaRPr>
          </a:p>
          <a:p>
            <a:pPr marL="0" indent="0">
              <a:buNone/>
            </a:pPr>
            <a:r>
              <a:rPr lang="en-US" dirty="0" smtClean="0">
                <a:latin typeface="Calibri" charset="0"/>
              </a:rPr>
              <a:t>2. Modern data-intensive </a:t>
            </a:r>
            <a:r>
              <a:rPr lang="en-US" dirty="0">
                <a:latin typeface="Calibri" charset="0"/>
              </a:rPr>
              <a:t>applications </a:t>
            </a:r>
            <a:r>
              <a:rPr lang="en-US" dirty="0" smtClean="0">
                <a:latin typeface="Calibri" charset="0"/>
              </a:rPr>
              <a:t>operate on increasingly larger datasets</a:t>
            </a:r>
          </a:p>
          <a:p>
            <a:pPr lvl="1"/>
            <a:r>
              <a:rPr lang="en-US" dirty="0" smtClean="0">
                <a:latin typeface="Calibri" charset="0"/>
              </a:rPr>
              <a:t>Graph, database, scientific workloads</a:t>
            </a:r>
            <a:endParaRPr lang="en-US" dirty="0">
              <a:latin typeface="Calibri" charset="0"/>
            </a:endParaRPr>
          </a:p>
        </p:txBody>
      </p:sp>
      <p:sp>
        <p:nvSpPr>
          <p:cNvPr id="4" name="Slide Number Placeholder 3"/>
          <p:cNvSpPr>
            <a:spLocks noGrp="1"/>
          </p:cNvSpPr>
          <p:nvPr>
            <p:ph type="sldNum" sz="quarter" idx="12"/>
          </p:nvPr>
        </p:nvSpPr>
        <p:spPr/>
        <p:txBody>
          <a:bodyPr/>
          <a:lstStyle/>
          <a:p>
            <a:pPr>
              <a:defRPr/>
            </a:pPr>
            <a:fld id="{CED28A92-88FA-5F42-A01C-D09E9C6EBD93}" type="slidenum">
              <a:rPr lang="en-US"/>
              <a:pPr>
                <a:defRPr/>
              </a:pPr>
              <a:t>4</a:t>
            </a:fld>
            <a:endParaRPr lang="en-US"/>
          </a:p>
        </p:txBody>
      </p:sp>
    </p:spTree>
    <p:extLst>
      <p:ext uri="{BB962C8B-B14F-4D97-AF65-F5344CB8AC3E}">
        <p14:creationId xmlns:p14="http://schemas.microsoft.com/office/powerpoint/2010/main" val="4265975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smtClean="0">
                <a:latin typeface="Times" charset="0"/>
                <a:cs typeface="Times" charset="0"/>
              </a:rPr>
              <a:t>Emerging High Density Memory</a:t>
            </a:r>
            <a:endParaRPr lang="en-US" dirty="0">
              <a:latin typeface="Times" charset="0"/>
              <a:cs typeface="Times" charset="0"/>
            </a:endParaRPr>
          </a:p>
        </p:txBody>
      </p:sp>
      <p:sp>
        <p:nvSpPr>
          <p:cNvPr id="3" name="Content Placeholder 2"/>
          <p:cNvSpPr>
            <a:spLocks noGrp="1"/>
          </p:cNvSpPr>
          <p:nvPr>
            <p:ph idx="1"/>
          </p:nvPr>
        </p:nvSpPr>
        <p:spPr/>
        <p:txBody>
          <a:bodyPr rtlCol="0">
            <a:noAutofit/>
          </a:bodyPr>
          <a:lstStyle/>
          <a:p>
            <a:r>
              <a:rPr lang="en-US" dirty="0" smtClean="0">
                <a:latin typeface="Calibri" charset="0"/>
              </a:rPr>
              <a:t>DRAM density scaling becoming costly</a:t>
            </a:r>
          </a:p>
          <a:p>
            <a:r>
              <a:rPr lang="en-US" dirty="0" smtClean="0">
                <a:latin typeface="Calibri" charset="0"/>
              </a:rPr>
              <a:t>Promising: Phase </a:t>
            </a:r>
            <a:r>
              <a:rPr lang="en-US" dirty="0">
                <a:latin typeface="Calibri" charset="0"/>
              </a:rPr>
              <a:t>change memory (PCM</a:t>
            </a:r>
            <a:r>
              <a:rPr lang="en-US" dirty="0" smtClean="0">
                <a:latin typeface="Calibri" charset="0"/>
              </a:rPr>
              <a:t>)</a:t>
            </a:r>
          </a:p>
          <a:p>
            <a:pPr marL="457200" lvl="1" indent="0">
              <a:buNone/>
            </a:pPr>
            <a:r>
              <a:rPr lang="en-US" sz="3200" dirty="0" smtClean="0">
                <a:solidFill>
                  <a:srgbClr val="008000"/>
                </a:solidFill>
                <a:latin typeface="Calibri" charset="0"/>
              </a:rPr>
              <a:t>+	</a:t>
            </a:r>
            <a:r>
              <a:rPr lang="en-US" dirty="0" smtClean="0">
                <a:solidFill>
                  <a:srgbClr val="008000"/>
                </a:solidFill>
                <a:latin typeface="Calibri" charset="0"/>
              </a:rPr>
              <a:t>Projected 3−12</a:t>
            </a:r>
            <a:r>
              <a:rPr lang="en-US" dirty="0" smtClean="0">
                <a:solidFill>
                  <a:srgbClr val="008000"/>
                </a:solidFill>
                <a:latin typeface="Calibri" charset="0"/>
                <a:sym typeface="Symbol"/>
              </a:rPr>
              <a:t></a:t>
            </a:r>
            <a:r>
              <a:rPr lang="en-US" dirty="0" smtClean="0">
                <a:solidFill>
                  <a:srgbClr val="008000"/>
                </a:solidFill>
                <a:latin typeface="Calibri" charset="0"/>
              </a:rPr>
              <a:t> denser than DRAM </a:t>
            </a:r>
            <a:r>
              <a:rPr lang="en-US" sz="2000" dirty="0" smtClean="0">
                <a:latin typeface="Calibri" charset="0"/>
              </a:rPr>
              <a:t>[Mohan HPTS’09]</a:t>
            </a:r>
          </a:p>
          <a:p>
            <a:pPr marL="457200" lvl="1" indent="0">
              <a:buNone/>
            </a:pPr>
            <a:r>
              <a:rPr lang="en-US" dirty="0">
                <a:solidFill>
                  <a:srgbClr val="008000"/>
                </a:solidFill>
                <a:latin typeface="Calibri" charset="0"/>
              </a:rPr>
              <a:t>+	</a:t>
            </a:r>
            <a:r>
              <a:rPr lang="en-US" dirty="0" smtClean="0">
                <a:solidFill>
                  <a:srgbClr val="008000"/>
                </a:solidFill>
                <a:latin typeface="Calibri" charset="0"/>
              </a:rPr>
              <a:t>Non-volatile data storage</a:t>
            </a:r>
          </a:p>
          <a:p>
            <a:r>
              <a:rPr lang="en-US" dirty="0" smtClean="0">
                <a:latin typeface="Calibri" charset="0"/>
              </a:rPr>
              <a:t>However</a:t>
            </a:r>
            <a:r>
              <a:rPr lang="en-US" dirty="0">
                <a:latin typeface="Calibri" charset="0"/>
              </a:rPr>
              <a:t>, cannot simply replace DRAM</a:t>
            </a:r>
          </a:p>
          <a:p>
            <a:pPr marL="457200" lvl="1" indent="0">
              <a:buNone/>
            </a:pPr>
            <a:r>
              <a:rPr lang="en-US" sz="3200" dirty="0" smtClean="0">
                <a:solidFill>
                  <a:srgbClr val="FF0000"/>
                </a:solidFill>
                <a:latin typeface="Calibri" charset="0"/>
              </a:rPr>
              <a:t>−	</a:t>
            </a:r>
            <a:r>
              <a:rPr lang="en-US" dirty="0" smtClean="0">
                <a:solidFill>
                  <a:srgbClr val="FF0000"/>
                </a:solidFill>
                <a:latin typeface="Calibri" charset="0"/>
              </a:rPr>
              <a:t>Higher </a:t>
            </a:r>
            <a:r>
              <a:rPr lang="en-US" dirty="0">
                <a:solidFill>
                  <a:srgbClr val="FF0000"/>
                </a:solidFill>
                <a:latin typeface="Calibri" charset="0"/>
              </a:rPr>
              <a:t>access </a:t>
            </a:r>
            <a:r>
              <a:rPr lang="en-US" dirty="0" smtClean="0">
                <a:solidFill>
                  <a:srgbClr val="FF0000"/>
                </a:solidFill>
                <a:latin typeface="Calibri" charset="0"/>
              </a:rPr>
              <a:t>latency (</a:t>
            </a:r>
            <a:r>
              <a:rPr lang="en-US" dirty="0">
                <a:solidFill>
                  <a:srgbClr val="FF0000"/>
                </a:solidFill>
                <a:latin typeface="Calibri" charset="0"/>
              </a:rPr>
              <a:t>4−</a:t>
            </a:r>
            <a:r>
              <a:rPr lang="en-US" dirty="0" smtClean="0">
                <a:solidFill>
                  <a:srgbClr val="FF0000"/>
                </a:solidFill>
                <a:latin typeface="Calibri" charset="0"/>
              </a:rPr>
              <a:t>12</a:t>
            </a:r>
            <a:r>
              <a:rPr lang="en-US" dirty="0" smtClean="0">
                <a:solidFill>
                  <a:srgbClr val="FF0000"/>
                </a:solidFill>
                <a:latin typeface="Calibri" charset="0"/>
                <a:sym typeface="Symbol"/>
              </a:rPr>
              <a:t></a:t>
            </a:r>
            <a:r>
              <a:rPr lang="en-US" dirty="0" smtClean="0">
                <a:solidFill>
                  <a:srgbClr val="FF0000"/>
                </a:solidFill>
                <a:latin typeface="Calibri" charset="0"/>
              </a:rPr>
              <a:t> </a:t>
            </a:r>
            <a:r>
              <a:rPr lang="en-US" dirty="0">
                <a:solidFill>
                  <a:srgbClr val="FF0000"/>
                </a:solidFill>
                <a:latin typeface="Calibri" charset="0"/>
              </a:rPr>
              <a:t>DRAM) </a:t>
            </a:r>
            <a:r>
              <a:rPr lang="en-US" sz="2000" dirty="0">
                <a:latin typeface="Calibri" charset="0"/>
              </a:rPr>
              <a:t>[Lee+ ISCA’09]</a:t>
            </a:r>
            <a:endParaRPr lang="en-US" sz="2000" baseline="30000" dirty="0">
              <a:solidFill>
                <a:srgbClr val="FF0000"/>
              </a:solidFill>
              <a:latin typeface="Calibri" charset="0"/>
            </a:endParaRPr>
          </a:p>
          <a:p>
            <a:pPr marL="457200" lvl="1" indent="0">
              <a:buNone/>
            </a:pPr>
            <a:r>
              <a:rPr lang="en-US" dirty="0" smtClean="0">
                <a:solidFill>
                  <a:srgbClr val="FF0000"/>
                </a:solidFill>
                <a:latin typeface="Calibri" charset="0"/>
              </a:rPr>
              <a:t>−	Higher dynamic energy (</a:t>
            </a:r>
            <a:r>
              <a:rPr lang="en-US" dirty="0">
                <a:solidFill>
                  <a:srgbClr val="FF0000"/>
                </a:solidFill>
                <a:latin typeface="Calibri" charset="0"/>
              </a:rPr>
              <a:t>2−</a:t>
            </a:r>
            <a:r>
              <a:rPr lang="en-US" dirty="0" smtClean="0">
                <a:solidFill>
                  <a:srgbClr val="FF0000"/>
                </a:solidFill>
                <a:latin typeface="Calibri" charset="0"/>
              </a:rPr>
              <a:t>40</a:t>
            </a:r>
            <a:r>
              <a:rPr lang="en-US" dirty="0" smtClean="0">
                <a:solidFill>
                  <a:srgbClr val="FF0000"/>
                </a:solidFill>
                <a:latin typeface="Calibri" charset="0"/>
                <a:sym typeface="Symbol"/>
              </a:rPr>
              <a:t></a:t>
            </a:r>
            <a:r>
              <a:rPr lang="en-US" dirty="0" smtClean="0">
                <a:solidFill>
                  <a:srgbClr val="FF0000"/>
                </a:solidFill>
                <a:latin typeface="Calibri" charset="0"/>
              </a:rPr>
              <a:t> </a:t>
            </a:r>
            <a:r>
              <a:rPr lang="en-US" dirty="0">
                <a:solidFill>
                  <a:srgbClr val="FF0000"/>
                </a:solidFill>
                <a:latin typeface="Calibri" charset="0"/>
              </a:rPr>
              <a:t>DRAM) </a:t>
            </a:r>
            <a:r>
              <a:rPr lang="en-US" sz="2000" dirty="0">
                <a:latin typeface="Calibri" charset="0"/>
              </a:rPr>
              <a:t>[Lee+ ISCA’09]</a:t>
            </a:r>
            <a:endParaRPr lang="en-US" sz="2000" dirty="0" smtClean="0">
              <a:solidFill>
                <a:srgbClr val="FF0000"/>
              </a:solidFill>
              <a:latin typeface="Calibri" charset="0"/>
            </a:endParaRPr>
          </a:p>
          <a:p>
            <a:pPr marL="457200" lvl="1" indent="0">
              <a:buNone/>
            </a:pPr>
            <a:r>
              <a:rPr lang="en-US" dirty="0" smtClean="0">
                <a:solidFill>
                  <a:srgbClr val="FF0000"/>
                </a:solidFill>
                <a:latin typeface="Calibri" charset="0"/>
              </a:rPr>
              <a:t>−	Limited write endurance (</a:t>
            </a:r>
            <a:r>
              <a:rPr lang="en-US" dirty="0" smtClean="0">
                <a:solidFill>
                  <a:srgbClr val="FF0000"/>
                </a:solidFill>
                <a:latin typeface="Calibri" charset="0"/>
                <a:sym typeface="Symbol"/>
              </a:rPr>
              <a:t></a:t>
            </a:r>
            <a:r>
              <a:rPr lang="en-US" dirty="0" smtClean="0">
                <a:solidFill>
                  <a:srgbClr val="FF0000"/>
                </a:solidFill>
                <a:latin typeface="Calibri" charset="0"/>
              </a:rPr>
              <a:t>10</a:t>
            </a:r>
            <a:r>
              <a:rPr lang="en-US" baseline="30000" dirty="0" smtClean="0">
                <a:solidFill>
                  <a:srgbClr val="FF0000"/>
                </a:solidFill>
                <a:latin typeface="Calibri" charset="0"/>
              </a:rPr>
              <a:t>8</a:t>
            </a:r>
            <a:r>
              <a:rPr lang="en-US" dirty="0" smtClean="0">
                <a:solidFill>
                  <a:srgbClr val="FF0000"/>
                </a:solidFill>
                <a:latin typeface="Calibri" charset="0"/>
              </a:rPr>
              <a:t> writes) </a:t>
            </a:r>
            <a:r>
              <a:rPr lang="en-US" sz="2000" dirty="0" smtClean="0">
                <a:latin typeface="Calibri" charset="0"/>
              </a:rPr>
              <a:t>[Lee+ ISCA’09]</a:t>
            </a:r>
            <a:endParaRPr lang="en-US" baseline="30000" dirty="0">
              <a:solidFill>
                <a:srgbClr val="FF0000"/>
              </a:solidFill>
              <a:latin typeface="Calibri" charset="0"/>
            </a:endParaRPr>
          </a:p>
          <a:p>
            <a:pPr marL="0" indent="0">
              <a:buNone/>
            </a:pPr>
            <a:r>
              <a:rPr lang="en-US" dirty="0" smtClean="0">
                <a:solidFill>
                  <a:srgbClr val="0000FF"/>
                </a:solidFill>
                <a:latin typeface="Calibri" charset="0"/>
                <a:sym typeface="Wingdings"/>
              </a:rPr>
              <a:t>	Employ both DRAM and PCM</a:t>
            </a:r>
            <a:endParaRPr lang="en-US" baseline="30000" dirty="0" smtClean="0">
              <a:solidFill>
                <a:srgbClr val="0000FF"/>
              </a:solidFill>
              <a:sym typeface="Wingdings"/>
            </a:endParaRPr>
          </a:p>
        </p:txBody>
      </p:sp>
      <p:sp>
        <p:nvSpPr>
          <p:cNvPr id="5" name="Slide Number Placeholder 4"/>
          <p:cNvSpPr>
            <a:spLocks noGrp="1"/>
          </p:cNvSpPr>
          <p:nvPr>
            <p:ph type="sldNum" sz="quarter" idx="12"/>
          </p:nvPr>
        </p:nvSpPr>
        <p:spPr/>
        <p:txBody>
          <a:bodyPr/>
          <a:lstStyle/>
          <a:p>
            <a:pPr>
              <a:defRPr/>
            </a:pPr>
            <a:fld id="{2B5417EC-8066-8749-B6E8-0B39B7684614}" type="slidenum">
              <a:rPr lang="en-US"/>
              <a:pPr>
                <a:defRPr/>
              </a:pPr>
              <a:t>5</a:t>
            </a:fld>
            <a:endParaRPr lang="en-US"/>
          </a:p>
        </p:txBody>
      </p:sp>
    </p:spTree>
  </p:cSld>
  <p:clrMapOvr>
    <a:masterClrMapping/>
  </p:clrMapOvr>
  <p:transition spd="slow" advTm="4309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Memory</a:t>
            </a:r>
            <a:endParaRPr lang="en-US" dirty="0"/>
          </a:p>
        </p:txBody>
      </p:sp>
      <p:sp>
        <p:nvSpPr>
          <p:cNvPr id="3" name="Content Placeholder 2"/>
          <p:cNvSpPr>
            <a:spLocks noGrp="1"/>
          </p:cNvSpPr>
          <p:nvPr>
            <p:ph idx="1"/>
          </p:nvPr>
        </p:nvSpPr>
        <p:spPr/>
        <p:txBody>
          <a:bodyPr/>
          <a:lstStyle/>
          <a:p>
            <a:r>
              <a:rPr lang="en-US" dirty="0" smtClean="0">
                <a:solidFill>
                  <a:srgbClr val="000000"/>
                </a:solidFill>
                <a:sym typeface="Wingdings"/>
              </a:rPr>
              <a:t>Benefits from both DRAM and PCM</a:t>
            </a:r>
          </a:p>
          <a:p>
            <a:pPr lvl="1"/>
            <a:r>
              <a:rPr lang="en-US" dirty="0" smtClean="0">
                <a:solidFill>
                  <a:srgbClr val="000000"/>
                </a:solidFill>
                <a:sym typeface="Wingdings"/>
              </a:rPr>
              <a:t>DRAM: Low latency, </a:t>
            </a:r>
            <a:r>
              <a:rPr lang="en-US" dirty="0" err="1" smtClean="0">
                <a:solidFill>
                  <a:srgbClr val="000000"/>
                </a:solidFill>
                <a:sym typeface="Wingdings"/>
              </a:rPr>
              <a:t>dyn</a:t>
            </a:r>
            <a:r>
              <a:rPr lang="en-US" dirty="0" smtClean="0">
                <a:solidFill>
                  <a:srgbClr val="000000"/>
                </a:solidFill>
                <a:sym typeface="Wingdings"/>
              </a:rPr>
              <a:t>. energy, high endurance</a:t>
            </a:r>
          </a:p>
          <a:p>
            <a:pPr lvl="1"/>
            <a:r>
              <a:rPr lang="en-US" dirty="0" smtClean="0">
                <a:solidFill>
                  <a:srgbClr val="000000"/>
                </a:solidFill>
                <a:sym typeface="Wingdings"/>
              </a:rPr>
              <a:t>PCM:  High capacity, low static energy (no refresh)</a:t>
            </a:r>
            <a:endParaRPr lang="en-US" dirty="0" smtClean="0">
              <a:solidFill>
                <a:srgbClr val="FF0000"/>
              </a:solidFill>
            </a:endParaRPr>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6</a:t>
            </a:fld>
            <a:endParaRPr lang="en-US"/>
          </a:p>
        </p:txBody>
      </p:sp>
      <p:sp>
        <p:nvSpPr>
          <p:cNvPr id="29" name="Rectangle 28"/>
          <p:cNvSpPr/>
          <p:nvPr/>
        </p:nvSpPr>
        <p:spPr>
          <a:xfrm>
            <a:off x="4014502" y="3402946"/>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cxnSp>
        <p:nvCxnSpPr>
          <p:cNvPr id="30" name="Straight Connector 7"/>
          <p:cNvCxnSpPr>
            <a:stCxn id="50" idx="2"/>
            <a:endCxn id="31" idx="3"/>
          </p:cNvCxnSpPr>
          <p:nvPr/>
        </p:nvCxnSpPr>
        <p:spPr>
          <a:xfrm rot="5400000">
            <a:off x="3846372" y="4827207"/>
            <a:ext cx="439355" cy="417792"/>
          </a:xfrm>
          <a:prstGeom prst="bentConnector2">
            <a:avLst/>
          </a:prstGeom>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2278526" y="5008470"/>
            <a:ext cx="1578627" cy="494621"/>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sz="2800" dirty="0" smtClean="0"/>
              <a:t>DRAM</a:t>
            </a:r>
            <a:endParaRPr lang="en-US" sz="2800" dirty="0"/>
          </a:p>
        </p:txBody>
      </p:sp>
      <p:sp>
        <p:nvSpPr>
          <p:cNvPr id="32" name="Rectangle 31"/>
          <p:cNvSpPr/>
          <p:nvPr/>
        </p:nvSpPr>
        <p:spPr>
          <a:xfrm>
            <a:off x="5168747" y="5008472"/>
            <a:ext cx="1578627" cy="494621"/>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sz="2800" dirty="0" smtClean="0"/>
              <a:t>PCM</a:t>
            </a:r>
            <a:endParaRPr lang="en-US" sz="2800" dirty="0"/>
          </a:p>
        </p:txBody>
      </p:sp>
      <p:cxnSp>
        <p:nvCxnSpPr>
          <p:cNvPr id="33" name="Straight Connector 13"/>
          <p:cNvCxnSpPr>
            <a:stCxn id="51" idx="2"/>
            <a:endCxn id="32" idx="1"/>
          </p:cNvCxnSpPr>
          <p:nvPr/>
        </p:nvCxnSpPr>
        <p:spPr>
          <a:xfrm rot="16200000" flipH="1">
            <a:off x="4762605" y="4849640"/>
            <a:ext cx="439357" cy="372928"/>
          </a:xfrm>
          <a:prstGeom prst="bentConnector2">
            <a:avLst/>
          </a:prstGeom>
          <a:ln/>
        </p:spPr>
        <p:style>
          <a:lnRef idx="3">
            <a:schemeClr val="dk1"/>
          </a:lnRef>
          <a:fillRef idx="0">
            <a:schemeClr val="dk1"/>
          </a:fillRef>
          <a:effectRef idx="2">
            <a:schemeClr val="dk1"/>
          </a:effectRef>
          <a:fontRef idx="minor">
            <a:schemeClr val="tx1"/>
          </a:fontRef>
        </p:style>
      </p:cxnSp>
      <p:sp>
        <p:nvSpPr>
          <p:cNvPr id="34" name="Rectangle 33"/>
          <p:cNvSpPr/>
          <p:nvPr/>
        </p:nvSpPr>
        <p:spPr>
          <a:xfrm>
            <a:off x="4274941" y="3402945"/>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35" name="Rectangle 34"/>
          <p:cNvSpPr/>
          <p:nvPr/>
        </p:nvSpPr>
        <p:spPr>
          <a:xfrm>
            <a:off x="4535380" y="3402944"/>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36" name="Rectangle 35"/>
          <p:cNvSpPr/>
          <p:nvPr/>
        </p:nvSpPr>
        <p:spPr>
          <a:xfrm>
            <a:off x="4795819" y="3402943"/>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37" name="Rectangle 36"/>
          <p:cNvSpPr/>
          <p:nvPr/>
        </p:nvSpPr>
        <p:spPr>
          <a:xfrm>
            <a:off x="4014503" y="3677513"/>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38" name="Rectangle 37"/>
          <p:cNvSpPr/>
          <p:nvPr/>
        </p:nvSpPr>
        <p:spPr>
          <a:xfrm>
            <a:off x="4274942" y="3677512"/>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39" name="Rectangle 38"/>
          <p:cNvSpPr/>
          <p:nvPr/>
        </p:nvSpPr>
        <p:spPr>
          <a:xfrm>
            <a:off x="4535381" y="3677511"/>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0" name="Rectangle 39"/>
          <p:cNvSpPr/>
          <p:nvPr/>
        </p:nvSpPr>
        <p:spPr>
          <a:xfrm>
            <a:off x="4795820" y="3677510"/>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1" name="Rectangle 40"/>
          <p:cNvSpPr/>
          <p:nvPr/>
        </p:nvSpPr>
        <p:spPr>
          <a:xfrm>
            <a:off x="4014504" y="3952080"/>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2" name="Rectangle 41"/>
          <p:cNvSpPr/>
          <p:nvPr/>
        </p:nvSpPr>
        <p:spPr>
          <a:xfrm>
            <a:off x="4274943" y="3952079"/>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3" name="Rectangle 42"/>
          <p:cNvSpPr/>
          <p:nvPr/>
        </p:nvSpPr>
        <p:spPr>
          <a:xfrm>
            <a:off x="4535382" y="3952078"/>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4" name="Rectangle 43"/>
          <p:cNvSpPr/>
          <p:nvPr/>
        </p:nvSpPr>
        <p:spPr>
          <a:xfrm>
            <a:off x="4795821" y="3952077"/>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5" name="Rectangle 44"/>
          <p:cNvSpPr/>
          <p:nvPr/>
        </p:nvSpPr>
        <p:spPr>
          <a:xfrm>
            <a:off x="4014505" y="4226647"/>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6" name="Rectangle 45"/>
          <p:cNvSpPr/>
          <p:nvPr/>
        </p:nvSpPr>
        <p:spPr>
          <a:xfrm>
            <a:off x="4274944" y="4226646"/>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7" name="Rectangle 46"/>
          <p:cNvSpPr/>
          <p:nvPr/>
        </p:nvSpPr>
        <p:spPr>
          <a:xfrm>
            <a:off x="4535383" y="4226645"/>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8" name="Rectangle 47"/>
          <p:cNvSpPr/>
          <p:nvPr/>
        </p:nvSpPr>
        <p:spPr>
          <a:xfrm>
            <a:off x="4795822" y="4226644"/>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9" name="Rectangle 48"/>
          <p:cNvSpPr/>
          <p:nvPr/>
        </p:nvSpPr>
        <p:spPr>
          <a:xfrm>
            <a:off x="4014505" y="3644079"/>
            <a:ext cx="1041754" cy="584775"/>
          </a:xfrm>
          <a:prstGeom prst="rect">
            <a:avLst/>
          </a:prstGeom>
        </p:spPr>
        <p:txBody>
          <a:bodyPr wrap="square">
            <a:spAutoFit/>
          </a:bodyPr>
          <a:lstStyle/>
          <a:p>
            <a:pPr algn="ctr"/>
            <a:r>
              <a:rPr lang="en-US" sz="3200" dirty="0" smtClean="0"/>
              <a:t>CPU</a:t>
            </a:r>
            <a:endParaRPr lang="en-US" sz="3200" dirty="0"/>
          </a:p>
        </p:txBody>
      </p:sp>
      <p:sp>
        <p:nvSpPr>
          <p:cNvPr id="50" name="Rectangle 49"/>
          <p:cNvSpPr/>
          <p:nvPr/>
        </p:nvSpPr>
        <p:spPr>
          <a:xfrm>
            <a:off x="4014505" y="4501216"/>
            <a:ext cx="520880" cy="31521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b="1" dirty="0" smtClean="0"/>
              <a:t>MC</a:t>
            </a:r>
            <a:endParaRPr lang="en-US" b="1" dirty="0"/>
          </a:p>
        </p:txBody>
      </p:sp>
      <p:sp>
        <p:nvSpPr>
          <p:cNvPr id="51" name="Rectangle 50"/>
          <p:cNvSpPr/>
          <p:nvPr/>
        </p:nvSpPr>
        <p:spPr>
          <a:xfrm>
            <a:off x="4535379" y="4501216"/>
            <a:ext cx="520880" cy="31521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b="1" dirty="0" smtClean="0">
                <a:solidFill>
                  <a:srgbClr val="000000"/>
                </a:solidFill>
              </a:rPr>
              <a:t>MC</a:t>
            </a:r>
            <a:endParaRPr lang="en-US" b="1" dirty="0">
              <a:solidFill>
                <a:srgbClr val="000000"/>
              </a:solidFill>
            </a:endParaRPr>
          </a:p>
        </p:txBody>
      </p:sp>
    </p:spTree>
    <p:extLst>
      <p:ext uri="{BB962C8B-B14F-4D97-AF65-F5344CB8AC3E}">
        <p14:creationId xmlns:p14="http://schemas.microsoft.com/office/powerpoint/2010/main" val="3179621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Memory</a:t>
            </a:r>
            <a:endParaRPr lang="en-US" dirty="0"/>
          </a:p>
        </p:txBody>
      </p:sp>
      <p:sp>
        <p:nvSpPr>
          <p:cNvPr id="3" name="Content Placeholder 2"/>
          <p:cNvSpPr>
            <a:spLocks noGrp="1"/>
          </p:cNvSpPr>
          <p:nvPr>
            <p:ph idx="1"/>
          </p:nvPr>
        </p:nvSpPr>
        <p:spPr/>
        <p:txBody>
          <a:bodyPr/>
          <a:lstStyle/>
          <a:p>
            <a:r>
              <a:rPr lang="en-US" dirty="0" smtClean="0">
                <a:latin typeface="Calibri" charset="0"/>
                <a:sym typeface="Wingdings"/>
              </a:rPr>
              <a:t>Design direction: DRAM as a cache to PCM</a:t>
            </a:r>
            <a:r>
              <a:rPr lang="en-US" dirty="0" smtClean="0">
                <a:latin typeface="Calibri" charset="0"/>
              </a:rPr>
              <a:t> </a:t>
            </a:r>
            <a:r>
              <a:rPr lang="en-US" sz="2000" dirty="0" smtClean="0">
                <a:latin typeface="Calibri" charset="0"/>
              </a:rPr>
              <a:t>[</a:t>
            </a:r>
            <a:r>
              <a:rPr lang="en-US" altLang="ja-JP" sz="2000" dirty="0" err="1"/>
              <a:t>Qureshi</a:t>
            </a:r>
            <a:r>
              <a:rPr lang="en-US" altLang="ja-JP" sz="2000" dirty="0"/>
              <a:t>+ ISCA’09</a:t>
            </a:r>
            <a:r>
              <a:rPr lang="en-US" sz="2000" dirty="0" smtClean="0">
                <a:latin typeface="Calibri" charset="0"/>
              </a:rPr>
              <a:t>]</a:t>
            </a:r>
          </a:p>
          <a:p>
            <a:pPr lvl="1"/>
            <a:r>
              <a:rPr lang="en-US" dirty="0" smtClean="0">
                <a:latin typeface="Calibri" charset="0"/>
              </a:rPr>
              <a:t>Need to avoid excessive data movement</a:t>
            </a:r>
          </a:p>
          <a:p>
            <a:pPr lvl="1"/>
            <a:r>
              <a:rPr lang="en-US" dirty="0" smtClean="0">
                <a:latin typeface="Calibri" charset="0"/>
              </a:rPr>
              <a:t>Need to efficiently utilize the DRAM cache</a:t>
            </a:r>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7</a:t>
            </a:fld>
            <a:endParaRPr lang="en-US"/>
          </a:p>
        </p:txBody>
      </p:sp>
      <p:sp>
        <p:nvSpPr>
          <p:cNvPr id="28" name="Rectangle 27"/>
          <p:cNvSpPr/>
          <p:nvPr/>
        </p:nvSpPr>
        <p:spPr>
          <a:xfrm>
            <a:off x="4014502" y="3402946"/>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cxnSp>
        <p:nvCxnSpPr>
          <p:cNvPr id="29" name="Straight Connector 7"/>
          <p:cNvCxnSpPr>
            <a:stCxn id="49" idx="2"/>
            <a:endCxn id="30" idx="3"/>
          </p:cNvCxnSpPr>
          <p:nvPr/>
        </p:nvCxnSpPr>
        <p:spPr>
          <a:xfrm rot="5400000">
            <a:off x="3846372" y="4827207"/>
            <a:ext cx="439355" cy="417792"/>
          </a:xfrm>
          <a:prstGeom prst="bentConnector2">
            <a:avLst/>
          </a:prstGeom>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2278526" y="5008470"/>
            <a:ext cx="1578627" cy="494621"/>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sz="2800" dirty="0" smtClean="0"/>
              <a:t>DRAM</a:t>
            </a:r>
            <a:endParaRPr lang="en-US" sz="2800" dirty="0"/>
          </a:p>
        </p:txBody>
      </p:sp>
      <p:sp>
        <p:nvSpPr>
          <p:cNvPr id="31" name="Rectangle 30"/>
          <p:cNvSpPr/>
          <p:nvPr/>
        </p:nvSpPr>
        <p:spPr>
          <a:xfrm>
            <a:off x="5168747" y="5008472"/>
            <a:ext cx="1578627" cy="494621"/>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sz="2800" dirty="0" smtClean="0"/>
              <a:t>PCM</a:t>
            </a:r>
            <a:endParaRPr lang="en-US" sz="2800" dirty="0"/>
          </a:p>
        </p:txBody>
      </p:sp>
      <p:cxnSp>
        <p:nvCxnSpPr>
          <p:cNvPr id="32" name="Straight Connector 13"/>
          <p:cNvCxnSpPr>
            <a:stCxn id="50" idx="2"/>
            <a:endCxn id="31" idx="1"/>
          </p:cNvCxnSpPr>
          <p:nvPr/>
        </p:nvCxnSpPr>
        <p:spPr>
          <a:xfrm rot="16200000" flipH="1">
            <a:off x="4762605" y="4849640"/>
            <a:ext cx="439357" cy="372928"/>
          </a:xfrm>
          <a:prstGeom prst="bentConnector2">
            <a:avLst/>
          </a:prstGeom>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4274941" y="3402945"/>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34" name="Rectangle 33"/>
          <p:cNvSpPr/>
          <p:nvPr/>
        </p:nvSpPr>
        <p:spPr>
          <a:xfrm>
            <a:off x="4535380" y="3402944"/>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35" name="Rectangle 34"/>
          <p:cNvSpPr/>
          <p:nvPr/>
        </p:nvSpPr>
        <p:spPr>
          <a:xfrm>
            <a:off x="4795819" y="3402943"/>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36" name="Rectangle 35"/>
          <p:cNvSpPr/>
          <p:nvPr/>
        </p:nvSpPr>
        <p:spPr>
          <a:xfrm>
            <a:off x="4014503" y="3677513"/>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37" name="Rectangle 36"/>
          <p:cNvSpPr/>
          <p:nvPr/>
        </p:nvSpPr>
        <p:spPr>
          <a:xfrm>
            <a:off x="4274942" y="3677512"/>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38" name="Rectangle 37"/>
          <p:cNvSpPr/>
          <p:nvPr/>
        </p:nvSpPr>
        <p:spPr>
          <a:xfrm>
            <a:off x="4535381" y="3677511"/>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39" name="Rectangle 38"/>
          <p:cNvSpPr/>
          <p:nvPr/>
        </p:nvSpPr>
        <p:spPr>
          <a:xfrm>
            <a:off x="4795820" y="3677510"/>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0" name="Rectangle 39"/>
          <p:cNvSpPr/>
          <p:nvPr/>
        </p:nvSpPr>
        <p:spPr>
          <a:xfrm>
            <a:off x="4014504" y="3952080"/>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1" name="Rectangle 40"/>
          <p:cNvSpPr/>
          <p:nvPr/>
        </p:nvSpPr>
        <p:spPr>
          <a:xfrm>
            <a:off x="4274943" y="3952079"/>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2" name="Rectangle 41"/>
          <p:cNvSpPr/>
          <p:nvPr/>
        </p:nvSpPr>
        <p:spPr>
          <a:xfrm>
            <a:off x="4535382" y="3952078"/>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3" name="Rectangle 42"/>
          <p:cNvSpPr/>
          <p:nvPr/>
        </p:nvSpPr>
        <p:spPr>
          <a:xfrm>
            <a:off x="4795821" y="3952077"/>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4" name="Rectangle 43"/>
          <p:cNvSpPr/>
          <p:nvPr/>
        </p:nvSpPr>
        <p:spPr>
          <a:xfrm>
            <a:off x="4014505" y="4226647"/>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5" name="Rectangle 44"/>
          <p:cNvSpPr/>
          <p:nvPr/>
        </p:nvSpPr>
        <p:spPr>
          <a:xfrm>
            <a:off x="4274944" y="4226646"/>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6" name="Rectangle 45"/>
          <p:cNvSpPr/>
          <p:nvPr/>
        </p:nvSpPr>
        <p:spPr>
          <a:xfrm>
            <a:off x="4535383" y="4226645"/>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7" name="Rectangle 46"/>
          <p:cNvSpPr/>
          <p:nvPr/>
        </p:nvSpPr>
        <p:spPr>
          <a:xfrm>
            <a:off x="4795822" y="4226644"/>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48" name="Rectangle 47"/>
          <p:cNvSpPr/>
          <p:nvPr/>
        </p:nvSpPr>
        <p:spPr>
          <a:xfrm>
            <a:off x="4014505" y="3644079"/>
            <a:ext cx="1041754" cy="584775"/>
          </a:xfrm>
          <a:prstGeom prst="rect">
            <a:avLst/>
          </a:prstGeom>
        </p:spPr>
        <p:txBody>
          <a:bodyPr wrap="square">
            <a:spAutoFit/>
          </a:bodyPr>
          <a:lstStyle/>
          <a:p>
            <a:pPr algn="ctr"/>
            <a:r>
              <a:rPr lang="en-US" sz="3200" dirty="0" smtClean="0"/>
              <a:t>CPU</a:t>
            </a:r>
            <a:endParaRPr lang="en-US" sz="3200" dirty="0"/>
          </a:p>
        </p:txBody>
      </p:sp>
      <p:sp>
        <p:nvSpPr>
          <p:cNvPr id="49" name="Rectangle 48"/>
          <p:cNvSpPr/>
          <p:nvPr/>
        </p:nvSpPr>
        <p:spPr>
          <a:xfrm>
            <a:off x="4014505" y="4501216"/>
            <a:ext cx="520880" cy="31521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b="1" dirty="0" smtClean="0"/>
              <a:t>MC</a:t>
            </a:r>
            <a:endParaRPr lang="en-US" b="1" dirty="0"/>
          </a:p>
        </p:txBody>
      </p:sp>
      <p:sp>
        <p:nvSpPr>
          <p:cNvPr id="50" name="Rectangle 49"/>
          <p:cNvSpPr/>
          <p:nvPr/>
        </p:nvSpPr>
        <p:spPr>
          <a:xfrm>
            <a:off x="4535379" y="4501216"/>
            <a:ext cx="520880" cy="31521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b="1" dirty="0" smtClean="0">
                <a:solidFill>
                  <a:srgbClr val="000000"/>
                </a:solidFill>
              </a:rPr>
              <a:t>MC</a:t>
            </a:r>
            <a:endParaRPr lang="en-US" b="1" dirty="0">
              <a:solidFill>
                <a:srgbClr val="000000"/>
              </a:solidFill>
            </a:endParaRPr>
          </a:p>
        </p:txBody>
      </p:sp>
    </p:spTree>
    <p:extLst>
      <p:ext uri="{BB962C8B-B14F-4D97-AF65-F5344CB8AC3E}">
        <p14:creationId xmlns:p14="http://schemas.microsoft.com/office/powerpoint/2010/main" val="1513043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Memory</a:t>
            </a:r>
            <a:endParaRPr lang="en-US" dirty="0"/>
          </a:p>
        </p:txBody>
      </p:sp>
      <p:sp>
        <p:nvSpPr>
          <p:cNvPr id="3" name="Content Placeholder 2"/>
          <p:cNvSpPr>
            <a:spLocks noGrp="1"/>
          </p:cNvSpPr>
          <p:nvPr>
            <p:ph idx="1"/>
          </p:nvPr>
        </p:nvSpPr>
        <p:spPr/>
        <p:txBody>
          <a:bodyPr/>
          <a:lstStyle/>
          <a:p>
            <a:r>
              <a:rPr lang="en-US" dirty="0" smtClean="0">
                <a:solidFill>
                  <a:srgbClr val="FF0000"/>
                </a:solidFill>
              </a:rPr>
              <a:t>Key </a:t>
            </a:r>
            <a:r>
              <a:rPr lang="en-US" dirty="0">
                <a:solidFill>
                  <a:srgbClr val="FF0000"/>
                </a:solidFill>
              </a:rPr>
              <a:t>question:  </a:t>
            </a:r>
            <a:r>
              <a:rPr lang="en-US" dirty="0" smtClean="0">
                <a:solidFill>
                  <a:srgbClr val="FF0000"/>
                </a:solidFill>
              </a:rPr>
              <a:t>How </a:t>
            </a:r>
            <a:r>
              <a:rPr lang="en-US" dirty="0">
                <a:solidFill>
                  <a:srgbClr val="FF0000"/>
                </a:solidFill>
              </a:rPr>
              <a:t>to place data between </a:t>
            </a:r>
            <a:r>
              <a:rPr lang="en-US" dirty="0" smtClean="0">
                <a:solidFill>
                  <a:srgbClr val="FF0000"/>
                </a:solidFill>
              </a:rPr>
              <a:t>the </a:t>
            </a:r>
            <a:r>
              <a:rPr lang="en-US" dirty="0">
                <a:solidFill>
                  <a:srgbClr val="FF0000"/>
                </a:solidFill>
              </a:rPr>
              <a:t>heterogeneous </a:t>
            </a:r>
            <a:r>
              <a:rPr lang="en-US" dirty="0" smtClean="0">
                <a:solidFill>
                  <a:srgbClr val="FF0000"/>
                </a:solidFill>
              </a:rPr>
              <a:t>memory devices?</a:t>
            </a:r>
          </a:p>
        </p:txBody>
      </p:sp>
      <p:sp>
        <p:nvSpPr>
          <p:cNvPr id="4" name="Slide Number Placeholder 3"/>
          <p:cNvSpPr>
            <a:spLocks noGrp="1"/>
          </p:cNvSpPr>
          <p:nvPr>
            <p:ph type="sldNum" sz="quarter" idx="12"/>
          </p:nvPr>
        </p:nvSpPr>
        <p:spPr/>
        <p:txBody>
          <a:bodyPr/>
          <a:lstStyle/>
          <a:p>
            <a:pPr>
              <a:defRPr/>
            </a:pPr>
            <a:fld id="{0C939C16-5B41-F042-929B-C66C497D1AE4}" type="slidenum">
              <a:rPr lang="en-US" smtClean="0"/>
              <a:pPr>
                <a:defRPr/>
              </a:pPr>
              <a:t>8</a:t>
            </a:fld>
            <a:endParaRPr lang="en-US"/>
          </a:p>
        </p:txBody>
      </p:sp>
      <p:sp>
        <p:nvSpPr>
          <p:cNvPr id="5" name="Rectangle 4"/>
          <p:cNvSpPr/>
          <p:nvPr/>
        </p:nvSpPr>
        <p:spPr>
          <a:xfrm>
            <a:off x="4014502" y="3402946"/>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cxnSp>
        <p:nvCxnSpPr>
          <p:cNvPr id="6" name="Straight Connector 7"/>
          <p:cNvCxnSpPr>
            <a:stCxn id="26" idx="2"/>
            <a:endCxn id="7" idx="3"/>
          </p:cNvCxnSpPr>
          <p:nvPr/>
        </p:nvCxnSpPr>
        <p:spPr>
          <a:xfrm rot="5400000">
            <a:off x="3846372" y="4827207"/>
            <a:ext cx="439355" cy="417792"/>
          </a:xfrm>
          <a:prstGeom prst="bentConnector2">
            <a:avLst/>
          </a:prstGeom>
          <a:ln/>
        </p:spPr>
        <p:style>
          <a:lnRef idx="3">
            <a:schemeClr val="dk1"/>
          </a:lnRef>
          <a:fillRef idx="0">
            <a:schemeClr val="dk1"/>
          </a:fillRef>
          <a:effectRef idx="2">
            <a:schemeClr val="dk1"/>
          </a:effectRef>
          <a:fontRef idx="minor">
            <a:schemeClr val="tx1"/>
          </a:fontRef>
        </p:style>
      </p:cxnSp>
      <p:sp>
        <p:nvSpPr>
          <p:cNvPr id="7" name="Rectangle 6"/>
          <p:cNvSpPr/>
          <p:nvPr/>
        </p:nvSpPr>
        <p:spPr>
          <a:xfrm>
            <a:off x="2278526" y="5008470"/>
            <a:ext cx="1578627" cy="494621"/>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sz="2800" dirty="0" smtClean="0"/>
              <a:t>DRAM</a:t>
            </a:r>
            <a:endParaRPr lang="en-US" sz="2800" dirty="0"/>
          </a:p>
        </p:txBody>
      </p:sp>
      <p:sp>
        <p:nvSpPr>
          <p:cNvPr id="8" name="Rectangle 7"/>
          <p:cNvSpPr/>
          <p:nvPr/>
        </p:nvSpPr>
        <p:spPr>
          <a:xfrm>
            <a:off x="5168747" y="5008472"/>
            <a:ext cx="1578627" cy="494621"/>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fontAlgn="auto">
              <a:spcBef>
                <a:spcPts val="0"/>
              </a:spcBef>
              <a:spcAft>
                <a:spcPts val="0"/>
              </a:spcAft>
              <a:defRPr/>
            </a:pPr>
            <a:r>
              <a:rPr lang="en-US" sz="2800" dirty="0" smtClean="0"/>
              <a:t>PCM</a:t>
            </a:r>
            <a:endParaRPr lang="en-US" sz="2800" dirty="0"/>
          </a:p>
        </p:txBody>
      </p:sp>
      <p:cxnSp>
        <p:nvCxnSpPr>
          <p:cNvPr id="9" name="Straight Connector 13"/>
          <p:cNvCxnSpPr>
            <a:stCxn id="27" idx="2"/>
            <a:endCxn id="8" idx="1"/>
          </p:cNvCxnSpPr>
          <p:nvPr/>
        </p:nvCxnSpPr>
        <p:spPr>
          <a:xfrm rot="16200000" flipH="1">
            <a:off x="4762605" y="4849640"/>
            <a:ext cx="439357" cy="372928"/>
          </a:xfrm>
          <a:prstGeom prst="bentConnector2">
            <a:avLst/>
          </a:prstGeom>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4274941" y="3402945"/>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11" name="Rectangle 10"/>
          <p:cNvSpPr/>
          <p:nvPr/>
        </p:nvSpPr>
        <p:spPr>
          <a:xfrm>
            <a:off x="4535380" y="3402944"/>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12" name="Rectangle 11"/>
          <p:cNvSpPr/>
          <p:nvPr/>
        </p:nvSpPr>
        <p:spPr>
          <a:xfrm>
            <a:off x="4795819" y="3402943"/>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13" name="Rectangle 12"/>
          <p:cNvSpPr/>
          <p:nvPr/>
        </p:nvSpPr>
        <p:spPr>
          <a:xfrm>
            <a:off x="4014503" y="3677513"/>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14" name="Rectangle 13"/>
          <p:cNvSpPr/>
          <p:nvPr/>
        </p:nvSpPr>
        <p:spPr>
          <a:xfrm>
            <a:off x="4274942" y="3677512"/>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15" name="Rectangle 14"/>
          <p:cNvSpPr/>
          <p:nvPr/>
        </p:nvSpPr>
        <p:spPr>
          <a:xfrm>
            <a:off x="4535381" y="3677511"/>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16" name="Rectangle 15"/>
          <p:cNvSpPr/>
          <p:nvPr/>
        </p:nvSpPr>
        <p:spPr>
          <a:xfrm>
            <a:off x="4795820" y="3677510"/>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17" name="Rectangle 16"/>
          <p:cNvSpPr/>
          <p:nvPr/>
        </p:nvSpPr>
        <p:spPr>
          <a:xfrm>
            <a:off x="4014504" y="3952080"/>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18" name="Rectangle 17"/>
          <p:cNvSpPr/>
          <p:nvPr/>
        </p:nvSpPr>
        <p:spPr>
          <a:xfrm>
            <a:off x="4274943" y="3952079"/>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19" name="Rectangle 18"/>
          <p:cNvSpPr/>
          <p:nvPr/>
        </p:nvSpPr>
        <p:spPr>
          <a:xfrm>
            <a:off x="4535382" y="3952078"/>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20" name="Rectangle 19"/>
          <p:cNvSpPr/>
          <p:nvPr/>
        </p:nvSpPr>
        <p:spPr>
          <a:xfrm>
            <a:off x="4795821" y="3952077"/>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21" name="Rectangle 20"/>
          <p:cNvSpPr/>
          <p:nvPr/>
        </p:nvSpPr>
        <p:spPr>
          <a:xfrm>
            <a:off x="4014505" y="4226647"/>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22" name="Rectangle 21"/>
          <p:cNvSpPr/>
          <p:nvPr/>
        </p:nvSpPr>
        <p:spPr>
          <a:xfrm>
            <a:off x="4274944" y="4226646"/>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23" name="Rectangle 22"/>
          <p:cNvSpPr/>
          <p:nvPr/>
        </p:nvSpPr>
        <p:spPr>
          <a:xfrm>
            <a:off x="4535383" y="4226645"/>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24" name="Rectangle 23"/>
          <p:cNvSpPr/>
          <p:nvPr/>
        </p:nvSpPr>
        <p:spPr>
          <a:xfrm>
            <a:off x="4795822" y="4226644"/>
            <a:ext cx="260440" cy="274569"/>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lgn="ctr" fontAlgn="auto">
              <a:spcBef>
                <a:spcPts val="0"/>
              </a:spcBef>
              <a:spcAft>
                <a:spcPts val="0"/>
              </a:spcAft>
              <a:defRPr/>
            </a:pPr>
            <a:endParaRPr lang="en-US" sz="1600" dirty="0"/>
          </a:p>
        </p:txBody>
      </p:sp>
      <p:sp>
        <p:nvSpPr>
          <p:cNvPr id="25" name="Rectangle 24"/>
          <p:cNvSpPr/>
          <p:nvPr/>
        </p:nvSpPr>
        <p:spPr>
          <a:xfrm>
            <a:off x="4014505" y="3644079"/>
            <a:ext cx="1041754" cy="584775"/>
          </a:xfrm>
          <a:prstGeom prst="rect">
            <a:avLst/>
          </a:prstGeom>
        </p:spPr>
        <p:txBody>
          <a:bodyPr wrap="square">
            <a:spAutoFit/>
          </a:bodyPr>
          <a:lstStyle/>
          <a:p>
            <a:pPr algn="ctr"/>
            <a:r>
              <a:rPr lang="en-US" sz="3200" dirty="0" smtClean="0"/>
              <a:t>CPU</a:t>
            </a:r>
            <a:endParaRPr lang="en-US" sz="3200" dirty="0"/>
          </a:p>
        </p:txBody>
      </p:sp>
      <p:sp>
        <p:nvSpPr>
          <p:cNvPr id="26" name="Rectangle 25"/>
          <p:cNvSpPr/>
          <p:nvPr/>
        </p:nvSpPr>
        <p:spPr>
          <a:xfrm>
            <a:off x="4014505" y="4501216"/>
            <a:ext cx="520880" cy="31521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b="1" dirty="0" smtClean="0"/>
              <a:t>MC</a:t>
            </a:r>
            <a:endParaRPr lang="en-US" b="1" dirty="0"/>
          </a:p>
        </p:txBody>
      </p:sp>
      <p:sp>
        <p:nvSpPr>
          <p:cNvPr id="27" name="Rectangle 26"/>
          <p:cNvSpPr/>
          <p:nvPr/>
        </p:nvSpPr>
        <p:spPr>
          <a:xfrm>
            <a:off x="4535379" y="4501216"/>
            <a:ext cx="520880" cy="31521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r>
              <a:rPr lang="en-US" b="1" dirty="0" smtClean="0">
                <a:solidFill>
                  <a:srgbClr val="000000"/>
                </a:solidFill>
              </a:rPr>
              <a:t>MC</a:t>
            </a:r>
            <a:endParaRPr lang="en-US" b="1" dirty="0">
              <a:solidFill>
                <a:srgbClr val="000000"/>
              </a:solidFill>
            </a:endParaRPr>
          </a:p>
        </p:txBody>
      </p:sp>
    </p:spTree>
    <p:extLst>
      <p:ext uri="{BB962C8B-B14F-4D97-AF65-F5344CB8AC3E}">
        <p14:creationId xmlns:p14="http://schemas.microsoft.com/office/powerpoint/2010/main" val="1513043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457200" y="1417638"/>
            <a:ext cx="8229600" cy="4708525"/>
          </a:xfrm>
        </p:spPr>
        <p:txBody>
          <a:bodyPr>
            <a:noAutofit/>
          </a:bodyPr>
          <a:lstStyle/>
          <a:p>
            <a:r>
              <a:rPr lang="en-US" dirty="0" smtClean="0">
                <a:solidFill>
                  <a:schemeClr val="bg2">
                    <a:lumMod val="75000"/>
                  </a:schemeClr>
                </a:solidFill>
              </a:rPr>
              <a:t>Background: Hybrid Memory Systems</a:t>
            </a:r>
          </a:p>
          <a:p>
            <a:r>
              <a:rPr lang="en-US" dirty="0" smtClean="0"/>
              <a:t>Motivation: Row Buffers and Implications on Data Placement</a:t>
            </a:r>
          </a:p>
          <a:p>
            <a:r>
              <a:rPr lang="en-US" dirty="0" smtClean="0">
                <a:solidFill>
                  <a:schemeClr val="bg2">
                    <a:lumMod val="75000"/>
                  </a:schemeClr>
                </a:solidFill>
              </a:rPr>
              <a:t>Mechanisms: Row Buffer Locality-Aware Caching Policies</a:t>
            </a:r>
          </a:p>
          <a:p>
            <a:r>
              <a:rPr lang="en-US" dirty="0" smtClean="0">
                <a:solidFill>
                  <a:schemeClr val="bg2">
                    <a:lumMod val="75000"/>
                  </a:schemeClr>
                </a:solidFill>
              </a:rPr>
              <a:t>Evaluation and Results</a:t>
            </a:r>
          </a:p>
          <a:p>
            <a:r>
              <a:rPr lang="en-US" dirty="0" smtClean="0">
                <a:solidFill>
                  <a:schemeClr val="bg2">
                    <a:lumMod val="75000"/>
                  </a:schemeClr>
                </a:solidFill>
              </a:rPr>
              <a:t>Conclusion</a:t>
            </a:r>
          </a:p>
        </p:txBody>
      </p:sp>
      <p:sp>
        <p:nvSpPr>
          <p:cNvPr id="4" name="Slide Number Placeholder 3"/>
          <p:cNvSpPr>
            <a:spLocks noGrp="1"/>
          </p:cNvSpPr>
          <p:nvPr>
            <p:ph type="sldNum" sz="quarter" idx="12"/>
          </p:nvPr>
        </p:nvSpPr>
        <p:spPr/>
        <p:txBody>
          <a:bodyPr/>
          <a:lstStyle/>
          <a:p>
            <a:fld id="{36CA0E5C-1BCC-426A-8CC8-692FA6A1AE55}" type="slidenum">
              <a:rPr lang="en-US" smtClean="0"/>
              <a:t>9</a:t>
            </a:fld>
            <a:endParaRPr lang="en-US"/>
          </a:p>
        </p:txBody>
      </p:sp>
    </p:spTree>
    <p:extLst>
      <p:ext uri="{BB962C8B-B14F-4D97-AF65-F5344CB8AC3E}">
        <p14:creationId xmlns:p14="http://schemas.microsoft.com/office/powerpoint/2010/main" val="1254435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9.1"/>
</p:tagLst>
</file>

<file path=ppt/tags/tag2.xml><?xml version="1.0" encoding="utf-8"?>
<p:tagLst xmlns:a="http://schemas.openxmlformats.org/drawingml/2006/main" xmlns:r="http://schemas.openxmlformats.org/officeDocument/2006/relationships" xmlns:p="http://schemas.openxmlformats.org/presentationml/2006/main">
  <p:tag name="TIMING" val="|5|8.5|6|3.6|3.7|3.5|1.5|2.9|6.2|8.2|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10304</TotalTime>
  <Words>4282</Words>
  <Application>Microsoft Office PowerPoint</Application>
  <PresentationFormat>On-screen Show (4:3)</PresentationFormat>
  <Paragraphs>510</Paragraphs>
  <Slides>34</Slides>
  <Notes>33</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Row Buffer Locality Aware Caching Policies for Hybrid Memories</vt:lpstr>
      <vt:lpstr>Executive Summary</vt:lpstr>
      <vt:lpstr>Demand for Memory Capacity</vt:lpstr>
      <vt:lpstr>Demand for Memory Capacity</vt:lpstr>
      <vt:lpstr>Emerging High Density Memory</vt:lpstr>
      <vt:lpstr>Hybrid Memory</vt:lpstr>
      <vt:lpstr>Hybrid Memory</vt:lpstr>
      <vt:lpstr>Hybrid Memory</vt:lpstr>
      <vt:lpstr>Outline</vt:lpstr>
      <vt:lpstr>Hybrid Memory: A Closer Look</vt:lpstr>
      <vt:lpstr>Row Buffers and Latency</vt:lpstr>
      <vt:lpstr>Key Observation</vt:lpstr>
      <vt:lpstr>RBL-Awareness: An Example</vt:lpstr>
      <vt:lpstr>RBL-Awareness: An Example</vt:lpstr>
      <vt:lpstr>Case 1: RBL-Unaware Policy</vt:lpstr>
      <vt:lpstr>Case 1: RBL-Unaware Policy</vt:lpstr>
      <vt:lpstr>Case 2: RBL-Aware Policy (RBLA)</vt:lpstr>
      <vt:lpstr>Case 2: RBL-Aware Policy (RBLA)</vt:lpstr>
      <vt:lpstr>Outline</vt:lpstr>
      <vt:lpstr>Our Mechanism: RBLA</vt:lpstr>
      <vt:lpstr>Our Mechanism: RBLA-Dyn</vt:lpstr>
      <vt:lpstr>Implementation: “Statistics Store”</vt:lpstr>
      <vt:lpstr>Outline</vt:lpstr>
      <vt:lpstr>Evaluation Methodology</vt:lpstr>
      <vt:lpstr>Comparison Points</vt:lpstr>
      <vt:lpstr>System Performance</vt:lpstr>
      <vt:lpstr>Average Memory Latency</vt:lpstr>
      <vt:lpstr>Memory Energy Efficiency</vt:lpstr>
      <vt:lpstr>Thread Fairness</vt:lpstr>
      <vt:lpstr>Compared to All-PCM/DRAM</vt:lpstr>
      <vt:lpstr>Other Results in Paper</vt:lpstr>
      <vt:lpstr>Summary</vt:lpstr>
      <vt:lpstr>Thank you! Questions?</vt:lpstr>
      <vt:lpstr>Row Buffer Locality Aware Caching Policies for Hybrid Memories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Scalable, High-Performance Hybrid Main Memories</dc:title>
  <dc:creator>Justin Meza</dc:creator>
  <cp:lastModifiedBy>HanBin Yoon</cp:lastModifiedBy>
  <cp:revision>1252</cp:revision>
  <cp:lastPrinted>2011-09-23T19:16:42Z</cp:lastPrinted>
  <dcterms:created xsi:type="dcterms:W3CDTF">2011-05-13T18:05:00Z</dcterms:created>
  <dcterms:modified xsi:type="dcterms:W3CDTF">2012-10-03T16:39:34Z</dcterms:modified>
</cp:coreProperties>
</file>