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drawings/drawing1.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rts/chart2.xml" ContentType="application/vnd.openxmlformats-officedocument.drawingml.chart+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3.xml" ContentType="application/vnd.openxmlformats-officedocument.drawingml.chart+xml"/>
  <Override PartName="/ppt/notesSlides/notesSlide30.xml" ContentType="application/vnd.openxmlformats-officedocument.presentationml.notesSlide+xml"/>
  <Override PartName="/ppt/charts/chart4.xml" ContentType="application/vnd.openxmlformats-officedocument.drawingml.chart+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rts/chart5.xml" ContentType="application/vnd.openxmlformats-officedocument.drawingml.chart+xml"/>
  <Override PartName="/ppt/drawings/drawing2.xml" ContentType="application/vnd.openxmlformats-officedocument.drawingml.chartshapes+xml"/>
  <Override PartName="/ppt/tags/tag2.xml" ContentType="application/vnd.openxmlformats-officedocument.presentationml.tags+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3.xml" ContentType="application/vnd.openxmlformats-officedocument.presentationml.tags+xml"/>
  <Override PartName="/ppt/notesSlides/notesSlide53.xml" ContentType="application/vnd.openxmlformats-officedocument.presentationml.notesSlide+xml"/>
  <Override PartName="/ppt/tags/tag4.xml" ContentType="application/vnd.openxmlformats-officedocument.presentationml.tags+xml"/>
  <Override PartName="/ppt/notesSlides/notesSlide54.xml" ContentType="application/vnd.openxmlformats-officedocument.presentationml.notesSlide+xml"/>
  <Override PartName="/ppt/tags/tag5.xml" ContentType="application/vnd.openxmlformats-officedocument.presentationml.tags+xml"/>
  <Override PartName="/ppt/notesSlides/notesSlide55.xml" ContentType="application/vnd.openxmlformats-officedocument.presentationml.notesSlide+xml"/>
  <Override PartName="/ppt/tags/tag6.xml" ContentType="application/vnd.openxmlformats-officedocument.presentationml.tags+xml"/>
  <Override PartName="/ppt/notesSlides/notesSlide56.xml" ContentType="application/vnd.openxmlformats-officedocument.presentationml.notesSlide+xml"/>
  <Override PartName="/ppt/charts/chart6.xml" ContentType="application/vnd.openxmlformats-officedocument.drawingml.chart+xml"/>
  <Override PartName="/ppt/drawings/drawing3.xml" ContentType="application/vnd.openxmlformats-officedocument.drawingml.chartshapes+xml"/>
  <Override PartName="/ppt/tags/tag7.xml" ContentType="application/vnd.openxmlformats-officedocument.presentationml.tags+xml"/>
  <Override PartName="/ppt/notesSlides/notesSlide57.xml" ContentType="application/vnd.openxmlformats-officedocument.presentationml.notesSlide+xml"/>
  <Override PartName="/ppt/charts/chart7.xml" ContentType="application/vnd.openxmlformats-officedocument.drawingml.chart+xml"/>
  <Override PartName="/ppt/tags/tag8.xml" ContentType="application/vnd.openxmlformats-officedocument.presentationml.tags+xml"/>
  <Override PartName="/ppt/notesSlides/notesSlide58.xml" ContentType="application/vnd.openxmlformats-officedocument.presentationml.notesSlide+xml"/>
  <Override PartName="/ppt/charts/chart8.xml" ContentType="application/vnd.openxmlformats-officedocument.drawingml.chart+xml"/>
  <Override PartName="/ppt/tags/tag9.xml" ContentType="application/vnd.openxmlformats-officedocument.presentationml.tags+xml"/>
  <Override PartName="/ppt/notesSlides/notesSlide59.xml" ContentType="application/vnd.openxmlformats-officedocument.presentationml.notesSlide+xml"/>
  <Override PartName="/ppt/charts/chart9.xml" ContentType="application/vnd.openxmlformats-officedocument.drawingml.chart+xml"/>
  <Override PartName="/ppt/drawings/drawing4.xml" ContentType="application/vnd.openxmlformats-officedocument.drawingml.chartshapes+xml"/>
  <Override PartName="/ppt/tags/tag10.xml" ContentType="application/vnd.openxmlformats-officedocument.presentationml.tags+xml"/>
  <Override PartName="/ppt/notesSlides/notesSlide60.xml" ContentType="application/vnd.openxmlformats-officedocument.presentationml.notesSlide+xml"/>
  <Override PartName="/ppt/charts/chart10.xml" ContentType="application/vnd.openxmlformats-officedocument.drawingml.chart+xml"/>
  <Override PartName="/ppt/drawings/drawing5.xml" ContentType="application/vnd.openxmlformats-officedocument.drawingml.chartshapes+xml"/>
  <Override PartName="/ppt/tags/tag11.xml" ContentType="application/vnd.openxmlformats-officedocument.presentationml.tags+xml"/>
  <Override PartName="/ppt/notesSlides/notesSlide61.xml" ContentType="application/vnd.openxmlformats-officedocument.presentationml.notesSlide+xml"/>
  <Override PartName="/ppt/tags/tag12.xml" ContentType="application/vnd.openxmlformats-officedocument.presentationml.tags+xml"/>
  <Override PartName="/ppt/notesSlides/notesSlide62.xml" ContentType="application/vnd.openxmlformats-officedocument.presentationml.notesSlide+xml"/>
  <Override PartName="/ppt/charts/chart11.xml" ContentType="application/vnd.openxmlformats-officedocument.drawingml.chart+xml"/>
  <Override PartName="/ppt/tags/tag13.xml" ContentType="application/vnd.openxmlformats-officedocument.presentationml.tags+xml"/>
  <Override PartName="/ppt/notesSlides/notesSlide63.xml" ContentType="application/vnd.openxmlformats-officedocument.presentationml.notesSlide+xml"/>
  <Override PartName="/ppt/charts/chart12.xml" ContentType="application/vnd.openxmlformats-officedocument.drawingml.chart+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4.xml" ContentType="application/vnd.openxmlformats-officedocument.presentationml.tags+xml"/>
  <Override PartName="/ppt/notesSlides/notesSlide66.xml" ContentType="application/vnd.openxmlformats-officedocument.presentationml.notesSlide+xml"/>
  <Override PartName="/ppt/tags/tag15.xml" ContentType="application/vnd.openxmlformats-officedocument.presentationml.tags+xml"/>
  <Override PartName="/ppt/notesSlides/notesSlide67.xml" ContentType="application/vnd.openxmlformats-officedocument.presentationml.notesSlide+xml"/>
  <Override PartName="/ppt/charts/chart13.xml" ContentType="application/vnd.openxmlformats-officedocument.drawingml.chart+xml"/>
  <Override PartName="/ppt/tags/tag16.xml" ContentType="application/vnd.openxmlformats-officedocument.presentationml.tags+xml"/>
  <Override PartName="/ppt/notesSlides/notesSlide68.xml" ContentType="application/vnd.openxmlformats-officedocument.presentationml.notesSlide+xml"/>
  <Override PartName="/ppt/charts/chart14.xml" ContentType="application/vnd.openxmlformats-officedocument.drawingml.chart+xml"/>
  <Override PartName="/ppt/tags/tag17.xml" ContentType="application/vnd.openxmlformats-officedocument.presentationml.tags+xml"/>
  <Override PartName="/ppt/notesSlides/notesSlide69.xml" ContentType="application/vnd.openxmlformats-officedocument.presentationml.notesSlide+xml"/>
  <Override PartName="/ppt/charts/chart15.xml" ContentType="application/vnd.openxmlformats-officedocument.drawingml.chart+xml"/>
  <Override PartName="/ppt/tags/tag18.xml" ContentType="application/vnd.openxmlformats-officedocument.presentationml.tags+xml"/>
  <Override PartName="/ppt/notesSlides/notesSlide70.xml" ContentType="application/vnd.openxmlformats-officedocument.presentationml.notesSlide+xml"/>
  <Override PartName="/ppt/charts/chart16.xml" ContentType="application/vnd.openxmlformats-officedocument.drawingml.chart+xml"/>
  <Override PartName="/ppt/tags/tag19.xml" ContentType="application/vnd.openxmlformats-officedocument.presentationml.tags+xml"/>
  <Override PartName="/ppt/notesSlides/notesSlide71.xml" ContentType="application/vnd.openxmlformats-officedocument.presentationml.notesSlide+xml"/>
  <Override PartName="/ppt/charts/chart17.xml" ContentType="application/vnd.openxmlformats-officedocument.drawingml.chart+xml"/>
  <Override PartName="/ppt/tags/tag20.xml" ContentType="application/vnd.openxmlformats-officedocument.presentationml.tags+xml"/>
  <Override PartName="/ppt/notesSlides/notesSlide72.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tags/tag21.xml" ContentType="application/vnd.openxmlformats-officedocument.presentationml.tags+xml"/>
  <Override PartName="/ppt/notesSlides/notesSlide73.xml" ContentType="application/vnd.openxmlformats-officedocument.presentationml.notesSlide+xml"/>
  <Override PartName="/ppt/tags/tag22.xml" ContentType="application/vnd.openxmlformats-officedocument.presentationml.tags+xml"/>
  <Override PartName="/ppt/notesSlides/notesSlide74.xml" ContentType="application/vnd.openxmlformats-officedocument.presentationml.notesSlide+xml"/>
  <Override PartName="/ppt/tags/tag23.xml" ContentType="application/vnd.openxmlformats-officedocument.presentationml.tags+xml"/>
  <Override PartName="/ppt/notesSlides/notesSlide75.xml" ContentType="application/vnd.openxmlformats-officedocument.presentationml.notesSlide+xml"/>
  <Override PartName="/ppt/charts/chart20.xml" ContentType="application/vnd.openxmlformats-officedocument.drawingml.chart+xml"/>
  <Override PartName="/ppt/tags/tag24.xml" ContentType="application/vnd.openxmlformats-officedocument.presentationml.tags+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charts/chart2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6.xml" ContentType="application/vnd.openxmlformats-officedocument.drawingml.chartshapes+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2"/>
  </p:notesMasterIdLst>
  <p:sldIdLst>
    <p:sldId id="256" r:id="rId2"/>
    <p:sldId id="904" r:id="rId3"/>
    <p:sldId id="692" r:id="rId4"/>
    <p:sldId id="909" r:id="rId5"/>
    <p:sldId id="910" r:id="rId6"/>
    <p:sldId id="925" r:id="rId7"/>
    <p:sldId id="911" r:id="rId8"/>
    <p:sldId id="912" r:id="rId9"/>
    <p:sldId id="882" r:id="rId10"/>
    <p:sldId id="926" r:id="rId11"/>
    <p:sldId id="922" r:id="rId12"/>
    <p:sldId id="883" r:id="rId13"/>
    <p:sldId id="884" r:id="rId14"/>
    <p:sldId id="375" r:id="rId15"/>
    <p:sldId id="885" r:id="rId16"/>
    <p:sldId id="485" r:id="rId17"/>
    <p:sldId id="880" r:id="rId18"/>
    <p:sldId id="498" r:id="rId19"/>
    <p:sldId id="927" r:id="rId20"/>
    <p:sldId id="923" r:id="rId21"/>
    <p:sldId id="928" r:id="rId22"/>
    <p:sldId id="694" r:id="rId23"/>
    <p:sldId id="510" r:id="rId24"/>
    <p:sldId id="511" r:id="rId25"/>
    <p:sldId id="512" r:id="rId26"/>
    <p:sldId id="903" r:id="rId27"/>
    <p:sldId id="696" r:id="rId28"/>
    <p:sldId id="691" r:id="rId29"/>
    <p:sldId id="539" r:id="rId30"/>
    <p:sldId id="540" r:id="rId31"/>
    <p:sldId id="262" r:id="rId32"/>
    <p:sldId id="929" r:id="rId33"/>
    <p:sldId id="258" r:id="rId34"/>
    <p:sldId id="470" r:id="rId35"/>
    <p:sldId id="341" r:id="rId36"/>
    <p:sldId id="416" r:id="rId37"/>
    <p:sldId id="319" r:id="rId38"/>
    <p:sldId id="444" r:id="rId39"/>
    <p:sldId id="452" r:id="rId40"/>
    <p:sldId id="332" r:id="rId41"/>
    <p:sldId id="358" r:id="rId42"/>
    <p:sldId id="359" r:id="rId43"/>
    <p:sldId id="360" r:id="rId44"/>
    <p:sldId id="361" r:id="rId45"/>
    <p:sldId id="382" r:id="rId46"/>
    <p:sldId id="458" r:id="rId47"/>
    <p:sldId id="365" r:id="rId48"/>
    <p:sldId id="364" r:id="rId49"/>
    <p:sldId id="440" r:id="rId50"/>
    <p:sldId id="466" r:id="rId51"/>
    <p:sldId id="930" r:id="rId52"/>
    <p:sldId id="521" r:id="rId53"/>
    <p:sldId id="471" r:id="rId54"/>
    <p:sldId id="504" r:id="rId55"/>
    <p:sldId id="505" r:id="rId56"/>
    <p:sldId id="559" r:id="rId57"/>
    <p:sldId id="519" r:id="rId58"/>
    <p:sldId id="560" r:id="rId59"/>
    <p:sldId id="472" r:id="rId60"/>
    <p:sldId id="482" r:id="rId61"/>
    <p:sldId id="473" r:id="rId62"/>
    <p:sldId id="474" r:id="rId63"/>
    <p:sldId id="520" r:id="rId64"/>
    <p:sldId id="475" r:id="rId65"/>
    <p:sldId id="567" r:id="rId66"/>
    <p:sldId id="462" r:id="rId67"/>
    <p:sldId id="506" r:id="rId68"/>
    <p:sldId id="561" r:id="rId69"/>
    <p:sldId id="562" r:id="rId70"/>
    <p:sldId id="563" r:id="rId71"/>
    <p:sldId id="545" r:id="rId72"/>
    <p:sldId id="515" r:id="rId73"/>
    <p:sldId id="564" r:id="rId74"/>
    <p:sldId id="530" r:id="rId75"/>
    <p:sldId id="478" r:id="rId76"/>
    <p:sldId id="566" r:id="rId77"/>
    <p:sldId id="931" r:id="rId78"/>
    <p:sldId id="588" r:id="rId79"/>
    <p:sldId id="657" r:id="rId80"/>
    <p:sldId id="921" r:id="rId81"/>
    <p:sldId id="644" r:id="rId82"/>
    <p:sldId id="634" r:id="rId83"/>
    <p:sldId id="647" r:id="rId84"/>
    <p:sldId id="623" r:id="rId85"/>
    <p:sldId id="635" r:id="rId86"/>
    <p:sldId id="797" r:id="rId87"/>
    <p:sldId id="887" r:id="rId88"/>
    <p:sldId id="913" r:id="rId89"/>
    <p:sldId id="916" r:id="rId90"/>
    <p:sldId id="924" r:id="rId9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14" autoAdjust="0"/>
    <p:restoredTop sz="84127" autoAdjust="0"/>
  </p:normalViewPr>
  <p:slideViewPr>
    <p:cSldViewPr snapToGrid="0">
      <p:cViewPr varScale="1">
        <p:scale>
          <a:sx n="76" d="100"/>
          <a:sy n="76" d="100"/>
        </p:scale>
        <p:origin x="1218" y="51"/>
      </p:cViewPr>
      <p:guideLst/>
    </p:cSldViewPr>
  </p:slideViewPr>
  <p:notesTextViewPr>
    <p:cViewPr>
      <p:scale>
        <a:sx n="3" d="2"/>
        <a:sy n="3" d="2"/>
      </p:scale>
      <p:origin x="0" y="0"/>
    </p:cViewPr>
  </p:notesTextViewPr>
  <p:sorterViewPr>
    <p:cViewPr>
      <p:scale>
        <a:sx n="100" d="100"/>
        <a:sy n="100" d="100"/>
      </p:scale>
      <p:origin x="0" y="-281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D:\ZmILe%20Dropbox\Dropbox\Paper%20Submission%20-%20Published\GPUDivergence\camera-ready\results\raw_data\bfs_hitrates_2d_small.xlsx" TargetMode="External"/></Relationships>
</file>

<file path=ppt/charts/_rels/chart10.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oleObject" Target="file:///D:\ZmILe%20Dropbox\Dropbox\Paper%20Submission%20-%20Published\TLB\TLB\excel_plot_MASK_MICRO.xlsx" TargetMode="External"/></Relationships>
</file>

<file path=ppt/charts/_rels/chart11.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WarpsStallPerTLBEntries.xlsx" TargetMode="External"/></Relationships>
</file>

<file path=ppt/charts/_rels/chart12.xml.rels><?xml version="1.0" encoding="UTF-8" standalone="yes"?>
<Relationships xmlns="http://schemas.openxmlformats.org/package/2006/relationships"><Relationship Id="rId1" Type="http://schemas.openxmlformats.org/officeDocument/2006/relationships/oleObject" Target="file:///D:\ZmILe%20Dropbox\Dropbox\Paper%20Submission%20-%20Published\TLB\TLB\WarpsStallPerTLBEntries.xlsx" TargetMode="External"/></Relationships>
</file>

<file path=ppt/charts/_rels/chart13.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4.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5.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6.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7.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levelsHitRate.xlsx" TargetMode="External"/></Relationships>
</file>

<file path=ppt/charts/_rels/chart18.xml.rels><?xml version="1.0" encoding="UTF-8" standalone="yes"?>
<Relationships xmlns="http://schemas.openxmlformats.org/package/2006/relationships"><Relationship Id="rId1" Type="http://schemas.openxmlformats.org/officeDocument/2006/relationships/oleObject" Target="file:///D:\ZmILe%20Dropbox\Dropbox\Paper%20Submission%20-%20Published\TLB\results_multi_base_stat\dram_latency.xlsx" TargetMode="External"/></Relationships>
</file>

<file path=ppt/charts/_rels/chart19.xml.rels><?xml version="1.0" encoding="UTF-8" standalone="yes"?>
<Relationships xmlns="http://schemas.openxmlformats.org/package/2006/relationships"><Relationship Id="rId1" Type="http://schemas.openxmlformats.org/officeDocument/2006/relationships/oleObject" Target="file:///D:\ZmILe%20Dropbox\Dropbox\Paper%20Submission%20-%20Published\TLB\results_multi_base_stat\dram_util.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D:\ZmILe%20Dropbox\Dropbox\Paper%20Submission%20-%20Published\GPUDivergence\camera-ready\results\GraphTemplate.xlsx" TargetMode="External"/></Relationships>
</file>

<file path=ppt/charts/_rels/chart20.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21.xml.rels><?xml version="1.0" encoding="UTF-8" standalone="yes"?>
<Relationships xmlns="http://schemas.openxmlformats.org/package/2006/relationships"><Relationship Id="rId3" Type="http://schemas.openxmlformats.org/officeDocument/2006/relationships/oleObject" Target="file:///C:\Users\Chen%20Li\Documents\Nutstore\My%20Documents\2017.ETC\Paper\paper_result.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6.xml"/></Relationships>
</file>

<file path=ppt/charts/_rels/chart3.xml.rels><?xml version="1.0" encoding="UTF-8" standalone="yes"?>
<Relationships xmlns="http://schemas.openxmlformats.org/package/2006/relationships"><Relationship Id="rId1" Type="http://schemas.openxmlformats.org/officeDocument/2006/relationships/oleObject" Target="file:///C:\Users\ZmILe\Desktop\Weighted_ALL_W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ZmILe\Desktop\Weighted_ALL_WS.xlsx" TargetMode="External"/></Relationships>
</file>

<file path=ppt/charts/_rels/chart5.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oleObject" Target="file:///\\Users\rachataausavarungnirun\Dropbox\Paper%20Submission%20-%20Published\TLB\multipage_results\mosaic-datasheet-Allv4.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oleObject" Target="file:///\\Users\rachataausavarungnirun\Dropbox\Paper%20Submission%20-%20Published\TLB\TLB\excel_plot_MASK_MICRO.xlsx" TargetMode="External"/></Relationships>
</file>

<file path=ppt/charts/_rels/chart7.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Users\rachataausavarungnirun\Dropbox\Paper%20Submission%20-%20Published\TLB\TLB\excel_plot_MASK_MICRO.xlsx" TargetMode="External"/></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oleObject" Target="file:///D:\ZmILe%20Dropbox\Dropbox\Paper%20Submission%20-%20Published\TLB\TLB\excel_plot_MASK_MICRO.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721192679280904"/>
          <c:y val="0.141480764448044"/>
          <c:w val="0.83874635383788765"/>
          <c:h val="0.64284712811552913"/>
        </c:manualLayout>
      </c:layout>
      <c:lineChart>
        <c:grouping val="standard"/>
        <c:varyColors val="0"/>
        <c:ser>
          <c:idx val="2"/>
          <c:order val="0"/>
          <c:tx>
            <c:v>Warp 1</c:v>
          </c:tx>
          <c:spPr>
            <a:ln w="28575">
              <a:solidFill>
                <a:schemeClr val="accent6">
                  <a:lumMod val="75000"/>
                </a:schemeClr>
              </a:solidFill>
              <a:prstDash val="lgDashDot"/>
            </a:ln>
          </c:spPr>
          <c:marker>
            <c:symbol val="none"/>
          </c:marker>
          <c:cat>
            <c:strRef>
              <c:f>Sheet1!$AF$3374:$AF$3393</c:f>
              <c:strCache>
                <c:ptCount val="20"/>
                <c:pt idx="0">
                  <c:v>50K</c:v>
                </c:pt>
                <c:pt idx="1">
                  <c:v>100K</c:v>
                </c:pt>
                <c:pt idx="2">
                  <c:v>150K</c:v>
                </c:pt>
                <c:pt idx="3">
                  <c:v>200K</c:v>
                </c:pt>
                <c:pt idx="4">
                  <c:v>250K</c:v>
                </c:pt>
                <c:pt idx="5">
                  <c:v>300K</c:v>
                </c:pt>
                <c:pt idx="6">
                  <c:v>350K</c:v>
                </c:pt>
                <c:pt idx="7">
                  <c:v>400K</c:v>
                </c:pt>
                <c:pt idx="8">
                  <c:v>450K</c:v>
                </c:pt>
                <c:pt idx="9">
                  <c:v>500K</c:v>
                </c:pt>
                <c:pt idx="10">
                  <c:v>550K</c:v>
                </c:pt>
                <c:pt idx="11">
                  <c:v>600K</c:v>
                </c:pt>
                <c:pt idx="12">
                  <c:v>650K</c:v>
                </c:pt>
                <c:pt idx="13">
                  <c:v>700K</c:v>
                </c:pt>
                <c:pt idx="14">
                  <c:v>750K</c:v>
                </c:pt>
                <c:pt idx="15">
                  <c:v>800K</c:v>
                </c:pt>
                <c:pt idx="16">
                  <c:v>850K</c:v>
                </c:pt>
                <c:pt idx="17">
                  <c:v>900K</c:v>
                </c:pt>
                <c:pt idx="18">
                  <c:v>950K</c:v>
                </c:pt>
                <c:pt idx="19">
                  <c:v>1M</c:v>
                </c:pt>
              </c:strCache>
            </c:strRef>
          </c:cat>
          <c:val>
            <c:numRef>
              <c:f>Sheet1!$J$3393:$J$3412</c:f>
              <c:numCache>
                <c:formatCode>General</c:formatCode>
                <c:ptCount val="20"/>
                <c:pt idx="0">
                  <c:v>0.79423900000000003</c:v>
                </c:pt>
                <c:pt idx="1">
                  <c:v>0.55000000000000004</c:v>
                </c:pt>
                <c:pt idx="2">
                  <c:v>0.74545500000000064</c:v>
                </c:pt>
                <c:pt idx="3">
                  <c:v>1</c:v>
                </c:pt>
                <c:pt idx="4">
                  <c:v>0.8</c:v>
                </c:pt>
                <c:pt idx="5">
                  <c:v>0.69444400000000428</c:v>
                </c:pt>
                <c:pt idx="6">
                  <c:v>0.6486490000000068</c:v>
                </c:pt>
                <c:pt idx="7">
                  <c:v>0.68292700000000428</c:v>
                </c:pt>
                <c:pt idx="8">
                  <c:v>0.68292700000000428</c:v>
                </c:pt>
                <c:pt idx="9">
                  <c:v>0.70754700000000004</c:v>
                </c:pt>
                <c:pt idx="10">
                  <c:v>0.70754700000000004</c:v>
                </c:pt>
                <c:pt idx="11">
                  <c:v>0.70754700000000004</c:v>
                </c:pt>
                <c:pt idx="12">
                  <c:v>1</c:v>
                </c:pt>
                <c:pt idx="13">
                  <c:v>1</c:v>
                </c:pt>
                <c:pt idx="14">
                  <c:v>1</c:v>
                </c:pt>
                <c:pt idx="15">
                  <c:v>1</c:v>
                </c:pt>
                <c:pt idx="16">
                  <c:v>1</c:v>
                </c:pt>
                <c:pt idx="17">
                  <c:v>0.95238100000000003</c:v>
                </c:pt>
                <c:pt idx="18">
                  <c:v>0.95238100000000003</c:v>
                </c:pt>
                <c:pt idx="19">
                  <c:v>1</c:v>
                </c:pt>
              </c:numCache>
            </c:numRef>
          </c:val>
          <c:smooth val="0"/>
          <c:extLst>
            <c:ext xmlns:c16="http://schemas.microsoft.com/office/drawing/2014/chart" uri="{C3380CC4-5D6E-409C-BE32-E72D297353CC}">
              <c16:uniqueId val="{00000000-BE85-407B-A6EE-E6FA9B5C0978}"/>
            </c:ext>
          </c:extLst>
        </c:ser>
        <c:ser>
          <c:idx val="3"/>
          <c:order val="1"/>
          <c:tx>
            <c:v>Warp 2</c:v>
          </c:tx>
          <c:spPr>
            <a:ln w="41275">
              <a:solidFill>
                <a:srgbClr val="D1CD21"/>
              </a:solidFill>
              <a:prstDash val="dash"/>
            </a:ln>
          </c:spPr>
          <c:marker>
            <c:symbol val="none"/>
          </c:marker>
          <c:cat>
            <c:strRef>
              <c:f>Sheet1!$AF$3374:$AF$3393</c:f>
              <c:strCache>
                <c:ptCount val="20"/>
                <c:pt idx="0">
                  <c:v>50K</c:v>
                </c:pt>
                <c:pt idx="1">
                  <c:v>100K</c:v>
                </c:pt>
                <c:pt idx="2">
                  <c:v>150K</c:v>
                </c:pt>
                <c:pt idx="3">
                  <c:v>200K</c:v>
                </c:pt>
                <c:pt idx="4">
                  <c:v>250K</c:v>
                </c:pt>
                <c:pt idx="5">
                  <c:v>300K</c:v>
                </c:pt>
                <c:pt idx="6">
                  <c:v>350K</c:v>
                </c:pt>
                <c:pt idx="7">
                  <c:v>400K</c:v>
                </c:pt>
                <c:pt idx="8">
                  <c:v>450K</c:v>
                </c:pt>
                <c:pt idx="9">
                  <c:v>500K</c:v>
                </c:pt>
                <c:pt idx="10">
                  <c:v>550K</c:v>
                </c:pt>
                <c:pt idx="11">
                  <c:v>600K</c:v>
                </c:pt>
                <c:pt idx="12">
                  <c:v>650K</c:v>
                </c:pt>
                <c:pt idx="13">
                  <c:v>700K</c:v>
                </c:pt>
                <c:pt idx="14">
                  <c:v>750K</c:v>
                </c:pt>
                <c:pt idx="15">
                  <c:v>800K</c:v>
                </c:pt>
                <c:pt idx="16">
                  <c:v>850K</c:v>
                </c:pt>
                <c:pt idx="17">
                  <c:v>900K</c:v>
                </c:pt>
                <c:pt idx="18">
                  <c:v>950K</c:v>
                </c:pt>
                <c:pt idx="19">
                  <c:v>1M</c:v>
                </c:pt>
              </c:strCache>
            </c:strRef>
          </c:cat>
          <c:val>
            <c:numRef>
              <c:f>Sheet1!$K$3418:$K$3437</c:f>
              <c:numCache>
                <c:formatCode>General</c:formatCode>
                <c:ptCount val="20"/>
                <c:pt idx="0">
                  <c:v>0.17857100000000001</c:v>
                </c:pt>
                <c:pt idx="1">
                  <c:v>0.14084500000000041</c:v>
                </c:pt>
                <c:pt idx="2">
                  <c:v>0.24691400000000119</c:v>
                </c:pt>
                <c:pt idx="3">
                  <c:v>0.21978000000000067</c:v>
                </c:pt>
                <c:pt idx="4">
                  <c:v>0</c:v>
                </c:pt>
                <c:pt idx="5">
                  <c:v>0</c:v>
                </c:pt>
                <c:pt idx="6">
                  <c:v>0</c:v>
                </c:pt>
                <c:pt idx="7">
                  <c:v>0</c:v>
                </c:pt>
                <c:pt idx="8">
                  <c:v>0.25</c:v>
                </c:pt>
                <c:pt idx="9">
                  <c:v>0.25</c:v>
                </c:pt>
                <c:pt idx="10">
                  <c:v>0.25</c:v>
                </c:pt>
                <c:pt idx="11">
                  <c:v>0.5</c:v>
                </c:pt>
                <c:pt idx="12">
                  <c:v>0.5</c:v>
                </c:pt>
                <c:pt idx="13">
                  <c:v>0.5</c:v>
                </c:pt>
                <c:pt idx="14">
                  <c:v>0.27777800000000002</c:v>
                </c:pt>
                <c:pt idx="15">
                  <c:v>0.27777800000000002</c:v>
                </c:pt>
                <c:pt idx="16">
                  <c:v>0.27777800000000002</c:v>
                </c:pt>
                <c:pt idx="17">
                  <c:v>0.19230800000000067</c:v>
                </c:pt>
                <c:pt idx="18">
                  <c:v>0.18518500000000004</c:v>
                </c:pt>
                <c:pt idx="19">
                  <c:v>0.16129000000000093</c:v>
                </c:pt>
              </c:numCache>
            </c:numRef>
          </c:val>
          <c:smooth val="0"/>
          <c:extLst>
            <c:ext xmlns:c16="http://schemas.microsoft.com/office/drawing/2014/chart" uri="{C3380CC4-5D6E-409C-BE32-E72D297353CC}">
              <c16:uniqueId val="{00000001-BE85-407B-A6EE-E6FA9B5C0978}"/>
            </c:ext>
          </c:extLst>
        </c:ser>
        <c:ser>
          <c:idx val="4"/>
          <c:order val="2"/>
          <c:tx>
            <c:v>Warp 3</c:v>
          </c:tx>
          <c:spPr>
            <a:ln w="53975">
              <a:solidFill>
                <a:schemeClr val="accent5"/>
              </a:solidFill>
              <a:prstDash val="sysDot"/>
            </a:ln>
          </c:spPr>
          <c:marker>
            <c:symbol val="none"/>
          </c:marker>
          <c:cat>
            <c:strRef>
              <c:f>Sheet1!$AF$3374:$AF$3393</c:f>
              <c:strCache>
                <c:ptCount val="20"/>
                <c:pt idx="0">
                  <c:v>50K</c:v>
                </c:pt>
                <c:pt idx="1">
                  <c:v>100K</c:v>
                </c:pt>
                <c:pt idx="2">
                  <c:v>150K</c:v>
                </c:pt>
                <c:pt idx="3">
                  <c:v>200K</c:v>
                </c:pt>
                <c:pt idx="4">
                  <c:v>250K</c:v>
                </c:pt>
                <c:pt idx="5">
                  <c:v>300K</c:v>
                </c:pt>
                <c:pt idx="6">
                  <c:v>350K</c:v>
                </c:pt>
                <c:pt idx="7">
                  <c:v>400K</c:v>
                </c:pt>
                <c:pt idx="8">
                  <c:v>450K</c:v>
                </c:pt>
                <c:pt idx="9">
                  <c:v>500K</c:v>
                </c:pt>
                <c:pt idx="10">
                  <c:v>550K</c:v>
                </c:pt>
                <c:pt idx="11">
                  <c:v>600K</c:v>
                </c:pt>
                <c:pt idx="12">
                  <c:v>650K</c:v>
                </c:pt>
                <c:pt idx="13">
                  <c:v>700K</c:v>
                </c:pt>
                <c:pt idx="14">
                  <c:v>750K</c:v>
                </c:pt>
                <c:pt idx="15">
                  <c:v>800K</c:v>
                </c:pt>
                <c:pt idx="16">
                  <c:v>850K</c:v>
                </c:pt>
                <c:pt idx="17">
                  <c:v>900K</c:v>
                </c:pt>
                <c:pt idx="18">
                  <c:v>950K</c:v>
                </c:pt>
                <c:pt idx="19">
                  <c:v>1M</c:v>
                </c:pt>
              </c:strCache>
            </c:strRef>
          </c:cat>
          <c:val>
            <c:numRef>
              <c:f>Sheet1!$J$3364:$J$3383</c:f>
              <c:numCache>
                <c:formatCode>General</c:formatCode>
                <c:ptCount val="20"/>
                <c:pt idx="0">
                  <c:v>1</c:v>
                </c:pt>
                <c:pt idx="1">
                  <c:v>1</c:v>
                </c:pt>
                <c:pt idx="2">
                  <c:v>1</c:v>
                </c:pt>
                <c:pt idx="3">
                  <c:v>0.87804900000000496</c:v>
                </c:pt>
                <c:pt idx="4">
                  <c:v>0.85645900000000064</c:v>
                </c:pt>
                <c:pt idx="5">
                  <c:v>1</c:v>
                </c:pt>
                <c:pt idx="6">
                  <c:v>1</c:v>
                </c:pt>
                <c:pt idx="7">
                  <c:v>1</c:v>
                </c:pt>
                <c:pt idx="8">
                  <c:v>0.71186400000000005</c:v>
                </c:pt>
                <c:pt idx="9">
                  <c:v>0.69090900000000577</c:v>
                </c:pt>
                <c:pt idx="10">
                  <c:v>0.68718000000000246</c:v>
                </c:pt>
                <c:pt idx="11">
                  <c:v>0.76923100000000255</c:v>
                </c:pt>
                <c:pt idx="12">
                  <c:v>0.76923100000000255</c:v>
                </c:pt>
                <c:pt idx="13">
                  <c:v>0.60606100000000063</c:v>
                </c:pt>
                <c:pt idx="14">
                  <c:v>0.58823499999999818</c:v>
                </c:pt>
                <c:pt idx="15">
                  <c:v>0.52066100000000004</c:v>
                </c:pt>
                <c:pt idx="16">
                  <c:v>0.52066100000000004</c:v>
                </c:pt>
                <c:pt idx="17">
                  <c:v>0.81538500000000003</c:v>
                </c:pt>
                <c:pt idx="18">
                  <c:v>0.62352900000000266</c:v>
                </c:pt>
                <c:pt idx="19">
                  <c:v>0.62352900000000266</c:v>
                </c:pt>
              </c:numCache>
            </c:numRef>
          </c:val>
          <c:smooth val="0"/>
          <c:extLst>
            <c:ext xmlns:c16="http://schemas.microsoft.com/office/drawing/2014/chart" uri="{C3380CC4-5D6E-409C-BE32-E72D297353CC}">
              <c16:uniqueId val="{00000002-BE85-407B-A6EE-E6FA9B5C0978}"/>
            </c:ext>
          </c:extLst>
        </c:ser>
        <c:ser>
          <c:idx val="5"/>
          <c:order val="3"/>
          <c:tx>
            <c:v>Warp 4</c:v>
          </c:tx>
          <c:spPr>
            <a:ln w="31750" cap="sq" cmpd="sng">
              <a:solidFill>
                <a:srgbClr val="008000"/>
              </a:solidFill>
              <a:prstDash val="sysDot"/>
            </a:ln>
          </c:spPr>
          <c:marker>
            <c:symbol val="none"/>
          </c:marker>
          <c:cat>
            <c:strRef>
              <c:f>Sheet1!$AF$3374:$AF$3393</c:f>
              <c:strCache>
                <c:ptCount val="20"/>
                <c:pt idx="0">
                  <c:v>50K</c:v>
                </c:pt>
                <c:pt idx="1">
                  <c:v>100K</c:v>
                </c:pt>
                <c:pt idx="2">
                  <c:v>150K</c:v>
                </c:pt>
                <c:pt idx="3">
                  <c:v>200K</c:v>
                </c:pt>
                <c:pt idx="4">
                  <c:v>250K</c:v>
                </c:pt>
                <c:pt idx="5">
                  <c:v>300K</c:v>
                </c:pt>
                <c:pt idx="6">
                  <c:v>350K</c:v>
                </c:pt>
                <c:pt idx="7">
                  <c:v>400K</c:v>
                </c:pt>
                <c:pt idx="8">
                  <c:v>450K</c:v>
                </c:pt>
                <c:pt idx="9">
                  <c:v>500K</c:v>
                </c:pt>
                <c:pt idx="10">
                  <c:v>550K</c:v>
                </c:pt>
                <c:pt idx="11">
                  <c:v>600K</c:v>
                </c:pt>
                <c:pt idx="12">
                  <c:v>650K</c:v>
                </c:pt>
                <c:pt idx="13">
                  <c:v>700K</c:v>
                </c:pt>
                <c:pt idx="14">
                  <c:v>750K</c:v>
                </c:pt>
                <c:pt idx="15">
                  <c:v>800K</c:v>
                </c:pt>
                <c:pt idx="16">
                  <c:v>850K</c:v>
                </c:pt>
                <c:pt idx="17">
                  <c:v>900K</c:v>
                </c:pt>
                <c:pt idx="18">
                  <c:v>950K</c:v>
                </c:pt>
                <c:pt idx="19">
                  <c:v>1M</c:v>
                </c:pt>
              </c:strCache>
            </c:strRef>
          </c:cat>
          <c:val>
            <c:numRef>
              <c:f>Sheet1!$M$3346:$M$3365</c:f>
              <c:numCache>
                <c:formatCode>General</c:formatCode>
                <c:ptCount val="20"/>
                <c:pt idx="0">
                  <c:v>9.0909000000000045E-2</c:v>
                </c:pt>
                <c:pt idx="1">
                  <c:v>9.0909000000000045E-2</c:v>
                </c:pt>
                <c:pt idx="2">
                  <c:v>0.55555599999999949</c:v>
                </c:pt>
                <c:pt idx="3">
                  <c:v>0.55555599999999949</c:v>
                </c:pt>
                <c:pt idx="4">
                  <c:v>0.33333300000000032</c:v>
                </c:pt>
                <c:pt idx="5">
                  <c:v>0.4</c:v>
                </c:pt>
                <c:pt idx="6">
                  <c:v>0.53125</c:v>
                </c:pt>
                <c:pt idx="7">
                  <c:v>0.47368400000000038</c:v>
                </c:pt>
                <c:pt idx="8">
                  <c:v>0.47368400000000038</c:v>
                </c:pt>
                <c:pt idx="9">
                  <c:v>0.47368400000000038</c:v>
                </c:pt>
                <c:pt idx="10">
                  <c:v>0.60000000000000064</c:v>
                </c:pt>
                <c:pt idx="11">
                  <c:v>0.60000000000000064</c:v>
                </c:pt>
                <c:pt idx="12">
                  <c:v>0.47619</c:v>
                </c:pt>
                <c:pt idx="13">
                  <c:v>0.64516100000000065</c:v>
                </c:pt>
                <c:pt idx="14">
                  <c:v>0.64516100000000065</c:v>
                </c:pt>
                <c:pt idx="15">
                  <c:v>0.64516100000000065</c:v>
                </c:pt>
                <c:pt idx="16">
                  <c:v>0.6666670000000029</c:v>
                </c:pt>
                <c:pt idx="17">
                  <c:v>0.48780500000000032</c:v>
                </c:pt>
                <c:pt idx="18">
                  <c:v>0.48780500000000032</c:v>
                </c:pt>
                <c:pt idx="19">
                  <c:v>0.95454500000000064</c:v>
                </c:pt>
              </c:numCache>
            </c:numRef>
          </c:val>
          <c:smooth val="0"/>
          <c:extLst>
            <c:ext xmlns:c16="http://schemas.microsoft.com/office/drawing/2014/chart" uri="{C3380CC4-5D6E-409C-BE32-E72D297353CC}">
              <c16:uniqueId val="{00000003-BE85-407B-A6EE-E6FA9B5C0978}"/>
            </c:ext>
          </c:extLst>
        </c:ser>
        <c:ser>
          <c:idx val="6"/>
          <c:order val="4"/>
          <c:tx>
            <c:v>Warp 5</c:v>
          </c:tx>
          <c:spPr>
            <a:ln w="25400">
              <a:solidFill>
                <a:schemeClr val="tx2">
                  <a:lumMod val="60000"/>
                  <a:lumOff val="40000"/>
                </a:schemeClr>
              </a:solidFill>
              <a:prstDash val="solid"/>
            </a:ln>
          </c:spPr>
          <c:marker>
            <c:symbol val="none"/>
          </c:marker>
          <c:cat>
            <c:strRef>
              <c:f>Sheet1!$AF$3374:$AF$3393</c:f>
              <c:strCache>
                <c:ptCount val="20"/>
                <c:pt idx="0">
                  <c:v>50K</c:v>
                </c:pt>
                <c:pt idx="1">
                  <c:v>100K</c:v>
                </c:pt>
                <c:pt idx="2">
                  <c:v>150K</c:v>
                </c:pt>
                <c:pt idx="3">
                  <c:v>200K</c:v>
                </c:pt>
                <c:pt idx="4">
                  <c:v>250K</c:v>
                </c:pt>
                <c:pt idx="5">
                  <c:v>300K</c:v>
                </c:pt>
                <c:pt idx="6">
                  <c:v>350K</c:v>
                </c:pt>
                <c:pt idx="7">
                  <c:v>400K</c:v>
                </c:pt>
                <c:pt idx="8">
                  <c:v>450K</c:v>
                </c:pt>
                <c:pt idx="9">
                  <c:v>500K</c:v>
                </c:pt>
                <c:pt idx="10">
                  <c:v>550K</c:v>
                </c:pt>
                <c:pt idx="11">
                  <c:v>600K</c:v>
                </c:pt>
                <c:pt idx="12">
                  <c:v>650K</c:v>
                </c:pt>
                <c:pt idx="13">
                  <c:v>700K</c:v>
                </c:pt>
                <c:pt idx="14">
                  <c:v>750K</c:v>
                </c:pt>
                <c:pt idx="15">
                  <c:v>800K</c:v>
                </c:pt>
                <c:pt idx="16">
                  <c:v>850K</c:v>
                </c:pt>
                <c:pt idx="17">
                  <c:v>900K</c:v>
                </c:pt>
                <c:pt idx="18">
                  <c:v>950K</c:v>
                </c:pt>
                <c:pt idx="19">
                  <c:v>1M</c:v>
                </c:pt>
              </c:strCache>
            </c:strRef>
          </c:cat>
          <c:val>
            <c:numRef>
              <c:f>Sheet1!$N$3337:$N$3356</c:f>
              <c:numCache>
                <c:formatCode>General</c:formatCode>
                <c:ptCount val="20"/>
                <c:pt idx="0">
                  <c:v>0</c:v>
                </c:pt>
                <c:pt idx="1">
                  <c:v>0</c:v>
                </c:pt>
                <c:pt idx="2">
                  <c:v>0</c:v>
                </c:pt>
                <c:pt idx="3">
                  <c:v>0</c:v>
                </c:pt>
                <c:pt idx="4">
                  <c:v>5.0000000000000114E-2</c:v>
                </c:pt>
                <c:pt idx="5">
                  <c:v>0.18644100000000119</c:v>
                </c:pt>
                <c:pt idx="6">
                  <c:v>0.18333300000000041</c:v>
                </c:pt>
                <c:pt idx="7">
                  <c:v>0.15714300000000078</c:v>
                </c:pt>
                <c:pt idx="8">
                  <c:v>0.18556700000000084</c:v>
                </c:pt>
                <c:pt idx="9">
                  <c:v>0.16822400000000079</c:v>
                </c:pt>
                <c:pt idx="10">
                  <c:v>0.15384600000000093</c:v>
                </c:pt>
                <c:pt idx="11">
                  <c:v>0.22047200000000058</c:v>
                </c:pt>
                <c:pt idx="12">
                  <c:v>0.22047200000000058</c:v>
                </c:pt>
                <c:pt idx="13">
                  <c:v>0.27737200000000145</c:v>
                </c:pt>
                <c:pt idx="14">
                  <c:v>0.27737200000000145</c:v>
                </c:pt>
                <c:pt idx="15">
                  <c:v>0.27737200000000145</c:v>
                </c:pt>
                <c:pt idx="16">
                  <c:v>0.27737200000000145</c:v>
                </c:pt>
                <c:pt idx="17">
                  <c:v>0.27737200000000145</c:v>
                </c:pt>
                <c:pt idx="18">
                  <c:v>0.27737200000000145</c:v>
                </c:pt>
                <c:pt idx="19">
                  <c:v>0.27737200000000145</c:v>
                </c:pt>
              </c:numCache>
            </c:numRef>
          </c:val>
          <c:smooth val="0"/>
          <c:extLst>
            <c:ext xmlns:c16="http://schemas.microsoft.com/office/drawing/2014/chart" uri="{C3380CC4-5D6E-409C-BE32-E72D297353CC}">
              <c16:uniqueId val="{00000004-BE85-407B-A6EE-E6FA9B5C0978}"/>
            </c:ext>
          </c:extLst>
        </c:ser>
        <c:ser>
          <c:idx val="7"/>
          <c:order val="5"/>
          <c:tx>
            <c:v>Warp 6</c:v>
          </c:tx>
          <c:spPr>
            <a:ln w="28575">
              <a:solidFill>
                <a:schemeClr val="tx1"/>
              </a:solidFill>
              <a:prstDash val="lgDashDotDot"/>
            </a:ln>
          </c:spPr>
          <c:marker>
            <c:symbol val="none"/>
          </c:marker>
          <c:cat>
            <c:strRef>
              <c:f>Sheet1!$AF$3374:$AF$3393</c:f>
              <c:strCache>
                <c:ptCount val="20"/>
                <c:pt idx="0">
                  <c:v>50K</c:v>
                </c:pt>
                <c:pt idx="1">
                  <c:v>100K</c:v>
                </c:pt>
                <c:pt idx="2">
                  <c:v>150K</c:v>
                </c:pt>
                <c:pt idx="3">
                  <c:v>200K</c:v>
                </c:pt>
                <c:pt idx="4">
                  <c:v>250K</c:v>
                </c:pt>
                <c:pt idx="5">
                  <c:v>300K</c:v>
                </c:pt>
                <c:pt idx="6">
                  <c:v>350K</c:v>
                </c:pt>
                <c:pt idx="7">
                  <c:v>400K</c:v>
                </c:pt>
                <c:pt idx="8">
                  <c:v>450K</c:v>
                </c:pt>
                <c:pt idx="9">
                  <c:v>500K</c:v>
                </c:pt>
                <c:pt idx="10">
                  <c:v>550K</c:v>
                </c:pt>
                <c:pt idx="11">
                  <c:v>600K</c:v>
                </c:pt>
                <c:pt idx="12">
                  <c:v>650K</c:v>
                </c:pt>
                <c:pt idx="13">
                  <c:v>700K</c:v>
                </c:pt>
                <c:pt idx="14">
                  <c:v>750K</c:v>
                </c:pt>
                <c:pt idx="15">
                  <c:v>800K</c:v>
                </c:pt>
                <c:pt idx="16">
                  <c:v>850K</c:v>
                </c:pt>
                <c:pt idx="17">
                  <c:v>900K</c:v>
                </c:pt>
                <c:pt idx="18">
                  <c:v>950K</c:v>
                </c:pt>
                <c:pt idx="19">
                  <c:v>1M</c:v>
                </c:pt>
              </c:strCache>
            </c:strRef>
          </c:cat>
          <c:val>
            <c:numRef>
              <c:f>Sheet1!$O$3337:$O$3356</c:f>
              <c:numCache>
                <c:formatCode>General</c:formatCode>
                <c:ptCount val="20"/>
                <c:pt idx="0">
                  <c:v>0.7718629999999973</c:v>
                </c:pt>
                <c:pt idx="1">
                  <c:v>0.78022000000000002</c:v>
                </c:pt>
                <c:pt idx="2">
                  <c:v>0.78102199999999999</c:v>
                </c:pt>
                <c:pt idx="3">
                  <c:v>0.808917</c:v>
                </c:pt>
                <c:pt idx="4">
                  <c:v>0.808917</c:v>
                </c:pt>
                <c:pt idx="5">
                  <c:v>0.82352900000000062</c:v>
                </c:pt>
                <c:pt idx="6">
                  <c:v>0.82857100000000061</c:v>
                </c:pt>
                <c:pt idx="7">
                  <c:v>0.81081100000000061</c:v>
                </c:pt>
                <c:pt idx="8">
                  <c:v>0.81578900000000065</c:v>
                </c:pt>
                <c:pt idx="9">
                  <c:v>0.82051299999999516</c:v>
                </c:pt>
                <c:pt idx="10">
                  <c:v>0.82097200000000004</c:v>
                </c:pt>
                <c:pt idx="11">
                  <c:v>0.82097200000000004</c:v>
                </c:pt>
                <c:pt idx="12">
                  <c:v>0.82968400000000064</c:v>
                </c:pt>
                <c:pt idx="13">
                  <c:v>0.81627900000000064</c:v>
                </c:pt>
                <c:pt idx="14">
                  <c:v>0.82045500000000005</c:v>
                </c:pt>
                <c:pt idx="15">
                  <c:v>0.81181599999999998</c:v>
                </c:pt>
                <c:pt idx="16">
                  <c:v>0.79874200000000062</c:v>
                </c:pt>
                <c:pt idx="17">
                  <c:v>0.79916299999999563</c:v>
                </c:pt>
                <c:pt idx="18">
                  <c:v>0.80327900000000063</c:v>
                </c:pt>
                <c:pt idx="19">
                  <c:v>0.80327900000000063</c:v>
                </c:pt>
              </c:numCache>
            </c:numRef>
          </c:val>
          <c:smooth val="0"/>
          <c:extLst>
            <c:ext xmlns:c16="http://schemas.microsoft.com/office/drawing/2014/chart" uri="{C3380CC4-5D6E-409C-BE32-E72D297353CC}">
              <c16:uniqueId val="{00000005-BE85-407B-A6EE-E6FA9B5C0978}"/>
            </c:ext>
          </c:extLst>
        </c:ser>
        <c:dLbls>
          <c:showLegendKey val="0"/>
          <c:showVal val="0"/>
          <c:showCatName val="0"/>
          <c:showSerName val="0"/>
          <c:showPercent val="0"/>
          <c:showBubbleSize val="0"/>
        </c:dLbls>
        <c:smooth val="0"/>
        <c:axId val="61312384"/>
        <c:axId val="61335040"/>
      </c:lineChart>
      <c:catAx>
        <c:axId val="61312384"/>
        <c:scaling>
          <c:orientation val="minMax"/>
        </c:scaling>
        <c:delete val="0"/>
        <c:axPos val="b"/>
        <c:title>
          <c:tx>
            <c:rich>
              <a:bodyPr/>
              <a:lstStyle/>
              <a:p>
                <a:pPr>
                  <a:defRPr sz="2400">
                    <a:latin typeface="+mj-lt"/>
                  </a:defRPr>
                </a:pPr>
                <a:r>
                  <a:rPr lang="en-US" sz="2400">
                    <a:latin typeface="+mj-lt"/>
                  </a:rPr>
                  <a:t>Cycles</a:t>
                </a:r>
              </a:p>
            </c:rich>
          </c:tx>
          <c:layout>
            <c:manualLayout>
              <c:xMode val="edge"/>
              <c:yMode val="edge"/>
              <c:x val="0.44217594525924103"/>
              <c:y val="0.91521861111614899"/>
            </c:manualLayout>
          </c:layout>
          <c:overlay val="0"/>
        </c:title>
        <c:numFmt formatCode="General" sourceLinked="0"/>
        <c:majorTickMark val="out"/>
        <c:minorTickMark val="none"/>
        <c:tickLblPos val="nextTo"/>
        <c:txPr>
          <a:bodyPr rot="-3000000"/>
          <a:lstStyle/>
          <a:p>
            <a:pPr>
              <a:defRPr/>
            </a:pPr>
            <a:endParaRPr lang="en-US"/>
          </a:p>
        </c:txPr>
        <c:crossAx val="61335040"/>
        <c:crosses val="autoZero"/>
        <c:auto val="1"/>
        <c:lblAlgn val="ctr"/>
        <c:lblOffset val="100"/>
        <c:tickLblSkip val="1"/>
        <c:tickMarkSkip val="1"/>
        <c:noMultiLvlLbl val="0"/>
      </c:catAx>
      <c:valAx>
        <c:axId val="61335040"/>
        <c:scaling>
          <c:orientation val="minMax"/>
          <c:max val="1"/>
        </c:scaling>
        <c:delete val="0"/>
        <c:axPos val="l"/>
        <c:majorGridlines>
          <c:spPr>
            <a:ln w="12700">
              <a:solidFill>
                <a:schemeClr val="bg1">
                  <a:lumMod val="85000"/>
                </a:schemeClr>
              </a:solidFill>
              <a:prstDash val="sysDash"/>
            </a:ln>
          </c:spPr>
        </c:majorGridlines>
        <c:title>
          <c:tx>
            <c:rich>
              <a:bodyPr rot="-5400000" vert="horz"/>
              <a:lstStyle/>
              <a:p>
                <a:pPr>
                  <a:defRPr sz="2400">
                    <a:latin typeface="+mj-lt"/>
                  </a:defRPr>
                </a:pPr>
                <a:r>
                  <a:rPr lang="en-US" sz="2400">
                    <a:latin typeface="+mj-lt"/>
                  </a:rPr>
                  <a:t>Hit Ratio</a:t>
                </a:r>
              </a:p>
            </c:rich>
          </c:tx>
          <c:layout>
            <c:manualLayout>
              <c:xMode val="edge"/>
              <c:yMode val="edge"/>
              <c:x val="2.8289997681148022E-3"/>
              <c:y val="0.34366311774658731"/>
            </c:manualLayout>
          </c:layout>
          <c:overlay val="0"/>
        </c:title>
        <c:numFmt formatCode="#,##0.0" sourceLinked="0"/>
        <c:majorTickMark val="out"/>
        <c:minorTickMark val="none"/>
        <c:tickLblPos val="nextTo"/>
        <c:spPr>
          <a:ln w="22225">
            <a:noFill/>
          </a:ln>
        </c:spPr>
        <c:txPr>
          <a:bodyPr/>
          <a:lstStyle/>
          <a:p>
            <a:pPr>
              <a:defRPr sz="1800">
                <a:latin typeface="+mj-lt"/>
              </a:defRPr>
            </a:pPr>
            <a:endParaRPr lang="en-US"/>
          </a:p>
        </c:txPr>
        <c:crossAx val="61312384"/>
        <c:crossesAt val="1"/>
        <c:crossBetween val="between"/>
        <c:majorUnit val="0.1"/>
      </c:valAx>
      <c:spPr>
        <a:ln w="12700">
          <a:solidFill>
            <a:prstClr val="black"/>
          </a:solidFill>
        </a:ln>
      </c:spPr>
    </c:plotArea>
    <c:legend>
      <c:legendPos val="r"/>
      <c:layout>
        <c:manualLayout>
          <c:xMode val="edge"/>
          <c:yMode val="edge"/>
          <c:x val="9.0986849994005269E-3"/>
          <c:y val="3.1283456339117506E-2"/>
          <c:w val="0.98362788357525599"/>
          <c:h val="9.4512506121237377E-2"/>
        </c:manualLayout>
      </c:layout>
      <c:overlay val="0"/>
      <c:txPr>
        <a:bodyPr/>
        <a:lstStyle/>
        <a:p>
          <a:pPr>
            <a:defRPr sz="2400">
              <a:latin typeface="+mj-lt"/>
            </a:defRPr>
          </a:pPr>
          <a:endParaRPr lang="en-US"/>
        </a:p>
      </c:txPr>
    </c:legend>
    <c:plotVisOnly val="1"/>
    <c:dispBlanksAs val="gap"/>
    <c:showDLblsOverMax val="0"/>
  </c:chart>
  <c:spPr>
    <a:ln>
      <a:noFill/>
    </a:ln>
  </c:spPr>
  <c:txPr>
    <a:bodyPr/>
    <a:lstStyle/>
    <a:p>
      <a:pPr>
        <a:defRPr sz="1100">
          <a:latin typeface="Helvetica" panose="020B0604020202020204" pitchFamily="34" charset="0"/>
          <a:cs typeface="Helvetica" panose="020B0604020202020204" pitchFamily="34" charset="0"/>
        </a:defRPr>
      </a:pPr>
      <a:endParaRPr lang="en-US"/>
    </a:p>
  </c:txPr>
  <c:externalData r:id="rId1">
    <c:autoUpdate val="0"/>
  </c:externalData>
  <c:userShapes r:id="rId2"/>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023398407483173"/>
          <c:y val="0.2338339150905106"/>
          <c:w val="0.78782767284767174"/>
          <c:h val="0.42585343465690895"/>
        </c:manualLayout>
      </c:layout>
      <c:barChart>
        <c:barDir val="col"/>
        <c:grouping val="clustered"/>
        <c:varyColors val="0"/>
        <c:ser>
          <c:idx val="0"/>
          <c:order val="0"/>
          <c:tx>
            <c:strRef>
              <c:f>baseline_vs_ours.csv!$Y$36</c:f>
              <c:strCache>
                <c:ptCount val="1"/>
                <c:pt idx="0">
                  <c:v>Alone</c:v>
                </c:pt>
              </c:strCache>
            </c:strRef>
          </c:tx>
          <c:spPr>
            <a:solidFill>
              <a:srgbClr val="0066FF"/>
            </a:solidFill>
            <a:ln>
              <a:solidFill>
                <a:schemeClr val="tx1"/>
              </a:solid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baseline_vs_ours.csv!$Y$37:$Y$44</c:f>
              <c:numCache>
                <c:formatCode>General</c:formatCode>
                <c:ptCount val="8"/>
                <c:pt idx="0">
                  <c:v>0.49324046805499999</c:v>
                </c:pt>
                <c:pt idx="1">
                  <c:v>0.39921826056199999</c:v>
                </c:pt>
                <c:pt idx="2">
                  <c:v>0.29740278839500001</c:v>
                </c:pt>
                <c:pt idx="3">
                  <c:v>3.4602475822499999E-2</c:v>
                </c:pt>
                <c:pt idx="4">
                  <c:v>0.91175700146899996</c:v>
                </c:pt>
                <c:pt idx="5">
                  <c:v>0.39921826056199999</c:v>
                </c:pt>
                <c:pt idx="6">
                  <c:v>0.117417531268</c:v>
                </c:pt>
                <c:pt idx="7">
                  <c:v>0.641291082776</c:v>
                </c:pt>
              </c:numCache>
            </c:numRef>
          </c:val>
          <c:extLst>
            <c:ext xmlns:c16="http://schemas.microsoft.com/office/drawing/2014/chart" uri="{C3380CC4-5D6E-409C-BE32-E72D297353CC}">
              <c16:uniqueId val="{00000000-229C-4F99-937C-A45CD07140EA}"/>
            </c:ext>
          </c:extLst>
        </c:ser>
        <c:ser>
          <c:idx val="3"/>
          <c:order val="1"/>
          <c:tx>
            <c:strRef>
              <c:f>baseline_vs_ours.csv!$Z$36</c:f>
              <c:strCache>
                <c:ptCount val="1"/>
                <c:pt idx="0">
                  <c:v>Shared</c:v>
                </c:pt>
              </c:strCache>
            </c:strRef>
          </c:tx>
          <c:spPr>
            <a:solidFill>
              <a:srgbClr val="FF0000"/>
            </a:solidFill>
            <a:ln>
              <a:solidFill>
                <a:schemeClr val="tx1"/>
              </a:solid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baseline_vs_ours.csv!$Z$37:$Z$44</c:f>
              <c:numCache>
                <c:formatCode>General</c:formatCode>
                <c:ptCount val="8"/>
                <c:pt idx="0">
                  <c:v>0.67070127154199999</c:v>
                </c:pt>
                <c:pt idx="1">
                  <c:v>0.822026194145</c:v>
                </c:pt>
                <c:pt idx="2">
                  <c:v>0.424238280937</c:v>
                </c:pt>
                <c:pt idx="3">
                  <c:v>0.47648860801100001</c:v>
                </c:pt>
                <c:pt idx="4">
                  <c:v>0.94429835861800004</c:v>
                </c:pt>
                <c:pt idx="5">
                  <c:v>0.78015285675199997</c:v>
                </c:pt>
                <c:pt idx="6">
                  <c:v>0.41567464189499997</c:v>
                </c:pt>
                <c:pt idx="7">
                  <c:v>0.75850326745899999</c:v>
                </c:pt>
              </c:numCache>
            </c:numRef>
          </c:val>
          <c:extLst>
            <c:ext xmlns:c16="http://schemas.microsoft.com/office/drawing/2014/chart" uri="{C3380CC4-5D6E-409C-BE32-E72D297353CC}">
              <c16:uniqueId val="{00000001-229C-4F99-937C-A45CD07140EA}"/>
            </c:ext>
          </c:extLst>
        </c:ser>
        <c:dLbls>
          <c:showLegendKey val="0"/>
          <c:showVal val="0"/>
          <c:showCatName val="0"/>
          <c:showSerName val="0"/>
          <c:showPercent val="0"/>
          <c:showBubbleSize val="0"/>
        </c:dLbls>
        <c:gapWidth val="150"/>
        <c:axId val="239986880"/>
        <c:axId val="239998248"/>
      </c:barChart>
      <c:catAx>
        <c:axId val="239986880"/>
        <c:scaling>
          <c:orientation val="minMax"/>
        </c:scaling>
        <c:delete val="0"/>
        <c:axPos val="b"/>
        <c:numFmt formatCode="General" sourceLinked="0"/>
        <c:majorTickMark val="out"/>
        <c:minorTickMark val="none"/>
        <c:tickLblPos val="nextTo"/>
        <c:spPr>
          <a:noFill/>
          <a:ln>
            <a:solidFill>
              <a:sysClr val="windowText" lastClr="000000"/>
            </a:solidFill>
          </a:ln>
        </c:spPr>
        <c:txPr>
          <a:bodyPr/>
          <a:lstStyle/>
          <a:p>
            <a:pPr>
              <a:defRPr sz="1400" baseline="0">
                <a:latin typeface="Arial"/>
                <a:cs typeface="Arial"/>
              </a:defRPr>
            </a:pPr>
            <a:endParaRPr lang="en-US"/>
          </a:p>
        </c:txPr>
        <c:crossAx val="239998248"/>
        <c:crosses val="autoZero"/>
        <c:auto val="1"/>
        <c:lblAlgn val="ctr"/>
        <c:lblOffset val="0"/>
        <c:noMultiLvlLbl val="0"/>
      </c:catAx>
      <c:valAx>
        <c:axId val="239998248"/>
        <c:scaling>
          <c:orientation val="minMax"/>
          <c:max val="1"/>
        </c:scaling>
        <c:delete val="0"/>
        <c:axPos val="l"/>
        <c:majorGridlines>
          <c:spPr>
            <a:ln w="6350">
              <a:solidFill>
                <a:schemeClr val="bg1">
                  <a:lumMod val="75000"/>
                </a:schemeClr>
              </a:solidFill>
              <a:prstDash val="dash"/>
            </a:ln>
          </c:spPr>
        </c:majorGridlines>
        <c:title>
          <c:tx>
            <c:rich>
              <a:bodyPr rot="-5400000" vert="horz"/>
              <a:lstStyle/>
              <a:p>
                <a:pPr>
                  <a:defRPr sz="1800" b="1"/>
                </a:pPr>
                <a:r>
                  <a:rPr lang="en-US" sz="1800" b="1" dirty="0">
                    <a:latin typeface="Arial"/>
                    <a:cs typeface="Arial"/>
                  </a:rPr>
                  <a:t>L2 TLB Miss Rate</a:t>
                </a:r>
              </a:p>
              <a:p>
                <a:pPr>
                  <a:defRPr sz="1800" b="1"/>
                </a:pPr>
                <a:r>
                  <a:rPr lang="en-US" sz="1800" b="0" dirty="0">
                    <a:latin typeface="Arial"/>
                    <a:cs typeface="Arial"/>
                  </a:rPr>
                  <a:t>(Lower</a:t>
                </a:r>
                <a:r>
                  <a:rPr lang="en-US" sz="1800" b="0" baseline="0" dirty="0">
                    <a:latin typeface="Arial"/>
                    <a:cs typeface="Arial"/>
                  </a:rPr>
                  <a:t> is Better)</a:t>
                </a:r>
                <a:endParaRPr lang="en-US" sz="1800" b="0" dirty="0">
                  <a:latin typeface="Arial"/>
                  <a:cs typeface="Arial"/>
                </a:endParaRPr>
              </a:p>
            </c:rich>
          </c:tx>
          <c:layout>
            <c:manualLayout>
              <c:xMode val="edge"/>
              <c:yMode val="edge"/>
              <c:x val="4.7606946700808353E-2"/>
              <c:y val="0.13237081726861205"/>
            </c:manualLayout>
          </c:layout>
          <c:overlay val="0"/>
        </c:title>
        <c:numFmt formatCode="#,##0.0" sourceLinked="0"/>
        <c:majorTickMark val="out"/>
        <c:minorTickMark val="none"/>
        <c:tickLblPos val="nextTo"/>
        <c:spPr>
          <a:ln w="6350">
            <a:solidFill>
              <a:sysClr val="windowText" lastClr="000000"/>
            </a:solidFill>
          </a:ln>
        </c:spPr>
        <c:txPr>
          <a:bodyPr/>
          <a:lstStyle/>
          <a:p>
            <a:pPr>
              <a:defRPr sz="1800">
                <a:latin typeface="Arial"/>
                <a:cs typeface="Arial"/>
              </a:defRPr>
            </a:pPr>
            <a:endParaRPr lang="en-US"/>
          </a:p>
        </c:txPr>
        <c:crossAx val="239986880"/>
        <c:crosses val="autoZero"/>
        <c:crossBetween val="between"/>
        <c:majorUnit val="0.2"/>
      </c:valAx>
      <c:spPr>
        <a:noFill/>
        <a:ln w="12700">
          <a:solidFill>
            <a:schemeClr val="tx1"/>
          </a:solidFill>
        </a:ln>
      </c:spPr>
    </c:plotArea>
    <c:legend>
      <c:legendPos val="r"/>
      <c:layout>
        <c:manualLayout>
          <c:xMode val="edge"/>
          <c:yMode val="edge"/>
          <c:x val="0.19877256202710264"/>
          <c:y val="0.11821823730722779"/>
          <c:w val="0.78751606295680399"/>
          <c:h val="0.11903039574879268"/>
        </c:manualLayout>
      </c:layout>
      <c:overlay val="0"/>
      <c:txPr>
        <a:bodyPr/>
        <a:lstStyle/>
        <a:p>
          <a:pPr>
            <a:defRPr sz="1800">
              <a:latin typeface="Arial"/>
              <a:cs typeface="Arial"/>
            </a:defRPr>
          </a:pPr>
          <a:endParaRPr lang="en-US"/>
        </a:p>
      </c:txPr>
    </c:legend>
    <c:plotVisOnly val="1"/>
    <c:dispBlanksAs val="gap"/>
    <c:showDLblsOverMax val="0"/>
  </c:chart>
  <c:spPr>
    <a:noFill/>
    <a:ln>
      <a:noFill/>
    </a:ln>
  </c:spPr>
  <c:externalData r:id="rId1">
    <c:autoUpdate val="0"/>
  </c:externalData>
  <c:userShapes r:id="rId2"/>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168077547870701"/>
          <c:y val="0.20503764791758508"/>
          <c:w val="0.81926692883643437"/>
          <c:h val="0.45680793872488495"/>
        </c:manualLayout>
      </c:layout>
      <c:barChart>
        <c:barDir val="col"/>
        <c:grouping val="clustered"/>
        <c:varyColors val="0"/>
        <c:ser>
          <c:idx val="0"/>
          <c:order val="0"/>
          <c:tx>
            <c:strRef>
              <c:f>L2TLBWarpsPerEntryAvg!$B$22</c:f>
              <c:strCache>
                <c:ptCount val="1"/>
                <c:pt idx="0">
                  <c:v>Warps Stalled Per TLB Entry</c:v>
                </c:pt>
              </c:strCache>
            </c:strRef>
          </c:tx>
          <c:spPr>
            <a:solidFill>
              <a:schemeClr val="bg1">
                <a:lumMod val="75000"/>
              </a:schemeClr>
            </a:solidFill>
            <a:ln>
              <a:solidFill>
                <a:sysClr val="windowText" lastClr="000000"/>
              </a:solidFill>
            </a:ln>
          </c:spPr>
          <c:invertIfNegative val="0"/>
          <c:errBars>
            <c:errBarType val="both"/>
            <c:errValType val="cust"/>
            <c:noEndCap val="0"/>
            <c:plus>
              <c:numRef>
                <c:f>L2TLBWarpsPerEntryAvg!$B$104:$AE$104</c:f>
                <c:numCache>
                  <c:formatCode>General</c:formatCode>
                  <c:ptCount val="30"/>
                  <c:pt idx="0">
                    <c:v>4.0221729202012186</c:v>
                  </c:pt>
                  <c:pt idx="1">
                    <c:v>8.9825427914371776</c:v>
                  </c:pt>
                  <c:pt idx="2">
                    <c:v>4.9110080431618108</c:v>
                  </c:pt>
                  <c:pt idx="3">
                    <c:v>4.7104246093107154</c:v>
                  </c:pt>
                  <c:pt idx="4">
                    <c:v>11.076546167465741</c:v>
                  </c:pt>
                  <c:pt idx="5">
                    <c:v>4.8397546425412932</c:v>
                  </c:pt>
                  <c:pt idx="6">
                    <c:v>4.2795502100103935</c:v>
                  </c:pt>
                  <c:pt idx="7">
                    <c:v>5.244790272260655</c:v>
                  </c:pt>
                  <c:pt idx="8">
                    <c:v>4.4095861483817274</c:v>
                  </c:pt>
                  <c:pt idx="9">
                    <c:v>5.752177848432714</c:v>
                  </c:pt>
                  <c:pt idx="10">
                    <c:v>4.0796476563546511</c:v>
                  </c:pt>
                  <c:pt idx="11">
                    <c:v>3.2752099169366229</c:v>
                  </c:pt>
                  <c:pt idx="12">
                    <c:v>3.5291464973843176</c:v>
                  </c:pt>
                  <c:pt idx="13">
                    <c:v>2.6167871522154798</c:v>
                  </c:pt>
                  <c:pt idx="14">
                    <c:v>4.2661458015403078</c:v>
                  </c:pt>
                  <c:pt idx="15">
                    <c:v>4.3333272435854644</c:v>
                  </c:pt>
                  <c:pt idx="16">
                    <c:v>5.1984084102732826</c:v>
                  </c:pt>
                  <c:pt idx="17">
                    <c:v>4.7276844226322892</c:v>
                  </c:pt>
                  <c:pt idx="18">
                    <c:v>4.0092424471463435</c:v>
                  </c:pt>
                  <c:pt idx="19">
                    <c:v>4.1361485708325327</c:v>
                  </c:pt>
                  <c:pt idx="20">
                    <c:v>5.4271723761089437</c:v>
                  </c:pt>
                  <c:pt idx="21">
                    <c:v>4.8666441209523423</c:v>
                  </c:pt>
                  <c:pt idx="22">
                    <c:v>7.5690009248248868</c:v>
                  </c:pt>
                  <c:pt idx="23">
                    <c:v>3.4567904188712397</c:v>
                  </c:pt>
                  <c:pt idx="24">
                    <c:v>11.681505682059996</c:v>
                  </c:pt>
                  <c:pt idx="25">
                    <c:v>5.2290725755147065</c:v>
                  </c:pt>
                  <c:pt idx="26">
                    <c:v>3.1868871959954905</c:v>
                  </c:pt>
                  <c:pt idx="27">
                    <c:v>5.8710114120141181</c:v>
                  </c:pt>
                  <c:pt idx="28">
                    <c:v>6.3765272680354776</c:v>
                  </c:pt>
                  <c:pt idx="29">
                    <c:v>7.4819833600456498</c:v>
                  </c:pt>
                </c:numCache>
              </c:numRef>
            </c:plus>
            <c:minus>
              <c:numRef>
                <c:f>L2TLBWarpsPerEntryAvg!$B$103:$AE$103</c:f>
                <c:numCache>
                  <c:formatCode>General</c:formatCode>
                  <c:ptCount val="30"/>
                  <c:pt idx="0">
                    <c:v>0.647115</c:v>
                  </c:pt>
                  <c:pt idx="1">
                    <c:v>3.2274430000000001</c:v>
                  </c:pt>
                  <c:pt idx="2">
                    <c:v>0.96472000000000002</c:v>
                  </c:pt>
                  <c:pt idx="3">
                    <c:v>0.88752399999999998</c:v>
                  </c:pt>
                  <c:pt idx="4">
                    <c:v>4.9075949999999997</c:v>
                  </c:pt>
                  <c:pt idx="5">
                    <c:v>0.93692900000000001</c:v>
                  </c:pt>
                  <c:pt idx="6">
                    <c:v>0.73258199999999996</c:v>
                  </c:pt>
                  <c:pt idx="7">
                    <c:v>1.1003130000000001</c:v>
                  </c:pt>
                  <c:pt idx="8">
                    <c:v>0.77777799999999997</c:v>
                  </c:pt>
                  <c:pt idx="9">
                    <c:v>1.323502</c:v>
                  </c:pt>
                  <c:pt idx="10">
                    <c:v>0.66574100000000003</c:v>
                  </c:pt>
                  <c:pt idx="11">
                    <c:v>0.42908000000000002</c:v>
                  </c:pt>
                  <c:pt idx="12">
                    <c:v>0.498195</c:v>
                  </c:pt>
                  <c:pt idx="13">
                    <c:v>0.27390300000000001</c:v>
                  </c:pt>
                  <c:pt idx="14">
                    <c:v>0.72799999999999998</c:v>
                  </c:pt>
                  <c:pt idx="15">
                    <c:v>0.75110900000000003</c:v>
                  </c:pt>
                  <c:pt idx="16">
                    <c:v>1.080938</c:v>
                  </c:pt>
                  <c:pt idx="17">
                    <c:v>0.89403999999999995</c:v>
                  </c:pt>
                  <c:pt idx="18">
                    <c:v>0.642961</c:v>
                  </c:pt>
                  <c:pt idx="19">
                    <c:v>0.68430899999999995</c:v>
                  </c:pt>
                  <c:pt idx="20">
                    <c:v>1.1781680000000001</c:v>
                  </c:pt>
                  <c:pt idx="21">
                    <c:v>0.94736900000000002</c:v>
                  </c:pt>
                  <c:pt idx="22">
                    <c:v>2.2915909999999999</c:v>
                  </c:pt>
                  <c:pt idx="23">
                    <c:v>0.47797600000000001</c:v>
                  </c:pt>
                  <c:pt idx="24">
                    <c:v>5.4583029999999999</c:v>
                  </c:pt>
                  <c:pt idx="25">
                    <c:v>1.093728</c:v>
                  </c:pt>
                  <c:pt idx="26">
                    <c:v>0.40625</c:v>
                  </c:pt>
                  <c:pt idx="27">
                    <c:v>1.3787510000000001</c:v>
                  </c:pt>
                  <c:pt idx="28">
                    <c:v>1.626404</c:v>
                  </c:pt>
                  <c:pt idx="29">
                    <c:v>2.2392029999999998</c:v>
                  </c:pt>
                </c:numCache>
              </c:numRef>
            </c:minus>
          </c:errBars>
          <c:cat>
            <c:strRef>
              <c:f>L2TLBWarpsPerEntryAvg!$B$1:$AG$1</c:f>
              <c:strCache>
                <c:ptCount val="32"/>
                <c:pt idx="0">
                  <c:v>3DS</c:v>
                </c:pt>
                <c:pt idx="1">
                  <c:v>BFS2</c:v>
                </c:pt>
                <c:pt idx="2">
                  <c:v>BLK</c:v>
                </c:pt>
                <c:pt idx="3">
                  <c:v>BP</c:v>
                </c:pt>
                <c:pt idx="4">
                  <c:v>CFD</c:v>
                </c:pt>
                <c:pt idx="5">
                  <c:v>CONS</c:v>
                </c:pt>
                <c:pt idx="6">
                  <c:v>FFT</c:v>
                </c:pt>
                <c:pt idx="7">
                  <c:v>FWT</c:v>
                </c:pt>
                <c:pt idx="8">
                  <c:v>GUPS</c:v>
                </c:pt>
                <c:pt idx="9">
                  <c:v>HISTO</c:v>
                </c:pt>
                <c:pt idx="10">
                  <c:v>HS</c:v>
                </c:pt>
                <c:pt idx="11">
                  <c:v>JPEG</c:v>
                </c:pt>
                <c:pt idx="12">
                  <c:v>LIB</c:v>
                </c:pt>
                <c:pt idx="13">
                  <c:v>LPS</c:v>
                </c:pt>
                <c:pt idx="14">
                  <c:v>LUD</c:v>
                </c:pt>
                <c:pt idx="15">
                  <c:v>LUH</c:v>
                </c:pt>
                <c:pt idx="16">
                  <c:v>MM</c:v>
                </c:pt>
                <c:pt idx="17">
                  <c:v>MUM</c:v>
                </c:pt>
                <c:pt idx="18">
                  <c:v>NN</c:v>
                </c:pt>
                <c:pt idx="19">
                  <c:v>NW</c:v>
                </c:pt>
                <c:pt idx="20">
                  <c:v>QTC</c:v>
                </c:pt>
                <c:pt idx="21">
                  <c:v>RAY</c:v>
                </c:pt>
                <c:pt idx="22">
                  <c:v>RED</c:v>
                </c:pt>
                <c:pt idx="23">
                  <c:v>SAD</c:v>
                </c:pt>
                <c:pt idx="24">
                  <c:v>SC</c:v>
                </c:pt>
                <c:pt idx="25">
                  <c:v>SCAN</c:v>
                </c:pt>
                <c:pt idx="26">
                  <c:v>SCP</c:v>
                </c:pt>
                <c:pt idx="27">
                  <c:v>SPMV</c:v>
                </c:pt>
                <c:pt idx="28">
                  <c:v>SRAD</c:v>
                </c:pt>
                <c:pt idx="29">
                  <c:v>TRD</c:v>
                </c:pt>
                <c:pt idx="31">
                  <c:v>Average</c:v>
                </c:pt>
              </c:strCache>
            </c:strRef>
          </c:cat>
          <c:val>
            <c:numRef>
              <c:f>L2TLBWarpsPerEntryAvg!$B$2:$AG$2</c:f>
              <c:numCache>
                <c:formatCode>General</c:formatCode>
                <c:ptCount val="32"/>
                <c:pt idx="0">
                  <c:v>4.9823089999999999</c:v>
                </c:pt>
                <c:pt idx="1">
                  <c:v>22.671429</c:v>
                </c:pt>
                <c:pt idx="2">
                  <c:v>2.098716</c:v>
                </c:pt>
                <c:pt idx="3">
                  <c:v>18.5</c:v>
                </c:pt>
                <c:pt idx="4">
                  <c:v>11.254847</c:v>
                </c:pt>
                <c:pt idx="5">
                  <c:v>8.4802510000000009</c:v>
                </c:pt>
                <c:pt idx="6">
                  <c:v>2.1603650000000001</c:v>
                </c:pt>
                <c:pt idx="7">
                  <c:v>20.178246999999999</c:v>
                </c:pt>
                <c:pt idx="8">
                  <c:v>4.6015620000000004</c:v>
                </c:pt>
                <c:pt idx="9">
                  <c:v>2.7453069999999999</c:v>
                </c:pt>
                <c:pt idx="10">
                  <c:v>6.3463539999999998</c:v>
                </c:pt>
                <c:pt idx="11">
                  <c:v>2.9179689999999998</c:v>
                </c:pt>
                <c:pt idx="12">
                  <c:v>2.2253340000000001</c:v>
                </c:pt>
                <c:pt idx="13">
                  <c:v>5.4585470000000003</c:v>
                </c:pt>
                <c:pt idx="14">
                  <c:v>4.46875</c:v>
                </c:pt>
                <c:pt idx="15">
                  <c:v>4.809285</c:v>
                </c:pt>
                <c:pt idx="16">
                  <c:v>8.7018170000000001</c:v>
                </c:pt>
                <c:pt idx="17">
                  <c:v>2.1074480000000002</c:v>
                </c:pt>
                <c:pt idx="18">
                  <c:v>5.4259599999999999</c:v>
                </c:pt>
                <c:pt idx="19">
                  <c:v>1.3605020000000001</c:v>
                </c:pt>
                <c:pt idx="20">
                  <c:v>4.1473459999999998</c:v>
                </c:pt>
                <c:pt idx="21">
                  <c:v>3.694064</c:v>
                </c:pt>
                <c:pt idx="22">
                  <c:v>6.3518889999999999</c:v>
                </c:pt>
                <c:pt idx="23">
                  <c:v>1.2702100000000001</c:v>
                </c:pt>
                <c:pt idx="24">
                  <c:v>10.108378999999999</c:v>
                </c:pt>
                <c:pt idx="25">
                  <c:v>17</c:v>
                </c:pt>
                <c:pt idx="26">
                  <c:v>4</c:v>
                </c:pt>
                <c:pt idx="27">
                  <c:v>2.1839719999999998</c:v>
                </c:pt>
                <c:pt idx="28">
                  <c:v>33.256252000000003</c:v>
                </c:pt>
                <c:pt idx="29">
                  <c:v>22.069288</c:v>
                </c:pt>
                <c:pt idx="31">
                  <c:v>8.1858799666666666</c:v>
                </c:pt>
              </c:numCache>
            </c:numRef>
          </c:val>
          <c:extLst>
            <c:ext xmlns:c16="http://schemas.microsoft.com/office/drawing/2014/chart" uri="{C3380CC4-5D6E-409C-BE32-E72D297353CC}">
              <c16:uniqueId val="{00000000-B49D-426F-958E-95DAEBAB0695}"/>
            </c:ext>
          </c:extLst>
        </c:ser>
        <c:dLbls>
          <c:showLegendKey val="0"/>
          <c:showVal val="0"/>
          <c:showCatName val="0"/>
          <c:showSerName val="0"/>
          <c:showPercent val="0"/>
          <c:showBubbleSize val="0"/>
        </c:dLbls>
        <c:gapWidth val="150"/>
        <c:axId val="72179712"/>
        <c:axId val="72181248"/>
      </c:barChart>
      <c:catAx>
        <c:axId val="7217971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600">
                <a:latin typeface="Arial" pitchFamily="34" charset="0"/>
                <a:cs typeface="Arial" pitchFamily="34" charset="0"/>
              </a:defRPr>
            </a:pPr>
            <a:endParaRPr lang="en-US"/>
          </a:p>
        </c:txPr>
        <c:crossAx val="72181248"/>
        <c:crosses val="autoZero"/>
        <c:auto val="1"/>
        <c:lblAlgn val="ctr"/>
        <c:lblOffset val="100"/>
        <c:noMultiLvlLbl val="0"/>
      </c:catAx>
      <c:valAx>
        <c:axId val="72181248"/>
        <c:scaling>
          <c:orientation val="minMax"/>
          <c:max val="40"/>
        </c:scaling>
        <c:delete val="0"/>
        <c:axPos val="l"/>
        <c:majorGridlines>
          <c:spPr>
            <a:ln w="9525">
              <a:solidFill>
                <a:schemeClr val="bg1">
                  <a:lumMod val="75000"/>
                </a:schemeClr>
              </a:solidFill>
              <a:prstDash val="dash"/>
            </a:ln>
          </c:spPr>
        </c:majorGridlines>
        <c:title>
          <c:tx>
            <c:rich>
              <a:bodyPr rot="-5400000" vert="horz"/>
              <a:lstStyle/>
              <a:p>
                <a:pPr>
                  <a:defRPr sz="2000">
                    <a:latin typeface="Arial" panose="020B0604020202020204" pitchFamily="34" charset="0"/>
                    <a:cs typeface="Arial" panose="020B0604020202020204" pitchFamily="34" charset="0"/>
                  </a:defRPr>
                </a:pPr>
                <a:r>
                  <a:rPr lang="en-US" sz="2000" dirty="0">
                    <a:latin typeface="Arial" panose="020B0604020202020204" pitchFamily="34" charset="0"/>
                    <a:cs typeface="Arial" panose="020B0604020202020204" pitchFamily="34" charset="0"/>
                  </a:rPr>
                  <a:t>Warps Stalled</a:t>
                </a:r>
                <a:endParaRPr lang="en-US" sz="2000" baseline="0" dirty="0">
                  <a:latin typeface="Arial" panose="020B0604020202020204" pitchFamily="34" charset="0"/>
                  <a:cs typeface="Arial" panose="020B0604020202020204" pitchFamily="34" charset="0"/>
                </a:endParaRPr>
              </a:p>
              <a:p>
                <a:pPr>
                  <a:defRPr sz="2000">
                    <a:latin typeface="Arial" panose="020B0604020202020204" pitchFamily="34" charset="0"/>
                    <a:cs typeface="Arial" panose="020B0604020202020204" pitchFamily="34" charset="0"/>
                  </a:defRPr>
                </a:pPr>
                <a:r>
                  <a:rPr lang="en-US" sz="2000" baseline="0" dirty="0">
                    <a:latin typeface="Arial" panose="020B0604020202020204" pitchFamily="34" charset="0"/>
                    <a:cs typeface="Arial" panose="020B0604020202020204" pitchFamily="34" charset="0"/>
                  </a:rPr>
                  <a:t>Per One TLB Miss</a:t>
                </a:r>
                <a:endParaRPr lang="en-US" sz="2000" dirty="0">
                  <a:latin typeface="Arial" panose="020B0604020202020204" pitchFamily="34" charset="0"/>
                  <a:cs typeface="Arial" panose="020B0604020202020204" pitchFamily="34" charset="0"/>
                </a:endParaRPr>
              </a:p>
            </c:rich>
          </c:tx>
          <c:layout>
            <c:manualLayout>
              <c:xMode val="edge"/>
              <c:yMode val="edge"/>
              <c:x val="1.508949376347876E-2"/>
              <c:y val="0.19374678470572138"/>
            </c:manualLayout>
          </c:layout>
          <c:overlay val="0"/>
        </c:title>
        <c:numFmt formatCode="General" sourceLinked="1"/>
        <c:majorTickMark val="out"/>
        <c:minorTickMark val="none"/>
        <c:tickLblPos val="nextTo"/>
        <c:spPr>
          <a:ln>
            <a:solidFill>
              <a:sysClr val="windowText" lastClr="000000"/>
            </a:solidFill>
          </a:ln>
        </c:spPr>
        <c:txPr>
          <a:bodyPr/>
          <a:lstStyle/>
          <a:p>
            <a:pPr>
              <a:defRPr sz="2000">
                <a:latin typeface="Arial" pitchFamily="34" charset="0"/>
                <a:cs typeface="Arial" pitchFamily="34" charset="0"/>
              </a:defRPr>
            </a:pPr>
            <a:endParaRPr lang="en-US"/>
          </a:p>
        </c:txPr>
        <c:crossAx val="72179712"/>
        <c:crosses val="autoZero"/>
        <c:crossBetween val="between"/>
        <c:majorUnit val="10"/>
      </c:valAx>
      <c:spPr>
        <a:ln w="12700">
          <a:solidFill>
            <a:schemeClr val="tx1"/>
          </a:solidFill>
        </a:ln>
      </c:spPr>
    </c:plotArea>
    <c:plotVisOnly val="1"/>
    <c:dispBlanksAs val="gap"/>
    <c:showDLblsOverMax val="0"/>
  </c:chart>
  <c:spPr>
    <a:noFill/>
    <a:ln>
      <a:noFill/>
    </a:ln>
  </c:sp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593051708532885"/>
          <c:y val="5.9522259932881329E-2"/>
          <c:w val="0.81501714672961378"/>
          <c:h val="0.50715340620074001"/>
        </c:manualLayout>
      </c:layout>
      <c:barChart>
        <c:barDir val="col"/>
        <c:grouping val="clustered"/>
        <c:varyColors val="0"/>
        <c:ser>
          <c:idx val="1"/>
          <c:order val="0"/>
          <c:tx>
            <c:strRef>
              <c:f>L2TLBWarpsPerEntryAvg!$B$37</c:f>
              <c:strCache>
                <c:ptCount val="1"/>
                <c:pt idx="0">
                  <c:v>Concurrent Page Walks</c:v>
                </c:pt>
              </c:strCache>
            </c:strRef>
          </c:tx>
          <c:spPr>
            <a:solidFill>
              <a:schemeClr val="bg1">
                <a:lumMod val="75000"/>
              </a:schemeClr>
            </a:solidFill>
            <a:ln>
              <a:solidFill>
                <a:schemeClr val="tx1"/>
              </a:solidFill>
            </a:ln>
          </c:spPr>
          <c:invertIfNegative val="0"/>
          <c:errBars>
            <c:errBarType val="both"/>
            <c:errValType val="cust"/>
            <c:noEndCap val="0"/>
            <c:plus>
              <c:numRef>
                <c:f>L2TLBWarpsPerEntryAvg!$B$67:$AE$67</c:f>
                <c:numCache>
                  <c:formatCode>General</c:formatCode>
                  <c:ptCount val="30"/>
                  <c:pt idx="0">
                    <c:v>31.872993999999998</c:v>
                  </c:pt>
                  <c:pt idx="1">
                    <c:v>4.8470119999999994</c:v>
                  </c:pt>
                  <c:pt idx="2">
                    <c:v>40.252450000000003</c:v>
                  </c:pt>
                  <c:pt idx="3">
                    <c:v>3.7420760000000008</c:v>
                  </c:pt>
                  <c:pt idx="4">
                    <c:v>13.397112</c:v>
                  </c:pt>
                  <c:pt idx="5">
                    <c:v>15.519748999999999</c:v>
                  </c:pt>
                  <c:pt idx="6">
                    <c:v>30.00422</c:v>
                  </c:pt>
                  <c:pt idx="7">
                    <c:v>15.614746</c:v>
                  </c:pt>
                  <c:pt idx="8">
                    <c:v>8.8425200000000004</c:v>
                  </c:pt>
                  <c:pt idx="9">
                    <c:v>34.390661999999999</c:v>
                  </c:pt>
                  <c:pt idx="10">
                    <c:v>8.701823000000001</c:v>
                  </c:pt>
                  <c:pt idx="11">
                    <c:v>-2.6872560000000001</c:v>
                  </c:pt>
                  <c:pt idx="12">
                    <c:v>32.201963999999997</c:v>
                  </c:pt>
                  <c:pt idx="13">
                    <c:v>14.161788</c:v>
                  </c:pt>
                  <c:pt idx="14">
                    <c:v>10.984375</c:v>
                  </c:pt>
                  <c:pt idx="15">
                    <c:v>27.394960000000001</c:v>
                  </c:pt>
                  <c:pt idx="16">
                    <c:v>20.670216</c:v>
                  </c:pt>
                  <c:pt idx="17">
                    <c:v>39.245944000000001</c:v>
                  </c:pt>
                  <c:pt idx="18">
                    <c:v>24.646318999999998</c:v>
                  </c:pt>
                  <c:pt idx="19">
                    <c:v>34.805447000000001</c:v>
                  </c:pt>
                  <c:pt idx="20">
                    <c:v>43.569277999999997</c:v>
                  </c:pt>
                  <c:pt idx="21">
                    <c:v>51.305936000000003</c:v>
                  </c:pt>
                  <c:pt idx="22">
                    <c:v>23.355139999999999</c:v>
                  </c:pt>
                  <c:pt idx="23">
                    <c:v>28.798337</c:v>
                  </c:pt>
                  <c:pt idx="24">
                    <c:v>25.702468</c:v>
                  </c:pt>
                  <c:pt idx="25">
                    <c:v>28</c:v>
                  </c:pt>
                  <c:pt idx="26">
                    <c:v>34</c:v>
                  </c:pt>
                  <c:pt idx="27">
                    <c:v>31.886555000000001</c:v>
                  </c:pt>
                  <c:pt idx="28">
                    <c:v>11.868258999999998</c:v>
                  </c:pt>
                  <c:pt idx="29">
                    <c:v>10.741372999999999</c:v>
                  </c:pt>
                </c:numCache>
              </c:numRef>
            </c:plus>
            <c:minus>
              <c:numRef>
                <c:f>L2TLBWarpsPerEntryAvg!$B$68:$AE$68</c:f>
                <c:numCache>
                  <c:formatCode>General</c:formatCode>
                  <c:ptCount val="30"/>
                  <c:pt idx="0">
                    <c:v>2.2824419999999996</c:v>
                  </c:pt>
                  <c:pt idx="1">
                    <c:v>13.076494</c:v>
                  </c:pt>
                  <c:pt idx="2">
                    <c:v>0.9604109999999999</c:v>
                  </c:pt>
                  <c:pt idx="3">
                    <c:v>9.6289619999999996</c:v>
                  </c:pt>
                  <c:pt idx="4">
                    <c:v>8.801444</c:v>
                  </c:pt>
                  <c:pt idx="5">
                    <c:v>6.5962210000000008</c:v>
                  </c:pt>
                  <c:pt idx="6">
                    <c:v>1.4978899999999999</c:v>
                  </c:pt>
                  <c:pt idx="7">
                    <c:v>7.5409509999999997</c:v>
                  </c:pt>
                  <c:pt idx="8">
                    <c:v>3.0378509999999999</c:v>
                  </c:pt>
                  <c:pt idx="9">
                    <c:v>1.3046690000000001</c:v>
                  </c:pt>
                  <c:pt idx="10">
                    <c:v>4.8685919999999996</c:v>
                  </c:pt>
                  <c:pt idx="11">
                    <c:v>1.843628</c:v>
                  </c:pt>
                  <c:pt idx="12">
                    <c:v>1.252381</c:v>
                  </c:pt>
                  <c:pt idx="13">
                    <c:v>3.2394220000000002</c:v>
                  </c:pt>
                  <c:pt idx="14">
                    <c:v>2.0664059999999997</c:v>
                  </c:pt>
                  <c:pt idx="15">
                    <c:v>3.3025199999999999</c:v>
                  </c:pt>
                  <c:pt idx="16">
                    <c:v>5.164892</c:v>
                  </c:pt>
                  <c:pt idx="17">
                    <c:v>0.97346800000000011</c:v>
                  </c:pt>
                  <c:pt idx="18">
                    <c:v>3.1506590000000001</c:v>
                  </c:pt>
                  <c:pt idx="19">
                    <c:v>0.67922700000000003</c:v>
                  </c:pt>
                  <c:pt idx="20">
                    <c:v>3.2153610000000001</c:v>
                  </c:pt>
                  <c:pt idx="21">
                    <c:v>2.641626</c:v>
                  </c:pt>
                  <c:pt idx="22">
                    <c:v>3.3224300000000002</c:v>
                  </c:pt>
                  <c:pt idx="23">
                    <c:v>0.79051199999999988</c:v>
                  </c:pt>
                  <c:pt idx="24">
                    <c:v>5.6487660000000002</c:v>
                  </c:pt>
                  <c:pt idx="25">
                    <c:v>2</c:v>
                  </c:pt>
                  <c:pt idx="26">
                    <c:v>2</c:v>
                  </c:pt>
                  <c:pt idx="27">
                    <c:v>2.113445</c:v>
                  </c:pt>
                  <c:pt idx="28">
                    <c:v>22.131741000000002</c:v>
                  </c:pt>
                  <c:pt idx="29">
                    <c:v>17.258627000000001</c:v>
                  </c:pt>
                </c:numCache>
              </c:numRef>
            </c:minus>
          </c:errBars>
          <c:cat>
            <c:strRef>
              <c:f>L2TLBWarpsPerEntryAvg!$B$1:$AG$1</c:f>
              <c:strCache>
                <c:ptCount val="32"/>
                <c:pt idx="0">
                  <c:v>3DS</c:v>
                </c:pt>
                <c:pt idx="1">
                  <c:v>BFS2</c:v>
                </c:pt>
                <c:pt idx="2">
                  <c:v>BLK</c:v>
                </c:pt>
                <c:pt idx="3">
                  <c:v>BP</c:v>
                </c:pt>
                <c:pt idx="4">
                  <c:v>CFD</c:v>
                </c:pt>
                <c:pt idx="5">
                  <c:v>CONS</c:v>
                </c:pt>
                <c:pt idx="6">
                  <c:v>FFT</c:v>
                </c:pt>
                <c:pt idx="7">
                  <c:v>FWT</c:v>
                </c:pt>
                <c:pt idx="8">
                  <c:v>GUPS</c:v>
                </c:pt>
                <c:pt idx="9">
                  <c:v>HISTO</c:v>
                </c:pt>
                <c:pt idx="10">
                  <c:v>HS</c:v>
                </c:pt>
                <c:pt idx="11">
                  <c:v>JPEG</c:v>
                </c:pt>
                <c:pt idx="12">
                  <c:v>LIB</c:v>
                </c:pt>
                <c:pt idx="13">
                  <c:v>LPS</c:v>
                </c:pt>
                <c:pt idx="14">
                  <c:v>LUD</c:v>
                </c:pt>
                <c:pt idx="15">
                  <c:v>LUH</c:v>
                </c:pt>
                <c:pt idx="16">
                  <c:v>MM</c:v>
                </c:pt>
                <c:pt idx="17">
                  <c:v>MUM</c:v>
                </c:pt>
                <c:pt idx="18">
                  <c:v>NN</c:v>
                </c:pt>
                <c:pt idx="19">
                  <c:v>NW</c:v>
                </c:pt>
                <c:pt idx="20">
                  <c:v>QTC</c:v>
                </c:pt>
                <c:pt idx="21">
                  <c:v>RAY</c:v>
                </c:pt>
                <c:pt idx="22">
                  <c:v>RED</c:v>
                </c:pt>
                <c:pt idx="23">
                  <c:v>SAD</c:v>
                </c:pt>
                <c:pt idx="24">
                  <c:v>SC</c:v>
                </c:pt>
                <c:pt idx="25">
                  <c:v>SCAN</c:v>
                </c:pt>
                <c:pt idx="26">
                  <c:v>SCP</c:v>
                </c:pt>
                <c:pt idx="27">
                  <c:v>SPMV</c:v>
                </c:pt>
                <c:pt idx="28">
                  <c:v>SRAD</c:v>
                </c:pt>
                <c:pt idx="29">
                  <c:v>TRD</c:v>
                </c:pt>
                <c:pt idx="31">
                  <c:v>Average</c:v>
                </c:pt>
              </c:strCache>
            </c:strRef>
          </c:cat>
          <c:val>
            <c:numRef>
              <c:f>L2TLBWarpsPerEntryAvg!$B$62:$AG$62</c:f>
              <c:numCache>
                <c:formatCode>General</c:formatCode>
                <c:ptCount val="32"/>
                <c:pt idx="0">
                  <c:v>4.1270059999999997</c:v>
                </c:pt>
                <c:pt idx="1">
                  <c:v>26.152988000000001</c:v>
                </c:pt>
                <c:pt idx="2">
                  <c:v>1.7475499999999999</c:v>
                </c:pt>
                <c:pt idx="3">
                  <c:v>19.257923999999999</c:v>
                </c:pt>
                <c:pt idx="4">
                  <c:v>17.602888</c:v>
                </c:pt>
                <c:pt idx="5">
                  <c:v>8.4802510000000009</c:v>
                </c:pt>
                <c:pt idx="6">
                  <c:v>2.9957799999999999</c:v>
                </c:pt>
                <c:pt idx="7">
                  <c:v>14.385254</c:v>
                </c:pt>
                <c:pt idx="8">
                  <c:v>4.1574799999999996</c:v>
                </c:pt>
                <c:pt idx="9">
                  <c:v>2.6093380000000002</c:v>
                </c:pt>
                <c:pt idx="10">
                  <c:v>6.2981769999999999</c:v>
                </c:pt>
                <c:pt idx="11">
                  <c:v>3.6872560000000001</c:v>
                </c:pt>
                <c:pt idx="12">
                  <c:v>1.798036</c:v>
                </c:pt>
                <c:pt idx="13">
                  <c:v>4.8382120000000004</c:v>
                </c:pt>
                <c:pt idx="14">
                  <c:v>4.015625</c:v>
                </c:pt>
                <c:pt idx="15">
                  <c:v>6.6050399999999998</c:v>
                </c:pt>
                <c:pt idx="16">
                  <c:v>10.329784</c:v>
                </c:pt>
                <c:pt idx="17">
                  <c:v>1.7540560000000001</c:v>
                </c:pt>
                <c:pt idx="18">
                  <c:v>5.3536809999999999</c:v>
                </c:pt>
                <c:pt idx="19">
                  <c:v>1.194553</c:v>
                </c:pt>
                <c:pt idx="20">
                  <c:v>6.4307220000000003</c:v>
                </c:pt>
                <c:pt idx="21">
                  <c:v>3.694064</c:v>
                </c:pt>
                <c:pt idx="22">
                  <c:v>6.6448600000000004</c:v>
                </c:pt>
                <c:pt idx="23">
                  <c:v>1.2016629999999999</c:v>
                </c:pt>
                <c:pt idx="24">
                  <c:v>11.297532</c:v>
                </c:pt>
                <c:pt idx="25">
                  <c:v>2</c:v>
                </c:pt>
                <c:pt idx="26">
                  <c:v>2</c:v>
                </c:pt>
                <c:pt idx="27">
                  <c:v>2.113445</c:v>
                </c:pt>
                <c:pt idx="28">
                  <c:v>22.131741000000002</c:v>
                </c:pt>
                <c:pt idx="29">
                  <c:v>17.258627000000001</c:v>
                </c:pt>
                <c:pt idx="31">
                  <c:v>7.4054510999999978</c:v>
                </c:pt>
              </c:numCache>
            </c:numRef>
          </c:val>
          <c:extLst>
            <c:ext xmlns:c16="http://schemas.microsoft.com/office/drawing/2014/chart" uri="{C3380CC4-5D6E-409C-BE32-E72D297353CC}">
              <c16:uniqueId val="{00000000-0F05-4267-B59C-E62CA1D2186A}"/>
            </c:ext>
          </c:extLst>
        </c:ser>
        <c:dLbls>
          <c:showLegendKey val="0"/>
          <c:showVal val="0"/>
          <c:showCatName val="0"/>
          <c:showSerName val="0"/>
          <c:showPercent val="0"/>
          <c:showBubbleSize val="0"/>
        </c:dLbls>
        <c:gapWidth val="150"/>
        <c:axId val="72179712"/>
        <c:axId val="72181248"/>
      </c:barChart>
      <c:catAx>
        <c:axId val="72179712"/>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600"/>
            </a:pPr>
            <a:endParaRPr lang="en-US"/>
          </a:p>
        </c:txPr>
        <c:crossAx val="72181248"/>
        <c:crosses val="autoZero"/>
        <c:auto val="1"/>
        <c:lblAlgn val="ctr"/>
        <c:lblOffset val="100"/>
        <c:noMultiLvlLbl val="0"/>
      </c:catAx>
      <c:valAx>
        <c:axId val="72181248"/>
        <c:scaling>
          <c:orientation val="minMax"/>
        </c:scaling>
        <c:delete val="0"/>
        <c:axPos val="l"/>
        <c:majorGridlines>
          <c:spPr>
            <a:ln w="9525">
              <a:solidFill>
                <a:schemeClr val="bg1">
                  <a:lumMod val="75000"/>
                </a:schemeClr>
              </a:solidFill>
              <a:prstDash val="dash"/>
            </a:ln>
          </c:spPr>
        </c:majorGridlines>
        <c:title>
          <c:tx>
            <c:rich>
              <a:bodyPr rot="-5400000" vert="horz"/>
              <a:lstStyle/>
              <a:p>
                <a:pPr>
                  <a:defRPr sz="2000"/>
                </a:pPr>
                <a:r>
                  <a:rPr lang="en-US" sz="2000" dirty="0"/>
                  <a:t>Concurrent</a:t>
                </a:r>
              </a:p>
              <a:p>
                <a:pPr>
                  <a:defRPr sz="2000"/>
                </a:pPr>
                <a:r>
                  <a:rPr lang="en-US" sz="2000" dirty="0"/>
                  <a:t>Page Walks</a:t>
                </a:r>
              </a:p>
            </c:rich>
          </c:tx>
          <c:layout>
            <c:manualLayout>
              <c:xMode val="edge"/>
              <c:yMode val="edge"/>
              <c:x val="1.7559155950372069E-2"/>
              <c:y val="8.4834065137225301E-2"/>
            </c:manualLayout>
          </c:layout>
          <c:overlay val="0"/>
        </c:title>
        <c:numFmt formatCode="General" sourceLinked="1"/>
        <c:majorTickMark val="out"/>
        <c:minorTickMark val="none"/>
        <c:tickLblPos val="nextTo"/>
        <c:spPr>
          <a:ln>
            <a:solidFill>
              <a:sysClr val="windowText" lastClr="000000"/>
            </a:solidFill>
          </a:ln>
        </c:spPr>
        <c:txPr>
          <a:bodyPr/>
          <a:lstStyle/>
          <a:p>
            <a:pPr>
              <a:defRPr sz="2000"/>
            </a:pPr>
            <a:endParaRPr lang="en-US"/>
          </a:p>
        </c:txPr>
        <c:crossAx val="72179712"/>
        <c:crosses val="autoZero"/>
        <c:crossBetween val="between"/>
        <c:majorUnit val="20"/>
      </c:valAx>
      <c:spPr>
        <a:ln w="12700">
          <a:solidFill>
            <a:schemeClr val="tx1"/>
          </a:solidFill>
        </a:ln>
      </c:spPr>
    </c:plotArea>
    <c:plotVisOnly val="1"/>
    <c:dispBlanksAs val="gap"/>
    <c:showDLblsOverMax val="0"/>
  </c:chart>
  <c:spPr>
    <a:noFill/>
    <a:ln>
      <a:noFill/>
    </a:ln>
  </c:spPr>
  <c:txPr>
    <a:bodyPr/>
    <a:lstStyle/>
    <a:p>
      <a:pPr>
        <a:defRPr>
          <a:latin typeface="Arial" panose="020B0604020202020204" pitchFamily="34" charset="0"/>
          <a:cs typeface="Arial" panose="020B0604020202020204" pitchFamily="34"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noFill/>
            <a:ln>
              <a:no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dPt>
            <c:idx val="0"/>
            <c:invertIfNegative val="0"/>
            <c:bubble3D val="0"/>
            <c:spPr>
              <a:noFill/>
              <a:ln>
                <a:noFill/>
              </a:ln>
            </c:spPr>
            <c:extLst>
              <c:ext xmlns:c16="http://schemas.microsoft.com/office/drawing/2014/chart" uri="{C3380CC4-5D6E-409C-BE32-E72D297353CC}">
                <c16:uniqueId val="{00000000-5AD6-A04D-85EF-390182982C58}"/>
              </c:ext>
            </c:extLst>
          </c:dPt>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noFill/>
            <a:ln>
              <a:no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noFill/>
            <a:ln>
              <a:no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noFill/>
            <a:ln>
              <a:no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noFill/>
            <a:ln>
              <a:no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solidFill>
              <a:srgbClr val="FF0000"/>
            </a:solidFill>
            <a:ln>
              <a:solidFill>
                <a:sysClr val="windowText" lastClr="000000"/>
              </a:solid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425979524603298"/>
          <c:y val="6.3601173844019435E-2"/>
          <c:w val="0.79500611746924799"/>
          <c:h val="0.58247143933517387"/>
        </c:manualLayout>
      </c:layout>
      <c:barChart>
        <c:barDir val="bar"/>
        <c:grouping val="clustered"/>
        <c:varyColors val="0"/>
        <c:ser>
          <c:idx val="3"/>
          <c:order val="0"/>
          <c:tx>
            <c:strRef>
              <c:f>TLBLevelCacheHitRate!$E$1</c:f>
              <c:strCache>
                <c:ptCount val="1"/>
                <c:pt idx="0">
                  <c:v>Page Table Level 4</c:v>
                </c:pt>
              </c:strCache>
            </c:strRef>
          </c:tx>
          <c:spPr>
            <a:solidFill>
              <a:srgbClr val="FF0000"/>
            </a:solidFill>
            <a:ln>
              <a:solidFill>
                <a:sysClr val="windowText" lastClr="000000"/>
              </a:solidFill>
            </a:ln>
          </c:spPr>
          <c:invertIfNegative val="0"/>
          <c:cat>
            <c:strRef>
              <c:f>TLBLevelCacheHitRate!$A$37</c:f>
              <c:strCache>
                <c:ptCount val="1"/>
                <c:pt idx="0">
                  <c:v>Average</c:v>
                </c:pt>
              </c:strCache>
            </c:strRef>
          </c:cat>
          <c:val>
            <c:numRef>
              <c:f>TLBLevelCacheHitRate!$E$37</c:f>
              <c:numCache>
                <c:formatCode>General</c:formatCode>
                <c:ptCount val="1"/>
                <c:pt idx="0">
                  <c:v>1.0456764289333073E-2</c:v>
                </c:pt>
              </c:numCache>
            </c:numRef>
          </c:val>
          <c:extLst>
            <c:ext xmlns:c16="http://schemas.microsoft.com/office/drawing/2014/chart" uri="{C3380CC4-5D6E-409C-BE32-E72D297353CC}">
              <c16:uniqueId val="{00000000-1447-E64E-8547-BBB497839565}"/>
            </c:ext>
          </c:extLst>
        </c:ser>
        <c:ser>
          <c:idx val="2"/>
          <c:order val="1"/>
          <c:tx>
            <c:strRef>
              <c:f>TLBLevelCacheHitRate!$D$1</c:f>
              <c:strCache>
                <c:ptCount val="1"/>
                <c:pt idx="0">
                  <c:v>Page Table Level 3</c:v>
                </c:pt>
              </c:strCache>
            </c:strRef>
          </c:tx>
          <c:spPr>
            <a:solidFill>
              <a:srgbClr val="FFFF00"/>
            </a:solidFill>
            <a:ln>
              <a:solidFill>
                <a:sysClr val="windowText" lastClr="000000"/>
              </a:solidFill>
            </a:ln>
          </c:spPr>
          <c:invertIfNegative val="0"/>
          <c:cat>
            <c:strRef>
              <c:f>TLBLevelCacheHitRate!$A$37</c:f>
              <c:strCache>
                <c:ptCount val="1"/>
                <c:pt idx="0">
                  <c:v>Average</c:v>
                </c:pt>
              </c:strCache>
            </c:strRef>
          </c:cat>
          <c:val>
            <c:numRef>
              <c:f>TLBLevelCacheHitRate!$D$37</c:f>
              <c:numCache>
                <c:formatCode>General</c:formatCode>
                <c:ptCount val="1"/>
                <c:pt idx="0">
                  <c:v>0.68671386318098848</c:v>
                </c:pt>
              </c:numCache>
            </c:numRef>
          </c:val>
          <c:extLst>
            <c:ext xmlns:c16="http://schemas.microsoft.com/office/drawing/2014/chart" uri="{C3380CC4-5D6E-409C-BE32-E72D297353CC}">
              <c16:uniqueId val="{00000001-1447-E64E-8547-BBB497839565}"/>
            </c:ext>
          </c:extLst>
        </c:ser>
        <c:ser>
          <c:idx val="1"/>
          <c:order val="2"/>
          <c:tx>
            <c:strRef>
              <c:f>TLBLevelCacheHitRate!$C$1</c:f>
              <c:strCache>
                <c:ptCount val="1"/>
                <c:pt idx="0">
                  <c:v>Page Table Level 2</c:v>
                </c:pt>
              </c:strCache>
            </c:strRef>
          </c:tx>
          <c:spPr>
            <a:solidFill>
              <a:srgbClr val="00B050"/>
            </a:solidFill>
            <a:ln>
              <a:solidFill>
                <a:sysClr val="windowText" lastClr="000000"/>
              </a:solidFill>
            </a:ln>
          </c:spPr>
          <c:invertIfNegative val="0"/>
          <c:cat>
            <c:strRef>
              <c:f>TLBLevelCacheHitRate!$A$37</c:f>
              <c:strCache>
                <c:ptCount val="1"/>
                <c:pt idx="0">
                  <c:v>Average</c:v>
                </c:pt>
              </c:strCache>
            </c:strRef>
          </c:cat>
          <c:val>
            <c:numRef>
              <c:f>TLBLevelCacheHitRate!$C$37</c:f>
              <c:numCache>
                <c:formatCode>General</c:formatCode>
                <c:ptCount val="1"/>
                <c:pt idx="0">
                  <c:v>0.98876462013291122</c:v>
                </c:pt>
              </c:numCache>
            </c:numRef>
          </c:val>
          <c:extLst>
            <c:ext xmlns:c16="http://schemas.microsoft.com/office/drawing/2014/chart" uri="{C3380CC4-5D6E-409C-BE32-E72D297353CC}">
              <c16:uniqueId val="{00000002-1447-E64E-8547-BBB497839565}"/>
            </c:ext>
          </c:extLst>
        </c:ser>
        <c:ser>
          <c:idx val="0"/>
          <c:order val="3"/>
          <c:tx>
            <c:strRef>
              <c:f>TLBLevelCacheHitRate!$B$1</c:f>
              <c:strCache>
                <c:ptCount val="1"/>
                <c:pt idx="0">
                  <c:v>Page Table Level 1</c:v>
                </c:pt>
              </c:strCache>
            </c:strRef>
          </c:tx>
          <c:spPr>
            <a:solidFill>
              <a:srgbClr val="0066FF"/>
            </a:solidFill>
            <a:ln>
              <a:solidFill>
                <a:sysClr val="windowText" lastClr="000000"/>
              </a:solidFill>
            </a:ln>
          </c:spPr>
          <c:invertIfNegative val="0"/>
          <c:cat>
            <c:strRef>
              <c:f>TLBLevelCacheHitRate!$A$37</c:f>
              <c:strCache>
                <c:ptCount val="1"/>
                <c:pt idx="0">
                  <c:v>Average</c:v>
                </c:pt>
              </c:strCache>
            </c:strRef>
          </c:cat>
          <c:val>
            <c:numRef>
              <c:f>TLBLevelCacheHitRate!$B$37</c:f>
              <c:numCache>
                <c:formatCode>General</c:formatCode>
                <c:ptCount val="1"/>
                <c:pt idx="0">
                  <c:v>0.99841652462629349</c:v>
                </c:pt>
              </c:numCache>
            </c:numRef>
          </c:val>
          <c:extLst>
            <c:ext xmlns:c16="http://schemas.microsoft.com/office/drawing/2014/chart" uri="{C3380CC4-5D6E-409C-BE32-E72D297353CC}">
              <c16:uniqueId val="{00000003-1447-E64E-8547-BBB497839565}"/>
            </c:ext>
          </c:extLst>
        </c:ser>
        <c:dLbls>
          <c:showLegendKey val="0"/>
          <c:showVal val="0"/>
          <c:showCatName val="0"/>
          <c:showSerName val="0"/>
          <c:showPercent val="0"/>
          <c:showBubbleSize val="0"/>
        </c:dLbls>
        <c:gapWidth val="150"/>
        <c:axId val="122682752"/>
        <c:axId val="122299520"/>
      </c:barChart>
      <c:catAx>
        <c:axId val="122682752"/>
        <c:scaling>
          <c:orientation val="minMax"/>
        </c:scaling>
        <c:delete val="1"/>
        <c:axPos val="l"/>
        <c:numFmt formatCode="General" sourceLinked="0"/>
        <c:majorTickMark val="out"/>
        <c:minorTickMark val="none"/>
        <c:tickLblPos val="nextTo"/>
        <c:crossAx val="122299520"/>
        <c:crosses val="autoZero"/>
        <c:auto val="1"/>
        <c:lblAlgn val="ctr"/>
        <c:lblOffset val="100"/>
        <c:noMultiLvlLbl val="0"/>
      </c:catAx>
      <c:valAx>
        <c:axId val="122299520"/>
        <c:scaling>
          <c:orientation val="minMax"/>
          <c:max val="1"/>
        </c:scaling>
        <c:delete val="0"/>
        <c:axPos val="b"/>
        <c:majorGridlines/>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22682752"/>
        <c:crosses val="autoZero"/>
        <c:crossBetween val="between"/>
        <c:majorUnit val="0.2"/>
      </c:valAx>
      <c:spPr>
        <a:noFill/>
        <a:ln w="12700">
          <a:solidFill>
            <a:schemeClr val="tx1"/>
          </a:solidFill>
        </a:ln>
      </c:spPr>
    </c:plotArea>
    <c:plotVisOnly val="1"/>
    <c:dispBlanksAs val="gap"/>
    <c:showDLblsOverMax val="0"/>
  </c:chart>
  <c:spPr>
    <a:noFill/>
    <a:ln>
      <a:noFill/>
    </a:ln>
  </c:sp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138548610330421"/>
          <c:y val="0.12812357487382089"/>
          <c:w val="0.70398199631043235"/>
          <c:h val="0.74912037600839965"/>
        </c:manualLayout>
      </c:layout>
      <c:barChart>
        <c:barDir val="col"/>
        <c:grouping val="clustered"/>
        <c:varyColors val="0"/>
        <c:ser>
          <c:idx val="0"/>
          <c:order val="0"/>
          <c:tx>
            <c:strRef>
              <c:f>[dram_latency.xlsx]MemFetchLatencyTLBApp1!$B$26</c:f>
              <c:strCache>
                <c:ptCount val="1"/>
                <c:pt idx="0">
                  <c:v>Address Translation Requests</c:v>
                </c:pt>
              </c:strCache>
            </c:strRef>
          </c:tx>
          <c:spPr>
            <a:solidFill>
              <a:srgbClr val="0066FF"/>
            </a:solidFill>
            <a:ln>
              <a:solidFill>
                <a:sysClr val="windowText" lastClr="000000"/>
              </a:solidFill>
            </a:ln>
          </c:spPr>
          <c:invertIfNegative val="0"/>
          <c:cat>
            <c:strRef>
              <c:f>[dram_latency.xlsx]MemFetchLatencyTLBApp1!$AK$1</c:f>
              <c:strCache>
                <c:ptCount val="1"/>
                <c:pt idx="0">
                  <c:v>Average</c:v>
                </c:pt>
              </c:strCache>
            </c:strRef>
          </c:cat>
          <c:val>
            <c:numRef>
              <c:f>[dram_latency.xlsx]MemFetchLatencyTLBApp1!$AL$26</c:f>
              <c:numCache>
                <c:formatCode>General</c:formatCode>
                <c:ptCount val="1"/>
                <c:pt idx="0">
                  <c:v>297.92829310108732</c:v>
                </c:pt>
              </c:numCache>
            </c:numRef>
          </c:val>
          <c:extLst>
            <c:ext xmlns:c16="http://schemas.microsoft.com/office/drawing/2014/chart" uri="{C3380CC4-5D6E-409C-BE32-E72D297353CC}">
              <c16:uniqueId val="{00000000-7FC6-41C1-A5F4-033E25C33530}"/>
            </c:ext>
          </c:extLst>
        </c:ser>
        <c:ser>
          <c:idx val="3"/>
          <c:order val="1"/>
          <c:tx>
            <c:strRef>
              <c:f>[dram_latency.xlsx]MemFetchLatencyTLBApp1!$B$27</c:f>
              <c:strCache>
                <c:ptCount val="1"/>
                <c:pt idx="0">
                  <c:v>Data Demand Requests</c:v>
                </c:pt>
              </c:strCache>
            </c:strRef>
          </c:tx>
          <c:spPr>
            <a:solidFill>
              <a:srgbClr val="FF0000"/>
            </a:solidFill>
            <a:ln>
              <a:solidFill>
                <a:sysClr val="windowText" lastClr="000000"/>
              </a:solidFill>
            </a:ln>
          </c:spPr>
          <c:invertIfNegative val="0"/>
          <c:cat>
            <c:strRef>
              <c:f>[dram_latency.xlsx]MemFetchLatencyTLBApp1!$AK$1</c:f>
              <c:strCache>
                <c:ptCount val="1"/>
                <c:pt idx="0">
                  <c:v>Average</c:v>
                </c:pt>
              </c:strCache>
            </c:strRef>
          </c:cat>
          <c:val>
            <c:numRef>
              <c:f>[dram_latency.xlsx]MemFetchLatencyTLBApp1!$AL$27</c:f>
              <c:numCache>
                <c:formatCode>General</c:formatCode>
                <c:ptCount val="1"/>
                <c:pt idx="0">
                  <c:v>268.34159374893369</c:v>
                </c:pt>
              </c:numCache>
            </c:numRef>
          </c:val>
          <c:extLst>
            <c:ext xmlns:c16="http://schemas.microsoft.com/office/drawing/2014/chart" uri="{C3380CC4-5D6E-409C-BE32-E72D297353CC}">
              <c16:uniqueId val="{00000001-7FC6-41C1-A5F4-033E25C33530}"/>
            </c:ext>
          </c:extLst>
        </c:ser>
        <c:dLbls>
          <c:showLegendKey val="0"/>
          <c:showVal val="0"/>
          <c:showCatName val="0"/>
          <c:showSerName val="0"/>
          <c:showPercent val="0"/>
          <c:showBubbleSize val="0"/>
        </c:dLbls>
        <c:gapWidth val="150"/>
        <c:axId val="66651264"/>
        <c:axId val="66652800"/>
      </c:barChart>
      <c:catAx>
        <c:axId val="66651264"/>
        <c:scaling>
          <c:orientation val="minMax"/>
        </c:scaling>
        <c:delete val="1"/>
        <c:axPos val="b"/>
        <c:numFmt formatCode="General" sourceLinked="0"/>
        <c:majorTickMark val="out"/>
        <c:minorTickMark val="none"/>
        <c:tickLblPos val="nextTo"/>
        <c:crossAx val="66652800"/>
        <c:crosses val="autoZero"/>
        <c:auto val="1"/>
        <c:lblAlgn val="ctr"/>
        <c:lblOffset val="100"/>
        <c:noMultiLvlLbl val="0"/>
      </c:catAx>
      <c:valAx>
        <c:axId val="66652800"/>
        <c:scaling>
          <c:orientation val="minMax"/>
          <c:max val="500"/>
        </c:scaling>
        <c:delete val="0"/>
        <c:axPos val="l"/>
        <c:majorGridlines>
          <c:spPr>
            <a:ln w="15875">
              <a:solidFill>
                <a:schemeClr val="bg1">
                  <a:lumMod val="75000"/>
                </a:schemeClr>
              </a:solidFill>
              <a:prstDash val="dash"/>
            </a:ln>
          </c:spPr>
        </c:majorGridlines>
        <c:title>
          <c:tx>
            <c:rich>
              <a:bodyPr rot="-5400000" vert="horz"/>
              <a:lstStyle/>
              <a:p>
                <a:pPr>
                  <a:defRPr sz="2000">
                    <a:latin typeface="Arial" pitchFamily="34" charset="0"/>
                    <a:cs typeface="Arial" pitchFamily="34" charset="0"/>
                  </a:defRPr>
                </a:pPr>
                <a:r>
                  <a:rPr lang="en-US" sz="2000" dirty="0">
                    <a:latin typeface="Arial" pitchFamily="34" charset="0"/>
                    <a:cs typeface="Arial" pitchFamily="34" charset="0"/>
                  </a:rPr>
                  <a:t>DRAM Latency</a:t>
                </a:r>
              </a:p>
            </c:rich>
          </c:tx>
          <c:layout>
            <c:manualLayout>
              <c:xMode val="edge"/>
              <c:yMode val="edge"/>
              <c:x val="3.4201066694187918E-2"/>
              <c:y val="0.12117252479239557"/>
            </c:manualLayout>
          </c:layout>
          <c:overlay val="0"/>
        </c:title>
        <c:numFmt formatCode="General" sourceLinked="1"/>
        <c:majorTickMark val="out"/>
        <c:minorTickMark val="none"/>
        <c:tickLblPos val="nextTo"/>
        <c:spPr>
          <a:ln>
            <a:solidFill>
              <a:sysClr val="windowText" lastClr="000000"/>
            </a:solidFill>
          </a:ln>
        </c:spPr>
        <c:txPr>
          <a:bodyPr/>
          <a:lstStyle/>
          <a:p>
            <a:pPr>
              <a:defRPr sz="2000">
                <a:latin typeface="Arial" pitchFamily="34" charset="0"/>
                <a:cs typeface="Arial" pitchFamily="34" charset="0"/>
              </a:defRPr>
            </a:pPr>
            <a:endParaRPr lang="en-US"/>
          </a:p>
        </c:txPr>
        <c:crossAx val="66651264"/>
        <c:crosses val="autoZero"/>
        <c:crossBetween val="between"/>
        <c:majorUnit val="100"/>
      </c:valAx>
      <c:spPr>
        <a:ln w="19050">
          <a:solidFill>
            <a:schemeClr val="tx1"/>
          </a:solidFill>
        </a:ln>
      </c:spPr>
    </c:plotArea>
    <c:plotVisOnly val="1"/>
    <c:dispBlanksAs val="gap"/>
    <c:showDLblsOverMax val="0"/>
  </c:chart>
  <c:spPr>
    <a:noFill/>
    <a:ln>
      <a:noFill/>
    </a:ln>
  </c:sp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7305651408808768"/>
          <c:y val="0.17396687085765397"/>
          <c:w val="0.69779640284773747"/>
          <c:h val="0.71214127927605142"/>
        </c:manualLayout>
      </c:layout>
      <c:barChart>
        <c:barDir val="col"/>
        <c:grouping val="clustered"/>
        <c:varyColors val="0"/>
        <c:ser>
          <c:idx val="2"/>
          <c:order val="0"/>
          <c:tx>
            <c:strRef>
              <c:f>DRAM0BWUtil!$A$4</c:f>
              <c:strCache>
                <c:ptCount val="1"/>
                <c:pt idx="0">
                  <c:v>Address Translation Requests</c:v>
                </c:pt>
              </c:strCache>
            </c:strRef>
          </c:tx>
          <c:spPr>
            <a:solidFill>
              <a:srgbClr val="0066FF"/>
            </a:solidFill>
            <a:ln>
              <a:solidFill>
                <a:sysClr val="windowText" lastClr="000000"/>
              </a:solidFill>
            </a:ln>
          </c:spPr>
          <c:invertIfNegative val="0"/>
          <c:cat>
            <c:strRef>
              <c:f>DRAM0BWUtil!$AK$1</c:f>
              <c:strCache>
                <c:ptCount val="1"/>
                <c:pt idx="0">
                  <c:v>Average</c:v>
                </c:pt>
              </c:strCache>
            </c:strRef>
          </c:cat>
          <c:val>
            <c:numRef>
              <c:f>DRAM0BWUtil!$AK$4</c:f>
              <c:numCache>
                <c:formatCode>General</c:formatCode>
                <c:ptCount val="1"/>
                <c:pt idx="0">
                  <c:v>4.0257500588874548E-2</c:v>
                </c:pt>
              </c:numCache>
            </c:numRef>
          </c:val>
          <c:extLst>
            <c:ext xmlns:c16="http://schemas.microsoft.com/office/drawing/2014/chart" uri="{C3380CC4-5D6E-409C-BE32-E72D297353CC}">
              <c16:uniqueId val="{00000000-AF14-4F2F-AE62-B7E29F75E232}"/>
            </c:ext>
          </c:extLst>
        </c:ser>
        <c:ser>
          <c:idx val="1"/>
          <c:order val="1"/>
          <c:tx>
            <c:strRef>
              <c:f>DRAM0BWUtil!$A$3</c:f>
              <c:strCache>
                <c:ptCount val="1"/>
                <c:pt idx="0">
                  <c:v>Data Demand Requests</c:v>
                </c:pt>
              </c:strCache>
            </c:strRef>
          </c:tx>
          <c:spPr>
            <a:solidFill>
              <a:srgbClr val="FF0000"/>
            </a:solidFill>
            <a:ln>
              <a:solidFill>
                <a:sysClr val="windowText" lastClr="000000"/>
              </a:solidFill>
            </a:ln>
          </c:spPr>
          <c:invertIfNegative val="0"/>
          <c:cat>
            <c:strRef>
              <c:f>DRAM0BWUtil!$AK$1</c:f>
              <c:strCache>
                <c:ptCount val="1"/>
                <c:pt idx="0">
                  <c:v>Average</c:v>
                </c:pt>
              </c:strCache>
            </c:strRef>
          </c:cat>
          <c:val>
            <c:numRef>
              <c:f>DRAM0BWUtil!$AK$3</c:f>
              <c:numCache>
                <c:formatCode>General</c:formatCode>
                <c:ptCount val="1"/>
                <c:pt idx="0">
                  <c:v>0.23168471864882836</c:v>
                </c:pt>
              </c:numCache>
            </c:numRef>
          </c:val>
          <c:extLst>
            <c:ext xmlns:c16="http://schemas.microsoft.com/office/drawing/2014/chart" uri="{C3380CC4-5D6E-409C-BE32-E72D297353CC}">
              <c16:uniqueId val="{00000001-AF14-4F2F-AE62-B7E29F75E232}"/>
            </c:ext>
          </c:extLst>
        </c:ser>
        <c:dLbls>
          <c:showLegendKey val="0"/>
          <c:showVal val="0"/>
          <c:showCatName val="0"/>
          <c:showSerName val="0"/>
          <c:showPercent val="0"/>
          <c:showBubbleSize val="0"/>
        </c:dLbls>
        <c:gapWidth val="150"/>
        <c:axId val="98502912"/>
        <c:axId val="98508800"/>
      </c:barChart>
      <c:catAx>
        <c:axId val="98502912"/>
        <c:scaling>
          <c:orientation val="minMax"/>
        </c:scaling>
        <c:delete val="1"/>
        <c:axPos val="b"/>
        <c:numFmt formatCode="General" sourceLinked="0"/>
        <c:majorTickMark val="out"/>
        <c:minorTickMark val="none"/>
        <c:tickLblPos val="nextTo"/>
        <c:crossAx val="98508800"/>
        <c:crosses val="autoZero"/>
        <c:auto val="1"/>
        <c:lblAlgn val="ctr"/>
        <c:lblOffset val="100"/>
        <c:noMultiLvlLbl val="0"/>
      </c:catAx>
      <c:valAx>
        <c:axId val="98508800"/>
        <c:scaling>
          <c:orientation val="minMax"/>
          <c:max val="1"/>
        </c:scaling>
        <c:delete val="0"/>
        <c:axPos val="l"/>
        <c:majorGridlines>
          <c:spPr>
            <a:ln>
              <a:solidFill>
                <a:schemeClr val="bg1">
                  <a:lumMod val="75000"/>
                </a:schemeClr>
              </a:solidFill>
              <a:prstDash val="dash"/>
            </a:ln>
          </c:spPr>
        </c:majorGridlines>
        <c:title>
          <c:tx>
            <c:rich>
              <a:bodyPr rot="-5400000" vert="horz"/>
              <a:lstStyle/>
              <a:p>
                <a:pPr>
                  <a:defRPr sz="2000">
                    <a:latin typeface="Arial" panose="020B0604020202020204" pitchFamily="34" charset="0"/>
                    <a:cs typeface="Arial" panose="020B0604020202020204" pitchFamily="34" charset="0"/>
                  </a:defRPr>
                </a:pPr>
                <a:r>
                  <a:rPr lang="en-US" sz="2000" dirty="0">
                    <a:latin typeface="Arial" panose="020B0604020202020204" pitchFamily="34" charset="0"/>
                    <a:cs typeface="Arial" panose="020B0604020202020204" pitchFamily="34" charset="0"/>
                  </a:rPr>
                  <a:t>DRAM Bandwidth </a:t>
                </a:r>
              </a:p>
            </c:rich>
          </c:tx>
          <c:layout>
            <c:manualLayout>
              <c:xMode val="edge"/>
              <c:yMode val="edge"/>
              <c:x val="5.0262987665196615E-2"/>
              <c:y val="0.144871972713908"/>
            </c:manualLayout>
          </c:layout>
          <c:overlay val="0"/>
        </c:title>
        <c:numFmt formatCode="#,##0.0" sourceLinked="0"/>
        <c:majorTickMark val="out"/>
        <c:minorTickMark val="none"/>
        <c:tickLblPos val="nextTo"/>
        <c:txPr>
          <a:bodyPr/>
          <a:lstStyle/>
          <a:p>
            <a:pPr>
              <a:defRPr sz="2000">
                <a:latin typeface="Arial" pitchFamily="34" charset="0"/>
                <a:cs typeface="Arial" pitchFamily="34" charset="0"/>
              </a:defRPr>
            </a:pPr>
            <a:endParaRPr lang="en-US"/>
          </a:p>
        </c:txPr>
        <c:crossAx val="98502912"/>
        <c:crosses val="autoZero"/>
        <c:crossBetween val="between"/>
        <c:majorUnit val="0.2"/>
      </c:valAx>
      <c:spPr>
        <a:ln w="25400">
          <a:solidFill>
            <a:sysClr val="windowText" lastClr="000000"/>
          </a:solidFill>
        </a:ln>
      </c:spPr>
    </c:plotArea>
    <c:plotVisOnly val="1"/>
    <c:dispBlanksAs val="gap"/>
    <c:showDLblsOverMax val="0"/>
  </c:chart>
  <c:spPr>
    <a:noFill/>
    <a:ln>
      <a:noFill/>
    </a:ln>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236546827853206"/>
          <c:y val="0.11420650543682141"/>
          <c:w val="0.86765037931902889"/>
          <c:h val="0.57542545312076065"/>
        </c:manualLayout>
      </c:layout>
      <c:barChart>
        <c:barDir val="col"/>
        <c:grouping val="clustered"/>
        <c:varyColors val="0"/>
        <c:ser>
          <c:idx val="8"/>
          <c:order val="0"/>
          <c:tx>
            <c:strRef>
              <c:f>bartemplate!$A$40</c:f>
              <c:strCache>
                <c:ptCount val="1"/>
                <c:pt idx="0">
                  <c:v>Baseline</c:v>
                </c:pt>
              </c:strCache>
            </c:strRef>
          </c:tx>
          <c:spPr>
            <a:solidFill>
              <a:srgbClr val="FF0000"/>
            </a:solidFill>
            <a:ln>
              <a:solidFill>
                <a:sysClr val="windowText" lastClr="000000"/>
              </a:solidFill>
            </a:ln>
          </c:spPr>
          <c:invertIfNegative val="0"/>
          <c:val>
            <c:numRef>
              <c:f>bartemplate!$B$40:$Q$40</c:f>
              <c:numCache>
                <c:formatCode>General</c:formatCode>
                <c:ptCount val="16"/>
                <c:pt idx="0">
                  <c:v>1</c:v>
                </c:pt>
                <c:pt idx="1">
                  <c:v>1</c:v>
                </c:pt>
                <c:pt idx="2">
                  <c:v>1</c:v>
                </c:pt>
                <c:pt idx="3">
                  <c:v>1</c:v>
                </c:pt>
                <c:pt idx="4">
                  <c:v>1</c:v>
                </c:pt>
                <c:pt idx="5">
                  <c:v>1</c:v>
                </c:pt>
                <c:pt idx="6">
                  <c:v>1</c:v>
                </c:pt>
                <c:pt idx="7">
                  <c:v>1</c:v>
                </c:pt>
                <c:pt idx="8">
                  <c:v>1</c:v>
                </c:pt>
                <c:pt idx="9">
                  <c:v>1</c:v>
                </c:pt>
                <c:pt idx="10">
                  <c:v>1</c:v>
                </c:pt>
                <c:pt idx="11">
                  <c:v>1</c:v>
                </c:pt>
                <c:pt idx="12">
                  <c:v>1</c:v>
                </c:pt>
                <c:pt idx="13">
                  <c:v>1</c:v>
                </c:pt>
                <c:pt idx="14">
                  <c:v>1</c:v>
                </c:pt>
                <c:pt idx="15">
                  <c:v>1</c:v>
                </c:pt>
              </c:numCache>
            </c:numRef>
          </c:val>
          <c:extLst>
            <c:ext xmlns:c16="http://schemas.microsoft.com/office/drawing/2014/chart" uri="{C3380CC4-5D6E-409C-BE32-E72D297353CC}">
              <c16:uniqueId val="{00000000-40AA-44D2-A4AB-062C0D28FE82}"/>
            </c:ext>
          </c:extLst>
        </c:ser>
        <c:ser>
          <c:idx val="1"/>
          <c:order val="1"/>
          <c:tx>
            <c:strRef>
              <c:f>bartemplate!$A$32</c:f>
              <c:strCache>
                <c:ptCount val="1"/>
                <c:pt idx="0">
                  <c:v>EAF</c:v>
                </c:pt>
              </c:strCache>
            </c:strRef>
          </c:tx>
          <c:spPr>
            <a:solidFill>
              <a:srgbClr val="FFFF00"/>
            </a:solidFill>
            <a:ln>
              <a:solidFill>
                <a:schemeClr val="tx1"/>
              </a:solidFill>
            </a:ln>
          </c:spPr>
          <c:invertIfNegative val="0"/>
          <c:cat>
            <c:strRef>
              <c:f>bartemplate!$B$17:$Q$17</c:f>
              <c:strCache>
                <c:ptCount val="16"/>
                <c:pt idx="0">
                  <c:v> NN</c:v>
                </c:pt>
                <c:pt idx="1">
                  <c:v> CONS</c:v>
                </c:pt>
                <c:pt idx="2">
                  <c:v> SCP</c:v>
                </c:pt>
                <c:pt idx="3">
                  <c:v>BP</c:v>
                </c:pt>
                <c:pt idx="4">
                  <c:v>HS</c:v>
                </c:pt>
                <c:pt idx="5">
                  <c:v>SC</c:v>
                </c:pt>
                <c:pt idx="6">
                  <c:v>IIX</c:v>
                </c:pt>
                <c:pt idx="7">
                  <c:v>PVC</c:v>
                </c:pt>
                <c:pt idx="8">
                  <c:v>PVR</c:v>
                </c:pt>
                <c:pt idx="9">
                  <c:v>SS</c:v>
                </c:pt>
                <c:pt idx="10">
                  <c:v>BFS</c:v>
                </c:pt>
                <c:pt idx="11">
                  <c:v>BH</c:v>
                </c:pt>
                <c:pt idx="12">
                  <c:v>DMR</c:v>
                </c:pt>
                <c:pt idx="13">
                  <c:v>MST</c:v>
                </c:pt>
                <c:pt idx="14">
                  <c:v>SSSP</c:v>
                </c:pt>
                <c:pt idx="15">
                  <c:v> Average</c:v>
                </c:pt>
              </c:strCache>
            </c:strRef>
          </c:cat>
          <c:val>
            <c:numRef>
              <c:f>bartemplate!$B$32:$Q$32</c:f>
              <c:numCache>
                <c:formatCode>General</c:formatCode>
                <c:ptCount val="16"/>
                <c:pt idx="0">
                  <c:v>1.4269553256</c:v>
                </c:pt>
                <c:pt idx="1">
                  <c:v>1.0435003647000001</c:v>
                </c:pt>
                <c:pt idx="2">
                  <c:v>0.87361981410001144</c:v>
                </c:pt>
                <c:pt idx="3">
                  <c:v>1.0188324248000136</c:v>
                </c:pt>
                <c:pt idx="4">
                  <c:v>1.1032126828</c:v>
                </c:pt>
                <c:pt idx="5">
                  <c:v>1.2355245356999804</c:v>
                </c:pt>
                <c:pt idx="6">
                  <c:v>0.60067139010000714</c:v>
                </c:pt>
                <c:pt idx="7">
                  <c:v>1.3264384380000001</c:v>
                </c:pt>
                <c:pt idx="8">
                  <c:v>1.3335871561000001</c:v>
                </c:pt>
                <c:pt idx="9">
                  <c:v>1.4057630849999834</c:v>
                </c:pt>
                <c:pt idx="10">
                  <c:v>1.3341664099700001</c:v>
                </c:pt>
                <c:pt idx="11">
                  <c:v>1.3454546277299877</c:v>
                </c:pt>
                <c:pt idx="12">
                  <c:v>1.0038741135799811</c:v>
                </c:pt>
                <c:pt idx="13">
                  <c:v>1.3541251693400143</c:v>
                </c:pt>
                <c:pt idx="14">
                  <c:v>1.3245489985600001</c:v>
                </c:pt>
                <c:pt idx="15">
                  <c:v>1.1820183024053341</c:v>
                </c:pt>
              </c:numCache>
            </c:numRef>
          </c:val>
          <c:extLst>
            <c:ext xmlns:c16="http://schemas.microsoft.com/office/drawing/2014/chart" uri="{C3380CC4-5D6E-409C-BE32-E72D297353CC}">
              <c16:uniqueId val="{00000001-40AA-44D2-A4AB-062C0D28FE82}"/>
            </c:ext>
          </c:extLst>
        </c:ser>
        <c:ser>
          <c:idx val="7"/>
          <c:order val="2"/>
          <c:tx>
            <c:strRef>
              <c:f>bartemplate!$A$39</c:f>
              <c:strCache>
                <c:ptCount val="1"/>
                <c:pt idx="0">
                  <c:v>PCAL</c:v>
                </c:pt>
              </c:strCache>
            </c:strRef>
          </c:tx>
          <c:spPr>
            <a:solidFill>
              <a:srgbClr val="00B050"/>
            </a:solidFill>
            <a:ln>
              <a:solidFill>
                <a:schemeClr val="tx1"/>
              </a:solidFill>
            </a:ln>
          </c:spPr>
          <c:invertIfNegative val="0"/>
          <c:val>
            <c:numRef>
              <c:f>bartemplate!$B$39:$Q$39</c:f>
              <c:numCache>
                <c:formatCode>General</c:formatCode>
                <c:ptCount val="16"/>
                <c:pt idx="0">
                  <c:v>1.4274069806399836</c:v>
                </c:pt>
                <c:pt idx="1">
                  <c:v>1.0408046071299741</c:v>
                </c:pt>
                <c:pt idx="2">
                  <c:v>0.87689807647701246</c:v>
                </c:pt>
                <c:pt idx="3">
                  <c:v>1.01898445191</c:v>
                </c:pt>
                <c:pt idx="4">
                  <c:v>1.1037917396499874</c:v>
                </c:pt>
                <c:pt idx="5">
                  <c:v>1.2450387731699877</c:v>
                </c:pt>
                <c:pt idx="6">
                  <c:v>0.60188731784300065</c:v>
                </c:pt>
                <c:pt idx="7">
                  <c:v>1.3269244142499861</c:v>
                </c:pt>
                <c:pt idx="8">
                  <c:v>1.3225229231900117</c:v>
                </c:pt>
                <c:pt idx="9">
                  <c:v>1.40422550071</c:v>
                </c:pt>
                <c:pt idx="10">
                  <c:v>1.3397568445400001</c:v>
                </c:pt>
                <c:pt idx="11">
                  <c:v>1.357390250559978</c:v>
                </c:pt>
                <c:pt idx="12">
                  <c:v>1.0048922006399859</c:v>
                </c:pt>
                <c:pt idx="13">
                  <c:v>1.36319046799</c:v>
                </c:pt>
                <c:pt idx="14">
                  <c:v>1.3254266461699769</c:v>
                </c:pt>
                <c:pt idx="15">
                  <c:v>1.183942746324667</c:v>
                </c:pt>
              </c:numCache>
            </c:numRef>
          </c:val>
          <c:extLst>
            <c:ext xmlns:c16="http://schemas.microsoft.com/office/drawing/2014/chart" uri="{C3380CC4-5D6E-409C-BE32-E72D297353CC}">
              <c16:uniqueId val="{00000002-40AA-44D2-A4AB-062C0D28FE82}"/>
            </c:ext>
          </c:extLst>
        </c:ser>
        <c:ser>
          <c:idx val="6"/>
          <c:order val="3"/>
          <c:tx>
            <c:strRef>
              <c:f>bartemplate!$A$38</c:f>
              <c:strCache>
                <c:ptCount val="1"/>
                <c:pt idx="0">
                  <c:v>MeDiC</c:v>
                </c:pt>
              </c:strCache>
            </c:strRef>
          </c:tx>
          <c:spPr>
            <a:solidFill>
              <a:srgbClr val="0066FF"/>
            </a:solidFill>
            <a:ln>
              <a:solidFill>
                <a:sysClr val="windowText" lastClr="000000"/>
              </a:solidFill>
            </a:ln>
          </c:spPr>
          <c:invertIfNegative val="0"/>
          <c:val>
            <c:numRef>
              <c:f>bartemplate!$B$38:$Q$38</c:f>
              <c:numCache>
                <c:formatCode>General</c:formatCode>
                <c:ptCount val="16"/>
                <c:pt idx="0">
                  <c:v>1.4655952176399694</c:v>
                </c:pt>
                <c:pt idx="1">
                  <c:v>1.5122109380300111</c:v>
                </c:pt>
                <c:pt idx="2">
                  <c:v>1.1612758891700001</c:v>
                </c:pt>
                <c:pt idx="3">
                  <c:v>1.3344534530500001</c:v>
                </c:pt>
                <c:pt idx="4">
                  <c:v>1.1490031616700143</c:v>
                </c:pt>
                <c:pt idx="5">
                  <c:v>1.4161370209400101</c:v>
                </c:pt>
                <c:pt idx="6">
                  <c:v>1.2130914917699802</c:v>
                </c:pt>
                <c:pt idx="7">
                  <c:v>1.31872578171</c:v>
                </c:pt>
                <c:pt idx="8">
                  <c:v>1.2019746340899768</c:v>
                </c:pt>
                <c:pt idx="9">
                  <c:v>1.276692179830011</c:v>
                </c:pt>
                <c:pt idx="10">
                  <c:v>2.3311426820199967</c:v>
                </c:pt>
                <c:pt idx="11">
                  <c:v>1.319267640309987</c:v>
                </c:pt>
                <c:pt idx="12">
                  <c:v>1.00295068913</c:v>
                </c:pt>
                <c:pt idx="13">
                  <c:v>1.36528430175</c:v>
                </c:pt>
                <c:pt idx="14">
                  <c:v>2.1721466810099987</c:v>
                </c:pt>
                <c:pt idx="15">
                  <c:v>1.4159967841413206</c:v>
                </c:pt>
              </c:numCache>
            </c:numRef>
          </c:val>
          <c:extLst>
            <c:ext xmlns:c16="http://schemas.microsoft.com/office/drawing/2014/chart" uri="{C3380CC4-5D6E-409C-BE32-E72D297353CC}">
              <c16:uniqueId val="{00000003-40AA-44D2-A4AB-062C0D28FE82}"/>
            </c:ext>
          </c:extLst>
        </c:ser>
        <c:dLbls>
          <c:showLegendKey val="0"/>
          <c:showVal val="0"/>
          <c:showCatName val="0"/>
          <c:showSerName val="0"/>
          <c:showPercent val="0"/>
          <c:showBubbleSize val="0"/>
        </c:dLbls>
        <c:gapWidth val="150"/>
        <c:axId val="61512704"/>
        <c:axId val="61944192"/>
      </c:barChart>
      <c:catAx>
        <c:axId val="61512704"/>
        <c:scaling>
          <c:orientation val="minMax"/>
        </c:scaling>
        <c:delete val="0"/>
        <c:axPos val="b"/>
        <c:numFmt formatCode="General" sourceLinked="0"/>
        <c:majorTickMark val="out"/>
        <c:minorTickMark val="none"/>
        <c:tickLblPos val="nextTo"/>
        <c:spPr>
          <a:ln>
            <a:solidFill>
              <a:sysClr val="windowText" lastClr="000000"/>
            </a:solidFill>
          </a:ln>
        </c:spPr>
        <c:txPr>
          <a:bodyPr/>
          <a:lstStyle/>
          <a:p>
            <a:pPr>
              <a:defRPr sz="1500">
                <a:latin typeface="+mj-lt"/>
              </a:defRPr>
            </a:pPr>
            <a:endParaRPr lang="en-US"/>
          </a:p>
        </c:txPr>
        <c:crossAx val="61944192"/>
        <c:crosses val="autoZero"/>
        <c:auto val="1"/>
        <c:lblAlgn val="ctr"/>
        <c:lblOffset val="100"/>
        <c:noMultiLvlLbl val="0"/>
      </c:catAx>
      <c:valAx>
        <c:axId val="61944192"/>
        <c:scaling>
          <c:orientation val="minMax"/>
          <c:max val="2.5"/>
          <c:min val="0.5"/>
        </c:scaling>
        <c:delete val="0"/>
        <c:axPos val="l"/>
        <c:majorGridlines>
          <c:spPr>
            <a:ln>
              <a:solidFill>
                <a:schemeClr val="bg1">
                  <a:lumMod val="75000"/>
                </a:schemeClr>
              </a:solidFill>
              <a:prstDash val="dash"/>
            </a:ln>
          </c:spPr>
        </c:majorGridlines>
        <c:title>
          <c:tx>
            <c:rich>
              <a:bodyPr rot="-5400000" vert="horz"/>
              <a:lstStyle/>
              <a:p>
                <a:pPr>
                  <a:defRPr sz="2400">
                    <a:latin typeface="+mj-lt"/>
                  </a:defRPr>
                </a:pPr>
                <a:r>
                  <a:rPr lang="en-US" sz="2400">
                    <a:latin typeface="+mj-lt"/>
                  </a:rPr>
                  <a:t>Speedup</a:t>
                </a:r>
                <a:r>
                  <a:rPr lang="en-US" sz="2400" baseline="0">
                    <a:latin typeface="+mj-lt"/>
                  </a:rPr>
                  <a:t> Over Baseline</a:t>
                </a:r>
                <a:endParaRPr lang="en-US" sz="2400">
                  <a:latin typeface="+mj-lt"/>
                </a:endParaRPr>
              </a:p>
            </c:rich>
          </c:tx>
          <c:layout>
            <c:manualLayout>
              <c:xMode val="edge"/>
              <c:yMode val="edge"/>
              <c:x val="1.1639650008864705E-2"/>
              <c:y val="0.14012560929883644"/>
            </c:manualLayout>
          </c:layout>
          <c:overlay val="0"/>
        </c:title>
        <c:numFmt formatCode="#,##0.0" sourceLinked="0"/>
        <c:majorTickMark val="out"/>
        <c:minorTickMark val="out"/>
        <c:tickLblPos val="nextTo"/>
        <c:spPr>
          <a:ln>
            <a:solidFill>
              <a:sysClr val="windowText" lastClr="000000"/>
            </a:solidFill>
          </a:ln>
        </c:spPr>
        <c:txPr>
          <a:bodyPr/>
          <a:lstStyle/>
          <a:p>
            <a:pPr>
              <a:defRPr sz="2000">
                <a:latin typeface="+mj-lt"/>
              </a:defRPr>
            </a:pPr>
            <a:endParaRPr lang="en-US"/>
          </a:p>
        </c:txPr>
        <c:crossAx val="61512704"/>
        <c:crosses val="autoZero"/>
        <c:crossBetween val="between"/>
        <c:majorUnit val="0.5"/>
        <c:minorUnit val="0.5"/>
      </c:valAx>
      <c:spPr>
        <a:ln>
          <a:solidFill>
            <a:schemeClr val="tx1"/>
          </a:solidFill>
        </a:ln>
      </c:spPr>
    </c:plotArea>
    <c:legend>
      <c:legendPos val="r"/>
      <c:layout>
        <c:manualLayout>
          <c:xMode val="edge"/>
          <c:yMode val="edge"/>
          <c:x val="5.8691984366749904E-2"/>
          <c:y val="1.7473284589426302E-2"/>
          <c:w val="0.92271144861262999"/>
          <c:h val="0.10689997083698015"/>
        </c:manualLayout>
      </c:layout>
      <c:overlay val="0"/>
      <c:txPr>
        <a:bodyPr/>
        <a:lstStyle/>
        <a:p>
          <a:pPr>
            <a:defRPr sz="2400">
              <a:latin typeface="+mj-lt"/>
            </a:defRPr>
          </a:pPr>
          <a:endParaRPr lang="en-US"/>
        </a:p>
      </c:txPr>
    </c:legend>
    <c:plotVisOnly val="1"/>
    <c:dispBlanksAs val="gap"/>
    <c:showDLblsOverMax val="0"/>
  </c:chart>
  <c:spPr>
    <a:ln>
      <a:noFill/>
    </a:ln>
  </c:spPr>
  <c:txPr>
    <a:bodyPr/>
    <a:lstStyle/>
    <a:p>
      <a:pPr>
        <a:defRPr>
          <a:latin typeface="Helvetica" pitchFamily="34"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6039815276891167"/>
          <c:y val="0.1388014369960332"/>
          <c:w val="0.83557521401014956"/>
          <c:h val="0.69433083871447299"/>
        </c:manualLayout>
      </c:layout>
      <c:barChart>
        <c:barDir val="col"/>
        <c:grouping val="clustered"/>
        <c:varyColors val="0"/>
        <c:ser>
          <c:idx val="0"/>
          <c:order val="0"/>
          <c:tx>
            <c:strRef>
              <c:f>easier_data!$AR$42</c:f>
              <c:strCache>
                <c:ptCount val="1"/>
                <c:pt idx="0">
                  <c:v>PWCache</c:v>
                </c:pt>
              </c:strCache>
            </c:strRef>
          </c:tx>
          <c:spPr>
            <a:solidFill>
              <a:srgbClr val="FF0000"/>
            </a:solidFill>
            <a:ln>
              <a:solidFill>
                <a:sysClr val="windowText" lastClr="000000"/>
              </a:solidFill>
            </a:ln>
          </c:spPr>
          <c:invertIfNegative val="0"/>
          <c:cat>
            <c:strRef>
              <c:f>easier_data!$A$43:$A$46</c:f>
              <c:strCache>
                <c:ptCount val="4"/>
                <c:pt idx="0">
                  <c:v>0-HMR</c:v>
                </c:pt>
                <c:pt idx="1">
                  <c:v>1-HMR</c:v>
                </c:pt>
                <c:pt idx="2">
                  <c:v>2-HMR</c:v>
                </c:pt>
                <c:pt idx="3">
                  <c:v>Average</c:v>
                </c:pt>
              </c:strCache>
            </c:strRef>
          </c:cat>
          <c:val>
            <c:numRef>
              <c:f>easier_data!$AV$48:$AV$51</c:f>
              <c:numCache>
                <c:formatCode>General</c:formatCode>
                <c:ptCount val="4"/>
                <c:pt idx="0">
                  <c:v>0.91329589427390534</c:v>
                </c:pt>
                <c:pt idx="1">
                  <c:v>0.83402611686708561</c:v>
                </c:pt>
                <c:pt idx="2">
                  <c:v>0.87459829759162266</c:v>
                </c:pt>
                <c:pt idx="3">
                  <c:v>0.86255207767516084</c:v>
                </c:pt>
              </c:numCache>
            </c:numRef>
          </c:val>
          <c:extLst>
            <c:ext xmlns:c16="http://schemas.microsoft.com/office/drawing/2014/chart" uri="{C3380CC4-5D6E-409C-BE32-E72D297353CC}">
              <c16:uniqueId val="{00000000-7FC2-E445-82D2-5ED1E8B84CFC}"/>
            </c:ext>
          </c:extLst>
        </c:ser>
        <c:ser>
          <c:idx val="7"/>
          <c:order val="1"/>
          <c:tx>
            <c:strRef>
              <c:f>easier_data!$AQ$42</c:f>
              <c:strCache>
                <c:ptCount val="1"/>
                <c:pt idx="0">
                  <c:v>SharedTLB</c:v>
                </c:pt>
              </c:strCache>
            </c:strRef>
          </c:tx>
          <c:spPr>
            <a:solidFill>
              <a:srgbClr val="FFFF00"/>
            </a:solidFill>
            <a:ln>
              <a:solidFill>
                <a:schemeClr val="tx1"/>
              </a:solidFill>
            </a:ln>
          </c:spPr>
          <c:invertIfNegative val="0"/>
          <c:val>
            <c:numRef>
              <c:f>easier_data!$AW$48:$AW$51</c:f>
              <c:numCache>
                <c:formatCode>General</c:formatCode>
                <c:ptCount val="4"/>
                <c:pt idx="0">
                  <c:v>1</c:v>
                </c:pt>
                <c:pt idx="1">
                  <c:v>1</c:v>
                </c:pt>
                <c:pt idx="2">
                  <c:v>1</c:v>
                </c:pt>
                <c:pt idx="3">
                  <c:v>1</c:v>
                </c:pt>
              </c:numCache>
            </c:numRef>
          </c:val>
          <c:extLst>
            <c:ext xmlns:c16="http://schemas.microsoft.com/office/drawing/2014/chart" uri="{C3380CC4-5D6E-409C-BE32-E72D297353CC}">
              <c16:uniqueId val="{00000001-7FC2-E445-82D2-5ED1E8B84CFC}"/>
            </c:ext>
          </c:extLst>
        </c:ser>
        <c:ser>
          <c:idx val="6"/>
          <c:order val="2"/>
          <c:tx>
            <c:strRef>
              <c:f>easier_data!$V$42</c:f>
              <c:strCache>
                <c:ptCount val="1"/>
                <c:pt idx="0">
                  <c:v>MASK</c:v>
                </c:pt>
              </c:strCache>
            </c:strRef>
          </c:tx>
          <c:spPr>
            <a:solidFill>
              <a:srgbClr val="0066FF"/>
            </a:solidFill>
            <a:ln>
              <a:solidFill>
                <a:sysClr val="windowText" lastClr="000000"/>
              </a:solidFill>
            </a:ln>
          </c:spPr>
          <c:invertIfNegative val="0"/>
          <c:val>
            <c:numRef>
              <c:f>easier_data!$AX$48:$AX$51</c:f>
              <c:numCache>
                <c:formatCode>General</c:formatCode>
                <c:ptCount val="4"/>
                <c:pt idx="0">
                  <c:v>1.5875436514069459</c:v>
                </c:pt>
                <c:pt idx="1">
                  <c:v>1.6167509372667641</c:v>
                </c:pt>
                <c:pt idx="2">
                  <c:v>1.5196352131588129</c:v>
                </c:pt>
                <c:pt idx="3">
                  <c:v>1.5784165605771887</c:v>
                </c:pt>
              </c:numCache>
            </c:numRef>
          </c:val>
          <c:extLst>
            <c:ext xmlns:c16="http://schemas.microsoft.com/office/drawing/2014/chart" uri="{C3380CC4-5D6E-409C-BE32-E72D297353CC}">
              <c16:uniqueId val="{00000002-7FC2-E445-82D2-5ED1E8B84CFC}"/>
            </c:ext>
          </c:extLst>
        </c:ser>
        <c:ser>
          <c:idx val="5"/>
          <c:order val="3"/>
          <c:tx>
            <c:strRef>
              <c:f>easier_data!$Z$42</c:f>
              <c:strCache>
                <c:ptCount val="1"/>
                <c:pt idx="0">
                  <c:v>Ideal</c:v>
                </c:pt>
              </c:strCache>
            </c:strRef>
          </c:tx>
          <c:spPr>
            <a:solidFill>
              <a:srgbClr val="00B050"/>
            </a:solidFill>
            <a:ln>
              <a:solidFill>
                <a:sysClr val="windowText" lastClr="000000"/>
              </a:solidFill>
            </a:ln>
          </c:spPr>
          <c:invertIfNegative val="0"/>
          <c:val>
            <c:numRef>
              <c:f>easier_data!$AY$48:$AY$51</c:f>
              <c:numCache>
                <c:formatCode>General</c:formatCode>
                <c:ptCount val="4"/>
                <c:pt idx="0">
                  <c:v>2.2592135096599222</c:v>
                </c:pt>
                <c:pt idx="1">
                  <c:v>2.1023540218350485</c:v>
                </c:pt>
                <c:pt idx="2">
                  <c:v>1.8764985526567268</c:v>
                </c:pt>
                <c:pt idx="3">
                  <c:v>2.0533699883635395</c:v>
                </c:pt>
              </c:numCache>
            </c:numRef>
          </c:val>
          <c:extLst>
            <c:ext xmlns:c16="http://schemas.microsoft.com/office/drawing/2014/chart" uri="{C3380CC4-5D6E-409C-BE32-E72D297353CC}">
              <c16:uniqueId val="{00000003-7FC2-E445-82D2-5ED1E8B84CFC}"/>
            </c:ext>
          </c:extLst>
        </c:ser>
        <c:dLbls>
          <c:showLegendKey val="0"/>
          <c:showVal val="0"/>
          <c:showCatName val="0"/>
          <c:showSerName val="0"/>
          <c:showPercent val="0"/>
          <c:showBubbleSize val="0"/>
        </c:dLbls>
        <c:gapWidth val="150"/>
        <c:axId val="135993984"/>
        <c:axId val="136008064"/>
      </c:barChart>
      <c:catAx>
        <c:axId val="135993984"/>
        <c:scaling>
          <c:orientation val="minMax"/>
        </c:scaling>
        <c:delete val="0"/>
        <c:axPos val="b"/>
        <c:numFmt formatCode="General" sourceLinked="1"/>
        <c:majorTickMark val="out"/>
        <c:minorTickMark val="none"/>
        <c:tickLblPos val="nextTo"/>
        <c:txPr>
          <a:bodyPr/>
          <a:lstStyle/>
          <a:p>
            <a:pPr>
              <a:defRPr sz="2000">
                <a:latin typeface="Arial" pitchFamily="34" charset="0"/>
                <a:cs typeface="Arial" pitchFamily="34" charset="0"/>
              </a:defRPr>
            </a:pPr>
            <a:endParaRPr lang="en-US"/>
          </a:p>
        </c:txPr>
        <c:crossAx val="136008064"/>
        <c:crosses val="autoZero"/>
        <c:auto val="1"/>
        <c:lblAlgn val="ctr"/>
        <c:lblOffset val="100"/>
        <c:noMultiLvlLbl val="0"/>
      </c:catAx>
      <c:valAx>
        <c:axId val="136008064"/>
        <c:scaling>
          <c:orientation val="minMax"/>
          <c:max val="2.5"/>
          <c:min val="0"/>
        </c:scaling>
        <c:delete val="0"/>
        <c:axPos val="l"/>
        <c:majorGridlines>
          <c:spPr>
            <a:ln w="6350">
              <a:solidFill>
                <a:schemeClr val="bg1">
                  <a:lumMod val="75000"/>
                </a:schemeClr>
              </a:solidFill>
              <a:prstDash val="dash"/>
            </a:ln>
          </c:spPr>
        </c:majorGridlines>
        <c:title>
          <c:tx>
            <c:rich>
              <a:bodyPr rot="-5400000" vert="horz"/>
              <a:lstStyle/>
              <a:p>
                <a:pPr>
                  <a:defRPr sz="2400">
                    <a:latin typeface="Arial" pitchFamily="34" charset="0"/>
                    <a:cs typeface="Arial" pitchFamily="34" charset="0"/>
                  </a:defRPr>
                </a:pPr>
                <a:r>
                  <a:rPr lang="en-US" sz="2400" dirty="0">
                    <a:latin typeface="Arial" pitchFamily="34" charset="0"/>
                    <a:cs typeface="Arial" pitchFamily="34" charset="0"/>
                  </a:rPr>
                  <a:t>Normalized Performance</a:t>
                </a:r>
              </a:p>
            </c:rich>
          </c:tx>
          <c:layout>
            <c:manualLayout>
              <c:xMode val="edge"/>
              <c:yMode val="edge"/>
              <c:x val="0"/>
              <c:y val="0.23381604123476887"/>
            </c:manualLayout>
          </c:layout>
          <c:overlay val="0"/>
        </c:title>
        <c:numFmt formatCode="#,##0.0" sourceLinked="0"/>
        <c:majorTickMark val="out"/>
        <c:minorTickMark val="none"/>
        <c:tickLblPos val="nextTo"/>
        <c:spPr>
          <a:ln>
            <a:solidFill>
              <a:schemeClr val="tx1"/>
            </a:solidFill>
            <a:prstDash val="dash"/>
          </a:ln>
        </c:spPr>
        <c:txPr>
          <a:bodyPr/>
          <a:lstStyle/>
          <a:p>
            <a:pPr>
              <a:defRPr sz="2000">
                <a:latin typeface="Arial" pitchFamily="34" charset="0"/>
                <a:cs typeface="Arial" pitchFamily="34" charset="0"/>
              </a:defRPr>
            </a:pPr>
            <a:endParaRPr lang="en-US"/>
          </a:p>
        </c:txPr>
        <c:crossAx val="135993984"/>
        <c:crosses val="autoZero"/>
        <c:crossBetween val="between"/>
      </c:valAx>
      <c:spPr>
        <a:noFill/>
        <a:ln w="12700">
          <a:solidFill>
            <a:sysClr val="windowText" lastClr="000000"/>
          </a:solidFill>
        </a:ln>
      </c:spPr>
    </c:plotArea>
    <c:legend>
      <c:legendPos val="r"/>
      <c:layout>
        <c:manualLayout>
          <c:xMode val="edge"/>
          <c:yMode val="edge"/>
          <c:x val="0.14131594079267851"/>
          <c:y val="2.3474740297190669E-2"/>
          <c:w val="0.85717180932839088"/>
          <c:h val="0.12253070230648085"/>
        </c:manualLayout>
      </c:layout>
      <c:overlay val="0"/>
      <c:txPr>
        <a:bodyPr/>
        <a:lstStyle/>
        <a:p>
          <a:pPr>
            <a:defRPr sz="24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506130050121599"/>
          <c:y val="0.19965717600517299"/>
          <c:w val="0.756544294693135"/>
          <c:h val="0.59910418806344901"/>
        </c:manualLayout>
      </c:layout>
      <c:barChart>
        <c:barDir val="col"/>
        <c:grouping val="clustered"/>
        <c:varyColors val="0"/>
        <c:ser>
          <c:idx val="0"/>
          <c:order val="0"/>
          <c:tx>
            <c:strRef>
              <c:f>'all in all'!$C$1</c:f>
              <c:strCache>
                <c:ptCount val="1"/>
                <c:pt idx="0">
                  <c:v>75% BL</c:v>
                </c:pt>
              </c:strCache>
            </c:strRef>
          </c:tx>
          <c:spPr>
            <a:solidFill>
              <a:schemeClr val="accent2"/>
            </a:solidFill>
            <a:ln>
              <a:solidFill>
                <a:schemeClr val="tx1"/>
              </a:solidFill>
            </a:ln>
            <a:effectLst/>
          </c:spPr>
          <c:invertIfNegative val="0"/>
          <c:cat>
            <c:strRef>
              <c:f>'all in all'!$A$2:$A$4</c:f>
              <c:strCache>
                <c:ptCount val="3"/>
                <c:pt idx="0">
                  <c:v>Regular apps 
(no data sharing)</c:v>
                </c:pt>
                <c:pt idx="1">
                  <c:v>Regular apps 
(data sharing)</c:v>
                </c:pt>
                <c:pt idx="2">
                  <c:v>Irregular apps</c:v>
                </c:pt>
              </c:strCache>
            </c:strRef>
          </c:cat>
          <c:val>
            <c:numRef>
              <c:f>'all in all'!$C$2:$C$4</c:f>
              <c:numCache>
                <c:formatCode>General</c:formatCode>
                <c:ptCount val="3"/>
                <c:pt idx="0">
                  <c:v>0.96709999999999996</c:v>
                </c:pt>
                <c:pt idx="1">
                  <c:v>0.4783</c:v>
                </c:pt>
                <c:pt idx="2">
                  <c:v>0.42249999999999999</c:v>
                </c:pt>
              </c:numCache>
            </c:numRef>
          </c:val>
          <c:extLst>
            <c:ext xmlns:c16="http://schemas.microsoft.com/office/drawing/2014/chart" uri="{C3380CC4-5D6E-409C-BE32-E72D297353CC}">
              <c16:uniqueId val="{00000000-8CA3-43D6-89AF-9922577D96AA}"/>
            </c:ext>
          </c:extLst>
        </c:ser>
        <c:ser>
          <c:idx val="1"/>
          <c:order val="1"/>
          <c:tx>
            <c:strRef>
              <c:f>'all in all'!$D$1</c:f>
              <c:strCache>
                <c:ptCount val="1"/>
                <c:pt idx="0">
                  <c:v>75% ETC</c:v>
                </c:pt>
              </c:strCache>
            </c:strRef>
          </c:tx>
          <c:spPr>
            <a:solidFill>
              <a:schemeClr val="accent5">
                <a:lumMod val="75000"/>
              </a:schemeClr>
            </a:solidFill>
            <a:ln>
              <a:solidFill>
                <a:schemeClr val="tx1"/>
              </a:solidFill>
            </a:ln>
            <a:effectLst/>
          </c:spPr>
          <c:invertIfNegative val="0"/>
          <c:cat>
            <c:strRef>
              <c:f>'all in all'!$A$2:$A$4</c:f>
              <c:strCache>
                <c:ptCount val="3"/>
                <c:pt idx="0">
                  <c:v>Regular apps 
(no data sharing)</c:v>
                </c:pt>
                <c:pt idx="1">
                  <c:v>Regular apps 
(data sharing)</c:v>
                </c:pt>
                <c:pt idx="2">
                  <c:v>Irregular apps</c:v>
                </c:pt>
              </c:strCache>
            </c:strRef>
          </c:cat>
          <c:val>
            <c:numRef>
              <c:f>'all in all'!$D$2:$D$4</c:f>
              <c:numCache>
                <c:formatCode>General</c:formatCode>
                <c:ptCount val="3"/>
                <c:pt idx="0">
                  <c:v>0.99660000000000004</c:v>
                </c:pt>
                <c:pt idx="1">
                  <c:v>0.76129999999999998</c:v>
                </c:pt>
                <c:pt idx="2">
                  <c:v>0.85540000000000005</c:v>
                </c:pt>
              </c:numCache>
            </c:numRef>
          </c:val>
          <c:extLst>
            <c:ext xmlns:c16="http://schemas.microsoft.com/office/drawing/2014/chart" uri="{C3380CC4-5D6E-409C-BE32-E72D297353CC}">
              <c16:uniqueId val="{00000001-8CA3-43D6-89AF-9922577D96AA}"/>
            </c:ext>
          </c:extLst>
        </c:ser>
        <c:ser>
          <c:idx val="2"/>
          <c:order val="2"/>
          <c:tx>
            <c:strRef>
              <c:f>'all in all'!$E$1</c:f>
              <c:strCache>
                <c:ptCount val="1"/>
                <c:pt idx="0">
                  <c:v>50% BL</c:v>
                </c:pt>
              </c:strCache>
            </c:strRef>
          </c:tx>
          <c:spPr>
            <a:solidFill>
              <a:schemeClr val="accent3">
                <a:lumMod val="75000"/>
              </a:schemeClr>
            </a:solidFill>
            <a:ln>
              <a:solidFill>
                <a:schemeClr val="tx1"/>
              </a:solidFill>
            </a:ln>
            <a:effectLst/>
          </c:spPr>
          <c:invertIfNegative val="0"/>
          <c:cat>
            <c:strRef>
              <c:f>'all in all'!$A$2:$A$4</c:f>
              <c:strCache>
                <c:ptCount val="3"/>
                <c:pt idx="0">
                  <c:v>Regular apps 
(no data sharing)</c:v>
                </c:pt>
                <c:pt idx="1">
                  <c:v>Regular apps 
(data sharing)</c:v>
                </c:pt>
                <c:pt idx="2">
                  <c:v>Irregular apps</c:v>
                </c:pt>
              </c:strCache>
            </c:strRef>
          </c:cat>
          <c:val>
            <c:numRef>
              <c:f>'all in all'!$E$2:$E$4</c:f>
              <c:numCache>
                <c:formatCode>General</c:formatCode>
                <c:ptCount val="3"/>
                <c:pt idx="0">
                  <c:v>0.94059999999999999</c:v>
                </c:pt>
                <c:pt idx="1">
                  <c:v>0.25559999999999999</c:v>
                </c:pt>
                <c:pt idx="2">
                  <c:v>0.113</c:v>
                </c:pt>
              </c:numCache>
            </c:numRef>
          </c:val>
          <c:extLst>
            <c:ext xmlns:c16="http://schemas.microsoft.com/office/drawing/2014/chart" uri="{C3380CC4-5D6E-409C-BE32-E72D297353CC}">
              <c16:uniqueId val="{00000002-8CA3-43D6-89AF-9922577D96AA}"/>
            </c:ext>
          </c:extLst>
        </c:ser>
        <c:ser>
          <c:idx val="3"/>
          <c:order val="3"/>
          <c:tx>
            <c:strRef>
              <c:f>'all in all'!$F$1</c:f>
              <c:strCache>
                <c:ptCount val="1"/>
                <c:pt idx="0">
                  <c:v>50% ETC</c:v>
                </c:pt>
              </c:strCache>
            </c:strRef>
          </c:tx>
          <c:spPr>
            <a:solidFill>
              <a:schemeClr val="accent6">
                <a:lumMod val="75000"/>
              </a:schemeClr>
            </a:solidFill>
            <a:ln>
              <a:solidFill>
                <a:schemeClr val="tx1"/>
              </a:solidFill>
            </a:ln>
            <a:effectLst/>
          </c:spPr>
          <c:invertIfNegative val="0"/>
          <c:cat>
            <c:strRef>
              <c:f>'all in all'!$A$2:$A$4</c:f>
              <c:strCache>
                <c:ptCount val="3"/>
                <c:pt idx="0">
                  <c:v>Regular apps 
(no data sharing)</c:v>
                </c:pt>
                <c:pt idx="1">
                  <c:v>Regular apps 
(data sharing)</c:v>
                </c:pt>
                <c:pt idx="2">
                  <c:v>Irregular apps</c:v>
                </c:pt>
              </c:strCache>
            </c:strRef>
          </c:cat>
          <c:val>
            <c:numRef>
              <c:f>'all in all'!$F$2:$F$4</c:f>
              <c:numCache>
                <c:formatCode>General</c:formatCode>
                <c:ptCount val="3"/>
                <c:pt idx="0">
                  <c:v>0.998</c:v>
                </c:pt>
                <c:pt idx="1">
                  <c:v>0.41320000000000001</c:v>
                </c:pt>
                <c:pt idx="2">
                  <c:v>0.60540000000000005</c:v>
                </c:pt>
              </c:numCache>
            </c:numRef>
          </c:val>
          <c:extLst>
            <c:ext xmlns:c16="http://schemas.microsoft.com/office/drawing/2014/chart" uri="{C3380CC4-5D6E-409C-BE32-E72D297353CC}">
              <c16:uniqueId val="{00000003-8CA3-43D6-89AF-9922577D96AA}"/>
            </c:ext>
          </c:extLst>
        </c:ser>
        <c:dLbls>
          <c:showLegendKey val="0"/>
          <c:showVal val="0"/>
          <c:showCatName val="0"/>
          <c:showSerName val="0"/>
          <c:showPercent val="0"/>
          <c:showBubbleSize val="0"/>
        </c:dLbls>
        <c:gapWidth val="200"/>
        <c:axId val="-2144419632"/>
        <c:axId val="-2144416208"/>
      </c:barChart>
      <c:catAx>
        <c:axId val="-2144419632"/>
        <c:scaling>
          <c:orientation val="minMax"/>
        </c:scaling>
        <c:delete val="0"/>
        <c:axPos val="b"/>
        <c:numFmt formatCode="General" sourceLinked="1"/>
        <c:majorTickMark val="none"/>
        <c:minorTickMark val="none"/>
        <c:tickLblPos val="nextTo"/>
        <c:spPr>
          <a:noFill/>
          <a:ln w="9525" cap="flat" cmpd="sng" algn="ctr">
            <a:solidFill>
              <a:schemeClr val="tx1"/>
            </a:solidFill>
            <a:round/>
          </a:ln>
          <a:effectLst/>
        </c:spPr>
        <c:txPr>
          <a:bodyPr rot="-60000000" spcFirstLastPara="1" vertOverflow="ellipsis" vert="horz" wrap="square" anchor="ctr" anchorCtr="1"/>
          <a:lstStyle/>
          <a:p>
            <a:pPr>
              <a:defRPr sz="14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4416208"/>
        <c:crosses val="autoZero"/>
        <c:auto val="1"/>
        <c:lblAlgn val="ctr"/>
        <c:lblOffset val="100"/>
        <c:noMultiLvlLbl val="0"/>
      </c:catAx>
      <c:valAx>
        <c:axId val="-2144416208"/>
        <c:scaling>
          <c:orientation val="minMax"/>
        </c:scaling>
        <c:delete val="0"/>
        <c:axPos val="l"/>
        <c:majorGridlines>
          <c:spPr>
            <a:ln w="9525" cap="flat" cmpd="sng" algn="ctr">
              <a:solidFill>
                <a:schemeClr val="tx1"/>
              </a:solidFill>
              <a:prstDash val="dash"/>
              <a:round/>
            </a:ln>
            <a:effectLst/>
          </c:spPr>
        </c:majorGridlines>
        <c:title>
          <c:tx>
            <c:rich>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r>
                  <a:rPr lang="en-US" altLang="zh-CN" sz="1600" b="1" baseline="0" dirty="0">
                    <a:solidFill>
                      <a:sysClr val="windowText" lastClr="000000"/>
                    </a:solidFill>
                    <a:latin typeface="Arial" panose="020B0604020202020204" pitchFamily="34" charset="0"/>
                    <a:cs typeface="Arial" panose="020B0604020202020204" pitchFamily="34" charset="0"/>
                  </a:rPr>
                  <a:t>Performance </a:t>
                </a:r>
                <a:r>
                  <a:rPr lang="en-US" sz="1600" b="1" i="0" u="none" strike="noStrike" baseline="0" dirty="0">
                    <a:effectLst/>
                  </a:rPr>
                  <a:t>Normalized </a:t>
                </a:r>
                <a:r>
                  <a:rPr lang="en-US" sz="1600" b="1" i="0" u="none" strike="noStrike" baseline="0" dirty="0">
                    <a:solidFill>
                      <a:sysClr val="windowText" lastClr="000000"/>
                    </a:solidFill>
                    <a:effectLst/>
                    <a:latin typeface="Arial" panose="020B0604020202020204" pitchFamily="34" charset="0"/>
                    <a:cs typeface="Arial" panose="020B0604020202020204" pitchFamily="34" charset="0"/>
                  </a:rPr>
                  <a:t>to</a:t>
                </a:r>
                <a:r>
                  <a:rPr lang="en-US" altLang="zh-CN" sz="1600" b="1" baseline="0" dirty="0">
                    <a:solidFill>
                      <a:sysClr val="windowText" lastClr="000000"/>
                    </a:solidFill>
                    <a:latin typeface="Arial" panose="020B0604020202020204" pitchFamily="34" charset="0"/>
                    <a:cs typeface="Arial" panose="020B0604020202020204" pitchFamily="34" charset="0"/>
                  </a:rPr>
                  <a:t> Unlimited Memory</a:t>
                </a:r>
                <a:endParaRPr lang="zh-CN" altLang="en-US" sz="1600" b="1" dirty="0">
                  <a:solidFill>
                    <a:sysClr val="windowText" lastClr="000000"/>
                  </a:solidFill>
                  <a:latin typeface="Arial" panose="020B0604020202020204" pitchFamily="34" charset="0"/>
                  <a:cs typeface="Arial" panose="020B0604020202020204" pitchFamily="34" charset="0"/>
                </a:endParaRPr>
              </a:p>
            </c:rich>
          </c:tx>
          <c:layout>
            <c:manualLayout>
              <c:xMode val="edge"/>
              <c:yMode val="edge"/>
              <c:x val="3.8394404805649297E-2"/>
              <c:y val="0.103038818517251"/>
            </c:manualLayout>
          </c:layout>
          <c:overlay val="0"/>
          <c:spPr>
            <a:noFill/>
            <a:ln>
              <a:noFill/>
            </a:ln>
            <a:effectLst/>
          </c:spPr>
          <c:txPr>
            <a:bodyPr rot="-5400000" spcFirstLastPara="1" vertOverflow="ellipsis" vert="horz" wrap="square" anchor="ctr" anchorCtr="1"/>
            <a:lstStyle/>
            <a:p>
              <a:pPr>
                <a:defRPr sz="1600" b="1"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title>
        <c:numFmt formatCode="General" sourceLinked="1"/>
        <c:majorTickMark val="out"/>
        <c:minorTickMark val="none"/>
        <c:tickLblPos val="nextTo"/>
        <c:spPr>
          <a:noFill/>
          <a:ln>
            <a:solidFill>
              <a:schemeClr val="tx1"/>
            </a:solidFill>
          </a:ln>
          <a:effectLst/>
        </c:spPr>
        <c:txPr>
          <a:bodyPr rot="-60000000" spcFirstLastPara="1" vertOverflow="ellipsis" vert="horz" wrap="square" anchor="ctr" anchorCtr="1"/>
          <a:lstStyle/>
          <a:p>
            <a:pPr>
              <a:defRPr sz="10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crossAx val="-2144419632"/>
        <c:crosses val="autoZero"/>
        <c:crossBetween val="between"/>
      </c:valAx>
      <c:spPr>
        <a:noFill/>
        <a:ln>
          <a:solidFill>
            <a:schemeClr val="tx1"/>
          </a:solidFill>
        </a:ln>
        <a:effectLst/>
      </c:spPr>
    </c:plotArea>
    <c:legend>
      <c:legendPos val="t"/>
      <c:layout>
        <c:manualLayout>
          <c:xMode val="edge"/>
          <c:yMode val="edge"/>
          <c:x val="0.18242457097773501"/>
          <c:y val="4.2270531400966198E-2"/>
          <c:w val="0.75505688940460103"/>
          <c:h val="0.103038818517251"/>
        </c:manualLayout>
      </c:layout>
      <c:overlay val="0"/>
      <c:spPr>
        <a:noFill/>
        <a:ln w="9525">
          <a:solidFill>
            <a:schemeClr val="tx1"/>
          </a:solidFill>
        </a:ln>
        <a:effectLst/>
      </c:spPr>
      <c:txPr>
        <a:bodyPr rot="0" spcFirstLastPara="1" vertOverflow="ellipsis" vert="horz" wrap="square" anchor="ctr" anchorCtr="1"/>
        <a:lstStyle/>
        <a:p>
          <a:pPr>
            <a:defRPr sz="1600" b="0" i="0" u="none" strike="noStrike" kern="1200" baseline="0">
              <a:solidFill>
                <a:sysClr val="windowText" lastClr="000000"/>
              </a:solidFill>
              <a:latin typeface="Arial" panose="020B0604020202020204" pitchFamily="34" charset="0"/>
              <a:ea typeface="+mn-ea"/>
              <a:cs typeface="Arial" panose="020B0604020202020204" pitchFamily="34" charset="0"/>
            </a:defRPr>
          </a:pPr>
          <a:endParaRPr lang="en-US"/>
        </a:p>
      </c:txPr>
    </c:legend>
    <c:plotVisOnly val="1"/>
    <c:dispBlanksAs val="gap"/>
    <c:showDLblsOverMax val="0"/>
  </c:chart>
  <c:spPr>
    <a:solidFill>
      <a:schemeClr val="bg1"/>
    </a:solidFill>
    <a:ln w="9525" cap="flat" cmpd="sng" algn="ctr">
      <a:noFill/>
      <a:round/>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77481681214641"/>
          <c:y val="6.8876334404387812E-2"/>
          <c:w val="0.77945856366310684"/>
          <c:h val="0.69767441860466484"/>
        </c:manualLayout>
      </c:layout>
      <c:scatterChart>
        <c:scatterStyle val="lineMarker"/>
        <c:varyColors val="0"/>
        <c:ser>
          <c:idx val="4"/>
          <c:order val="0"/>
          <c:tx>
            <c:v>Previous Best</c:v>
          </c:tx>
          <c:spPr>
            <a:ln w="63500">
              <a:solidFill>
                <a:srgbClr val="FF0000"/>
              </a:solidFill>
              <a:prstDash val="solid"/>
            </a:ln>
          </c:spPr>
          <c:marker>
            <c:symbol val="none"/>
          </c:marker>
          <c:xVal>
            <c:numRef>
              <c:f>Sheet1!$I$2:$I$1000</c:f>
              <c:numCache>
                <c:formatCode>General</c:formatCode>
                <c:ptCount val="999"/>
                <c:pt idx="0">
                  <c:v>5.4677236625772039E-4</c:v>
                </c:pt>
                <c:pt idx="1">
                  <c:v>5.5509884899260838E-4</c:v>
                </c:pt>
                <c:pt idx="2">
                  <c:v>5.6355213095696114E-4</c:v>
                </c:pt>
                <c:pt idx="3">
                  <c:v>5.721341431035214E-4</c:v>
                </c:pt>
                <c:pt idx="4">
                  <c:v>5.8084684579037544E-4</c:v>
                </c:pt>
                <c:pt idx="5">
                  <c:v>5.8969222922880603E-4</c:v>
                </c:pt>
                <c:pt idx="6">
                  <c:v>5.9867231393788054E-4</c:v>
                </c:pt>
                <c:pt idx="7">
                  <c:v>6.0778915120595939E-4</c:v>
                </c:pt>
                <c:pt idx="8">
                  <c:v>6.1704482355935631E-4</c:v>
                </c:pt>
                <c:pt idx="9">
                  <c:v>6.2644144523791613E-4</c:v>
                </c:pt>
                <c:pt idx="10">
                  <c:v>6.3598116267808821E-4</c:v>
                </c:pt>
                <c:pt idx="11">
                  <c:v>6.4566615500314447E-4</c:v>
                </c:pt>
                <c:pt idx="12">
                  <c:v>6.5549863452094915E-4</c:v>
                </c:pt>
                <c:pt idx="13">
                  <c:v>6.6548084722938992E-4</c:v>
                </c:pt>
                <c:pt idx="14">
                  <c:v>6.7561507332934007E-4</c:v>
                </c:pt>
                <c:pt idx="15">
                  <c:v>6.8590362774551212E-4</c:v>
                </c:pt>
                <c:pt idx="16">
                  <c:v>6.9634886065534404E-4</c:v>
                </c:pt>
                <c:pt idx="17">
                  <c:v>7.0695315802572919E-4</c:v>
                </c:pt>
                <c:pt idx="18">
                  <c:v>7.1771894215810034E-4</c:v>
                </c:pt>
                <c:pt idx="19">
                  <c:v>7.2864867224172933E-4</c:v>
                </c:pt>
                <c:pt idx="20">
                  <c:v>7.3974484491546677E-4</c:v>
                </c:pt>
                <c:pt idx="21">
                  <c:v>7.5100999483803462E-4</c:v>
                </c:pt>
                <c:pt idx="22">
                  <c:v>7.6244669526703412E-4</c:v>
                </c:pt>
                <c:pt idx="23">
                  <c:v>7.7405755864673584E-4</c:v>
                </c:pt>
                <c:pt idx="24">
                  <c:v>7.8584523720480893E-4</c:v>
                </c:pt>
                <c:pt idx="25">
                  <c:v>7.9781242355819065E-4</c:v>
                </c:pt>
                <c:pt idx="26">
                  <c:v>8.0996185132811455E-4</c:v>
                </c:pt>
                <c:pt idx="27">
                  <c:v>8.2229629576457746E-4</c:v>
                </c:pt>
                <c:pt idx="28">
                  <c:v>8.3481857438027346E-4</c:v>
                </c:pt>
                <c:pt idx="29">
                  <c:v>8.4753154759418744E-4</c:v>
                </c:pt>
                <c:pt idx="30">
                  <c:v>8.6043811938496225E-4</c:v>
                </c:pt>
                <c:pt idx="31">
                  <c:v>8.7354123795428879E-4</c:v>
                </c:pt>
                <c:pt idx="32">
                  <c:v>8.8684389640028766E-4</c:v>
                </c:pt>
                <c:pt idx="33">
                  <c:v>9.0034913340131142E-4</c:v>
                </c:pt>
                <c:pt idx="34">
                  <c:v>9.1406003390995065E-4</c:v>
                </c:pt>
                <c:pt idx="35">
                  <c:v>9.2797972985783465E-4</c:v>
                </c:pt>
                <c:pt idx="36">
                  <c:v>9.4211140087088567E-4</c:v>
                </c:pt>
                <c:pt idx="37">
                  <c:v>9.5645827499583208E-4</c:v>
                </c:pt>
                <c:pt idx="38">
                  <c:v>9.7102362943738568E-4</c:v>
                </c:pt>
                <c:pt idx="39">
                  <c:v>9.8581079130700099E-4</c:v>
                </c:pt>
                <c:pt idx="40">
                  <c:v>1.0008231383827203E-3</c:v>
                </c:pt>
                <c:pt idx="41">
                  <c:v>1.0160640998809404E-3</c:v>
                </c:pt>
                <c:pt idx="42">
                  <c:v>1.0315371572395299E-3</c:v>
                </c:pt>
                <c:pt idx="43">
                  <c:v>1.0472458449132499E-3</c:v>
                </c:pt>
                <c:pt idx="44">
                  <c:v>1.0631937511809402E-3</c:v>
                </c:pt>
                <c:pt idx="45">
                  <c:v>1.07938451896542E-3</c:v>
                </c:pt>
                <c:pt idx="46">
                  <c:v>1.0958218466654004E-3</c:v>
                </c:pt>
                <c:pt idx="47">
                  <c:v>1.1125094890004103E-3</c:v>
                </c:pt>
                <c:pt idx="48">
                  <c:v>1.1294512578684402E-3</c:v>
                </c:pt>
                <c:pt idx="49">
                  <c:v>1.1466510232167153E-3</c:v>
                </c:pt>
                <c:pt idx="50">
                  <c:v>1.1641127139255917E-3</c:v>
                </c:pt>
                <c:pt idx="51">
                  <c:v>1.1818403187061621E-3</c:v>
                </c:pt>
                <c:pt idx="52">
                  <c:v>1.1998378870113305E-3</c:v>
                </c:pt>
                <c:pt idx="53">
                  <c:v>1.2181095299607743E-3</c:v>
                </c:pt>
                <c:pt idx="54">
                  <c:v>1.2366594212799421E-3</c:v>
                </c:pt>
                <c:pt idx="55">
                  <c:v>1.2554917982537498E-3</c:v>
                </c:pt>
                <c:pt idx="56">
                  <c:v>1.2746109626941605E-3</c:v>
                </c:pt>
                <c:pt idx="57">
                  <c:v>1.2940212819230103E-3</c:v>
                </c:pt>
                <c:pt idx="58">
                  <c:v>1.3137271897695503E-3</c:v>
                </c:pt>
                <c:pt idx="59">
                  <c:v>1.3337331875833021E-3</c:v>
                </c:pt>
                <c:pt idx="60">
                  <c:v>1.354043845262245E-3</c:v>
                </c:pt>
                <c:pt idx="61">
                  <c:v>1.3746638022966821E-3</c:v>
                </c:pt>
                <c:pt idx="62">
                  <c:v>1.3955977688291203E-3</c:v>
                </c:pt>
                <c:pt idx="63">
                  <c:v>1.4168505267300904E-3</c:v>
                </c:pt>
                <c:pt idx="64">
                  <c:v>1.4384269306904321E-3</c:v>
                </c:pt>
                <c:pt idx="65">
                  <c:v>1.4603319093303821E-3</c:v>
                </c:pt>
                <c:pt idx="66">
                  <c:v>1.4825704663252784E-3</c:v>
                </c:pt>
                <c:pt idx="67">
                  <c:v>1.50514768154849E-3</c:v>
                </c:pt>
                <c:pt idx="68">
                  <c:v>1.5280687122319705E-3</c:v>
                </c:pt>
                <c:pt idx="69">
                  <c:v>1.55133879414413E-3</c:v>
                </c:pt>
                <c:pt idx="70">
                  <c:v>1.5749632427859205E-3</c:v>
                </c:pt>
                <c:pt idx="71">
                  <c:v>1.598947454605023E-3</c:v>
                </c:pt>
                <c:pt idx="72">
                  <c:v>1.6232969082284221E-3</c:v>
                </c:pt>
                <c:pt idx="73">
                  <c:v>1.6480171657141664E-3</c:v>
                </c:pt>
                <c:pt idx="74">
                  <c:v>1.673113873821481E-3</c:v>
                </c:pt>
                <c:pt idx="75">
                  <c:v>1.6985927653009861E-3</c:v>
                </c:pt>
                <c:pt idx="76">
                  <c:v>1.7244596602040321E-3</c:v>
                </c:pt>
                <c:pt idx="77">
                  <c:v>1.7507204672122141E-3</c:v>
                </c:pt>
                <c:pt idx="78">
                  <c:v>1.7773811849870354E-3</c:v>
                </c:pt>
                <c:pt idx="79">
                  <c:v>1.8044479035401447E-3</c:v>
                </c:pt>
                <c:pt idx="80">
                  <c:v>1.8319268056244899E-3</c:v>
                </c:pt>
                <c:pt idx="81">
                  <c:v>1.8598241681466905E-3</c:v>
                </c:pt>
                <c:pt idx="82">
                  <c:v>1.888146363600731E-3</c:v>
                </c:pt>
                <c:pt idx="83">
                  <c:v>1.9168998615235748E-3</c:v>
                </c:pt>
                <c:pt idx="84">
                  <c:v>1.9460912299731703E-3</c:v>
                </c:pt>
                <c:pt idx="85">
                  <c:v>1.9757271370285999E-3</c:v>
                </c:pt>
                <c:pt idx="86">
                  <c:v>2.0058143523132852E-3</c:v>
                </c:pt>
                <c:pt idx="87">
                  <c:v>2.0363597485414417E-3</c:v>
                </c:pt>
                <c:pt idx="88">
                  <c:v>2.0673703030877452E-3</c:v>
                </c:pt>
                <c:pt idx="89">
                  <c:v>2.0988530995814407E-3</c:v>
                </c:pt>
                <c:pt idx="90">
                  <c:v>2.1308153295243005E-3</c:v>
                </c:pt>
                <c:pt idx="91">
                  <c:v>2.1632642939333293E-3</c:v>
                </c:pt>
                <c:pt idx="92">
                  <c:v>2.1962074050084304E-3</c:v>
                </c:pt>
                <c:pt idx="93">
                  <c:v>2.2296521878258104E-3</c:v>
                </c:pt>
                <c:pt idx="94">
                  <c:v>2.263606282056714E-3</c:v>
                </c:pt>
                <c:pt idx="95">
                  <c:v>2.2980774437123875E-3</c:v>
                </c:pt>
                <c:pt idx="96">
                  <c:v>2.3330735469161206E-3</c:v>
                </c:pt>
                <c:pt idx="97">
                  <c:v>2.3686025857016209E-3</c:v>
                </c:pt>
                <c:pt idx="98">
                  <c:v>2.4046726758391998E-3</c:v>
                </c:pt>
                <c:pt idx="99">
                  <c:v>2.4412920566895652E-3</c:v>
                </c:pt>
                <c:pt idx="100">
                  <c:v>2.4784690930858308E-3</c:v>
                </c:pt>
                <c:pt idx="101">
                  <c:v>2.5162122772445011E-3</c:v>
                </c:pt>
                <c:pt idx="102">
                  <c:v>2.5545302307051062E-3</c:v>
                </c:pt>
                <c:pt idx="103">
                  <c:v>2.5934317062996162E-3</c:v>
                </c:pt>
                <c:pt idx="104">
                  <c:v>2.6329255901518505E-3</c:v>
                </c:pt>
                <c:pt idx="105">
                  <c:v>2.6730209037074911E-3</c:v>
                </c:pt>
                <c:pt idx="106">
                  <c:v>2.7137268057944234E-3</c:v>
                </c:pt>
                <c:pt idx="107">
                  <c:v>2.7550525947151005E-3</c:v>
                </c:pt>
                <c:pt idx="108">
                  <c:v>2.79700771037071E-3</c:v>
                </c:pt>
                <c:pt idx="109">
                  <c:v>2.8396017364169211E-3</c:v>
                </c:pt>
                <c:pt idx="110">
                  <c:v>2.8828444024537178E-3</c:v>
                </c:pt>
                <c:pt idx="111">
                  <c:v>2.9267455862474452E-3</c:v>
                </c:pt>
                <c:pt idx="112">
                  <c:v>2.9713153159872411E-3</c:v>
                </c:pt>
                <c:pt idx="113">
                  <c:v>3.0165637725758812E-3</c:v>
                </c:pt>
                <c:pt idx="114">
                  <c:v>3.0625012919552469E-3</c:v>
                </c:pt>
                <c:pt idx="115">
                  <c:v>3.1091383674672658E-3</c:v>
                </c:pt>
                <c:pt idx="116">
                  <c:v>3.1564856522509812E-3</c:v>
                </c:pt>
                <c:pt idx="117">
                  <c:v>3.2045539616761725E-3</c:v>
                </c:pt>
                <c:pt idx="118">
                  <c:v>3.253354275813383E-3</c:v>
                </c:pt>
                <c:pt idx="119">
                  <c:v>3.3028977419425152E-3</c:v>
                </c:pt>
                <c:pt idx="120">
                  <c:v>3.3531956770989652E-3</c:v>
                </c:pt>
                <c:pt idx="121">
                  <c:v>3.4042595706588316E-3</c:v>
                </c:pt>
                <c:pt idx="122">
                  <c:v>3.4561010869632808E-3</c:v>
                </c:pt>
                <c:pt idx="123">
                  <c:v>3.5087320679830654E-3</c:v>
                </c:pt>
                <c:pt idx="124">
                  <c:v>3.5621645360234089E-3</c:v>
                </c:pt>
                <c:pt idx="125">
                  <c:v>3.6164106964704412E-3</c:v>
                </c:pt>
                <c:pt idx="126">
                  <c:v>3.6714829405791252E-3</c:v>
                </c:pt>
                <c:pt idx="127">
                  <c:v>3.7273938483037491E-3</c:v>
                </c:pt>
                <c:pt idx="128">
                  <c:v>3.7841561911712705E-3</c:v>
                </c:pt>
                <c:pt idx="129">
                  <c:v>3.8417829351992307E-3</c:v>
                </c:pt>
                <c:pt idx="130">
                  <c:v>3.9002872438571425E-3</c:v>
                </c:pt>
                <c:pt idx="131">
                  <c:v>3.9596824810731804E-3</c:v>
                </c:pt>
                <c:pt idx="132">
                  <c:v>4.0199822142875001E-3</c:v>
                </c:pt>
                <c:pt idx="133">
                  <c:v>4.0812002175507804E-3</c:v>
                </c:pt>
                <c:pt idx="134">
                  <c:v>4.14335047467087E-3</c:v>
                </c:pt>
                <c:pt idx="135">
                  <c:v>4.2064471824070091E-3</c:v>
                </c:pt>
                <c:pt idx="136">
                  <c:v>4.270504753712683E-3</c:v>
                </c:pt>
                <c:pt idx="137">
                  <c:v>4.3355378210280298E-3</c:v>
                </c:pt>
                <c:pt idx="138">
                  <c:v>4.4015612396224113E-3</c:v>
                </c:pt>
                <c:pt idx="139">
                  <c:v>4.4685900909871923E-3</c:v>
                </c:pt>
                <c:pt idx="140">
                  <c:v>4.5366396862814642E-3</c:v>
                </c:pt>
                <c:pt idx="141">
                  <c:v>4.6057255698288297E-3</c:v>
                </c:pt>
                <c:pt idx="142">
                  <c:v>4.6758635226688914E-3</c:v>
                </c:pt>
                <c:pt idx="143">
                  <c:v>4.7470695661612798E-3</c:v>
                </c:pt>
                <c:pt idx="144">
                  <c:v>4.8193599656459734E-3</c:v>
                </c:pt>
                <c:pt idx="145">
                  <c:v>4.8927512341583506E-3</c:v>
                </c:pt>
                <c:pt idx="146">
                  <c:v>4.9672601362013924E-3</c:v>
                </c:pt>
                <c:pt idx="147">
                  <c:v>5.0429036915750104E-3</c:v>
                </c:pt>
                <c:pt idx="148">
                  <c:v>5.1196991792640213E-3</c:v>
                </c:pt>
                <c:pt idx="149">
                  <c:v>5.1976641413847514E-3</c:v>
                </c:pt>
                <c:pt idx="150">
                  <c:v>5.2768163871926965E-3</c:v>
                </c:pt>
                <c:pt idx="151">
                  <c:v>5.3571739971498599E-3</c:v>
                </c:pt>
                <c:pt idx="152">
                  <c:v>5.4387553270557011E-3</c:v>
                </c:pt>
                <c:pt idx="153">
                  <c:v>5.5215790122392933E-3</c:v>
                </c:pt>
                <c:pt idx="154">
                  <c:v>5.6056639718165433E-3</c:v>
                </c:pt>
                <c:pt idx="155">
                  <c:v>5.6910294130117917E-3</c:v>
                </c:pt>
                <c:pt idx="156">
                  <c:v>5.7776948355449508E-3</c:v>
                </c:pt>
                <c:pt idx="157">
                  <c:v>5.8656800360861816E-3</c:v>
                </c:pt>
                <c:pt idx="158">
                  <c:v>5.955005112777907E-3</c:v>
                </c:pt>
                <c:pt idx="159">
                  <c:v>6.0456904698252423E-3</c:v>
                </c:pt>
                <c:pt idx="160">
                  <c:v>6.1377568221575802E-3</c:v>
                </c:pt>
                <c:pt idx="161">
                  <c:v>6.2312252001600673E-3</c:v>
                </c:pt>
                <c:pt idx="162">
                  <c:v>6.3261169544771411E-3</c:v>
                </c:pt>
                <c:pt idx="163">
                  <c:v>6.4224537608905024E-3</c:v>
                </c:pt>
                <c:pt idx="164">
                  <c:v>6.5202576252696024E-3</c:v>
                </c:pt>
                <c:pt idx="165">
                  <c:v>6.6195508885985195E-3</c:v>
                </c:pt>
                <c:pt idx="166">
                  <c:v>6.7203562320797324E-3</c:v>
                </c:pt>
                <c:pt idx="167">
                  <c:v>6.8226966823144988E-3</c:v>
                </c:pt>
                <c:pt idx="168">
                  <c:v>6.9265956165628934E-3</c:v>
                </c:pt>
                <c:pt idx="169">
                  <c:v>7.032076768084203E-3</c:v>
                </c:pt>
                <c:pt idx="170">
                  <c:v>7.1391642315575014E-3</c:v>
                </c:pt>
                <c:pt idx="171">
                  <c:v>7.2478824685862919E-3</c:v>
                </c:pt>
                <c:pt idx="172">
                  <c:v>7.3582563132855924E-3</c:v>
                </c:pt>
                <c:pt idx="173">
                  <c:v>7.4703109779549123E-3</c:v>
                </c:pt>
                <c:pt idx="174">
                  <c:v>7.5840720588374703E-3</c:v>
                </c:pt>
                <c:pt idx="175">
                  <c:v>7.6995655419669707E-3</c:v>
                </c:pt>
                <c:pt idx="176">
                  <c:v>7.8168178091035309E-3</c:v>
                </c:pt>
                <c:pt idx="177">
                  <c:v>7.9358556437599224E-3</c:v>
                </c:pt>
                <c:pt idx="178">
                  <c:v>8.0567062373199539E-3</c:v>
                </c:pt>
                <c:pt idx="179">
                  <c:v>8.1793971952484525E-3</c:v>
                </c:pt>
                <c:pt idx="180">
                  <c:v>8.3039565433995228E-3</c:v>
                </c:pt>
                <c:pt idx="181">
                  <c:v>8.4304127344157227E-3</c:v>
                </c:pt>
                <c:pt idx="182">
                  <c:v>8.5587946542292782E-3</c:v>
                </c:pt>
                <c:pt idx="183">
                  <c:v>8.6891316286590008E-3</c:v>
                </c:pt>
                <c:pt idx="184">
                  <c:v>8.8214534301106536E-3</c:v>
                </c:pt>
                <c:pt idx="185">
                  <c:v>8.9557902843764737E-3</c:v>
                </c:pt>
                <c:pt idx="186">
                  <c:v>9.0921728775394568E-3</c:v>
                </c:pt>
                <c:pt idx="187">
                  <c:v>9.2306323629841557E-3</c:v>
                </c:pt>
                <c:pt idx="188">
                  <c:v>9.3712003685118301E-3</c:v>
                </c:pt>
                <c:pt idx="189">
                  <c:v>9.5139090035653746E-3</c:v>
                </c:pt>
                <c:pt idx="190">
                  <c:v>9.6587908665637708E-3</c:v>
                </c:pt>
                <c:pt idx="191">
                  <c:v>9.8058790523491875E-3</c:v>
                </c:pt>
                <c:pt idx="192">
                  <c:v>9.9552071597454137E-3</c:v>
                </c:pt>
                <c:pt idx="193">
                  <c:v>1.0106809299233922E-2</c:v>
                </c:pt>
                <c:pt idx="194">
                  <c:v>1.0260720100744899E-2</c:v>
                </c:pt>
                <c:pt idx="195">
                  <c:v>1.0416974721568403E-2</c:v>
                </c:pt>
                <c:pt idx="196">
                  <c:v>1.0575608854384104E-2</c:v>
                </c:pt>
                <c:pt idx="197">
                  <c:v>1.0736658735415443E-2</c:v>
                </c:pt>
                <c:pt idx="198">
                  <c:v>1.0900161152706023E-2</c:v>
                </c:pt>
                <c:pt idx="199">
                  <c:v>1.1066153454523801E-2</c:v>
                </c:pt>
                <c:pt idx="200">
                  <c:v>1.1234673557892202E-2</c:v>
                </c:pt>
                <c:pt idx="201">
                  <c:v>1.1405759957251021E-2</c:v>
                </c:pt>
                <c:pt idx="202">
                  <c:v>1.1579451733249703E-2</c:v>
                </c:pt>
                <c:pt idx="203">
                  <c:v>1.17557885616748E-2</c:v>
                </c:pt>
                <c:pt idx="204">
                  <c:v>1.1934810722512621E-2</c:v>
                </c:pt>
                <c:pt idx="205">
                  <c:v>1.2116559109149799E-2</c:v>
                </c:pt>
                <c:pt idx="206">
                  <c:v>1.2301075237715771E-2</c:v>
                </c:pt>
                <c:pt idx="207">
                  <c:v>1.2488401256564143E-2</c:v>
                </c:pt>
                <c:pt idx="208">
                  <c:v>1.2678579955902505E-2</c:v>
                </c:pt>
                <c:pt idx="209">
                  <c:v>1.2871654777566003E-2</c:v>
                </c:pt>
                <c:pt idx="210">
                  <c:v>1.3067669824940099E-2</c:v>
                </c:pt>
                <c:pt idx="211">
                  <c:v>1.3266669873035607E-2</c:v>
                </c:pt>
                <c:pt idx="212">
                  <c:v>1.3468700378716518E-2</c:v>
                </c:pt>
                <c:pt idx="213">
                  <c:v>1.3673807491082744E-2</c:v>
                </c:pt>
                <c:pt idx="214">
                  <c:v>1.388203806201301E-2</c:v>
                </c:pt>
                <c:pt idx="215">
                  <c:v>1.4093439656865821E-2</c:v>
                </c:pt>
                <c:pt idx="216">
                  <c:v>1.4308060565345998E-2</c:v>
                </c:pt>
                <c:pt idx="217">
                  <c:v>1.4525949812534002E-2</c:v>
                </c:pt>
                <c:pt idx="218">
                  <c:v>1.4747157170085302E-2</c:v>
                </c:pt>
                <c:pt idx="219">
                  <c:v>1.4971733167599298E-2</c:v>
                </c:pt>
                <c:pt idx="220">
                  <c:v>1.5199729104161702E-2</c:v>
                </c:pt>
                <c:pt idx="221">
                  <c:v>1.5431197060062601E-2</c:v>
                </c:pt>
                <c:pt idx="222">
                  <c:v>1.5666189908693003E-2</c:v>
                </c:pt>
                <c:pt idx="223">
                  <c:v>1.5904761328622403E-2</c:v>
                </c:pt>
                <c:pt idx="224">
                  <c:v>1.6146965815860465E-2</c:v>
                </c:pt>
                <c:pt idx="225">
                  <c:v>1.6392858696305124E-2</c:v>
                </c:pt>
                <c:pt idx="226">
                  <c:v>1.6642496138380605E-2</c:v>
                </c:pt>
                <c:pt idx="227">
                  <c:v>1.6895935165868663E-2</c:v>
                </c:pt>
                <c:pt idx="228">
                  <c:v>1.7153233670932602E-2</c:v>
                </c:pt>
                <c:pt idx="229">
                  <c:v>1.7414450427342708E-2</c:v>
                </c:pt>
                <c:pt idx="230">
                  <c:v>1.7679645103901194E-2</c:v>
                </c:pt>
                <c:pt idx="231">
                  <c:v>1.79488782780725E-2</c:v>
                </c:pt>
                <c:pt idx="232">
                  <c:v>1.8222211449819756E-2</c:v>
                </c:pt>
                <c:pt idx="233">
                  <c:v>1.8499707055654402E-2</c:v>
                </c:pt>
                <c:pt idx="234">
                  <c:v>1.8781428482898085E-2</c:v>
                </c:pt>
                <c:pt idx="235">
                  <c:v>1.9067440084160461E-2</c:v>
                </c:pt>
                <c:pt idx="236">
                  <c:v>1.9357807192040905E-2</c:v>
                </c:pt>
                <c:pt idx="237">
                  <c:v>1.9652596134051709E-2</c:v>
                </c:pt>
                <c:pt idx="238">
                  <c:v>1.9951874247768616E-2</c:v>
                </c:pt>
                <c:pt idx="239">
                  <c:v>2.02557098962114E-2</c:v>
                </c:pt>
                <c:pt idx="240">
                  <c:v>2.0564172483463813E-2</c:v>
                </c:pt>
                <c:pt idx="241">
                  <c:v>2.0877332470521842E-2</c:v>
                </c:pt>
                <c:pt idx="242">
                  <c:v>2.1195261391391978E-2</c:v>
                </c:pt>
                <c:pt idx="243">
                  <c:v>2.1518031869433508E-2</c:v>
                </c:pt>
                <c:pt idx="244">
                  <c:v>2.1845717633942996E-2</c:v>
                </c:pt>
                <c:pt idx="245">
                  <c:v>2.2178393536997611E-2</c:v>
                </c:pt>
                <c:pt idx="246">
                  <c:v>2.2516135570556012E-2</c:v>
                </c:pt>
                <c:pt idx="247">
                  <c:v>2.2859020883813638E-2</c:v>
                </c:pt>
                <c:pt idx="248">
                  <c:v>2.3207127800825816E-2</c:v>
                </c:pt>
                <c:pt idx="249">
                  <c:v>2.3560535838401567E-2</c:v>
                </c:pt>
                <c:pt idx="250">
                  <c:v>2.3919325724265611E-2</c:v>
                </c:pt>
                <c:pt idx="251">
                  <c:v>2.4283579415498011E-2</c:v>
                </c:pt>
                <c:pt idx="252">
                  <c:v>2.4653380117257002E-2</c:v>
                </c:pt>
                <c:pt idx="253">
                  <c:v>2.5028812301783606E-2</c:v>
                </c:pt>
                <c:pt idx="254">
                  <c:v>2.5409961727699566E-2</c:v>
                </c:pt>
                <c:pt idx="255">
                  <c:v>2.5796915459593461E-2</c:v>
                </c:pt>
                <c:pt idx="256">
                  <c:v>2.6189761887911802E-2</c:v>
                </c:pt>
                <c:pt idx="257">
                  <c:v>2.6588590749148877E-2</c:v>
                </c:pt>
                <c:pt idx="258">
                  <c:v>2.6993493146344111E-2</c:v>
                </c:pt>
                <c:pt idx="259">
                  <c:v>2.7404561569892516E-2</c:v>
                </c:pt>
                <c:pt idx="260">
                  <c:v>2.7821889918672602E-2</c:v>
                </c:pt>
                <c:pt idx="261">
                  <c:v>2.8245573521495291E-2</c:v>
                </c:pt>
                <c:pt idx="262">
                  <c:v>2.8675709158878206E-2</c:v>
                </c:pt>
                <c:pt idx="263">
                  <c:v>2.9112395085155611E-2</c:v>
                </c:pt>
                <c:pt idx="264">
                  <c:v>2.9555731050919312E-2</c:v>
                </c:pt>
                <c:pt idx="265">
                  <c:v>3.0005818325806795E-2</c:v>
                </c:pt>
                <c:pt idx="266">
                  <c:v>3.0462759721630803E-2</c:v>
                </c:pt>
                <c:pt idx="267">
                  <c:v>3.0926659615868903E-2</c:v>
                </c:pt>
                <c:pt idx="268">
                  <c:v>3.1397623975501408E-2</c:v>
                </c:pt>
                <c:pt idx="269">
                  <c:v>3.1875760381220225E-2</c:v>
                </c:pt>
                <c:pt idx="270">
                  <c:v>3.2361178051999812E-2</c:v>
                </c:pt>
                <c:pt idx="271">
                  <c:v>3.2853987870050956E-2</c:v>
                </c:pt>
                <c:pt idx="272">
                  <c:v>3.3354302406142601E-2</c:v>
                </c:pt>
                <c:pt idx="273">
                  <c:v>3.3862235945322401E-2</c:v>
                </c:pt>
                <c:pt idx="274">
                  <c:v>3.4377904513017712E-2</c:v>
                </c:pt>
                <c:pt idx="275">
                  <c:v>3.49014259015408E-2</c:v>
                </c:pt>
                <c:pt idx="276">
                  <c:v>3.5432919696995815E-2</c:v>
                </c:pt>
                <c:pt idx="277">
                  <c:v>3.5972507306594702E-2</c:v>
                </c:pt>
                <c:pt idx="278">
                  <c:v>3.6520311986390552E-2</c:v>
                </c:pt>
                <c:pt idx="279">
                  <c:v>3.7076458869431998E-2</c:v>
                </c:pt>
                <c:pt idx="280">
                  <c:v>3.7641074994347212E-2</c:v>
                </c:pt>
                <c:pt idx="281">
                  <c:v>3.8214289334362578E-2</c:v>
                </c:pt>
                <c:pt idx="282">
                  <c:v>3.8796232826764282E-2</c:v>
                </c:pt>
                <c:pt idx="283">
                  <c:v>3.9387038402806211E-2</c:v>
                </c:pt>
                <c:pt idx="284">
                  <c:v>3.998684101807741E-2</c:v>
                </c:pt>
                <c:pt idx="285">
                  <c:v>4.0595777683327311E-2</c:v>
                </c:pt>
                <c:pt idx="286">
                  <c:v>4.1213987495763812E-2</c:v>
                </c:pt>
                <c:pt idx="287">
                  <c:v>4.1841611670826222E-2</c:v>
                </c:pt>
                <c:pt idx="288">
                  <c:v>4.2478793574442814E-2</c:v>
                </c:pt>
                <c:pt idx="289">
                  <c:v>4.3125678755779356E-2</c:v>
                </c:pt>
                <c:pt idx="290">
                  <c:v>4.3782414980487551E-2</c:v>
                </c:pt>
                <c:pt idx="291">
                  <c:v>4.4449152264452806E-2</c:v>
                </c:pt>
                <c:pt idx="292">
                  <c:v>4.5126042908074697E-2</c:v>
                </c:pt>
                <c:pt idx="293">
                  <c:v>4.5813241531041098E-2</c:v>
                </c:pt>
                <c:pt idx="294">
                  <c:v>4.6510905107655105E-2</c:v>
                </c:pt>
                <c:pt idx="295">
                  <c:v>4.7219193002695614E-2</c:v>
                </c:pt>
                <c:pt idx="296">
                  <c:v>4.7938267007812833E-2</c:v>
                </c:pt>
                <c:pt idx="297">
                  <c:v>4.8668291378490103E-2</c:v>
                </c:pt>
                <c:pt idx="298">
                  <c:v>4.9409432871563824E-2</c:v>
                </c:pt>
                <c:pt idx="299">
                  <c:v>5.0161860783313306E-2</c:v>
                </c:pt>
                <c:pt idx="300">
                  <c:v>5.0925746988135304E-2</c:v>
                </c:pt>
                <c:pt idx="301">
                  <c:v>5.1701265977802294E-2</c:v>
                </c:pt>
                <c:pt idx="302">
                  <c:v>5.2488594901322946E-2</c:v>
                </c:pt>
                <c:pt idx="303">
                  <c:v>5.3287913605403199E-2</c:v>
                </c:pt>
                <c:pt idx="304">
                  <c:v>5.4099404675537012E-2</c:v>
                </c:pt>
                <c:pt idx="305">
                  <c:v>5.4923253477701814E-2</c:v>
                </c:pt>
                <c:pt idx="306">
                  <c:v>5.5759648200712497E-2</c:v>
                </c:pt>
                <c:pt idx="307">
                  <c:v>5.6608779899200497E-2</c:v>
                </c:pt>
                <c:pt idx="308">
                  <c:v>5.7470842537259266E-2</c:v>
                </c:pt>
                <c:pt idx="309">
                  <c:v>5.8346033032750814E-2</c:v>
                </c:pt>
                <c:pt idx="310">
                  <c:v>5.9234551302284895E-2</c:v>
                </c:pt>
                <c:pt idx="311">
                  <c:v>6.0136600306888534E-2</c:v>
                </c:pt>
                <c:pt idx="312">
                  <c:v>6.1052386098363713E-2</c:v>
                </c:pt>
                <c:pt idx="313">
                  <c:v>6.1982117866359106E-2</c:v>
                </c:pt>
                <c:pt idx="314">
                  <c:v>6.2926007986151514E-2</c:v>
                </c:pt>
                <c:pt idx="315">
                  <c:v>6.3884272067158701E-2</c:v>
                </c:pt>
                <c:pt idx="316">
                  <c:v>6.4857129002191913E-2</c:v>
                </c:pt>
                <c:pt idx="317">
                  <c:v>6.5844801017453394E-2</c:v>
                </c:pt>
                <c:pt idx="318">
                  <c:v>6.6847513723302887E-2</c:v>
                </c:pt>
                <c:pt idx="319">
                  <c:v>6.786549616578981E-2</c:v>
                </c:pt>
                <c:pt idx="320">
                  <c:v>6.889898087897442E-2</c:v>
                </c:pt>
                <c:pt idx="321">
                  <c:v>6.9948203938045933E-2</c:v>
                </c:pt>
                <c:pt idx="322">
                  <c:v>7.1013405013244033E-2</c:v>
                </c:pt>
                <c:pt idx="323">
                  <c:v>7.2094827424613803E-2</c:v>
                </c:pt>
                <c:pt idx="324">
                  <c:v>7.3192718197576723E-2</c:v>
                </c:pt>
                <c:pt idx="325">
                  <c:v>7.4307328119367064E-2</c:v>
                </c:pt>
                <c:pt idx="326">
                  <c:v>7.5438911796311833E-2</c:v>
                </c:pt>
                <c:pt idx="327">
                  <c:v>7.6587727711991724E-2</c:v>
                </c:pt>
                <c:pt idx="328">
                  <c:v>7.7754038286286034E-2</c:v>
                </c:pt>
                <c:pt idx="329">
                  <c:v>7.8938109935315734E-2</c:v>
                </c:pt>
                <c:pt idx="330">
                  <c:v>8.0140213132300187E-2</c:v>
                </c:pt>
                <c:pt idx="331">
                  <c:v>8.1360622469340324E-2</c:v>
                </c:pt>
                <c:pt idx="332">
                  <c:v>8.2599616720142516E-2</c:v>
                </c:pt>
                <c:pt idx="333">
                  <c:v>8.3857478903700114E-2</c:v>
                </c:pt>
                <c:pt idx="334">
                  <c:v>8.5134496348933539E-2</c:v>
                </c:pt>
                <c:pt idx="335">
                  <c:v>8.6430960760337044E-2</c:v>
                </c:pt>
                <c:pt idx="336">
                  <c:v>8.7747168284606727E-2</c:v>
                </c:pt>
                <c:pt idx="337">
                  <c:v>8.9083419578280365E-2</c:v>
                </c:pt>
                <c:pt idx="338">
                  <c:v>9.0440019876426581E-2</c:v>
                </c:pt>
                <c:pt idx="339">
                  <c:v>9.1817279062362145E-2</c:v>
                </c:pt>
                <c:pt idx="340">
                  <c:v>9.3215511738438714E-2</c:v>
                </c:pt>
                <c:pt idx="341">
                  <c:v>9.4635037297907343E-2</c:v>
                </c:pt>
                <c:pt idx="342">
                  <c:v>9.6076179997875544E-2</c:v>
                </c:pt>
                <c:pt idx="343">
                  <c:v>9.7539269033376244E-2</c:v>
                </c:pt>
                <c:pt idx="344">
                  <c:v>9.9024638612564705E-2</c:v>
                </c:pt>
                <c:pt idx="345">
                  <c:v>0.10053262803306109</c:v>
                </c:pt>
                <c:pt idx="346">
                  <c:v>0.10206358175945222</c:v>
                </c:pt>
                <c:pt idx="347">
                  <c:v>0.10361784950198202</c:v>
                </c:pt>
                <c:pt idx="348">
                  <c:v>0.10519578629642888</c:v>
                </c:pt>
                <c:pt idx="349">
                  <c:v>0.10679775258520839</c:v>
                </c:pt>
                <c:pt idx="350">
                  <c:v>0.108424114299702</c:v>
                </c:pt>
                <c:pt idx="351">
                  <c:v>0.11007524294386091</c:v>
                </c:pt>
                <c:pt idx="352">
                  <c:v>0.11175151567904518</c:v>
                </c:pt>
                <c:pt idx="353">
                  <c:v>0.113453315410199</c:v>
                </c:pt>
                <c:pt idx="354">
                  <c:v>0.11518103087329802</c:v>
                </c:pt>
                <c:pt idx="355">
                  <c:v>0.11693505672416002</c:v>
                </c:pt>
                <c:pt idx="356">
                  <c:v>0.11871579362859012</c:v>
                </c:pt>
                <c:pt idx="357">
                  <c:v>0.12052364835389877</c:v>
                </c:pt>
                <c:pt idx="358">
                  <c:v>0.12235903386182498</c:v>
                </c:pt>
                <c:pt idx="359">
                  <c:v>0.124222369402868</c:v>
                </c:pt>
                <c:pt idx="360">
                  <c:v>0.12611408061204901</c:v>
                </c:pt>
                <c:pt idx="361">
                  <c:v>0.128034599606141</c:v>
                </c:pt>
                <c:pt idx="362">
                  <c:v>0.12998436508237882</c:v>
                </c:pt>
                <c:pt idx="363">
                  <c:v>0.13196382241865587</c:v>
                </c:pt>
                <c:pt idx="364">
                  <c:v>0.13397342377528601</c:v>
                </c:pt>
                <c:pt idx="365">
                  <c:v>0.13601362819826004</c:v>
                </c:pt>
                <c:pt idx="366">
                  <c:v>0.13808490172412224</c:v>
                </c:pt>
                <c:pt idx="367">
                  <c:v>0.14018771748641801</c:v>
                </c:pt>
                <c:pt idx="368">
                  <c:v>0.14232255582377387</c:v>
                </c:pt>
                <c:pt idx="369">
                  <c:v>0.14448990438961901</c:v>
                </c:pt>
                <c:pt idx="370">
                  <c:v>0.14669025826357188</c:v>
                </c:pt>
                <c:pt idx="371">
                  <c:v>0.14892412006454001</c:v>
                </c:pt>
                <c:pt idx="372">
                  <c:v>0.15119200006552341</c:v>
                </c:pt>
                <c:pt idx="373">
                  <c:v>0.15349441631017813</c:v>
                </c:pt>
                <c:pt idx="374">
                  <c:v>0.15583189473114456</c:v>
                </c:pt>
                <c:pt idx="375">
                  <c:v>0.15820496927019756</c:v>
                </c:pt>
                <c:pt idx="376">
                  <c:v>0.16061418200020039</c:v>
                </c:pt>
                <c:pt idx="377">
                  <c:v>0.16306008324893301</c:v>
                </c:pt>
                <c:pt idx="378">
                  <c:v>0.16554323172480656</c:v>
                </c:pt>
                <c:pt idx="379">
                  <c:v>0.16806419464447339</c:v>
                </c:pt>
                <c:pt idx="380">
                  <c:v>0.17062354786240821</c:v>
                </c:pt>
                <c:pt idx="381">
                  <c:v>0.17322187600244501</c:v>
                </c:pt>
                <c:pt idx="382">
                  <c:v>0.17585977259131524</c:v>
                </c:pt>
                <c:pt idx="383">
                  <c:v>0.17853784019423041</c:v>
                </c:pt>
                <c:pt idx="384">
                  <c:v>0.18125669055251739</c:v>
                </c:pt>
                <c:pt idx="385">
                  <c:v>0.18401694472336827</c:v>
                </c:pt>
                <c:pt idx="386">
                  <c:v>0.18681923322169447</c:v>
                </c:pt>
                <c:pt idx="387">
                  <c:v>0.18966419616415539</c:v>
                </c:pt>
                <c:pt idx="388">
                  <c:v>0.19255248341538544</c:v>
                </c:pt>
                <c:pt idx="389">
                  <c:v>0.19548475473643268</c:v>
                </c:pt>
                <c:pt idx="390">
                  <c:v>0.19846167993546301</c:v>
                </c:pt>
                <c:pt idx="391">
                  <c:v>0.20148393902077524</c:v>
                </c:pt>
                <c:pt idx="392">
                  <c:v>0.204552222356117</c:v>
                </c:pt>
                <c:pt idx="393">
                  <c:v>0.20766723081839564</c:v>
                </c:pt>
                <c:pt idx="394">
                  <c:v>0.21082967595775887</c:v>
                </c:pt>
                <c:pt idx="395">
                  <c:v>0.21404028016016477</c:v>
                </c:pt>
                <c:pt idx="396">
                  <c:v>0.21729977681234938</c:v>
                </c:pt>
                <c:pt idx="397">
                  <c:v>0.22060891046938697</c:v>
                </c:pt>
                <c:pt idx="398">
                  <c:v>0.22396843702475921</c:v>
                </c:pt>
                <c:pt idx="399">
                  <c:v>0.22737912388300388</c:v>
                </c:pt>
                <c:pt idx="400">
                  <c:v>0.23084175013502944</c:v>
                </c:pt>
                <c:pt idx="401">
                  <c:v>0.23435710673607021</c:v>
                </c:pt>
                <c:pt idx="402">
                  <c:v>0.23792599668636813</c:v>
                </c:pt>
                <c:pt idx="403">
                  <c:v>0.24154923521458421</c:v>
                </c:pt>
                <c:pt idx="404">
                  <c:v>0.245227649964045</c:v>
                </c:pt>
                <c:pt idx="405">
                  <c:v>0.24896208118177518</c:v>
                </c:pt>
                <c:pt idx="406">
                  <c:v>0.25275338191042801</c:v>
                </c:pt>
                <c:pt idx="407">
                  <c:v>0.25660241818317575</c:v>
                </c:pt>
                <c:pt idx="408">
                  <c:v>0.26051006922149988</c:v>
                </c:pt>
                <c:pt idx="409">
                  <c:v>0.26447722763603893</c:v>
                </c:pt>
                <c:pt idx="410">
                  <c:v>0.26850479963049895</c:v>
                </c:pt>
                <c:pt idx="411">
                  <c:v>0.27259370520862602</c:v>
                </c:pt>
                <c:pt idx="412">
                  <c:v>0.27674487838439232</c:v>
                </c:pt>
                <c:pt idx="413">
                  <c:v>0.28095926739532495</c:v>
                </c:pt>
                <c:pt idx="414">
                  <c:v>0.28523783491910776</c:v>
                </c:pt>
                <c:pt idx="415">
                  <c:v>0.28958155829351101</c:v>
                </c:pt>
                <c:pt idx="416">
                  <c:v>0.29399142973960807</c:v>
                </c:pt>
                <c:pt idx="417">
                  <c:v>0.29846845658843102</c:v>
                </c:pt>
                <c:pt idx="418">
                  <c:v>0.30301366151109832</c:v>
                </c:pt>
                <c:pt idx="419">
                  <c:v>0.30762808275238696</c:v>
                </c:pt>
                <c:pt idx="420">
                  <c:v>0.31231277436790983</c:v>
                </c:pt>
                <c:pt idx="421">
                  <c:v>0.31706880646488089</c:v>
                </c:pt>
                <c:pt idx="422">
                  <c:v>0.32189726544657432</c:v>
                </c:pt>
                <c:pt idx="423">
                  <c:v>0.32679925426048101</c:v>
                </c:pt>
                <c:pt idx="424">
                  <c:v>0.33177589265023538</c:v>
                </c:pt>
                <c:pt idx="425">
                  <c:v>0.33682831741141189</c:v>
                </c:pt>
                <c:pt idx="426">
                  <c:v>0.34195768265117299</c:v>
                </c:pt>
                <c:pt idx="427">
                  <c:v>0.34716516005195208</c:v>
                </c:pt>
                <c:pt idx="428">
                  <c:v>0.35245193913903838</c:v>
                </c:pt>
                <c:pt idx="429">
                  <c:v>0.35781922755232332</c:v>
                </c:pt>
                <c:pt idx="430">
                  <c:v>0.36326825132215795</c:v>
                </c:pt>
                <c:pt idx="431">
                  <c:v>0.3688002551493994</c:v>
                </c:pt>
                <c:pt idx="432">
                  <c:v>0.37441650268974891</c:v>
                </c:pt>
                <c:pt idx="433">
                  <c:v>0.38011827684238192</c:v>
                </c:pt>
                <c:pt idx="434">
                  <c:v>0.38590688004302715</c:v>
                </c:pt>
                <c:pt idx="435">
                  <c:v>0.39178363456144538</c:v>
                </c:pt>
                <c:pt idx="436">
                  <c:v>0.39774988280349832</c:v>
                </c:pt>
                <c:pt idx="437">
                  <c:v>0.4038069876177699</c:v>
                </c:pt>
                <c:pt idx="438">
                  <c:v>0.40995633260686731</c:v>
                </c:pt>
                <c:pt idx="439">
                  <c:v>0.41619932244351665</c:v>
                </c:pt>
                <c:pt idx="440">
                  <c:v>0.422537383191391</c:v>
                </c:pt>
                <c:pt idx="441">
                  <c:v>0.42897196263085996</c:v>
                </c:pt>
                <c:pt idx="442">
                  <c:v>0.43550453058970195</c:v>
                </c:pt>
                <c:pt idx="443">
                  <c:v>0.44213657927888461</c:v>
                </c:pt>
                <c:pt idx="444">
                  <c:v>0.44886962363338301</c:v>
                </c:pt>
                <c:pt idx="445">
                  <c:v>0.45570520165825701</c:v>
                </c:pt>
                <c:pt idx="446">
                  <c:v>0.46264487477995991</c:v>
                </c:pt>
                <c:pt idx="447">
                  <c:v>0.46969022820300099</c:v>
                </c:pt>
                <c:pt idx="448">
                  <c:v>0.47684287127208891</c:v>
                </c:pt>
                <c:pt idx="449">
                  <c:v>0.48410443783968277</c:v>
                </c:pt>
                <c:pt idx="450">
                  <c:v>0.49147658663927296</c:v>
                </c:pt>
                <c:pt idx="451">
                  <c:v>0.49896100166423341</c:v>
                </c:pt>
                <c:pt idx="452">
                  <c:v>0.50655939255251803</c:v>
                </c:pt>
                <c:pt idx="453">
                  <c:v>0.51427349497717501</c:v>
                </c:pt>
                <c:pt idx="454">
                  <c:v>0.522105071042818</c:v>
                </c:pt>
                <c:pt idx="455">
                  <c:v>0.53005590968814065</c:v>
                </c:pt>
                <c:pt idx="456">
                  <c:v>0.53812782709455864</c:v>
                </c:pt>
                <c:pt idx="457">
                  <c:v>0.54632266710107402</c:v>
                </c:pt>
                <c:pt idx="458">
                  <c:v>0.55464230162545602</c:v>
                </c:pt>
                <c:pt idx="459">
                  <c:v>0.56308863109183405</c:v>
                </c:pt>
                <c:pt idx="460">
                  <c:v>0.57166358486480551</c:v>
                </c:pt>
                <c:pt idx="461">
                  <c:v>0.58036912169015209</c:v>
                </c:pt>
                <c:pt idx="462">
                  <c:v>0.58920723014229159</c:v>
                </c:pt>
                <c:pt idx="463">
                  <c:v>0.59817992907846851</c:v>
                </c:pt>
                <c:pt idx="464">
                  <c:v>0.60728926809996897</c:v>
                </c:pt>
                <c:pt idx="465">
                  <c:v>0.6165373280202725</c:v>
                </c:pt>
                <c:pt idx="466">
                  <c:v>0.62592622134038489</c:v>
                </c:pt>
                <c:pt idx="467">
                  <c:v>0.63545809273134901</c:v>
                </c:pt>
                <c:pt idx="468">
                  <c:v>0.64513511952421265</c:v>
                </c:pt>
                <c:pt idx="469">
                  <c:v>0.65495951220733084</c:v>
                </c:pt>
                <c:pt idx="470">
                  <c:v>0.66493351493129205</c:v>
                </c:pt>
                <c:pt idx="471">
                  <c:v>0.67505940602162384</c:v>
                </c:pt>
                <c:pt idx="472">
                  <c:v>0.6853394984991098</c:v>
                </c:pt>
                <c:pt idx="473">
                  <c:v>0.69577614060822601</c:v>
                </c:pt>
                <c:pt idx="474">
                  <c:v>0.70637171635354079</c:v>
                </c:pt>
                <c:pt idx="475">
                  <c:v>0.7171286460442019</c:v>
                </c:pt>
                <c:pt idx="476">
                  <c:v>0.72804938684690002</c:v>
                </c:pt>
                <c:pt idx="477">
                  <c:v>0.73913643334710721</c:v>
                </c:pt>
                <c:pt idx="478">
                  <c:v>0.75039231811889284</c:v>
                </c:pt>
                <c:pt idx="479">
                  <c:v>0.7618196123034523</c:v>
                </c:pt>
                <c:pt idx="480">
                  <c:v>0.7734209261963888</c:v>
                </c:pt>
                <c:pt idx="481">
                  <c:v>0.7851989098440415</c:v>
                </c:pt>
                <c:pt idx="482">
                  <c:v>0.79715625364878284</c:v>
                </c:pt>
                <c:pt idx="483">
                  <c:v>0.80929568898353321</c:v>
                </c:pt>
                <c:pt idx="484">
                  <c:v>0.82161998881576359</c:v>
                </c:pt>
                <c:pt idx="485">
                  <c:v>0.83413196834088221</c:v>
                </c:pt>
                <c:pt idx="486">
                  <c:v>0.84683448562525598</c:v>
                </c:pt>
                <c:pt idx="487">
                  <c:v>0.85973044225915218</c:v>
                </c:pt>
                <c:pt idx="488">
                  <c:v>0.87282278401943503</c:v>
                </c:pt>
                <c:pt idx="489">
                  <c:v>0.88611450154257299</c:v>
                </c:pt>
                <c:pt idx="490">
                  <c:v>0.89960863100768962</c:v>
                </c:pt>
                <c:pt idx="491">
                  <c:v>0.913308254830141</c:v>
                </c:pt>
                <c:pt idx="492">
                  <c:v>0.92721650236562458</c:v>
                </c:pt>
                <c:pt idx="493">
                  <c:v>0.94133655062499999</c:v>
                </c:pt>
                <c:pt idx="494">
                  <c:v>0.95567162500000635</c:v>
                </c:pt>
                <c:pt idx="495">
                  <c:v>0.97022500000000589</c:v>
                </c:pt>
                <c:pt idx="496">
                  <c:v>0.98499999999999999</c:v>
                </c:pt>
                <c:pt idx="497">
                  <c:v>1</c:v>
                </c:pt>
                <c:pt idx="498">
                  <c:v>1.0149999999999872</c:v>
                </c:pt>
                <c:pt idx="499">
                  <c:v>1.0302249999999886</c:v>
                </c:pt>
                <c:pt idx="500">
                  <c:v>1.0456783749999998</c:v>
                </c:pt>
                <c:pt idx="501">
                  <c:v>1.0613635506249857</c:v>
                </c:pt>
                <c:pt idx="502">
                  <c:v>1.0772840038843738</c:v>
                </c:pt>
                <c:pt idx="503">
                  <c:v>1.0934432639426399</c:v>
                </c:pt>
                <c:pt idx="504">
                  <c:v>1.10984491290178</c:v>
                </c:pt>
                <c:pt idx="505">
                  <c:v>1.1264925865953141</c:v>
                </c:pt>
                <c:pt idx="506">
                  <c:v>1.1433899753942351</c:v>
                </c:pt>
                <c:pt idx="507">
                  <c:v>1.1605408250251501</c:v>
                </c:pt>
                <c:pt idx="508">
                  <c:v>1.1779489374005261</c:v>
                </c:pt>
                <c:pt idx="509">
                  <c:v>1.1956181714615541</c:v>
                </c:pt>
                <c:pt idx="510">
                  <c:v>1.213552444033456</c:v>
                </c:pt>
                <c:pt idx="511">
                  <c:v>1.2317557306939579</c:v>
                </c:pt>
                <c:pt idx="512">
                  <c:v>1.250232066654368</c:v>
                </c:pt>
                <c:pt idx="513">
                  <c:v>1.2689855476541818</c:v>
                </c:pt>
                <c:pt idx="514">
                  <c:v>1.288020330868995</c:v>
                </c:pt>
                <c:pt idx="515">
                  <c:v>1.3073406358320299</c:v>
                </c:pt>
                <c:pt idx="516">
                  <c:v>1.32695074536951</c:v>
                </c:pt>
                <c:pt idx="517">
                  <c:v>1.3468550065500635</c:v>
                </c:pt>
                <c:pt idx="518">
                  <c:v>1.3670578316483259</c:v>
                </c:pt>
                <c:pt idx="519">
                  <c:v>1.3875636991230278</c:v>
                </c:pt>
                <c:pt idx="520">
                  <c:v>1.4083771546098731</c:v>
                </c:pt>
                <c:pt idx="521">
                  <c:v>1.429502811929021</c:v>
                </c:pt>
                <c:pt idx="522">
                  <c:v>1.4509453541079558</c:v>
                </c:pt>
                <c:pt idx="523">
                  <c:v>1.472709534419576</c:v>
                </c:pt>
                <c:pt idx="524">
                  <c:v>1.494800177435869</c:v>
                </c:pt>
                <c:pt idx="525">
                  <c:v>1.5172221800973966</c:v>
                </c:pt>
                <c:pt idx="526">
                  <c:v>1.5399805127988679</c:v>
                </c:pt>
                <c:pt idx="527">
                  <c:v>1.563080220490852</c:v>
                </c:pt>
                <c:pt idx="528">
                  <c:v>1.5865264237982244</c:v>
                </c:pt>
                <c:pt idx="529">
                  <c:v>1.6103243201551858</c:v>
                </c:pt>
                <c:pt idx="530">
                  <c:v>1.6344791849575269</c:v>
                </c:pt>
                <c:pt idx="531">
                  <c:v>1.6589963727318771</c:v>
                </c:pt>
                <c:pt idx="532">
                  <c:v>1.6838813183228538</c:v>
                </c:pt>
                <c:pt idx="533">
                  <c:v>1.7091395380976855</c:v>
                </c:pt>
                <c:pt idx="534">
                  <c:v>1.7347766311691506</c:v>
                </c:pt>
                <c:pt idx="535">
                  <c:v>1.7607982806367</c:v>
                </c:pt>
                <c:pt idx="536">
                  <c:v>1.7872102548462521</c:v>
                </c:pt>
                <c:pt idx="537">
                  <c:v>1.8140184086689441</c:v>
                </c:pt>
                <c:pt idx="538">
                  <c:v>1.8412286847989778</c:v>
                </c:pt>
                <c:pt idx="539">
                  <c:v>1.868847115070962</c:v>
                </c:pt>
                <c:pt idx="540">
                  <c:v>1.8968798217970375</c:v>
                </c:pt>
                <c:pt idx="541">
                  <c:v>1.9253330191239819</c:v>
                </c:pt>
                <c:pt idx="542">
                  <c:v>1.9542130144108552</c:v>
                </c:pt>
                <c:pt idx="543">
                  <c:v>1.9835262096270039</c:v>
                </c:pt>
                <c:pt idx="544">
                  <c:v>2.013279102771409</c:v>
                </c:pt>
                <c:pt idx="545">
                  <c:v>2.0434782893129801</c:v>
                </c:pt>
                <c:pt idx="546">
                  <c:v>2.0741304636526752</c:v>
                </c:pt>
                <c:pt idx="547">
                  <c:v>2.1052424206074627</c:v>
                </c:pt>
                <c:pt idx="548">
                  <c:v>2.1368210569165802</c:v>
                </c:pt>
                <c:pt idx="549">
                  <c:v>2.1688733727703498</c:v>
                </c:pt>
                <c:pt idx="550">
                  <c:v>2.2014064733618777</c:v>
                </c:pt>
                <c:pt idx="551">
                  <c:v>2.2344275704623455</c:v>
                </c:pt>
                <c:pt idx="552">
                  <c:v>2.2679439840192397</c:v>
                </c:pt>
                <c:pt idx="553">
                  <c:v>2.3019631437795267</c:v>
                </c:pt>
                <c:pt idx="554">
                  <c:v>2.3364925909361967</c:v>
                </c:pt>
                <c:pt idx="555">
                  <c:v>2.3715399798002577</c:v>
                </c:pt>
                <c:pt idx="556">
                  <c:v>2.407113079497269</c:v>
                </c:pt>
                <c:pt idx="557">
                  <c:v>2.443219775689728</c:v>
                </c:pt>
                <c:pt idx="558">
                  <c:v>2.4798680723250728</c:v>
                </c:pt>
                <c:pt idx="559">
                  <c:v>2.5170660934099467</c:v>
                </c:pt>
                <c:pt idx="560">
                  <c:v>2.5548220848110978</c:v>
                </c:pt>
                <c:pt idx="561">
                  <c:v>2.5931444160832577</c:v>
                </c:pt>
                <c:pt idx="562">
                  <c:v>2.6320415823245131</c:v>
                </c:pt>
                <c:pt idx="563">
                  <c:v>2.6715222060593802</c:v>
                </c:pt>
                <c:pt idx="564">
                  <c:v>2.7115950391502577</c:v>
                </c:pt>
                <c:pt idx="565">
                  <c:v>2.7522689647375227</c:v>
                </c:pt>
                <c:pt idx="566">
                  <c:v>2.7935529992085777</c:v>
                </c:pt>
                <c:pt idx="567">
                  <c:v>2.8354562941966832</c:v>
                </c:pt>
                <c:pt idx="568">
                  <c:v>2.8779881386096577</c:v>
                </c:pt>
                <c:pt idx="569">
                  <c:v>2.9211579606888107</c:v>
                </c:pt>
                <c:pt idx="570">
                  <c:v>2.9649753300991377</c:v>
                </c:pt>
                <c:pt idx="571">
                  <c:v>3.0094499600506177</c:v>
                </c:pt>
                <c:pt idx="572">
                  <c:v>3.0545917094514219</c:v>
                </c:pt>
                <c:pt idx="573">
                  <c:v>3.1004105850931589</c:v>
                </c:pt>
                <c:pt idx="574">
                  <c:v>3.1469167438695602</c:v>
                </c:pt>
                <c:pt idx="575">
                  <c:v>3.1941204950276001</c:v>
                </c:pt>
                <c:pt idx="576">
                  <c:v>3.2420323024530142</c:v>
                </c:pt>
                <c:pt idx="577">
                  <c:v>3.2906627869898077</c:v>
                </c:pt>
                <c:pt idx="578">
                  <c:v>3.3400227287946551</c:v>
                </c:pt>
                <c:pt idx="579">
                  <c:v>3.3901230697265752</c:v>
                </c:pt>
                <c:pt idx="580">
                  <c:v>3.4409749157724812</c:v>
                </c:pt>
                <c:pt idx="581">
                  <c:v>3.4925895395090567</c:v>
                </c:pt>
                <c:pt idx="582">
                  <c:v>3.5449783826016952</c:v>
                </c:pt>
                <c:pt idx="583">
                  <c:v>3.5981530583407202</c:v>
                </c:pt>
                <c:pt idx="584">
                  <c:v>3.6521253542158267</c:v>
                </c:pt>
                <c:pt idx="585">
                  <c:v>3.706907234529067</c:v>
                </c:pt>
                <c:pt idx="586">
                  <c:v>3.7625108430470302</c:v>
                </c:pt>
                <c:pt idx="587">
                  <c:v>3.8189485056926977</c:v>
                </c:pt>
                <c:pt idx="588">
                  <c:v>3.8762327332780595</c:v>
                </c:pt>
                <c:pt idx="589">
                  <c:v>3.9343762242772677</c:v>
                </c:pt>
                <c:pt idx="590">
                  <c:v>3.993391867641475</c:v>
                </c:pt>
                <c:pt idx="591">
                  <c:v>4.0532927456560524</c:v>
                </c:pt>
                <c:pt idx="592">
                  <c:v>4.1140921368408856</c:v>
                </c:pt>
                <c:pt idx="593">
                  <c:v>4.1758035188935017</c:v>
                </c:pt>
                <c:pt idx="594">
                  <c:v>4.2384405716768985</c:v>
                </c:pt>
                <c:pt idx="595">
                  <c:v>4.302017180252057</c:v>
                </c:pt>
                <c:pt idx="596">
                  <c:v>4.3665474379558367</c:v>
                </c:pt>
                <c:pt idx="597">
                  <c:v>4.4320456495251754</c:v>
                </c:pt>
                <c:pt idx="598">
                  <c:v>4.4985263342680506</c:v>
                </c:pt>
                <c:pt idx="599">
                  <c:v>4.5660042292820675</c:v>
                </c:pt>
                <c:pt idx="600">
                  <c:v>4.6344942927213006</c:v>
                </c:pt>
                <c:pt idx="601">
                  <c:v>4.7040117071121212</c:v>
                </c:pt>
                <c:pt idx="602">
                  <c:v>4.7745718827188028</c:v>
                </c:pt>
                <c:pt idx="603">
                  <c:v>4.8461904609595843</c:v>
                </c:pt>
                <c:pt idx="604">
                  <c:v>4.9188833178739779</c:v>
                </c:pt>
                <c:pt idx="605">
                  <c:v>4.9926665676420869</c:v>
                </c:pt>
                <c:pt idx="606">
                  <c:v>5.0675565661566058</c:v>
                </c:pt>
                <c:pt idx="607">
                  <c:v>5.1435699146490714</c:v>
                </c:pt>
                <c:pt idx="608">
                  <c:v>5.2207234633688033</c:v>
                </c:pt>
                <c:pt idx="609">
                  <c:v>5.2990343153193384</c:v>
                </c:pt>
                <c:pt idx="610">
                  <c:v>5.3785198300491244</c:v>
                </c:pt>
                <c:pt idx="611">
                  <c:v>5.4591976274998624</c:v>
                </c:pt>
                <c:pt idx="612">
                  <c:v>5.5410855919123581</c:v>
                </c:pt>
                <c:pt idx="613">
                  <c:v>5.6242018757910355</c:v>
                </c:pt>
                <c:pt idx="614">
                  <c:v>5.7085649039279076</c:v>
                </c:pt>
                <c:pt idx="615">
                  <c:v>5.7941933774868257</c:v>
                </c:pt>
                <c:pt idx="616">
                  <c:v>5.8811062781491277</c:v>
                </c:pt>
                <c:pt idx="617">
                  <c:v>5.9693228723213734</c:v>
                </c:pt>
                <c:pt idx="618">
                  <c:v>6.0588627154061934</c:v>
                </c:pt>
                <c:pt idx="619">
                  <c:v>6.1497456561372745</c:v>
                </c:pt>
                <c:pt idx="620">
                  <c:v>6.2419918409793373</c:v>
                </c:pt>
                <c:pt idx="621">
                  <c:v>6.3356217185940524</c:v>
                </c:pt>
                <c:pt idx="622">
                  <c:v>6.4306560443729524</c:v>
                </c:pt>
                <c:pt idx="623">
                  <c:v>6.5271158850384614</c:v>
                </c:pt>
                <c:pt idx="624">
                  <c:v>6.6250226233141074</c:v>
                </c:pt>
                <c:pt idx="625">
                  <c:v>6.7243979626638151</c:v>
                </c:pt>
                <c:pt idx="626">
                  <c:v>6.8252639321037734</c:v>
                </c:pt>
                <c:pt idx="627">
                  <c:v>6.9276428910853314</c:v>
                </c:pt>
                <c:pt idx="628">
                  <c:v>7.0315575344516104</c:v>
                </c:pt>
                <c:pt idx="629">
                  <c:v>7.1370308974683745</c:v>
                </c:pt>
                <c:pt idx="630">
                  <c:v>7.2440863609303845</c:v>
                </c:pt>
                <c:pt idx="631">
                  <c:v>7.3527476563443601</c:v>
                </c:pt>
                <c:pt idx="632">
                  <c:v>7.463038871189525</c:v>
                </c:pt>
                <c:pt idx="633">
                  <c:v>7.5749844542573666</c:v>
                </c:pt>
                <c:pt idx="634">
                  <c:v>7.6886092210712302</c:v>
                </c:pt>
                <c:pt idx="635">
                  <c:v>7.8039383593872378</c:v>
                </c:pt>
                <c:pt idx="636">
                  <c:v>7.9209974347781094</c:v>
                </c:pt>
                <c:pt idx="637">
                  <c:v>8.039812396299773</c:v>
                </c:pt>
                <c:pt idx="638">
                  <c:v>8.1604095822443767</c:v>
                </c:pt>
                <c:pt idx="639">
                  <c:v>8.2828157259779331</c:v>
                </c:pt>
                <c:pt idx="640">
                  <c:v>8.4070579618676007</c:v>
                </c:pt>
                <c:pt idx="641">
                  <c:v>8.5331638312956137</c:v>
                </c:pt>
                <c:pt idx="642">
                  <c:v>8.6611612887650473</c:v>
                </c:pt>
                <c:pt idx="643">
                  <c:v>8.7910787080963466</c:v>
                </c:pt>
                <c:pt idx="644">
                  <c:v>8.9229448887179768</c:v>
                </c:pt>
                <c:pt idx="645">
                  <c:v>9.0567890620488267</c:v>
                </c:pt>
                <c:pt idx="646">
                  <c:v>9.1926408979794747</c:v>
                </c:pt>
                <c:pt idx="647">
                  <c:v>9.3305305114493464</c:v>
                </c:pt>
                <c:pt idx="648">
                  <c:v>9.4704884691208946</c:v>
                </c:pt>
                <c:pt idx="649">
                  <c:v>9.6125457961577077</c:v>
                </c:pt>
                <c:pt idx="650">
                  <c:v>9.756733983100073</c:v>
                </c:pt>
                <c:pt idx="651">
                  <c:v>9.9030849928465727</c:v>
                </c:pt>
                <c:pt idx="652">
                  <c:v>10.051631267739324</c:v>
                </c:pt>
                <c:pt idx="653">
                  <c:v>10.20240573675537</c:v>
                </c:pt>
                <c:pt idx="654">
                  <c:v>10.355441822806865</c:v>
                </c:pt>
                <c:pt idx="655">
                  <c:v>10.51077345014879</c:v>
                </c:pt>
                <c:pt idx="656">
                  <c:v>10.668435051901024</c:v>
                </c:pt>
                <c:pt idx="657">
                  <c:v>10.82846157767953</c:v>
                </c:pt>
                <c:pt idx="658">
                  <c:v>10.990888501344736</c:v>
                </c:pt>
                <c:pt idx="659">
                  <c:v>11.155751828865018</c:v>
                </c:pt>
                <c:pt idx="660">
                  <c:v>11.323088106297869</c:v>
                </c:pt>
                <c:pt idx="661">
                  <c:v>11.492934427892354</c:v>
                </c:pt>
                <c:pt idx="662">
                  <c:v>11.665328444310648</c:v>
                </c:pt>
                <c:pt idx="663">
                  <c:v>11.840308370975368</c:v>
                </c:pt>
                <c:pt idx="664">
                  <c:v>12.01791299654001</c:v>
                </c:pt>
                <c:pt idx="665">
                  <c:v>12.198181691488108</c:v>
                </c:pt>
                <c:pt idx="666">
                  <c:v>12.381154416860436</c:v>
                </c:pt>
                <c:pt idx="667">
                  <c:v>12.566871733113318</c:v>
                </c:pt>
                <c:pt idx="668">
                  <c:v>12.75537480911003</c:v>
                </c:pt>
                <c:pt idx="669">
                  <c:v>12.946705431246682</c:v>
                </c:pt>
                <c:pt idx="670">
                  <c:v>13.14090601271538</c:v>
                </c:pt>
                <c:pt idx="671">
                  <c:v>13.33801960290611</c:v>
                </c:pt>
                <c:pt idx="672">
                  <c:v>13.538089896949726</c:v>
                </c:pt>
                <c:pt idx="673">
                  <c:v>13.741161245403918</c:v>
                </c:pt>
                <c:pt idx="674">
                  <c:v>13.947278664084998</c:v>
                </c:pt>
                <c:pt idx="675">
                  <c:v>14.156487844046449</c:v>
                </c:pt>
                <c:pt idx="676">
                  <c:v>14.36883516170697</c:v>
                </c:pt>
                <c:pt idx="677">
                  <c:v>14.584367689132453</c:v>
                </c:pt>
                <c:pt idx="678">
                  <c:v>14.803133204469574</c:v>
                </c:pt>
                <c:pt idx="679">
                  <c:v>15.025180202536626</c:v>
                </c:pt>
                <c:pt idx="680">
                  <c:v>15.250557905574652</c:v>
                </c:pt>
                <c:pt idx="681">
                  <c:v>15.47931627415838</c:v>
                </c:pt>
                <c:pt idx="682">
                  <c:v>15.711506018270654</c:v>
                </c:pt>
                <c:pt idx="683">
                  <c:v>15.947178608544688</c:v>
                </c:pt>
                <c:pt idx="684">
                  <c:v>16.186386287672789</c:v>
                </c:pt>
                <c:pt idx="685">
                  <c:v>16.429182081987669</c:v>
                </c:pt>
                <c:pt idx="686">
                  <c:v>16.675619813217729</c:v>
                </c:pt>
                <c:pt idx="687">
                  <c:v>16.92575411041604</c:v>
                </c:pt>
                <c:pt idx="688">
                  <c:v>17.179640422072293</c:v>
                </c:pt>
                <c:pt idx="689">
                  <c:v>17.437335028403361</c:v>
                </c:pt>
                <c:pt idx="690">
                  <c:v>17.698895053829435</c:v>
                </c:pt>
                <c:pt idx="691">
                  <c:v>17.964378479636849</c:v>
                </c:pt>
                <c:pt idx="692">
                  <c:v>18.233844156831431</c:v>
                </c:pt>
                <c:pt idx="693">
                  <c:v>18.507351819183871</c:v>
                </c:pt>
                <c:pt idx="694">
                  <c:v>18.78496209647162</c:v>
                </c:pt>
                <c:pt idx="695">
                  <c:v>19.066736527918682</c:v>
                </c:pt>
                <c:pt idx="696">
                  <c:v>19.352737575837143</c:v>
                </c:pt>
                <c:pt idx="697">
                  <c:v>19.643028639475027</c:v>
                </c:pt>
                <c:pt idx="698">
                  <c:v>19.93767406906716</c:v>
                </c:pt>
                <c:pt idx="699">
                  <c:v>20.236739180102877</c:v>
                </c:pt>
                <c:pt idx="700">
                  <c:v>20.540290267804711</c:v>
                </c:pt>
                <c:pt idx="701">
                  <c:v>20.848394621821729</c:v>
                </c:pt>
                <c:pt idx="702">
                  <c:v>21.161120541148989</c:v>
                </c:pt>
                <c:pt idx="703">
                  <c:v>21.47853734926607</c:v>
                </c:pt>
                <c:pt idx="704">
                  <c:v>21.800715409505326</c:v>
                </c:pt>
                <c:pt idx="705">
                  <c:v>22.127726140647887</c:v>
                </c:pt>
                <c:pt idx="706">
                  <c:v>22.45964203275728</c:v>
                </c:pt>
                <c:pt idx="707">
                  <c:v>22.796536663248979</c:v>
                </c:pt>
                <c:pt idx="708">
                  <c:v>23.13848471319773</c:v>
                </c:pt>
                <c:pt idx="709">
                  <c:v>23.485561983895629</c:v>
                </c:pt>
                <c:pt idx="710">
                  <c:v>23.83784541365452</c:v>
                </c:pt>
                <c:pt idx="711">
                  <c:v>24.195413094858921</c:v>
                </c:pt>
                <c:pt idx="712">
                  <c:v>24.558344291281607</c:v>
                </c:pt>
                <c:pt idx="713">
                  <c:v>24.926719455650989</c:v>
                </c:pt>
                <c:pt idx="714">
                  <c:v>25.300620247485782</c:v>
                </c:pt>
                <c:pt idx="715">
                  <c:v>25.680129551198029</c:v>
                </c:pt>
                <c:pt idx="716">
                  <c:v>26.065331494466029</c:v>
                </c:pt>
                <c:pt idx="717">
                  <c:v>26.45631146688304</c:v>
                </c:pt>
                <c:pt idx="718">
                  <c:v>26.853156138886305</c:v>
                </c:pt>
                <c:pt idx="719">
                  <c:v>27.25595348096957</c:v>
                </c:pt>
                <c:pt idx="720">
                  <c:v>27.664792783184087</c:v>
                </c:pt>
                <c:pt idx="721">
                  <c:v>28.079764674931656</c:v>
                </c:pt>
                <c:pt idx="722">
                  <c:v>28.500961145055935</c:v>
                </c:pt>
                <c:pt idx="723">
                  <c:v>28.928475562231679</c:v>
                </c:pt>
                <c:pt idx="724">
                  <c:v>29.362402695664858</c:v>
                </c:pt>
                <c:pt idx="725">
                  <c:v>29.802838736100128</c:v>
                </c:pt>
                <c:pt idx="726">
                  <c:v>30.249881317141632</c:v>
                </c:pt>
                <c:pt idx="727">
                  <c:v>30.703629536898589</c:v>
                </c:pt>
                <c:pt idx="728">
                  <c:v>31.16418397995222</c:v>
                </c:pt>
                <c:pt idx="729">
                  <c:v>31.631646739651501</c:v>
                </c:pt>
                <c:pt idx="730">
                  <c:v>32.106121440746094</c:v>
                </c:pt>
                <c:pt idx="731">
                  <c:v>32.587713262357447</c:v>
                </c:pt>
                <c:pt idx="732">
                  <c:v>33.076528961292794</c:v>
                </c:pt>
                <c:pt idx="733">
                  <c:v>33.572676895711993</c:v>
                </c:pt>
                <c:pt idx="734">
                  <c:v>34.076267049147845</c:v>
                </c:pt>
                <c:pt idx="735">
                  <c:v>34.587411054885095</c:v>
                </c:pt>
                <c:pt idx="736">
                  <c:v>35.106222220708382</c:v>
                </c:pt>
                <c:pt idx="737">
                  <c:v>35.632815554019011</c:v>
                </c:pt>
                <c:pt idx="738">
                  <c:v>36.167307787329293</c:v>
                </c:pt>
                <c:pt idx="739">
                  <c:v>36.709817404139223</c:v>
                </c:pt>
                <c:pt idx="740">
                  <c:v>37.260464665200885</c:v>
                </c:pt>
                <c:pt idx="741">
                  <c:v>37.819371635179323</c:v>
                </c:pt>
                <c:pt idx="742">
                  <c:v>38.386662209706515</c:v>
                </c:pt>
                <c:pt idx="743">
                  <c:v>38.962462142852623</c:v>
                </c:pt>
                <c:pt idx="744">
                  <c:v>39.546899074995345</c:v>
                </c:pt>
                <c:pt idx="745">
                  <c:v>40.140102561120329</c:v>
                </c:pt>
                <c:pt idx="746">
                  <c:v>40.742204099537126</c:v>
                </c:pt>
                <c:pt idx="747">
                  <c:v>41.353337161029998</c:v>
                </c:pt>
                <c:pt idx="748">
                  <c:v>41.973637218445596</c:v>
                </c:pt>
                <c:pt idx="749">
                  <c:v>42.603241776722044</c:v>
                </c:pt>
                <c:pt idx="750">
                  <c:v>43.242290403373147</c:v>
                </c:pt>
                <c:pt idx="751">
                  <c:v>43.89092475942374</c:v>
                </c:pt>
                <c:pt idx="752">
                  <c:v>44.549288630815099</c:v>
                </c:pt>
                <c:pt idx="753">
                  <c:v>45.217527960277245</c:v>
                </c:pt>
                <c:pt idx="754">
                  <c:v>45.895790879681471</c:v>
                </c:pt>
                <c:pt idx="755">
                  <c:v>46.584227742876394</c:v>
                </c:pt>
                <c:pt idx="756">
                  <c:v>47.282991159019829</c:v>
                </c:pt>
                <c:pt idx="757">
                  <c:v>47.992236026405521</c:v>
                </c:pt>
                <c:pt idx="758">
                  <c:v>48.712119566801213</c:v>
                </c:pt>
                <c:pt idx="759">
                  <c:v>49.442801360303044</c:v>
                </c:pt>
                <c:pt idx="760">
                  <c:v>50.184443380707748</c:v>
                </c:pt>
                <c:pt idx="761">
                  <c:v>50.937210031418346</c:v>
                </c:pt>
                <c:pt idx="762">
                  <c:v>51.701268181889596</c:v>
                </c:pt>
                <c:pt idx="763">
                  <c:v>52.476787204617537</c:v>
                </c:pt>
                <c:pt idx="764">
                  <c:v>53.263939012687231</c:v>
                </c:pt>
                <c:pt idx="765">
                  <c:v>54.062898097877543</c:v>
                </c:pt>
                <c:pt idx="766">
                  <c:v>54.873841569344727</c:v>
                </c:pt>
                <c:pt idx="767">
                  <c:v>55.696949192886009</c:v>
                </c:pt>
                <c:pt idx="768">
                  <c:v>56.532403430779162</c:v>
                </c:pt>
                <c:pt idx="769">
                  <c:v>57.380389482239977</c:v>
                </c:pt>
                <c:pt idx="770">
                  <c:v>58.241095324474863</c:v>
                </c:pt>
                <c:pt idx="771">
                  <c:v>59.114711754341194</c:v>
                </c:pt>
                <c:pt idx="772">
                  <c:v>60.001432430656394</c:v>
                </c:pt>
                <c:pt idx="773">
                  <c:v>60.901453917116122</c:v>
                </c:pt>
                <c:pt idx="774">
                  <c:v>61.814975725873246</c:v>
                </c:pt>
                <c:pt idx="775">
                  <c:v>62.742200361761348</c:v>
                </c:pt>
                <c:pt idx="776">
                  <c:v>63.683333367187863</c:v>
                </c:pt>
                <c:pt idx="777">
                  <c:v>64.638583367695489</c:v>
                </c:pt>
                <c:pt idx="778">
                  <c:v>65.608162118210558</c:v>
                </c:pt>
                <c:pt idx="779">
                  <c:v>66.592284549984157</c:v>
                </c:pt>
                <c:pt idx="780">
                  <c:v>67.591168818233911</c:v>
                </c:pt>
                <c:pt idx="781">
                  <c:v>68.605036350505927</c:v>
                </c:pt>
                <c:pt idx="782">
                  <c:v>69.634111895765017</c:v>
                </c:pt>
                <c:pt idx="783">
                  <c:v>70.678623574201481</c:v>
                </c:pt>
                <c:pt idx="784">
                  <c:v>71.738802927814419</c:v>
                </c:pt>
                <c:pt idx="785">
                  <c:v>72.814884971731701</c:v>
                </c:pt>
                <c:pt idx="786">
                  <c:v>73.907108246308027</c:v>
                </c:pt>
                <c:pt idx="787">
                  <c:v>75.015714870002284</c:v>
                </c:pt>
                <c:pt idx="788">
                  <c:v>76.14095059305231</c:v>
                </c:pt>
                <c:pt idx="789">
                  <c:v>77.283064851948126</c:v>
                </c:pt>
                <c:pt idx="790">
                  <c:v>78.442310824727301</c:v>
                </c:pt>
                <c:pt idx="791">
                  <c:v>79.618945487098202</c:v>
                </c:pt>
                <c:pt idx="792">
                  <c:v>80.813229669405956</c:v>
                </c:pt>
                <c:pt idx="793">
                  <c:v>82.025428114444324</c:v>
                </c:pt>
                <c:pt idx="794">
                  <c:v>83.255809536162289</c:v>
                </c:pt>
                <c:pt idx="795">
                  <c:v>84.504646679204825</c:v>
                </c:pt>
                <c:pt idx="796">
                  <c:v>85.772216379392887</c:v>
                </c:pt>
                <c:pt idx="797">
                  <c:v>87.058799625083779</c:v>
                </c:pt>
                <c:pt idx="798">
                  <c:v>88.364681619460029</c:v>
                </c:pt>
                <c:pt idx="799">
                  <c:v>89.690151843750741</c:v>
                </c:pt>
                <c:pt idx="800">
                  <c:v>91.035504121408181</c:v>
                </c:pt>
                <c:pt idx="801">
                  <c:v>92.401036683229307</c:v>
                </c:pt>
                <c:pt idx="802">
                  <c:v>93.787052233477738</c:v>
                </c:pt>
                <c:pt idx="803">
                  <c:v>95.193858016978666</c:v>
                </c:pt>
                <c:pt idx="804">
                  <c:v>96.621765887234488</c:v>
                </c:pt>
                <c:pt idx="805">
                  <c:v>98.071092375542989</c:v>
                </c:pt>
                <c:pt idx="806">
                  <c:v>99.542158761176225</c:v>
                </c:pt>
                <c:pt idx="807">
                  <c:v>101.03529114259285</c:v>
                </c:pt>
                <c:pt idx="808">
                  <c:v>102.5508205097328</c:v>
                </c:pt>
                <c:pt idx="809">
                  <c:v>104.08908281737801</c:v>
                </c:pt>
                <c:pt idx="810">
                  <c:v>105.65041905963938</c:v>
                </c:pt>
                <c:pt idx="811">
                  <c:v>107.23517534553388</c:v>
                </c:pt>
                <c:pt idx="812">
                  <c:v>108.84370297571702</c:v>
                </c:pt>
                <c:pt idx="813">
                  <c:v>110.47635852035268</c:v>
                </c:pt>
                <c:pt idx="814">
                  <c:v>112.133503898158</c:v>
                </c:pt>
                <c:pt idx="815">
                  <c:v>113.81550645663025</c:v>
                </c:pt>
                <c:pt idx="816">
                  <c:v>115.5227390534784</c:v>
                </c:pt>
                <c:pt idx="817">
                  <c:v>117.25558013928089</c:v>
                </c:pt>
                <c:pt idx="818">
                  <c:v>119.01441384137253</c:v>
                </c:pt>
                <c:pt idx="819">
                  <c:v>120.7996300489918</c:v>
                </c:pt>
                <c:pt idx="820">
                  <c:v>122.61162449972774</c:v>
                </c:pt>
                <c:pt idx="821">
                  <c:v>124.45079886722245</c:v>
                </c:pt>
                <c:pt idx="822">
                  <c:v>126.3175608502309</c:v>
                </c:pt>
                <c:pt idx="823">
                  <c:v>128.21232426298431</c:v>
                </c:pt>
                <c:pt idx="824">
                  <c:v>130.13550912692727</c:v>
                </c:pt>
                <c:pt idx="825">
                  <c:v>132.087541763833</c:v>
                </c:pt>
                <c:pt idx="826">
                  <c:v>134.06885489029051</c:v>
                </c:pt>
                <c:pt idx="827">
                  <c:v>136.07988771364478</c:v>
                </c:pt>
                <c:pt idx="828">
                  <c:v>138.1210860293495</c:v>
                </c:pt>
                <c:pt idx="829">
                  <c:v>140.19290231979087</c:v>
                </c:pt>
                <c:pt idx="830">
                  <c:v>142.29579585458632</c:v>
                </c:pt>
                <c:pt idx="831">
                  <c:v>144.43023279240541</c:v>
                </c:pt>
                <c:pt idx="832">
                  <c:v>146.59668628429151</c:v>
                </c:pt>
                <c:pt idx="833">
                  <c:v>148.79563657855579</c:v>
                </c:pt>
                <c:pt idx="834">
                  <c:v>151.02757112723421</c:v>
                </c:pt>
                <c:pt idx="835">
                  <c:v>153.29298469413968</c:v>
                </c:pt>
                <c:pt idx="836">
                  <c:v>155.5923794645548</c:v>
                </c:pt>
                <c:pt idx="837">
                  <c:v>157.92626515652321</c:v>
                </c:pt>
                <c:pt idx="838">
                  <c:v>160.29515913386919</c:v>
                </c:pt>
                <c:pt idx="839">
                  <c:v>162.69958652087655</c:v>
                </c:pt>
                <c:pt idx="840">
                  <c:v>165.14008031869221</c:v>
                </c:pt>
                <c:pt idx="841">
                  <c:v>167.61718152347152</c:v>
                </c:pt>
                <c:pt idx="842">
                  <c:v>170.13143924632467</c:v>
                </c:pt>
                <c:pt idx="843">
                  <c:v>172.68341083502085</c:v>
                </c:pt>
                <c:pt idx="844">
                  <c:v>175.27366199754158</c:v>
                </c:pt>
                <c:pt idx="845">
                  <c:v>177.9027669275078</c:v>
                </c:pt>
                <c:pt idx="846">
                  <c:v>180.57130843142087</c:v>
                </c:pt>
                <c:pt idx="847">
                  <c:v>183.27987805789158</c:v>
                </c:pt>
                <c:pt idx="848">
                  <c:v>186.02907622875998</c:v>
                </c:pt>
                <c:pt idx="849">
                  <c:v>188.81951237219138</c:v>
                </c:pt>
                <c:pt idx="850">
                  <c:v>191.65180505777573</c:v>
                </c:pt>
                <c:pt idx="851">
                  <c:v>194.52658213364072</c:v>
                </c:pt>
                <c:pt idx="852">
                  <c:v>197.44448086564557</c:v>
                </c:pt>
                <c:pt idx="853">
                  <c:v>200.40614807863264</c:v>
                </c:pt>
                <c:pt idx="854">
                  <c:v>203.41224029980958</c:v>
                </c:pt>
                <c:pt idx="855">
                  <c:v>206.46342390430658</c:v>
                </c:pt>
                <c:pt idx="856">
                  <c:v>209.56037526286985</c:v>
                </c:pt>
                <c:pt idx="857">
                  <c:v>212.7037808918119</c:v>
                </c:pt>
                <c:pt idx="858">
                  <c:v>215.89433760519267</c:v>
                </c:pt>
                <c:pt idx="859">
                  <c:v>219.13275266926715</c:v>
                </c:pt>
                <c:pt idx="860">
                  <c:v>222.41974395930697</c:v>
                </c:pt>
                <c:pt idx="861">
                  <c:v>225.75604011869981</c:v>
                </c:pt>
                <c:pt idx="862">
                  <c:v>229.14238072047812</c:v>
                </c:pt>
                <c:pt idx="863">
                  <c:v>232.57951643128558</c:v>
                </c:pt>
                <c:pt idx="864">
                  <c:v>236.06820917775607</c:v>
                </c:pt>
                <c:pt idx="865">
                  <c:v>239.60923231542247</c:v>
                </c:pt>
                <c:pt idx="866">
                  <c:v>243.20337080015082</c:v>
                </c:pt>
                <c:pt idx="867">
                  <c:v>246.8514213621566</c:v>
                </c:pt>
                <c:pt idx="868">
                  <c:v>250.554192682587</c:v>
                </c:pt>
                <c:pt idx="869">
                  <c:v>254.31250557282578</c:v>
                </c:pt>
                <c:pt idx="870">
                  <c:v>258.12719315641834</c:v>
                </c:pt>
                <c:pt idx="871">
                  <c:v>261.99910105376426</c:v>
                </c:pt>
                <c:pt idx="872">
                  <c:v>265.92908756957064</c:v>
                </c:pt>
                <c:pt idx="873">
                  <c:v>269.91802388311419</c:v>
                </c:pt>
                <c:pt idx="874">
                  <c:v>273.96679424135863</c:v>
                </c:pt>
                <c:pt idx="875">
                  <c:v>278.07629615498149</c:v>
                </c:pt>
                <c:pt idx="876">
                  <c:v>282.24744059730932</c:v>
                </c:pt>
                <c:pt idx="877">
                  <c:v>286.48115220626016</c:v>
                </c:pt>
                <c:pt idx="878">
                  <c:v>290.77836948935959</c:v>
                </c:pt>
                <c:pt idx="879">
                  <c:v>295.14004503170446</c:v>
                </c:pt>
                <c:pt idx="880">
                  <c:v>299.56714570717168</c:v>
                </c:pt>
                <c:pt idx="881">
                  <c:v>304.06065289278331</c:v>
                </c:pt>
                <c:pt idx="882">
                  <c:v>308.62156268617463</c:v>
                </c:pt>
                <c:pt idx="883">
                  <c:v>313.25088612647147</c:v>
                </c:pt>
                <c:pt idx="884">
                  <c:v>317.9496494183644</c:v>
                </c:pt>
                <c:pt idx="885">
                  <c:v>322.71889415963966</c:v>
                </c:pt>
                <c:pt idx="886">
                  <c:v>327.55967757203439</c:v>
                </c:pt>
                <c:pt idx="887">
                  <c:v>332.47307273561393</c:v>
                </c:pt>
                <c:pt idx="888">
                  <c:v>337.46016882664895</c:v>
                </c:pt>
                <c:pt idx="889">
                  <c:v>342.52207135904882</c:v>
                </c:pt>
                <c:pt idx="890">
                  <c:v>347.65990242943838</c:v>
                </c:pt>
                <c:pt idx="891">
                  <c:v>352.87480096587632</c:v>
                </c:pt>
                <c:pt idx="892">
                  <c:v>358.16792298036432</c:v>
                </c:pt>
                <c:pt idx="893">
                  <c:v>363.54044182507232</c:v>
                </c:pt>
                <c:pt idx="894">
                  <c:v>368.99354845244017</c:v>
                </c:pt>
                <c:pt idx="895">
                  <c:v>374.52845167923209</c:v>
                </c:pt>
                <c:pt idx="896">
                  <c:v>380.14637845442059</c:v>
                </c:pt>
                <c:pt idx="897">
                  <c:v>385.848574131237</c:v>
                </c:pt>
                <c:pt idx="898">
                  <c:v>391.63630274320116</c:v>
                </c:pt>
                <c:pt idx="899">
                  <c:v>397.51084728435438</c:v>
                </c:pt>
                <c:pt idx="900">
                  <c:v>403.47350999361669</c:v>
                </c:pt>
                <c:pt idx="901">
                  <c:v>409.52561264352289</c:v>
                </c:pt>
                <c:pt idx="902">
                  <c:v>415.66849683317571</c:v>
                </c:pt>
                <c:pt idx="903">
                  <c:v>421.90352428566945</c:v>
                </c:pt>
                <c:pt idx="904">
                  <c:v>428.2320771499584</c:v>
                </c:pt>
                <c:pt idx="905">
                  <c:v>434.65555830720729</c:v>
                </c:pt>
                <c:pt idx="906">
                  <c:v>441.17539168181582</c:v>
                </c:pt>
                <c:pt idx="907">
                  <c:v>447.79302255704164</c:v>
                </c:pt>
                <c:pt idx="908">
                  <c:v>454.5099178953987</c:v>
                </c:pt>
                <c:pt idx="909">
                  <c:v>461.32756666382971</c:v>
                </c:pt>
                <c:pt idx="910">
                  <c:v>468.24748016379209</c:v>
                </c:pt>
                <c:pt idx="911">
                  <c:v>475.27119236624026</c:v>
                </c:pt>
                <c:pt idx="912">
                  <c:v>482.40026025173728</c:v>
                </c:pt>
                <c:pt idx="913">
                  <c:v>489.63626415551335</c:v>
                </c:pt>
                <c:pt idx="914">
                  <c:v>496.98080811784632</c:v>
                </c:pt>
                <c:pt idx="915">
                  <c:v>504.43552023961325</c:v>
                </c:pt>
                <c:pt idx="916">
                  <c:v>512.00205304320741</c:v>
                </c:pt>
                <c:pt idx="917">
                  <c:v>519.68208383885565</c:v>
                </c:pt>
                <c:pt idx="918">
                  <c:v>527.47731509643836</c:v>
                </c:pt>
                <c:pt idx="919">
                  <c:v>535.38947482288552</c:v>
                </c:pt>
                <c:pt idx="920">
                  <c:v>543.42031694522791</c:v>
                </c:pt>
                <c:pt idx="921">
                  <c:v>551.57162169940636</c:v>
                </c:pt>
                <c:pt idx="922">
                  <c:v>559.8451960248974</c:v>
                </c:pt>
                <c:pt idx="923">
                  <c:v>568.24287396527154</c:v>
                </c:pt>
                <c:pt idx="924">
                  <c:v>576.76651707474946</c:v>
                </c:pt>
                <c:pt idx="925">
                  <c:v>585.41801483087124</c:v>
                </c:pt>
                <c:pt idx="926">
                  <c:v>594.19928505333451</c:v>
                </c:pt>
                <c:pt idx="927">
                  <c:v>603.11227432913461</c:v>
                </c:pt>
                <c:pt idx="928">
                  <c:v>612.15895844407123</c:v>
                </c:pt>
                <c:pt idx="929">
                  <c:v>621.34134282073228</c:v>
                </c:pt>
                <c:pt idx="930">
                  <c:v>630.66146296304316</c:v>
                </c:pt>
                <c:pt idx="931">
                  <c:v>640.12138490748873</c:v>
                </c:pt>
                <c:pt idx="932">
                  <c:v>649.72320568110104</c:v>
                </c:pt>
                <c:pt idx="933">
                  <c:v>659.46905376631753</c:v>
                </c:pt>
                <c:pt idx="934">
                  <c:v>669.3610895728126</c:v>
                </c:pt>
                <c:pt idx="935">
                  <c:v>679.4015059164044</c:v>
                </c:pt>
                <c:pt idx="936">
                  <c:v>689.59252850515043</c:v>
                </c:pt>
                <c:pt idx="937">
                  <c:v>699.93641643272736</c:v>
                </c:pt>
                <c:pt idx="938">
                  <c:v>710.4354626792184</c:v>
                </c:pt>
                <c:pt idx="939">
                  <c:v>721.09199461940659</c:v>
                </c:pt>
                <c:pt idx="940">
                  <c:v>731.90837453870699</c:v>
                </c:pt>
                <c:pt idx="941">
                  <c:v>742.88700015677807</c:v>
                </c:pt>
                <c:pt idx="942">
                  <c:v>754.03030515912963</c:v>
                </c:pt>
                <c:pt idx="943">
                  <c:v>765.34075973651659</c:v>
                </c:pt>
                <c:pt idx="944">
                  <c:v>776.82087113256409</c:v>
                </c:pt>
                <c:pt idx="945">
                  <c:v>788.47318419955252</c:v>
                </c:pt>
                <c:pt idx="946">
                  <c:v>800.30028196254568</c:v>
                </c:pt>
                <c:pt idx="947">
                  <c:v>812.30478619198288</c:v>
                </c:pt>
                <c:pt idx="948">
                  <c:v>824.48935798486343</c:v>
                </c:pt>
                <c:pt idx="949">
                  <c:v>836.85669835463239</c:v>
                </c:pt>
                <c:pt idx="950">
                  <c:v>849.40954882995538</c:v>
                </c:pt>
                <c:pt idx="951">
                  <c:v>862.15069206240446</c:v>
                </c:pt>
                <c:pt idx="952">
                  <c:v>875.08295244334101</c:v>
                </c:pt>
                <c:pt idx="953">
                  <c:v>888.20919672999105</c:v>
                </c:pt>
                <c:pt idx="954">
                  <c:v>901.53233468094038</c:v>
                </c:pt>
                <c:pt idx="955">
                  <c:v>915.05531970115487</c:v>
                </c:pt>
                <c:pt idx="956">
                  <c:v>928.78114949667304</c:v>
                </c:pt>
                <c:pt idx="957">
                  <c:v>942.71286673912255</c:v>
                </c:pt>
                <c:pt idx="958">
                  <c:v>956.85355974020797</c:v>
                </c:pt>
                <c:pt idx="959">
                  <c:v>971.20636313631303</c:v>
                </c:pt>
                <c:pt idx="960">
                  <c:v>985.77445858335852</c:v>
                </c:pt>
                <c:pt idx="961">
                  <c:v>1000.5610754621075</c:v>
                </c:pt>
                <c:pt idx="962">
                  <c:v>1015.5694915940379</c:v>
                </c:pt>
                <c:pt idx="963">
                  <c:v>1030.8030339679478</c:v>
                </c:pt>
                <c:pt idx="964">
                  <c:v>1046.2650794774681</c:v>
                </c:pt>
                <c:pt idx="965">
                  <c:v>1061.9590556696432</c:v>
                </c:pt>
                <c:pt idx="966">
                  <c:v>1077.8884415046728</c:v>
                </c:pt>
                <c:pt idx="967">
                  <c:v>1094.0567681272571</c:v>
                </c:pt>
                <c:pt idx="968">
                  <c:v>1110.4676196491666</c:v>
                </c:pt>
                <c:pt idx="969">
                  <c:v>1127.1246339438899</c:v>
                </c:pt>
                <c:pt idx="970">
                  <c:v>1144.0315034530481</c:v>
                </c:pt>
                <c:pt idx="971">
                  <c:v>1161.1919760048304</c:v>
                </c:pt>
                <c:pt idx="972">
                  <c:v>1178.609855644916</c:v>
                </c:pt>
                <c:pt idx="973">
                  <c:v>1196.2890034795901</c:v>
                </c:pt>
                <c:pt idx="974">
                  <c:v>1214.2333385317713</c:v>
                </c:pt>
                <c:pt idx="975">
                  <c:v>1232.4468386097601</c:v>
                </c:pt>
                <c:pt idx="976">
                  <c:v>1250.9335411889081</c:v>
                </c:pt>
                <c:pt idx="977">
                  <c:v>1269.6975443067399</c:v>
                </c:pt>
                <c:pt idx="978">
                  <c:v>1288.7430074713409</c:v>
                </c:pt>
                <c:pt idx="979">
                  <c:v>1308.0741525834108</c:v>
                </c:pt>
                <c:pt idx="980">
                  <c:v>1327.6952648721608</c:v>
                </c:pt>
                <c:pt idx="981">
                  <c:v>1347.6106938452451</c:v>
                </c:pt>
                <c:pt idx="982">
                  <c:v>1367.8248542529107</c:v>
                </c:pt>
                <c:pt idx="983">
                  <c:v>1388.3422270667159</c:v>
                </c:pt>
                <c:pt idx="984">
                  <c:v>1409.1673604727171</c:v>
                </c:pt>
                <c:pt idx="985">
                  <c:v>1430.3048708797996</c:v>
                </c:pt>
                <c:pt idx="986">
                  <c:v>1451.759443943004</c:v>
                </c:pt>
                <c:pt idx="987">
                  <c:v>1473.5358356021511</c:v>
                </c:pt>
                <c:pt idx="988">
                  <c:v>1495.6388731361831</c:v>
                </c:pt>
                <c:pt idx="989">
                  <c:v>1518.0734562332198</c:v>
                </c:pt>
                <c:pt idx="990">
                  <c:v>1540.844558076722</c:v>
                </c:pt>
                <c:pt idx="991">
                  <c:v>1563.9572264478729</c:v>
                </c:pt>
                <c:pt idx="992">
                  <c:v>1587.4165848446044</c:v>
                </c:pt>
                <c:pt idx="993">
                  <c:v>1611.2278336172601</c:v>
                </c:pt>
                <c:pt idx="994">
                  <c:v>1635.3962511215211</c:v>
                </c:pt>
                <c:pt idx="995">
                  <c:v>1659.9271948883409</c:v>
                </c:pt>
                <c:pt idx="996">
                  <c:v>1684.8261028116658</c:v>
                </c:pt>
                <c:pt idx="997">
                  <c:v>1710.0984943538253</c:v>
                </c:pt>
                <c:pt idx="998">
                  <c:v>1735.7499717691637</c:v>
                </c:pt>
              </c:numCache>
            </c:numRef>
          </c:xVal>
          <c:yVal>
            <c:numRef>
              <c:f>Sheet1!$AI$2:$AI$1000</c:f>
              <c:numCache>
                <c:formatCode>General</c:formatCode>
                <c:ptCount val="999"/>
                <c:pt idx="0">
                  <c:v>0.26251358341178499</c:v>
                </c:pt>
                <c:pt idx="1">
                  <c:v>0.262513790258595</c:v>
                </c:pt>
                <c:pt idx="2">
                  <c:v>0.26251400025513599</c:v>
                </c:pt>
                <c:pt idx="3">
                  <c:v>0.26251421344936832</c:v>
                </c:pt>
                <c:pt idx="4">
                  <c:v>0.26251442988998192</c:v>
                </c:pt>
                <c:pt idx="5">
                  <c:v>0.26251464962639676</c:v>
                </c:pt>
                <c:pt idx="6">
                  <c:v>0.26251487270881041</c:v>
                </c:pt>
                <c:pt idx="7">
                  <c:v>0.26251509918815502</c:v>
                </c:pt>
                <c:pt idx="8">
                  <c:v>0.26251532911616299</c:v>
                </c:pt>
                <c:pt idx="9">
                  <c:v>0.26251556254534131</c:v>
                </c:pt>
                <c:pt idx="10">
                  <c:v>0.26251579952899801</c:v>
                </c:pt>
                <c:pt idx="11">
                  <c:v>0.26251604012125301</c:v>
                </c:pt>
                <c:pt idx="12">
                  <c:v>0.26251628437705665</c:v>
                </c:pt>
                <c:pt idx="13">
                  <c:v>0.26251653235217631</c:v>
                </c:pt>
                <c:pt idx="14">
                  <c:v>0.26251678410325741</c:v>
                </c:pt>
                <c:pt idx="15">
                  <c:v>0.26251703968777801</c:v>
                </c:pt>
                <c:pt idx="16">
                  <c:v>0.26251729916411631</c:v>
                </c:pt>
                <c:pt idx="17">
                  <c:v>0.26251756259152376</c:v>
                </c:pt>
                <c:pt idx="18">
                  <c:v>0.26251783003015999</c:v>
                </c:pt>
                <c:pt idx="19">
                  <c:v>0.262518101541097</c:v>
                </c:pt>
                <c:pt idx="20">
                  <c:v>0.26251837718633902</c:v>
                </c:pt>
                <c:pt idx="21">
                  <c:v>0.26251865702883331</c:v>
                </c:pt>
                <c:pt idx="22">
                  <c:v>0.26251894113248991</c:v>
                </c:pt>
                <c:pt idx="23">
                  <c:v>0.262519229562173</c:v>
                </c:pt>
                <c:pt idx="24">
                  <c:v>0.26251952238376408</c:v>
                </c:pt>
                <c:pt idx="25">
                  <c:v>0.26251981966412402</c:v>
                </c:pt>
                <c:pt idx="26">
                  <c:v>0.26252012147114201</c:v>
                </c:pt>
                <c:pt idx="27">
                  <c:v>0.26252042787373808</c:v>
                </c:pt>
                <c:pt idx="28">
                  <c:v>0.26252073894187938</c:v>
                </c:pt>
                <c:pt idx="29">
                  <c:v>0.26252105474659665</c:v>
                </c:pt>
                <c:pt idx="30">
                  <c:v>0.2625213753600214</c:v>
                </c:pt>
                <c:pt idx="31">
                  <c:v>0.26252170085534432</c:v>
                </c:pt>
                <c:pt idx="32">
                  <c:v>0.26252203130690632</c:v>
                </c:pt>
                <c:pt idx="33">
                  <c:v>0.26252236679016488</c:v>
                </c:pt>
                <c:pt idx="34">
                  <c:v>0.26252270738172595</c:v>
                </c:pt>
                <c:pt idx="35">
                  <c:v>0.26252305315936031</c:v>
                </c:pt>
                <c:pt idx="36">
                  <c:v>0.26252340420203002</c:v>
                </c:pt>
                <c:pt idx="37">
                  <c:v>0.2625237605898974</c:v>
                </c:pt>
                <c:pt idx="38">
                  <c:v>0.26252412240432993</c:v>
                </c:pt>
                <c:pt idx="39">
                  <c:v>0.26252448972796216</c:v>
                </c:pt>
                <c:pt idx="40">
                  <c:v>0.26252486264465597</c:v>
                </c:pt>
                <c:pt idx="41">
                  <c:v>0.26252524123956461</c:v>
                </c:pt>
                <c:pt idx="42">
                  <c:v>0.26252562559914261</c:v>
                </c:pt>
                <c:pt idx="43">
                  <c:v>0.26252601581115032</c:v>
                </c:pt>
                <c:pt idx="44">
                  <c:v>0.26252641196469789</c:v>
                </c:pt>
                <c:pt idx="45">
                  <c:v>0.26252681415022161</c:v>
                </c:pt>
                <c:pt idx="46">
                  <c:v>0.262527222459568</c:v>
                </c:pt>
                <c:pt idx="47">
                  <c:v>0.26252763698596732</c:v>
                </c:pt>
                <c:pt idx="48">
                  <c:v>0.26252805782406941</c:v>
                </c:pt>
                <c:pt idx="49">
                  <c:v>0.26252848506996196</c:v>
                </c:pt>
                <c:pt idx="50">
                  <c:v>0.26252891882118901</c:v>
                </c:pt>
                <c:pt idx="51">
                  <c:v>0.26252935917680231</c:v>
                </c:pt>
                <c:pt idx="52">
                  <c:v>0.26252980623734296</c:v>
                </c:pt>
                <c:pt idx="53">
                  <c:v>0.26253026010487995</c:v>
                </c:pt>
                <c:pt idx="54">
                  <c:v>0.26253072088304302</c:v>
                </c:pt>
                <c:pt idx="55">
                  <c:v>0.262531188677042</c:v>
                </c:pt>
                <c:pt idx="56">
                  <c:v>0.26253166359368202</c:v>
                </c:pt>
                <c:pt idx="57">
                  <c:v>0.26253214574139039</c:v>
                </c:pt>
                <c:pt idx="58">
                  <c:v>0.26253263523025938</c:v>
                </c:pt>
                <c:pt idx="59">
                  <c:v>0.26253313217203439</c:v>
                </c:pt>
                <c:pt idx="60">
                  <c:v>0.26253363668018059</c:v>
                </c:pt>
                <c:pt idx="61">
                  <c:v>0.26253414886988702</c:v>
                </c:pt>
                <c:pt idx="62">
                  <c:v>0.26253466885808302</c:v>
                </c:pt>
                <c:pt idx="63">
                  <c:v>0.26253519676348874</c:v>
                </c:pt>
                <c:pt idx="64">
                  <c:v>0.26253573270662639</c:v>
                </c:pt>
                <c:pt idx="65">
                  <c:v>0.26253627680986441</c:v>
                </c:pt>
                <c:pt idx="66">
                  <c:v>0.26253682919740795</c:v>
                </c:pt>
                <c:pt idx="67">
                  <c:v>0.26253738999537202</c:v>
                </c:pt>
                <c:pt idx="68">
                  <c:v>0.26253795933178975</c:v>
                </c:pt>
                <c:pt idx="69">
                  <c:v>0.26253853733663801</c:v>
                </c:pt>
                <c:pt idx="70">
                  <c:v>0.26253912414186975</c:v>
                </c:pt>
                <c:pt idx="71">
                  <c:v>0.26253971988145008</c:v>
                </c:pt>
                <c:pt idx="72">
                  <c:v>0.26254032469137673</c:v>
                </c:pt>
                <c:pt idx="73">
                  <c:v>0.26254093870973</c:v>
                </c:pt>
                <c:pt idx="74">
                  <c:v>0.26254156207667201</c:v>
                </c:pt>
                <c:pt idx="75">
                  <c:v>0.26254219493451231</c:v>
                </c:pt>
                <c:pt idx="76">
                  <c:v>0.26254283742772</c:v>
                </c:pt>
                <c:pt idx="77">
                  <c:v>0.26254348970296332</c:v>
                </c:pt>
                <c:pt idx="78">
                  <c:v>0.26254415190914132</c:v>
                </c:pt>
                <c:pt idx="79">
                  <c:v>0.26254482419742031</c:v>
                </c:pt>
                <c:pt idx="80">
                  <c:v>0.26254550672126575</c:v>
                </c:pt>
                <c:pt idx="81">
                  <c:v>0.26254619963647702</c:v>
                </c:pt>
                <c:pt idx="82">
                  <c:v>0.26254690310122608</c:v>
                </c:pt>
                <c:pt idx="83">
                  <c:v>0.262547617276088</c:v>
                </c:pt>
                <c:pt idx="84">
                  <c:v>0.26254834232408408</c:v>
                </c:pt>
                <c:pt idx="85">
                  <c:v>0.26254907841071379</c:v>
                </c:pt>
                <c:pt idx="86">
                  <c:v>0.26254982570399599</c:v>
                </c:pt>
                <c:pt idx="87">
                  <c:v>0.26255058437450707</c:v>
                </c:pt>
                <c:pt idx="88">
                  <c:v>0.26255135459540679</c:v>
                </c:pt>
                <c:pt idx="89">
                  <c:v>0.26255213654250875</c:v>
                </c:pt>
                <c:pt idx="90">
                  <c:v>0.26255293039428995</c:v>
                </c:pt>
                <c:pt idx="91">
                  <c:v>0.26255373633193374</c:v>
                </c:pt>
                <c:pt idx="92">
                  <c:v>0.26255455453940002</c:v>
                </c:pt>
                <c:pt idx="93">
                  <c:v>0.26255538520343302</c:v>
                </c:pt>
                <c:pt idx="94">
                  <c:v>0.26255622851361893</c:v>
                </c:pt>
                <c:pt idx="95">
                  <c:v>0.262557084662431</c:v>
                </c:pt>
                <c:pt idx="96">
                  <c:v>0.26255795384527031</c:v>
                </c:pt>
                <c:pt idx="97">
                  <c:v>0.26255883626050602</c:v>
                </c:pt>
                <c:pt idx="98">
                  <c:v>0.26255973210952999</c:v>
                </c:pt>
                <c:pt idx="99">
                  <c:v>0.26256064159679299</c:v>
                </c:pt>
                <c:pt idx="100">
                  <c:v>0.26256156492986277</c:v>
                </c:pt>
                <c:pt idx="101">
                  <c:v>0.26256250231944922</c:v>
                </c:pt>
                <c:pt idx="102">
                  <c:v>0.26256345397947767</c:v>
                </c:pt>
                <c:pt idx="103">
                  <c:v>0.262564420127128</c:v>
                </c:pt>
                <c:pt idx="104">
                  <c:v>0.26256540098288761</c:v>
                </c:pt>
                <c:pt idx="105">
                  <c:v>0.26256639677057902</c:v>
                </c:pt>
                <c:pt idx="106">
                  <c:v>0.26256740771745241</c:v>
                </c:pt>
                <c:pt idx="107">
                  <c:v>0.26256843405418601</c:v>
                </c:pt>
                <c:pt idx="108">
                  <c:v>0.26256947601499508</c:v>
                </c:pt>
                <c:pt idx="109">
                  <c:v>0.26257053383764389</c:v>
                </c:pt>
                <c:pt idx="110">
                  <c:v>0.26257160776349608</c:v>
                </c:pt>
                <c:pt idx="111">
                  <c:v>0.26257269803761996</c:v>
                </c:pt>
                <c:pt idx="112">
                  <c:v>0.26257380490877802</c:v>
                </c:pt>
                <c:pt idx="113">
                  <c:v>0.26257492862953802</c:v>
                </c:pt>
                <c:pt idx="114">
                  <c:v>0.26257606945629702</c:v>
                </c:pt>
                <c:pt idx="115">
                  <c:v>0.26257722764935132</c:v>
                </c:pt>
                <c:pt idx="116">
                  <c:v>0.26257840347296141</c:v>
                </c:pt>
                <c:pt idx="117">
                  <c:v>0.26257959719539131</c:v>
                </c:pt>
                <c:pt idx="118">
                  <c:v>0.26258080908900794</c:v>
                </c:pt>
                <c:pt idx="119">
                  <c:v>0.26258203943028602</c:v>
                </c:pt>
                <c:pt idx="120">
                  <c:v>0.26258328849993801</c:v>
                </c:pt>
                <c:pt idx="121">
                  <c:v>0.26258455658292401</c:v>
                </c:pt>
                <c:pt idx="122">
                  <c:v>0.26258584396854295</c:v>
                </c:pt>
                <c:pt idx="123">
                  <c:v>0.26258715095048102</c:v>
                </c:pt>
                <c:pt idx="124">
                  <c:v>0.26258847782690992</c:v>
                </c:pt>
                <c:pt idx="125">
                  <c:v>0.26258982490050731</c:v>
                </c:pt>
                <c:pt idx="126">
                  <c:v>0.26259119247857493</c:v>
                </c:pt>
                <c:pt idx="127">
                  <c:v>0.26259258087308301</c:v>
                </c:pt>
                <c:pt idx="128">
                  <c:v>0.26259399040072673</c:v>
                </c:pt>
                <c:pt idx="129">
                  <c:v>0.26259542138303099</c:v>
                </c:pt>
                <c:pt idx="130">
                  <c:v>0.26259687414640231</c:v>
                </c:pt>
                <c:pt idx="131">
                  <c:v>0.26259834902220802</c:v>
                </c:pt>
                <c:pt idx="132">
                  <c:v>0.26259984634685302</c:v>
                </c:pt>
                <c:pt idx="133">
                  <c:v>0.262601366461853</c:v>
                </c:pt>
                <c:pt idx="134">
                  <c:v>0.26260290971391731</c:v>
                </c:pt>
                <c:pt idx="135">
                  <c:v>0.26260447645502</c:v>
                </c:pt>
                <c:pt idx="136">
                  <c:v>0.26260606704248995</c:v>
                </c:pt>
                <c:pt idx="137">
                  <c:v>0.26260768183907612</c:v>
                </c:pt>
                <c:pt idx="138">
                  <c:v>0.26260932121304631</c:v>
                </c:pt>
                <c:pt idx="139">
                  <c:v>0.26261098553827089</c:v>
                </c:pt>
                <c:pt idx="140">
                  <c:v>0.26261267519428877</c:v>
                </c:pt>
                <c:pt idx="141">
                  <c:v>0.26261439056640301</c:v>
                </c:pt>
                <c:pt idx="142">
                  <c:v>0.26261613204579193</c:v>
                </c:pt>
                <c:pt idx="143">
                  <c:v>0.26261790002955732</c:v>
                </c:pt>
                <c:pt idx="144">
                  <c:v>0.26261969492084392</c:v>
                </c:pt>
                <c:pt idx="145">
                  <c:v>0.26262151712890602</c:v>
                </c:pt>
                <c:pt idx="146">
                  <c:v>0.26262336706924322</c:v>
                </c:pt>
                <c:pt idx="147">
                  <c:v>0.262625245163631</c:v>
                </c:pt>
                <c:pt idx="148">
                  <c:v>0.26262715184028701</c:v>
                </c:pt>
                <c:pt idx="149">
                  <c:v>0.26262908753391001</c:v>
                </c:pt>
                <c:pt idx="150">
                  <c:v>0.26263105268580639</c:v>
                </c:pt>
                <c:pt idx="151">
                  <c:v>0.26263304774399387</c:v>
                </c:pt>
                <c:pt idx="152">
                  <c:v>0.26263507316328899</c:v>
                </c:pt>
                <c:pt idx="153">
                  <c:v>0.26263712940540679</c:v>
                </c:pt>
                <c:pt idx="154">
                  <c:v>0.26263921693908893</c:v>
                </c:pt>
                <c:pt idx="155">
                  <c:v>0.26264133624018304</c:v>
                </c:pt>
                <c:pt idx="156">
                  <c:v>0.26264348779177799</c:v>
                </c:pt>
                <c:pt idx="157">
                  <c:v>0.26264567208428202</c:v>
                </c:pt>
                <c:pt idx="158">
                  <c:v>0.26264788961555702</c:v>
                </c:pt>
                <c:pt idx="159">
                  <c:v>0.26265014089102479</c:v>
                </c:pt>
                <c:pt idx="160">
                  <c:v>0.26265242642377973</c:v>
                </c:pt>
                <c:pt idx="161">
                  <c:v>0.26265474673470701</c:v>
                </c:pt>
                <c:pt idx="162">
                  <c:v>0.26265710235259693</c:v>
                </c:pt>
                <c:pt idx="163">
                  <c:v>0.26265949381427195</c:v>
                </c:pt>
                <c:pt idx="164">
                  <c:v>0.26266192166469232</c:v>
                </c:pt>
                <c:pt idx="165">
                  <c:v>0.26266438645710599</c:v>
                </c:pt>
                <c:pt idx="166">
                  <c:v>0.26266688875314931</c:v>
                </c:pt>
                <c:pt idx="167">
                  <c:v>0.26266942912298202</c:v>
                </c:pt>
                <c:pt idx="168">
                  <c:v>0.26267200814542002</c:v>
                </c:pt>
                <c:pt idx="169">
                  <c:v>0.26267462640806299</c:v>
                </c:pt>
                <c:pt idx="170">
                  <c:v>0.262677284507427</c:v>
                </c:pt>
                <c:pt idx="171">
                  <c:v>0.26267998304908341</c:v>
                </c:pt>
                <c:pt idx="172">
                  <c:v>0.26268272264777831</c:v>
                </c:pt>
                <c:pt idx="173">
                  <c:v>0.26268550392761092</c:v>
                </c:pt>
                <c:pt idx="174">
                  <c:v>0.26268832752211801</c:v>
                </c:pt>
                <c:pt idx="175">
                  <c:v>0.262691194074476</c:v>
                </c:pt>
                <c:pt idx="176">
                  <c:v>0.26269410423760431</c:v>
                </c:pt>
                <c:pt idx="177">
                  <c:v>0.26269705867432108</c:v>
                </c:pt>
                <c:pt idx="178">
                  <c:v>0.26270005805751973</c:v>
                </c:pt>
                <c:pt idx="179">
                  <c:v>0.262703103070277</c:v>
                </c:pt>
                <c:pt idx="180">
                  <c:v>0.26270619440603504</c:v>
                </c:pt>
                <c:pt idx="181">
                  <c:v>0.26270933276876779</c:v>
                </c:pt>
                <c:pt idx="182">
                  <c:v>0.26271251887310393</c:v>
                </c:pt>
                <c:pt idx="183">
                  <c:v>0.26271575344451975</c:v>
                </c:pt>
                <c:pt idx="184">
                  <c:v>0.26271903721949008</c:v>
                </c:pt>
                <c:pt idx="185">
                  <c:v>0.26272237094565992</c:v>
                </c:pt>
                <c:pt idx="186">
                  <c:v>0.262725755381991</c:v>
                </c:pt>
                <c:pt idx="187">
                  <c:v>0.26272919129897931</c:v>
                </c:pt>
                <c:pt idx="188">
                  <c:v>0.26273267947877899</c:v>
                </c:pt>
                <c:pt idx="189">
                  <c:v>0.26273622071540775</c:v>
                </c:pt>
                <c:pt idx="190">
                  <c:v>0.26273981581491601</c:v>
                </c:pt>
                <c:pt idx="191">
                  <c:v>0.26274346559556999</c:v>
                </c:pt>
                <c:pt idx="192">
                  <c:v>0.26274717088803773</c:v>
                </c:pt>
                <c:pt idx="193">
                  <c:v>0.26275093253557175</c:v>
                </c:pt>
                <c:pt idx="194">
                  <c:v>0.26275475139420895</c:v>
                </c:pt>
                <c:pt idx="195">
                  <c:v>0.262758628332939</c:v>
                </c:pt>
                <c:pt idx="196">
                  <c:v>0.26276256423393601</c:v>
                </c:pt>
                <c:pt idx="197">
                  <c:v>0.26276655999272802</c:v>
                </c:pt>
                <c:pt idx="198">
                  <c:v>0.26277061651840899</c:v>
                </c:pt>
                <c:pt idx="199">
                  <c:v>0.26277473473384338</c:v>
                </c:pt>
                <c:pt idx="200">
                  <c:v>0.26277891557586741</c:v>
                </c:pt>
                <c:pt idx="201">
                  <c:v>0.262783159995504</c:v>
                </c:pt>
                <c:pt idx="202">
                  <c:v>0.26278746895819</c:v>
                </c:pt>
                <c:pt idx="203">
                  <c:v>0.26279184344396239</c:v>
                </c:pt>
                <c:pt idx="204">
                  <c:v>0.26279628444771175</c:v>
                </c:pt>
                <c:pt idx="205">
                  <c:v>0.26280079297937792</c:v>
                </c:pt>
                <c:pt idx="206">
                  <c:v>0.26280537006417931</c:v>
                </c:pt>
                <c:pt idx="207">
                  <c:v>0.26281001674287841</c:v>
                </c:pt>
                <c:pt idx="208">
                  <c:v>0.26281473407196132</c:v>
                </c:pt>
                <c:pt idx="209">
                  <c:v>0.26281952312392132</c:v>
                </c:pt>
                <c:pt idx="210">
                  <c:v>0.26282438498747496</c:v>
                </c:pt>
                <c:pt idx="211">
                  <c:v>0.26282932076778931</c:v>
                </c:pt>
                <c:pt idx="212">
                  <c:v>0.26283433158678599</c:v>
                </c:pt>
                <c:pt idx="213">
                  <c:v>0.26283941858332999</c:v>
                </c:pt>
                <c:pt idx="214">
                  <c:v>0.26284458291353302</c:v>
                </c:pt>
                <c:pt idx="215">
                  <c:v>0.26284982575096832</c:v>
                </c:pt>
                <c:pt idx="216">
                  <c:v>0.26285514828696999</c:v>
                </c:pt>
                <c:pt idx="217">
                  <c:v>0.2628605517308874</c:v>
                </c:pt>
                <c:pt idx="218">
                  <c:v>0.26286603731033531</c:v>
                </c:pt>
                <c:pt idx="219">
                  <c:v>0.26287160627151102</c:v>
                </c:pt>
                <c:pt idx="220">
                  <c:v>0.26287725987943661</c:v>
                </c:pt>
                <c:pt idx="221">
                  <c:v>0.26288299941824822</c:v>
                </c:pt>
                <c:pt idx="222">
                  <c:v>0.26288882619148718</c:v>
                </c:pt>
                <c:pt idx="223">
                  <c:v>0.26289474152240438</c:v>
                </c:pt>
                <c:pt idx="224">
                  <c:v>0.26290074675422931</c:v>
                </c:pt>
                <c:pt idx="225">
                  <c:v>0.2629068432504954</c:v>
                </c:pt>
                <c:pt idx="226">
                  <c:v>0.26291303239531</c:v>
                </c:pt>
                <c:pt idx="227">
                  <c:v>0.26291931559370901</c:v>
                </c:pt>
                <c:pt idx="228">
                  <c:v>0.26292569427193002</c:v>
                </c:pt>
                <c:pt idx="229">
                  <c:v>0.26293216987775092</c:v>
                </c:pt>
                <c:pt idx="230">
                  <c:v>0.26293874388079402</c:v>
                </c:pt>
                <c:pt idx="231">
                  <c:v>0.26294541777288438</c:v>
                </c:pt>
                <c:pt idx="232">
                  <c:v>0.26295219306835038</c:v>
                </c:pt>
                <c:pt idx="233">
                  <c:v>0.26295907130437707</c:v>
                </c:pt>
                <c:pt idx="234">
                  <c:v>0.26296605404132839</c:v>
                </c:pt>
                <c:pt idx="235">
                  <c:v>0.262973142863141</c:v>
                </c:pt>
                <c:pt idx="236">
                  <c:v>0.26298033937761661</c:v>
                </c:pt>
                <c:pt idx="237">
                  <c:v>0.26298764521679902</c:v>
                </c:pt>
                <c:pt idx="238">
                  <c:v>0.262995062037373</c:v>
                </c:pt>
                <c:pt idx="239">
                  <c:v>0.26300259152098132</c:v>
                </c:pt>
                <c:pt idx="240">
                  <c:v>0.26301023537462515</c:v>
                </c:pt>
                <c:pt idx="241">
                  <c:v>0.26301799533101838</c:v>
                </c:pt>
                <c:pt idx="242">
                  <c:v>0.26302587314901865</c:v>
                </c:pt>
                <c:pt idx="243">
                  <c:v>0.263033870613951</c:v>
                </c:pt>
                <c:pt idx="244">
                  <c:v>0.26304198953806801</c:v>
                </c:pt>
                <c:pt idx="245">
                  <c:v>0.26305023176090231</c:v>
                </c:pt>
                <c:pt idx="246">
                  <c:v>0.26305859914969937</c:v>
                </c:pt>
                <c:pt idx="247">
                  <c:v>0.26306709359980796</c:v>
                </c:pt>
                <c:pt idx="248">
                  <c:v>0.263075717035126</c:v>
                </c:pt>
                <c:pt idx="249">
                  <c:v>0.26308447140851232</c:v>
                </c:pt>
                <c:pt idx="250">
                  <c:v>0.26309335870220779</c:v>
                </c:pt>
                <c:pt idx="251">
                  <c:v>0.26310238092828431</c:v>
                </c:pt>
                <c:pt idx="252">
                  <c:v>0.263111540129084</c:v>
                </c:pt>
                <c:pt idx="253">
                  <c:v>0.26312083837767491</c:v>
                </c:pt>
                <c:pt idx="254">
                  <c:v>0.26313027777828302</c:v>
                </c:pt>
                <c:pt idx="255">
                  <c:v>0.26313986046680099</c:v>
                </c:pt>
                <c:pt idx="256">
                  <c:v>0.26314958861121179</c:v>
                </c:pt>
                <c:pt idx="257">
                  <c:v>0.26315946441208893</c:v>
                </c:pt>
                <c:pt idx="258">
                  <c:v>0.263169490103073</c:v>
                </c:pt>
                <c:pt idx="259">
                  <c:v>0.26317966795136338</c:v>
                </c:pt>
                <c:pt idx="260">
                  <c:v>0.26319000025821493</c:v>
                </c:pt>
                <c:pt idx="261">
                  <c:v>0.2632004893594499</c:v>
                </c:pt>
                <c:pt idx="262">
                  <c:v>0.26321113762593179</c:v>
                </c:pt>
                <c:pt idx="263">
                  <c:v>0.263221947464159</c:v>
                </c:pt>
                <c:pt idx="264">
                  <c:v>0.263232921316714</c:v>
                </c:pt>
                <c:pt idx="265">
                  <c:v>0.26324406166283931</c:v>
                </c:pt>
                <c:pt idx="266">
                  <c:v>0.26325537101896901</c:v>
                </c:pt>
                <c:pt idx="267">
                  <c:v>0.26326685193927901</c:v>
                </c:pt>
                <c:pt idx="268">
                  <c:v>0.26327850701623101</c:v>
                </c:pt>
                <c:pt idx="269">
                  <c:v>0.26329033888116765</c:v>
                </c:pt>
                <c:pt idx="270">
                  <c:v>0.26330235020486892</c:v>
                </c:pt>
                <c:pt idx="271">
                  <c:v>0.26331454369809831</c:v>
                </c:pt>
                <c:pt idx="272">
                  <c:v>0.26332692211227077</c:v>
                </c:pt>
                <c:pt idx="273">
                  <c:v>0.26333948823996584</c:v>
                </c:pt>
                <c:pt idx="274">
                  <c:v>0.26335224491560238</c:v>
                </c:pt>
                <c:pt idx="275">
                  <c:v>0.26336519501600802</c:v>
                </c:pt>
                <c:pt idx="276">
                  <c:v>0.26337834146106931</c:v>
                </c:pt>
                <c:pt idx="277">
                  <c:v>0.26339168721434958</c:v>
                </c:pt>
                <c:pt idx="278">
                  <c:v>0.263405235283725</c:v>
                </c:pt>
                <c:pt idx="279">
                  <c:v>0.26341898872207042</c:v>
                </c:pt>
                <c:pt idx="280">
                  <c:v>0.26343295062785732</c:v>
                </c:pt>
                <c:pt idx="281">
                  <c:v>0.263447124145891</c:v>
                </c:pt>
                <c:pt idx="282">
                  <c:v>0.26346151246794208</c:v>
                </c:pt>
                <c:pt idx="283">
                  <c:v>0.26347611883344924</c:v>
                </c:pt>
                <c:pt idx="284">
                  <c:v>0.26349094653020799</c:v>
                </c:pt>
                <c:pt idx="285">
                  <c:v>0.26350599889510201</c:v>
                </c:pt>
                <c:pt idx="286">
                  <c:v>0.26352127931479441</c:v>
                </c:pt>
                <c:pt idx="287">
                  <c:v>0.26353679122645796</c:v>
                </c:pt>
                <c:pt idx="288">
                  <c:v>0.26355253811852275</c:v>
                </c:pt>
                <c:pt idx="289">
                  <c:v>0.26356852353142901</c:v>
                </c:pt>
                <c:pt idx="290">
                  <c:v>0.26358475105836032</c:v>
                </c:pt>
                <c:pt idx="291">
                  <c:v>0.26360122434602973</c:v>
                </c:pt>
                <c:pt idx="292">
                  <c:v>0.26361794709546038</c:v>
                </c:pt>
                <c:pt idx="293">
                  <c:v>0.26363492306276232</c:v>
                </c:pt>
                <c:pt idx="294">
                  <c:v>0.26365215605994502</c:v>
                </c:pt>
                <c:pt idx="295">
                  <c:v>0.26366964995572301</c:v>
                </c:pt>
                <c:pt idx="296">
                  <c:v>0.26368740867633639</c:v>
                </c:pt>
                <c:pt idx="297">
                  <c:v>0.26370543620640075</c:v>
                </c:pt>
                <c:pt idx="298">
                  <c:v>0.26372373658972276</c:v>
                </c:pt>
                <c:pt idx="299">
                  <c:v>0.26374231393018399</c:v>
                </c:pt>
                <c:pt idx="300">
                  <c:v>0.26376117239260138</c:v>
                </c:pt>
                <c:pt idx="301">
                  <c:v>0.26378031620360032</c:v>
                </c:pt>
                <c:pt idx="302">
                  <c:v>0.26379974965251779</c:v>
                </c:pt>
                <c:pt idx="303">
                  <c:v>0.26381947709230641</c:v>
                </c:pt>
                <c:pt idx="304">
                  <c:v>0.26383950294043002</c:v>
                </c:pt>
                <c:pt idx="305">
                  <c:v>0.26385983167983695</c:v>
                </c:pt>
                <c:pt idx="306">
                  <c:v>0.26388046785985736</c:v>
                </c:pt>
                <c:pt idx="307">
                  <c:v>0.263901416097159</c:v>
                </c:pt>
                <c:pt idx="308">
                  <c:v>0.26392268107677941</c:v>
                </c:pt>
                <c:pt idx="309">
                  <c:v>0.26394426755301031</c:v>
                </c:pt>
                <c:pt idx="310">
                  <c:v>0.26396618035047148</c:v>
                </c:pt>
                <c:pt idx="311">
                  <c:v>0.26398842436505865</c:v>
                </c:pt>
                <c:pt idx="312">
                  <c:v>0.26401100456499993</c:v>
                </c:pt>
                <c:pt idx="313">
                  <c:v>0.26403392599189102</c:v>
                </c:pt>
                <c:pt idx="314">
                  <c:v>0.26405719376171299</c:v>
                </c:pt>
                <c:pt idx="315">
                  <c:v>0.2640808130659224</c:v>
                </c:pt>
                <c:pt idx="316">
                  <c:v>0.26410478917250241</c:v>
                </c:pt>
                <c:pt idx="317">
                  <c:v>0.26412912742707301</c:v>
                </c:pt>
                <c:pt idx="318">
                  <c:v>0.264153833253992</c:v>
                </c:pt>
                <c:pt idx="319">
                  <c:v>0.26417891215746092</c:v>
                </c:pt>
                <c:pt idx="320">
                  <c:v>0.26420436972265865</c:v>
                </c:pt>
                <c:pt idx="321">
                  <c:v>0.26423021161689575</c:v>
                </c:pt>
                <c:pt idx="322">
                  <c:v>0.26425644359079176</c:v>
                </c:pt>
                <c:pt idx="323">
                  <c:v>0.26428307147941832</c:v>
                </c:pt>
                <c:pt idx="324">
                  <c:v>0.26431010120351761</c:v>
                </c:pt>
                <c:pt idx="325">
                  <c:v>0.26433753877069299</c:v>
                </c:pt>
                <c:pt idx="326">
                  <c:v>0.26436539027665895</c:v>
                </c:pt>
                <c:pt idx="327">
                  <c:v>0.26439366190644492</c:v>
                </c:pt>
                <c:pt idx="328">
                  <c:v>0.26442235993567692</c:v>
                </c:pt>
                <c:pt idx="329">
                  <c:v>0.26445149073183499</c:v>
                </c:pt>
                <c:pt idx="330">
                  <c:v>0.26448106075555738</c:v>
                </c:pt>
                <c:pt idx="331">
                  <c:v>0.26451107656191575</c:v>
                </c:pt>
                <c:pt idx="332">
                  <c:v>0.26454154480175679</c:v>
                </c:pt>
                <c:pt idx="333">
                  <c:v>0.26457247222303132</c:v>
                </c:pt>
                <c:pt idx="334">
                  <c:v>0.26460386567214761</c:v>
                </c:pt>
                <c:pt idx="335">
                  <c:v>0.26463573209532859</c:v>
                </c:pt>
                <c:pt idx="336">
                  <c:v>0.26466807854003899</c:v>
                </c:pt>
                <c:pt idx="337">
                  <c:v>0.26470091215632979</c:v>
                </c:pt>
                <c:pt idx="338">
                  <c:v>0.26473424019830505</c:v>
                </c:pt>
                <c:pt idx="339">
                  <c:v>0.26476807002555108</c:v>
                </c:pt>
                <c:pt idx="340">
                  <c:v>0.26480240910457392</c:v>
                </c:pt>
                <c:pt idx="341">
                  <c:v>0.26483726501028132</c:v>
                </c:pt>
                <c:pt idx="342">
                  <c:v>0.26487264542750188</c:v>
                </c:pt>
                <c:pt idx="343">
                  <c:v>0.26490855815245024</c:v>
                </c:pt>
                <c:pt idx="344">
                  <c:v>0.26494501109428031</c:v>
                </c:pt>
                <c:pt idx="345">
                  <c:v>0.26498201227663531</c:v>
                </c:pt>
                <c:pt idx="346">
                  <c:v>0.26501956983919661</c:v>
                </c:pt>
                <c:pt idx="347">
                  <c:v>0.26505769203926532</c:v>
                </c:pt>
                <c:pt idx="348">
                  <c:v>0.26509638725338602</c:v>
                </c:pt>
                <c:pt idx="349">
                  <c:v>0.26513566397894661</c:v>
                </c:pt>
                <c:pt idx="350">
                  <c:v>0.26517553083581102</c:v>
                </c:pt>
                <c:pt idx="351">
                  <c:v>0.26521599656800793</c:v>
                </c:pt>
                <c:pt idx="352">
                  <c:v>0.26525707004537574</c:v>
                </c:pt>
                <c:pt idx="353">
                  <c:v>0.26529876026527632</c:v>
                </c:pt>
                <c:pt idx="354">
                  <c:v>0.26534107635430432</c:v>
                </c:pt>
                <c:pt idx="355">
                  <c:v>0.26538402757002338</c:v>
                </c:pt>
                <c:pt idx="356">
                  <c:v>0.26542762330272435</c:v>
                </c:pt>
                <c:pt idx="357">
                  <c:v>0.26547187307718889</c:v>
                </c:pt>
                <c:pt idx="358">
                  <c:v>0.26551678655449695</c:v>
                </c:pt>
                <c:pt idx="359">
                  <c:v>0.26556237353383261</c:v>
                </c:pt>
                <c:pt idx="360">
                  <c:v>0.26560864395431538</c:v>
                </c:pt>
                <c:pt idx="361">
                  <c:v>0.26565560789686632</c:v>
                </c:pt>
                <c:pt idx="362">
                  <c:v>0.26570327558606299</c:v>
                </c:pt>
                <c:pt idx="363">
                  <c:v>0.26575165739204831</c:v>
                </c:pt>
                <c:pt idx="364">
                  <c:v>0.26580076383244217</c:v>
                </c:pt>
                <c:pt idx="365">
                  <c:v>0.26585060557425505</c:v>
                </c:pt>
                <c:pt idx="366">
                  <c:v>0.26590119343587532</c:v>
                </c:pt>
                <c:pt idx="367">
                  <c:v>0.26595253838903532</c:v>
                </c:pt>
                <c:pt idx="368">
                  <c:v>0.26600465156078401</c:v>
                </c:pt>
                <c:pt idx="369">
                  <c:v>0.26605754423552574</c:v>
                </c:pt>
                <c:pt idx="370">
                  <c:v>0.26611122785704838</c:v>
                </c:pt>
                <c:pt idx="371">
                  <c:v>0.26616571403057793</c:v>
                </c:pt>
                <c:pt idx="372">
                  <c:v>0.26622101452486002</c:v>
                </c:pt>
                <c:pt idx="373">
                  <c:v>0.26627714127425761</c:v>
                </c:pt>
                <c:pt idx="374">
                  <c:v>0.26633410638085991</c:v>
                </c:pt>
                <c:pt idx="375">
                  <c:v>0.26639192211662799</c:v>
                </c:pt>
                <c:pt idx="376">
                  <c:v>0.26645060092556438</c:v>
                </c:pt>
                <c:pt idx="377">
                  <c:v>0.26651015542586731</c:v>
                </c:pt>
                <c:pt idx="378">
                  <c:v>0.26657059841215108</c:v>
                </c:pt>
                <c:pt idx="379">
                  <c:v>0.26663194285765601</c:v>
                </c:pt>
                <c:pt idx="380">
                  <c:v>0.26669420191649101</c:v>
                </c:pt>
                <c:pt idx="381">
                  <c:v>0.26675738892589701</c:v>
                </c:pt>
                <c:pt idx="382">
                  <c:v>0.266821517408521</c:v>
                </c:pt>
                <c:pt idx="383">
                  <c:v>0.26688660107472689</c:v>
                </c:pt>
                <c:pt idx="384">
                  <c:v>0.26695265382488892</c:v>
                </c:pt>
                <c:pt idx="385">
                  <c:v>0.26701968975177032</c:v>
                </c:pt>
                <c:pt idx="386">
                  <c:v>0.26708772314286977</c:v>
                </c:pt>
                <c:pt idx="387">
                  <c:v>0.26715676848276532</c:v>
                </c:pt>
                <c:pt idx="388">
                  <c:v>0.26722684045557399</c:v>
                </c:pt>
                <c:pt idx="389">
                  <c:v>0.26729795394731876</c:v>
                </c:pt>
                <c:pt idx="390">
                  <c:v>0.267370124048388</c:v>
                </c:pt>
                <c:pt idx="391">
                  <c:v>0.26744336605598601</c:v>
                </c:pt>
                <c:pt idx="392">
                  <c:v>0.26751769547660731</c:v>
                </c:pt>
                <c:pt idx="393">
                  <c:v>0.26759312802852248</c:v>
                </c:pt>
                <c:pt idx="394">
                  <c:v>0.26766967964431232</c:v>
                </c:pt>
                <c:pt idx="395">
                  <c:v>0.26774736647334979</c:v>
                </c:pt>
                <c:pt idx="396">
                  <c:v>0.26782620488439535</c:v>
                </c:pt>
                <c:pt idx="397">
                  <c:v>0.267906211468115</c:v>
                </c:pt>
                <c:pt idx="398">
                  <c:v>0.26798740303970492</c:v>
                </c:pt>
                <c:pt idx="399">
                  <c:v>0.26806979664143499</c:v>
                </c:pt>
                <c:pt idx="400">
                  <c:v>0.26815340954531275</c:v>
                </c:pt>
                <c:pt idx="401">
                  <c:v>0.26823825925567002</c:v>
                </c:pt>
                <c:pt idx="402">
                  <c:v>0.26832436351182992</c:v>
                </c:pt>
                <c:pt idx="403">
                  <c:v>0.268411740290736</c:v>
                </c:pt>
                <c:pt idx="404">
                  <c:v>0.26850040780967477</c:v>
                </c:pt>
                <c:pt idx="405">
                  <c:v>0.26859038452889</c:v>
                </c:pt>
                <c:pt idx="406">
                  <c:v>0.26868168915436091</c:v>
                </c:pt>
                <c:pt idx="407">
                  <c:v>0.26877434064043593</c:v>
                </c:pt>
                <c:pt idx="408">
                  <c:v>0.26886835819262472</c:v>
                </c:pt>
                <c:pt idx="409">
                  <c:v>0.26896376127028365</c:v>
                </c:pt>
                <c:pt idx="410">
                  <c:v>0.2690605695893824</c:v>
                </c:pt>
                <c:pt idx="411">
                  <c:v>0.26915880312526941</c:v>
                </c:pt>
                <c:pt idx="412">
                  <c:v>0.26925848211541908</c:v>
                </c:pt>
                <c:pt idx="413">
                  <c:v>0.26935962706222732</c:v>
                </c:pt>
                <c:pt idx="414">
                  <c:v>0.26946225873577501</c:v>
                </c:pt>
                <c:pt idx="415">
                  <c:v>0.26956639817663502</c:v>
                </c:pt>
                <c:pt idx="416">
                  <c:v>0.26967206669866395</c:v>
                </c:pt>
                <c:pt idx="417">
                  <c:v>0.26977928589179401</c:v>
                </c:pt>
                <c:pt idx="418">
                  <c:v>0.26988807762488476</c:v>
                </c:pt>
                <c:pt idx="419">
                  <c:v>0.26999846404845695</c:v>
                </c:pt>
                <c:pt idx="420">
                  <c:v>0.27011046759760465</c:v>
                </c:pt>
                <c:pt idx="421">
                  <c:v>0.27022411099473032</c:v>
                </c:pt>
                <c:pt idx="422">
                  <c:v>0.27033941725242538</c:v>
                </c:pt>
                <c:pt idx="423">
                  <c:v>0.27045640967623502</c:v>
                </c:pt>
                <c:pt idx="424">
                  <c:v>0.27057511186752331</c:v>
                </c:pt>
                <c:pt idx="425">
                  <c:v>0.27069554772625776</c:v>
                </c:pt>
                <c:pt idx="426">
                  <c:v>0.27081774145383702</c:v>
                </c:pt>
                <c:pt idx="427">
                  <c:v>0.27094171755589008</c:v>
                </c:pt>
                <c:pt idx="428">
                  <c:v>0.27106750084508402</c:v>
                </c:pt>
                <c:pt idx="429">
                  <c:v>0.27119511644390959</c:v>
                </c:pt>
                <c:pt idx="430">
                  <c:v>0.27132458978749491</c:v>
                </c:pt>
                <c:pt idx="431">
                  <c:v>0.27145594662631173</c:v>
                </c:pt>
                <c:pt idx="432">
                  <c:v>0.27158921302904465</c:v>
                </c:pt>
                <c:pt idx="433">
                  <c:v>0.27172441538523595</c:v>
                </c:pt>
                <c:pt idx="434">
                  <c:v>0.27186158040809599</c:v>
                </c:pt>
                <c:pt idx="435">
                  <c:v>0.27200073513719508</c:v>
                </c:pt>
                <c:pt idx="436">
                  <c:v>0.27214190694115875</c:v>
                </c:pt>
                <c:pt idx="437">
                  <c:v>0.27228512352036499</c:v>
                </c:pt>
                <c:pt idx="438">
                  <c:v>0.27243041290959602</c:v>
                </c:pt>
                <c:pt idx="439">
                  <c:v>0.27257780348068561</c:v>
                </c:pt>
                <c:pt idx="440">
                  <c:v>0.27272732394511001</c:v>
                </c:pt>
                <c:pt idx="441">
                  <c:v>0.27287900335661192</c:v>
                </c:pt>
                <c:pt idx="442">
                  <c:v>0.27303287111370761</c:v>
                </c:pt>
                <c:pt idx="443">
                  <c:v>0.27318895696225554</c:v>
                </c:pt>
                <c:pt idx="444">
                  <c:v>0.27334729099791238</c:v>
                </c:pt>
                <c:pt idx="445">
                  <c:v>0.27350790366862632</c:v>
                </c:pt>
                <c:pt idx="446">
                  <c:v>0.27367082577701801</c:v>
                </c:pt>
                <c:pt idx="447">
                  <c:v>0.27383608848276808</c:v>
                </c:pt>
                <c:pt idx="448">
                  <c:v>0.27400372330497841</c:v>
                </c:pt>
                <c:pt idx="449">
                  <c:v>0.27417376212441341</c:v>
                </c:pt>
                <c:pt idx="450">
                  <c:v>0.27434623718578338</c:v>
                </c:pt>
                <c:pt idx="451">
                  <c:v>0.27452118109992441</c:v>
                </c:pt>
                <c:pt idx="452">
                  <c:v>0.27469862684591201</c:v>
                </c:pt>
                <c:pt idx="453">
                  <c:v>0.27487860777318796</c:v>
                </c:pt>
                <c:pt idx="454">
                  <c:v>0.27506115760353173</c:v>
                </c:pt>
                <c:pt idx="455">
                  <c:v>0.27524631043307879</c:v>
                </c:pt>
                <c:pt idx="456">
                  <c:v>0.27543410073416202</c:v>
                </c:pt>
                <c:pt idx="457">
                  <c:v>0.27562456335718305</c:v>
                </c:pt>
                <c:pt idx="458">
                  <c:v>0.27581773353233202</c:v>
                </c:pt>
                <c:pt idx="459">
                  <c:v>0.27601364687132279</c:v>
                </c:pt>
                <c:pt idx="460">
                  <c:v>0.27621233936895495</c:v>
                </c:pt>
                <c:pt idx="461">
                  <c:v>0.27641384740464592</c:v>
                </c:pt>
                <c:pt idx="462">
                  <c:v>0.27661820774389095</c:v>
                </c:pt>
                <c:pt idx="463">
                  <c:v>0.27682545753960563</c:v>
                </c:pt>
                <c:pt idx="464">
                  <c:v>0.27703563433337774</c:v>
                </c:pt>
                <c:pt idx="465">
                  <c:v>0.27724877605665732</c:v>
                </c:pt>
                <c:pt idx="466">
                  <c:v>0.27746492103179532</c:v>
                </c:pt>
                <c:pt idx="467">
                  <c:v>0.27768410797302495</c:v>
                </c:pt>
                <c:pt idx="468">
                  <c:v>0.27790637598731005</c:v>
                </c:pt>
                <c:pt idx="469">
                  <c:v>0.27813176457508593</c:v>
                </c:pt>
                <c:pt idx="470">
                  <c:v>0.27836031363091995</c:v>
                </c:pt>
                <c:pt idx="471">
                  <c:v>0.27859206344396531</c:v>
                </c:pt>
                <c:pt idx="472">
                  <c:v>0.27882705469840202</c:v>
                </c:pt>
                <c:pt idx="473">
                  <c:v>0.27906532847365401</c:v>
                </c:pt>
                <c:pt idx="474">
                  <c:v>0.27930692624453712</c:v>
                </c:pt>
                <c:pt idx="475">
                  <c:v>0.27955188988122232</c:v>
                </c:pt>
                <c:pt idx="476">
                  <c:v>0.27980026164911265</c:v>
                </c:pt>
                <c:pt idx="477">
                  <c:v>0.28005208420848832</c:v>
                </c:pt>
                <c:pt idx="478">
                  <c:v>0.28030740061411002</c:v>
                </c:pt>
                <c:pt idx="479">
                  <c:v>0.28056625431456095</c:v>
                </c:pt>
                <c:pt idx="480">
                  <c:v>0.28082868915147896</c:v>
                </c:pt>
                <c:pt idx="481">
                  <c:v>0.28109474935861595</c:v>
                </c:pt>
                <c:pt idx="482">
                  <c:v>0.28136447956073635</c:v>
                </c:pt>
                <c:pt idx="483">
                  <c:v>0.28163792477228999</c:v>
                </c:pt>
                <c:pt idx="484">
                  <c:v>0.28191513039596738</c:v>
                </c:pt>
                <c:pt idx="485">
                  <c:v>0.28219614222099793</c:v>
                </c:pt>
                <c:pt idx="486">
                  <c:v>0.28248100642131074</c:v>
                </c:pt>
                <c:pt idx="487">
                  <c:v>0.28276976955346095</c:v>
                </c:pt>
                <c:pt idx="488">
                  <c:v>0.2830624785543524</c:v>
                </c:pt>
                <c:pt idx="489">
                  <c:v>0.28335918073876631</c:v>
                </c:pt>
                <c:pt idx="490">
                  <c:v>0.28365992379666338</c:v>
                </c:pt>
                <c:pt idx="491">
                  <c:v>0.28396475579024494</c:v>
                </c:pt>
                <c:pt idx="492">
                  <c:v>0.28427372515078508</c:v>
                </c:pt>
                <c:pt idx="493">
                  <c:v>0.28458688067528648</c:v>
                </c:pt>
                <c:pt idx="494">
                  <c:v>0.28490427152277792</c:v>
                </c:pt>
                <c:pt idx="495">
                  <c:v>0.28522594721048461</c:v>
                </c:pt>
                <c:pt idx="496">
                  <c:v>0.28555195760965918</c:v>
                </c:pt>
                <c:pt idx="497">
                  <c:v>0.28588235294117631</c:v>
                </c:pt>
                <c:pt idx="498">
                  <c:v>0.28621216573611502</c:v>
                </c:pt>
                <c:pt idx="499">
                  <c:v>0.286546331595736</c:v>
                </c:pt>
                <c:pt idx="500">
                  <c:v>0.28688489949876278</c:v>
                </c:pt>
                <c:pt idx="501">
                  <c:v>0.287227918734138</c:v>
                </c:pt>
                <c:pt idx="502">
                  <c:v>0.28757543889570708</c:v>
                </c:pt>
                <c:pt idx="503">
                  <c:v>0.28792750987649796</c:v>
                </c:pt>
                <c:pt idx="504">
                  <c:v>0.28828418186279792</c:v>
                </c:pt>
                <c:pt idx="505">
                  <c:v>0.28864550532793332</c:v>
                </c:pt>
                <c:pt idx="506">
                  <c:v>0.28901153102575361</c:v>
                </c:pt>
                <c:pt idx="507">
                  <c:v>0.2893823099837779</c:v>
                </c:pt>
                <c:pt idx="508">
                  <c:v>0.289757893496077</c:v>
                </c:pt>
                <c:pt idx="509">
                  <c:v>0.29013833311586124</c:v>
                </c:pt>
                <c:pt idx="510">
                  <c:v>0.29052368064766265</c:v>
                </c:pt>
                <c:pt idx="511">
                  <c:v>0.29091398813928165</c:v>
                </c:pt>
                <c:pt idx="512">
                  <c:v>0.29130930787336101</c:v>
                </c:pt>
                <c:pt idx="513">
                  <c:v>0.29170969235862632</c:v>
                </c:pt>
                <c:pt idx="514">
                  <c:v>0.29211519432078831</c:v>
                </c:pt>
                <c:pt idx="515">
                  <c:v>0.29252586669308389</c:v>
                </c:pt>
                <c:pt idx="516">
                  <c:v>0.29294176260646132</c:v>
                </c:pt>
                <c:pt idx="517">
                  <c:v>0.29336293537944746</c:v>
                </c:pt>
                <c:pt idx="518">
                  <c:v>0.29378943850753675</c:v>
                </c:pt>
                <c:pt idx="519">
                  <c:v>0.29422132565238102</c:v>
                </c:pt>
                <c:pt idx="520">
                  <c:v>0.29465865063040508</c:v>
                </c:pt>
                <c:pt idx="521">
                  <c:v>0.29510146740117499</c:v>
                </c:pt>
                <c:pt idx="522">
                  <c:v>0.29554983005531799</c:v>
                </c:pt>
                <c:pt idx="523">
                  <c:v>0.2960037928020644</c:v>
                </c:pt>
                <c:pt idx="524">
                  <c:v>0.29646340995635795</c:v>
                </c:pt>
                <c:pt idx="525">
                  <c:v>0.2969287359256117</c:v>
                </c:pt>
                <c:pt idx="526">
                  <c:v>0.2973998251959824</c:v>
                </c:pt>
                <c:pt idx="527">
                  <c:v>0.29787673231830292</c:v>
                </c:pt>
                <c:pt idx="528">
                  <c:v>0.29835951189351695</c:v>
                </c:pt>
                <c:pt idx="529">
                  <c:v>0.29884821855774341</c:v>
                </c:pt>
                <c:pt idx="530">
                  <c:v>0.29934290696687565</c:v>
                </c:pt>
                <c:pt idx="531">
                  <c:v>0.2998436317807544</c:v>
                </c:pt>
                <c:pt idx="532">
                  <c:v>0.30035044764690932</c:v>
                </c:pt>
                <c:pt idx="533">
                  <c:v>0.30086340918385096</c:v>
                </c:pt>
                <c:pt idx="534">
                  <c:v>0.30138257096387383</c:v>
                </c:pt>
                <c:pt idx="535">
                  <c:v>0.30190798749548492</c:v>
                </c:pt>
                <c:pt idx="536">
                  <c:v>0.30243971320532631</c:v>
                </c:pt>
                <c:pt idx="537">
                  <c:v>0.30297780241964389</c:v>
                </c:pt>
                <c:pt idx="538">
                  <c:v>0.30352230934527996</c:v>
                </c:pt>
                <c:pt idx="539">
                  <c:v>0.30407328805025241</c:v>
                </c:pt>
                <c:pt idx="540">
                  <c:v>0.30463079244383101</c:v>
                </c:pt>
                <c:pt idx="541">
                  <c:v>0.30519487625615038</c:v>
                </c:pt>
                <c:pt idx="542">
                  <c:v>0.30576559301735295</c:v>
                </c:pt>
                <c:pt idx="543">
                  <c:v>0.30634299603626841</c:v>
                </c:pt>
                <c:pt idx="544">
                  <c:v>0.30692713837862895</c:v>
                </c:pt>
                <c:pt idx="545">
                  <c:v>0.30751807284480975</c:v>
                </c:pt>
                <c:pt idx="546">
                  <c:v>0.30811585194706992</c:v>
                </c:pt>
                <c:pt idx="547">
                  <c:v>0.30872052788638632</c:v>
                </c:pt>
                <c:pt idx="548">
                  <c:v>0.30933215252876001</c:v>
                </c:pt>
                <c:pt idx="549">
                  <c:v>0.30995077738107796</c:v>
                </c:pt>
                <c:pt idx="550">
                  <c:v>0.31057645356649038</c:v>
                </c:pt>
                <c:pt idx="551">
                  <c:v>0.31120923179938631</c:v>
                </c:pt>
                <c:pt idx="552">
                  <c:v>0.3118491623598369</c:v>
                </c:pt>
                <c:pt idx="553">
                  <c:v>0.31249629506758292</c:v>
                </c:pt>
                <c:pt idx="554">
                  <c:v>0.31315067925565976</c:v>
                </c:pt>
                <c:pt idx="555">
                  <c:v>0.31381236374344401</c:v>
                </c:pt>
                <c:pt idx="556">
                  <c:v>0.31448139680936765</c:v>
                </c:pt>
                <c:pt idx="557">
                  <c:v>0.31515782616312993</c:v>
                </c:pt>
                <c:pt idx="558">
                  <c:v>0.31584169891751041</c:v>
                </c:pt>
                <c:pt idx="559">
                  <c:v>0.31653306155971384</c:v>
                </c:pt>
                <c:pt idx="560">
                  <c:v>0.31723195992236108</c:v>
                </c:pt>
                <c:pt idx="561">
                  <c:v>0.31793843915403291</c:v>
                </c:pt>
                <c:pt idx="562">
                  <c:v>0.31865254368939161</c:v>
                </c:pt>
                <c:pt idx="563">
                  <c:v>0.31937431721898396</c:v>
                </c:pt>
                <c:pt idx="564">
                  <c:v>0.32010380265856708</c:v>
                </c:pt>
                <c:pt idx="565">
                  <c:v>0.32084104211817899</c:v>
                </c:pt>
                <c:pt idx="566">
                  <c:v>0.32158607687073665</c:v>
                </c:pt>
                <c:pt idx="567">
                  <c:v>0.3223389473203559</c:v>
                </c:pt>
                <c:pt idx="568">
                  <c:v>0.32309969297033331</c:v>
                </c:pt>
                <c:pt idx="569">
                  <c:v>0.32386835239081996</c:v>
                </c:pt>
                <c:pt idx="570">
                  <c:v>0.32464496318610991</c:v>
                </c:pt>
                <c:pt idx="571">
                  <c:v>0.32542956196177436</c:v>
                </c:pt>
                <c:pt idx="572">
                  <c:v>0.32622218429139432</c:v>
                </c:pt>
                <c:pt idx="573">
                  <c:v>0.32702286468315378</c:v>
                </c:pt>
                <c:pt idx="574">
                  <c:v>0.32783163654606001</c:v>
                </c:pt>
                <c:pt idx="575">
                  <c:v>0.32864853215610401</c:v>
                </c:pt>
                <c:pt idx="576">
                  <c:v>0.32947358262208465</c:v>
                </c:pt>
                <c:pt idx="577">
                  <c:v>0.33030681785131488</c:v>
                </c:pt>
                <c:pt idx="578">
                  <c:v>0.33114826651517731</c:v>
                </c:pt>
                <c:pt idx="579">
                  <c:v>0.33199795601453702</c:v>
                </c:pt>
                <c:pt idx="580">
                  <c:v>0.33285591244500495</c:v>
                </c:pt>
                <c:pt idx="581">
                  <c:v>0.33372216056214765</c:v>
                </c:pt>
                <c:pt idx="582">
                  <c:v>0.33459672374662741</c:v>
                </c:pt>
                <c:pt idx="583">
                  <c:v>0.3354796239693037</c:v>
                </c:pt>
                <c:pt idx="584">
                  <c:v>0.33637088175628477</c:v>
                </c:pt>
                <c:pt idx="585">
                  <c:v>0.33727051615403292</c:v>
                </c:pt>
                <c:pt idx="586">
                  <c:v>0.33817854469450992</c:v>
                </c:pt>
                <c:pt idx="587">
                  <c:v>0.33909498336033922</c:v>
                </c:pt>
                <c:pt idx="588">
                  <c:v>0.34001984655011275</c:v>
                </c:pt>
                <c:pt idx="589">
                  <c:v>0.34095314704382801</c:v>
                </c:pt>
                <c:pt idx="590">
                  <c:v>0.34189489596843492</c:v>
                </c:pt>
                <c:pt idx="591">
                  <c:v>0.34284510276360008</c:v>
                </c:pt>
                <c:pt idx="592">
                  <c:v>0.34380377514772492</c:v>
                </c:pt>
                <c:pt idx="593">
                  <c:v>0.34477091908412932</c:v>
                </c:pt>
                <c:pt idx="594">
                  <c:v>0.34574653874762301</c:v>
                </c:pt>
                <c:pt idx="595">
                  <c:v>0.34673063649130825</c:v>
                </c:pt>
                <c:pt idx="596">
                  <c:v>0.34772321281380902</c:v>
                </c:pt>
                <c:pt idx="597">
                  <c:v>0.34872426632681652</c:v>
                </c:pt>
                <c:pt idx="598">
                  <c:v>0.34973379372312274</c:v>
                </c:pt>
                <c:pt idx="599">
                  <c:v>0.35075178974510901</c:v>
                </c:pt>
                <c:pt idx="600">
                  <c:v>0.35177824715367978</c:v>
                </c:pt>
                <c:pt idx="601">
                  <c:v>0.35297549497732095</c:v>
                </c:pt>
                <c:pt idx="602">
                  <c:v>0.35432397613749922</c:v>
                </c:pt>
                <c:pt idx="603">
                  <c:v>0.35575736079567088</c:v>
                </c:pt>
                <c:pt idx="604">
                  <c:v>0.35754434751111275</c:v>
                </c:pt>
                <c:pt idx="605">
                  <c:v>0.35934548331636695</c:v>
                </c:pt>
                <c:pt idx="606">
                  <c:v>0.36116073492733408</c:v>
                </c:pt>
                <c:pt idx="607">
                  <c:v>0.36299006538282597</c:v>
                </c:pt>
                <c:pt idx="608">
                  <c:v>0.36483343400120799</c:v>
                </c:pt>
                <c:pt idx="609">
                  <c:v>0.36669079633861307</c:v>
                </c:pt>
                <c:pt idx="610">
                  <c:v>0.36856210414847496</c:v>
                </c:pt>
                <c:pt idx="611">
                  <c:v>0.37044730534275605</c:v>
                </c:pt>
                <c:pt idx="612">
                  <c:v>0.3723463439547029</c:v>
                </c:pt>
                <c:pt idx="613">
                  <c:v>0.374259160103321</c:v>
                </c:pt>
                <c:pt idx="614">
                  <c:v>0.37618568995962648</c:v>
                </c:pt>
                <c:pt idx="615">
                  <c:v>0.37812586571460316</c:v>
                </c:pt>
                <c:pt idx="616">
                  <c:v>0.38007961554918601</c:v>
                </c:pt>
                <c:pt idx="617">
                  <c:v>0.38204686360607926</c:v>
                </c:pt>
                <c:pt idx="618">
                  <c:v>0.38402752996359441</c:v>
                </c:pt>
                <c:pt idx="619">
                  <c:v>0.38602153061158501</c:v>
                </c:pt>
                <c:pt idx="620">
                  <c:v>0.38802877742950359</c:v>
                </c:pt>
                <c:pt idx="621">
                  <c:v>0.39004917816656132</c:v>
                </c:pt>
                <c:pt idx="622">
                  <c:v>0.39208263642430541</c:v>
                </c:pt>
                <c:pt idx="623">
                  <c:v>0.39412905164128331</c:v>
                </c:pt>
                <c:pt idx="624">
                  <c:v>0.39618831908025076</c:v>
                </c:pt>
                <c:pt idx="625">
                  <c:v>0.39826032981763265</c:v>
                </c:pt>
                <c:pt idx="626">
                  <c:v>0.40034497073559538</c:v>
                </c:pt>
                <c:pt idx="627">
                  <c:v>0.40244212451650979</c:v>
                </c:pt>
                <c:pt idx="628">
                  <c:v>0.40455166964003408</c:v>
                </c:pt>
                <c:pt idx="629">
                  <c:v>0.40667348038278761</c:v>
                </c:pt>
                <c:pt idx="630">
                  <c:v>0.40880742682067567</c:v>
                </c:pt>
                <c:pt idx="631">
                  <c:v>0.41095337483391808</c:v>
                </c:pt>
                <c:pt idx="632">
                  <c:v>0.4131111861148084</c:v>
                </c:pt>
                <c:pt idx="633">
                  <c:v>0.41528071817820361</c:v>
                </c:pt>
                <c:pt idx="634">
                  <c:v>0.41746182437488394</c:v>
                </c:pt>
                <c:pt idx="635">
                  <c:v>0.41965435390768441</c:v>
                </c:pt>
                <c:pt idx="636">
                  <c:v>0.42185815185053832</c:v>
                </c:pt>
                <c:pt idx="637">
                  <c:v>0.42407305917037702</c:v>
                </c:pt>
                <c:pt idx="638">
                  <c:v>0.42629891275195031</c:v>
                </c:pt>
                <c:pt idx="639">
                  <c:v>0.42853554542557976</c:v>
                </c:pt>
                <c:pt idx="640">
                  <c:v>0.43078278599787784</c:v>
                </c:pt>
                <c:pt idx="641">
                  <c:v>0.43304045928536072</c:v>
                </c:pt>
                <c:pt idx="642">
                  <c:v>0.43530838615115652</c:v>
                </c:pt>
                <c:pt idx="643">
                  <c:v>0.4375863835445461</c:v>
                </c:pt>
                <c:pt idx="644">
                  <c:v>0.43987426454357065</c:v>
                </c:pt>
                <c:pt idx="645">
                  <c:v>0.44217183840061075</c:v>
                </c:pt>
                <c:pt idx="646">
                  <c:v>0.44447891059091932</c:v>
                </c:pt>
                <c:pt idx="647">
                  <c:v>0.44679528286410475</c:v>
                </c:pt>
                <c:pt idx="648">
                  <c:v>0.44912075329861495</c:v>
                </c:pt>
                <c:pt idx="649">
                  <c:v>0.45145511635910202</c:v>
                </c:pt>
                <c:pt idx="650">
                  <c:v>0.453798162956772</c:v>
                </c:pt>
                <c:pt idx="651">
                  <c:v>0.456149680512555</c:v>
                </c:pt>
                <c:pt idx="652">
                  <c:v>0.45850945302319679</c:v>
                </c:pt>
                <c:pt idx="653">
                  <c:v>0.46087726113016975</c:v>
                </c:pt>
                <c:pt idx="654">
                  <c:v>0.46325288219135702</c:v>
                </c:pt>
                <c:pt idx="655">
                  <c:v>0.46563609035556702</c:v>
                </c:pt>
                <c:pt idx="656">
                  <c:v>0.46802665663969095</c:v>
                </c:pt>
                <c:pt idx="657">
                  <c:v>0.47042434900856761</c:v>
                </c:pt>
                <c:pt idx="658">
                  <c:v>0.47282893245749175</c:v>
                </c:pt>
                <c:pt idx="659">
                  <c:v>0.47524016909724542</c:v>
                </c:pt>
                <c:pt idx="660">
                  <c:v>0.47765781824166931</c:v>
                </c:pt>
                <c:pt idx="661">
                  <c:v>0.48008163649769431</c:v>
                </c:pt>
                <c:pt idx="662">
                  <c:v>0.48251137785770903</c:v>
                </c:pt>
                <c:pt idx="663">
                  <c:v>0.48494679379428696</c:v>
                </c:pt>
                <c:pt idx="664">
                  <c:v>0.48738763335714136</c:v>
                </c:pt>
                <c:pt idx="665">
                  <c:v>0.48983364327225992</c:v>
                </c:pt>
                <c:pt idx="666">
                  <c:v>0.49228456804309978</c:v>
                </c:pt>
                <c:pt idx="667">
                  <c:v>0.494740150053816</c:v>
                </c:pt>
                <c:pt idx="668">
                  <c:v>0.49720012967441241</c:v>
                </c:pt>
                <c:pt idx="669">
                  <c:v>0.49966424536769294</c:v>
                </c:pt>
                <c:pt idx="670">
                  <c:v>0.50213223379800098</c:v>
                </c:pt>
                <c:pt idx="671">
                  <c:v>0.50460382994160458</c:v>
                </c:pt>
                <c:pt idx="672">
                  <c:v>0.50707876719859202</c:v>
                </c:pt>
                <c:pt idx="673">
                  <c:v>0.50955677750623019</c:v>
                </c:pt>
                <c:pt idx="674">
                  <c:v>0.51203759145380301</c:v>
                </c:pt>
                <c:pt idx="675">
                  <c:v>0.51452093839845403</c:v>
                </c:pt>
                <c:pt idx="676">
                  <c:v>0.51700654658242551</c:v>
                </c:pt>
                <c:pt idx="677">
                  <c:v>0.51949414325119103</c:v>
                </c:pt>
                <c:pt idx="678">
                  <c:v>0.52198345477256358</c:v>
                </c:pt>
                <c:pt idx="679">
                  <c:v>0.52447420675662859</c:v>
                </c:pt>
                <c:pt idx="680">
                  <c:v>0.52696612417637156</c:v>
                </c:pt>
                <c:pt idx="681">
                  <c:v>0.52945893148892298</c:v>
                </c:pt>
                <c:pt idx="682">
                  <c:v>0.53195235275727148</c:v>
                </c:pt>
                <c:pt idx="683">
                  <c:v>0.53444611177235168</c:v>
                </c:pt>
                <c:pt idx="684">
                  <c:v>0.53693993217544089</c:v>
                </c:pt>
                <c:pt idx="685">
                  <c:v>0.53943353758051904</c:v>
                </c:pt>
                <c:pt idx="686">
                  <c:v>0.54192665169694498</c:v>
                </c:pt>
                <c:pt idx="687">
                  <c:v>0.54441899845177</c:v>
                </c:pt>
                <c:pt idx="688">
                  <c:v>0.54691030211199398</c:v>
                </c:pt>
                <c:pt idx="689">
                  <c:v>0.54940028740646096</c:v>
                </c:pt>
                <c:pt idx="690">
                  <c:v>0.55188867964732202</c:v>
                </c:pt>
                <c:pt idx="691">
                  <c:v>0.55437520485095459</c:v>
                </c:pt>
                <c:pt idx="692">
                  <c:v>0.55685958985821848</c:v>
                </c:pt>
                <c:pt idx="693">
                  <c:v>0.55934156245393662</c:v>
                </c:pt>
                <c:pt idx="694">
                  <c:v>0.56182085148550343</c:v>
                </c:pt>
                <c:pt idx="695">
                  <c:v>0.5642971869804535</c:v>
                </c:pt>
                <c:pt idx="696">
                  <c:v>0.56677030026306163</c:v>
                </c:pt>
                <c:pt idx="697">
                  <c:v>0.56923992406954205</c:v>
                </c:pt>
                <c:pt idx="698">
                  <c:v>0.57170579266211485</c:v>
                </c:pt>
                <c:pt idx="699">
                  <c:v>0.57416764194152059</c:v>
                </c:pt>
                <c:pt idx="700">
                  <c:v>0.57662520955820451</c:v>
                </c:pt>
                <c:pt idx="701">
                  <c:v>0.57907823502162703</c:v>
                </c:pt>
                <c:pt idx="702">
                  <c:v>0.58152645980818596</c:v>
                </c:pt>
                <c:pt idx="703">
                  <c:v>0.58396962746706849</c:v>
                </c:pt>
                <c:pt idx="704">
                  <c:v>0.58640748372438556</c:v>
                </c:pt>
                <c:pt idx="705">
                  <c:v>0.58883977658527664</c:v>
                </c:pt>
                <c:pt idx="706">
                  <c:v>0.59126625643396857</c:v>
                </c:pt>
                <c:pt idx="707">
                  <c:v>0.59368667613171799</c:v>
                </c:pt>
                <c:pt idx="708">
                  <c:v>0.59610079111250858</c:v>
                </c:pt>
                <c:pt idx="709">
                  <c:v>0.59850835947650449</c:v>
                </c:pt>
                <c:pt idx="710">
                  <c:v>0.60090914208112389</c:v>
                </c:pt>
                <c:pt idx="711">
                  <c:v>0.60330290262968189</c:v>
                </c:pt>
                <c:pt idx="712">
                  <c:v>0.60568940775760005</c:v>
                </c:pt>
                <c:pt idx="713">
                  <c:v>0.60806842711602205</c:v>
                </c:pt>
                <c:pt idx="714">
                  <c:v>0.61043973345285163</c:v>
                </c:pt>
                <c:pt idx="715">
                  <c:v>0.6128031026911348</c:v>
                </c:pt>
                <c:pt idx="716">
                  <c:v>0.61515831400472265</c:v>
                </c:pt>
                <c:pt idx="717">
                  <c:v>0.61750514989127359</c:v>
                </c:pt>
                <c:pt idx="718">
                  <c:v>0.61984339624235263</c:v>
                </c:pt>
                <c:pt idx="719">
                  <c:v>0.62217284241079385</c:v>
                </c:pt>
                <c:pt idx="720">
                  <c:v>0.62449328127515102</c:v>
                </c:pt>
                <c:pt idx="721">
                  <c:v>0.62680450930137765</c:v>
                </c:pt>
                <c:pt idx="722">
                  <c:v>0.62910632660142063</c:v>
                </c:pt>
                <c:pt idx="723">
                  <c:v>0.6313985369890609</c:v>
                </c:pt>
                <c:pt idx="724">
                  <c:v>0.6336809480326655</c:v>
                </c:pt>
                <c:pt idx="725">
                  <c:v>0.63595337110512262</c:v>
                </c:pt>
                <c:pt idx="726">
                  <c:v>0.63821562143064703</c:v>
                </c:pt>
                <c:pt idx="727">
                  <c:v>0.64046751812874603</c:v>
                </c:pt>
                <c:pt idx="728">
                  <c:v>0.64270888425513084</c:v>
                </c:pt>
                <c:pt idx="729">
                  <c:v>0.64493954683964305</c:v>
                </c:pt>
                <c:pt idx="730">
                  <c:v>0.64715933692131378</c:v>
                </c:pt>
                <c:pt idx="731">
                  <c:v>0.64936808958026859</c:v>
                </c:pt>
                <c:pt idx="732">
                  <c:v>0.65156564396689665</c:v>
                </c:pt>
                <c:pt idx="733">
                  <c:v>0.65375184332789982</c:v>
                </c:pt>
                <c:pt idx="734">
                  <c:v>0.65592653502949161</c:v>
                </c:pt>
                <c:pt idx="735">
                  <c:v>0.65808957057776263</c:v>
                </c:pt>
                <c:pt idx="736">
                  <c:v>0.66024080563607379</c:v>
                </c:pt>
                <c:pt idx="737">
                  <c:v>0.6623801000395918</c:v>
                </c:pt>
                <c:pt idx="738">
                  <c:v>0.66450731780711703</c:v>
                </c:pt>
                <c:pt idx="739">
                  <c:v>0.66662232715004821</c:v>
                </c:pt>
                <c:pt idx="740">
                  <c:v>0.66872500047857952</c:v>
                </c:pt>
                <c:pt idx="741">
                  <c:v>0.6708152144052113</c:v>
                </c:pt>
                <c:pt idx="742">
                  <c:v>0.67289284974567465</c:v>
                </c:pt>
                <c:pt idx="743">
                  <c:v>0.67495779151710189</c:v>
                </c:pt>
                <c:pt idx="744">
                  <c:v>0.67700992893363221</c:v>
                </c:pt>
                <c:pt idx="745">
                  <c:v>0.67904915539959854</c:v>
                </c:pt>
                <c:pt idx="746">
                  <c:v>0.68107536850005002</c:v>
                </c:pt>
                <c:pt idx="747">
                  <c:v>0.68308846998908501</c:v>
                </c:pt>
                <c:pt idx="748">
                  <c:v>0.68508836577551857</c:v>
                </c:pt>
                <c:pt idx="749">
                  <c:v>0.68707496590644057</c:v>
                </c:pt>
                <c:pt idx="750">
                  <c:v>0.68904818454842265</c:v>
                </c:pt>
                <c:pt idx="751">
                  <c:v>0.69100793996651</c:v>
                </c:pt>
                <c:pt idx="752">
                  <c:v>0.69295415450109465</c:v>
                </c:pt>
                <c:pt idx="753">
                  <c:v>0.69488675454265358</c:v>
                </c:pt>
                <c:pt idx="754">
                  <c:v>0.69680567050451492</c:v>
                </c:pt>
                <c:pt idx="755">
                  <c:v>0.69871083679354684</c:v>
                </c:pt>
                <c:pt idx="756">
                  <c:v>0.70060219177910898</c:v>
                </c:pt>
                <c:pt idx="757">
                  <c:v>0.70247967776002462</c:v>
                </c:pt>
                <c:pt idx="758">
                  <c:v>0.70434324092979361</c:v>
                </c:pt>
                <c:pt idx="759">
                  <c:v>0.70619283134015465</c:v>
                </c:pt>
                <c:pt idx="760">
                  <c:v>0.70802840286294799</c:v>
                </c:pt>
                <c:pt idx="761">
                  <c:v>0.70984991315043522</c:v>
                </c:pt>
                <c:pt idx="762">
                  <c:v>0.7116573235940179</c:v>
                </c:pt>
                <c:pt idx="763">
                  <c:v>0.71345059928165777</c:v>
                </c:pt>
                <c:pt idx="764">
                  <c:v>0.71522970895380389</c:v>
                </c:pt>
                <c:pt idx="765">
                  <c:v>0.71699462495793098</c:v>
                </c:pt>
                <c:pt idx="766">
                  <c:v>0.71874532320205764</c:v>
                </c:pt>
                <c:pt idx="767">
                  <c:v>0.72048178310683697</c:v>
                </c:pt>
                <c:pt idx="768">
                  <c:v>0.72220398755667103</c:v>
                </c:pt>
                <c:pt idx="769">
                  <c:v>0.72391192284970962</c:v>
                </c:pt>
                <c:pt idx="770">
                  <c:v>0.7256055786468828</c:v>
                </c:pt>
                <c:pt idx="771">
                  <c:v>0.72728494791993359</c:v>
                </c:pt>
                <c:pt idx="772">
                  <c:v>0.72895002689875865</c:v>
                </c:pt>
                <c:pt idx="773">
                  <c:v>0.73060081501770602</c:v>
                </c:pt>
                <c:pt idx="774">
                  <c:v>0.73223731486128796</c:v>
                </c:pt>
                <c:pt idx="775">
                  <c:v>0.73385953210922483</c:v>
                </c:pt>
                <c:pt idx="776">
                  <c:v>0.73546747548070901</c:v>
                </c:pt>
                <c:pt idx="777">
                  <c:v>0.73706115667833139</c:v>
                </c:pt>
                <c:pt idx="778">
                  <c:v>0.73864059033124863</c:v>
                </c:pt>
                <c:pt idx="779">
                  <c:v>0.74020579393815089</c:v>
                </c:pt>
                <c:pt idx="780">
                  <c:v>0.74175678780960397</c:v>
                </c:pt>
                <c:pt idx="781">
                  <c:v>0.7432935950102485</c:v>
                </c:pt>
                <c:pt idx="782">
                  <c:v>0.74481624130056301</c:v>
                </c:pt>
                <c:pt idx="783">
                  <c:v>0.74632475507848384</c:v>
                </c:pt>
                <c:pt idx="784">
                  <c:v>0.74781916732076203</c:v>
                </c:pt>
                <c:pt idx="785">
                  <c:v>0.74929951152432084</c:v>
                </c:pt>
                <c:pt idx="786">
                  <c:v>0.7507658236473248</c:v>
                </c:pt>
                <c:pt idx="787">
                  <c:v>0.75221814205039905</c:v>
                </c:pt>
                <c:pt idx="788">
                  <c:v>0.75365650743776602</c:v>
                </c:pt>
                <c:pt idx="789">
                  <c:v>0.75508096279840364</c:v>
                </c:pt>
                <c:pt idx="790">
                  <c:v>0.75649155334736762</c:v>
                </c:pt>
                <c:pt idx="791">
                  <c:v>0.75788832646720261</c:v>
                </c:pt>
                <c:pt idx="792">
                  <c:v>0.75927133164955296</c:v>
                </c:pt>
                <c:pt idx="793">
                  <c:v>0.76064062043693781</c:v>
                </c:pt>
                <c:pt idx="794">
                  <c:v>0.76199624636486885</c:v>
                </c:pt>
                <c:pt idx="795">
                  <c:v>0.76333826490414403</c:v>
                </c:pt>
                <c:pt idx="796">
                  <c:v>0.76466673340358382</c:v>
                </c:pt>
                <c:pt idx="797">
                  <c:v>0.76598171103294299</c:v>
                </c:pt>
                <c:pt idx="798">
                  <c:v>0.76728325872647463</c:v>
                </c:pt>
                <c:pt idx="799">
                  <c:v>0.76857143912662862</c:v>
                </c:pt>
                <c:pt idx="800">
                  <c:v>0.76984631652840296</c:v>
                </c:pt>
                <c:pt idx="801">
                  <c:v>0.77110795682401589</c:v>
                </c:pt>
                <c:pt idx="802">
                  <c:v>0.77235642744827882</c:v>
                </c:pt>
                <c:pt idx="803">
                  <c:v>0.77359179732424665</c:v>
                </c:pt>
                <c:pt idx="804">
                  <c:v>0.77481413680963163</c:v>
                </c:pt>
                <c:pt idx="805">
                  <c:v>0.77602351764365685</c:v>
                </c:pt>
                <c:pt idx="806">
                  <c:v>0.77722001289454279</c:v>
                </c:pt>
                <c:pt idx="807">
                  <c:v>0.778403696907637</c:v>
                </c:pt>
                <c:pt idx="808">
                  <c:v>0.77957464525419384</c:v>
                </c:pt>
                <c:pt idx="809">
                  <c:v>0.78073293468064797</c:v>
                </c:pt>
                <c:pt idx="810">
                  <c:v>0.78187864305881583</c:v>
                </c:pt>
                <c:pt idx="811">
                  <c:v>0.78301184933650103</c:v>
                </c:pt>
                <c:pt idx="812">
                  <c:v>0.78413263348905105</c:v>
                </c:pt>
                <c:pt idx="813">
                  <c:v>0.78524107647142583</c:v>
                </c:pt>
                <c:pt idx="814">
                  <c:v>0.78633726017107597</c:v>
                </c:pt>
                <c:pt idx="815">
                  <c:v>0.787421267361604</c:v>
                </c:pt>
                <c:pt idx="816">
                  <c:v>0.78849318165703652</c:v>
                </c:pt>
                <c:pt idx="817">
                  <c:v>0.78955308746699149</c:v>
                </c:pt>
                <c:pt idx="818">
                  <c:v>0.79060106995246349</c:v>
                </c:pt>
                <c:pt idx="819">
                  <c:v>0.79163721498252004</c:v>
                </c:pt>
                <c:pt idx="820">
                  <c:v>0.7926616090916585</c:v>
                </c:pt>
                <c:pt idx="821">
                  <c:v>0.79367433943801624</c:v>
                </c:pt>
                <c:pt idx="822">
                  <c:v>0.79467549376228264</c:v>
                </c:pt>
                <c:pt idx="823">
                  <c:v>0.79566516034752299</c:v>
                </c:pt>
                <c:pt idx="824">
                  <c:v>0.79664342797965104</c:v>
                </c:pt>
                <c:pt idx="825">
                  <c:v>0.79761038590878797</c:v>
                </c:pt>
                <c:pt idx="826">
                  <c:v>0.79856612381137826</c:v>
                </c:pt>
                <c:pt idx="827">
                  <c:v>0.79951073175313558</c:v>
                </c:pt>
                <c:pt idx="828">
                  <c:v>0.80044430015268198</c:v>
                </c:pt>
                <c:pt idx="829">
                  <c:v>0.80136691974611618</c:v>
                </c:pt>
                <c:pt idx="830">
                  <c:v>0.80227868155230297</c:v>
                </c:pt>
                <c:pt idx="831">
                  <c:v>0.80317967683890334</c:v>
                </c:pt>
                <c:pt idx="832">
                  <c:v>0.80406999708925997</c:v>
                </c:pt>
                <c:pt idx="833">
                  <c:v>0.80494973397011782</c:v>
                </c:pt>
                <c:pt idx="834">
                  <c:v>0.80581897929992596</c:v>
                </c:pt>
                <c:pt idx="835">
                  <c:v>0.80667782501816365</c:v>
                </c:pt>
                <c:pt idx="836">
                  <c:v>0.80752636315521509</c:v>
                </c:pt>
                <c:pt idx="837">
                  <c:v>0.80836468580318999</c:v>
                </c:pt>
                <c:pt idx="838">
                  <c:v>0.80919288508733356</c:v>
                </c:pt>
                <c:pt idx="839">
                  <c:v>0.81001105313834965</c:v>
                </c:pt>
                <c:pt idx="840">
                  <c:v>0.81081928206535203</c:v>
                </c:pt>
                <c:pt idx="841">
                  <c:v>0.81161766392961598</c:v>
                </c:pt>
                <c:pt idx="842">
                  <c:v>0.81240629071903658</c:v>
                </c:pt>
                <c:pt idx="843">
                  <c:v>0.81318525432332689</c:v>
                </c:pt>
                <c:pt idx="844">
                  <c:v>0.8139546465099019</c:v>
                </c:pt>
                <c:pt idx="845">
                  <c:v>0.81471455890050404</c:v>
                </c:pt>
                <c:pt idx="846">
                  <c:v>0.81546508294856301</c:v>
                </c:pt>
                <c:pt idx="847">
                  <c:v>0.81620630991711418</c:v>
                </c:pt>
                <c:pt idx="848">
                  <c:v>0.81693833085757661</c:v>
                </c:pt>
                <c:pt idx="849">
                  <c:v>0.81766123658903456</c:v>
                </c:pt>
                <c:pt idx="850">
                  <c:v>0.81837511767829085</c:v>
                </c:pt>
                <c:pt idx="851">
                  <c:v>0.81908006442058789</c:v>
                </c:pt>
                <c:pt idx="852">
                  <c:v>0.81977616682088061</c:v>
                </c:pt>
                <c:pt idx="853">
                  <c:v>0.82046351457582001</c:v>
                </c:pt>
                <c:pt idx="854">
                  <c:v>0.82114219705631697</c:v>
                </c:pt>
                <c:pt idx="855">
                  <c:v>0.82181230329075849</c:v>
                </c:pt>
                <c:pt idx="856">
                  <c:v>0.82247392194880498</c:v>
                </c:pt>
                <c:pt idx="857">
                  <c:v>0.82312714132578801</c:v>
                </c:pt>
                <c:pt idx="858">
                  <c:v>0.82377204932769299</c:v>
                </c:pt>
                <c:pt idx="859">
                  <c:v>0.82440873345671961</c:v>
                </c:pt>
                <c:pt idx="860">
                  <c:v>0.82503728079739158</c:v>
                </c:pt>
                <c:pt idx="861">
                  <c:v>0.82565777800324403</c:v>
                </c:pt>
                <c:pt idx="862">
                  <c:v>0.82627031128402362</c:v>
                </c:pt>
                <c:pt idx="863">
                  <c:v>0.82687496639345381</c:v>
                </c:pt>
                <c:pt idx="864">
                  <c:v>0.82747182861746604</c:v>
                </c:pt>
                <c:pt idx="865">
                  <c:v>0.82806098276304996</c:v>
                </c:pt>
                <c:pt idx="866">
                  <c:v>0.82864251314746562</c:v>
                </c:pt>
                <c:pt idx="867">
                  <c:v>0.82921650358804699</c:v>
                </c:pt>
                <c:pt idx="868">
                  <c:v>0.82978303739245562</c:v>
                </c:pt>
                <c:pt idx="869">
                  <c:v>0.83034219734938763</c:v>
                </c:pt>
                <c:pt idx="870">
                  <c:v>0.83089406571976498</c:v>
                </c:pt>
                <c:pt idx="871">
                  <c:v>0.83143872422836751</c:v>
                </c:pt>
                <c:pt idx="872">
                  <c:v>0.83197625405589781</c:v>
                </c:pt>
                <c:pt idx="873">
                  <c:v>0.83250673583144086</c:v>
                </c:pt>
                <c:pt idx="874">
                  <c:v>0.83303024962549521</c:v>
                </c:pt>
                <c:pt idx="875">
                  <c:v>0.83354687494312663</c:v>
                </c:pt>
                <c:pt idx="876">
                  <c:v>0.8340566907178445</c:v>
                </c:pt>
                <c:pt idx="877">
                  <c:v>0.83455977530563596</c:v>
                </c:pt>
                <c:pt idx="878">
                  <c:v>0.83505620647948331</c:v>
                </c:pt>
                <c:pt idx="879">
                  <c:v>0.83554606142418064</c:v>
                </c:pt>
                <c:pt idx="880">
                  <c:v>0.83602941673165465</c:v>
                </c:pt>
                <c:pt idx="881">
                  <c:v>0.83650634839643556</c:v>
                </c:pt>
                <c:pt idx="882">
                  <c:v>0.83697693181163157</c:v>
                </c:pt>
                <c:pt idx="883">
                  <c:v>0.837441241765155</c:v>
                </c:pt>
                <c:pt idx="884">
                  <c:v>0.83789935243631031</c:v>
                </c:pt>
                <c:pt idx="885">
                  <c:v>0.83835133739263001</c:v>
                </c:pt>
                <c:pt idx="886">
                  <c:v>0.83879726958716705</c:v>
                </c:pt>
                <c:pt idx="887">
                  <c:v>0.83923722135588663</c:v>
                </c:pt>
                <c:pt idx="888">
                  <c:v>0.839671264415501</c:v>
                </c:pt>
                <c:pt idx="889">
                  <c:v>0.840099469861468</c:v>
                </c:pt>
                <c:pt idx="890">
                  <c:v>0.84052190816643602</c:v>
                </c:pt>
                <c:pt idx="891">
                  <c:v>0.84093864917871863</c:v>
                </c:pt>
                <c:pt idx="892">
                  <c:v>0.84134976212121104</c:v>
                </c:pt>
                <c:pt idx="893">
                  <c:v>0.84175531559048888</c:v>
                </c:pt>
                <c:pt idx="894">
                  <c:v>0.84215537755609582</c:v>
                </c:pt>
                <c:pt idx="895">
                  <c:v>0.84255001536020002</c:v>
                </c:pt>
                <c:pt idx="896">
                  <c:v>0.8429392957173435</c:v>
                </c:pt>
                <c:pt idx="897">
                  <c:v>0.8433232847144575</c:v>
                </c:pt>
                <c:pt idx="898">
                  <c:v>0.84370204781110203</c:v>
                </c:pt>
                <c:pt idx="899">
                  <c:v>0.84407564983990002</c:v>
                </c:pt>
                <c:pt idx="900">
                  <c:v>0.84444415500715797</c:v>
                </c:pt>
                <c:pt idx="901">
                  <c:v>0.8448076268937128</c:v>
                </c:pt>
                <c:pt idx="902">
                  <c:v>0.84516612845587702</c:v>
                </c:pt>
                <c:pt idx="903">
                  <c:v>0.845519722026702</c:v>
                </c:pt>
                <c:pt idx="904">
                  <c:v>0.84586846931726256</c:v>
                </c:pt>
                <c:pt idx="905">
                  <c:v>0.84621243141820501</c:v>
                </c:pt>
                <c:pt idx="906">
                  <c:v>0.84655166880140997</c:v>
                </c:pt>
                <c:pt idx="907">
                  <c:v>0.84688624132183499</c:v>
                </c:pt>
                <c:pt idx="908">
                  <c:v>0.84721620821947763</c:v>
                </c:pt>
                <c:pt idx="909">
                  <c:v>0.8475416281214988</c:v>
                </c:pt>
                <c:pt idx="910">
                  <c:v>0.84786255904444896</c:v>
                </c:pt>
                <c:pt idx="911">
                  <c:v>0.84817905839672181</c:v>
                </c:pt>
                <c:pt idx="912">
                  <c:v>0.8484911829809525</c:v>
                </c:pt>
                <c:pt idx="913">
                  <c:v>0.84879898899675599</c:v>
                </c:pt>
                <c:pt idx="914">
                  <c:v>0.84910253204339481</c:v>
                </c:pt>
                <c:pt idx="915">
                  <c:v>0.849401867122627</c:v>
                </c:pt>
                <c:pt idx="916">
                  <c:v>0.84969704864174189</c:v>
                </c:pt>
                <c:pt idx="917">
                  <c:v>0.84998813041650789</c:v>
                </c:pt>
                <c:pt idx="918">
                  <c:v>0.85027516567439965</c:v>
                </c:pt>
                <c:pt idx="919">
                  <c:v>0.85055820705782703</c:v>
                </c:pt>
                <c:pt idx="920">
                  <c:v>0.85083730662744361</c:v>
                </c:pt>
                <c:pt idx="921">
                  <c:v>0.85111251586557102</c:v>
                </c:pt>
                <c:pt idx="922">
                  <c:v>0.85138388567969203</c:v>
                </c:pt>
                <c:pt idx="923">
                  <c:v>0.85165146640602063</c:v>
                </c:pt>
                <c:pt idx="924">
                  <c:v>0.85191530781309865</c:v>
                </c:pt>
                <c:pt idx="925">
                  <c:v>0.85217545910558179</c:v>
                </c:pt>
                <c:pt idx="926">
                  <c:v>0.85243196892788398</c:v>
                </c:pt>
                <c:pt idx="927">
                  <c:v>0.85268488536814691</c:v>
                </c:pt>
                <c:pt idx="928">
                  <c:v>0.85293425596197303</c:v>
                </c:pt>
                <c:pt idx="929">
                  <c:v>0.85318012769648321</c:v>
                </c:pt>
                <c:pt idx="930">
                  <c:v>0.85342254701419862</c:v>
                </c:pt>
                <c:pt idx="931">
                  <c:v>0.85366155981714897</c:v>
                </c:pt>
                <c:pt idx="932">
                  <c:v>0.85389721147090503</c:v>
                </c:pt>
                <c:pt idx="933">
                  <c:v>0.85412954680865605</c:v>
                </c:pt>
                <c:pt idx="934">
                  <c:v>0.85435861013545744</c:v>
                </c:pt>
                <c:pt idx="935">
                  <c:v>0.85458444523229249</c:v>
                </c:pt>
                <c:pt idx="936">
                  <c:v>0.8548070953603959</c:v>
                </c:pt>
                <c:pt idx="937">
                  <c:v>0.85502660326540081</c:v>
                </c:pt>
                <c:pt idx="938">
                  <c:v>0.85524301118166401</c:v>
                </c:pt>
                <c:pt idx="939">
                  <c:v>0.85545636083655918</c:v>
                </c:pt>
                <c:pt idx="940">
                  <c:v>0.85566669345478941</c:v>
                </c:pt>
                <c:pt idx="941">
                  <c:v>0.85587404976263159</c:v>
                </c:pt>
                <c:pt idx="942">
                  <c:v>0.85607846999244397</c:v>
                </c:pt>
                <c:pt idx="943">
                  <c:v>0.85627999388690001</c:v>
                </c:pt>
                <c:pt idx="944">
                  <c:v>0.85647866070341205</c:v>
                </c:pt>
                <c:pt idx="945">
                  <c:v>0.85667450921852684</c:v>
                </c:pt>
                <c:pt idx="946">
                  <c:v>0.85686757773226219</c:v>
                </c:pt>
                <c:pt idx="947">
                  <c:v>0.8570579040726245</c:v>
                </c:pt>
                <c:pt idx="948">
                  <c:v>0.85724552559988021</c:v>
                </c:pt>
                <c:pt idx="949">
                  <c:v>0.85743047921100801</c:v>
                </c:pt>
                <c:pt idx="950">
                  <c:v>0.85761280134418783</c:v>
                </c:pt>
                <c:pt idx="951">
                  <c:v>0.85779252798307681</c:v>
                </c:pt>
                <c:pt idx="952">
                  <c:v>0.8579696946613109</c:v>
                </c:pt>
                <c:pt idx="953">
                  <c:v>0.85814433646686894</c:v>
                </c:pt>
                <c:pt idx="954">
                  <c:v>0.85831648804645866</c:v>
                </c:pt>
                <c:pt idx="955">
                  <c:v>0.85848618360996309</c:v>
                </c:pt>
                <c:pt idx="956">
                  <c:v>0.85865345693475781</c:v>
                </c:pt>
                <c:pt idx="957">
                  <c:v>0.85881834137006796</c:v>
                </c:pt>
                <c:pt idx="958">
                  <c:v>0.85898086984143496</c:v>
                </c:pt>
                <c:pt idx="959">
                  <c:v>0.85914107485496505</c:v>
                </c:pt>
                <c:pt idx="960">
                  <c:v>0.85929898850170405</c:v>
                </c:pt>
                <c:pt idx="961">
                  <c:v>0.85945464246196202</c:v>
                </c:pt>
                <c:pt idx="962">
                  <c:v>0.85960806800961764</c:v>
                </c:pt>
                <c:pt idx="963">
                  <c:v>0.85975929601641143</c:v>
                </c:pt>
                <c:pt idx="964">
                  <c:v>0.85990835695618983</c:v>
                </c:pt>
                <c:pt idx="965">
                  <c:v>0.86005528090921701</c:v>
                </c:pt>
                <c:pt idx="966">
                  <c:v>0.86020009756639682</c:v>
                </c:pt>
                <c:pt idx="967">
                  <c:v>0.86034283623343644</c:v>
                </c:pt>
                <c:pt idx="968">
                  <c:v>0.86048352583508858</c:v>
                </c:pt>
                <c:pt idx="969">
                  <c:v>0.86062219491936298</c:v>
                </c:pt>
                <c:pt idx="970">
                  <c:v>0.86075887166160581</c:v>
                </c:pt>
                <c:pt idx="971">
                  <c:v>0.86089358386863901</c:v>
                </c:pt>
                <c:pt idx="972">
                  <c:v>0.86102635898293856</c:v>
                </c:pt>
                <c:pt idx="973">
                  <c:v>0.86115722408663997</c:v>
                </c:pt>
                <c:pt idx="974">
                  <c:v>0.86128620590562077</c:v>
                </c:pt>
                <c:pt idx="975">
                  <c:v>0.86141333081355898</c:v>
                </c:pt>
                <c:pt idx="976">
                  <c:v>0.86153862483588561</c:v>
                </c:pt>
                <c:pt idx="977">
                  <c:v>0.86166211365382284</c:v>
                </c:pt>
                <c:pt idx="978">
                  <c:v>0.86178382260828568</c:v>
                </c:pt>
                <c:pt idx="979">
                  <c:v>0.86190377670383767</c:v>
                </c:pt>
                <c:pt idx="980">
                  <c:v>0.86202200061260204</c:v>
                </c:pt>
                <c:pt idx="981">
                  <c:v>0.86213851867811531</c:v>
                </c:pt>
                <c:pt idx="982">
                  <c:v>0.86225335491911903</c:v>
                </c:pt>
                <c:pt idx="983">
                  <c:v>0.86236653303348265</c:v>
                </c:pt>
                <c:pt idx="984">
                  <c:v>0.86247807640189911</c:v>
                </c:pt>
                <c:pt idx="985">
                  <c:v>0.8625880080916275</c:v>
                </c:pt>
                <c:pt idx="986">
                  <c:v>0.86269635086032803</c:v>
                </c:pt>
                <c:pt idx="987">
                  <c:v>0.86280312715963203</c:v>
                </c:pt>
                <c:pt idx="988">
                  <c:v>0.86290835913888331</c:v>
                </c:pt>
                <c:pt idx="989">
                  <c:v>0.86301206864870605</c:v>
                </c:pt>
                <c:pt idx="990">
                  <c:v>0.8631142772447149</c:v>
                </c:pt>
                <c:pt idx="991">
                  <c:v>0.86321500619095803</c:v>
                </c:pt>
                <c:pt idx="992">
                  <c:v>0.86331427646358128</c:v>
                </c:pt>
                <c:pt idx="993">
                  <c:v>0.86341210875419949</c:v>
                </c:pt>
                <c:pt idx="994">
                  <c:v>0.86350852347356921</c:v>
                </c:pt>
                <c:pt idx="995">
                  <c:v>0.86360354075481605</c:v>
                </c:pt>
                <c:pt idx="996">
                  <c:v>0.86369718045702704</c:v>
                </c:pt>
                <c:pt idx="997">
                  <c:v>0.86378946216855856</c:v>
                </c:pt>
                <c:pt idx="998">
                  <c:v>0.86388040521035503</c:v>
                </c:pt>
              </c:numCache>
            </c:numRef>
          </c:yVal>
          <c:smooth val="0"/>
          <c:extLst>
            <c:ext xmlns:c16="http://schemas.microsoft.com/office/drawing/2014/chart" uri="{C3380CC4-5D6E-409C-BE32-E72D297353CC}">
              <c16:uniqueId val="{00000000-C2B5-42CE-8331-4893AEA220D8}"/>
            </c:ext>
          </c:extLst>
        </c:ser>
        <c:dLbls>
          <c:showLegendKey val="0"/>
          <c:showVal val="0"/>
          <c:showCatName val="0"/>
          <c:showSerName val="0"/>
          <c:showPercent val="0"/>
          <c:showBubbleSize val="0"/>
        </c:dLbls>
        <c:axId val="61917056"/>
        <c:axId val="61997056"/>
      </c:scatterChart>
      <c:valAx>
        <c:axId val="61917056"/>
        <c:scaling>
          <c:logBase val="10"/>
          <c:orientation val="minMax"/>
          <c:max val="1000"/>
          <c:min val="1.0000000000000041E-3"/>
        </c:scaling>
        <c:delete val="0"/>
        <c:axPos val="b"/>
        <c:majorGridlines/>
        <c:minorGridlines>
          <c:spPr>
            <a:ln>
              <a:prstDash val="sysDot"/>
            </a:ln>
          </c:spPr>
        </c:minorGridlines>
        <c:title>
          <c:tx>
            <c:rich>
              <a:bodyPr/>
              <a:lstStyle/>
              <a:p>
                <a:pPr>
                  <a:defRPr sz="2400" b="1" i="0" u="none" strike="noStrike" baseline="0">
                    <a:solidFill>
                      <a:srgbClr val="3C3C3C"/>
                    </a:solidFill>
                    <a:latin typeface="+mn-lt"/>
                    <a:ea typeface="Arial"/>
                    <a:cs typeface="Arial"/>
                  </a:defRPr>
                </a:pPr>
                <a:r>
                  <a:rPr lang="en-US" sz="2400" b="1">
                    <a:latin typeface="+mn-lt"/>
                  </a:rPr>
                  <a:t>GPUweight</a:t>
                </a:r>
              </a:p>
            </c:rich>
          </c:tx>
          <c:layout>
            <c:manualLayout>
              <c:xMode val="edge"/>
              <c:yMode val="edge"/>
              <c:x val="0.44949847914796792"/>
              <c:y val="0.89846027094146008"/>
            </c:manualLayout>
          </c:layout>
          <c:overlay val="0"/>
          <c:spPr>
            <a:noFill/>
            <a:ln w="25400">
              <a:noFill/>
            </a:ln>
          </c:spPr>
        </c:title>
        <c:numFmt formatCode="General" sourceLinked="1"/>
        <c:majorTickMark val="out"/>
        <c:minorTickMark val="out"/>
        <c:tickLblPos val="nextTo"/>
        <c:spPr>
          <a:ln w="3175">
            <a:solidFill>
              <a:sysClr val="windowText" lastClr="000000"/>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61997056"/>
        <c:crossesAt val="0"/>
        <c:crossBetween val="midCat"/>
      </c:valAx>
      <c:valAx>
        <c:axId val="61997056"/>
        <c:scaling>
          <c:orientation val="minMax"/>
          <c:max val="1"/>
        </c:scaling>
        <c:delete val="0"/>
        <c:axPos val="l"/>
        <c:majorGridlines>
          <c:spPr>
            <a:ln w="3175">
              <a:solidFill>
                <a:schemeClr val="tx1"/>
              </a:solidFill>
              <a:prstDash val="solid"/>
            </a:ln>
          </c:spPr>
        </c:majorGridlines>
        <c:title>
          <c:tx>
            <c:rich>
              <a:bodyPr/>
              <a:lstStyle/>
              <a:p>
                <a:pPr>
                  <a:defRPr sz="2400" b="1" i="0" u="none" strike="noStrike" baseline="0">
                    <a:solidFill>
                      <a:srgbClr val="3C3C3C"/>
                    </a:solidFill>
                    <a:latin typeface="+mn-lt"/>
                    <a:ea typeface="Arial"/>
                    <a:cs typeface="Arial"/>
                  </a:defRPr>
                </a:pPr>
                <a:r>
                  <a:rPr lang="en-US" sz="2400" b="1">
                    <a:latin typeface="+mn-lt"/>
                  </a:rPr>
                  <a:t>System Performance</a:t>
                </a:r>
              </a:p>
            </c:rich>
          </c:tx>
          <c:layout>
            <c:manualLayout>
              <c:xMode val="edge"/>
              <c:yMode val="edge"/>
              <c:x val="0"/>
              <c:y val="7.2478843731977396E-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61917056"/>
        <c:crossesAt val="0"/>
        <c:crossBetween val="midCat"/>
      </c:valAx>
      <c:spPr>
        <a:noFill/>
        <a:ln w="3175">
          <a:solidFill>
            <a:schemeClr val="tx1"/>
          </a:solidFill>
          <a:prstDash val="solid"/>
        </a:ln>
      </c:spPr>
    </c:plotArea>
    <c:legend>
      <c:legendPos val="r"/>
      <c:layout>
        <c:manualLayout>
          <c:xMode val="edge"/>
          <c:yMode val="edge"/>
          <c:x val="0.18709257529944101"/>
          <c:y val="0.10400809764250298"/>
          <c:w val="0.37673616845375502"/>
          <c:h val="0.33255652460483365"/>
        </c:manualLayout>
      </c:layout>
      <c:overlay val="0"/>
      <c:spPr>
        <a:solidFill>
          <a:sysClr val="window" lastClr="FFFFFF"/>
        </a:solidFill>
        <a:ln w="25400">
          <a:solidFill>
            <a:sysClr val="windowText" lastClr="000000"/>
          </a:solidFill>
        </a:ln>
      </c:spPr>
      <c:txPr>
        <a:bodyPr/>
        <a:lstStyle/>
        <a:p>
          <a:pPr>
            <a:defRPr sz="2400" b="1" i="0" u="none" strike="noStrike" baseline="0">
              <a:solidFill>
                <a:srgbClr val="3C3C3C"/>
              </a:solidFill>
              <a:latin typeface="+mn-lt"/>
              <a:ea typeface="Arial"/>
              <a:cs typeface="Arial"/>
            </a:defRPr>
          </a:pPr>
          <a:endParaRPr lang="en-US"/>
        </a:p>
      </c:txPr>
    </c:legend>
    <c:plotVisOnly val="1"/>
    <c:dispBlanksAs val="span"/>
    <c:showDLblsOverMax val="0"/>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277481681214641"/>
          <c:y val="6.8876334404387812E-2"/>
          <c:w val="0.77945856366310684"/>
          <c:h val="0.69767441860466484"/>
        </c:manualLayout>
      </c:layout>
      <c:scatterChart>
        <c:scatterStyle val="lineMarker"/>
        <c:varyColors val="0"/>
        <c:ser>
          <c:idx val="4"/>
          <c:order val="0"/>
          <c:tx>
            <c:v>Previous Best</c:v>
          </c:tx>
          <c:spPr>
            <a:ln w="63500">
              <a:solidFill>
                <a:srgbClr val="FF0000"/>
              </a:solidFill>
              <a:prstDash val="solid"/>
            </a:ln>
          </c:spPr>
          <c:marker>
            <c:symbol val="none"/>
          </c:marker>
          <c:xVal>
            <c:numRef>
              <c:f>Sheet1!$I$2:$I$1000</c:f>
              <c:numCache>
                <c:formatCode>General</c:formatCode>
                <c:ptCount val="999"/>
                <c:pt idx="0">
                  <c:v>5.4677236625772039E-4</c:v>
                </c:pt>
                <c:pt idx="1">
                  <c:v>5.5509884899260838E-4</c:v>
                </c:pt>
                <c:pt idx="2">
                  <c:v>5.6355213095696114E-4</c:v>
                </c:pt>
                <c:pt idx="3">
                  <c:v>5.7213414310352401E-4</c:v>
                </c:pt>
                <c:pt idx="4">
                  <c:v>5.8084684579037804E-4</c:v>
                </c:pt>
                <c:pt idx="5">
                  <c:v>5.896922292288083E-4</c:v>
                </c:pt>
                <c:pt idx="6">
                  <c:v>5.986723139378839E-4</c:v>
                </c:pt>
                <c:pt idx="7">
                  <c:v>6.0778915120595939E-4</c:v>
                </c:pt>
                <c:pt idx="8">
                  <c:v>6.1704482355935913E-4</c:v>
                </c:pt>
                <c:pt idx="9">
                  <c:v>6.2644144523791613E-4</c:v>
                </c:pt>
                <c:pt idx="10">
                  <c:v>6.3598116267808821E-4</c:v>
                </c:pt>
                <c:pt idx="11">
                  <c:v>6.4566615500314794E-4</c:v>
                </c:pt>
                <c:pt idx="12">
                  <c:v>6.5549863452094915E-4</c:v>
                </c:pt>
                <c:pt idx="13">
                  <c:v>6.6548084722938992E-4</c:v>
                </c:pt>
                <c:pt idx="14">
                  <c:v>6.7561507332934202E-4</c:v>
                </c:pt>
                <c:pt idx="15">
                  <c:v>6.8590362774551212E-4</c:v>
                </c:pt>
                <c:pt idx="16">
                  <c:v>6.9634886065534512E-4</c:v>
                </c:pt>
                <c:pt idx="17">
                  <c:v>7.0695315802572919E-4</c:v>
                </c:pt>
                <c:pt idx="18">
                  <c:v>7.1771894215810034E-4</c:v>
                </c:pt>
                <c:pt idx="19">
                  <c:v>7.2864867224172933E-4</c:v>
                </c:pt>
                <c:pt idx="20">
                  <c:v>7.397448449154697E-4</c:v>
                </c:pt>
                <c:pt idx="21">
                  <c:v>7.5100999483803733E-4</c:v>
                </c:pt>
                <c:pt idx="22">
                  <c:v>7.6244669526703412E-4</c:v>
                </c:pt>
                <c:pt idx="23">
                  <c:v>7.7405755864673833E-4</c:v>
                </c:pt>
                <c:pt idx="24">
                  <c:v>7.8584523720480893E-4</c:v>
                </c:pt>
                <c:pt idx="25">
                  <c:v>7.978124235581926E-4</c:v>
                </c:pt>
                <c:pt idx="26">
                  <c:v>8.0996185132811791E-4</c:v>
                </c:pt>
                <c:pt idx="27">
                  <c:v>8.2229629576457746E-4</c:v>
                </c:pt>
                <c:pt idx="28">
                  <c:v>8.3481857438027346E-4</c:v>
                </c:pt>
                <c:pt idx="29">
                  <c:v>8.4753154759418744E-4</c:v>
                </c:pt>
                <c:pt idx="30">
                  <c:v>8.6043811938496225E-4</c:v>
                </c:pt>
                <c:pt idx="31">
                  <c:v>8.7354123795429313E-4</c:v>
                </c:pt>
                <c:pt idx="32">
                  <c:v>8.8684389640028766E-4</c:v>
                </c:pt>
                <c:pt idx="33">
                  <c:v>9.0034913340131413E-4</c:v>
                </c:pt>
                <c:pt idx="34">
                  <c:v>9.1406003390995065E-4</c:v>
                </c:pt>
                <c:pt idx="35">
                  <c:v>9.2797972985783964E-4</c:v>
                </c:pt>
                <c:pt idx="36">
                  <c:v>9.4211140087088567E-4</c:v>
                </c:pt>
                <c:pt idx="37">
                  <c:v>9.5645827499583728E-4</c:v>
                </c:pt>
                <c:pt idx="38">
                  <c:v>9.7102362943738568E-4</c:v>
                </c:pt>
                <c:pt idx="39">
                  <c:v>9.8581079130700489E-4</c:v>
                </c:pt>
                <c:pt idx="40">
                  <c:v>1.0008231383827203E-3</c:v>
                </c:pt>
                <c:pt idx="41">
                  <c:v>1.0160640998809404E-3</c:v>
                </c:pt>
                <c:pt idx="42">
                  <c:v>1.0315371572395299E-3</c:v>
                </c:pt>
                <c:pt idx="43">
                  <c:v>1.0472458449132499E-3</c:v>
                </c:pt>
                <c:pt idx="44">
                  <c:v>1.0631937511809402E-3</c:v>
                </c:pt>
                <c:pt idx="45">
                  <c:v>1.07938451896542E-3</c:v>
                </c:pt>
                <c:pt idx="46">
                  <c:v>1.0958218466654004E-3</c:v>
                </c:pt>
                <c:pt idx="47">
                  <c:v>1.1125094890004103E-3</c:v>
                </c:pt>
                <c:pt idx="48">
                  <c:v>1.1294512578684402E-3</c:v>
                </c:pt>
                <c:pt idx="49">
                  <c:v>1.1466510232167153E-3</c:v>
                </c:pt>
                <c:pt idx="50">
                  <c:v>1.1641127139256017E-3</c:v>
                </c:pt>
                <c:pt idx="51">
                  <c:v>1.1818403187061621E-3</c:v>
                </c:pt>
                <c:pt idx="52">
                  <c:v>1.1998378870113461E-3</c:v>
                </c:pt>
                <c:pt idx="53">
                  <c:v>1.2181095299607743E-3</c:v>
                </c:pt>
                <c:pt idx="54">
                  <c:v>1.2366594212799501E-3</c:v>
                </c:pt>
                <c:pt idx="55">
                  <c:v>1.2554917982537498E-3</c:v>
                </c:pt>
                <c:pt idx="56">
                  <c:v>1.2746109626941761E-3</c:v>
                </c:pt>
                <c:pt idx="57">
                  <c:v>1.2940212819230103E-3</c:v>
                </c:pt>
                <c:pt idx="58">
                  <c:v>1.3137271897695503E-3</c:v>
                </c:pt>
                <c:pt idx="59">
                  <c:v>1.3337331875833021E-3</c:v>
                </c:pt>
                <c:pt idx="60">
                  <c:v>1.3540438452622548E-3</c:v>
                </c:pt>
                <c:pt idx="61">
                  <c:v>1.3746638022966821E-3</c:v>
                </c:pt>
                <c:pt idx="62">
                  <c:v>1.3955977688291203E-3</c:v>
                </c:pt>
                <c:pt idx="63">
                  <c:v>1.4168505267300995E-3</c:v>
                </c:pt>
                <c:pt idx="64">
                  <c:v>1.4384269306904321E-3</c:v>
                </c:pt>
                <c:pt idx="65">
                  <c:v>1.4603319093303905E-3</c:v>
                </c:pt>
                <c:pt idx="66">
                  <c:v>1.482570466325288E-3</c:v>
                </c:pt>
                <c:pt idx="67">
                  <c:v>1.50514768154849E-3</c:v>
                </c:pt>
                <c:pt idx="68">
                  <c:v>1.5280687122319705E-3</c:v>
                </c:pt>
                <c:pt idx="69">
                  <c:v>1.55133879414413E-3</c:v>
                </c:pt>
                <c:pt idx="70">
                  <c:v>1.5749632427859205E-3</c:v>
                </c:pt>
                <c:pt idx="71">
                  <c:v>1.598947454605023E-3</c:v>
                </c:pt>
                <c:pt idx="72">
                  <c:v>1.6232969082284221E-3</c:v>
                </c:pt>
                <c:pt idx="73">
                  <c:v>1.6480171657141664E-3</c:v>
                </c:pt>
                <c:pt idx="74">
                  <c:v>1.673113873821481E-3</c:v>
                </c:pt>
                <c:pt idx="75">
                  <c:v>1.6985927653009958E-3</c:v>
                </c:pt>
                <c:pt idx="76">
                  <c:v>1.7244596602040321E-3</c:v>
                </c:pt>
                <c:pt idx="77">
                  <c:v>1.7507204672122141E-3</c:v>
                </c:pt>
                <c:pt idx="78">
                  <c:v>1.7773811849870354E-3</c:v>
                </c:pt>
                <c:pt idx="79">
                  <c:v>1.8044479035401538E-3</c:v>
                </c:pt>
                <c:pt idx="80">
                  <c:v>1.8319268056244899E-3</c:v>
                </c:pt>
                <c:pt idx="81">
                  <c:v>1.8598241681466905E-3</c:v>
                </c:pt>
                <c:pt idx="82">
                  <c:v>1.8881463636007407E-3</c:v>
                </c:pt>
                <c:pt idx="83">
                  <c:v>1.9168998615235844E-3</c:v>
                </c:pt>
                <c:pt idx="84">
                  <c:v>1.9460912299731801E-3</c:v>
                </c:pt>
                <c:pt idx="85">
                  <c:v>1.9757271370286103E-3</c:v>
                </c:pt>
                <c:pt idx="86">
                  <c:v>2.0058143523132852E-3</c:v>
                </c:pt>
                <c:pt idx="87">
                  <c:v>2.0363597485414499E-3</c:v>
                </c:pt>
                <c:pt idx="88">
                  <c:v>2.0673703030877452E-3</c:v>
                </c:pt>
                <c:pt idx="89">
                  <c:v>2.0988530995814407E-3</c:v>
                </c:pt>
                <c:pt idx="90">
                  <c:v>2.1308153295243005E-3</c:v>
                </c:pt>
                <c:pt idx="91">
                  <c:v>2.1632642939333415E-3</c:v>
                </c:pt>
                <c:pt idx="92">
                  <c:v>2.1962074050084304E-3</c:v>
                </c:pt>
                <c:pt idx="93">
                  <c:v>2.2296521878258104E-3</c:v>
                </c:pt>
                <c:pt idx="94">
                  <c:v>2.2636062820567244E-3</c:v>
                </c:pt>
                <c:pt idx="95">
                  <c:v>2.2980774437123962E-3</c:v>
                </c:pt>
                <c:pt idx="96">
                  <c:v>2.333073546916128E-3</c:v>
                </c:pt>
                <c:pt idx="97">
                  <c:v>2.3686025857016209E-3</c:v>
                </c:pt>
                <c:pt idx="98">
                  <c:v>2.4046726758391998E-3</c:v>
                </c:pt>
                <c:pt idx="99">
                  <c:v>2.4412920566895652E-3</c:v>
                </c:pt>
                <c:pt idx="100">
                  <c:v>2.4784690930858308E-3</c:v>
                </c:pt>
                <c:pt idx="101">
                  <c:v>2.5162122772445011E-3</c:v>
                </c:pt>
                <c:pt idx="102">
                  <c:v>2.5545302307051197E-3</c:v>
                </c:pt>
                <c:pt idx="103">
                  <c:v>2.5934317062996344E-3</c:v>
                </c:pt>
                <c:pt idx="104">
                  <c:v>2.6329255901518505E-3</c:v>
                </c:pt>
                <c:pt idx="105">
                  <c:v>2.673020903707502E-3</c:v>
                </c:pt>
                <c:pt idx="106">
                  <c:v>2.7137268057944339E-3</c:v>
                </c:pt>
                <c:pt idx="107">
                  <c:v>2.7550525947151005E-3</c:v>
                </c:pt>
                <c:pt idx="108">
                  <c:v>2.7970077103707208E-3</c:v>
                </c:pt>
                <c:pt idx="109">
                  <c:v>2.8396017364169211E-3</c:v>
                </c:pt>
                <c:pt idx="110">
                  <c:v>2.8828444024537178E-3</c:v>
                </c:pt>
                <c:pt idx="111">
                  <c:v>2.9267455862474452E-3</c:v>
                </c:pt>
                <c:pt idx="112">
                  <c:v>2.9713153159872411E-3</c:v>
                </c:pt>
                <c:pt idx="113">
                  <c:v>3.0165637725758812E-3</c:v>
                </c:pt>
                <c:pt idx="114">
                  <c:v>3.0625012919552556E-3</c:v>
                </c:pt>
                <c:pt idx="115">
                  <c:v>3.1091383674672762E-3</c:v>
                </c:pt>
                <c:pt idx="116">
                  <c:v>3.1564856522509812E-3</c:v>
                </c:pt>
                <c:pt idx="117">
                  <c:v>3.2045539616761816E-3</c:v>
                </c:pt>
                <c:pt idx="118">
                  <c:v>3.2533542758133921E-3</c:v>
                </c:pt>
                <c:pt idx="119">
                  <c:v>3.3028977419425343E-3</c:v>
                </c:pt>
                <c:pt idx="120">
                  <c:v>3.3531956770989652E-3</c:v>
                </c:pt>
                <c:pt idx="121">
                  <c:v>3.4042595706588316E-3</c:v>
                </c:pt>
                <c:pt idx="122">
                  <c:v>3.4561010869632808E-3</c:v>
                </c:pt>
                <c:pt idx="123">
                  <c:v>3.5087320679830841E-3</c:v>
                </c:pt>
                <c:pt idx="124">
                  <c:v>3.5621645360234223E-3</c:v>
                </c:pt>
                <c:pt idx="125">
                  <c:v>3.6164106964704412E-3</c:v>
                </c:pt>
                <c:pt idx="126">
                  <c:v>3.6714829405791252E-3</c:v>
                </c:pt>
                <c:pt idx="127">
                  <c:v>3.7273938483037682E-3</c:v>
                </c:pt>
                <c:pt idx="128">
                  <c:v>3.7841561911712836E-3</c:v>
                </c:pt>
                <c:pt idx="129">
                  <c:v>3.8417829351992307E-3</c:v>
                </c:pt>
                <c:pt idx="130">
                  <c:v>3.9002872438571516E-3</c:v>
                </c:pt>
                <c:pt idx="131">
                  <c:v>3.9596824810731804E-3</c:v>
                </c:pt>
                <c:pt idx="132">
                  <c:v>4.0199822142875001E-3</c:v>
                </c:pt>
                <c:pt idx="133">
                  <c:v>4.0812002175507804E-3</c:v>
                </c:pt>
                <c:pt idx="134">
                  <c:v>4.1433504746708734E-3</c:v>
                </c:pt>
                <c:pt idx="135">
                  <c:v>4.2064471824070334E-3</c:v>
                </c:pt>
                <c:pt idx="136">
                  <c:v>4.2705047537126934E-3</c:v>
                </c:pt>
                <c:pt idx="137">
                  <c:v>4.3355378210280298E-3</c:v>
                </c:pt>
                <c:pt idx="138">
                  <c:v>4.4015612396224113E-3</c:v>
                </c:pt>
                <c:pt idx="139">
                  <c:v>4.4685900909871923E-3</c:v>
                </c:pt>
                <c:pt idx="140">
                  <c:v>4.5366396862814877E-3</c:v>
                </c:pt>
                <c:pt idx="141">
                  <c:v>4.6057255698288297E-3</c:v>
                </c:pt>
                <c:pt idx="142">
                  <c:v>4.6758635226688914E-3</c:v>
                </c:pt>
                <c:pt idx="143">
                  <c:v>4.7470695661612798E-3</c:v>
                </c:pt>
                <c:pt idx="144">
                  <c:v>4.8193599656459734E-3</c:v>
                </c:pt>
                <c:pt idx="145">
                  <c:v>4.8927512341583506E-3</c:v>
                </c:pt>
                <c:pt idx="146">
                  <c:v>4.9672601362013924E-3</c:v>
                </c:pt>
                <c:pt idx="147">
                  <c:v>5.042903691575013E-3</c:v>
                </c:pt>
                <c:pt idx="148">
                  <c:v>5.119699179264036E-3</c:v>
                </c:pt>
                <c:pt idx="149">
                  <c:v>5.1976641413847514E-3</c:v>
                </c:pt>
                <c:pt idx="150">
                  <c:v>5.2768163871927095E-3</c:v>
                </c:pt>
                <c:pt idx="151">
                  <c:v>5.3571739971498599E-3</c:v>
                </c:pt>
                <c:pt idx="152">
                  <c:v>5.4387553270557011E-3</c:v>
                </c:pt>
                <c:pt idx="153">
                  <c:v>5.5215790122392933E-3</c:v>
                </c:pt>
                <c:pt idx="154">
                  <c:v>5.6056639718165433E-3</c:v>
                </c:pt>
                <c:pt idx="155">
                  <c:v>5.6910294130118177E-3</c:v>
                </c:pt>
                <c:pt idx="156">
                  <c:v>5.7776948355449534E-3</c:v>
                </c:pt>
                <c:pt idx="157">
                  <c:v>5.8656800360861816E-3</c:v>
                </c:pt>
                <c:pt idx="158">
                  <c:v>5.9550051127779113E-3</c:v>
                </c:pt>
                <c:pt idx="159">
                  <c:v>6.0456904698252423E-3</c:v>
                </c:pt>
                <c:pt idx="160">
                  <c:v>6.1377568221575802E-3</c:v>
                </c:pt>
                <c:pt idx="161">
                  <c:v>6.2312252001600898E-3</c:v>
                </c:pt>
                <c:pt idx="162">
                  <c:v>6.3261169544771411E-3</c:v>
                </c:pt>
                <c:pt idx="163">
                  <c:v>6.4224537608905024E-3</c:v>
                </c:pt>
                <c:pt idx="164">
                  <c:v>6.5202576252696137E-3</c:v>
                </c:pt>
                <c:pt idx="165">
                  <c:v>6.6195508885985195E-3</c:v>
                </c:pt>
                <c:pt idx="166">
                  <c:v>6.7203562320797324E-3</c:v>
                </c:pt>
                <c:pt idx="167">
                  <c:v>6.8226966823145292E-3</c:v>
                </c:pt>
                <c:pt idx="168">
                  <c:v>6.9265956165628934E-3</c:v>
                </c:pt>
                <c:pt idx="169">
                  <c:v>7.0320767680842134E-3</c:v>
                </c:pt>
                <c:pt idx="170">
                  <c:v>7.1391642315575014E-3</c:v>
                </c:pt>
                <c:pt idx="171">
                  <c:v>7.2478824685862919E-3</c:v>
                </c:pt>
                <c:pt idx="172">
                  <c:v>7.3582563132855924E-3</c:v>
                </c:pt>
                <c:pt idx="173">
                  <c:v>7.4703109779549123E-3</c:v>
                </c:pt>
                <c:pt idx="174">
                  <c:v>7.5840720588374703E-3</c:v>
                </c:pt>
                <c:pt idx="175">
                  <c:v>7.6995655419669707E-3</c:v>
                </c:pt>
                <c:pt idx="176">
                  <c:v>7.8168178091035309E-3</c:v>
                </c:pt>
                <c:pt idx="177">
                  <c:v>7.9358556437599224E-3</c:v>
                </c:pt>
                <c:pt idx="178">
                  <c:v>8.056706237320025E-3</c:v>
                </c:pt>
                <c:pt idx="179">
                  <c:v>8.1793971952484525E-3</c:v>
                </c:pt>
                <c:pt idx="180">
                  <c:v>8.3039565433995228E-3</c:v>
                </c:pt>
                <c:pt idx="181">
                  <c:v>8.4304127344157227E-3</c:v>
                </c:pt>
                <c:pt idx="182">
                  <c:v>8.5587946542293319E-3</c:v>
                </c:pt>
                <c:pt idx="183">
                  <c:v>8.6891316286590008E-3</c:v>
                </c:pt>
                <c:pt idx="184">
                  <c:v>8.8214534301106536E-3</c:v>
                </c:pt>
                <c:pt idx="185">
                  <c:v>8.9557902843765119E-3</c:v>
                </c:pt>
                <c:pt idx="186">
                  <c:v>9.0921728775394568E-3</c:v>
                </c:pt>
                <c:pt idx="187">
                  <c:v>9.2306323629841557E-3</c:v>
                </c:pt>
                <c:pt idx="188">
                  <c:v>9.3712003685118301E-3</c:v>
                </c:pt>
                <c:pt idx="189">
                  <c:v>9.5139090035653746E-3</c:v>
                </c:pt>
                <c:pt idx="190">
                  <c:v>9.6587908665637708E-3</c:v>
                </c:pt>
                <c:pt idx="191">
                  <c:v>9.8058790523492447E-3</c:v>
                </c:pt>
                <c:pt idx="192">
                  <c:v>9.955207159745471E-3</c:v>
                </c:pt>
                <c:pt idx="193">
                  <c:v>1.010680929923401E-2</c:v>
                </c:pt>
                <c:pt idx="194">
                  <c:v>1.0260720100744899E-2</c:v>
                </c:pt>
                <c:pt idx="195">
                  <c:v>1.0416974721568403E-2</c:v>
                </c:pt>
                <c:pt idx="196">
                  <c:v>1.0575608854384104E-2</c:v>
                </c:pt>
                <c:pt idx="197">
                  <c:v>1.0736658735415443E-2</c:v>
                </c:pt>
                <c:pt idx="198">
                  <c:v>1.0900161152706023E-2</c:v>
                </c:pt>
                <c:pt idx="199">
                  <c:v>1.1066153454523801E-2</c:v>
                </c:pt>
                <c:pt idx="200">
                  <c:v>1.1234673557892202E-2</c:v>
                </c:pt>
                <c:pt idx="201">
                  <c:v>1.1405759957251021E-2</c:v>
                </c:pt>
                <c:pt idx="202">
                  <c:v>1.1579451733249703E-2</c:v>
                </c:pt>
                <c:pt idx="203">
                  <c:v>1.17557885616748E-2</c:v>
                </c:pt>
                <c:pt idx="204">
                  <c:v>1.1934810722512621E-2</c:v>
                </c:pt>
                <c:pt idx="205">
                  <c:v>1.2116559109149799E-2</c:v>
                </c:pt>
                <c:pt idx="206">
                  <c:v>1.2301075237715871E-2</c:v>
                </c:pt>
                <c:pt idx="207">
                  <c:v>1.2488401256564143E-2</c:v>
                </c:pt>
                <c:pt idx="208">
                  <c:v>1.2678579955902505E-2</c:v>
                </c:pt>
                <c:pt idx="209">
                  <c:v>1.2871654777566003E-2</c:v>
                </c:pt>
                <c:pt idx="210">
                  <c:v>1.3067669824940099E-2</c:v>
                </c:pt>
                <c:pt idx="211">
                  <c:v>1.3266669873035607E-2</c:v>
                </c:pt>
                <c:pt idx="212">
                  <c:v>1.3468700378716518E-2</c:v>
                </c:pt>
                <c:pt idx="213">
                  <c:v>1.3673807491082839E-2</c:v>
                </c:pt>
                <c:pt idx="214">
                  <c:v>1.3882038062013108E-2</c:v>
                </c:pt>
                <c:pt idx="215">
                  <c:v>1.4093439656865821E-2</c:v>
                </c:pt>
                <c:pt idx="216">
                  <c:v>1.4308060565345998E-2</c:v>
                </c:pt>
                <c:pt idx="217">
                  <c:v>1.4525949812534002E-2</c:v>
                </c:pt>
                <c:pt idx="218">
                  <c:v>1.4747157170085302E-2</c:v>
                </c:pt>
                <c:pt idx="219">
                  <c:v>1.4971733167599298E-2</c:v>
                </c:pt>
                <c:pt idx="220">
                  <c:v>1.5199729104161702E-2</c:v>
                </c:pt>
                <c:pt idx="221">
                  <c:v>1.5431197060062601E-2</c:v>
                </c:pt>
                <c:pt idx="222">
                  <c:v>1.5666189908693003E-2</c:v>
                </c:pt>
                <c:pt idx="223">
                  <c:v>1.5904761328622403E-2</c:v>
                </c:pt>
                <c:pt idx="224">
                  <c:v>1.6146965815860465E-2</c:v>
                </c:pt>
                <c:pt idx="225">
                  <c:v>1.6392858696305124E-2</c:v>
                </c:pt>
                <c:pt idx="226">
                  <c:v>1.6642496138380605E-2</c:v>
                </c:pt>
                <c:pt idx="227">
                  <c:v>1.6895935165868663E-2</c:v>
                </c:pt>
                <c:pt idx="228">
                  <c:v>1.7153233670932602E-2</c:v>
                </c:pt>
                <c:pt idx="229">
                  <c:v>1.7414450427342708E-2</c:v>
                </c:pt>
                <c:pt idx="230">
                  <c:v>1.7679645103901194E-2</c:v>
                </c:pt>
                <c:pt idx="231">
                  <c:v>1.7948878278072594E-2</c:v>
                </c:pt>
                <c:pt idx="232">
                  <c:v>1.8222211449819763E-2</c:v>
                </c:pt>
                <c:pt idx="233">
                  <c:v>1.8499707055654402E-2</c:v>
                </c:pt>
                <c:pt idx="234">
                  <c:v>1.8781428482898183E-2</c:v>
                </c:pt>
                <c:pt idx="235">
                  <c:v>1.9067440084160461E-2</c:v>
                </c:pt>
                <c:pt idx="236">
                  <c:v>1.9357807192040905E-2</c:v>
                </c:pt>
                <c:pt idx="237">
                  <c:v>1.9652596134051709E-2</c:v>
                </c:pt>
                <c:pt idx="238">
                  <c:v>1.9951874247768814E-2</c:v>
                </c:pt>
                <c:pt idx="239">
                  <c:v>2.02557098962114E-2</c:v>
                </c:pt>
                <c:pt idx="240">
                  <c:v>2.0564172483463906E-2</c:v>
                </c:pt>
                <c:pt idx="241">
                  <c:v>2.087733247052204E-2</c:v>
                </c:pt>
                <c:pt idx="242">
                  <c:v>2.1195261391391978E-2</c:v>
                </c:pt>
                <c:pt idx="243">
                  <c:v>2.1518031869433508E-2</c:v>
                </c:pt>
                <c:pt idx="244">
                  <c:v>2.1845717633943121E-2</c:v>
                </c:pt>
                <c:pt idx="245">
                  <c:v>2.2178393536997611E-2</c:v>
                </c:pt>
                <c:pt idx="246">
                  <c:v>2.2516135570556012E-2</c:v>
                </c:pt>
                <c:pt idx="247">
                  <c:v>2.2859020883813742E-2</c:v>
                </c:pt>
                <c:pt idx="248">
                  <c:v>2.3207127800825816E-2</c:v>
                </c:pt>
                <c:pt idx="249">
                  <c:v>2.3560535838401567E-2</c:v>
                </c:pt>
                <c:pt idx="250">
                  <c:v>2.3919325724265611E-2</c:v>
                </c:pt>
                <c:pt idx="251">
                  <c:v>2.4283579415498011E-2</c:v>
                </c:pt>
                <c:pt idx="252">
                  <c:v>2.4653380117257012E-2</c:v>
                </c:pt>
                <c:pt idx="253">
                  <c:v>2.5028812301783606E-2</c:v>
                </c:pt>
                <c:pt idx="254">
                  <c:v>2.5409961727699673E-2</c:v>
                </c:pt>
                <c:pt idx="255">
                  <c:v>2.5796915459593547E-2</c:v>
                </c:pt>
                <c:pt idx="256">
                  <c:v>2.6189761887911802E-2</c:v>
                </c:pt>
                <c:pt idx="257">
                  <c:v>2.6588590749148877E-2</c:v>
                </c:pt>
                <c:pt idx="258">
                  <c:v>2.6993493146344111E-2</c:v>
                </c:pt>
                <c:pt idx="259">
                  <c:v>2.7404561569892516E-2</c:v>
                </c:pt>
                <c:pt idx="260">
                  <c:v>2.7821889918672602E-2</c:v>
                </c:pt>
                <c:pt idx="261">
                  <c:v>2.8245573521495405E-2</c:v>
                </c:pt>
                <c:pt idx="262">
                  <c:v>2.8675709158878206E-2</c:v>
                </c:pt>
                <c:pt idx="263">
                  <c:v>2.9112395085155611E-2</c:v>
                </c:pt>
                <c:pt idx="264">
                  <c:v>2.9555731050919312E-2</c:v>
                </c:pt>
                <c:pt idx="265">
                  <c:v>3.0005818325806875E-2</c:v>
                </c:pt>
                <c:pt idx="266">
                  <c:v>3.0462759721630803E-2</c:v>
                </c:pt>
                <c:pt idx="267">
                  <c:v>3.0926659615868903E-2</c:v>
                </c:pt>
                <c:pt idx="268">
                  <c:v>3.1397623975501408E-2</c:v>
                </c:pt>
                <c:pt idx="269">
                  <c:v>3.1875760381220433E-2</c:v>
                </c:pt>
                <c:pt idx="270">
                  <c:v>3.2361178051999812E-2</c:v>
                </c:pt>
                <c:pt idx="271">
                  <c:v>3.2853987870051039E-2</c:v>
                </c:pt>
                <c:pt idx="272">
                  <c:v>3.3354302406142601E-2</c:v>
                </c:pt>
                <c:pt idx="273">
                  <c:v>3.3862235945322401E-2</c:v>
                </c:pt>
                <c:pt idx="274">
                  <c:v>3.4377904513017712E-2</c:v>
                </c:pt>
                <c:pt idx="275">
                  <c:v>3.49014259015408E-2</c:v>
                </c:pt>
                <c:pt idx="276">
                  <c:v>3.5432919696995815E-2</c:v>
                </c:pt>
                <c:pt idx="277">
                  <c:v>3.5972507306594702E-2</c:v>
                </c:pt>
                <c:pt idx="278">
                  <c:v>3.6520311986390601E-2</c:v>
                </c:pt>
                <c:pt idx="279">
                  <c:v>3.7076458869431998E-2</c:v>
                </c:pt>
                <c:pt idx="280">
                  <c:v>3.7641074994347212E-2</c:v>
                </c:pt>
                <c:pt idx="281">
                  <c:v>3.8214289334362578E-2</c:v>
                </c:pt>
                <c:pt idx="282">
                  <c:v>3.8796232826764282E-2</c:v>
                </c:pt>
                <c:pt idx="283">
                  <c:v>3.9387038402806211E-2</c:v>
                </c:pt>
                <c:pt idx="284">
                  <c:v>3.998684101807741E-2</c:v>
                </c:pt>
                <c:pt idx="285">
                  <c:v>4.0595777683327311E-2</c:v>
                </c:pt>
                <c:pt idx="286">
                  <c:v>4.1213987495763812E-2</c:v>
                </c:pt>
                <c:pt idx="287">
                  <c:v>4.1841611670826222E-2</c:v>
                </c:pt>
                <c:pt idx="288">
                  <c:v>4.2478793574442814E-2</c:v>
                </c:pt>
                <c:pt idx="289">
                  <c:v>4.3125678755779356E-2</c:v>
                </c:pt>
                <c:pt idx="290">
                  <c:v>4.3782414980487822E-2</c:v>
                </c:pt>
                <c:pt idx="291">
                  <c:v>4.4449152264452604E-2</c:v>
                </c:pt>
                <c:pt idx="292">
                  <c:v>4.5126042908074697E-2</c:v>
                </c:pt>
                <c:pt idx="293">
                  <c:v>4.5813241531041403E-2</c:v>
                </c:pt>
                <c:pt idx="294">
                  <c:v>4.6510905107655105E-2</c:v>
                </c:pt>
                <c:pt idx="295">
                  <c:v>4.7219193002695614E-2</c:v>
                </c:pt>
                <c:pt idx="296">
                  <c:v>4.7938267007812833E-2</c:v>
                </c:pt>
                <c:pt idx="297">
                  <c:v>4.8668291378490103E-2</c:v>
                </c:pt>
                <c:pt idx="298">
                  <c:v>4.9409432871563824E-2</c:v>
                </c:pt>
                <c:pt idx="299">
                  <c:v>5.0161860783313306E-2</c:v>
                </c:pt>
                <c:pt idx="300">
                  <c:v>5.0925746988135304E-2</c:v>
                </c:pt>
                <c:pt idx="301">
                  <c:v>5.1701265977802294E-2</c:v>
                </c:pt>
                <c:pt idx="302">
                  <c:v>5.2488594901323134E-2</c:v>
                </c:pt>
                <c:pt idx="303">
                  <c:v>5.3287913605403199E-2</c:v>
                </c:pt>
                <c:pt idx="304">
                  <c:v>5.4099404675537123E-2</c:v>
                </c:pt>
                <c:pt idx="305">
                  <c:v>5.4923253477701814E-2</c:v>
                </c:pt>
                <c:pt idx="306">
                  <c:v>5.5759648200712497E-2</c:v>
                </c:pt>
                <c:pt idx="307">
                  <c:v>5.6608779899200497E-2</c:v>
                </c:pt>
                <c:pt idx="308">
                  <c:v>5.7470842537259266E-2</c:v>
                </c:pt>
                <c:pt idx="309">
                  <c:v>5.8346033032750814E-2</c:v>
                </c:pt>
                <c:pt idx="310">
                  <c:v>5.9234551302284895E-2</c:v>
                </c:pt>
                <c:pt idx="311">
                  <c:v>6.0136600306888534E-2</c:v>
                </c:pt>
                <c:pt idx="312">
                  <c:v>6.1052386098363713E-2</c:v>
                </c:pt>
                <c:pt idx="313">
                  <c:v>6.1982117866359106E-2</c:v>
                </c:pt>
                <c:pt idx="314">
                  <c:v>6.2926007986151583E-2</c:v>
                </c:pt>
                <c:pt idx="315">
                  <c:v>6.3884272067158701E-2</c:v>
                </c:pt>
                <c:pt idx="316">
                  <c:v>6.4857129002191913E-2</c:v>
                </c:pt>
                <c:pt idx="317">
                  <c:v>6.5844801017453394E-2</c:v>
                </c:pt>
                <c:pt idx="318">
                  <c:v>6.6847513723302887E-2</c:v>
                </c:pt>
                <c:pt idx="319">
                  <c:v>6.786549616578981E-2</c:v>
                </c:pt>
                <c:pt idx="320">
                  <c:v>6.889898087897442E-2</c:v>
                </c:pt>
                <c:pt idx="321">
                  <c:v>6.9948203938045933E-2</c:v>
                </c:pt>
                <c:pt idx="322">
                  <c:v>7.1013405013244033E-2</c:v>
                </c:pt>
                <c:pt idx="323">
                  <c:v>7.2094827424613803E-2</c:v>
                </c:pt>
                <c:pt idx="324">
                  <c:v>7.3192718197576723E-2</c:v>
                </c:pt>
                <c:pt idx="325">
                  <c:v>7.4307328119367064E-2</c:v>
                </c:pt>
                <c:pt idx="326">
                  <c:v>7.5438911796311833E-2</c:v>
                </c:pt>
                <c:pt idx="327">
                  <c:v>7.6587727711991724E-2</c:v>
                </c:pt>
                <c:pt idx="328">
                  <c:v>7.7754038286286034E-2</c:v>
                </c:pt>
                <c:pt idx="329">
                  <c:v>7.8938109935315734E-2</c:v>
                </c:pt>
                <c:pt idx="330">
                  <c:v>8.0140213132300187E-2</c:v>
                </c:pt>
                <c:pt idx="331">
                  <c:v>8.1360622469340324E-2</c:v>
                </c:pt>
                <c:pt idx="332">
                  <c:v>8.2599616720142516E-2</c:v>
                </c:pt>
                <c:pt idx="333">
                  <c:v>8.3857478903700586E-2</c:v>
                </c:pt>
                <c:pt idx="334">
                  <c:v>8.5134496348933983E-2</c:v>
                </c:pt>
                <c:pt idx="335">
                  <c:v>8.6430960760337044E-2</c:v>
                </c:pt>
                <c:pt idx="336">
                  <c:v>8.7747168284606727E-2</c:v>
                </c:pt>
                <c:pt idx="337">
                  <c:v>8.9083419578280365E-2</c:v>
                </c:pt>
                <c:pt idx="338">
                  <c:v>9.0440019876426581E-2</c:v>
                </c:pt>
                <c:pt idx="339">
                  <c:v>9.1817279062362145E-2</c:v>
                </c:pt>
                <c:pt idx="340">
                  <c:v>9.3215511738438714E-2</c:v>
                </c:pt>
                <c:pt idx="341">
                  <c:v>9.4635037297907343E-2</c:v>
                </c:pt>
                <c:pt idx="342">
                  <c:v>9.6076179997875544E-2</c:v>
                </c:pt>
                <c:pt idx="343">
                  <c:v>9.7539269033376202E-2</c:v>
                </c:pt>
                <c:pt idx="344">
                  <c:v>9.9024638612564705E-2</c:v>
                </c:pt>
                <c:pt idx="345">
                  <c:v>0.10053262803306109</c:v>
                </c:pt>
                <c:pt idx="346">
                  <c:v>0.10206358175945222</c:v>
                </c:pt>
                <c:pt idx="347">
                  <c:v>0.10361784950198202</c:v>
                </c:pt>
                <c:pt idx="348">
                  <c:v>0.10519578629643045</c:v>
                </c:pt>
                <c:pt idx="349">
                  <c:v>0.10679775258520839</c:v>
                </c:pt>
                <c:pt idx="350">
                  <c:v>0.108424114299702</c:v>
                </c:pt>
                <c:pt idx="351">
                  <c:v>0.11007524294386091</c:v>
                </c:pt>
                <c:pt idx="352">
                  <c:v>0.11175151567904419</c:v>
                </c:pt>
                <c:pt idx="353">
                  <c:v>0.11345331541019785</c:v>
                </c:pt>
                <c:pt idx="354">
                  <c:v>0.11518103087329802</c:v>
                </c:pt>
                <c:pt idx="355">
                  <c:v>0.11693505672416002</c:v>
                </c:pt>
                <c:pt idx="356">
                  <c:v>0.11871579362859012</c:v>
                </c:pt>
                <c:pt idx="357">
                  <c:v>0.12052364835389877</c:v>
                </c:pt>
                <c:pt idx="358">
                  <c:v>0.12235903386182498</c:v>
                </c:pt>
                <c:pt idx="359">
                  <c:v>0.124222369402868</c:v>
                </c:pt>
                <c:pt idx="360">
                  <c:v>0.12611408061204901</c:v>
                </c:pt>
                <c:pt idx="361">
                  <c:v>0.128034599606141</c:v>
                </c:pt>
                <c:pt idx="362">
                  <c:v>0.12998436508237882</c:v>
                </c:pt>
                <c:pt idx="363">
                  <c:v>0.13196382241865587</c:v>
                </c:pt>
                <c:pt idx="364">
                  <c:v>0.13397342377528601</c:v>
                </c:pt>
                <c:pt idx="365">
                  <c:v>0.13601362819826004</c:v>
                </c:pt>
                <c:pt idx="366">
                  <c:v>0.13808490172412224</c:v>
                </c:pt>
                <c:pt idx="367">
                  <c:v>0.14018771748641801</c:v>
                </c:pt>
                <c:pt idx="368">
                  <c:v>0.14232255582377387</c:v>
                </c:pt>
                <c:pt idx="369">
                  <c:v>0.14448990438961901</c:v>
                </c:pt>
                <c:pt idx="370">
                  <c:v>0.14669025826357188</c:v>
                </c:pt>
                <c:pt idx="371">
                  <c:v>0.14892412006454001</c:v>
                </c:pt>
                <c:pt idx="372">
                  <c:v>0.15119200006552341</c:v>
                </c:pt>
                <c:pt idx="373">
                  <c:v>0.15349441631017913</c:v>
                </c:pt>
                <c:pt idx="374">
                  <c:v>0.15583189473114556</c:v>
                </c:pt>
                <c:pt idx="375">
                  <c:v>0.15820496927019756</c:v>
                </c:pt>
                <c:pt idx="376">
                  <c:v>0.16061418200020039</c:v>
                </c:pt>
                <c:pt idx="377">
                  <c:v>0.16306008324893301</c:v>
                </c:pt>
                <c:pt idx="378">
                  <c:v>0.16554323172480756</c:v>
                </c:pt>
                <c:pt idx="379">
                  <c:v>0.16806419464447439</c:v>
                </c:pt>
                <c:pt idx="380">
                  <c:v>0.17062354786240821</c:v>
                </c:pt>
                <c:pt idx="381">
                  <c:v>0.17322187600244501</c:v>
                </c:pt>
                <c:pt idx="382">
                  <c:v>0.17585977259131524</c:v>
                </c:pt>
                <c:pt idx="383">
                  <c:v>0.17853784019423141</c:v>
                </c:pt>
                <c:pt idx="384">
                  <c:v>0.18125669055251739</c:v>
                </c:pt>
                <c:pt idx="385">
                  <c:v>0.18401694472336919</c:v>
                </c:pt>
                <c:pt idx="386">
                  <c:v>0.18681923322169541</c:v>
                </c:pt>
                <c:pt idx="387">
                  <c:v>0.18966419616415539</c:v>
                </c:pt>
                <c:pt idx="388">
                  <c:v>0.19255248341538544</c:v>
                </c:pt>
                <c:pt idx="389">
                  <c:v>0.19548475473643356</c:v>
                </c:pt>
                <c:pt idx="390">
                  <c:v>0.19846167993546301</c:v>
                </c:pt>
                <c:pt idx="391">
                  <c:v>0.20148393902077524</c:v>
                </c:pt>
                <c:pt idx="392">
                  <c:v>0.204552222356117</c:v>
                </c:pt>
                <c:pt idx="393">
                  <c:v>0.20766723081839564</c:v>
                </c:pt>
                <c:pt idx="394">
                  <c:v>0.21082967595775887</c:v>
                </c:pt>
                <c:pt idx="395">
                  <c:v>0.21404028016016649</c:v>
                </c:pt>
                <c:pt idx="396">
                  <c:v>0.21729977681234938</c:v>
                </c:pt>
                <c:pt idx="397">
                  <c:v>0.22060891046938697</c:v>
                </c:pt>
                <c:pt idx="398">
                  <c:v>0.22396843702475921</c:v>
                </c:pt>
                <c:pt idx="399">
                  <c:v>0.22737912388300388</c:v>
                </c:pt>
                <c:pt idx="400">
                  <c:v>0.23084175013502944</c:v>
                </c:pt>
                <c:pt idx="401">
                  <c:v>0.23435710673607021</c:v>
                </c:pt>
                <c:pt idx="402">
                  <c:v>0.23792599668636813</c:v>
                </c:pt>
                <c:pt idx="403">
                  <c:v>0.24154923521458421</c:v>
                </c:pt>
                <c:pt idx="404">
                  <c:v>0.245227649964045</c:v>
                </c:pt>
                <c:pt idx="405">
                  <c:v>0.24896208118177615</c:v>
                </c:pt>
                <c:pt idx="406">
                  <c:v>0.25275338191042801</c:v>
                </c:pt>
                <c:pt idx="407">
                  <c:v>0.25660241818317575</c:v>
                </c:pt>
                <c:pt idx="408">
                  <c:v>0.26051006922149988</c:v>
                </c:pt>
                <c:pt idx="409">
                  <c:v>0.26447722763603893</c:v>
                </c:pt>
                <c:pt idx="410">
                  <c:v>0.26850479963049984</c:v>
                </c:pt>
                <c:pt idx="411">
                  <c:v>0.27259370520862602</c:v>
                </c:pt>
                <c:pt idx="412">
                  <c:v>0.27674487838439232</c:v>
                </c:pt>
                <c:pt idx="413">
                  <c:v>0.28095926739532495</c:v>
                </c:pt>
                <c:pt idx="414">
                  <c:v>0.28523783491910776</c:v>
                </c:pt>
                <c:pt idx="415">
                  <c:v>0.28958155829351101</c:v>
                </c:pt>
                <c:pt idx="416">
                  <c:v>0.29399142973960896</c:v>
                </c:pt>
                <c:pt idx="417">
                  <c:v>0.29846845658843102</c:v>
                </c:pt>
                <c:pt idx="418">
                  <c:v>0.30301366151109832</c:v>
                </c:pt>
                <c:pt idx="419">
                  <c:v>0.30762808275238696</c:v>
                </c:pt>
                <c:pt idx="420">
                  <c:v>0.31231277436791283</c:v>
                </c:pt>
                <c:pt idx="421">
                  <c:v>0.31706880646488278</c:v>
                </c:pt>
                <c:pt idx="422">
                  <c:v>0.32189726544657432</c:v>
                </c:pt>
                <c:pt idx="423">
                  <c:v>0.32679925426048101</c:v>
                </c:pt>
                <c:pt idx="424">
                  <c:v>0.33177589265023538</c:v>
                </c:pt>
                <c:pt idx="425">
                  <c:v>0.33682831741141384</c:v>
                </c:pt>
                <c:pt idx="426">
                  <c:v>0.34195768265117299</c:v>
                </c:pt>
                <c:pt idx="427">
                  <c:v>0.34716516005195208</c:v>
                </c:pt>
                <c:pt idx="428">
                  <c:v>0.35245193913903838</c:v>
                </c:pt>
                <c:pt idx="429">
                  <c:v>0.35781922755232332</c:v>
                </c:pt>
                <c:pt idx="430">
                  <c:v>0.36326825132215895</c:v>
                </c:pt>
                <c:pt idx="431">
                  <c:v>0.36880025514940062</c:v>
                </c:pt>
                <c:pt idx="432">
                  <c:v>0.37441650268974991</c:v>
                </c:pt>
                <c:pt idx="433">
                  <c:v>0.38011827684238292</c:v>
                </c:pt>
                <c:pt idx="434">
                  <c:v>0.38590688004302892</c:v>
                </c:pt>
                <c:pt idx="435">
                  <c:v>0.39178363456144538</c:v>
                </c:pt>
                <c:pt idx="436">
                  <c:v>0.39774988280349832</c:v>
                </c:pt>
                <c:pt idx="437">
                  <c:v>0.4038069876177719</c:v>
                </c:pt>
                <c:pt idx="438">
                  <c:v>0.40995633260686731</c:v>
                </c:pt>
                <c:pt idx="439">
                  <c:v>0.41619932244351565</c:v>
                </c:pt>
                <c:pt idx="440">
                  <c:v>0.422537383191391</c:v>
                </c:pt>
                <c:pt idx="441">
                  <c:v>0.42897196263086096</c:v>
                </c:pt>
                <c:pt idx="442">
                  <c:v>0.43550453058970295</c:v>
                </c:pt>
                <c:pt idx="443">
                  <c:v>0.44213657927888561</c:v>
                </c:pt>
                <c:pt idx="444">
                  <c:v>0.44886962363338301</c:v>
                </c:pt>
                <c:pt idx="445">
                  <c:v>0.45570520165825701</c:v>
                </c:pt>
                <c:pt idx="446">
                  <c:v>0.46264487477996075</c:v>
                </c:pt>
                <c:pt idx="447">
                  <c:v>0.46969022820300099</c:v>
                </c:pt>
                <c:pt idx="448">
                  <c:v>0.47684287127208991</c:v>
                </c:pt>
                <c:pt idx="449">
                  <c:v>0.48410443783968365</c:v>
                </c:pt>
                <c:pt idx="450">
                  <c:v>0.49147658663927496</c:v>
                </c:pt>
                <c:pt idx="451">
                  <c:v>0.4989610016642344</c:v>
                </c:pt>
                <c:pt idx="452">
                  <c:v>0.50655939255251803</c:v>
                </c:pt>
                <c:pt idx="453">
                  <c:v>0.51427349497717501</c:v>
                </c:pt>
                <c:pt idx="454">
                  <c:v>0.522105071042818</c:v>
                </c:pt>
                <c:pt idx="455">
                  <c:v>0.53005590968814065</c:v>
                </c:pt>
                <c:pt idx="456">
                  <c:v>0.53812782709455964</c:v>
                </c:pt>
                <c:pt idx="457">
                  <c:v>0.54632266710107402</c:v>
                </c:pt>
                <c:pt idx="458">
                  <c:v>0.55464230162545602</c:v>
                </c:pt>
                <c:pt idx="459">
                  <c:v>0.56308863109183405</c:v>
                </c:pt>
                <c:pt idx="460">
                  <c:v>0.57166358486480551</c:v>
                </c:pt>
                <c:pt idx="461">
                  <c:v>0.58036912169015009</c:v>
                </c:pt>
                <c:pt idx="462">
                  <c:v>0.58920723014229159</c:v>
                </c:pt>
                <c:pt idx="463">
                  <c:v>0.59817992907846851</c:v>
                </c:pt>
                <c:pt idx="464">
                  <c:v>0.60728926809996897</c:v>
                </c:pt>
                <c:pt idx="465">
                  <c:v>0.6165373280202725</c:v>
                </c:pt>
                <c:pt idx="466">
                  <c:v>0.62592622134038689</c:v>
                </c:pt>
                <c:pt idx="467">
                  <c:v>0.63545809273134901</c:v>
                </c:pt>
                <c:pt idx="468">
                  <c:v>0.64513511952421365</c:v>
                </c:pt>
                <c:pt idx="469">
                  <c:v>0.65495951220733284</c:v>
                </c:pt>
                <c:pt idx="470">
                  <c:v>0.66493351493129205</c:v>
                </c:pt>
                <c:pt idx="471">
                  <c:v>0.67505940602162684</c:v>
                </c:pt>
                <c:pt idx="472">
                  <c:v>0.68533949849911169</c:v>
                </c:pt>
                <c:pt idx="473">
                  <c:v>0.69577614060822601</c:v>
                </c:pt>
                <c:pt idx="474">
                  <c:v>0.70637171635354468</c:v>
                </c:pt>
                <c:pt idx="475">
                  <c:v>0.7171286460442039</c:v>
                </c:pt>
                <c:pt idx="476">
                  <c:v>0.72804938684690002</c:v>
                </c:pt>
                <c:pt idx="477">
                  <c:v>0.73913643334710821</c:v>
                </c:pt>
                <c:pt idx="478">
                  <c:v>0.75039231811889584</c:v>
                </c:pt>
                <c:pt idx="479">
                  <c:v>0.76181961230345663</c:v>
                </c:pt>
                <c:pt idx="480">
                  <c:v>0.7734209261963908</c:v>
                </c:pt>
                <c:pt idx="481">
                  <c:v>0.7851989098440415</c:v>
                </c:pt>
                <c:pt idx="482">
                  <c:v>0.79715625364878484</c:v>
                </c:pt>
                <c:pt idx="483">
                  <c:v>0.80929568898353421</c:v>
                </c:pt>
                <c:pt idx="484">
                  <c:v>0.82161998881576359</c:v>
                </c:pt>
                <c:pt idx="485">
                  <c:v>0.83413196834088421</c:v>
                </c:pt>
                <c:pt idx="486">
                  <c:v>0.84683448562525598</c:v>
                </c:pt>
                <c:pt idx="487">
                  <c:v>0.85973044225915385</c:v>
                </c:pt>
                <c:pt idx="488">
                  <c:v>0.87282278401943503</c:v>
                </c:pt>
                <c:pt idx="489">
                  <c:v>0.88611450154257299</c:v>
                </c:pt>
                <c:pt idx="490">
                  <c:v>0.89960863100768962</c:v>
                </c:pt>
                <c:pt idx="491">
                  <c:v>0.913308254830141</c:v>
                </c:pt>
                <c:pt idx="492">
                  <c:v>0.92721650236562458</c:v>
                </c:pt>
                <c:pt idx="493">
                  <c:v>0.94133655062499999</c:v>
                </c:pt>
                <c:pt idx="494">
                  <c:v>0.95567162500000813</c:v>
                </c:pt>
                <c:pt idx="495">
                  <c:v>0.97022500000000766</c:v>
                </c:pt>
                <c:pt idx="496">
                  <c:v>0.98499999999999999</c:v>
                </c:pt>
                <c:pt idx="497">
                  <c:v>1</c:v>
                </c:pt>
                <c:pt idx="498">
                  <c:v>1.0149999999999844</c:v>
                </c:pt>
                <c:pt idx="499">
                  <c:v>1.0302249999999855</c:v>
                </c:pt>
                <c:pt idx="500">
                  <c:v>1.0456783749999998</c:v>
                </c:pt>
                <c:pt idx="501">
                  <c:v>1.0613635506249823</c:v>
                </c:pt>
                <c:pt idx="502">
                  <c:v>1.0772840038843738</c:v>
                </c:pt>
                <c:pt idx="503">
                  <c:v>1.0934432639426399</c:v>
                </c:pt>
                <c:pt idx="504">
                  <c:v>1.10984491290178</c:v>
                </c:pt>
                <c:pt idx="505">
                  <c:v>1.1264925865953141</c:v>
                </c:pt>
                <c:pt idx="506">
                  <c:v>1.1433899753942351</c:v>
                </c:pt>
                <c:pt idx="507">
                  <c:v>1.1605408250251501</c:v>
                </c:pt>
                <c:pt idx="508">
                  <c:v>1.1779489374005261</c:v>
                </c:pt>
                <c:pt idx="509">
                  <c:v>1.1956181714615588</c:v>
                </c:pt>
                <c:pt idx="510">
                  <c:v>1.213552444033456</c:v>
                </c:pt>
                <c:pt idx="511">
                  <c:v>1.2317557306939579</c:v>
                </c:pt>
                <c:pt idx="512">
                  <c:v>1.250232066654368</c:v>
                </c:pt>
                <c:pt idx="513">
                  <c:v>1.2689855476541818</c:v>
                </c:pt>
                <c:pt idx="514">
                  <c:v>1.288020330868995</c:v>
                </c:pt>
                <c:pt idx="515">
                  <c:v>1.3073406358320299</c:v>
                </c:pt>
                <c:pt idx="516">
                  <c:v>1.32695074536951</c:v>
                </c:pt>
                <c:pt idx="517">
                  <c:v>1.3468550065500675</c:v>
                </c:pt>
                <c:pt idx="518">
                  <c:v>1.3670578316483319</c:v>
                </c:pt>
                <c:pt idx="519">
                  <c:v>1.3875636991230278</c:v>
                </c:pt>
                <c:pt idx="520">
                  <c:v>1.4083771546098731</c:v>
                </c:pt>
                <c:pt idx="521">
                  <c:v>1.429502811929021</c:v>
                </c:pt>
                <c:pt idx="522">
                  <c:v>1.4509453541079558</c:v>
                </c:pt>
                <c:pt idx="523">
                  <c:v>1.472709534419576</c:v>
                </c:pt>
                <c:pt idx="524">
                  <c:v>1.494800177435869</c:v>
                </c:pt>
                <c:pt idx="525">
                  <c:v>1.5172221800973935</c:v>
                </c:pt>
                <c:pt idx="526">
                  <c:v>1.5399805127988679</c:v>
                </c:pt>
                <c:pt idx="527">
                  <c:v>1.563080220490852</c:v>
                </c:pt>
                <c:pt idx="528">
                  <c:v>1.5865264237982275</c:v>
                </c:pt>
                <c:pt idx="529">
                  <c:v>1.6103243201551858</c:v>
                </c:pt>
                <c:pt idx="530">
                  <c:v>1.6344791849575295</c:v>
                </c:pt>
                <c:pt idx="531">
                  <c:v>1.6589963727318771</c:v>
                </c:pt>
                <c:pt idx="532">
                  <c:v>1.6838813183228538</c:v>
                </c:pt>
                <c:pt idx="533">
                  <c:v>1.7091395380976819</c:v>
                </c:pt>
                <c:pt idx="534">
                  <c:v>1.7347766311691479</c:v>
                </c:pt>
                <c:pt idx="535">
                  <c:v>1.7607982806367</c:v>
                </c:pt>
                <c:pt idx="536">
                  <c:v>1.7872102548462521</c:v>
                </c:pt>
                <c:pt idx="537">
                  <c:v>1.8140184086689441</c:v>
                </c:pt>
                <c:pt idx="538">
                  <c:v>1.8412286847989778</c:v>
                </c:pt>
                <c:pt idx="539">
                  <c:v>1.868847115070962</c:v>
                </c:pt>
                <c:pt idx="540">
                  <c:v>1.8968798217970404</c:v>
                </c:pt>
                <c:pt idx="541">
                  <c:v>1.9253330191239819</c:v>
                </c:pt>
                <c:pt idx="542">
                  <c:v>1.9542130144108592</c:v>
                </c:pt>
                <c:pt idx="543">
                  <c:v>1.9835262096270039</c:v>
                </c:pt>
                <c:pt idx="544">
                  <c:v>2.013279102771409</c:v>
                </c:pt>
                <c:pt idx="545">
                  <c:v>2.0434782893129801</c:v>
                </c:pt>
                <c:pt idx="546">
                  <c:v>2.0741304636526752</c:v>
                </c:pt>
                <c:pt idx="547">
                  <c:v>2.1052424206074627</c:v>
                </c:pt>
                <c:pt idx="548">
                  <c:v>2.1368210569165802</c:v>
                </c:pt>
                <c:pt idx="549">
                  <c:v>2.1688733727703586</c:v>
                </c:pt>
                <c:pt idx="550">
                  <c:v>2.2014064733618777</c:v>
                </c:pt>
                <c:pt idx="551">
                  <c:v>2.2344275704623562</c:v>
                </c:pt>
                <c:pt idx="552">
                  <c:v>2.2679439840192397</c:v>
                </c:pt>
                <c:pt idx="553">
                  <c:v>2.3019631437795267</c:v>
                </c:pt>
                <c:pt idx="554">
                  <c:v>2.3364925909361967</c:v>
                </c:pt>
                <c:pt idx="555">
                  <c:v>2.3715399798002577</c:v>
                </c:pt>
                <c:pt idx="556">
                  <c:v>2.407113079497269</c:v>
                </c:pt>
                <c:pt idx="557">
                  <c:v>2.443219775689728</c:v>
                </c:pt>
                <c:pt idx="558">
                  <c:v>2.4798680723250728</c:v>
                </c:pt>
                <c:pt idx="559">
                  <c:v>2.5170660934099467</c:v>
                </c:pt>
                <c:pt idx="560">
                  <c:v>2.5548220848110978</c:v>
                </c:pt>
                <c:pt idx="561">
                  <c:v>2.5931444160832577</c:v>
                </c:pt>
                <c:pt idx="562">
                  <c:v>2.6320415823245131</c:v>
                </c:pt>
                <c:pt idx="563">
                  <c:v>2.6715222060593802</c:v>
                </c:pt>
                <c:pt idx="564">
                  <c:v>2.7115950391502577</c:v>
                </c:pt>
                <c:pt idx="565">
                  <c:v>2.7522689647375227</c:v>
                </c:pt>
                <c:pt idx="566">
                  <c:v>2.7935529992085777</c:v>
                </c:pt>
                <c:pt idx="567">
                  <c:v>2.8354562941966743</c:v>
                </c:pt>
                <c:pt idx="568">
                  <c:v>2.8779881386096577</c:v>
                </c:pt>
                <c:pt idx="569">
                  <c:v>2.9211579606888107</c:v>
                </c:pt>
                <c:pt idx="570">
                  <c:v>2.9649753300991377</c:v>
                </c:pt>
                <c:pt idx="571">
                  <c:v>3.0094499600506177</c:v>
                </c:pt>
                <c:pt idx="572">
                  <c:v>3.054591709451429</c:v>
                </c:pt>
                <c:pt idx="573">
                  <c:v>3.1004105850931589</c:v>
                </c:pt>
                <c:pt idx="574">
                  <c:v>3.1469167438695602</c:v>
                </c:pt>
                <c:pt idx="575">
                  <c:v>3.1941204950276001</c:v>
                </c:pt>
                <c:pt idx="576">
                  <c:v>3.2420323024530142</c:v>
                </c:pt>
                <c:pt idx="577">
                  <c:v>3.2906627869898077</c:v>
                </c:pt>
                <c:pt idx="578">
                  <c:v>3.3400227287946551</c:v>
                </c:pt>
                <c:pt idx="579">
                  <c:v>3.3901230697265752</c:v>
                </c:pt>
                <c:pt idx="580">
                  <c:v>3.4409749157724812</c:v>
                </c:pt>
                <c:pt idx="581">
                  <c:v>3.4925895395090567</c:v>
                </c:pt>
                <c:pt idx="582">
                  <c:v>3.5449783826016952</c:v>
                </c:pt>
                <c:pt idx="583">
                  <c:v>3.5981530583407202</c:v>
                </c:pt>
                <c:pt idx="584">
                  <c:v>3.6521253542158267</c:v>
                </c:pt>
                <c:pt idx="585">
                  <c:v>3.706907234529067</c:v>
                </c:pt>
                <c:pt idx="586">
                  <c:v>3.7625108430470395</c:v>
                </c:pt>
                <c:pt idx="587">
                  <c:v>3.8189485056926977</c:v>
                </c:pt>
                <c:pt idx="588">
                  <c:v>3.8762327332780515</c:v>
                </c:pt>
                <c:pt idx="589">
                  <c:v>3.9343762242772677</c:v>
                </c:pt>
                <c:pt idx="590">
                  <c:v>3.9933918676414866</c:v>
                </c:pt>
                <c:pt idx="591">
                  <c:v>4.0532927456560524</c:v>
                </c:pt>
                <c:pt idx="592">
                  <c:v>4.1140921368408856</c:v>
                </c:pt>
                <c:pt idx="593">
                  <c:v>4.1758035188935017</c:v>
                </c:pt>
                <c:pt idx="594">
                  <c:v>4.2384405716768976</c:v>
                </c:pt>
                <c:pt idx="595">
                  <c:v>4.302017180252057</c:v>
                </c:pt>
                <c:pt idx="596">
                  <c:v>4.3665474379558367</c:v>
                </c:pt>
                <c:pt idx="597">
                  <c:v>4.4320456495251754</c:v>
                </c:pt>
                <c:pt idx="598">
                  <c:v>4.4985263342680506</c:v>
                </c:pt>
                <c:pt idx="599">
                  <c:v>4.5660042292820666</c:v>
                </c:pt>
                <c:pt idx="600">
                  <c:v>4.6344942927213006</c:v>
                </c:pt>
                <c:pt idx="601">
                  <c:v>4.7040117071121212</c:v>
                </c:pt>
                <c:pt idx="602">
                  <c:v>4.7745718827188028</c:v>
                </c:pt>
                <c:pt idx="603">
                  <c:v>4.8461904609595843</c:v>
                </c:pt>
                <c:pt idx="604">
                  <c:v>4.9188833178739779</c:v>
                </c:pt>
                <c:pt idx="605">
                  <c:v>4.9926665676420869</c:v>
                </c:pt>
                <c:pt idx="606">
                  <c:v>5.0675565661565711</c:v>
                </c:pt>
                <c:pt idx="607">
                  <c:v>5.1435699146490714</c:v>
                </c:pt>
                <c:pt idx="608">
                  <c:v>5.2207234633688033</c:v>
                </c:pt>
                <c:pt idx="609">
                  <c:v>5.2990343153193384</c:v>
                </c:pt>
                <c:pt idx="610">
                  <c:v>5.3785198300491244</c:v>
                </c:pt>
                <c:pt idx="611">
                  <c:v>5.4591976274998624</c:v>
                </c:pt>
                <c:pt idx="612">
                  <c:v>5.5410855919123581</c:v>
                </c:pt>
                <c:pt idx="613">
                  <c:v>5.6242018757910346</c:v>
                </c:pt>
                <c:pt idx="614">
                  <c:v>5.7085649039279076</c:v>
                </c:pt>
                <c:pt idx="615">
                  <c:v>5.7941933774868257</c:v>
                </c:pt>
                <c:pt idx="616">
                  <c:v>5.8811062781491277</c:v>
                </c:pt>
                <c:pt idx="617">
                  <c:v>5.9693228723213734</c:v>
                </c:pt>
                <c:pt idx="618">
                  <c:v>6.0588627154061934</c:v>
                </c:pt>
                <c:pt idx="619">
                  <c:v>6.1497456561372745</c:v>
                </c:pt>
                <c:pt idx="620">
                  <c:v>6.2419918409793373</c:v>
                </c:pt>
                <c:pt idx="621">
                  <c:v>6.3356217185940524</c:v>
                </c:pt>
                <c:pt idx="622">
                  <c:v>6.4306560443729524</c:v>
                </c:pt>
                <c:pt idx="623">
                  <c:v>6.5271158850384614</c:v>
                </c:pt>
                <c:pt idx="624">
                  <c:v>6.6250226233141074</c:v>
                </c:pt>
                <c:pt idx="625">
                  <c:v>6.7243979626638151</c:v>
                </c:pt>
                <c:pt idx="626">
                  <c:v>6.8252639321037734</c:v>
                </c:pt>
                <c:pt idx="627">
                  <c:v>6.9276428910853314</c:v>
                </c:pt>
                <c:pt idx="628">
                  <c:v>7.0315575344516104</c:v>
                </c:pt>
                <c:pt idx="629">
                  <c:v>7.1370308974683665</c:v>
                </c:pt>
                <c:pt idx="630">
                  <c:v>7.2440863609303845</c:v>
                </c:pt>
                <c:pt idx="631">
                  <c:v>7.3527476563443601</c:v>
                </c:pt>
                <c:pt idx="632">
                  <c:v>7.463038871189525</c:v>
                </c:pt>
                <c:pt idx="633">
                  <c:v>7.5749844542573666</c:v>
                </c:pt>
                <c:pt idx="634">
                  <c:v>7.6886092210712302</c:v>
                </c:pt>
                <c:pt idx="635">
                  <c:v>7.8039383593872245</c:v>
                </c:pt>
                <c:pt idx="636">
                  <c:v>7.9209974347781102</c:v>
                </c:pt>
                <c:pt idx="637">
                  <c:v>8.039812396299773</c:v>
                </c:pt>
                <c:pt idx="638">
                  <c:v>8.1604095822443767</c:v>
                </c:pt>
                <c:pt idx="639">
                  <c:v>8.2828157259779331</c:v>
                </c:pt>
                <c:pt idx="640">
                  <c:v>8.4070579618676007</c:v>
                </c:pt>
                <c:pt idx="641">
                  <c:v>8.5331638312956137</c:v>
                </c:pt>
                <c:pt idx="642">
                  <c:v>8.6611612887650473</c:v>
                </c:pt>
                <c:pt idx="643">
                  <c:v>8.7910787080963058</c:v>
                </c:pt>
                <c:pt idx="644">
                  <c:v>8.9229448887179768</c:v>
                </c:pt>
                <c:pt idx="645">
                  <c:v>9.0567890620488267</c:v>
                </c:pt>
                <c:pt idx="646">
                  <c:v>9.1926408979794747</c:v>
                </c:pt>
                <c:pt idx="647">
                  <c:v>9.3305305114493908</c:v>
                </c:pt>
                <c:pt idx="648">
                  <c:v>9.4704884691208946</c:v>
                </c:pt>
                <c:pt idx="649">
                  <c:v>9.6125457961577077</c:v>
                </c:pt>
                <c:pt idx="650">
                  <c:v>9.756733983100073</c:v>
                </c:pt>
                <c:pt idx="651">
                  <c:v>9.9030849928465727</c:v>
                </c:pt>
                <c:pt idx="652">
                  <c:v>10.051631267739324</c:v>
                </c:pt>
                <c:pt idx="653">
                  <c:v>10.20240573675537</c:v>
                </c:pt>
                <c:pt idx="654">
                  <c:v>10.355441822806924</c:v>
                </c:pt>
                <c:pt idx="655">
                  <c:v>10.51077345014879</c:v>
                </c:pt>
                <c:pt idx="656">
                  <c:v>10.668435051901024</c:v>
                </c:pt>
                <c:pt idx="657">
                  <c:v>10.82846157767953</c:v>
                </c:pt>
                <c:pt idx="658">
                  <c:v>10.990888501344736</c:v>
                </c:pt>
                <c:pt idx="659">
                  <c:v>11.155751828865053</c:v>
                </c:pt>
                <c:pt idx="660">
                  <c:v>11.323088106297869</c:v>
                </c:pt>
                <c:pt idx="661">
                  <c:v>11.492934427892354</c:v>
                </c:pt>
                <c:pt idx="662">
                  <c:v>11.665328444310648</c:v>
                </c:pt>
                <c:pt idx="663">
                  <c:v>11.840308370975368</c:v>
                </c:pt>
                <c:pt idx="664">
                  <c:v>12.01791299654001</c:v>
                </c:pt>
                <c:pt idx="665">
                  <c:v>12.198181691488108</c:v>
                </c:pt>
                <c:pt idx="666">
                  <c:v>12.381154416860436</c:v>
                </c:pt>
                <c:pt idx="667">
                  <c:v>12.566871733113318</c:v>
                </c:pt>
                <c:pt idx="668">
                  <c:v>12.75537480911003</c:v>
                </c:pt>
                <c:pt idx="669">
                  <c:v>12.946705431246682</c:v>
                </c:pt>
                <c:pt idx="670">
                  <c:v>13.14090601271538</c:v>
                </c:pt>
                <c:pt idx="671">
                  <c:v>13.33801960290611</c:v>
                </c:pt>
                <c:pt idx="672">
                  <c:v>13.538089896949772</c:v>
                </c:pt>
                <c:pt idx="673">
                  <c:v>13.741161245403918</c:v>
                </c:pt>
                <c:pt idx="674">
                  <c:v>13.947278664084998</c:v>
                </c:pt>
                <c:pt idx="675">
                  <c:v>14.156487844046488</c:v>
                </c:pt>
                <c:pt idx="676">
                  <c:v>14.36883516170697</c:v>
                </c:pt>
                <c:pt idx="677">
                  <c:v>14.584367689132428</c:v>
                </c:pt>
                <c:pt idx="678">
                  <c:v>14.803133204469574</c:v>
                </c:pt>
                <c:pt idx="679">
                  <c:v>15.025180202536674</c:v>
                </c:pt>
                <c:pt idx="680">
                  <c:v>15.250557905574652</c:v>
                </c:pt>
                <c:pt idx="681">
                  <c:v>15.479316274158416</c:v>
                </c:pt>
                <c:pt idx="682">
                  <c:v>15.711506018270654</c:v>
                </c:pt>
                <c:pt idx="683">
                  <c:v>15.947178608544688</c:v>
                </c:pt>
                <c:pt idx="684">
                  <c:v>16.186386287672789</c:v>
                </c:pt>
                <c:pt idx="685">
                  <c:v>16.429182081987591</c:v>
                </c:pt>
                <c:pt idx="686">
                  <c:v>16.675619813217729</c:v>
                </c:pt>
                <c:pt idx="687">
                  <c:v>16.92575411041604</c:v>
                </c:pt>
                <c:pt idx="688">
                  <c:v>17.179640422072293</c:v>
                </c:pt>
                <c:pt idx="689">
                  <c:v>17.437335028403361</c:v>
                </c:pt>
                <c:pt idx="690">
                  <c:v>17.698895053829531</c:v>
                </c:pt>
                <c:pt idx="691">
                  <c:v>17.964378479636849</c:v>
                </c:pt>
                <c:pt idx="692">
                  <c:v>18.233844156831431</c:v>
                </c:pt>
                <c:pt idx="693">
                  <c:v>18.507351819183871</c:v>
                </c:pt>
                <c:pt idx="694">
                  <c:v>18.78496209647162</c:v>
                </c:pt>
                <c:pt idx="695">
                  <c:v>19.066736527918682</c:v>
                </c:pt>
                <c:pt idx="696">
                  <c:v>19.352737575837075</c:v>
                </c:pt>
                <c:pt idx="697">
                  <c:v>19.643028639475027</c:v>
                </c:pt>
                <c:pt idx="698">
                  <c:v>19.93767406906716</c:v>
                </c:pt>
                <c:pt idx="699">
                  <c:v>20.236739180102813</c:v>
                </c:pt>
                <c:pt idx="700">
                  <c:v>20.540290267804711</c:v>
                </c:pt>
                <c:pt idx="701">
                  <c:v>20.848394621821729</c:v>
                </c:pt>
                <c:pt idx="702">
                  <c:v>21.161120541148989</c:v>
                </c:pt>
                <c:pt idx="703">
                  <c:v>21.478537349266002</c:v>
                </c:pt>
                <c:pt idx="704">
                  <c:v>21.800715409505326</c:v>
                </c:pt>
                <c:pt idx="705">
                  <c:v>22.127726140647887</c:v>
                </c:pt>
                <c:pt idx="706">
                  <c:v>22.45964203275717</c:v>
                </c:pt>
                <c:pt idx="707">
                  <c:v>22.796536663248979</c:v>
                </c:pt>
                <c:pt idx="708">
                  <c:v>23.13848471319773</c:v>
                </c:pt>
                <c:pt idx="709">
                  <c:v>23.485561983895622</c:v>
                </c:pt>
                <c:pt idx="710">
                  <c:v>23.837845413654641</c:v>
                </c:pt>
                <c:pt idx="711">
                  <c:v>24.195413094858921</c:v>
                </c:pt>
                <c:pt idx="712">
                  <c:v>24.558344291281589</c:v>
                </c:pt>
                <c:pt idx="713">
                  <c:v>24.926719455650986</c:v>
                </c:pt>
                <c:pt idx="714">
                  <c:v>25.300620247485782</c:v>
                </c:pt>
                <c:pt idx="715">
                  <c:v>25.68012955119778</c:v>
                </c:pt>
                <c:pt idx="716">
                  <c:v>26.065331494466026</c:v>
                </c:pt>
                <c:pt idx="717">
                  <c:v>26.45631146688304</c:v>
                </c:pt>
                <c:pt idx="718">
                  <c:v>26.853156138886305</c:v>
                </c:pt>
                <c:pt idx="719">
                  <c:v>27.25595348096957</c:v>
                </c:pt>
                <c:pt idx="720">
                  <c:v>27.664792783184087</c:v>
                </c:pt>
                <c:pt idx="721">
                  <c:v>28.07976467493161</c:v>
                </c:pt>
                <c:pt idx="722">
                  <c:v>28.500961145055935</c:v>
                </c:pt>
                <c:pt idx="723">
                  <c:v>28.928475562231679</c:v>
                </c:pt>
                <c:pt idx="724">
                  <c:v>29.362402695664791</c:v>
                </c:pt>
                <c:pt idx="725">
                  <c:v>29.802838736100128</c:v>
                </c:pt>
                <c:pt idx="726">
                  <c:v>30.249881317141632</c:v>
                </c:pt>
                <c:pt idx="727">
                  <c:v>30.703629536898589</c:v>
                </c:pt>
                <c:pt idx="728">
                  <c:v>31.16418397995222</c:v>
                </c:pt>
                <c:pt idx="729">
                  <c:v>31.631646739651501</c:v>
                </c:pt>
                <c:pt idx="730">
                  <c:v>32.106121440746094</c:v>
                </c:pt>
                <c:pt idx="731">
                  <c:v>32.587713262357447</c:v>
                </c:pt>
                <c:pt idx="732">
                  <c:v>33.076528961292745</c:v>
                </c:pt>
                <c:pt idx="733">
                  <c:v>33.572676895711993</c:v>
                </c:pt>
                <c:pt idx="734">
                  <c:v>34.076267049147845</c:v>
                </c:pt>
                <c:pt idx="735">
                  <c:v>34.587411054885095</c:v>
                </c:pt>
                <c:pt idx="736">
                  <c:v>35.106222220708382</c:v>
                </c:pt>
                <c:pt idx="737">
                  <c:v>35.632815554019011</c:v>
                </c:pt>
                <c:pt idx="738">
                  <c:v>36.167307787329293</c:v>
                </c:pt>
                <c:pt idx="739">
                  <c:v>36.709817404139223</c:v>
                </c:pt>
                <c:pt idx="740">
                  <c:v>37.260464665200786</c:v>
                </c:pt>
                <c:pt idx="741">
                  <c:v>37.819371635179323</c:v>
                </c:pt>
                <c:pt idx="742">
                  <c:v>38.386662209706344</c:v>
                </c:pt>
                <c:pt idx="743">
                  <c:v>38.962462142852623</c:v>
                </c:pt>
                <c:pt idx="744">
                  <c:v>39.546899074995345</c:v>
                </c:pt>
                <c:pt idx="745">
                  <c:v>40.140102561120329</c:v>
                </c:pt>
                <c:pt idx="746">
                  <c:v>40.742204099537126</c:v>
                </c:pt>
                <c:pt idx="747">
                  <c:v>41.353337161029998</c:v>
                </c:pt>
                <c:pt idx="748">
                  <c:v>41.973637218445596</c:v>
                </c:pt>
                <c:pt idx="749">
                  <c:v>42.603241776722044</c:v>
                </c:pt>
                <c:pt idx="750">
                  <c:v>43.242290403373147</c:v>
                </c:pt>
                <c:pt idx="751">
                  <c:v>43.89092475942374</c:v>
                </c:pt>
                <c:pt idx="752">
                  <c:v>44.549288630815099</c:v>
                </c:pt>
                <c:pt idx="753">
                  <c:v>45.217527960277245</c:v>
                </c:pt>
                <c:pt idx="754">
                  <c:v>45.895790879681471</c:v>
                </c:pt>
                <c:pt idx="755">
                  <c:v>46.584227742876394</c:v>
                </c:pt>
                <c:pt idx="756">
                  <c:v>47.282991159019829</c:v>
                </c:pt>
                <c:pt idx="757">
                  <c:v>47.992236026405628</c:v>
                </c:pt>
                <c:pt idx="758">
                  <c:v>48.712119566801213</c:v>
                </c:pt>
                <c:pt idx="759">
                  <c:v>49.442801360303044</c:v>
                </c:pt>
                <c:pt idx="760">
                  <c:v>50.184443380707748</c:v>
                </c:pt>
                <c:pt idx="761">
                  <c:v>50.937210031418346</c:v>
                </c:pt>
                <c:pt idx="762">
                  <c:v>51.701268181889596</c:v>
                </c:pt>
                <c:pt idx="763">
                  <c:v>52.476787204617366</c:v>
                </c:pt>
                <c:pt idx="764">
                  <c:v>53.263939012687231</c:v>
                </c:pt>
                <c:pt idx="765">
                  <c:v>54.062898097877543</c:v>
                </c:pt>
                <c:pt idx="766">
                  <c:v>54.873841569344421</c:v>
                </c:pt>
                <c:pt idx="767">
                  <c:v>55.696949192886009</c:v>
                </c:pt>
                <c:pt idx="768">
                  <c:v>56.532403430779162</c:v>
                </c:pt>
                <c:pt idx="769">
                  <c:v>57.38038948223987</c:v>
                </c:pt>
                <c:pt idx="770">
                  <c:v>58.241095324475026</c:v>
                </c:pt>
                <c:pt idx="771">
                  <c:v>59.114711754341194</c:v>
                </c:pt>
                <c:pt idx="772">
                  <c:v>60.001432430656394</c:v>
                </c:pt>
                <c:pt idx="773">
                  <c:v>60.901453917116044</c:v>
                </c:pt>
                <c:pt idx="774">
                  <c:v>61.814975725873246</c:v>
                </c:pt>
                <c:pt idx="775">
                  <c:v>62.742200361761348</c:v>
                </c:pt>
                <c:pt idx="776">
                  <c:v>63.683333367187863</c:v>
                </c:pt>
                <c:pt idx="777">
                  <c:v>64.638583367695418</c:v>
                </c:pt>
                <c:pt idx="778">
                  <c:v>65.608162118210558</c:v>
                </c:pt>
                <c:pt idx="779">
                  <c:v>66.592284549984157</c:v>
                </c:pt>
                <c:pt idx="780">
                  <c:v>67.591168818233911</c:v>
                </c:pt>
                <c:pt idx="781">
                  <c:v>68.6050363505055</c:v>
                </c:pt>
                <c:pt idx="782">
                  <c:v>69.634111895765017</c:v>
                </c:pt>
                <c:pt idx="783">
                  <c:v>70.678623574201481</c:v>
                </c:pt>
                <c:pt idx="784">
                  <c:v>71.738802927814348</c:v>
                </c:pt>
                <c:pt idx="785">
                  <c:v>72.814884971731701</c:v>
                </c:pt>
                <c:pt idx="786">
                  <c:v>73.907108246308027</c:v>
                </c:pt>
                <c:pt idx="787">
                  <c:v>75.015714870002284</c:v>
                </c:pt>
                <c:pt idx="788">
                  <c:v>76.14095059305231</c:v>
                </c:pt>
                <c:pt idx="789">
                  <c:v>77.283064851948126</c:v>
                </c:pt>
                <c:pt idx="790">
                  <c:v>78.442310824727301</c:v>
                </c:pt>
                <c:pt idx="791">
                  <c:v>79.618945487098202</c:v>
                </c:pt>
                <c:pt idx="792">
                  <c:v>80.813229669406311</c:v>
                </c:pt>
                <c:pt idx="793">
                  <c:v>82.025428114443855</c:v>
                </c:pt>
                <c:pt idx="794">
                  <c:v>83.255809536162289</c:v>
                </c:pt>
                <c:pt idx="795">
                  <c:v>84.504646679204825</c:v>
                </c:pt>
                <c:pt idx="796">
                  <c:v>85.772216379392887</c:v>
                </c:pt>
                <c:pt idx="797">
                  <c:v>87.058799625083779</c:v>
                </c:pt>
                <c:pt idx="798">
                  <c:v>88.364681619460029</c:v>
                </c:pt>
                <c:pt idx="799">
                  <c:v>89.690151843750499</c:v>
                </c:pt>
                <c:pt idx="800">
                  <c:v>91.035504121408181</c:v>
                </c:pt>
                <c:pt idx="801">
                  <c:v>92.401036683229307</c:v>
                </c:pt>
                <c:pt idx="802">
                  <c:v>93.787052233477738</c:v>
                </c:pt>
                <c:pt idx="803">
                  <c:v>95.193858016978339</c:v>
                </c:pt>
                <c:pt idx="804">
                  <c:v>96.621765887234389</c:v>
                </c:pt>
                <c:pt idx="805">
                  <c:v>98.071092375542989</c:v>
                </c:pt>
                <c:pt idx="806">
                  <c:v>99.542158761176225</c:v>
                </c:pt>
                <c:pt idx="807">
                  <c:v>101.03529114259263</c:v>
                </c:pt>
                <c:pt idx="808">
                  <c:v>102.5508205097328</c:v>
                </c:pt>
                <c:pt idx="809">
                  <c:v>104.08908281737783</c:v>
                </c:pt>
                <c:pt idx="810">
                  <c:v>105.65041905963938</c:v>
                </c:pt>
                <c:pt idx="811">
                  <c:v>107.23517534553388</c:v>
                </c:pt>
                <c:pt idx="812">
                  <c:v>108.84370297571702</c:v>
                </c:pt>
                <c:pt idx="813">
                  <c:v>110.47635852035268</c:v>
                </c:pt>
                <c:pt idx="814">
                  <c:v>112.133503898158</c:v>
                </c:pt>
                <c:pt idx="815">
                  <c:v>113.81550645663025</c:v>
                </c:pt>
                <c:pt idx="816">
                  <c:v>115.52273905347806</c:v>
                </c:pt>
                <c:pt idx="817">
                  <c:v>117.25558013928062</c:v>
                </c:pt>
                <c:pt idx="818">
                  <c:v>119.01441384137287</c:v>
                </c:pt>
                <c:pt idx="819">
                  <c:v>120.7996300489918</c:v>
                </c:pt>
                <c:pt idx="820">
                  <c:v>122.61162449972826</c:v>
                </c:pt>
                <c:pt idx="821">
                  <c:v>124.45079886722245</c:v>
                </c:pt>
                <c:pt idx="822">
                  <c:v>126.3175608502309</c:v>
                </c:pt>
                <c:pt idx="823">
                  <c:v>128.21232426298431</c:v>
                </c:pt>
                <c:pt idx="824">
                  <c:v>130.13550912692685</c:v>
                </c:pt>
                <c:pt idx="825">
                  <c:v>132.087541763833</c:v>
                </c:pt>
                <c:pt idx="826">
                  <c:v>134.06885489029051</c:v>
                </c:pt>
                <c:pt idx="827">
                  <c:v>136.07988771364478</c:v>
                </c:pt>
                <c:pt idx="828">
                  <c:v>138.1210860293495</c:v>
                </c:pt>
                <c:pt idx="829">
                  <c:v>140.19290231979087</c:v>
                </c:pt>
                <c:pt idx="830">
                  <c:v>142.29579585458632</c:v>
                </c:pt>
                <c:pt idx="831">
                  <c:v>144.43023279240541</c:v>
                </c:pt>
                <c:pt idx="832">
                  <c:v>146.59668628429151</c:v>
                </c:pt>
                <c:pt idx="833">
                  <c:v>148.79563657855579</c:v>
                </c:pt>
                <c:pt idx="834">
                  <c:v>151.02757112723421</c:v>
                </c:pt>
                <c:pt idx="835">
                  <c:v>153.29298469413931</c:v>
                </c:pt>
                <c:pt idx="836">
                  <c:v>155.5923794645548</c:v>
                </c:pt>
                <c:pt idx="837">
                  <c:v>157.92626515652321</c:v>
                </c:pt>
                <c:pt idx="838">
                  <c:v>160.29515913386854</c:v>
                </c:pt>
                <c:pt idx="839">
                  <c:v>162.69958652087601</c:v>
                </c:pt>
                <c:pt idx="840">
                  <c:v>165.14008031869221</c:v>
                </c:pt>
                <c:pt idx="841">
                  <c:v>167.61718152347152</c:v>
                </c:pt>
                <c:pt idx="842">
                  <c:v>170.13143924632487</c:v>
                </c:pt>
                <c:pt idx="843">
                  <c:v>172.68341083502125</c:v>
                </c:pt>
                <c:pt idx="844">
                  <c:v>175.27366199754067</c:v>
                </c:pt>
                <c:pt idx="845">
                  <c:v>177.9027669275078</c:v>
                </c:pt>
                <c:pt idx="846">
                  <c:v>180.57130843142104</c:v>
                </c:pt>
                <c:pt idx="847">
                  <c:v>183.27987805789158</c:v>
                </c:pt>
                <c:pt idx="848">
                  <c:v>186.02907622875998</c:v>
                </c:pt>
                <c:pt idx="849">
                  <c:v>188.81951237219138</c:v>
                </c:pt>
                <c:pt idx="850">
                  <c:v>191.65180505777587</c:v>
                </c:pt>
                <c:pt idx="851">
                  <c:v>194.52658213364055</c:v>
                </c:pt>
                <c:pt idx="852">
                  <c:v>197.44448086564557</c:v>
                </c:pt>
                <c:pt idx="853">
                  <c:v>200.40614807863332</c:v>
                </c:pt>
                <c:pt idx="854">
                  <c:v>203.41224029980958</c:v>
                </c:pt>
                <c:pt idx="855">
                  <c:v>206.46342390430658</c:v>
                </c:pt>
                <c:pt idx="856">
                  <c:v>209.56037526286946</c:v>
                </c:pt>
                <c:pt idx="857">
                  <c:v>212.70378089181105</c:v>
                </c:pt>
                <c:pt idx="858">
                  <c:v>215.89433760519267</c:v>
                </c:pt>
                <c:pt idx="859">
                  <c:v>219.13275266926655</c:v>
                </c:pt>
                <c:pt idx="860">
                  <c:v>222.41974395930657</c:v>
                </c:pt>
                <c:pt idx="861">
                  <c:v>225.75604011870001</c:v>
                </c:pt>
                <c:pt idx="862">
                  <c:v>229.14238072047795</c:v>
                </c:pt>
                <c:pt idx="863">
                  <c:v>232.57951643128558</c:v>
                </c:pt>
                <c:pt idx="864">
                  <c:v>236.06820917775607</c:v>
                </c:pt>
                <c:pt idx="865">
                  <c:v>239.60923231542247</c:v>
                </c:pt>
                <c:pt idx="866">
                  <c:v>243.20337080015042</c:v>
                </c:pt>
                <c:pt idx="867">
                  <c:v>246.85142136215694</c:v>
                </c:pt>
                <c:pt idx="868">
                  <c:v>250.554192682587</c:v>
                </c:pt>
                <c:pt idx="869">
                  <c:v>254.31250557282578</c:v>
                </c:pt>
                <c:pt idx="870">
                  <c:v>258.12719315641834</c:v>
                </c:pt>
                <c:pt idx="871">
                  <c:v>261.99910105376426</c:v>
                </c:pt>
                <c:pt idx="872">
                  <c:v>265.92908756957053</c:v>
                </c:pt>
                <c:pt idx="873">
                  <c:v>269.91802388311419</c:v>
                </c:pt>
                <c:pt idx="874">
                  <c:v>273.96679424135863</c:v>
                </c:pt>
                <c:pt idx="875">
                  <c:v>278.07629615498149</c:v>
                </c:pt>
                <c:pt idx="876">
                  <c:v>282.24744059730932</c:v>
                </c:pt>
                <c:pt idx="877">
                  <c:v>286.48115220625834</c:v>
                </c:pt>
                <c:pt idx="878">
                  <c:v>290.77836948935959</c:v>
                </c:pt>
                <c:pt idx="879">
                  <c:v>295.14004503170565</c:v>
                </c:pt>
                <c:pt idx="880">
                  <c:v>299.56714570717088</c:v>
                </c:pt>
                <c:pt idx="881">
                  <c:v>304.06065289278331</c:v>
                </c:pt>
                <c:pt idx="882">
                  <c:v>308.62156268617429</c:v>
                </c:pt>
                <c:pt idx="883">
                  <c:v>313.25088612647232</c:v>
                </c:pt>
                <c:pt idx="884">
                  <c:v>317.9496494183644</c:v>
                </c:pt>
                <c:pt idx="885">
                  <c:v>322.71889415963966</c:v>
                </c:pt>
                <c:pt idx="886">
                  <c:v>327.55967757203439</c:v>
                </c:pt>
                <c:pt idx="887">
                  <c:v>332.47307273561364</c:v>
                </c:pt>
                <c:pt idx="888">
                  <c:v>337.46016882664895</c:v>
                </c:pt>
                <c:pt idx="889">
                  <c:v>342.52207135904882</c:v>
                </c:pt>
                <c:pt idx="890">
                  <c:v>347.65990242943946</c:v>
                </c:pt>
                <c:pt idx="891">
                  <c:v>352.87480096587632</c:v>
                </c:pt>
                <c:pt idx="892">
                  <c:v>358.16792298036432</c:v>
                </c:pt>
                <c:pt idx="893">
                  <c:v>363.54044182507232</c:v>
                </c:pt>
                <c:pt idx="894">
                  <c:v>368.99354845243863</c:v>
                </c:pt>
                <c:pt idx="895">
                  <c:v>374.52845167923209</c:v>
                </c:pt>
                <c:pt idx="896">
                  <c:v>380.14637845442059</c:v>
                </c:pt>
                <c:pt idx="897">
                  <c:v>385.848574131237</c:v>
                </c:pt>
                <c:pt idx="898">
                  <c:v>391.63630274320013</c:v>
                </c:pt>
                <c:pt idx="899">
                  <c:v>397.51084728435472</c:v>
                </c:pt>
                <c:pt idx="900">
                  <c:v>403.47350999361669</c:v>
                </c:pt>
                <c:pt idx="901">
                  <c:v>409.52561264352289</c:v>
                </c:pt>
                <c:pt idx="902">
                  <c:v>415.66849683317571</c:v>
                </c:pt>
                <c:pt idx="903">
                  <c:v>421.90352428566899</c:v>
                </c:pt>
                <c:pt idx="904">
                  <c:v>428.2320771499584</c:v>
                </c:pt>
                <c:pt idx="905">
                  <c:v>434.65555830720729</c:v>
                </c:pt>
                <c:pt idx="906">
                  <c:v>441.17539168181582</c:v>
                </c:pt>
                <c:pt idx="907">
                  <c:v>447.79302255704164</c:v>
                </c:pt>
                <c:pt idx="908">
                  <c:v>454.5099178953987</c:v>
                </c:pt>
                <c:pt idx="909">
                  <c:v>461.32756666382971</c:v>
                </c:pt>
                <c:pt idx="910">
                  <c:v>468.24748016379351</c:v>
                </c:pt>
                <c:pt idx="911">
                  <c:v>475.27119236623895</c:v>
                </c:pt>
                <c:pt idx="912">
                  <c:v>482.40026025173728</c:v>
                </c:pt>
                <c:pt idx="913">
                  <c:v>489.63626415551335</c:v>
                </c:pt>
                <c:pt idx="914">
                  <c:v>496.98080811784632</c:v>
                </c:pt>
                <c:pt idx="915">
                  <c:v>504.43552023961325</c:v>
                </c:pt>
                <c:pt idx="916">
                  <c:v>512.00205304320741</c:v>
                </c:pt>
                <c:pt idx="917">
                  <c:v>519.68208383885565</c:v>
                </c:pt>
                <c:pt idx="918">
                  <c:v>527.47731509643836</c:v>
                </c:pt>
                <c:pt idx="919">
                  <c:v>535.38947482288552</c:v>
                </c:pt>
                <c:pt idx="920">
                  <c:v>543.42031694522791</c:v>
                </c:pt>
                <c:pt idx="921">
                  <c:v>551.57162169940636</c:v>
                </c:pt>
                <c:pt idx="922">
                  <c:v>559.8451960248974</c:v>
                </c:pt>
                <c:pt idx="923">
                  <c:v>568.24287396527154</c:v>
                </c:pt>
                <c:pt idx="924">
                  <c:v>576.76651707474798</c:v>
                </c:pt>
                <c:pt idx="925">
                  <c:v>585.41801483087124</c:v>
                </c:pt>
                <c:pt idx="926">
                  <c:v>594.19928505333451</c:v>
                </c:pt>
                <c:pt idx="927">
                  <c:v>603.11227432913461</c:v>
                </c:pt>
                <c:pt idx="928">
                  <c:v>612.15895844407123</c:v>
                </c:pt>
                <c:pt idx="929">
                  <c:v>621.34134282073228</c:v>
                </c:pt>
                <c:pt idx="930">
                  <c:v>630.66146296304316</c:v>
                </c:pt>
                <c:pt idx="931">
                  <c:v>640.12138490748873</c:v>
                </c:pt>
                <c:pt idx="932">
                  <c:v>649.72320568110104</c:v>
                </c:pt>
                <c:pt idx="933">
                  <c:v>659.46905376631753</c:v>
                </c:pt>
                <c:pt idx="934">
                  <c:v>669.3610895728126</c:v>
                </c:pt>
                <c:pt idx="935">
                  <c:v>679.4015059164044</c:v>
                </c:pt>
                <c:pt idx="936">
                  <c:v>689.59252850515043</c:v>
                </c:pt>
                <c:pt idx="937">
                  <c:v>699.93641643272736</c:v>
                </c:pt>
                <c:pt idx="938">
                  <c:v>710.4354626792184</c:v>
                </c:pt>
                <c:pt idx="939">
                  <c:v>721.09199461940659</c:v>
                </c:pt>
                <c:pt idx="940">
                  <c:v>731.90837453870927</c:v>
                </c:pt>
                <c:pt idx="941">
                  <c:v>742.88700015677807</c:v>
                </c:pt>
                <c:pt idx="942">
                  <c:v>754.03030515912963</c:v>
                </c:pt>
                <c:pt idx="943">
                  <c:v>765.34075973651659</c:v>
                </c:pt>
                <c:pt idx="944">
                  <c:v>776.82087113256409</c:v>
                </c:pt>
                <c:pt idx="945">
                  <c:v>788.47318419955252</c:v>
                </c:pt>
                <c:pt idx="946">
                  <c:v>800.30028196254568</c:v>
                </c:pt>
                <c:pt idx="947">
                  <c:v>812.30478619198288</c:v>
                </c:pt>
                <c:pt idx="948">
                  <c:v>824.48935798486343</c:v>
                </c:pt>
                <c:pt idx="949">
                  <c:v>836.85669835463239</c:v>
                </c:pt>
                <c:pt idx="950">
                  <c:v>849.40954882995538</c:v>
                </c:pt>
                <c:pt idx="951">
                  <c:v>862.15069206240298</c:v>
                </c:pt>
                <c:pt idx="952">
                  <c:v>875.08295244334101</c:v>
                </c:pt>
                <c:pt idx="953">
                  <c:v>888.20919672999105</c:v>
                </c:pt>
                <c:pt idx="954">
                  <c:v>901.53233468094038</c:v>
                </c:pt>
                <c:pt idx="955">
                  <c:v>915.05531970115487</c:v>
                </c:pt>
                <c:pt idx="956">
                  <c:v>928.78114949667304</c:v>
                </c:pt>
                <c:pt idx="957">
                  <c:v>942.71286673912255</c:v>
                </c:pt>
                <c:pt idx="958">
                  <c:v>956.85355974020786</c:v>
                </c:pt>
                <c:pt idx="959">
                  <c:v>971.20636313631303</c:v>
                </c:pt>
                <c:pt idx="960">
                  <c:v>985.77445858335852</c:v>
                </c:pt>
                <c:pt idx="961">
                  <c:v>1000.5610754621075</c:v>
                </c:pt>
                <c:pt idx="962">
                  <c:v>1015.5694915940379</c:v>
                </c:pt>
                <c:pt idx="963">
                  <c:v>1030.8030339679478</c:v>
                </c:pt>
                <c:pt idx="964">
                  <c:v>1046.2650794774681</c:v>
                </c:pt>
                <c:pt idx="965">
                  <c:v>1061.9590556696467</c:v>
                </c:pt>
                <c:pt idx="966">
                  <c:v>1077.8884415046728</c:v>
                </c:pt>
                <c:pt idx="967">
                  <c:v>1094.0567681272616</c:v>
                </c:pt>
                <c:pt idx="968">
                  <c:v>1110.4676196491694</c:v>
                </c:pt>
                <c:pt idx="969">
                  <c:v>1127.1246339438899</c:v>
                </c:pt>
                <c:pt idx="970">
                  <c:v>1144.0315034530481</c:v>
                </c:pt>
                <c:pt idx="971">
                  <c:v>1161.1919760048268</c:v>
                </c:pt>
                <c:pt idx="972">
                  <c:v>1178.609855644916</c:v>
                </c:pt>
                <c:pt idx="973">
                  <c:v>1196.2890034795901</c:v>
                </c:pt>
                <c:pt idx="974">
                  <c:v>1214.2333385317672</c:v>
                </c:pt>
                <c:pt idx="975">
                  <c:v>1232.4468386097601</c:v>
                </c:pt>
                <c:pt idx="976">
                  <c:v>1250.9335411889081</c:v>
                </c:pt>
                <c:pt idx="977">
                  <c:v>1269.6975443067399</c:v>
                </c:pt>
                <c:pt idx="978">
                  <c:v>1288.7430074713409</c:v>
                </c:pt>
                <c:pt idx="979">
                  <c:v>1308.0741525834108</c:v>
                </c:pt>
                <c:pt idx="980">
                  <c:v>1327.6952648721608</c:v>
                </c:pt>
                <c:pt idx="981">
                  <c:v>1347.6106938452451</c:v>
                </c:pt>
                <c:pt idx="982">
                  <c:v>1367.8248542529079</c:v>
                </c:pt>
                <c:pt idx="983">
                  <c:v>1388.3422270667159</c:v>
                </c:pt>
                <c:pt idx="984">
                  <c:v>1409.1673604727171</c:v>
                </c:pt>
                <c:pt idx="985">
                  <c:v>1430.3048708797996</c:v>
                </c:pt>
                <c:pt idx="986">
                  <c:v>1451.759443943004</c:v>
                </c:pt>
                <c:pt idx="987">
                  <c:v>1473.5358356021511</c:v>
                </c:pt>
                <c:pt idx="988">
                  <c:v>1495.6388731361831</c:v>
                </c:pt>
                <c:pt idx="989">
                  <c:v>1518.0734562332198</c:v>
                </c:pt>
                <c:pt idx="990">
                  <c:v>1540.844558076722</c:v>
                </c:pt>
                <c:pt idx="991">
                  <c:v>1563.9572264478729</c:v>
                </c:pt>
                <c:pt idx="992">
                  <c:v>1587.4165848446082</c:v>
                </c:pt>
                <c:pt idx="993">
                  <c:v>1611.2278336172601</c:v>
                </c:pt>
                <c:pt idx="994">
                  <c:v>1635.3962511215211</c:v>
                </c:pt>
                <c:pt idx="995">
                  <c:v>1659.9271948883409</c:v>
                </c:pt>
                <c:pt idx="996">
                  <c:v>1684.8261028116658</c:v>
                </c:pt>
                <c:pt idx="997">
                  <c:v>1710.0984943538215</c:v>
                </c:pt>
                <c:pt idx="998">
                  <c:v>1735.7499717691667</c:v>
                </c:pt>
              </c:numCache>
            </c:numRef>
          </c:xVal>
          <c:yVal>
            <c:numRef>
              <c:f>Sheet1!$AI$2:$AI$1000</c:f>
              <c:numCache>
                <c:formatCode>General</c:formatCode>
                <c:ptCount val="999"/>
                <c:pt idx="0">
                  <c:v>0.26251358341178499</c:v>
                </c:pt>
                <c:pt idx="1">
                  <c:v>0.262513790258595</c:v>
                </c:pt>
                <c:pt idx="2">
                  <c:v>0.26251400025513599</c:v>
                </c:pt>
                <c:pt idx="3">
                  <c:v>0.26251421344936832</c:v>
                </c:pt>
                <c:pt idx="4">
                  <c:v>0.26251442988998291</c:v>
                </c:pt>
                <c:pt idx="5">
                  <c:v>0.26251464962639676</c:v>
                </c:pt>
                <c:pt idx="6">
                  <c:v>0.26251487270881141</c:v>
                </c:pt>
                <c:pt idx="7">
                  <c:v>0.26251509918815502</c:v>
                </c:pt>
                <c:pt idx="8">
                  <c:v>0.26251532911616299</c:v>
                </c:pt>
                <c:pt idx="9">
                  <c:v>0.26251556254534131</c:v>
                </c:pt>
                <c:pt idx="10">
                  <c:v>0.26251579952899801</c:v>
                </c:pt>
                <c:pt idx="11">
                  <c:v>0.26251604012125301</c:v>
                </c:pt>
                <c:pt idx="12">
                  <c:v>0.26251628437705865</c:v>
                </c:pt>
                <c:pt idx="13">
                  <c:v>0.26251653235217631</c:v>
                </c:pt>
                <c:pt idx="14">
                  <c:v>0.2625167841032584</c:v>
                </c:pt>
                <c:pt idx="15">
                  <c:v>0.26251703968777801</c:v>
                </c:pt>
                <c:pt idx="16">
                  <c:v>0.26251729916411631</c:v>
                </c:pt>
                <c:pt idx="17">
                  <c:v>0.26251756259152376</c:v>
                </c:pt>
                <c:pt idx="18">
                  <c:v>0.26251783003015999</c:v>
                </c:pt>
                <c:pt idx="19">
                  <c:v>0.262518101541097</c:v>
                </c:pt>
                <c:pt idx="20">
                  <c:v>0.26251837718633902</c:v>
                </c:pt>
                <c:pt idx="21">
                  <c:v>0.26251865702883331</c:v>
                </c:pt>
                <c:pt idx="22">
                  <c:v>0.26251894113249075</c:v>
                </c:pt>
                <c:pt idx="23">
                  <c:v>0.262519229562173</c:v>
                </c:pt>
                <c:pt idx="24">
                  <c:v>0.26251952238376408</c:v>
                </c:pt>
                <c:pt idx="25">
                  <c:v>0.26251981966412402</c:v>
                </c:pt>
                <c:pt idx="26">
                  <c:v>0.26252012147114201</c:v>
                </c:pt>
                <c:pt idx="27">
                  <c:v>0.26252042787373808</c:v>
                </c:pt>
                <c:pt idx="28">
                  <c:v>0.26252073894187938</c:v>
                </c:pt>
                <c:pt idx="29">
                  <c:v>0.26252105474659665</c:v>
                </c:pt>
                <c:pt idx="30">
                  <c:v>0.26252137536002224</c:v>
                </c:pt>
                <c:pt idx="31">
                  <c:v>0.26252170085534432</c:v>
                </c:pt>
                <c:pt idx="32">
                  <c:v>0.26252203130690632</c:v>
                </c:pt>
                <c:pt idx="33">
                  <c:v>0.26252236679016488</c:v>
                </c:pt>
                <c:pt idx="34">
                  <c:v>0.26252270738172695</c:v>
                </c:pt>
                <c:pt idx="35">
                  <c:v>0.26252305315936031</c:v>
                </c:pt>
                <c:pt idx="36">
                  <c:v>0.26252340420203002</c:v>
                </c:pt>
                <c:pt idx="37">
                  <c:v>0.2625237605898984</c:v>
                </c:pt>
                <c:pt idx="38">
                  <c:v>0.26252412240432993</c:v>
                </c:pt>
                <c:pt idx="39">
                  <c:v>0.26252448972796394</c:v>
                </c:pt>
                <c:pt idx="40">
                  <c:v>0.26252486264465791</c:v>
                </c:pt>
                <c:pt idx="41">
                  <c:v>0.26252524123956461</c:v>
                </c:pt>
                <c:pt idx="42">
                  <c:v>0.26252562559914361</c:v>
                </c:pt>
                <c:pt idx="43">
                  <c:v>0.26252601581115032</c:v>
                </c:pt>
                <c:pt idx="44">
                  <c:v>0.26252641196469884</c:v>
                </c:pt>
                <c:pt idx="45">
                  <c:v>0.26252681415022261</c:v>
                </c:pt>
                <c:pt idx="46">
                  <c:v>0.262527222459568</c:v>
                </c:pt>
                <c:pt idx="47">
                  <c:v>0.26252763698596732</c:v>
                </c:pt>
                <c:pt idx="48">
                  <c:v>0.2625280578240704</c:v>
                </c:pt>
                <c:pt idx="49">
                  <c:v>0.26252848506996396</c:v>
                </c:pt>
                <c:pt idx="50">
                  <c:v>0.26252891882118901</c:v>
                </c:pt>
                <c:pt idx="51">
                  <c:v>0.26252935917680231</c:v>
                </c:pt>
                <c:pt idx="52">
                  <c:v>0.26252980623734296</c:v>
                </c:pt>
                <c:pt idx="53">
                  <c:v>0.26253026010488095</c:v>
                </c:pt>
                <c:pt idx="54">
                  <c:v>0.26253072088304302</c:v>
                </c:pt>
                <c:pt idx="55">
                  <c:v>0.262531188677042</c:v>
                </c:pt>
                <c:pt idx="56">
                  <c:v>0.26253166359368202</c:v>
                </c:pt>
                <c:pt idx="57">
                  <c:v>0.26253214574138939</c:v>
                </c:pt>
                <c:pt idx="58">
                  <c:v>0.26253263523025938</c:v>
                </c:pt>
                <c:pt idx="59">
                  <c:v>0.26253313217203339</c:v>
                </c:pt>
                <c:pt idx="60">
                  <c:v>0.26253363668017959</c:v>
                </c:pt>
                <c:pt idx="61">
                  <c:v>0.26253414886988702</c:v>
                </c:pt>
                <c:pt idx="62">
                  <c:v>0.26253466885808302</c:v>
                </c:pt>
                <c:pt idx="63">
                  <c:v>0.26253519676348874</c:v>
                </c:pt>
                <c:pt idx="64">
                  <c:v>0.26253573270662539</c:v>
                </c:pt>
                <c:pt idx="65">
                  <c:v>0.26253627680986541</c:v>
                </c:pt>
                <c:pt idx="66">
                  <c:v>0.26253682919740895</c:v>
                </c:pt>
                <c:pt idx="67">
                  <c:v>0.26253738999537202</c:v>
                </c:pt>
                <c:pt idx="68">
                  <c:v>0.26253795933178975</c:v>
                </c:pt>
                <c:pt idx="69">
                  <c:v>0.26253853733663801</c:v>
                </c:pt>
                <c:pt idx="70">
                  <c:v>0.26253912414186975</c:v>
                </c:pt>
                <c:pt idx="71">
                  <c:v>0.26253971988145008</c:v>
                </c:pt>
                <c:pt idx="72">
                  <c:v>0.26254032469137673</c:v>
                </c:pt>
                <c:pt idx="73">
                  <c:v>0.26254093870973</c:v>
                </c:pt>
                <c:pt idx="74">
                  <c:v>0.26254156207667201</c:v>
                </c:pt>
                <c:pt idx="75">
                  <c:v>0.26254219493451231</c:v>
                </c:pt>
                <c:pt idx="76">
                  <c:v>0.26254283742772</c:v>
                </c:pt>
                <c:pt idx="77">
                  <c:v>0.26254348970296332</c:v>
                </c:pt>
                <c:pt idx="78">
                  <c:v>0.26254415190914132</c:v>
                </c:pt>
                <c:pt idx="79">
                  <c:v>0.26254482419742031</c:v>
                </c:pt>
                <c:pt idx="80">
                  <c:v>0.26254550672126575</c:v>
                </c:pt>
                <c:pt idx="81">
                  <c:v>0.26254619963647702</c:v>
                </c:pt>
                <c:pt idx="82">
                  <c:v>0.26254690310122608</c:v>
                </c:pt>
                <c:pt idx="83">
                  <c:v>0.262547617276088</c:v>
                </c:pt>
                <c:pt idx="84">
                  <c:v>0.26254834232408408</c:v>
                </c:pt>
                <c:pt idx="85">
                  <c:v>0.26254907841071379</c:v>
                </c:pt>
                <c:pt idx="86">
                  <c:v>0.26254982570399599</c:v>
                </c:pt>
                <c:pt idx="87">
                  <c:v>0.26255058437450796</c:v>
                </c:pt>
                <c:pt idx="88">
                  <c:v>0.26255135459540679</c:v>
                </c:pt>
                <c:pt idx="89">
                  <c:v>0.26255213654250875</c:v>
                </c:pt>
                <c:pt idx="90">
                  <c:v>0.26255293039429095</c:v>
                </c:pt>
                <c:pt idx="91">
                  <c:v>0.26255373633193374</c:v>
                </c:pt>
                <c:pt idx="92">
                  <c:v>0.26255455453940002</c:v>
                </c:pt>
                <c:pt idx="93">
                  <c:v>0.26255538520343302</c:v>
                </c:pt>
                <c:pt idx="94">
                  <c:v>0.26255622851361893</c:v>
                </c:pt>
                <c:pt idx="95">
                  <c:v>0.262557084662431</c:v>
                </c:pt>
                <c:pt idx="96">
                  <c:v>0.26255795384527031</c:v>
                </c:pt>
                <c:pt idx="97">
                  <c:v>0.26255883626050602</c:v>
                </c:pt>
                <c:pt idx="98">
                  <c:v>0.26255973210952999</c:v>
                </c:pt>
                <c:pt idx="99">
                  <c:v>0.26256064159679299</c:v>
                </c:pt>
                <c:pt idx="100">
                  <c:v>0.26256156492986465</c:v>
                </c:pt>
                <c:pt idx="101">
                  <c:v>0.26256250231945122</c:v>
                </c:pt>
                <c:pt idx="102">
                  <c:v>0.26256345397947861</c:v>
                </c:pt>
                <c:pt idx="103">
                  <c:v>0.262564420127128</c:v>
                </c:pt>
                <c:pt idx="104">
                  <c:v>0.26256540098288861</c:v>
                </c:pt>
                <c:pt idx="105">
                  <c:v>0.26256639677057902</c:v>
                </c:pt>
                <c:pt idx="106">
                  <c:v>0.2625674077174534</c:v>
                </c:pt>
                <c:pt idx="107">
                  <c:v>0.26256843405418601</c:v>
                </c:pt>
                <c:pt idx="108">
                  <c:v>0.26256947601499508</c:v>
                </c:pt>
                <c:pt idx="109">
                  <c:v>0.26257053383764589</c:v>
                </c:pt>
                <c:pt idx="110">
                  <c:v>0.26257160776349608</c:v>
                </c:pt>
                <c:pt idx="111">
                  <c:v>0.26257269803762096</c:v>
                </c:pt>
                <c:pt idx="112">
                  <c:v>0.26257380490877802</c:v>
                </c:pt>
                <c:pt idx="113">
                  <c:v>0.26257492862953802</c:v>
                </c:pt>
                <c:pt idx="114">
                  <c:v>0.26257606945629702</c:v>
                </c:pt>
                <c:pt idx="115">
                  <c:v>0.26257722764935132</c:v>
                </c:pt>
                <c:pt idx="116">
                  <c:v>0.26257840347296241</c:v>
                </c:pt>
                <c:pt idx="117">
                  <c:v>0.26257959719539131</c:v>
                </c:pt>
                <c:pt idx="118">
                  <c:v>0.26258080908900888</c:v>
                </c:pt>
                <c:pt idx="119">
                  <c:v>0.26258203943028602</c:v>
                </c:pt>
                <c:pt idx="120">
                  <c:v>0.26258328849993801</c:v>
                </c:pt>
                <c:pt idx="121">
                  <c:v>0.26258455658292401</c:v>
                </c:pt>
                <c:pt idx="122">
                  <c:v>0.26258584396854295</c:v>
                </c:pt>
                <c:pt idx="123">
                  <c:v>0.26258715095048102</c:v>
                </c:pt>
                <c:pt idx="124">
                  <c:v>0.26258847782691092</c:v>
                </c:pt>
                <c:pt idx="125">
                  <c:v>0.26258982490050731</c:v>
                </c:pt>
                <c:pt idx="126">
                  <c:v>0.26259119247857404</c:v>
                </c:pt>
                <c:pt idx="127">
                  <c:v>0.26259258087308301</c:v>
                </c:pt>
                <c:pt idx="128">
                  <c:v>0.26259399040072673</c:v>
                </c:pt>
                <c:pt idx="129">
                  <c:v>0.26259542138303099</c:v>
                </c:pt>
                <c:pt idx="130">
                  <c:v>0.26259687414640231</c:v>
                </c:pt>
                <c:pt idx="131">
                  <c:v>0.26259834902220802</c:v>
                </c:pt>
                <c:pt idx="132">
                  <c:v>0.26259984634685302</c:v>
                </c:pt>
                <c:pt idx="133">
                  <c:v>0.262601366461853</c:v>
                </c:pt>
                <c:pt idx="134">
                  <c:v>0.26260290971391731</c:v>
                </c:pt>
                <c:pt idx="135">
                  <c:v>0.26260447645502</c:v>
                </c:pt>
                <c:pt idx="136">
                  <c:v>0.26260606704249095</c:v>
                </c:pt>
                <c:pt idx="137">
                  <c:v>0.26260768183907701</c:v>
                </c:pt>
                <c:pt idx="138">
                  <c:v>0.26260932121304631</c:v>
                </c:pt>
                <c:pt idx="139">
                  <c:v>0.26261098553827178</c:v>
                </c:pt>
                <c:pt idx="140">
                  <c:v>0.26261267519428977</c:v>
                </c:pt>
                <c:pt idx="141">
                  <c:v>0.26261439056640301</c:v>
                </c:pt>
                <c:pt idx="142">
                  <c:v>0.26261613204579193</c:v>
                </c:pt>
                <c:pt idx="143">
                  <c:v>0.26261790002955732</c:v>
                </c:pt>
                <c:pt idx="144">
                  <c:v>0.26261969492084392</c:v>
                </c:pt>
                <c:pt idx="145">
                  <c:v>0.26262151712890602</c:v>
                </c:pt>
                <c:pt idx="146">
                  <c:v>0.26262336706924322</c:v>
                </c:pt>
                <c:pt idx="147">
                  <c:v>0.262625245163631</c:v>
                </c:pt>
                <c:pt idx="148">
                  <c:v>0.26262715184028701</c:v>
                </c:pt>
                <c:pt idx="149">
                  <c:v>0.26262908753391001</c:v>
                </c:pt>
                <c:pt idx="150">
                  <c:v>0.26263105268580539</c:v>
                </c:pt>
                <c:pt idx="151">
                  <c:v>0.26263304774399299</c:v>
                </c:pt>
                <c:pt idx="152">
                  <c:v>0.26263507316328899</c:v>
                </c:pt>
                <c:pt idx="153">
                  <c:v>0.26263712940540679</c:v>
                </c:pt>
                <c:pt idx="154">
                  <c:v>0.26263921693908893</c:v>
                </c:pt>
                <c:pt idx="155">
                  <c:v>0.26264133624018204</c:v>
                </c:pt>
                <c:pt idx="156">
                  <c:v>0.26264348779177799</c:v>
                </c:pt>
                <c:pt idx="157">
                  <c:v>0.26264567208428202</c:v>
                </c:pt>
                <c:pt idx="158">
                  <c:v>0.26264788961555702</c:v>
                </c:pt>
                <c:pt idx="159">
                  <c:v>0.26265014089102479</c:v>
                </c:pt>
                <c:pt idx="160">
                  <c:v>0.26265242642377973</c:v>
                </c:pt>
                <c:pt idx="161">
                  <c:v>0.26265474673470701</c:v>
                </c:pt>
                <c:pt idx="162">
                  <c:v>0.26265710235259693</c:v>
                </c:pt>
                <c:pt idx="163">
                  <c:v>0.26265949381427295</c:v>
                </c:pt>
                <c:pt idx="164">
                  <c:v>0.26266192166469232</c:v>
                </c:pt>
                <c:pt idx="165">
                  <c:v>0.26266438645710599</c:v>
                </c:pt>
                <c:pt idx="166">
                  <c:v>0.26266688875314931</c:v>
                </c:pt>
                <c:pt idx="167">
                  <c:v>0.26266942912298202</c:v>
                </c:pt>
                <c:pt idx="168">
                  <c:v>0.26267200814542002</c:v>
                </c:pt>
                <c:pt idx="169">
                  <c:v>0.26267462640806299</c:v>
                </c:pt>
                <c:pt idx="170">
                  <c:v>0.262677284507427</c:v>
                </c:pt>
                <c:pt idx="171">
                  <c:v>0.26267998304908441</c:v>
                </c:pt>
                <c:pt idx="172">
                  <c:v>0.26268272264777831</c:v>
                </c:pt>
                <c:pt idx="173">
                  <c:v>0.26268550392761192</c:v>
                </c:pt>
                <c:pt idx="174">
                  <c:v>0.26268832752211801</c:v>
                </c:pt>
                <c:pt idx="175">
                  <c:v>0.262691194074476</c:v>
                </c:pt>
                <c:pt idx="176">
                  <c:v>0.26269410423760431</c:v>
                </c:pt>
                <c:pt idx="177">
                  <c:v>0.26269705867432008</c:v>
                </c:pt>
                <c:pt idx="178">
                  <c:v>0.26270005805751973</c:v>
                </c:pt>
                <c:pt idx="179">
                  <c:v>0.262703103070277</c:v>
                </c:pt>
                <c:pt idx="180">
                  <c:v>0.26270619440603404</c:v>
                </c:pt>
                <c:pt idx="181">
                  <c:v>0.26270933276876779</c:v>
                </c:pt>
                <c:pt idx="182">
                  <c:v>0.26271251887310393</c:v>
                </c:pt>
                <c:pt idx="183">
                  <c:v>0.26271575344451975</c:v>
                </c:pt>
                <c:pt idx="184">
                  <c:v>0.26271903721949008</c:v>
                </c:pt>
                <c:pt idx="185">
                  <c:v>0.26272237094566092</c:v>
                </c:pt>
                <c:pt idx="186">
                  <c:v>0.262725755381991</c:v>
                </c:pt>
                <c:pt idx="187">
                  <c:v>0.26272919129897931</c:v>
                </c:pt>
                <c:pt idx="188">
                  <c:v>0.26273267947877899</c:v>
                </c:pt>
                <c:pt idx="189">
                  <c:v>0.26273622071540775</c:v>
                </c:pt>
                <c:pt idx="190">
                  <c:v>0.26273981581491601</c:v>
                </c:pt>
                <c:pt idx="191">
                  <c:v>0.26274346559556999</c:v>
                </c:pt>
                <c:pt idx="192">
                  <c:v>0.26274717088803773</c:v>
                </c:pt>
                <c:pt idx="193">
                  <c:v>0.26275093253557175</c:v>
                </c:pt>
                <c:pt idx="194">
                  <c:v>0.26275475139420995</c:v>
                </c:pt>
                <c:pt idx="195">
                  <c:v>0.262758628332939</c:v>
                </c:pt>
                <c:pt idx="196">
                  <c:v>0.26276256423393601</c:v>
                </c:pt>
                <c:pt idx="197">
                  <c:v>0.26276655999272802</c:v>
                </c:pt>
                <c:pt idx="198">
                  <c:v>0.26277061651840899</c:v>
                </c:pt>
                <c:pt idx="199">
                  <c:v>0.26277473473384338</c:v>
                </c:pt>
                <c:pt idx="200">
                  <c:v>0.26277891557586841</c:v>
                </c:pt>
                <c:pt idx="201">
                  <c:v>0.262783159995504</c:v>
                </c:pt>
                <c:pt idx="202">
                  <c:v>0.26278746895819</c:v>
                </c:pt>
                <c:pt idx="203">
                  <c:v>0.26279184344396223</c:v>
                </c:pt>
                <c:pt idx="204">
                  <c:v>0.26279628444771175</c:v>
                </c:pt>
                <c:pt idx="205">
                  <c:v>0.26280079297937892</c:v>
                </c:pt>
                <c:pt idx="206">
                  <c:v>0.26280537006417931</c:v>
                </c:pt>
                <c:pt idx="207">
                  <c:v>0.2628100167428794</c:v>
                </c:pt>
                <c:pt idx="208">
                  <c:v>0.26281473407196132</c:v>
                </c:pt>
                <c:pt idx="209">
                  <c:v>0.26281952312392132</c:v>
                </c:pt>
                <c:pt idx="210">
                  <c:v>0.26282438498747696</c:v>
                </c:pt>
                <c:pt idx="211">
                  <c:v>0.26282932076778931</c:v>
                </c:pt>
                <c:pt idx="212">
                  <c:v>0.26283433158678599</c:v>
                </c:pt>
                <c:pt idx="213">
                  <c:v>0.26283941858332904</c:v>
                </c:pt>
                <c:pt idx="214">
                  <c:v>0.26284458291353302</c:v>
                </c:pt>
                <c:pt idx="215">
                  <c:v>0.26284982575096832</c:v>
                </c:pt>
                <c:pt idx="216">
                  <c:v>0.26285514828696999</c:v>
                </c:pt>
                <c:pt idx="217">
                  <c:v>0.2628605517308884</c:v>
                </c:pt>
                <c:pt idx="218">
                  <c:v>0.26286603731033531</c:v>
                </c:pt>
                <c:pt idx="219">
                  <c:v>0.26287160627151102</c:v>
                </c:pt>
                <c:pt idx="220">
                  <c:v>0.26287725987943661</c:v>
                </c:pt>
                <c:pt idx="221">
                  <c:v>0.26288299941824922</c:v>
                </c:pt>
                <c:pt idx="222">
                  <c:v>0.26288882619148807</c:v>
                </c:pt>
                <c:pt idx="223">
                  <c:v>0.26289474152240438</c:v>
                </c:pt>
                <c:pt idx="224">
                  <c:v>0.26290074675422931</c:v>
                </c:pt>
                <c:pt idx="225">
                  <c:v>0.2629068432504964</c:v>
                </c:pt>
                <c:pt idx="226">
                  <c:v>0.26291303239531</c:v>
                </c:pt>
                <c:pt idx="227">
                  <c:v>0.26291931559370901</c:v>
                </c:pt>
                <c:pt idx="228">
                  <c:v>0.26292569427193002</c:v>
                </c:pt>
                <c:pt idx="229">
                  <c:v>0.26293216987775292</c:v>
                </c:pt>
                <c:pt idx="230">
                  <c:v>0.26293874388079402</c:v>
                </c:pt>
                <c:pt idx="231">
                  <c:v>0.26294541777288438</c:v>
                </c:pt>
                <c:pt idx="232">
                  <c:v>0.26295219306835038</c:v>
                </c:pt>
                <c:pt idx="233">
                  <c:v>0.26295907130437796</c:v>
                </c:pt>
                <c:pt idx="234">
                  <c:v>0.26296605404132839</c:v>
                </c:pt>
                <c:pt idx="235">
                  <c:v>0.262973142863141</c:v>
                </c:pt>
                <c:pt idx="236">
                  <c:v>0.26298033937761839</c:v>
                </c:pt>
                <c:pt idx="237">
                  <c:v>0.26298764521679902</c:v>
                </c:pt>
                <c:pt idx="238">
                  <c:v>0.262995062037373</c:v>
                </c:pt>
                <c:pt idx="239">
                  <c:v>0.26300259152098132</c:v>
                </c:pt>
                <c:pt idx="240">
                  <c:v>0.26301023537462598</c:v>
                </c:pt>
                <c:pt idx="241">
                  <c:v>0.26301799533101838</c:v>
                </c:pt>
                <c:pt idx="242">
                  <c:v>0.26302587314902065</c:v>
                </c:pt>
                <c:pt idx="243">
                  <c:v>0.263033870613951</c:v>
                </c:pt>
                <c:pt idx="244">
                  <c:v>0.26304198953806801</c:v>
                </c:pt>
                <c:pt idx="245">
                  <c:v>0.26305023176090231</c:v>
                </c:pt>
                <c:pt idx="246">
                  <c:v>0.26305859914970015</c:v>
                </c:pt>
                <c:pt idx="247">
                  <c:v>0.26306709359980895</c:v>
                </c:pt>
                <c:pt idx="248">
                  <c:v>0.263075717035126</c:v>
                </c:pt>
                <c:pt idx="249">
                  <c:v>0.26308447140851232</c:v>
                </c:pt>
                <c:pt idx="250">
                  <c:v>0.26309335870220779</c:v>
                </c:pt>
                <c:pt idx="251">
                  <c:v>0.26310238092828431</c:v>
                </c:pt>
                <c:pt idx="252">
                  <c:v>0.263111540129084</c:v>
                </c:pt>
                <c:pt idx="253">
                  <c:v>0.26312083837767591</c:v>
                </c:pt>
                <c:pt idx="254">
                  <c:v>0.26313027777828302</c:v>
                </c:pt>
                <c:pt idx="255">
                  <c:v>0.26313986046680099</c:v>
                </c:pt>
                <c:pt idx="256">
                  <c:v>0.26314958861121179</c:v>
                </c:pt>
                <c:pt idx="257">
                  <c:v>0.26315946441208893</c:v>
                </c:pt>
                <c:pt idx="258">
                  <c:v>0.263169490103073</c:v>
                </c:pt>
                <c:pt idx="259">
                  <c:v>0.26317966795136338</c:v>
                </c:pt>
                <c:pt idx="260">
                  <c:v>0.26319000025821493</c:v>
                </c:pt>
                <c:pt idx="261">
                  <c:v>0.2632004893594509</c:v>
                </c:pt>
                <c:pt idx="262">
                  <c:v>0.26321113762593179</c:v>
                </c:pt>
                <c:pt idx="263">
                  <c:v>0.263221947464159</c:v>
                </c:pt>
                <c:pt idx="264">
                  <c:v>0.263232921316714</c:v>
                </c:pt>
                <c:pt idx="265">
                  <c:v>0.26324406166283931</c:v>
                </c:pt>
                <c:pt idx="266">
                  <c:v>0.26325537101896901</c:v>
                </c:pt>
                <c:pt idx="267">
                  <c:v>0.26326685193927996</c:v>
                </c:pt>
                <c:pt idx="268">
                  <c:v>0.26327850701623101</c:v>
                </c:pt>
                <c:pt idx="269">
                  <c:v>0.26329033888116671</c:v>
                </c:pt>
                <c:pt idx="270">
                  <c:v>0.26330235020486992</c:v>
                </c:pt>
                <c:pt idx="271">
                  <c:v>0.26331454369809831</c:v>
                </c:pt>
                <c:pt idx="272">
                  <c:v>0.26332692211227177</c:v>
                </c:pt>
                <c:pt idx="273">
                  <c:v>0.26333948823996672</c:v>
                </c:pt>
                <c:pt idx="274">
                  <c:v>0.26335224491560238</c:v>
                </c:pt>
                <c:pt idx="275">
                  <c:v>0.26336519501600802</c:v>
                </c:pt>
                <c:pt idx="276">
                  <c:v>0.26337834146106931</c:v>
                </c:pt>
                <c:pt idx="277">
                  <c:v>0.26339168721435141</c:v>
                </c:pt>
                <c:pt idx="278">
                  <c:v>0.263405235283725</c:v>
                </c:pt>
                <c:pt idx="279">
                  <c:v>0.26341898872207126</c:v>
                </c:pt>
                <c:pt idx="280">
                  <c:v>0.26343295062785732</c:v>
                </c:pt>
                <c:pt idx="281">
                  <c:v>0.263447124145891</c:v>
                </c:pt>
                <c:pt idx="282">
                  <c:v>0.26346151246794208</c:v>
                </c:pt>
                <c:pt idx="283">
                  <c:v>0.26347611883345012</c:v>
                </c:pt>
                <c:pt idx="284">
                  <c:v>0.26349094653020799</c:v>
                </c:pt>
                <c:pt idx="285">
                  <c:v>0.26350599889510201</c:v>
                </c:pt>
                <c:pt idx="286">
                  <c:v>0.26352127931479541</c:v>
                </c:pt>
                <c:pt idx="287">
                  <c:v>0.26353679122645896</c:v>
                </c:pt>
                <c:pt idx="288">
                  <c:v>0.26355253811852275</c:v>
                </c:pt>
                <c:pt idx="289">
                  <c:v>0.26356852353142901</c:v>
                </c:pt>
                <c:pt idx="290">
                  <c:v>0.26358475105836032</c:v>
                </c:pt>
                <c:pt idx="291">
                  <c:v>0.26360122434602973</c:v>
                </c:pt>
                <c:pt idx="292">
                  <c:v>0.26361794709546038</c:v>
                </c:pt>
                <c:pt idx="293">
                  <c:v>0.26363492306276232</c:v>
                </c:pt>
                <c:pt idx="294">
                  <c:v>0.26365215605994502</c:v>
                </c:pt>
                <c:pt idx="295">
                  <c:v>0.26366964995572301</c:v>
                </c:pt>
                <c:pt idx="296">
                  <c:v>0.26368740867633639</c:v>
                </c:pt>
                <c:pt idx="297">
                  <c:v>0.26370543620640075</c:v>
                </c:pt>
                <c:pt idx="298">
                  <c:v>0.26372373658972276</c:v>
                </c:pt>
                <c:pt idx="299">
                  <c:v>0.26374231393018399</c:v>
                </c:pt>
                <c:pt idx="300">
                  <c:v>0.26376117239260138</c:v>
                </c:pt>
                <c:pt idx="301">
                  <c:v>0.26378031620360032</c:v>
                </c:pt>
                <c:pt idx="302">
                  <c:v>0.26379974965251779</c:v>
                </c:pt>
                <c:pt idx="303">
                  <c:v>0.26381947709230741</c:v>
                </c:pt>
                <c:pt idx="304">
                  <c:v>0.26383950294043002</c:v>
                </c:pt>
                <c:pt idx="305">
                  <c:v>0.26385983167983795</c:v>
                </c:pt>
                <c:pt idx="306">
                  <c:v>0.26388046785986025</c:v>
                </c:pt>
                <c:pt idx="307">
                  <c:v>0.263901416097159</c:v>
                </c:pt>
                <c:pt idx="308">
                  <c:v>0.26392268107678041</c:v>
                </c:pt>
                <c:pt idx="309">
                  <c:v>0.26394426755301031</c:v>
                </c:pt>
                <c:pt idx="310">
                  <c:v>0.26396618035047315</c:v>
                </c:pt>
                <c:pt idx="311">
                  <c:v>0.26398842436505965</c:v>
                </c:pt>
                <c:pt idx="312">
                  <c:v>0.26401100456499993</c:v>
                </c:pt>
                <c:pt idx="313">
                  <c:v>0.26403392599189102</c:v>
                </c:pt>
                <c:pt idx="314">
                  <c:v>0.26405719376171299</c:v>
                </c:pt>
                <c:pt idx="315">
                  <c:v>0.2640808130659234</c:v>
                </c:pt>
                <c:pt idx="316">
                  <c:v>0.26410478917250341</c:v>
                </c:pt>
                <c:pt idx="317">
                  <c:v>0.26412912742707301</c:v>
                </c:pt>
                <c:pt idx="318">
                  <c:v>0.264153833253992</c:v>
                </c:pt>
                <c:pt idx="319">
                  <c:v>0.26417891215746292</c:v>
                </c:pt>
                <c:pt idx="320">
                  <c:v>0.26420436972265965</c:v>
                </c:pt>
                <c:pt idx="321">
                  <c:v>0.26423021161689575</c:v>
                </c:pt>
                <c:pt idx="322">
                  <c:v>0.26425644359079176</c:v>
                </c:pt>
                <c:pt idx="323">
                  <c:v>0.26428307147941832</c:v>
                </c:pt>
                <c:pt idx="324">
                  <c:v>0.26431010120351861</c:v>
                </c:pt>
                <c:pt idx="325">
                  <c:v>0.26433753877069299</c:v>
                </c:pt>
                <c:pt idx="326">
                  <c:v>0.26436539027665895</c:v>
                </c:pt>
                <c:pt idx="327">
                  <c:v>0.26439366190644592</c:v>
                </c:pt>
                <c:pt idx="328">
                  <c:v>0.26442235993567792</c:v>
                </c:pt>
                <c:pt idx="329">
                  <c:v>0.26445149073183499</c:v>
                </c:pt>
                <c:pt idx="330">
                  <c:v>0.26448106075555738</c:v>
                </c:pt>
                <c:pt idx="331">
                  <c:v>0.26451107656191575</c:v>
                </c:pt>
                <c:pt idx="332">
                  <c:v>0.26454154480175679</c:v>
                </c:pt>
                <c:pt idx="333">
                  <c:v>0.26457247222303132</c:v>
                </c:pt>
                <c:pt idx="334">
                  <c:v>0.26460386567214861</c:v>
                </c:pt>
                <c:pt idx="335">
                  <c:v>0.26463573209532759</c:v>
                </c:pt>
                <c:pt idx="336">
                  <c:v>0.26466807854003899</c:v>
                </c:pt>
                <c:pt idx="337">
                  <c:v>0.26470091215632979</c:v>
                </c:pt>
                <c:pt idx="338">
                  <c:v>0.26473424019830405</c:v>
                </c:pt>
                <c:pt idx="339">
                  <c:v>0.26476807002555108</c:v>
                </c:pt>
                <c:pt idx="340">
                  <c:v>0.26480240910457492</c:v>
                </c:pt>
                <c:pt idx="341">
                  <c:v>0.26483726501028132</c:v>
                </c:pt>
                <c:pt idx="342">
                  <c:v>0.26487264542750188</c:v>
                </c:pt>
                <c:pt idx="343">
                  <c:v>0.26490855815245112</c:v>
                </c:pt>
                <c:pt idx="344">
                  <c:v>0.26494501109428031</c:v>
                </c:pt>
                <c:pt idx="345">
                  <c:v>0.26498201227663531</c:v>
                </c:pt>
                <c:pt idx="346">
                  <c:v>0.26501956983919761</c:v>
                </c:pt>
                <c:pt idx="347">
                  <c:v>0.26505769203926532</c:v>
                </c:pt>
                <c:pt idx="348">
                  <c:v>0.26509638725338602</c:v>
                </c:pt>
                <c:pt idx="349">
                  <c:v>0.26513566397894761</c:v>
                </c:pt>
                <c:pt idx="350">
                  <c:v>0.26517553083581102</c:v>
                </c:pt>
                <c:pt idx="351">
                  <c:v>0.26521599656800793</c:v>
                </c:pt>
                <c:pt idx="352">
                  <c:v>0.26525707004537574</c:v>
                </c:pt>
                <c:pt idx="353">
                  <c:v>0.26529876026527632</c:v>
                </c:pt>
                <c:pt idx="354">
                  <c:v>0.26534107635430432</c:v>
                </c:pt>
                <c:pt idx="355">
                  <c:v>0.26538402757002338</c:v>
                </c:pt>
                <c:pt idx="356">
                  <c:v>0.26542762330272518</c:v>
                </c:pt>
                <c:pt idx="357">
                  <c:v>0.26547187307718889</c:v>
                </c:pt>
                <c:pt idx="358">
                  <c:v>0.26551678655449795</c:v>
                </c:pt>
                <c:pt idx="359">
                  <c:v>0.26556237353383261</c:v>
                </c:pt>
                <c:pt idx="360">
                  <c:v>0.26560864395431538</c:v>
                </c:pt>
                <c:pt idx="361">
                  <c:v>0.26565560789686632</c:v>
                </c:pt>
                <c:pt idx="362">
                  <c:v>0.26570327558606299</c:v>
                </c:pt>
                <c:pt idx="363">
                  <c:v>0.26575165739204831</c:v>
                </c:pt>
                <c:pt idx="364">
                  <c:v>0.26580076383244483</c:v>
                </c:pt>
                <c:pt idx="365">
                  <c:v>0.26585060557425594</c:v>
                </c:pt>
                <c:pt idx="366">
                  <c:v>0.26590119343587532</c:v>
                </c:pt>
                <c:pt idx="367">
                  <c:v>0.26595253838903532</c:v>
                </c:pt>
                <c:pt idx="368">
                  <c:v>0.26600465156078401</c:v>
                </c:pt>
                <c:pt idx="369">
                  <c:v>0.26605754423552574</c:v>
                </c:pt>
                <c:pt idx="370">
                  <c:v>0.26611122785704838</c:v>
                </c:pt>
                <c:pt idx="371">
                  <c:v>0.26616571403057793</c:v>
                </c:pt>
                <c:pt idx="372">
                  <c:v>0.26622101452486002</c:v>
                </c:pt>
                <c:pt idx="373">
                  <c:v>0.26627714127425861</c:v>
                </c:pt>
                <c:pt idx="374">
                  <c:v>0.26633410638086163</c:v>
                </c:pt>
                <c:pt idx="375">
                  <c:v>0.26639192211662799</c:v>
                </c:pt>
                <c:pt idx="376">
                  <c:v>0.26645060092556438</c:v>
                </c:pt>
                <c:pt idx="377">
                  <c:v>0.26651015542586731</c:v>
                </c:pt>
                <c:pt idx="378">
                  <c:v>0.26657059841215108</c:v>
                </c:pt>
                <c:pt idx="379">
                  <c:v>0.26663194285765601</c:v>
                </c:pt>
                <c:pt idx="380">
                  <c:v>0.26669420191649101</c:v>
                </c:pt>
                <c:pt idx="381">
                  <c:v>0.26675738892589701</c:v>
                </c:pt>
                <c:pt idx="382">
                  <c:v>0.266821517408521</c:v>
                </c:pt>
                <c:pt idx="383">
                  <c:v>0.26688660107472878</c:v>
                </c:pt>
                <c:pt idx="384">
                  <c:v>0.26695265382488992</c:v>
                </c:pt>
                <c:pt idx="385">
                  <c:v>0.26701968975177032</c:v>
                </c:pt>
                <c:pt idx="386">
                  <c:v>0.26708772314287177</c:v>
                </c:pt>
                <c:pt idx="387">
                  <c:v>0.26715676848276532</c:v>
                </c:pt>
                <c:pt idx="388">
                  <c:v>0.26722684045557399</c:v>
                </c:pt>
                <c:pt idx="389">
                  <c:v>0.26729795394731876</c:v>
                </c:pt>
                <c:pt idx="390">
                  <c:v>0.267370124048388</c:v>
                </c:pt>
                <c:pt idx="391">
                  <c:v>0.26744336605598601</c:v>
                </c:pt>
                <c:pt idx="392">
                  <c:v>0.26751769547660731</c:v>
                </c:pt>
                <c:pt idx="393">
                  <c:v>0.26759312802852159</c:v>
                </c:pt>
                <c:pt idx="394">
                  <c:v>0.26766967964431232</c:v>
                </c:pt>
                <c:pt idx="395">
                  <c:v>0.26774736647334979</c:v>
                </c:pt>
                <c:pt idx="396">
                  <c:v>0.26782620488439618</c:v>
                </c:pt>
                <c:pt idx="397">
                  <c:v>0.267906211468115</c:v>
                </c:pt>
                <c:pt idx="398">
                  <c:v>0.26798740303970592</c:v>
                </c:pt>
                <c:pt idx="399">
                  <c:v>0.26806979664143499</c:v>
                </c:pt>
                <c:pt idx="400">
                  <c:v>0.26815340954531275</c:v>
                </c:pt>
                <c:pt idx="401">
                  <c:v>0.26823825925567002</c:v>
                </c:pt>
                <c:pt idx="402">
                  <c:v>0.26832436351183092</c:v>
                </c:pt>
                <c:pt idx="403">
                  <c:v>0.268411740290736</c:v>
                </c:pt>
                <c:pt idx="404">
                  <c:v>0.26850040780967577</c:v>
                </c:pt>
                <c:pt idx="405">
                  <c:v>0.26859038452889</c:v>
                </c:pt>
                <c:pt idx="406">
                  <c:v>0.26868168915436186</c:v>
                </c:pt>
                <c:pt idx="407">
                  <c:v>0.26877434064043593</c:v>
                </c:pt>
                <c:pt idx="408">
                  <c:v>0.26886835819262561</c:v>
                </c:pt>
                <c:pt idx="409">
                  <c:v>0.26896376127028465</c:v>
                </c:pt>
                <c:pt idx="410">
                  <c:v>0.2690605695893834</c:v>
                </c:pt>
                <c:pt idx="411">
                  <c:v>0.26915880312527041</c:v>
                </c:pt>
                <c:pt idx="412">
                  <c:v>0.26925848211541908</c:v>
                </c:pt>
                <c:pt idx="413">
                  <c:v>0.26935962706222732</c:v>
                </c:pt>
                <c:pt idx="414">
                  <c:v>0.26946225873577501</c:v>
                </c:pt>
                <c:pt idx="415">
                  <c:v>0.26956639817663502</c:v>
                </c:pt>
                <c:pt idx="416">
                  <c:v>0.26967206669866395</c:v>
                </c:pt>
                <c:pt idx="417">
                  <c:v>0.26977928589179401</c:v>
                </c:pt>
                <c:pt idx="418">
                  <c:v>0.26988807762488659</c:v>
                </c:pt>
                <c:pt idx="419">
                  <c:v>0.26999846404845795</c:v>
                </c:pt>
                <c:pt idx="420">
                  <c:v>0.27011046759760465</c:v>
                </c:pt>
                <c:pt idx="421">
                  <c:v>0.27022411099473032</c:v>
                </c:pt>
                <c:pt idx="422">
                  <c:v>0.27033941725242538</c:v>
                </c:pt>
                <c:pt idx="423">
                  <c:v>0.27045640967623502</c:v>
                </c:pt>
                <c:pt idx="424">
                  <c:v>0.27057511186752331</c:v>
                </c:pt>
                <c:pt idx="425">
                  <c:v>0.27069554772625776</c:v>
                </c:pt>
                <c:pt idx="426">
                  <c:v>0.27081774145383702</c:v>
                </c:pt>
                <c:pt idx="427">
                  <c:v>0.27094171755589008</c:v>
                </c:pt>
                <c:pt idx="428">
                  <c:v>0.27106750084508402</c:v>
                </c:pt>
                <c:pt idx="429">
                  <c:v>0.27119511644390859</c:v>
                </c:pt>
                <c:pt idx="430">
                  <c:v>0.27132458978749696</c:v>
                </c:pt>
                <c:pt idx="431">
                  <c:v>0.27145594662631173</c:v>
                </c:pt>
                <c:pt idx="432">
                  <c:v>0.27158921302904665</c:v>
                </c:pt>
                <c:pt idx="433">
                  <c:v>0.27172441538523695</c:v>
                </c:pt>
                <c:pt idx="434">
                  <c:v>0.27186158040809599</c:v>
                </c:pt>
                <c:pt idx="435">
                  <c:v>0.27200073513719508</c:v>
                </c:pt>
                <c:pt idx="436">
                  <c:v>0.27214190694115875</c:v>
                </c:pt>
                <c:pt idx="437">
                  <c:v>0.27228512352036499</c:v>
                </c:pt>
                <c:pt idx="438">
                  <c:v>0.27243041290959602</c:v>
                </c:pt>
                <c:pt idx="439">
                  <c:v>0.27257780348068561</c:v>
                </c:pt>
                <c:pt idx="440">
                  <c:v>0.27272732394511001</c:v>
                </c:pt>
                <c:pt idx="441">
                  <c:v>0.27287900335661291</c:v>
                </c:pt>
                <c:pt idx="442">
                  <c:v>0.27303287111370761</c:v>
                </c:pt>
                <c:pt idx="443">
                  <c:v>0.27318895696225642</c:v>
                </c:pt>
                <c:pt idx="444">
                  <c:v>0.27334729099791238</c:v>
                </c:pt>
                <c:pt idx="445">
                  <c:v>0.27350790366862632</c:v>
                </c:pt>
                <c:pt idx="446">
                  <c:v>0.27367082577701896</c:v>
                </c:pt>
                <c:pt idx="447">
                  <c:v>0.27383608848276808</c:v>
                </c:pt>
                <c:pt idx="448">
                  <c:v>0.27400372330497941</c:v>
                </c:pt>
                <c:pt idx="449">
                  <c:v>0.27417376212441441</c:v>
                </c:pt>
                <c:pt idx="450">
                  <c:v>0.27434623718578338</c:v>
                </c:pt>
                <c:pt idx="451">
                  <c:v>0.2745211810999254</c:v>
                </c:pt>
                <c:pt idx="452">
                  <c:v>0.27469862684591201</c:v>
                </c:pt>
                <c:pt idx="453">
                  <c:v>0.27487860777318895</c:v>
                </c:pt>
                <c:pt idx="454">
                  <c:v>0.27506115760353173</c:v>
                </c:pt>
                <c:pt idx="455">
                  <c:v>0.27524631043307879</c:v>
                </c:pt>
                <c:pt idx="456">
                  <c:v>0.27543410073416202</c:v>
                </c:pt>
                <c:pt idx="457">
                  <c:v>0.27562456335718488</c:v>
                </c:pt>
                <c:pt idx="458">
                  <c:v>0.27581773353233202</c:v>
                </c:pt>
                <c:pt idx="459">
                  <c:v>0.27601364687132279</c:v>
                </c:pt>
                <c:pt idx="460">
                  <c:v>0.27621233936895495</c:v>
                </c:pt>
                <c:pt idx="461">
                  <c:v>0.27641384740464792</c:v>
                </c:pt>
                <c:pt idx="462">
                  <c:v>0.27661820774389195</c:v>
                </c:pt>
                <c:pt idx="463">
                  <c:v>0.27682545753960741</c:v>
                </c:pt>
                <c:pt idx="464">
                  <c:v>0.27703563433337774</c:v>
                </c:pt>
                <c:pt idx="465">
                  <c:v>0.27724877605665732</c:v>
                </c:pt>
                <c:pt idx="466">
                  <c:v>0.27746492103179532</c:v>
                </c:pt>
                <c:pt idx="467">
                  <c:v>0.27768410797302595</c:v>
                </c:pt>
                <c:pt idx="468">
                  <c:v>0.27790637598731094</c:v>
                </c:pt>
                <c:pt idx="469">
                  <c:v>0.27813176457508593</c:v>
                </c:pt>
                <c:pt idx="470">
                  <c:v>0.27836031363092095</c:v>
                </c:pt>
                <c:pt idx="471">
                  <c:v>0.27859206344396531</c:v>
                </c:pt>
                <c:pt idx="472">
                  <c:v>0.27882705469840202</c:v>
                </c:pt>
                <c:pt idx="473">
                  <c:v>0.27906532847365401</c:v>
                </c:pt>
                <c:pt idx="474">
                  <c:v>0.27930692624453801</c:v>
                </c:pt>
                <c:pt idx="475">
                  <c:v>0.27955188988122232</c:v>
                </c:pt>
                <c:pt idx="476">
                  <c:v>0.27980026164911348</c:v>
                </c:pt>
                <c:pt idx="477">
                  <c:v>0.28005208420848832</c:v>
                </c:pt>
                <c:pt idx="478">
                  <c:v>0.28030740061411002</c:v>
                </c:pt>
                <c:pt idx="479">
                  <c:v>0.28056625431456189</c:v>
                </c:pt>
                <c:pt idx="480">
                  <c:v>0.28082868915148096</c:v>
                </c:pt>
                <c:pt idx="481">
                  <c:v>0.28109474935861684</c:v>
                </c:pt>
                <c:pt idx="482">
                  <c:v>0.28136447956073718</c:v>
                </c:pt>
                <c:pt idx="483">
                  <c:v>0.28163792477228999</c:v>
                </c:pt>
                <c:pt idx="484">
                  <c:v>0.28191513039596738</c:v>
                </c:pt>
                <c:pt idx="485">
                  <c:v>0.28219614222099793</c:v>
                </c:pt>
                <c:pt idx="486">
                  <c:v>0.28248100642131074</c:v>
                </c:pt>
                <c:pt idx="487">
                  <c:v>0.28276976955346195</c:v>
                </c:pt>
                <c:pt idx="488">
                  <c:v>0.2830624785543534</c:v>
                </c:pt>
                <c:pt idx="489">
                  <c:v>0.28335918073876631</c:v>
                </c:pt>
                <c:pt idx="490">
                  <c:v>0.28365992379666338</c:v>
                </c:pt>
                <c:pt idx="491">
                  <c:v>0.28396475579024677</c:v>
                </c:pt>
                <c:pt idx="492">
                  <c:v>0.28427372515078508</c:v>
                </c:pt>
                <c:pt idx="493">
                  <c:v>0.28458688067528737</c:v>
                </c:pt>
                <c:pt idx="494">
                  <c:v>0.28490427152277992</c:v>
                </c:pt>
                <c:pt idx="495">
                  <c:v>0.28522594721048561</c:v>
                </c:pt>
                <c:pt idx="496">
                  <c:v>0.28555195760966007</c:v>
                </c:pt>
                <c:pt idx="497">
                  <c:v>0.28588235294117631</c:v>
                </c:pt>
                <c:pt idx="498">
                  <c:v>0.28621216573611502</c:v>
                </c:pt>
                <c:pt idx="499">
                  <c:v>0.286546331595736</c:v>
                </c:pt>
                <c:pt idx="500">
                  <c:v>0.28688489949876367</c:v>
                </c:pt>
                <c:pt idx="501">
                  <c:v>0.287227918734138</c:v>
                </c:pt>
                <c:pt idx="502">
                  <c:v>0.28757543889570708</c:v>
                </c:pt>
                <c:pt idx="503">
                  <c:v>0.28792750987649895</c:v>
                </c:pt>
                <c:pt idx="504">
                  <c:v>0.28828418186279892</c:v>
                </c:pt>
                <c:pt idx="505">
                  <c:v>0.28864550532793332</c:v>
                </c:pt>
                <c:pt idx="506">
                  <c:v>0.28901153102575461</c:v>
                </c:pt>
                <c:pt idx="507">
                  <c:v>0.2893823099837799</c:v>
                </c:pt>
                <c:pt idx="508">
                  <c:v>0.289757893496077</c:v>
                </c:pt>
                <c:pt idx="509">
                  <c:v>0.29013833311586212</c:v>
                </c:pt>
                <c:pt idx="510">
                  <c:v>0.29052368064766365</c:v>
                </c:pt>
                <c:pt idx="511">
                  <c:v>0.29091398813928265</c:v>
                </c:pt>
                <c:pt idx="512">
                  <c:v>0.29130930787336196</c:v>
                </c:pt>
                <c:pt idx="513">
                  <c:v>0.29170969235862632</c:v>
                </c:pt>
                <c:pt idx="514">
                  <c:v>0.29211519432078831</c:v>
                </c:pt>
                <c:pt idx="515">
                  <c:v>0.29252586669308478</c:v>
                </c:pt>
                <c:pt idx="516">
                  <c:v>0.29294176260646132</c:v>
                </c:pt>
                <c:pt idx="517">
                  <c:v>0.29336293537944985</c:v>
                </c:pt>
                <c:pt idx="518">
                  <c:v>0.29378943850753675</c:v>
                </c:pt>
                <c:pt idx="519">
                  <c:v>0.29422132565238102</c:v>
                </c:pt>
                <c:pt idx="520">
                  <c:v>0.29465865063040508</c:v>
                </c:pt>
                <c:pt idx="521">
                  <c:v>0.29510146740117499</c:v>
                </c:pt>
                <c:pt idx="522">
                  <c:v>0.29554983005531799</c:v>
                </c:pt>
                <c:pt idx="523">
                  <c:v>0.29600379280206524</c:v>
                </c:pt>
                <c:pt idx="524">
                  <c:v>0.29646340995635895</c:v>
                </c:pt>
                <c:pt idx="525">
                  <c:v>0.2969287359256137</c:v>
                </c:pt>
                <c:pt idx="526">
                  <c:v>0.2973998251959834</c:v>
                </c:pt>
                <c:pt idx="527">
                  <c:v>0.29787673231830392</c:v>
                </c:pt>
                <c:pt idx="528">
                  <c:v>0.29835951189351795</c:v>
                </c:pt>
                <c:pt idx="529">
                  <c:v>0.29884821855774441</c:v>
                </c:pt>
                <c:pt idx="530">
                  <c:v>0.29934290696687765</c:v>
                </c:pt>
                <c:pt idx="531">
                  <c:v>0.2998436317807554</c:v>
                </c:pt>
                <c:pt idx="532">
                  <c:v>0.30035044764690932</c:v>
                </c:pt>
                <c:pt idx="533">
                  <c:v>0.30086340918385196</c:v>
                </c:pt>
                <c:pt idx="534">
                  <c:v>0.30138257096387683</c:v>
                </c:pt>
                <c:pt idx="535">
                  <c:v>0.30190798749548592</c:v>
                </c:pt>
                <c:pt idx="536">
                  <c:v>0.30243971320532631</c:v>
                </c:pt>
                <c:pt idx="537">
                  <c:v>0.30297780241964589</c:v>
                </c:pt>
                <c:pt idx="538">
                  <c:v>0.30352230934528196</c:v>
                </c:pt>
                <c:pt idx="539">
                  <c:v>0.30407328805025341</c:v>
                </c:pt>
                <c:pt idx="540">
                  <c:v>0.30463079244383101</c:v>
                </c:pt>
                <c:pt idx="541">
                  <c:v>0.30519487625615038</c:v>
                </c:pt>
                <c:pt idx="542">
                  <c:v>0.30576559301735395</c:v>
                </c:pt>
                <c:pt idx="543">
                  <c:v>0.30634299603626941</c:v>
                </c:pt>
                <c:pt idx="544">
                  <c:v>0.30692713837862995</c:v>
                </c:pt>
                <c:pt idx="545">
                  <c:v>0.3075180728448117</c:v>
                </c:pt>
                <c:pt idx="546">
                  <c:v>0.30811585194707092</c:v>
                </c:pt>
                <c:pt idx="547">
                  <c:v>0.30872052788638632</c:v>
                </c:pt>
                <c:pt idx="548">
                  <c:v>0.30933215252876001</c:v>
                </c:pt>
                <c:pt idx="549">
                  <c:v>0.30995077738107996</c:v>
                </c:pt>
                <c:pt idx="550">
                  <c:v>0.31057645356649038</c:v>
                </c:pt>
                <c:pt idx="551">
                  <c:v>0.31120923179938631</c:v>
                </c:pt>
                <c:pt idx="552">
                  <c:v>0.31184916235983789</c:v>
                </c:pt>
                <c:pt idx="553">
                  <c:v>0.31249629506758492</c:v>
                </c:pt>
                <c:pt idx="554">
                  <c:v>0.31315067925566242</c:v>
                </c:pt>
                <c:pt idx="555">
                  <c:v>0.31381236374344668</c:v>
                </c:pt>
                <c:pt idx="556">
                  <c:v>0.31448139680936965</c:v>
                </c:pt>
                <c:pt idx="557">
                  <c:v>0.31515782616312993</c:v>
                </c:pt>
                <c:pt idx="558">
                  <c:v>0.3158416989175114</c:v>
                </c:pt>
                <c:pt idx="559">
                  <c:v>0.31653306155971472</c:v>
                </c:pt>
                <c:pt idx="560">
                  <c:v>0.31723195992236108</c:v>
                </c:pt>
                <c:pt idx="561">
                  <c:v>0.31793843915403391</c:v>
                </c:pt>
                <c:pt idx="562">
                  <c:v>0.31865254368939261</c:v>
                </c:pt>
                <c:pt idx="563">
                  <c:v>0.31937431721898596</c:v>
                </c:pt>
                <c:pt idx="564">
                  <c:v>0.32010380265856708</c:v>
                </c:pt>
                <c:pt idx="565">
                  <c:v>0.32084104211817899</c:v>
                </c:pt>
                <c:pt idx="566">
                  <c:v>0.32158607687073848</c:v>
                </c:pt>
                <c:pt idx="567">
                  <c:v>0.32233894732035789</c:v>
                </c:pt>
                <c:pt idx="568">
                  <c:v>0.32309969297033331</c:v>
                </c:pt>
                <c:pt idx="569">
                  <c:v>0.32386835239082196</c:v>
                </c:pt>
                <c:pt idx="570">
                  <c:v>0.32464496318611075</c:v>
                </c:pt>
                <c:pt idx="571">
                  <c:v>0.32542956196177608</c:v>
                </c:pt>
                <c:pt idx="572">
                  <c:v>0.32622218429139432</c:v>
                </c:pt>
                <c:pt idx="573">
                  <c:v>0.32702286468315556</c:v>
                </c:pt>
                <c:pt idx="574">
                  <c:v>0.32783163654606001</c:v>
                </c:pt>
                <c:pt idx="575">
                  <c:v>0.32864853215610401</c:v>
                </c:pt>
                <c:pt idx="576">
                  <c:v>0.32947358262208654</c:v>
                </c:pt>
                <c:pt idx="577">
                  <c:v>0.33030681785131577</c:v>
                </c:pt>
                <c:pt idx="578">
                  <c:v>0.33114826651517731</c:v>
                </c:pt>
                <c:pt idx="579">
                  <c:v>0.33199795601453702</c:v>
                </c:pt>
                <c:pt idx="580">
                  <c:v>0.33285591244500595</c:v>
                </c:pt>
                <c:pt idx="581">
                  <c:v>0.33372216056214865</c:v>
                </c:pt>
                <c:pt idx="582">
                  <c:v>0.33459672374662841</c:v>
                </c:pt>
                <c:pt idx="583">
                  <c:v>0.3354796239693057</c:v>
                </c:pt>
                <c:pt idx="584">
                  <c:v>0.33637088175628677</c:v>
                </c:pt>
                <c:pt idx="585">
                  <c:v>0.33727051615403392</c:v>
                </c:pt>
                <c:pt idx="586">
                  <c:v>0.33817854469451092</c:v>
                </c:pt>
                <c:pt idx="587">
                  <c:v>0.33909498336034183</c:v>
                </c:pt>
                <c:pt idx="588">
                  <c:v>0.34001984655011275</c:v>
                </c:pt>
                <c:pt idx="589">
                  <c:v>0.34095314704382801</c:v>
                </c:pt>
                <c:pt idx="590">
                  <c:v>0.34189489596843592</c:v>
                </c:pt>
                <c:pt idx="591">
                  <c:v>0.34284510276360008</c:v>
                </c:pt>
                <c:pt idx="592">
                  <c:v>0.34380377514772592</c:v>
                </c:pt>
                <c:pt idx="593">
                  <c:v>0.34477091908412932</c:v>
                </c:pt>
                <c:pt idx="594">
                  <c:v>0.34574653874762301</c:v>
                </c:pt>
                <c:pt idx="595">
                  <c:v>0.34673063649130748</c:v>
                </c:pt>
                <c:pt idx="596">
                  <c:v>0.34772321281380902</c:v>
                </c:pt>
                <c:pt idx="597">
                  <c:v>0.34872426632681741</c:v>
                </c:pt>
                <c:pt idx="598">
                  <c:v>0.34973379372312274</c:v>
                </c:pt>
                <c:pt idx="599">
                  <c:v>0.35075178974510901</c:v>
                </c:pt>
                <c:pt idx="600">
                  <c:v>0.35177824715368067</c:v>
                </c:pt>
                <c:pt idx="601">
                  <c:v>0.35297549497732184</c:v>
                </c:pt>
                <c:pt idx="602">
                  <c:v>0.35432397613750022</c:v>
                </c:pt>
                <c:pt idx="603">
                  <c:v>0.35575736079567088</c:v>
                </c:pt>
                <c:pt idx="604">
                  <c:v>0.35754434751111275</c:v>
                </c:pt>
                <c:pt idx="605">
                  <c:v>0.35934548331636795</c:v>
                </c:pt>
                <c:pt idx="606">
                  <c:v>0.36116073492733408</c:v>
                </c:pt>
                <c:pt idx="607">
                  <c:v>0.36299006538282791</c:v>
                </c:pt>
                <c:pt idx="608">
                  <c:v>0.36483343400120799</c:v>
                </c:pt>
                <c:pt idx="609">
                  <c:v>0.36669079633861396</c:v>
                </c:pt>
                <c:pt idx="610">
                  <c:v>0.36856210414847596</c:v>
                </c:pt>
                <c:pt idx="611">
                  <c:v>0.37044730534275788</c:v>
                </c:pt>
                <c:pt idx="612">
                  <c:v>0.3723463439547039</c:v>
                </c:pt>
                <c:pt idx="613">
                  <c:v>0.374259160103321</c:v>
                </c:pt>
                <c:pt idx="614">
                  <c:v>0.3761856899596282</c:v>
                </c:pt>
                <c:pt idx="615">
                  <c:v>0.3781258657146061</c:v>
                </c:pt>
                <c:pt idx="616">
                  <c:v>0.38007961554918696</c:v>
                </c:pt>
                <c:pt idx="617">
                  <c:v>0.38204686360608092</c:v>
                </c:pt>
                <c:pt idx="618">
                  <c:v>0.3840275299635954</c:v>
                </c:pt>
                <c:pt idx="619">
                  <c:v>0.38602153061158501</c:v>
                </c:pt>
                <c:pt idx="620">
                  <c:v>0.38802877742950537</c:v>
                </c:pt>
                <c:pt idx="621">
                  <c:v>0.39004917816656132</c:v>
                </c:pt>
                <c:pt idx="622">
                  <c:v>0.39208263642430641</c:v>
                </c:pt>
                <c:pt idx="623">
                  <c:v>0.39412905164128331</c:v>
                </c:pt>
                <c:pt idx="624">
                  <c:v>0.39618831908025276</c:v>
                </c:pt>
                <c:pt idx="625">
                  <c:v>0.39826032981763365</c:v>
                </c:pt>
                <c:pt idx="626">
                  <c:v>0.40034497073559538</c:v>
                </c:pt>
                <c:pt idx="627">
                  <c:v>0.40244212451650979</c:v>
                </c:pt>
                <c:pt idx="628">
                  <c:v>0.40455166964003408</c:v>
                </c:pt>
                <c:pt idx="629">
                  <c:v>0.40667348038278861</c:v>
                </c:pt>
                <c:pt idx="630">
                  <c:v>0.40880742682067661</c:v>
                </c:pt>
                <c:pt idx="631">
                  <c:v>0.41095337483391808</c:v>
                </c:pt>
                <c:pt idx="632">
                  <c:v>0.4131111861148094</c:v>
                </c:pt>
                <c:pt idx="633">
                  <c:v>0.41528071817820361</c:v>
                </c:pt>
                <c:pt idx="634">
                  <c:v>0.41746182437488488</c:v>
                </c:pt>
                <c:pt idx="635">
                  <c:v>0.41965435390768541</c:v>
                </c:pt>
                <c:pt idx="636">
                  <c:v>0.42185815185053832</c:v>
                </c:pt>
                <c:pt idx="637">
                  <c:v>0.42407305917037702</c:v>
                </c:pt>
                <c:pt idx="638">
                  <c:v>0.42629891275195031</c:v>
                </c:pt>
                <c:pt idx="639">
                  <c:v>0.42853554542557976</c:v>
                </c:pt>
                <c:pt idx="640">
                  <c:v>0.43078278599788083</c:v>
                </c:pt>
                <c:pt idx="641">
                  <c:v>0.43304045928536161</c:v>
                </c:pt>
                <c:pt idx="642">
                  <c:v>0.43530838615115741</c:v>
                </c:pt>
                <c:pt idx="643">
                  <c:v>0.43758638354454876</c:v>
                </c:pt>
                <c:pt idx="644">
                  <c:v>0.43987426454357154</c:v>
                </c:pt>
                <c:pt idx="645">
                  <c:v>0.44217183840061075</c:v>
                </c:pt>
                <c:pt idx="646">
                  <c:v>0.44447891059091932</c:v>
                </c:pt>
                <c:pt idx="647">
                  <c:v>0.44679528286410475</c:v>
                </c:pt>
                <c:pt idx="648">
                  <c:v>0.44912075329861595</c:v>
                </c:pt>
                <c:pt idx="649">
                  <c:v>0.45145511635910202</c:v>
                </c:pt>
                <c:pt idx="650">
                  <c:v>0.453798162956772</c:v>
                </c:pt>
                <c:pt idx="651">
                  <c:v>0.456149680512555</c:v>
                </c:pt>
                <c:pt idx="652">
                  <c:v>0.45850945302319679</c:v>
                </c:pt>
                <c:pt idx="653">
                  <c:v>0.46087726113017058</c:v>
                </c:pt>
                <c:pt idx="654">
                  <c:v>0.46325288219135702</c:v>
                </c:pt>
                <c:pt idx="655">
                  <c:v>0.46563609035556702</c:v>
                </c:pt>
                <c:pt idx="656">
                  <c:v>0.46802665663969195</c:v>
                </c:pt>
                <c:pt idx="657">
                  <c:v>0.47042434900856861</c:v>
                </c:pt>
                <c:pt idx="658">
                  <c:v>0.47282893245749258</c:v>
                </c:pt>
                <c:pt idx="659">
                  <c:v>0.47524016909724626</c:v>
                </c:pt>
                <c:pt idx="660">
                  <c:v>0.47765781824166931</c:v>
                </c:pt>
                <c:pt idx="661">
                  <c:v>0.48008163649769431</c:v>
                </c:pt>
                <c:pt idx="662">
                  <c:v>0.48251137785771092</c:v>
                </c:pt>
                <c:pt idx="663">
                  <c:v>0.48494679379428896</c:v>
                </c:pt>
                <c:pt idx="664">
                  <c:v>0.48738763335714286</c:v>
                </c:pt>
                <c:pt idx="665">
                  <c:v>0.48983364327226092</c:v>
                </c:pt>
                <c:pt idx="666">
                  <c:v>0.49228456804310067</c:v>
                </c:pt>
                <c:pt idx="667">
                  <c:v>0.494740150053816</c:v>
                </c:pt>
                <c:pt idx="668">
                  <c:v>0.4972001296744134</c:v>
                </c:pt>
                <c:pt idx="669">
                  <c:v>0.49966424536769388</c:v>
                </c:pt>
                <c:pt idx="670">
                  <c:v>0.50213223379800098</c:v>
                </c:pt>
                <c:pt idx="671">
                  <c:v>0.50460382994160458</c:v>
                </c:pt>
                <c:pt idx="672">
                  <c:v>0.50707876719859291</c:v>
                </c:pt>
                <c:pt idx="673">
                  <c:v>0.50955677750622819</c:v>
                </c:pt>
                <c:pt idx="674">
                  <c:v>0.51203759145380301</c:v>
                </c:pt>
                <c:pt idx="675">
                  <c:v>0.51452093839845403</c:v>
                </c:pt>
                <c:pt idx="676">
                  <c:v>0.51700654658242551</c:v>
                </c:pt>
                <c:pt idx="677">
                  <c:v>0.51949414325119103</c:v>
                </c:pt>
                <c:pt idx="678">
                  <c:v>0.52198345477256358</c:v>
                </c:pt>
                <c:pt idx="679">
                  <c:v>0.52447420675662859</c:v>
                </c:pt>
                <c:pt idx="680">
                  <c:v>0.52696612417637156</c:v>
                </c:pt>
                <c:pt idx="681">
                  <c:v>0.52945893148892298</c:v>
                </c:pt>
                <c:pt idx="682">
                  <c:v>0.53195235275727049</c:v>
                </c:pt>
                <c:pt idx="683">
                  <c:v>0.53444611177234869</c:v>
                </c:pt>
                <c:pt idx="684">
                  <c:v>0.53693993217544189</c:v>
                </c:pt>
                <c:pt idx="685">
                  <c:v>0.53943353758051904</c:v>
                </c:pt>
                <c:pt idx="686">
                  <c:v>0.54192665169694498</c:v>
                </c:pt>
                <c:pt idx="687">
                  <c:v>0.54441899845177</c:v>
                </c:pt>
                <c:pt idx="688">
                  <c:v>0.54691030211199398</c:v>
                </c:pt>
                <c:pt idx="689">
                  <c:v>0.54940028740646096</c:v>
                </c:pt>
                <c:pt idx="690">
                  <c:v>0.55188867964732202</c:v>
                </c:pt>
                <c:pt idx="691">
                  <c:v>0.55437520485095459</c:v>
                </c:pt>
                <c:pt idx="692">
                  <c:v>0.55685958985821749</c:v>
                </c:pt>
                <c:pt idx="693">
                  <c:v>0.55934156245393662</c:v>
                </c:pt>
                <c:pt idx="694">
                  <c:v>0.56182085148550642</c:v>
                </c:pt>
                <c:pt idx="695">
                  <c:v>0.5642971869804535</c:v>
                </c:pt>
                <c:pt idx="696">
                  <c:v>0.56677030026306263</c:v>
                </c:pt>
                <c:pt idx="697">
                  <c:v>0.56923992406954205</c:v>
                </c:pt>
                <c:pt idx="698">
                  <c:v>0.57170579266211741</c:v>
                </c:pt>
                <c:pt idx="699">
                  <c:v>0.57416764194152059</c:v>
                </c:pt>
                <c:pt idx="700">
                  <c:v>0.57662520955820684</c:v>
                </c:pt>
                <c:pt idx="701">
                  <c:v>0.57907823502162703</c:v>
                </c:pt>
                <c:pt idx="702">
                  <c:v>0.58152645980818596</c:v>
                </c:pt>
                <c:pt idx="703">
                  <c:v>0.58396962746706849</c:v>
                </c:pt>
                <c:pt idx="704">
                  <c:v>0.58640748372438556</c:v>
                </c:pt>
                <c:pt idx="705">
                  <c:v>0.58883977658527664</c:v>
                </c:pt>
                <c:pt idx="706">
                  <c:v>0.59126625643396857</c:v>
                </c:pt>
                <c:pt idx="707">
                  <c:v>0.59368667613171799</c:v>
                </c:pt>
                <c:pt idx="708">
                  <c:v>0.59610079111250858</c:v>
                </c:pt>
                <c:pt idx="709">
                  <c:v>0.59850835947650449</c:v>
                </c:pt>
                <c:pt idx="710">
                  <c:v>0.60090914208112589</c:v>
                </c:pt>
                <c:pt idx="711">
                  <c:v>0.60330290262968389</c:v>
                </c:pt>
                <c:pt idx="712">
                  <c:v>0.60568940775760005</c:v>
                </c:pt>
                <c:pt idx="713">
                  <c:v>0.60806842711602205</c:v>
                </c:pt>
                <c:pt idx="714">
                  <c:v>0.61043973345285163</c:v>
                </c:pt>
                <c:pt idx="715">
                  <c:v>0.6128031026911368</c:v>
                </c:pt>
                <c:pt idx="716">
                  <c:v>0.61515831400472365</c:v>
                </c:pt>
                <c:pt idx="717">
                  <c:v>0.61750514989127359</c:v>
                </c:pt>
                <c:pt idx="718">
                  <c:v>0.61984339624235363</c:v>
                </c:pt>
                <c:pt idx="719">
                  <c:v>0.62217284241079585</c:v>
                </c:pt>
                <c:pt idx="720">
                  <c:v>0.62449328127515102</c:v>
                </c:pt>
                <c:pt idx="721">
                  <c:v>0.62680450930137765</c:v>
                </c:pt>
                <c:pt idx="722">
                  <c:v>0.62910632660142063</c:v>
                </c:pt>
                <c:pt idx="723">
                  <c:v>0.6313985369890619</c:v>
                </c:pt>
                <c:pt idx="724">
                  <c:v>0.6336809480326655</c:v>
                </c:pt>
                <c:pt idx="725">
                  <c:v>0.63595337110512262</c:v>
                </c:pt>
                <c:pt idx="726">
                  <c:v>0.63821562143064703</c:v>
                </c:pt>
                <c:pt idx="727">
                  <c:v>0.64046751812874603</c:v>
                </c:pt>
                <c:pt idx="728">
                  <c:v>0.64270888425513384</c:v>
                </c:pt>
                <c:pt idx="729">
                  <c:v>0.64493954683964405</c:v>
                </c:pt>
                <c:pt idx="730">
                  <c:v>0.64715933692131555</c:v>
                </c:pt>
                <c:pt idx="731">
                  <c:v>0.64936808958026859</c:v>
                </c:pt>
                <c:pt idx="732">
                  <c:v>0.65156564396689665</c:v>
                </c:pt>
                <c:pt idx="733">
                  <c:v>0.65375184332790215</c:v>
                </c:pt>
                <c:pt idx="734">
                  <c:v>0.65592653502949316</c:v>
                </c:pt>
                <c:pt idx="735">
                  <c:v>0.65808957057776263</c:v>
                </c:pt>
                <c:pt idx="736">
                  <c:v>0.66024080563607768</c:v>
                </c:pt>
                <c:pt idx="737">
                  <c:v>0.6623801000395938</c:v>
                </c:pt>
                <c:pt idx="738">
                  <c:v>0.66450731780711703</c:v>
                </c:pt>
                <c:pt idx="739">
                  <c:v>0.66662232715004865</c:v>
                </c:pt>
                <c:pt idx="740">
                  <c:v>0.66872500047858585</c:v>
                </c:pt>
                <c:pt idx="741">
                  <c:v>0.6708152144052133</c:v>
                </c:pt>
                <c:pt idx="742">
                  <c:v>0.67289284974567565</c:v>
                </c:pt>
                <c:pt idx="743">
                  <c:v>0.67495779151710389</c:v>
                </c:pt>
                <c:pt idx="744">
                  <c:v>0.67700992893363265</c:v>
                </c:pt>
                <c:pt idx="745">
                  <c:v>0.6790491553996022</c:v>
                </c:pt>
                <c:pt idx="746">
                  <c:v>0.68107536850005002</c:v>
                </c:pt>
                <c:pt idx="747">
                  <c:v>0.68308846998908501</c:v>
                </c:pt>
                <c:pt idx="748">
                  <c:v>0.68508836577551857</c:v>
                </c:pt>
                <c:pt idx="749">
                  <c:v>0.68707496590644057</c:v>
                </c:pt>
                <c:pt idx="750">
                  <c:v>0.68904818454842265</c:v>
                </c:pt>
                <c:pt idx="751">
                  <c:v>0.69100793996651</c:v>
                </c:pt>
                <c:pt idx="752">
                  <c:v>0.69295415450109565</c:v>
                </c:pt>
                <c:pt idx="753">
                  <c:v>0.69488675454265358</c:v>
                </c:pt>
                <c:pt idx="754">
                  <c:v>0.69680567050451792</c:v>
                </c:pt>
                <c:pt idx="755">
                  <c:v>0.69871083679354884</c:v>
                </c:pt>
                <c:pt idx="756">
                  <c:v>0.70060219177910898</c:v>
                </c:pt>
                <c:pt idx="757">
                  <c:v>0.70247967776002462</c:v>
                </c:pt>
                <c:pt idx="758">
                  <c:v>0.70434324092979461</c:v>
                </c:pt>
                <c:pt idx="759">
                  <c:v>0.70619283134015565</c:v>
                </c:pt>
                <c:pt idx="760">
                  <c:v>0.70802840286294799</c:v>
                </c:pt>
                <c:pt idx="761">
                  <c:v>0.70984991315043788</c:v>
                </c:pt>
                <c:pt idx="762">
                  <c:v>0.7116573235940199</c:v>
                </c:pt>
                <c:pt idx="763">
                  <c:v>0.71345059928165577</c:v>
                </c:pt>
                <c:pt idx="764">
                  <c:v>0.71522970895380567</c:v>
                </c:pt>
                <c:pt idx="765">
                  <c:v>0.71699462495793098</c:v>
                </c:pt>
                <c:pt idx="766">
                  <c:v>0.71874532320205864</c:v>
                </c:pt>
                <c:pt idx="767">
                  <c:v>0.72048178310683697</c:v>
                </c:pt>
                <c:pt idx="768">
                  <c:v>0.72220398755667103</c:v>
                </c:pt>
                <c:pt idx="769">
                  <c:v>0.72391192284971062</c:v>
                </c:pt>
                <c:pt idx="770">
                  <c:v>0.7256055786468868</c:v>
                </c:pt>
                <c:pt idx="771">
                  <c:v>0.72728494791993359</c:v>
                </c:pt>
                <c:pt idx="772">
                  <c:v>0.72895002689875965</c:v>
                </c:pt>
                <c:pt idx="773">
                  <c:v>0.73060081501770791</c:v>
                </c:pt>
                <c:pt idx="774">
                  <c:v>0.73223731486128796</c:v>
                </c:pt>
                <c:pt idx="775">
                  <c:v>0.73385953210922661</c:v>
                </c:pt>
                <c:pt idx="776">
                  <c:v>0.73546747548070901</c:v>
                </c:pt>
                <c:pt idx="777">
                  <c:v>0.73706115667833394</c:v>
                </c:pt>
                <c:pt idx="778">
                  <c:v>0.73864059033124962</c:v>
                </c:pt>
                <c:pt idx="779">
                  <c:v>0.74020579393815289</c:v>
                </c:pt>
                <c:pt idx="780">
                  <c:v>0.74175678780960397</c:v>
                </c:pt>
                <c:pt idx="781">
                  <c:v>0.7432935950102475</c:v>
                </c:pt>
                <c:pt idx="782">
                  <c:v>0.74481624130056301</c:v>
                </c:pt>
                <c:pt idx="783">
                  <c:v>0.74632475507848584</c:v>
                </c:pt>
                <c:pt idx="784">
                  <c:v>0.74781916732076203</c:v>
                </c:pt>
                <c:pt idx="785">
                  <c:v>0.74929951152432284</c:v>
                </c:pt>
                <c:pt idx="786">
                  <c:v>0.7507658236473268</c:v>
                </c:pt>
                <c:pt idx="787">
                  <c:v>0.75221814205039905</c:v>
                </c:pt>
                <c:pt idx="788">
                  <c:v>0.75365650743776602</c:v>
                </c:pt>
                <c:pt idx="789">
                  <c:v>0.75508096279840464</c:v>
                </c:pt>
                <c:pt idx="790">
                  <c:v>0.75649155334736762</c:v>
                </c:pt>
                <c:pt idx="791">
                  <c:v>0.75788832646720261</c:v>
                </c:pt>
                <c:pt idx="792">
                  <c:v>0.75927133164955585</c:v>
                </c:pt>
                <c:pt idx="793">
                  <c:v>0.76064062043693981</c:v>
                </c:pt>
                <c:pt idx="794">
                  <c:v>0.7619962463648714</c:v>
                </c:pt>
                <c:pt idx="795">
                  <c:v>0.76333826490414403</c:v>
                </c:pt>
                <c:pt idx="796">
                  <c:v>0.76466673340358782</c:v>
                </c:pt>
                <c:pt idx="797">
                  <c:v>0.76598171103294299</c:v>
                </c:pt>
                <c:pt idx="798">
                  <c:v>0.76728325872647563</c:v>
                </c:pt>
                <c:pt idx="799">
                  <c:v>0.76857143912662862</c:v>
                </c:pt>
                <c:pt idx="800">
                  <c:v>0.76984631652840729</c:v>
                </c:pt>
                <c:pt idx="801">
                  <c:v>0.77110795682401789</c:v>
                </c:pt>
                <c:pt idx="802">
                  <c:v>0.77235642744828081</c:v>
                </c:pt>
                <c:pt idx="803">
                  <c:v>0.77359179732424665</c:v>
                </c:pt>
                <c:pt idx="804">
                  <c:v>0.77481413680963163</c:v>
                </c:pt>
                <c:pt idx="805">
                  <c:v>0.77602351764365884</c:v>
                </c:pt>
                <c:pt idx="806">
                  <c:v>0.77722001289454656</c:v>
                </c:pt>
                <c:pt idx="807">
                  <c:v>0.778403696907637</c:v>
                </c:pt>
                <c:pt idx="808">
                  <c:v>0.77957464525419584</c:v>
                </c:pt>
                <c:pt idx="809">
                  <c:v>0.78073293468064797</c:v>
                </c:pt>
                <c:pt idx="810">
                  <c:v>0.78187864305881782</c:v>
                </c:pt>
                <c:pt idx="811">
                  <c:v>0.78301184933650103</c:v>
                </c:pt>
                <c:pt idx="812">
                  <c:v>0.78413263348905105</c:v>
                </c:pt>
                <c:pt idx="813">
                  <c:v>0.78524107647142782</c:v>
                </c:pt>
                <c:pt idx="814">
                  <c:v>0.78633726017107597</c:v>
                </c:pt>
                <c:pt idx="815">
                  <c:v>0.787421267361604</c:v>
                </c:pt>
                <c:pt idx="816">
                  <c:v>0.78849318165703486</c:v>
                </c:pt>
                <c:pt idx="817">
                  <c:v>0.78955308746699149</c:v>
                </c:pt>
                <c:pt idx="818">
                  <c:v>0.79060106995246349</c:v>
                </c:pt>
                <c:pt idx="819">
                  <c:v>0.79163721498252004</c:v>
                </c:pt>
                <c:pt idx="820">
                  <c:v>0.7926616090916585</c:v>
                </c:pt>
                <c:pt idx="821">
                  <c:v>0.79367433943801802</c:v>
                </c:pt>
                <c:pt idx="822">
                  <c:v>0.79467549376228364</c:v>
                </c:pt>
                <c:pt idx="823">
                  <c:v>0.79566516034752299</c:v>
                </c:pt>
                <c:pt idx="824">
                  <c:v>0.79664342797965104</c:v>
                </c:pt>
                <c:pt idx="825">
                  <c:v>0.79761038590878797</c:v>
                </c:pt>
                <c:pt idx="826">
                  <c:v>0.79856612381137626</c:v>
                </c:pt>
                <c:pt idx="827">
                  <c:v>0.79951073175313558</c:v>
                </c:pt>
                <c:pt idx="828">
                  <c:v>0.80044430015268198</c:v>
                </c:pt>
                <c:pt idx="829">
                  <c:v>0.80136691974611418</c:v>
                </c:pt>
                <c:pt idx="830">
                  <c:v>0.80227868155230297</c:v>
                </c:pt>
                <c:pt idx="831">
                  <c:v>0.8031796768389049</c:v>
                </c:pt>
                <c:pt idx="832">
                  <c:v>0.80406999708925997</c:v>
                </c:pt>
                <c:pt idx="833">
                  <c:v>0.80494973397011982</c:v>
                </c:pt>
                <c:pt idx="834">
                  <c:v>0.80581897929992596</c:v>
                </c:pt>
                <c:pt idx="835">
                  <c:v>0.80667782501816365</c:v>
                </c:pt>
                <c:pt idx="836">
                  <c:v>0.80752636315521309</c:v>
                </c:pt>
                <c:pt idx="837">
                  <c:v>0.80836468580318999</c:v>
                </c:pt>
                <c:pt idx="838">
                  <c:v>0.80919288508733356</c:v>
                </c:pt>
                <c:pt idx="839">
                  <c:v>0.81001105313835065</c:v>
                </c:pt>
                <c:pt idx="840">
                  <c:v>0.81081928206535203</c:v>
                </c:pt>
                <c:pt idx="841">
                  <c:v>0.81161766392961598</c:v>
                </c:pt>
                <c:pt idx="842">
                  <c:v>0.81240629071903658</c:v>
                </c:pt>
                <c:pt idx="843">
                  <c:v>0.81318525432332878</c:v>
                </c:pt>
                <c:pt idx="844">
                  <c:v>0.81395464650990335</c:v>
                </c:pt>
                <c:pt idx="845">
                  <c:v>0.81471455890050404</c:v>
                </c:pt>
                <c:pt idx="846">
                  <c:v>0.81546508294856301</c:v>
                </c:pt>
                <c:pt idx="847">
                  <c:v>0.81620630991711218</c:v>
                </c:pt>
                <c:pt idx="848">
                  <c:v>0.81693833085757761</c:v>
                </c:pt>
                <c:pt idx="849">
                  <c:v>0.81766123658903755</c:v>
                </c:pt>
                <c:pt idx="850">
                  <c:v>0.81837511767829341</c:v>
                </c:pt>
                <c:pt idx="851">
                  <c:v>0.81908006442058989</c:v>
                </c:pt>
                <c:pt idx="852">
                  <c:v>0.81977616682088161</c:v>
                </c:pt>
                <c:pt idx="853">
                  <c:v>0.82046351457582001</c:v>
                </c:pt>
                <c:pt idx="854">
                  <c:v>0.82114219705631697</c:v>
                </c:pt>
                <c:pt idx="855">
                  <c:v>0.82181230329075849</c:v>
                </c:pt>
                <c:pt idx="856">
                  <c:v>0.82247392194880498</c:v>
                </c:pt>
                <c:pt idx="857">
                  <c:v>0.82312714132578801</c:v>
                </c:pt>
                <c:pt idx="858">
                  <c:v>0.82377204932769299</c:v>
                </c:pt>
                <c:pt idx="859">
                  <c:v>0.82440873345672061</c:v>
                </c:pt>
                <c:pt idx="860">
                  <c:v>0.82503728079739158</c:v>
                </c:pt>
                <c:pt idx="861">
                  <c:v>0.82565777800324403</c:v>
                </c:pt>
                <c:pt idx="862">
                  <c:v>0.82627031128402462</c:v>
                </c:pt>
                <c:pt idx="863">
                  <c:v>0.82687496639345581</c:v>
                </c:pt>
                <c:pt idx="864">
                  <c:v>0.82747182861746604</c:v>
                </c:pt>
                <c:pt idx="865">
                  <c:v>0.82806098276304996</c:v>
                </c:pt>
                <c:pt idx="866">
                  <c:v>0.82864251314746662</c:v>
                </c:pt>
                <c:pt idx="867">
                  <c:v>0.82921650358804699</c:v>
                </c:pt>
                <c:pt idx="868">
                  <c:v>0.82978303739245562</c:v>
                </c:pt>
                <c:pt idx="869">
                  <c:v>0.83034219734938763</c:v>
                </c:pt>
                <c:pt idx="870">
                  <c:v>0.83089406571976498</c:v>
                </c:pt>
                <c:pt idx="871">
                  <c:v>0.83143872422836651</c:v>
                </c:pt>
                <c:pt idx="872">
                  <c:v>0.83197625405589981</c:v>
                </c:pt>
                <c:pt idx="873">
                  <c:v>0.83250673583143908</c:v>
                </c:pt>
                <c:pt idx="874">
                  <c:v>0.83303024962549665</c:v>
                </c:pt>
                <c:pt idx="875">
                  <c:v>0.83354687494312663</c:v>
                </c:pt>
                <c:pt idx="876">
                  <c:v>0.8340566907178445</c:v>
                </c:pt>
                <c:pt idx="877">
                  <c:v>0.83455977530563596</c:v>
                </c:pt>
                <c:pt idx="878">
                  <c:v>0.83505620647948631</c:v>
                </c:pt>
                <c:pt idx="879">
                  <c:v>0.83554606142418164</c:v>
                </c:pt>
                <c:pt idx="880">
                  <c:v>0.83602941673165465</c:v>
                </c:pt>
                <c:pt idx="881">
                  <c:v>0.83650634839643556</c:v>
                </c:pt>
                <c:pt idx="882">
                  <c:v>0.83697693181163157</c:v>
                </c:pt>
                <c:pt idx="883">
                  <c:v>0.837441241765155</c:v>
                </c:pt>
                <c:pt idx="884">
                  <c:v>0.8378993524363133</c:v>
                </c:pt>
                <c:pt idx="885">
                  <c:v>0.83835133739263001</c:v>
                </c:pt>
                <c:pt idx="886">
                  <c:v>0.83879726958716705</c:v>
                </c:pt>
                <c:pt idx="887">
                  <c:v>0.83923722135588663</c:v>
                </c:pt>
                <c:pt idx="888">
                  <c:v>0.83967126441550366</c:v>
                </c:pt>
                <c:pt idx="889">
                  <c:v>0.840099469861468</c:v>
                </c:pt>
                <c:pt idx="890">
                  <c:v>0.84052190816643602</c:v>
                </c:pt>
                <c:pt idx="891">
                  <c:v>0.84093864917871863</c:v>
                </c:pt>
                <c:pt idx="892">
                  <c:v>0.84134976212121104</c:v>
                </c:pt>
                <c:pt idx="893">
                  <c:v>0.84175531559049155</c:v>
                </c:pt>
                <c:pt idx="894">
                  <c:v>0.84215537755609782</c:v>
                </c:pt>
                <c:pt idx="895">
                  <c:v>0.84255001536020002</c:v>
                </c:pt>
                <c:pt idx="896">
                  <c:v>0.8429392957173435</c:v>
                </c:pt>
                <c:pt idx="897">
                  <c:v>0.8433232847144565</c:v>
                </c:pt>
                <c:pt idx="898">
                  <c:v>0.84370204781110203</c:v>
                </c:pt>
                <c:pt idx="899">
                  <c:v>0.84407564983990002</c:v>
                </c:pt>
                <c:pt idx="900">
                  <c:v>0.84444415500715797</c:v>
                </c:pt>
                <c:pt idx="901">
                  <c:v>0.8448076268937148</c:v>
                </c:pt>
                <c:pt idx="902">
                  <c:v>0.84516612845587702</c:v>
                </c:pt>
                <c:pt idx="903">
                  <c:v>0.845519722026702</c:v>
                </c:pt>
                <c:pt idx="904">
                  <c:v>0.84586846931726256</c:v>
                </c:pt>
                <c:pt idx="905">
                  <c:v>0.84621243141820501</c:v>
                </c:pt>
                <c:pt idx="906">
                  <c:v>0.84655166880140997</c:v>
                </c:pt>
                <c:pt idx="907">
                  <c:v>0.84688624132183499</c:v>
                </c:pt>
                <c:pt idx="908">
                  <c:v>0.84721620821947763</c:v>
                </c:pt>
                <c:pt idx="909">
                  <c:v>0.8475416281215008</c:v>
                </c:pt>
                <c:pt idx="910">
                  <c:v>0.84786255904444896</c:v>
                </c:pt>
                <c:pt idx="911">
                  <c:v>0.84817905839672381</c:v>
                </c:pt>
                <c:pt idx="912">
                  <c:v>0.8484911829809515</c:v>
                </c:pt>
                <c:pt idx="913">
                  <c:v>0.84879898899675599</c:v>
                </c:pt>
                <c:pt idx="914">
                  <c:v>0.84910253204339681</c:v>
                </c:pt>
                <c:pt idx="915">
                  <c:v>0.849401867122627</c:v>
                </c:pt>
                <c:pt idx="916">
                  <c:v>0.84969704864174389</c:v>
                </c:pt>
                <c:pt idx="917">
                  <c:v>0.84998813041650889</c:v>
                </c:pt>
                <c:pt idx="918">
                  <c:v>0.85027516567439965</c:v>
                </c:pt>
                <c:pt idx="919">
                  <c:v>0.85055820705782703</c:v>
                </c:pt>
                <c:pt idx="920">
                  <c:v>0.85083730662744461</c:v>
                </c:pt>
                <c:pt idx="921">
                  <c:v>0.85111251586557102</c:v>
                </c:pt>
                <c:pt idx="922">
                  <c:v>0.85138388567969203</c:v>
                </c:pt>
                <c:pt idx="923">
                  <c:v>0.85165146640602296</c:v>
                </c:pt>
                <c:pt idx="924">
                  <c:v>0.85191530781309865</c:v>
                </c:pt>
                <c:pt idx="925">
                  <c:v>0.85217545910558457</c:v>
                </c:pt>
                <c:pt idx="926">
                  <c:v>0.85243196892788398</c:v>
                </c:pt>
                <c:pt idx="927">
                  <c:v>0.8526848853681489</c:v>
                </c:pt>
                <c:pt idx="928">
                  <c:v>0.85293425596197303</c:v>
                </c:pt>
                <c:pt idx="929">
                  <c:v>0.85318012769648521</c:v>
                </c:pt>
                <c:pt idx="930">
                  <c:v>0.85342254701419862</c:v>
                </c:pt>
                <c:pt idx="931">
                  <c:v>0.85366155981714897</c:v>
                </c:pt>
                <c:pt idx="932">
                  <c:v>0.8538972114709068</c:v>
                </c:pt>
                <c:pt idx="933">
                  <c:v>0.85412954680865605</c:v>
                </c:pt>
                <c:pt idx="934">
                  <c:v>0.85435861013545922</c:v>
                </c:pt>
                <c:pt idx="935">
                  <c:v>0.85458444523229249</c:v>
                </c:pt>
                <c:pt idx="936">
                  <c:v>0.85480709536039789</c:v>
                </c:pt>
                <c:pt idx="937">
                  <c:v>0.85502660326540281</c:v>
                </c:pt>
                <c:pt idx="938">
                  <c:v>0.85524301118166401</c:v>
                </c:pt>
                <c:pt idx="939">
                  <c:v>0.85545636083655718</c:v>
                </c:pt>
                <c:pt idx="940">
                  <c:v>0.85566669345479185</c:v>
                </c:pt>
                <c:pt idx="941">
                  <c:v>0.85587404976263159</c:v>
                </c:pt>
                <c:pt idx="942">
                  <c:v>0.85607846999244397</c:v>
                </c:pt>
                <c:pt idx="943">
                  <c:v>0.85627999388690001</c:v>
                </c:pt>
                <c:pt idx="944">
                  <c:v>0.85647866070341205</c:v>
                </c:pt>
                <c:pt idx="945">
                  <c:v>0.85667450921852983</c:v>
                </c:pt>
                <c:pt idx="946">
                  <c:v>0.85686757773226019</c:v>
                </c:pt>
                <c:pt idx="947">
                  <c:v>0.8570579040726245</c:v>
                </c:pt>
                <c:pt idx="948">
                  <c:v>0.85724552559988298</c:v>
                </c:pt>
                <c:pt idx="949">
                  <c:v>0.85743047921100801</c:v>
                </c:pt>
                <c:pt idx="950">
                  <c:v>0.85761280134418982</c:v>
                </c:pt>
                <c:pt idx="951">
                  <c:v>0.85779252798307681</c:v>
                </c:pt>
                <c:pt idx="952">
                  <c:v>0.8579696946613119</c:v>
                </c:pt>
                <c:pt idx="953">
                  <c:v>0.85814433646687305</c:v>
                </c:pt>
                <c:pt idx="954">
                  <c:v>0.85831648804645777</c:v>
                </c:pt>
                <c:pt idx="955">
                  <c:v>0.85848618360996209</c:v>
                </c:pt>
                <c:pt idx="956">
                  <c:v>0.85865345693475981</c:v>
                </c:pt>
                <c:pt idx="957">
                  <c:v>0.85881834137006796</c:v>
                </c:pt>
                <c:pt idx="958">
                  <c:v>0.85898086984143496</c:v>
                </c:pt>
                <c:pt idx="959">
                  <c:v>0.85914107485496505</c:v>
                </c:pt>
                <c:pt idx="960">
                  <c:v>0.85929898850170405</c:v>
                </c:pt>
                <c:pt idx="961">
                  <c:v>0.85945464246196202</c:v>
                </c:pt>
                <c:pt idx="962">
                  <c:v>0.85960806800961764</c:v>
                </c:pt>
                <c:pt idx="963">
                  <c:v>0.85975929601641443</c:v>
                </c:pt>
                <c:pt idx="964">
                  <c:v>0.85990835695619183</c:v>
                </c:pt>
                <c:pt idx="965">
                  <c:v>0.86005528090921701</c:v>
                </c:pt>
                <c:pt idx="966">
                  <c:v>0.86020009756639881</c:v>
                </c:pt>
                <c:pt idx="967">
                  <c:v>0.86034283623343943</c:v>
                </c:pt>
                <c:pt idx="968">
                  <c:v>0.86048352583508858</c:v>
                </c:pt>
                <c:pt idx="969">
                  <c:v>0.86062219491936298</c:v>
                </c:pt>
                <c:pt idx="970">
                  <c:v>0.86075887166160781</c:v>
                </c:pt>
                <c:pt idx="971">
                  <c:v>0.86089358386863901</c:v>
                </c:pt>
                <c:pt idx="972">
                  <c:v>0.86102635898293756</c:v>
                </c:pt>
                <c:pt idx="973">
                  <c:v>0.86115722408663997</c:v>
                </c:pt>
                <c:pt idx="974">
                  <c:v>0.86128620590561877</c:v>
                </c:pt>
                <c:pt idx="975">
                  <c:v>0.86141333081355898</c:v>
                </c:pt>
                <c:pt idx="976">
                  <c:v>0.86153862483588661</c:v>
                </c:pt>
                <c:pt idx="977">
                  <c:v>0.86166211365382483</c:v>
                </c:pt>
                <c:pt idx="978">
                  <c:v>0.86178382260828856</c:v>
                </c:pt>
                <c:pt idx="979">
                  <c:v>0.86190377670383944</c:v>
                </c:pt>
                <c:pt idx="980">
                  <c:v>0.86202200061260204</c:v>
                </c:pt>
                <c:pt idx="981">
                  <c:v>0.8621385186781183</c:v>
                </c:pt>
                <c:pt idx="982">
                  <c:v>0.86225335491911903</c:v>
                </c:pt>
                <c:pt idx="983">
                  <c:v>0.86236653303348365</c:v>
                </c:pt>
                <c:pt idx="984">
                  <c:v>0.86247807640190088</c:v>
                </c:pt>
                <c:pt idx="985">
                  <c:v>0.8625880080916275</c:v>
                </c:pt>
                <c:pt idx="986">
                  <c:v>0.86269635086032803</c:v>
                </c:pt>
                <c:pt idx="987">
                  <c:v>0.86280312715963203</c:v>
                </c:pt>
                <c:pt idx="988">
                  <c:v>0.86290835913888631</c:v>
                </c:pt>
                <c:pt idx="989">
                  <c:v>0.86301206864870605</c:v>
                </c:pt>
                <c:pt idx="990">
                  <c:v>0.8631142772447169</c:v>
                </c:pt>
                <c:pt idx="991">
                  <c:v>0.86321500619095803</c:v>
                </c:pt>
                <c:pt idx="992">
                  <c:v>0.86331427646358483</c:v>
                </c:pt>
                <c:pt idx="993">
                  <c:v>0.86341210875419949</c:v>
                </c:pt>
                <c:pt idx="994">
                  <c:v>0.86350852347357221</c:v>
                </c:pt>
                <c:pt idx="995">
                  <c:v>0.86360354075481605</c:v>
                </c:pt>
                <c:pt idx="996">
                  <c:v>0.86369718045702704</c:v>
                </c:pt>
                <c:pt idx="997">
                  <c:v>0.86378946216856156</c:v>
                </c:pt>
                <c:pt idx="998">
                  <c:v>0.86388040521035503</c:v>
                </c:pt>
              </c:numCache>
            </c:numRef>
          </c:yVal>
          <c:smooth val="0"/>
          <c:extLst>
            <c:ext xmlns:c16="http://schemas.microsoft.com/office/drawing/2014/chart" uri="{C3380CC4-5D6E-409C-BE32-E72D297353CC}">
              <c16:uniqueId val="{00000000-B020-4A48-BAC3-08F49F9F977A}"/>
            </c:ext>
          </c:extLst>
        </c:ser>
        <c:ser>
          <c:idx val="6"/>
          <c:order val="1"/>
          <c:tx>
            <c:v>SMS</c:v>
          </c:tx>
          <c:spPr>
            <a:ln w="63500">
              <a:solidFill>
                <a:srgbClr val="0070C0"/>
              </a:solidFill>
            </a:ln>
          </c:spPr>
          <c:marker>
            <c:symbol val="none"/>
          </c:marker>
          <c:xVal>
            <c:numRef>
              <c:f>Sheet1!$I$2:$I$1000</c:f>
              <c:numCache>
                <c:formatCode>General</c:formatCode>
                <c:ptCount val="999"/>
                <c:pt idx="0">
                  <c:v>5.4677236625772039E-4</c:v>
                </c:pt>
                <c:pt idx="1">
                  <c:v>5.5509884899260838E-4</c:v>
                </c:pt>
                <c:pt idx="2">
                  <c:v>5.6355213095696114E-4</c:v>
                </c:pt>
                <c:pt idx="3">
                  <c:v>5.7213414310352401E-4</c:v>
                </c:pt>
                <c:pt idx="4">
                  <c:v>5.8084684579037804E-4</c:v>
                </c:pt>
                <c:pt idx="5">
                  <c:v>5.896922292288083E-4</c:v>
                </c:pt>
                <c:pt idx="6">
                  <c:v>5.986723139378839E-4</c:v>
                </c:pt>
                <c:pt idx="7">
                  <c:v>6.0778915120595939E-4</c:v>
                </c:pt>
                <c:pt idx="8">
                  <c:v>6.1704482355935913E-4</c:v>
                </c:pt>
                <c:pt idx="9">
                  <c:v>6.2644144523791613E-4</c:v>
                </c:pt>
                <c:pt idx="10">
                  <c:v>6.3598116267808821E-4</c:v>
                </c:pt>
                <c:pt idx="11">
                  <c:v>6.4566615500314794E-4</c:v>
                </c:pt>
                <c:pt idx="12">
                  <c:v>6.5549863452094915E-4</c:v>
                </c:pt>
                <c:pt idx="13">
                  <c:v>6.6548084722938992E-4</c:v>
                </c:pt>
                <c:pt idx="14">
                  <c:v>6.7561507332934202E-4</c:v>
                </c:pt>
                <c:pt idx="15">
                  <c:v>6.8590362774551212E-4</c:v>
                </c:pt>
                <c:pt idx="16">
                  <c:v>6.9634886065534512E-4</c:v>
                </c:pt>
                <c:pt idx="17">
                  <c:v>7.0695315802572919E-4</c:v>
                </c:pt>
                <c:pt idx="18">
                  <c:v>7.1771894215810034E-4</c:v>
                </c:pt>
                <c:pt idx="19">
                  <c:v>7.2864867224172933E-4</c:v>
                </c:pt>
                <c:pt idx="20">
                  <c:v>7.397448449154697E-4</c:v>
                </c:pt>
                <c:pt idx="21">
                  <c:v>7.5100999483803733E-4</c:v>
                </c:pt>
                <c:pt idx="22">
                  <c:v>7.6244669526703412E-4</c:v>
                </c:pt>
                <c:pt idx="23">
                  <c:v>7.7405755864673833E-4</c:v>
                </c:pt>
                <c:pt idx="24">
                  <c:v>7.8584523720480893E-4</c:v>
                </c:pt>
                <c:pt idx="25">
                  <c:v>7.978124235581926E-4</c:v>
                </c:pt>
                <c:pt idx="26">
                  <c:v>8.0996185132811791E-4</c:v>
                </c:pt>
                <c:pt idx="27">
                  <c:v>8.2229629576457746E-4</c:v>
                </c:pt>
                <c:pt idx="28">
                  <c:v>8.3481857438027346E-4</c:v>
                </c:pt>
                <c:pt idx="29">
                  <c:v>8.4753154759418744E-4</c:v>
                </c:pt>
                <c:pt idx="30">
                  <c:v>8.6043811938496225E-4</c:v>
                </c:pt>
                <c:pt idx="31">
                  <c:v>8.7354123795429313E-4</c:v>
                </c:pt>
                <c:pt idx="32">
                  <c:v>8.8684389640028766E-4</c:v>
                </c:pt>
                <c:pt idx="33">
                  <c:v>9.0034913340131413E-4</c:v>
                </c:pt>
                <c:pt idx="34">
                  <c:v>9.1406003390995065E-4</c:v>
                </c:pt>
                <c:pt idx="35">
                  <c:v>9.2797972985783964E-4</c:v>
                </c:pt>
                <c:pt idx="36">
                  <c:v>9.4211140087088567E-4</c:v>
                </c:pt>
                <c:pt idx="37">
                  <c:v>9.5645827499583728E-4</c:v>
                </c:pt>
                <c:pt idx="38">
                  <c:v>9.7102362943738568E-4</c:v>
                </c:pt>
                <c:pt idx="39">
                  <c:v>9.8581079130700489E-4</c:v>
                </c:pt>
                <c:pt idx="40">
                  <c:v>1.0008231383827203E-3</c:v>
                </c:pt>
                <c:pt idx="41">
                  <c:v>1.0160640998809404E-3</c:v>
                </c:pt>
                <c:pt idx="42">
                  <c:v>1.0315371572395299E-3</c:v>
                </c:pt>
                <c:pt idx="43">
                  <c:v>1.0472458449132499E-3</c:v>
                </c:pt>
                <c:pt idx="44">
                  <c:v>1.0631937511809402E-3</c:v>
                </c:pt>
                <c:pt idx="45">
                  <c:v>1.07938451896542E-3</c:v>
                </c:pt>
                <c:pt idx="46">
                  <c:v>1.0958218466654004E-3</c:v>
                </c:pt>
                <c:pt idx="47">
                  <c:v>1.1125094890004103E-3</c:v>
                </c:pt>
                <c:pt idx="48">
                  <c:v>1.1294512578684402E-3</c:v>
                </c:pt>
                <c:pt idx="49">
                  <c:v>1.1466510232167153E-3</c:v>
                </c:pt>
                <c:pt idx="50">
                  <c:v>1.1641127139256017E-3</c:v>
                </c:pt>
                <c:pt idx="51">
                  <c:v>1.1818403187061621E-3</c:v>
                </c:pt>
                <c:pt idx="52">
                  <c:v>1.1998378870113461E-3</c:v>
                </c:pt>
                <c:pt idx="53">
                  <c:v>1.2181095299607743E-3</c:v>
                </c:pt>
                <c:pt idx="54">
                  <c:v>1.2366594212799501E-3</c:v>
                </c:pt>
                <c:pt idx="55">
                  <c:v>1.2554917982537498E-3</c:v>
                </c:pt>
                <c:pt idx="56">
                  <c:v>1.2746109626941761E-3</c:v>
                </c:pt>
                <c:pt idx="57">
                  <c:v>1.2940212819230103E-3</c:v>
                </c:pt>
                <c:pt idx="58">
                  <c:v>1.3137271897695503E-3</c:v>
                </c:pt>
                <c:pt idx="59">
                  <c:v>1.3337331875833021E-3</c:v>
                </c:pt>
                <c:pt idx="60">
                  <c:v>1.3540438452622548E-3</c:v>
                </c:pt>
                <c:pt idx="61">
                  <c:v>1.3746638022966821E-3</c:v>
                </c:pt>
                <c:pt idx="62">
                  <c:v>1.3955977688291203E-3</c:v>
                </c:pt>
                <c:pt idx="63">
                  <c:v>1.4168505267300995E-3</c:v>
                </c:pt>
                <c:pt idx="64">
                  <c:v>1.4384269306904321E-3</c:v>
                </c:pt>
                <c:pt idx="65">
                  <c:v>1.4603319093303905E-3</c:v>
                </c:pt>
                <c:pt idx="66">
                  <c:v>1.482570466325288E-3</c:v>
                </c:pt>
                <c:pt idx="67">
                  <c:v>1.50514768154849E-3</c:v>
                </c:pt>
                <c:pt idx="68">
                  <c:v>1.5280687122319705E-3</c:v>
                </c:pt>
                <c:pt idx="69">
                  <c:v>1.55133879414413E-3</c:v>
                </c:pt>
                <c:pt idx="70">
                  <c:v>1.5749632427859205E-3</c:v>
                </c:pt>
                <c:pt idx="71">
                  <c:v>1.598947454605023E-3</c:v>
                </c:pt>
                <c:pt idx="72">
                  <c:v>1.6232969082284221E-3</c:v>
                </c:pt>
                <c:pt idx="73">
                  <c:v>1.6480171657141664E-3</c:v>
                </c:pt>
                <c:pt idx="74">
                  <c:v>1.673113873821481E-3</c:v>
                </c:pt>
                <c:pt idx="75">
                  <c:v>1.6985927653009958E-3</c:v>
                </c:pt>
                <c:pt idx="76">
                  <c:v>1.7244596602040321E-3</c:v>
                </c:pt>
                <c:pt idx="77">
                  <c:v>1.7507204672122141E-3</c:v>
                </c:pt>
                <c:pt idx="78">
                  <c:v>1.7773811849870354E-3</c:v>
                </c:pt>
                <c:pt idx="79">
                  <c:v>1.8044479035401538E-3</c:v>
                </c:pt>
                <c:pt idx="80">
                  <c:v>1.8319268056244899E-3</c:v>
                </c:pt>
                <c:pt idx="81">
                  <c:v>1.8598241681466905E-3</c:v>
                </c:pt>
                <c:pt idx="82">
                  <c:v>1.8881463636007407E-3</c:v>
                </c:pt>
                <c:pt idx="83">
                  <c:v>1.9168998615235844E-3</c:v>
                </c:pt>
                <c:pt idx="84">
                  <c:v>1.9460912299731801E-3</c:v>
                </c:pt>
                <c:pt idx="85">
                  <c:v>1.9757271370286103E-3</c:v>
                </c:pt>
                <c:pt idx="86">
                  <c:v>2.0058143523132852E-3</c:v>
                </c:pt>
                <c:pt idx="87">
                  <c:v>2.0363597485414499E-3</c:v>
                </c:pt>
                <c:pt idx="88">
                  <c:v>2.0673703030877452E-3</c:v>
                </c:pt>
                <c:pt idx="89">
                  <c:v>2.0988530995814407E-3</c:v>
                </c:pt>
                <c:pt idx="90">
                  <c:v>2.1308153295243005E-3</c:v>
                </c:pt>
                <c:pt idx="91">
                  <c:v>2.1632642939333415E-3</c:v>
                </c:pt>
                <c:pt idx="92">
                  <c:v>2.1962074050084304E-3</c:v>
                </c:pt>
                <c:pt idx="93">
                  <c:v>2.2296521878258104E-3</c:v>
                </c:pt>
                <c:pt idx="94">
                  <c:v>2.2636062820567244E-3</c:v>
                </c:pt>
                <c:pt idx="95">
                  <c:v>2.2980774437123962E-3</c:v>
                </c:pt>
                <c:pt idx="96">
                  <c:v>2.333073546916128E-3</c:v>
                </c:pt>
                <c:pt idx="97">
                  <c:v>2.3686025857016209E-3</c:v>
                </c:pt>
                <c:pt idx="98">
                  <c:v>2.4046726758391998E-3</c:v>
                </c:pt>
                <c:pt idx="99">
                  <c:v>2.4412920566895652E-3</c:v>
                </c:pt>
                <c:pt idx="100">
                  <c:v>2.4784690930858308E-3</c:v>
                </c:pt>
                <c:pt idx="101">
                  <c:v>2.5162122772445011E-3</c:v>
                </c:pt>
                <c:pt idx="102">
                  <c:v>2.5545302307051197E-3</c:v>
                </c:pt>
                <c:pt idx="103">
                  <c:v>2.5934317062996344E-3</c:v>
                </c:pt>
                <c:pt idx="104">
                  <c:v>2.6329255901518505E-3</c:v>
                </c:pt>
                <c:pt idx="105">
                  <c:v>2.673020903707502E-3</c:v>
                </c:pt>
                <c:pt idx="106">
                  <c:v>2.7137268057944339E-3</c:v>
                </c:pt>
                <c:pt idx="107">
                  <c:v>2.7550525947151005E-3</c:v>
                </c:pt>
                <c:pt idx="108">
                  <c:v>2.7970077103707208E-3</c:v>
                </c:pt>
                <c:pt idx="109">
                  <c:v>2.8396017364169211E-3</c:v>
                </c:pt>
                <c:pt idx="110">
                  <c:v>2.8828444024537178E-3</c:v>
                </c:pt>
                <c:pt idx="111">
                  <c:v>2.9267455862474452E-3</c:v>
                </c:pt>
                <c:pt idx="112">
                  <c:v>2.9713153159872411E-3</c:v>
                </c:pt>
                <c:pt idx="113">
                  <c:v>3.0165637725758812E-3</c:v>
                </c:pt>
                <c:pt idx="114">
                  <c:v>3.0625012919552556E-3</c:v>
                </c:pt>
                <c:pt idx="115">
                  <c:v>3.1091383674672762E-3</c:v>
                </c:pt>
                <c:pt idx="116">
                  <c:v>3.1564856522509812E-3</c:v>
                </c:pt>
                <c:pt idx="117">
                  <c:v>3.2045539616761816E-3</c:v>
                </c:pt>
                <c:pt idx="118">
                  <c:v>3.2533542758133921E-3</c:v>
                </c:pt>
                <c:pt idx="119">
                  <c:v>3.3028977419425343E-3</c:v>
                </c:pt>
                <c:pt idx="120">
                  <c:v>3.3531956770989652E-3</c:v>
                </c:pt>
                <c:pt idx="121">
                  <c:v>3.4042595706588316E-3</c:v>
                </c:pt>
                <c:pt idx="122">
                  <c:v>3.4561010869632808E-3</c:v>
                </c:pt>
                <c:pt idx="123">
                  <c:v>3.5087320679830841E-3</c:v>
                </c:pt>
                <c:pt idx="124">
                  <c:v>3.5621645360234223E-3</c:v>
                </c:pt>
                <c:pt idx="125">
                  <c:v>3.6164106964704412E-3</c:v>
                </c:pt>
                <c:pt idx="126">
                  <c:v>3.6714829405791252E-3</c:v>
                </c:pt>
                <c:pt idx="127">
                  <c:v>3.7273938483037682E-3</c:v>
                </c:pt>
                <c:pt idx="128">
                  <c:v>3.7841561911712836E-3</c:v>
                </c:pt>
                <c:pt idx="129">
                  <c:v>3.8417829351992307E-3</c:v>
                </c:pt>
                <c:pt idx="130">
                  <c:v>3.9002872438571516E-3</c:v>
                </c:pt>
                <c:pt idx="131">
                  <c:v>3.9596824810731804E-3</c:v>
                </c:pt>
                <c:pt idx="132">
                  <c:v>4.0199822142875001E-3</c:v>
                </c:pt>
                <c:pt idx="133">
                  <c:v>4.0812002175507804E-3</c:v>
                </c:pt>
                <c:pt idx="134">
                  <c:v>4.1433504746708734E-3</c:v>
                </c:pt>
                <c:pt idx="135">
                  <c:v>4.2064471824070334E-3</c:v>
                </c:pt>
                <c:pt idx="136">
                  <c:v>4.2705047537126934E-3</c:v>
                </c:pt>
                <c:pt idx="137">
                  <c:v>4.3355378210280298E-3</c:v>
                </c:pt>
                <c:pt idx="138">
                  <c:v>4.4015612396224113E-3</c:v>
                </c:pt>
                <c:pt idx="139">
                  <c:v>4.4685900909871923E-3</c:v>
                </c:pt>
                <c:pt idx="140">
                  <c:v>4.5366396862814877E-3</c:v>
                </c:pt>
                <c:pt idx="141">
                  <c:v>4.6057255698288297E-3</c:v>
                </c:pt>
                <c:pt idx="142">
                  <c:v>4.6758635226688914E-3</c:v>
                </c:pt>
                <c:pt idx="143">
                  <c:v>4.7470695661612798E-3</c:v>
                </c:pt>
                <c:pt idx="144">
                  <c:v>4.8193599656459734E-3</c:v>
                </c:pt>
                <c:pt idx="145">
                  <c:v>4.8927512341583506E-3</c:v>
                </c:pt>
                <c:pt idx="146">
                  <c:v>4.9672601362013924E-3</c:v>
                </c:pt>
                <c:pt idx="147">
                  <c:v>5.042903691575013E-3</c:v>
                </c:pt>
                <c:pt idx="148">
                  <c:v>5.119699179264036E-3</c:v>
                </c:pt>
                <c:pt idx="149">
                  <c:v>5.1976641413847514E-3</c:v>
                </c:pt>
                <c:pt idx="150">
                  <c:v>5.2768163871927095E-3</c:v>
                </c:pt>
                <c:pt idx="151">
                  <c:v>5.3571739971498599E-3</c:v>
                </c:pt>
                <c:pt idx="152">
                  <c:v>5.4387553270557011E-3</c:v>
                </c:pt>
                <c:pt idx="153">
                  <c:v>5.5215790122392933E-3</c:v>
                </c:pt>
                <c:pt idx="154">
                  <c:v>5.6056639718165433E-3</c:v>
                </c:pt>
                <c:pt idx="155">
                  <c:v>5.6910294130118177E-3</c:v>
                </c:pt>
                <c:pt idx="156">
                  <c:v>5.7776948355449534E-3</c:v>
                </c:pt>
                <c:pt idx="157">
                  <c:v>5.8656800360861816E-3</c:v>
                </c:pt>
                <c:pt idx="158">
                  <c:v>5.9550051127779113E-3</c:v>
                </c:pt>
                <c:pt idx="159">
                  <c:v>6.0456904698252423E-3</c:v>
                </c:pt>
                <c:pt idx="160">
                  <c:v>6.1377568221575802E-3</c:v>
                </c:pt>
                <c:pt idx="161">
                  <c:v>6.2312252001600898E-3</c:v>
                </c:pt>
                <c:pt idx="162">
                  <c:v>6.3261169544771411E-3</c:v>
                </c:pt>
                <c:pt idx="163">
                  <c:v>6.4224537608905024E-3</c:v>
                </c:pt>
                <c:pt idx="164">
                  <c:v>6.5202576252696137E-3</c:v>
                </c:pt>
                <c:pt idx="165">
                  <c:v>6.6195508885985195E-3</c:v>
                </c:pt>
                <c:pt idx="166">
                  <c:v>6.7203562320797324E-3</c:v>
                </c:pt>
                <c:pt idx="167">
                  <c:v>6.8226966823145292E-3</c:v>
                </c:pt>
                <c:pt idx="168">
                  <c:v>6.9265956165628934E-3</c:v>
                </c:pt>
                <c:pt idx="169">
                  <c:v>7.0320767680842134E-3</c:v>
                </c:pt>
                <c:pt idx="170">
                  <c:v>7.1391642315575014E-3</c:v>
                </c:pt>
                <c:pt idx="171">
                  <c:v>7.2478824685862919E-3</c:v>
                </c:pt>
                <c:pt idx="172">
                  <c:v>7.3582563132855924E-3</c:v>
                </c:pt>
                <c:pt idx="173">
                  <c:v>7.4703109779549123E-3</c:v>
                </c:pt>
                <c:pt idx="174">
                  <c:v>7.5840720588374703E-3</c:v>
                </c:pt>
                <c:pt idx="175">
                  <c:v>7.6995655419669707E-3</c:v>
                </c:pt>
                <c:pt idx="176">
                  <c:v>7.8168178091035309E-3</c:v>
                </c:pt>
                <c:pt idx="177">
                  <c:v>7.9358556437599224E-3</c:v>
                </c:pt>
                <c:pt idx="178">
                  <c:v>8.056706237320025E-3</c:v>
                </c:pt>
                <c:pt idx="179">
                  <c:v>8.1793971952484525E-3</c:v>
                </c:pt>
                <c:pt idx="180">
                  <c:v>8.3039565433995228E-3</c:v>
                </c:pt>
                <c:pt idx="181">
                  <c:v>8.4304127344157227E-3</c:v>
                </c:pt>
                <c:pt idx="182">
                  <c:v>8.5587946542293319E-3</c:v>
                </c:pt>
                <c:pt idx="183">
                  <c:v>8.6891316286590008E-3</c:v>
                </c:pt>
                <c:pt idx="184">
                  <c:v>8.8214534301106536E-3</c:v>
                </c:pt>
                <c:pt idx="185">
                  <c:v>8.9557902843765119E-3</c:v>
                </c:pt>
                <c:pt idx="186">
                  <c:v>9.0921728775394568E-3</c:v>
                </c:pt>
                <c:pt idx="187">
                  <c:v>9.2306323629841557E-3</c:v>
                </c:pt>
                <c:pt idx="188">
                  <c:v>9.3712003685118301E-3</c:v>
                </c:pt>
                <c:pt idx="189">
                  <c:v>9.5139090035653746E-3</c:v>
                </c:pt>
                <c:pt idx="190">
                  <c:v>9.6587908665637708E-3</c:v>
                </c:pt>
                <c:pt idx="191">
                  <c:v>9.8058790523492447E-3</c:v>
                </c:pt>
                <c:pt idx="192">
                  <c:v>9.955207159745471E-3</c:v>
                </c:pt>
                <c:pt idx="193">
                  <c:v>1.010680929923401E-2</c:v>
                </c:pt>
                <c:pt idx="194">
                  <c:v>1.0260720100744899E-2</c:v>
                </c:pt>
                <c:pt idx="195">
                  <c:v>1.0416974721568403E-2</c:v>
                </c:pt>
                <c:pt idx="196">
                  <c:v>1.0575608854384104E-2</c:v>
                </c:pt>
                <c:pt idx="197">
                  <c:v>1.0736658735415443E-2</c:v>
                </c:pt>
                <c:pt idx="198">
                  <c:v>1.0900161152706023E-2</c:v>
                </c:pt>
                <c:pt idx="199">
                  <c:v>1.1066153454523801E-2</c:v>
                </c:pt>
                <c:pt idx="200">
                  <c:v>1.1234673557892202E-2</c:v>
                </c:pt>
                <c:pt idx="201">
                  <c:v>1.1405759957251021E-2</c:v>
                </c:pt>
                <c:pt idx="202">
                  <c:v>1.1579451733249703E-2</c:v>
                </c:pt>
                <c:pt idx="203">
                  <c:v>1.17557885616748E-2</c:v>
                </c:pt>
                <c:pt idx="204">
                  <c:v>1.1934810722512621E-2</c:v>
                </c:pt>
                <c:pt idx="205">
                  <c:v>1.2116559109149799E-2</c:v>
                </c:pt>
                <c:pt idx="206">
                  <c:v>1.2301075237715871E-2</c:v>
                </c:pt>
                <c:pt idx="207">
                  <c:v>1.2488401256564143E-2</c:v>
                </c:pt>
                <c:pt idx="208">
                  <c:v>1.2678579955902505E-2</c:v>
                </c:pt>
                <c:pt idx="209">
                  <c:v>1.2871654777566003E-2</c:v>
                </c:pt>
                <c:pt idx="210">
                  <c:v>1.3067669824940099E-2</c:v>
                </c:pt>
                <c:pt idx="211">
                  <c:v>1.3266669873035607E-2</c:v>
                </c:pt>
                <c:pt idx="212">
                  <c:v>1.3468700378716518E-2</c:v>
                </c:pt>
                <c:pt idx="213">
                  <c:v>1.3673807491082839E-2</c:v>
                </c:pt>
                <c:pt idx="214">
                  <c:v>1.3882038062013108E-2</c:v>
                </c:pt>
                <c:pt idx="215">
                  <c:v>1.4093439656865821E-2</c:v>
                </c:pt>
                <c:pt idx="216">
                  <c:v>1.4308060565345998E-2</c:v>
                </c:pt>
                <c:pt idx="217">
                  <c:v>1.4525949812534002E-2</c:v>
                </c:pt>
                <c:pt idx="218">
                  <c:v>1.4747157170085302E-2</c:v>
                </c:pt>
                <c:pt idx="219">
                  <c:v>1.4971733167599298E-2</c:v>
                </c:pt>
                <c:pt idx="220">
                  <c:v>1.5199729104161702E-2</c:v>
                </c:pt>
                <c:pt idx="221">
                  <c:v>1.5431197060062601E-2</c:v>
                </c:pt>
                <c:pt idx="222">
                  <c:v>1.5666189908693003E-2</c:v>
                </c:pt>
                <c:pt idx="223">
                  <c:v>1.5904761328622403E-2</c:v>
                </c:pt>
                <c:pt idx="224">
                  <c:v>1.6146965815860465E-2</c:v>
                </c:pt>
                <c:pt idx="225">
                  <c:v>1.6392858696305124E-2</c:v>
                </c:pt>
                <c:pt idx="226">
                  <c:v>1.6642496138380605E-2</c:v>
                </c:pt>
                <c:pt idx="227">
                  <c:v>1.6895935165868663E-2</c:v>
                </c:pt>
                <c:pt idx="228">
                  <c:v>1.7153233670932602E-2</c:v>
                </c:pt>
                <c:pt idx="229">
                  <c:v>1.7414450427342708E-2</c:v>
                </c:pt>
                <c:pt idx="230">
                  <c:v>1.7679645103901194E-2</c:v>
                </c:pt>
                <c:pt idx="231">
                  <c:v>1.7948878278072594E-2</c:v>
                </c:pt>
                <c:pt idx="232">
                  <c:v>1.8222211449819763E-2</c:v>
                </c:pt>
                <c:pt idx="233">
                  <c:v>1.8499707055654402E-2</c:v>
                </c:pt>
                <c:pt idx="234">
                  <c:v>1.8781428482898183E-2</c:v>
                </c:pt>
                <c:pt idx="235">
                  <c:v>1.9067440084160461E-2</c:v>
                </c:pt>
                <c:pt idx="236">
                  <c:v>1.9357807192040905E-2</c:v>
                </c:pt>
                <c:pt idx="237">
                  <c:v>1.9652596134051709E-2</c:v>
                </c:pt>
                <c:pt idx="238">
                  <c:v>1.9951874247768814E-2</c:v>
                </c:pt>
                <c:pt idx="239">
                  <c:v>2.02557098962114E-2</c:v>
                </c:pt>
                <c:pt idx="240">
                  <c:v>2.0564172483463906E-2</c:v>
                </c:pt>
                <c:pt idx="241">
                  <c:v>2.087733247052204E-2</c:v>
                </c:pt>
                <c:pt idx="242">
                  <c:v>2.1195261391391978E-2</c:v>
                </c:pt>
                <c:pt idx="243">
                  <c:v>2.1518031869433508E-2</c:v>
                </c:pt>
                <c:pt idx="244">
                  <c:v>2.1845717633943121E-2</c:v>
                </c:pt>
                <c:pt idx="245">
                  <c:v>2.2178393536997611E-2</c:v>
                </c:pt>
                <c:pt idx="246">
                  <c:v>2.2516135570556012E-2</c:v>
                </c:pt>
                <c:pt idx="247">
                  <c:v>2.2859020883813742E-2</c:v>
                </c:pt>
                <c:pt idx="248">
                  <c:v>2.3207127800825816E-2</c:v>
                </c:pt>
                <c:pt idx="249">
                  <c:v>2.3560535838401567E-2</c:v>
                </c:pt>
                <c:pt idx="250">
                  <c:v>2.3919325724265611E-2</c:v>
                </c:pt>
                <c:pt idx="251">
                  <c:v>2.4283579415498011E-2</c:v>
                </c:pt>
                <c:pt idx="252">
                  <c:v>2.4653380117257012E-2</c:v>
                </c:pt>
                <c:pt idx="253">
                  <c:v>2.5028812301783606E-2</c:v>
                </c:pt>
                <c:pt idx="254">
                  <c:v>2.5409961727699673E-2</c:v>
                </c:pt>
                <c:pt idx="255">
                  <c:v>2.5796915459593547E-2</c:v>
                </c:pt>
                <c:pt idx="256">
                  <c:v>2.6189761887911802E-2</c:v>
                </c:pt>
                <c:pt idx="257">
                  <c:v>2.6588590749148877E-2</c:v>
                </c:pt>
                <c:pt idx="258">
                  <c:v>2.6993493146344111E-2</c:v>
                </c:pt>
                <c:pt idx="259">
                  <c:v>2.7404561569892516E-2</c:v>
                </c:pt>
                <c:pt idx="260">
                  <c:v>2.7821889918672602E-2</c:v>
                </c:pt>
                <c:pt idx="261">
                  <c:v>2.8245573521495405E-2</c:v>
                </c:pt>
                <c:pt idx="262">
                  <c:v>2.8675709158878206E-2</c:v>
                </c:pt>
                <c:pt idx="263">
                  <c:v>2.9112395085155611E-2</c:v>
                </c:pt>
                <c:pt idx="264">
                  <c:v>2.9555731050919312E-2</c:v>
                </c:pt>
                <c:pt idx="265">
                  <c:v>3.0005818325806875E-2</c:v>
                </c:pt>
                <c:pt idx="266">
                  <c:v>3.0462759721630803E-2</c:v>
                </c:pt>
                <c:pt idx="267">
                  <c:v>3.0926659615868903E-2</c:v>
                </c:pt>
                <c:pt idx="268">
                  <c:v>3.1397623975501408E-2</c:v>
                </c:pt>
                <c:pt idx="269">
                  <c:v>3.1875760381220433E-2</c:v>
                </c:pt>
                <c:pt idx="270">
                  <c:v>3.2361178051999812E-2</c:v>
                </c:pt>
                <c:pt idx="271">
                  <c:v>3.2853987870051039E-2</c:v>
                </c:pt>
                <c:pt idx="272">
                  <c:v>3.3354302406142601E-2</c:v>
                </c:pt>
                <c:pt idx="273">
                  <c:v>3.3862235945322401E-2</c:v>
                </c:pt>
                <c:pt idx="274">
                  <c:v>3.4377904513017712E-2</c:v>
                </c:pt>
                <c:pt idx="275">
                  <c:v>3.49014259015408E-2</c:v>
                </c:pt>
                <c:pt idx="276">
                  <c:v>3.5432919696995815E-2</c:v>
                </c:pt>
                <c:pt idx="277">
                  <c:v>3.5972507306594702E-2</c:v>
                </c:pt>
                <c:pt idx="278">
                  <c:v>3.6520311986390601E-2</c:v>
                </c:pt>
                <c:pt idx="279">
                  <c:v>3.7076458869431998E-2</c:v>
                </c:pt>
                <c:pt idx="280">
                  <c:v>3.7641074994347212E-2</c:v>
                </c:pt>
                <c:pt idx="281">
                  <c:v>3.8214289334362578E-2</c:v>
                </c:pt>
                <c:pt idx="282">
                  <c:v>3.8796232826764282E-2</c:v>
                </c:pt>
                <c:pt idx="283">
                  <c:v>3.9387038402806211E-2</c:v>
                </c:pt>
                <c:pt idx="284">
                  <c:v>3.998684101807741E-2</c:v>
                </c:pt>
                <c:pt idx="285">
                  <c:v>4.0595777683327311E-2</c:v>
                </c:pt>
                <c:pt idx="286">
                  <c:v>4.1213987495763812E-2</c:v>
                </c:pt>
                <c:pt idx="287">
                  <c:v>4.1841611670826222E-2</c:v>
                </c:pt>
                <c:pt idx="288">
                  <c:v>4.2478793574442814E-2</c:v>
                </c:pt>
                <c:pt idx="289">
                  <c:v>4.3125678755779356E-2</c:v>
                </c:pt>
                <c:pt idx="290">
                  <c:v>4.3782414980487822E-2</c:v>
                </c:pt>
                <c:pt idx="291">
                  <c:v>4.4449152264452604E-2</c:v>
                </c:pt>
                <c:pt idx="292">
                  <c:v>4.5126042908074697E-2</c:v>
                </c:pt>
                <c:pt idx="293">
                  <c:v>4.5813241531041403E-2</c:v>
                </c:pt>
                <c:pt idx="294">
                  <c:v>4.6510905107655105E-2</c:v>
                </c:pt>
                <c:pt idx="295">
                  <c:v>4.7219193002695614E-2</c:v>
                </c:pt>
                <c:pt idx="296">
                  <c:v>4.7938267007812833E-2</c:v>
                </c:pt>
                <c:pt idx="297">
                  <c:v>4.8668291378490103E-2</c:v>
                </c:pt>
                <c:pt idx="298">
                  <c:v>4.9409432871563824E-2</c:v>
                </c:pt>
                <c:pt idx="299">
                  <c:v>5.0161860783313306E-2</c:v>
                </c:pt>
                <c:pt idx="300">
                  <c:v>5.0925746988135304E-2</c:v>
                </c:pt>
                <c:pt idx="301">
                  <c:v>5.1701265977802294E-2</c:v>
                </c:pt>
                <c:pt idx="302">
                  <c:v>5.2488594901323134E-2</c:v>
                </c:pt>
                <c:pt idx="303">
                  <c:v>5.3287913605403199E-2</c:v>
                </c:pt>
                <c:pt idx="304">
                  <c:v>5.4099404675537123E-2</c:v>
                </c:pt>
                <c:pt idx="305">
                  <c:v>5.4923253477701814E-2</c:v>
                </c:pt>
                <c:pt idx="306">
                  <c:v>5.5759648200712497E-2</c:v>
                </c:pt>
                <c:pt idx="307">
                  <c:v>5.6608779899200497E-2</c:v>
                </c:pt>
                <c:pt idx="308">
                  <c:v>5.7470842537259266E-2</c:v>
                </c:pt>
                <c:pt idx="309">
                  <c:v>5.8346033032750814E-2</c:v>
                </c:pt>
                <c:pt idx="310">
                  <c:v>5.9234551302284895E-2</c:v>
                </c:pt>
                <c:pt idx="311">
                  <c:v>6.0136600306888534E-2</c:v>
                </c:pt>
                <c:pt idx="312">
                  <c:v>6.1052386098363713E-2</c:v>
                </c:pt>
                <c:pt idx="313">
                  <c:v>6.1982117866359106E-2</c:v>
                </c:pt>
                <c:pt idx="314">
                  <c:v>6.2926007986151583E-2</c:v>
                </c:pt>
                <c:pt idx="315">
                  <c:v>6.3884272067158701E-2</c:v>
                </c:pt>
                <c:pt idx="316">
                  <c:v>6.4857129002191913E-2</c:v>
                </c:pt>
                <c:pt idx="317">
                  <c:v>6.5844801017453394E-2</c:v>
                </c:pt>
                <c:pt idx="318">
                  <c:v>6.6847513723302887E-2</c:v>
                </c:pt>
                <c:pt idx="319">
                  <c:v>6.786549616578981E-2</c:v>
                </c:pt>
                <c:pt idx="320">
                  <c:v>6.889898087897442E-2</c:v>
                </c:pt>
                <c:pt idx="321">
                  <c:v>6.9948203938045933E-2</c:v>
                </c:pt>
                <c:pt idx="322">
                  <c:v>7.1013405013244033E-2</c:v>
                </c:pt>
                <c:pt idx="323">
                  <c:v>7.2094827424613803E-2</c:v>
                </c:pt>
                <c:pt idx="324">
                  <c:v>7.3192718197576723E-2</c:v>
                </c:pt>
                <c:pt idx="325">
                  <c:v>7.4307328119367064E-2</c:v>
                </c:pt>
                <c:pt idx="326">
                  <c:v>7.5438911796311833E-2</c:v>
                </c:pt>
                <c:pt idx="327">
                  <c:v>7.6587727711991724E-2</c:v>
                </c:pt>
                <c:pt idx="328">
                  <c:v>7.7754038286286034E-2</c:v>
                </c:pt>
                <c:pt idx="329">
                  <c:v>7.8938109935315734E-2</c:v>
                </c:pt>
                <c:pt idx="330">
                  <c:v>8.0140213132300187E-2</c:v>
                </c:pt>
                <c:pt idx="331">
                  <c:v>8.1360622469340324E-2</c:v>
                </c:pt>
                <c:pt idx="332">
                  <c:v>8.2599616720142516E-2</c:v>
                </c:pt>
                <c:pt idx="333">
                  <c:v>8.3857478903700586E-2</c:v>
                </c:pt>
                <c:pt idx="334">
                  <c:v>8.5134496348933983E-2</c:v>
                </c:pt>
                <c:pt idx="335">
                  <c:v>8.6430960760337044E-2</c:v>
                </c:pt>
                <c:pt idx="336">
                  <c:v>8.7747168284606727E-2</c:v>
                </c:pt>
                <c:pt idx="337">
                  <c:v>8.9083419578280365E-2</c:v>
                </c:pt>
                <c:pt idx="338">
                  <c:v>9.0440019876426581E-2</c:v>
                </c:pt>
                <c:pt idx="339">
                  <c:v>9.1817279062362145E-2</c:v>
                </c:pt>
                <c:pt idx="340">
                  <c:v>9.3215511738438714E-2</c:v>
                </c:pt>
                <c:pt idx="341">
                  <c:v>9.4635037297907343E-2</c:v>
                </c:pt>
                <c:pt idx="342">
                  <c:v>9.6076179997875544E-2</c:v>
                </c:pt>
                <c:pt idx="343">
                  <c:v>9.7539269033376202E-2</c:v>
                </c:pt>
                <c:pt idx="344">
                  <c:v>9.9024638612564705E-2</c:v>
                </c:pt>
                <c:pt idx="345">
                  <c:v>0.10053262803306109</c:v>
                </c:pt>
                <c:pt idx="346">
                  <c:v>0.10206358175945222</c:v>
                </c:pt>
                <c:pt idx="347">
                  <c:v>0.10361784950198202</c:v>
                </c:pt>
                <c:pt idx="348">
                  <c:v>0.10519578629643045</c:v>
                </c:pt>
                <c:pt idx="349">
                  <c:v>0.10679775258520839</c:v>
                </c:pt>
                <c:pt idx="350">
                  <c:v>0.108424114299702</c:v>
                </c:pt>
                <c:pt idx="351">
                  <c:v>0.11007524294386091</c:v>
                </c:pt>
                <c:pt idx="352">
                  <c:v>0.11175151567904419</c:v>
                </c:pt>
                <c:pt idx="353">
                  <c:v>0.11345331541019785</c:v>
                </c:pt>
                <c:pt idx="354">
                  <c:v>0.11518103087329802</c:v>
                </c:pt>
                <c:pt idx="355">
                  <c:v>0.11693505672416002</c:v>
                </c:pt>
                <c:pt idx="356">
                  <c:v>0.11871579362859012</c:v>
                </c:pt>
                <c:pt idx="357">
                  <c:v>0.12052364835389877</c:v>
                </c:pt>
                <c:pt idx="358">
                  <c:v>0.12235903386182498</c:v>
                </c:pt>
                <c:pt idx="359">
                  <c:v>0.124222369402868</c:v>
                </c:pt>
                <c:pt idx="360">
                  <c:v>0.12611408061204901</c:v>
                </c:pt>
                <c:pt idx="361">
                  <c:v>0.128034599606141</c:v>
                </c:pt>
                <c:pt idx="362">
                  <c:v>0.12998436508237882</c:v>
                </c:pt>
                <c:pt idx="363">
                  <c:v>0.13196382241865587</c:v>
                </c:pt>
                <c:pt idx="364">
                  <c:v>0.13397342377528601</c:v>
                </c:pt>
                <c:pt idx="365">
                  <c:v>0.13601362819826004</c:v>
                </c:pt>
                <c:pt idx="366">
                  <c:v>0.13808490172412224</c:v>
                </c:pt>
                <c:pt idx="367">
                  <c:v>0.14018771748641801</c:v>
                </c:pt>
                <c:pt idx="368">
                  <c:v>0.14232255582377387</c:v>
                </c:pt>
                <c:pt idx="369">
                  <c:v>0.14448990438961901</c:v>
                </c:pt>
                <c:pt idx="370">
                  <c:v>0.14669025826357188</c:v>
                </c:pt>
                <c:pt idx="371">
                  <c:v>0.14892412006454001</c:v>
                </c:pt>
                <c:pt idx="372">
                  <c:v>0.15119200006552341</c:v>
                </c:pt>
                <c:pt idx="373">
                  <c:v>0.15349441631017913</c:v>
                </c:pt>
                <c:pt idx="374">
                  <c:v>0.15583189473114556</c:v>
                </c:pt>
                <c:pt idx="375">
                  <c:v>0.15820496927019756</c:v>
                </c:pt>
                <c:pt idx="376">
                  <c:v>0.16061418200020039</c:v>
                </c:pt>
                <c:pt idx="377">
                  <c:v>0.16306008324893301</c:v>
                </c:pt>
                <c:pt idx="378">
                  <c:v>0.16554323172480756</c:v>
                </c:pt>
                <c:pt idx="379">
                  <c:v>0.16806419464447439</c:v>
                </c:pt>
                <c:pt idx="380">
                  <c:v>0.17062354786240821</c:v>
                </c:pt>
                <c:pt idx="381">
                  <c:v>0.17322187600244501</c:v>
                </c:pt>
                <c:pt idx="382">
                  <c:v>0.17585977259131524</c:v>
                </c:pt>
                <c:pt idx="383">
                  <c:v>0.17853784019423141</c:v>
                </c:pt>
                <c:pt idx="384">
                  <c:v>0.18125669055251739</c:v>
                </c:pt>
                <c:pt idx="385">
                  <c:v>0.18401694472336919</c:v>
                </c:pt>
                <c:pt idx="386">
                  <c:v>0.18681923322169541</c:v>
                </c:pt>
                <c:pt idx="387">
                  <c:v>0.18966419616415539</c:v>
                </c:pt>
                <c:pt idx="388">
                  <c:v>0.19255248341538544</c:v>
                </c:pt>
                <c:pt idx="389">
                  <c:v>0.19548475473643356</c:v>
                </c:pt>
                <c:pt idx="390">
                  <c:v>0.19846167993546301</c:v>
                </c:pt>
                <c:pt idx="391">
                  <c:v>0.20148393902077524</c:v>
                </c:pt>
                <c:pt idx="392">
                  <c:v>0.204552222356117</c:v>
                </c:pt>
                <c:pt idx="393">
                  <c:v>0.20766723081839564</c:v>
                </c:pt>
                <c:pt idx="394">
                  <c:v>0.21082967595775887</c:v>
                </c:pt>
                <c:pt idx="395">
                  <c:v>0.21404028016016649</c:v>
                </c:pt>
                <c:pt idx="396">
                  <c:v>0.21729977681234938</c:v>
                </c:pt>
                <c:pt idx="397">
                  <c:v>0.22060891046938697</c:v>
                </c:pt>
                <c:pt idx="398">
                  <c:v>0.22396843702475921</c:v>
                </c:pt>
                <c:pt idx="399">
                  <c:v>0.22737912388300388</c:v>
                </c:pt>
                <c:pt idx="400">
                  <c:v>0.23084175013502944</c:v>
                </c:pt>
                <c:pt idx="401">
                  <c:v>0.23435710673607021</c:v>
                </c:pt>
                <c:pt idx="402">
                  <c:v>0.23792599668636813</c:v>
                </c:pt>
                <c:pt idx="403">
                  <c:v>0.24154923521458421</c:v>
                </c:pt>
                <c:pt idx="404">
                  <c:v>0.245227649964045</c:v>
                </c:pt>
                <c:pt idx="405">
                  <c:v>0.24896208118177615</c:v>
                </c:pt>
                <c:pt idx="406">
                  <c:v>0.25275338191042801</c:v>
                </c:pt>
                <c:pt idx="407">
                  <c:v>0.25660241818317575</c:v>
                </c:pt>
                <c:pt idx="408">
                  <c:v>0.26051006922149988</c:v>
                </c:pt>
                <c:pt idx="409">
                  <c:v>0.26447722763603893</c:v>
                </c:pt>
                <c:pt idx="410">
                  <c:v>0.26850479963049984</c:v>
                </c:pt>
                <c:pt idx="411">
                  <c:v>0.27259370520862602</c:v>
                </c:pt>
                <c:pt idx="412">
                  <c:v>0.27674487838439232</c:v>
                </c:pt>
                <c:pt idx="413">
                  <c:v>0.28095926739532495</c:v>
                </c:pt>
                <c:pt idx="414">
                  <c:v>0.28523783491910776</c:v>
                </c:pt>
                <c:pt idx="415">
                  <c:v>0.28958155829351101</c:v>
                </c:pt>
                <c:pt idx="416">
                  <c:v>0.29399142973960896</c:v>
                </c:pt>
                <c:pt idx="417">
                  <c:v>0.29846845658843102</c:v>
                </c:pt>
                <c:pt idx="418">
                  <c:v>0.30301366151109832</c:v>
                </c:pt>
                <c:pt idx="419">
                  <c:v>0.30762808275238696</c:v>
                </c:pt>
                <c:pt idx="420">
                  <c:v>0.31231277436791283</c:v>
                </c:pt>
                <c:pt idx="421">
                  <c:v>0.31706880646488278</c:v>
                </c:pt>
                <c:pt idx="422">
                  <c:v>0.32189726544657432</c:v>
                </c:pt>
                <c:pt idx="423">
                  <c:v>0.32679925426048101</c:v>
                </c:pt>
                <c:pt idx="424">
                  <c:v>0.33177589265023538</c:v>
                </c:pt>
                <c:pt idx="425">
                  <c:v>0.33682831741141384</c:v>
                </c:pt>
                <c:pt idx="426">
                  <c:v>0.34195768265117299</c:v>
                </c:pt>
                <c:pt idx="427">
                  <c:v>0.34716516005195208</c:v>
                </c:pt>
                <c:pt idx="428">
                  <c:v>0.35245193913903838</c:v>
                </c:pt>
                <c:pt idx="429">
                  <c:v>0.35781922755232332</c:v>
                </c:pt>
                <c:pt idx="430">
                  <c:v>0.36326825132215895</c:v>
                </c:pt>
                <c:pt idx="431">
                  <c:v>0.36880025514940062</c:v>
                </c:pt>
                <c:pt idx="432">
                  <c:v>0.37441650268974991</c:v>
                </c:pt>
                <c:pt idx="433">
                  <c:v>0.38011827684238292</c:v>
                </c:pt>
                <c:pt idx="434">
                  <c:v>0.38590688004302892</c:v>
                </c:pt>
                <c:pt idx="435">
                  <c:v>0.39178363456144538</c:v>
                </c:pt>
                <c:pt idx="436">
                  <c:v>0.39774988280349832</c:v>
                </c:pt>
                <c:pt idx="437">
                  <c:v>0.4038069876177719</c:v>
                </c:pt>
                <c:pt idx="438">
                  <c:v>0.40995633260686731</c:v>
                </c:pt>
                <c:pt idx="439">
                  <c:v>0.41619932244351565</c:v>
                </c:pt>
                <c:pt idx="440">
                  <c:v>0.422537383191391</c:v>
                </c:pt>
                <c:pt idx="441">
                  <c:v>0.42897196263086096</c:v>
                </c:pt>
                <c:pt idx="442">
                  <c:v>0.43550453058970295</c:v>
                </c:pt>
                <c:pt idx="443">
                  <c:v>0.44213657927888561</c:v>
                </c:pt>
                <c:pt idx="444">
                  <c:v>0.44886962363338301</c:v>
                </c:pt>
                <c:pt idx="445">
                  <c:v>0.45570520165825701</c:v>
                </c:pt>
                <c:pt idx="446">
                  <c:v>0.46264487477996075</c:v>
                </c:pt>
                <c:pt idx="447">
                  <c:v>0.46969022820300099</c:v>
                </c:pt>
                <c:pt idx="448">
                  <c:v>0.47684287127208991</c:v>
                </c:pt>
                <c:pt idx="449">
                  <c:v>0.48410443783968365</c:v>
                </c:pt>
                <c:pt idx="450">
                  <c:v>0.49147658663927496</c:v>
                </c:pt>
                <c:pt idx="451">
                  <c:v>0.4989610016642344</c:v>
                </c:pt>
                <c:pt idx="452">
                  <c:v>0.50655939255251803</c:v>
                </c:pt>
                <c:pt idx="453">
                  <c:v>0.51427349497717501</c:v>
                </c:pt>
                <c:pt idx="454">
                  <c:v>0.522105071042818</c:v>
                </c:pt>
                <c:pt idx="455">
                  <c:v>0.53005590968814065</c:v>
                </c:pt>
                <c:pt idx="456">
                  <c:v>0.53812782709455964</c:v>
                </c:pt>
                <c:pt idx="457">
                  <c:v>0.54632266710107402</c:v>
                </c:pt>
                <c:pt idx="458">
                  <c:v>0.55464230162545602</c:v>
                </c:pt>
                <c:pt idx="459">
                  <c:v>0.56308863109183405</c:v>
                </c:pt>
                <c:pt idx="460">
                  <c:v>0.57166358486480551</c:v>
                </c:pt>
                <c:pt idx="461">
                  <c:v>0.58036912169015009</c:v>
                </c:pt>
                <c:pt idx="462">
                  <c:v>0.58920723014229159</c:v>
                </c:pt>
                <c:pt idx="463">
                  <c:v>0.59817992907846851</c:v>
                </c:pt>
                <c:pt idx="464">
                  <c:v>0.60728926809996897</c:v>
                </c:pt>
                <c:pt idx="465">
                  <c:v>0.6165373280202725</c:v>
                </c:pt>
                <c:pt idx="466">
                  <c:v>0.62592622134038689</c:v>
                </c:pt>
                <c:pt idx="467">
                  <c:v>0.63545809273134901</c:v>
                </c:pt>
                <c:pt idx="468">
                  <c:v>0.64513511952421365</c:v>
                </c:pt>
                <c:pt idx="469">
                  <c:v>0.65495951220733284</c:v>
                </c:pt>
                <c:pt idx="470">
                  <c:v>0.66493351493129205</c:v>
                </c:pt>
                <c:pt idx="471">
                  <c:v>0.67505940602162684</c:v>
                </c:pt>
                <c:pt idx="472">
                  <c:v>0.68533949849911169</c:v>
                </c:pt>
                <c:pt idx="473">
                  <c:v>0.69577614060822601</c:v>
                </c:pt>
                <c:pt idx="474">
                  <c:v>0.70637171635354468</c:v>
                </c:pt>
                <c:pt idx="475">
                  <c:v>0.7171286460442039</c:v>
                </c:pt>
                <c:pt idx="476">
                  <c:v>0.72804938684690002</c:v>
                </c:pt>
                <c:pt idx="477">
                  <c:v>0.73913643334710821</c:v>
                </c:pt>
                <c:pt idx="478">
                  <c:v>0.75039231811889584</c:v>
                </c:pt>
                <c:pt idx="479">
                  <c:v>0.76181961230345663</c:v>
                </c:pt>
                <c:pt idx="480">
                  <c:v>0.7734209261963908</c:v>
                </c:pt>
                <c:pt idx="481">
                  <c:v>0.7851989098440415</c:v>
                </c:pt>
                <c:pt idx="482">
                  <c:v>0.79715625364878484</c:v>
                </c:pt>
                <c:pt idx="483">
                  <c:v>0.80929568898353421</c:v>
                </c:pt>
                <c:pt idx="484">
                  <c:v>0.82161998881576359</c:v>
                </c:pt>
                <c:pt idx="485">
                  <c:v>0.83413196834088421</c:v>
                </c:pt>
                <c:pt idx="486">
                  <c:v>0.84683448562525598</c:v>
                </c:pt>
                <c:pt idx="487">
                  <c:v>0.85973044225915385</c:v>
                </c:pt>
                <c:pt idx="488">
                  <c:v>0.87282278401943503</c:v>
                </c:pt>
                <c:pt idx="489">
                  <c:v>0.88611450154257299</c:v>
                </c:pt>
                <c:pt idx="490">
                  <c:v>0.89960863100768962</c:v>
                </c:pt>
                <c:pt idx="491">
                  <c:v>0.913308254830141</c:v>
                </c:pt>
                <c:pt idx="492">
                  <c:v>0.92721650236562458</c:v>
                </c:pt>
                <c:pt idx="493">
                  <c:v>0.94133655062499999</c:v>
                </c:pt>
                <c:pt idx="494">
                  <c:v>0.95567162500000813</c:v>
                </c:pt>
                <c:pt idx="495">
                  <c:v>0.97022500000000766</c:v>
                </c:pt>
                <c:pt idx="496">
                  <c:v>0.98499999999999999</c:v>
                </c:pt>
                <c:pt idx="497">
                  <c:v>1</c:v>
                </c:pt>
                <c:pt idx="498">
                  <c:v>1.0149999999999844</c:v>
                </c:pt>
                <c:pt idx="499">
                  <c:v>1.0302249999999855</c:v>
                </c:pt>
                <c:pt idx="500">
                  <c:v>1.0456783749999998</c:v>
                </c:pt>
                <c:pt idx="501">
                  <c:v>1.0613635506249823</c:v>
                </c:pt>
                <c:pt idx="502">
                  <c:v>1.0772840038843738</c:v>
                </c:pt>
                <c:pt idx="503">
                  <c:v>1.0934432639426399</c:v>
                </c:pt>
                <c:pt idx="504">
                  <c:v>1.10984491290178</c:v>
                </c:pt>
                <c:pt idx="505">
                  <c:v>1.1264925865953141</c:v>
                </c:pt>
                <c:pt idx="506">
                  <c:v>1.1433899753942351</c:v>
                </c:pt>
                <c:pt idx="507">
                  <c:v>1.1605408250251501</c:v>
                </c:pt>
                <c:pt idx="508">
                  <c:v>1.1779489374005261</c:v>
                </c:pt>
                <c:pt idx="509">
                  <c:v>1.1956181714615588</c:v>
                </c:pt>
                <c:pt idx="510">
                  <c:v>1.213552444033456</c:v>
                </c:pt>
                <c:pt idx="511">
                  <c:v>1.2317557306939579</c:v>
                </c:pt>
                <c:pt idx="512">
                  <c:v>1.250232066654368</c:v>
                </c:pt>
                <c:pt idx="513">
                  <c:v>1.2689855476541818</c:v>
                </c:pt>
                <c:pt idx="514">
                  <c:v>1.288020330868995</c:v>
                </c:pt>
                <c:pt idx="515">
                  <c:v>1.3073406358320299</c:v>
                </c:pt>
                <c:pt idx="516">
                  <c:v>1.32695074536951</c:v>
                </c:pt>
                <c:pt idx="517">
                  <c:v>1.3468550065500675</c:v>
                </c:pt>
                <c:pt idx="518">
                  <c:v>1.3670578316483319</c:v>
                </c:pt>
                <c:pt idx="519">
                  <c:v>1.3875636991230278</c:v>
                </c:pt>
                <c:pt idx="520">
                  <c:v>1.4083771546098731</c:v>
                </c:pt>
                <c:pt idx="521">
                  <c:v>1.429502811929021</c:v>
                </c:pt>
                <c:pt idx="522">
                  <c:v>1.4509453541079558</c:v>
                </c:pt>
                <c:pt idx="523">
                  <c:v>1.472709534419576</c:v>
                </c:pt>
                <c:pt idx="524">
                  <c:v>1.494800177435869</c:v>
                </c:pt>
                <c:pt idx="525">
                  <c:v>1.5172221800973935</c:v>
                </c:pt>
                <c:pt idx="526">
                  <c:v>1.5399805127988679</c:v>
                </c:pt>
                <c:pt idx="527">
                  <c:v>1.563080220490852</c:v>
                </c:pt>
                <c:pt idx="528">
                  <c:v>1.5865264237982275</c:v>
                </c:pt>
                <c:pt idx="529">
                  <c:v>1.6103243201551858</c:v>
                </c:pt>
                <c:pt idx="530">
                  <c:v>1.6344791849575295</c:v>
                </c:pt>
                <c:pt idx="531">
                  <c:v>1.6589963727318771</c:v>
                </c:pt>
                <c:pt idx="532">
                  <c:v>1.6838813183228538</c:v>
                </c:pt>
                <c:pt idx="533">
                  <c:v>1.7091395380976819</c:v>
                </c:pt>
                <c:pt idx="534">
                  <c:v>1.7347766311691479</c:v>
                </c:pt>
                <c:pt idx="535">
                  <c:v>1.7607982806367</c:v>
                </c:pt>
                <c:pt idx="536">
                  <c:v>1.7872102548462521</c:v>
                </c:pt>
                <c:pt idx="537">
                  <c:v>1.8140184086689441</c:v>
                </c:pt>
                <c:pt idx="538">
                  <c:v>1.8412286847989778</c:v>
                </c:pt>
                <c:pt idx="539">
                  <c:v>1.868847115070962</c:v>
                </c:pt>
                <c:pt idx="540">
                  <c:v>1.8968798217970404</c:v>
                </c:pt>
                <c:pt idx="541">
                  <c:v>1.9253330191239819</c:v>
                </c:pt>
                <c:pt idx="542">
                  <c:v>1.9542130144108592</c:v>
                </c:pt>
                <c:pt idx="543">
                  <c:v>1.9835262096270039</c:v>
                </c:pt>
                <c:pt idx="544">
                  <c:v>2.013279102771409</c:v>
                </c:pt>
                <c:pt idx="545">
                  <c:v>2.0434782893129801</c:v>
                </c:pt>
                <c:pt idx="546">
                  <c:v>2.0741304636526752</c:v>
                </c:pt>
                <c:pt idx="547">
                  <c:v>2.1052424206074627</c:v>
                </c:pt>
                <c:pt idx="548">
                  <c:v>2.1368210569165802</c:v>
                </c:pt>
                <c:pt idx="549">
                  <c:v>2.1688733727703586</c:v>
                </c:pt>
                <c:pt idx="550">
                  <c:v>2.2014064733618777</c:v>
                </c:pt>
                <c:pt idx="551">
                  <c:v>2.2344275704623562</c:v>
                </c:pt>
                <c:pt idx="552">
                  <c:v>2.2679439840192397</c:v>
                </c:pt>
                <c:pt idx="553">
                  <c:v>2.3019631437795267</c:v>
                </c:pt>
                <c:pt idx="554">
                  <c:v>2.3364925909361967</c:v>
                </c:pt>
                <c:pt idx="555">
                  <c:v>2.3715399798002577</c:v>
                </c:pt>
                <c:pt idx="556">
                  <c:v>2.407113079497269</c:v>
                </c:pt>
                <c:pt idx="557">
                  <c:v>2.443219775689728</c:v>
                </c:pt>
                <c:pt idx="558">
                  <c:v>2.4798680723250728</c:v>
                </c:pt>
                <c:pt idx="559">
                  <c:v>2.5170660934099467</c:v>
                </c:pt>
                <c:pt idx="560">
                  <c:v>2.5548220848110978</c:v>
                </c:pt>
                <c:pt idx="561">
                  <c:v>2.5931444160832577</c:v>
                </c:pt>
                <c:pt idx="562">
                  <c:v>2.6320415823245131</c:v>
                </c:pt>
                <c:pt idx="563">
                  <c:v>2.6715222060593802</c:v>
                </c:pt>
                <c:pt idx="564">
                  <c:v>2.7115950391502577</c:v>
                </c:pt>
                <c:pt idx="565">
                  <c:v>2.7522689647375227</c:v>
                </c:pt>
                <c:pt idx="566">
                  <c:v>2.7935529992085777</c:v>
                </c:pt>
                <c:pt idx="567">
                  <c:v>2.8354562941966743</c:v>
                </c:pt>
                <c:pt idx="568">
                  <c:v>2.8779881386096577</c:v>
                </c:pt>
                <c:pt idx="569">
                  <c:v>2.9211579606888107</c:v>
                </c:pt>
                <c:pt idx="570">
                  <c:v>2.9649753300991377</c:v>
                </c:pt>
                <c:pt idx="571">
                  <c:v>3.0094499600506177</c:v>
                </c:pt>
                <c:pt idx="572">
                  <c:v>3.054591709451429</c:v>
                </c:pt>
                <c:pt idx="573">
                  <c:v>3.1004105850931589</c:v>
                </c:pt>
                <c:pt idx="574">
                  <c:v>3.1469167438695602</c:v>
                </c:pt>
                <c:pt idx="575">
                  <c:v>3.1941204950276001</c:v>
                </c:pt>
                <c:pt idx="576">
                  <c:v>3.2420323024530142</c:v>
                </c:pt>
                <c:pt idx="577">
                  <c:v>3.2906627869898077</c:v>
                </c:pt>
                <c:pt idx="578">
                  <c:v>3.3400227287946551</c:v>
                </c:pt>
                <c:pt idx="579">
                  <c:v>3.3901230697265752</c:v>
                </c:pt>
                <c:pt idx="580">
                  <c:v>3.4409749157724812</c:v>
                </c:pt>
                <c:pt idx="581">
                  <c:v>3.4925895395090567</c:v>
                </c:pt>
                <c:pt idx="582">
                  <c:v>3.5449783826016952</c:v>
                </c:pt>
                <c:pt idx="583">
                  <c:v>3.5981530583407202</c:v>
                </c:pt>
                <c:pt idx="584">
                  <c:v>3.6521253542158267</c:v>
                </c:pt>
                <c:pt idx="585">
                  <c:v>3.706907234529067</c:v>
                </c:pt>
                <c:pt idx="586">
                  <c:v>3.7625108430470395</c:v>
                </c:pt>
                <c:pt idx="587">
                  <c:v>3.8189485056926977</c:v>
                </c:pt>
                <c:pt idx="588">
                  <c:v>3.8762327332780515</c:v>
                </c:pt>
                <c:pt idx="589">
                  <c:v>3.9343762242772677</c:v>
                </c:pt>
                <c:pt idx="590">
                  <c:v>3.9933918676414866</c:v>
                </c:pt>
                <c:pt idx="591">
                  <c:v>4.0532927456560524</c:v>
                </c:pt>
                <c:pt idx="592">
                  <c:v>4.1140921368408856</c:v>
                </c:pt>
                <c:pt idx="593">
                  <c:v>4.1758035188935017</c:v>
                </c:pt>
                <c:pt idx="594">
                  <c:v>4.2384405716768976</c:v>
                </c:pt>
                <c:pt idx="595">
                  <c:v>4.302017180252057</c:v>
                </c:pt>
                <c:pt idx="596">
                  <c:v>4.3665474379558367</c:v>
                </c:pt>
                <c:pt idx="597">
                  <c:v>4.4320456495251754</c:v>
                </c:pt>
                <c:pt idx="598">
                  <c:v>4.4985263342680506</c:v>
                </c:pt>
                <c:pt idx="599">
                  <c:v>4.5660042292820666</c:v>
                </c:pt>
                <c:pt idx="600">
                  <c:v>4.6344942927213006</c:v>
                </c:pt>
                <c:pt idx="601">
                  <c:v>4.7040117071121212</c:v>
                </c:pt>
                <c:pt idx="602">
                  <c:v>4.7745718827188028</c:v>
                </c:pt>
                <c:pt idx="603">
                  <c:v>4.8461904609595843</c:v>
                </c:pt>
                <c:pt idx="604">
                  <c:v>4.9188833178739779</c:v>
                </c:pt>
                <c:pt idx="605">
                  <c:v>4.9926665676420869</c:v>
                </c:pt>
                <c:pt idx="606">
                  <c:v>5.0675565661565711</c:v>
                </c:pt>
                <c:pt idx="607">
                  <c:v>5.1435699146490714</c:v>
                </c:pt>
                <c:pt idx="608">
                  <c:v>5.2207234633688033</c:v>
                </c:pt>
                <c:pt idx="609">
                  <c:v>5.2990343153193384</c:v>
                </c:pt>
                <c:pt idx="610">
                  <c:v>5.3785198300491244</c:v>
                </c:pt>
                <c:pt idx="611">
                  <c:v>5.4591976274998624</c:v>
                </c:pt>
                <c:pt idx="612">
                  <c:v>5.5410855919123581</c:v>
                </c:pt>
                <c:pt idx="613">
                  <c:v>5.6242018757910346</c:v>
                </c:pt>
                <c:pt idx="614">
                  <c:v>5.7085649039279076</c:v>
                </c:pt>
                <c:pt idx="615">
                  <c:v>5.7941933774868257</c:v>
                </c:pt>
                <c:pt idx="616">
                  <c:v>5.8811062781491277</c:v>
                </c:pt>
                <c:pt idx="617">
                  <c:v>5.9693228723213734</c:v>
                </c:pt>
                <c:pt idx="618">
                  <c:v>6.0588627154061934</c:v>
                </c:pt>
                <c:pt idx="619">
                  <c:v>6.1497456561372745</c:v>
                </c:pt>
                <c:pt idx="620">
                  <c:v>6.2419918409793373</c:v>
                </c:pt>
                <c:pt idx="621">
                  <c:v>6.3356217185940524</c:v>
                </c:pt>
                <c:pt idx="622">
                  <c:v>6.4306560443729524</c:v>
                </c:pt>
                <c:pt idx="623">
                  <c:v>6.5271158850384614</c:v>
                </c:pt>
                <c:pt idx="624">
                  <c:v>6.6250226233141074</c:v>
                </c:pt>
                <c:pt idx="625">
                  <c:v>6.7243979626638151</c:v>
                </c:pt>
                <c:pt idx="626">
                  <c:v>6.8252639321037734</c:v>
                </c:pt>
                <c:pt idx="627">
                  <c:v>6.9276428910853314</c:v>
                </c:pt>
                <c:pt idx="628">
                  <c:v>7.0315575344516104</c:v>
                </c:pt>
                <c:pt idx="629">
                  <c:v>7.1370308974683665</c:v>
                </c:pt>
                <c:pt idx="630">
                  <c:v>7.2440863609303845</c:v>
                </c:pt>
                <c:pt idx="631">
                  <c:v>7.3527476563443601</c:v>
                </c:pt>
                <c:pt idx="632">
                  <c:v>7.463038871189525</c:v>
                </c:pt>
                <c:pt idx="633">
                  <c:v>7.5749844542573666</c:v>
                </c:pt>
                <c:pt idx="634">
                  <c:v>7.6886092210712302</c:v>
                </c:pt>
                <c:pt idx="635">
                  <c:v>7.8039383593872245</c:v>
                </c:pt>
                <c:pt idx="636">
                  <c:v>7.9209974347781102</c:v>
                </c:pt>
                <c:pt idx="637">
                  <c:v>8.039812396299773</c:v>
                </c:pt>
                <c:pt idx="638">
                  <c:v>8.1604095822443767</c:v>
                </c:pt>
                <c:pt idx="639">
                  <c:v>8.2828157259779331</c:v>
                </c:pt>
                <c:pt idx="640">
                  <c:v>8.4070579618676007</c:v>
                </c:pt>
                <c:pt idx="641">
                  <c:v>8.5331638312956137</c:v>
                </c:pt>
                <c:pt idx="642">
                  <c:v>8.6611612887650473</c:v>
                </c:pt>
                <c:pt idx="643">
                  <c:v>8.7910787080963058</c:v>
                </c:pt>
                <c:pt idx="644">
                  <c:v>8.9229448887179768</c:v>
                </c:pt>
                <c:pt idx="645">
                  <c:v>9.0567890620488267</c:v>
                </c:pt>
                <c:pt idx="646">
                  <c:v>9.1926408979794747</c:v>
                </c:pt>
                <c:pt idx="647">
                  <c:v>9.3305305114493908</c:v>
                </c:pt>
                <c:pt idx="648">
                  <c:v>9.4704884691208946</c:v>
                </c:pt>
                <c:pt idx="649">
                  <c:v>9.6125457961577077</c:v>
                </c:pt>
                <c:pt idx="650">
                  <c:v>9.756733983100073</c:v>
                </c:pt>
                <c:pt idx="651">
                  <c:v>9.9030849928465727</c:v>
                </c:pt>
                <c:pt idx="652">
                  <c:v>10.051631267739324</c:v>
                </c:pt>
                <c:pt idx="653">
                  <c:v>10.20240573675537</c:v>
                </c:pt>
                <c:pt idx="654">
                  <c:v>10.355441822806924</c:v>
                </c:pt>
                <c:pt idx="655">
                  <c:v>10.51077345014879</c:v>
                </c:pt>
                <c:pt idx="656">
                  <c:v>10.668435051901024</c:v>
                </c:pt>
                <c:pt idx="657">
                  <c:v>10.82846157767953</c:v>
                </c:pt>
                <c:pt idx="658">
                  <c:v>10.990888501344736</c:v>
                </c:pt>
                <c:pt idx="659">
                  <c:v>11.155751828865053</c:v>
                </c:pt>
                <c:pt idx="660">
                  <c:v>11.323088106297869</c:v>
                </c:pt>
                <c:pt idx="661">
                  <c:v>11.492934427892354</c:v>
                </c:pt>
                <c:pt idx="662">
                  <c:v>11.665328444310648</c:v>
                </c:pt>
                <c:pt idx="663">
                  <c:v>11.840308370975368</c:v>
                </c:pt>
                <c:pt idx="664">
                  <c:v>12.01791299654001</c:v>
                </c:pt>
                <c:pt idx="665">
                  <c:v>12.198181691488108</c:v>
                </c:pt>
                <c:pt idx="666">
                  <c:v>12.381154416860436</c:v>
                </c:pt>
                <c:pt idx="667">
                  <c:v>12.566871733113318</c:v>
                </c:pt>
                <c:pt idx="668">
                  <c:v>12.75537480911003</c:v>
                </c:pt>
                <c:pt idx="669">
                  <c:v>12.946705431246682</c:v>
                </c:pt>
                <c:pt idx="670">
                  <c:v>13.14090601271538</c:v>
                </c:pt>
                <c:pt idx="671">
                  <c:v>13.33801960290611</c:v>
                </c:pt>
                <c:pt idx="672">
                  <c:v>13.538089896949772</c:v>
                </c:pt>
                <c:pt idx="673">
                  <c:v>13.741161245403918</c:v>
                </c:pt>
                <c:pt idx="674">
                  <c:v>13.947278664084998</c:v>
                </c:pt>
                <c:pt idx="675">
                  <c:v>14.156487844046488</c:v>
                </c:pt>
                <c:pt idx="676">
                  <c:v>14.36883516170697</c:v>
                </c:pt>
                <c:pt idx="677">
                  <c:v>14.584367689132428</c:v>
                </c:pt>
                <c:pt idx="678">
                  <c:v>14.803133204469574</c:v>
                </c:pt>
                <c:pt idx="679">
                  <c:v>15.025180202536674</c:v>
                </c:pt>
                <c:pt idx="680">
                  <c:v>15.250557905574652</c:v>
                </c:pt>
                <c:pt idx="681">
                  <c:v>15.479316274158416</c:v>
                </c:pt>
                <c:pt idx="682">
                  <c:v>15.711506018270654</c:v>
                </c:pt>
                <c:pt idx="683">
                  <c:v>15.947178608544688</c:v>
                </c:pt>
                <c:pt idx="684">
                  <c:v>16.186386287672789</c:v>
                </c:pt>
                <c:pt idx="685">
                  <c:v>16.429182081987591</c:v>
                </c:pt>
                <c:pt idx="686">
                  <c:v>16.675619813217729</c:v>
                </c:pt>
                <c:pt idx="687">
                  <c:v>16.92575411041604</c:v>
                </c:pt>
                <c:pt idx="688">
                  <c:v>17.179640422072293</c:v>
                </c:pt>
                <c:pt idx="689">
                  <c:v>17.437335028403361</c:v>
                </c:pt>
                <c:pt idx="690">
                  <c:v>17.698895053829531</c:v>
                </c:pt>
                <c:pt idx="691">
                  <c:v>17.964378479636849</c:v>
                </c:pt>
                <c:pt idx="692">
                  <c:v>18.233844156831431</c:v>
                </c:pt>
                <c:pt idx="693">
                  <c:v>18.507351819183871</c:v>
                </c:pt>
                <c:pt idx="694">
                  <c:v>18.78496209647162</c:v>
                </c:pt>
                <c:pt idx="695">
                  <c:v>19.066736527918682</c:v>
                </c:pt>
                <c:pt idx="696">
                  <c:v>19.352737575837075</c:v>
                </c:pt>
                <c:pt idx="697">
                  <c:v>19.643028639475027</c:v>
                </c:pt>
                <c:pt idx="698">
                  <c:v>19.93767406906716</c:v>
                </c:pt>
                <c:pt idx="699">
                  <c:v>20.236739180102813</c:v>
                </c:pt>
                <c:pt idx="700">
                  <c:v>20.540290267804711</c:v>
                </c:pt>
                <c:pt idx="701">
                  <c:v>20.848394621821729</c:v>
                </c:pt>
                <c:pt idx="702">
                  <c:v>21.161120541148989</c:v>
                </c:pt>
                <c:pt idx="703">
                  <c:v>21.478537349266002</c:v>
                </c:pt>
                <c:pt idx="704">
                  <c:v>21.800715409505326</c:v>
                </c:pt>
                <c:pt idx="705">
                  <c:v>22.127726140647887</c:v>
                </c:pt>
                <c:pt idx="706">
                  <c:v>22.45964203275717</c:v>
                </c:pt>
                <c:pt idx="707">
                  <c:v>22.796536663248979</c:v>
                </c:pt>
                <c:pt idx="708">
                  <c:v>23.13848471319773</c:v>
                </c:pt>
                <c:pt idx="709">
                  <c:v>23.485561983895622</c:v>
                </c:pt>
                <c:pt idx="710">
                  <c:v>23.837845413654641</c:v>
                </c:pt>
                <c:pt idx="711">
                  <c:v>24.195413094858921</c:v>
                </c:pt>
                <c:pt idx="712">
                  <c:v>24.558344291281589</c:v>
                </c:pt>
                <c:pt idx="713">
                  <c:v>24.926719455650986</c:v>
                </c:pt>
                <c:pt idx="714">
                  <c:v>25.300620247485782</c:v>
                </c:pt>
                <c:pt idx="715">
                  <c:v>25.68012955119778</c:v>
                </c:pt>
                <c:pt idx="716">
                  <c:v>26.065331494466026</c:v>
                </c:pt>
                <c:pt idx="717">
                  <c:v>26.45631146688304</c:v>
                </c:pt>
                <c:pt idx="718">
                  <c:v>26.853156138886305</c:v>
                </c:pt>
                <c:pt idx="719">
                  <c:v>27.25595348096957</c:v>
                </c:pt>
                <c:pt idx="720">
                  <c:v>27.664792783184087</c:v>
                </c:pt>
                <c:pt idx="721">
                  <c:v>28.07976467493161</c:v>
                </c:pt>
                <c:pt idx="722">
                  <c:v>28.500961145055935</c:v>
                </c:pt>
                <c:pt idx="723">
                  <c:v>28.928475562231679</c:v>
                </c:pt>
                <c:pt idx="724">
                  <c:v>29.362402695664791</c:v>
                </c:pt>
                <c:pt idx="725">
                  <c:v>29.802838736100128</c:v>
                </c:pt>
                <c:pt idx="726">
                  <c:v>30.249881317141632</c:v>
                </c:pt>
                <c:pt idx="727">
                  <c:v>30.703629536898589</c:v>
                </c:pt>
                <c:pt idx="728">
                  <c:v>31.16418397995222</c:v>
                </c:pt>
                <c:pt idx="729">
                  <c:v>31.631646739651501</c:v>
                </c:pt>
                <c:pt idx="730">
                  <c:v>32.106121440746094</c:v>
                </c:pt>
                <c:pt idx="731">
                  <c:v>32.587713262357447</c:v>
                </c:pt>
                <c:pt idx="732">
                  <c:v>33.076528961292745</c:v>
                </c:pt>
                <c:pt idx="733">
                  <c:v>33.572676895711993</c:v>
                </c:pt>
                <c:pt idx="734">
                  <c:v>34.076267049147845</c:v>
                </c:pt>
                <c:pt idx="735">
                  <c:v>34.587411054885095</c:v>
                </c:pt>
                <c:pt idx="736">
                  <c:v>35.106222220708382</c:v>
                </c:pt>
                <c:pt idx="737">
                  <c:v>35.632815554019011</c:v>
                </c:pt>
                <c:pt idx="738">
                  <c:v>36.167307787329293</c:v>
                </c:pt>
                <c:pt idx="739">
                  <c:v>36.709817404139223</c:v>
                </c:pt>
                <c:pt idx="740">
                  <c:v>37.260464665200786</c:v>
                </c:pt>
                <c:pt idx="741">
                  <c:v>37.819371635179323</c:v>
                </c:pt>
                <c:pt idx="742">
                  <c:v>38.386662209706344</c:v>
                </c:pt>
                <c:pt idx="743">
                  <c:v>38.962462142852623</c:v>
                </c:pt>
                <c:pt idx="744">
                  <c:v>39.546899074995345</c:v>
                </c:pt>
                <c:pt idx="745">
                  <c:v>40.140102561120329</c:v>
                </c:pt>
                <c:pt idx="746">
                  <c:v>40.742204099537126</c:v>
                </c:pt>
                <c:pt idx="747">
                  <c:v>41.353337161029998</c:v>
                </c:pt>
                <c:pt idx="748">
                  <c:v>41.973637218445596</c:v>
                </c:pt>
                <c:pt idx="749">
                  <c:v>42.603241776722044</c:v>
                </c:pt>
                <c:pt idx="750">
                  <c:v>43.242290403373147</c:v>
                </c:pt>
                <c:pt idx="751">
                  <c:v>43.89092475942374</c:v>
                </c:pt>
                <c:pt idx="752">
                  <c:v>44.549288630815099</c:v>
                </c:pt>
                <c:pt idx="753">
                  <c:v>45.217527960277245</c:v>
                </c:pt>
                <c:pt idx="754">
                  <c:v>45.895790879681471</c:v>
                </c:pt>
                <c:pt idx="755">
                  <c:v>46.584227742876394</c:v>
                </c:pt>
                <c:pt idx="756">
                  <c:v>47.282991159019829</c:v>
                </c:pt>
                <c:pt idx="757">
                  <c:v>47.992236026405628</c:v>
                </c:pt>
                <c:pt idx="758">
                  <c:v>48.712119566801213</c:v>
                </c:pt>
                <c:pt idx="759">
                  <c:v>49.442801360303044</c:v>
                </c:pt>
                <c:pt idx="760">
                  <c:v>50.184443380707748</c:v>
                </c:pt>
                <c:pt idx="761">
                  <c:v>50.937210031418346</c:v>
                </c:pt>
                <c:pt idx="762">
                  <c:v>51.701268181889596</c:v>
                </c:pt>
                <c:pt idx="763">
                  <c:v>52.476787204617366</c:v>
                </c:pt>
                <c:pt idx="764">
                  <c:v>53.263939012687231</c:v>
                </c:pt>
                <c:pt idx="765">
                  <c:v>54.062898097877543</c:v>
                </c:pt>
                <c:pt idx="766">
                  <c:v>54.873841569344421</c:v>
                </c:pt>
                <c:pt idx="767">
                  <c:v>55.696949192886009</c:v>
                </c:pt>
                <c:pt idx="768">
                  <c:v>56.532403430779162</c:v>
                </c:pt>
                <c:pt idx="769">
                  <c:v>57.38038948223987</c:v>
                </c:pt>
                <c:pt idx="770">
                  <c:v>58.241095324475026</c:v>
                </c:pt>
                <c:pt idx="771">
                  <c:v>59.114711754341194</c:v>
                </c:pt>
                <c:pt idx="772">
                  <c:v>60.001432430656394</c:v>
                </c:pt>
                <c:pt idx="773">
                  <c:v>60.901453917116044</c:v>
                </c:pt>
                <c:pt idx="774">
                  <c:v>61.814975725873246</c:v>
                </c:pt>
                <c:pt idx="775">
                  <c:v>62.742200361761348</c:v>
                </c:pt>
                <c:pt idx="776">
                  <c:v>63.683333367187863</c:v>
                </c:pt>
                <c:pt idx="777">
                  <c:v>64.638583367695418</c:v>
                </c:pt>
                <c:pt idx="778">
                  <c:v>65.608162118210558</c:v>
                </c:pt>
                <c:pt idx="779">
                  <c:v>66.592284549984157</c:v>
                </c:pt>
                <c:pt idx="780">
                  <c:v>67.591168818233911</c:v>
                </c:pt>
                <c:pt idx="781">
                  <c:v>68.6050363505055</c:v>
                </c:pt>
                <c:pt idx="782">
                  <c:v>69.634111895765017</c:v>
                </c:pt>
                <c:pt idx="783">
                  <c:v>70.678623574201481</c:v>
                </c:pt>
                <c:pt idx="784">
                  <c:v>71.738802927814348</c:v>
                </c:pt>
                <c:pt idx="785">
                  <c:v>72.814884971731701</c:v>
                </c:pt>
                <c:pt idx="786">
                  <c:v>73.907108246308027</c:v>
                </c:pt>
                <c:pt idx="787">
                  <c:v>75.015714870002284</c:v>
                </c:pt>
                <c:pt idx="788">
                  <c:v>76.14095059305231</c:v>
                </c:pt>
                <c:pt idx="789">
                  <c:v>77.283064851948126</c:v>
                </c:pt>
                <c:pt idx="790">
                  <c:v>78.442310824727301</c:v>
                </c:pt>
                <c:pt idx="791">
                  <c:v>79.618945487098202</c:v>
                </c:pt>
                <c:pt idx="792">
                  <c:v>80.813229669406311</c:v>
                </c:pt>
                <c:pt idx="793">
                  <c:v>82.025428114443855</c:v>
                </c:pt>
                <c:pt idx="794">
                  <c:v>83.255809536162289</c:v>
                </c:pt>
                <c:pt idx="795">
                  <c:v>84.504646679204825</c:v>
                </c:pt>
                <c:pt idx="796">
                  <c:v>85.772216379392887</c:v>
                </c:pt>
                <c:pt idx="797">
                  <c:v>87.058799625083779</c:v>
                </c:pt>
                <c:pt idx="798">
                  <c:v>88.364681619460029</c:v>
                </c:pt>
                <c:pt idx="799">
                  <c:v>89.690151843750499</c:v>
                </c:pt>
                <c:pt idx="800">
                  <c:v>91.035504121408181</c:v>
                </c:pt>
                <c:pt idx="801">
                  <c:v>92.401036683229307</c:v>
                </c:pt>
                <c:pt idx="802">
                  <c:v>93.787052233477738</c:v>
                </c:pt>
                <c:pt idx="803">
                  <c:v>95.193858016978339</c:v>
                </c:pt>
                <c:pt idx="804">
                  <c:v>96.621765887234389</c:v>
                </c:pt>
                <c:pt idx="805">
                  <c:v>98.071092375542989</c:v>
                </c:pt>
                <c:pt idx="806">
                  <c:v>99.542158761176225</c:v>
                </c:pt>
                <c:pt idx="807">
                  <c:v>101.03529114259263</c:v>
                </c:pt>
                <c:pt idx="808">
                  <c:v>102.5508205097328</c:v>
                </c:pt>
                <c:pt idx="809">
                  <c:v>104.08908281737783</c:v>
                </c:pt>
                <c:pt idx="810">
                  <c:v>105.65041905963938</c:v>
                </c:pt>
                <c:pt idx="811">
                  <c:v>107.23517534553388</c:v>
                </c:pt>
                <c:pt idx="812">
                  <c:v>108.84370297571702</c:v>
                </c:pt>
                <c:pt idx="813">
                  <c:v>110.47635852035268</c:v>
                </c:pt>
                <c:pt idx="814">
                  <c:v>112.133503898158</c:v>
                </c:pt>
                <c:pt idx="815">
                  <c:v>113.81550645663025</c:v>
                </c:pt>
                <c:pt idx="816">
                  <c:v>115.52273905347806</c:v>
                </c:pt>
                <c:pt idx="817">
                  <c:v>117.25558013928062</c:v>
                </c:pt>
                <c:pt idx="818">
                  <c:v>119.01441384137287</c:v>
                </c:pt>
                <c:pt idx="819">
                  <c:v>120.7996300489918</c:v>
                </c:pt>
                <c:pt idx="820">
                  <c:v>122.61162449972826</c:v>
                </c:pt>
                <c:pt idx="821">
                  <c:v>124.45079886722245</c:v>
                </c:pt>
                <c:pt idx="822">
                  <c:v>126.3175608502309</c:v>
                </c:pt>
                <c:pt idx="823">
                  <c:v>128.21232426298431</c:v>
                </c:pt>
                <c:pt idx="824">
                  <c:v>130.13550912692685</c:v>
                </c:pt>
                <c:pt idx="825">
                  <c:v>132.087541763833</c:v>
                </c:pt>
                <c:pt idx="826">
                  <c:v>134.06885489029051</c:v>
                </c:pt>
                <c:pt idx="827">
                  <c:v>136.07988771364478</c:v>
                </c:pt>
                <c:pt idx="828">
                  <c:v>138.1210860293495</c:v>
                </c:pt>
                <c:pt idx="829">
                  <c:v>140.19290231979087</c:v>
                </c:pt>
                <c:pt idx="830">
                  <c:v>142.29579585458632</c:v>
                </c:pt>
                <c:pt idx="831">
                  <c:v>144.43023279240541</c:v>
                </c:pt>
                <c:pt idx="832">
                  <c:v>146.59668628429151</c:v>
                </c:pt>
                <c:pt idx="833">
                  <c:v>148.79563657855579</c:v>
                </c:pt>
                <c:pt idx="834">
                  <c:v>151.02757112723421</c:v>
                </c:pt>
                <c:pt idx="835">
                  <c:v>153.29298469413931</c:v>
                </c:pt>
                <c:pt idx="836">
                  <c:v>155.5923794645548</c:v>
                </c:pt>
                <c:pt idx="837">
                  <c:v>157.92626515652321</c:v>
                </c:pt>
                <c:pt idx="838">
                  <c:v>160.29515913386854</c:v>
                </c:pt>
                <c:pt idx="839">
                  <c:v>162.69958652087601</c:v>
                </c:pt>
                <c:pt idx="840">
                  <c:v>165.14008031869221</c:v>
                </c:pt>
                <c:pt idx="841">
                  <c:v>167.61718152347152</c:v>
                </c:pt>
                <c:pt idx="842">
                  <c:v>170.13143924632487</c:v>
                </c:pt>
                <c:pt idx="843">
                  <c:v>172.68341083502125</c:v>
                </c:pt>
                <c:pt idx="844">
                  <c:v>175.27366199754067</c:v>
                </c:pt>
                <c:pt idx="845">
                  <c:v>177.9027669275078</c:v>
                </c:pt>
                <c:pt idx="846">
                  <c:v>180.57130843142104</c:v>
                </c:pt>
                <c:pt idx="847">
                  <c:v>183.27987805789158</c:v>
                </c:pt>
                <c:pt idx="848">
                  <c:v>186.02907622875998</c:v>
                </c:pt>
                <c:pt idx="849">
                  <c:v>188.81951237219138</c:v>
                </c:pt>
                <c:pt idx="850">
                  <c:v>191.65180505777587</c:v>
                </c:pt>
                <c:pt idx="851">
                  <c:v>194.52658213364055</c:v>
                </c:pt>
                <c:pt idx="852">
                  <c:v>197.44448086564557</c:v>
                </c:pt>
                <c:pt idx="853">
                  <c:v>200.40614807863332</c:v>
                </c:pt>
                <c:pt idx="854">
                  <c:v>203.41224029980958</c:v>
                </c:pt>
                <c:pt idx="855">
                  <c:v>206.46342390430658</c:v>
                </c:pt>
                <c:pt idx="856">
                  <c:v>209.56037526286946</c:v>
                </c:pt>
                <c:pt idx="857">
                  <c:v>212.70378089181105</c:v>
                </c:pt>
                <c:pt idx="858">
                  <c:v>215.89433760519267</c:v>
                </c:pt>
                <c:pt idx="859">
                  <c:v>219.13275266926655</c:v>
                </c:pt>
                <c:pt idx="860">
                  <c:v>222.41974395930657</c:v>
                </c:pt>
                <c:pt idx="861">
                  <c:v>225.75604011870001</c:v>
                </c:pt>
                <c:pt idx="862">
                  <c:v>229.14238072047795</c:v>
                </c:pt>
                <c:pt idx="863">
                  <c:v>232.57951643128558</c:v>
                </c:pt>
                <c:pt idx="864">
                  <c:v>236.06820917775607</c:v>
                </c:pt>
                <c:pt idx="865">
                  <c:v>239.60923231542247</c:v>
                </c:pt>
                <c:pt idx="866">
                  <c:v>243.20337080015042</c:v>
                </c:pt>
                <c:pt idx="867">
                  <c:v>246.85142136215694</c:v>
                </c:pt>
                <c:pt idx="868">
                  <c:v>250.554192682587</c:v>
                </c:pt>
                <c:pt idx="869">
                  <c:v>254.31250557282578</c:v>
                </c:pt>
                <c:pt idx="870">
                  <c:v>258.12719315641834</c:v>
                </c:pt>
                <c:pt idx="871">
                  <c:v>261.99910105376426</c:v>
                </c:pt>
                <c:pt idx="872">
                  <c:v>265.92908756957053</c:v>
                </c:pt>
                <c:pt idx="873">
                  <c:v>269.91802388311419</c:v>
                </c:pt>
                <c:pt idx="874">
                  <c:v>273.96679424135863</c:v>
                </c:pt>
                <c:pt idx="875">
                  <c:v>278.07629615498149</c:v>
                </c:pt>
                <c:pt idx="876">
                  <c:v>282.24744059730932</c:v>
                </c:pt>
                <c:pt idx="877">
                  <c:v>286.48115220625834</c:v>
                </c:pt>
                <c:pt idx="878">
                  <c:v>290.77836948935959</c:v>
                </c:pt>
                <c:pt idx="879">
                  <c:v>295.14004503170565</c:v>
                </c:pt>
                <c:pt idx="880">
                  <c:v>299.56714570717088</c:v>
                </c:pt>
                <c:pt idx="881">
                  <c:v>304.06065289278331</c:v>
                </c:pt>
                <c:pt idx="882">
                  <c:v>308.62156268617429</c:v>
                </c:pt>
                <c:pt idx="883">
                  <c:v>313.25088612647232</c:v>
                </c:pt>
                <c:pt idx="884">
                  <c:v>317.9496494183644</c:v>
                </c:pt>
                <c:pt idx="885">
                  <c:v>322.71889415963966</c:v>
                </c:pt>
                <c:pt idx="886">
                  <c:v>327.55967757203439</c:v>
                </c:pt>
                <c:pt idx="887">
                  <c:v>332.47307273561364</c:v>
                </c:pt>
                <c:pt idx="888">
                  <c:v>337.46016882664895</c:v>
                </c:pt>
                <c:pt idx="889">
                  <c:v>342.52207135904882</c:v>
                </c:pt>
                <c:pt idx="890">
                  <c:v>347.65990242943946</c:v>
                </c:pt>
                <c:pt idx="891">
                  <c:v>352.87480096587632</c:v>
                </c:pt>
                <c:pt idx="892">
                  <c:v>358.16792298036432</c:v>
                </c:pt>
                <c:pt idx="893">
                  <c:v>363.54044182507232</c:v>
                </c:pt>
                <c:pt idx="894">
                  <c:v>368.99354845243863</c:v>
                </c:pt>
                <c:pt idx="895">
                  <c:v>374.52845167923209</c:v>
                </c:pt>
                <c:pt idx="896">
                  <c:v>380.14637845442059</c:v>
                </c:pt>
                <c:pt idx="897">
                  <c:v>385.848574131237</c:v>
                </c:pt>
                <c:pt idx="898">
                  <c:v>391.63630274320013</c:v>
                </c:pt>
                <c:pt idx="899">
                  <c:v>397.51084728435472</c:v>
                </c:pt>
                <c:pt idx="900">
                  <c:v>403.47350999361669</c:v>
                </c:pt>
                <c:pt idx="901">
                  <c:v>409.52561264352289</c:v>
                </c:pt>
                <c:pt idx="902">
                  <c:v>415.66849683317571</c:v>
                </c:pt>
                <c:pt idx="903">
                  <c:v>421.90352428566899</c:v>
                </c:pt>
                <c:pt idx="904">
                  <c:v>428.2320771499584</c:v>
                </c:pt>
                <c:pt idx="905">
                  <c:v>434.65555830720729</c:v>
                </c:pt>
                <c:pt idx="906">
                  <c:v>441.17539168181582</c:v>
                </c:pt>
                <c:pt idx="907">
                  <c:v>447.79302255704164</c:v>
                </c:pt>
                <c:pt idx="908">
                  <c:v>454.5099178953987</c:v>
                </c:pt>
                <c:pt idx="909">
                  <c:v>461.32756666382971</c:v>
                </c:pt>
                <c:pt idx="910">
                  <c:v>468.24748016379351</c:v>
                </c:pt>
                <c:pt idx="911">
                  <c:v>475.27119236623895</c:v>
                </c:pt>
                <c:pt idx="912">
                  <c:v>482.40026025173728</c:v>
                </c:pt>
                <c:pt idx="913">
                  <c:v>489.63626415551335</c:v>
                </c:pt>
                <c:pt idx="914">
                  <c:v>496.98080811784632</c:v>
                </c:pt>
                <c:pt idx="915">
                  <c:v>504.43552023961325</c:v>
                </c:pt>
                <c:pt idx="916">
                  <c:v>512.00205304320741</c:v>
                </c:pt>
                <c:pt idx="917">
                  <c:v>519.68208383885565</c:v>
                </c:pt>
                <c:pt idx="918">
                  <c:v>527.47731509643836</c:v>
                </c:pt>
                <c:pt idx="919">
                  <c:v>535.38947482288552</c:v>
                </c:pt>
                <c:pt idx="920">
                  <c:v>543.42031694522791</c:v>
                </c:pt>
                <c:pt idx="921">
                  <c:v>551.57162169940636</c:v>
                </c:pt>
                <c:pt idx="922">
                  <c:v>559.8451960248974</c:v>
                </c:pt>
                <c:pt idx="923">
                  <c:v>568.24287396527154</c:v>
                </c:pt>
                <c:pt idx="924">
                  <c:v>576.76651707474798</c:v>
                </c:pt>
                <c:pt idx="925">
                  <c:v>585.41801483087124</c:v>
                </c:pt>
                <c:pt idx="926">
                  <c:v>594.19928505333451</c:v>
                </c:pt>
                <c:pt idx="927">
                  <c:v>603.11227432913461</c:v>
                </c:pt>
                <c:pt idx="928">
                  <c:v>612.15895844407123</c:v>
                </c:pt>
                <c:pt idx="929">
                  <c:v>621.34134282073228</c:v>
                </c:pt>
                <c:pt idx="930">
                  <c:v>630.66146296304316</c:v>
                </c:pt>
                <c:pt idx="931">
                  <c:v>640.12138490748873</c:v>
                </c:pt>
                <c:pt idx="932">
                  <c:v>649.72320568110104</c:v>
                </c:pt>
                <c:pt idx="933">
                  <c:v>659.46905376631753</c:v>
                </c:pt>
                <c:pt idx="934">
                  <c:v>669.3610895728126</c:v>
                </c:pt>
                <c:pt idx="935">
                  <c:v>679.4015059164044</c:v>
                </c:pt>
                <c:pt idx="936">
                  <c:v>689.59252850515043</c:v>
                </c:pt>
                <c:pt idx="937">
                  <c:v>699.93641643272736</c:v>
                </c:pt>
                <c:pt idx="938">
                  <c:v>710.4354626792184</c:v>
                </c:pt>
                <c:pt idx="939">
                  <c:v>721.09199461940659</c:v>
                </c:pt>
                <c:pt idx="940">
                  <c:v>731.90837453870927</c:v>
                </c:pt>
                <c:pt idx="941">
                  <c:v>742.88700015677807</c:v>
                </c:pt>
                <c:pt idx="942">
                  <c:v>754.03030515912963</c:v>
                </c:pt>
                <c:pt idx="943">
                  <c:v>765.34075973651659</c:v>
                </c:pt>
                <c:pt idx="944">
                  <c:v>776.82087113256409</c:v>
                </c:pt>
                <c:pt idx="945">
                  <c:v>788.47318419955252</c:v>
                </c:pt>
                <c:pt idx="946">
                  <c:v>800.30028196254568</c:v>
                </c:pt>
                <c:pt idx="947">
                  <c:v>812.30478619198288</c:v>
                </c:pt>
                <c:pt idx="948">
                  <c:v>824.48935798486343</c:v>
                </c:pt>
                <c:pt idx="949">
                  <c:v>836.85669835463239</c:v>
                </c:pt>
                <c:pt idx="950">
                  <c:v>849.40954882995538</c:v>
                </c:pt>
                <c:pt idx="951">
                  <c:v>862.15069206240298</c:v>
                </c:pt>
                <c:pt idx="952">
                  <c:v>875.08295244334101</c:v>
                </c:pt>
                <c:pt idx="953">
                  <c:v>888.20919672999105</c:v>
                </c:pt>
                <c:pt idx="954">
                  <c:v>901.53233468094038</c:v>
                </c:pt>
                <c:pt idx="955">
                  <c:v>915.05531970115487</c:v>
                </c:pt>
                <c:pt idx="956">
                  <c:v>928.78114949667304</c:v>
                </c:pt>
                <c:pt idx="957">
                  <c:v>942.71286673912255</c:v>
                </c:pt>
                <c:pt idx="958">
                  <c:v>956.85355974020786</c:v>
                </c:pt>
                <c:pt idx="959">
                  <c:v>971.20636313631303</c:v>
                </c:pt>
                <c:pt idx="960">
                  <c:v>985.77445858335852</c:v>
                </c:pt>
                <c:pt idx="961">
                  <c:v>1000.5610754621075</c:v>
                </c:pt>
                <c:pt idx="962">
                  <c:v>1015.5694915940379</c:v>
                </c:pt>
                <c:pt idx="963">
                  <c:v>1030.8030339679478</c:v>
                </c:pt>
                <c:pt idx="964">
                  <c:v>1046.2650794774681</c:v>
                </c:pt>
                <c:pt idx="965">
                  <c:v>1061.9590556696467</c:v>
                </c:pt>
                <c:pt idx="966">
                  <c:v>1077.8884415046728</c:v>
                </c:pt>
                <c:pt idx="967">
                  <c:v>1094.0567681272616</c:v>
                </c:pt>
                <c:pt idx="968">
                  <c:v>1110.4676196491694</c:v>
                </c:pt>
                <c:pt idx="969">
                  <c:v>1127.1246339438899</c:v>
                </c:pt>
                <c:pt idx="970">
                  <c:v>1144.0315034530481</c:v>
                </c:pt>
                <c:pt idx="971">
                  <c:v>1161.1919760048268</c:v>
                </c:pt>
                <c:pt idx="972">
                  <c:v>1178.609855644916</c:v>
                </c:pt>
                <c:pt idx="973">
                  <c:v>1196.2890034795901</c:v>
                </c:pt>
                <c:pt idx="974">
                  <c:v>1214.2333385317672</c:v>
                </c:pt>
                <c:pt idx="975">
                  <c:v>1232.4468386097601</c:v>
                </c:pt>
                <c:pt idx="976">
                  <c:v>1250.9335411889081</c:v>
                </c:pt>
                <c:pt idx="977">
                  <c:v>1269.6975443067399</c:v>
                </c:pt>
                <c:pt idx="978">
                  <c:v>1288.7430074713409</c:v>
                </c:pt>
                <c:pt idx="979">
                  <c:v>1308.0741525834108</c:v>
                </c:pt>
                <c:pt idx="980">
                  <c:v>1327.6952648721608</c:v>
                </c:pt>
                <c:pt idx="981">
                  <c:v>1347.6106938452451</c:v>
                </c:pt>
                <c:pt idx="982">
                  <c:v>1367.8248542529079</c:v>
                </c:pt>
                <c:pt idx="983">
                  <c:v>1388.3422270667159</c:v>
                </c:pt>
                <c:pt idx="984">
                  <c:v>1409.1673604727171</c:v>
                </c:pt>
                <c:pt idx="985">
                  <c:v>1430.3048708797996</c:v>
                </c:pt>
                <c:pt idx="986">
                  <c:v>1451.759443943004</c:v>
                </c:pt>
                <c:pt idx="987">
                  <c:v>1473.5358356021511</c:v>
                </c:pt>
                <c:pt idx="988">
                  <c:v>1495.6388731361831</c:v>
                </c:pt>
                <c:pt idx="989">
                  <c:v>1518.0734562332198</c:v>
                </c:pt>
                <c:pt idx="990">
                  <c:v>1540.844558076722</c:v>
                </c:pt>
                <c:pt idx="991">
                  <c:v>1563.9572264478729</c:v>
                </c:pt>
                <c:pt idx="992">
                  <c:v>1587.4165848446082</c:v>
                </c:pt>
                <c:pt idx="993">
                  <c:v>1611.2278336172601</c:v>
                </c:pt>
                <c:pt idx="994">
                  <c:v>1635.3962511215211</c:v>
                </c:pt>
                <c:pt idx="995">
                  <c:v>1659.9271948883409</c:v>
                </c:pt>
                <c:pt idx="996">
                  <c:v>1684.8261028116658</c:v>
                </c:pt>
                <c:pt idx="997">
                  <c:v>1710.0984943538215</c:v>
                </c:pt>
                <c:pt idx="998">
                  <c:v>1735.7499717691667</c:v>
                </c:pt>
              </c:numCache>
            </c:numRef>
          </c:xVal>
          <c:yVal>
            <c:numRef>
              <c:f>Sheet1!$U$2:$U$1000</c:f>
              <c:numCache>
                <c:formatCode>General</c:formatCode>
                <c:ptCount val="999"/>
                <c:pt idx="0">
                  <c:v>0.32125850031115138</c:v>
                </c:pt>
                <c:pt idx="1">
                  <c:v>0.32125862975302188</c:v>
                </c:pt>
                <c:pt idx="2">
                  <c:v>0.32125876116595858</c:v>
                </c:pt>
                <c:pt idx="3">
                  <c:v>0.32125889457995677</c:v>
                </c:pt>
                <c:pt idx="4">
                  <c:v>0.321259030025489</c:v>
                </c:pt>
                <c:pt idx="5">
                  <c:v>0.32125916753350031</c:v>
                </c:pt>
                <c:pt idx="6">
                  <c:v>0.32125930713538531</c:v>
                </c:pt>
                <c:pt idx="7">
                  <c:v>0.32125944886302799</c:v>
                </c:pt>
                <c:pt idx="8">
                  <c:v>0.32125959274879401</c:v>
                </c:pt>
                <c:pt idx="9">
                  <c:v>0.32125973882554432</c:v>
                </c:pt>
                <c:pt idx="10">
                  <c:v>0.32125988712664122</c:v>
                </c:pt>
                <c:pt idx="11">
                  <c:v>0.32126003768594641</c:v>
                </c:pt>
                <c:pt idx="12">
                  <c:v>0.32126019053784677</c:v>
                </c:pt>
                <c:pt idx="13">
                  <c:v>0.32126034571724865</c:v>
                </c:pt>
                <c:pt idx="14">
                  <c:v>0.32126050325958977</c:v>
                </c:pt>
                <c:pt idx="15">
                  <c:v>0.32126066320085284</c:v>
                </c:pt>
                <c:pt idx="16">
                  <c:v>0.32126082557755042</c:v>
                </c:pt>
                <c:pt idx="17">
                  <c:v>0.32126099042677131</c:v>
                </c:pt>
                <c:pt idx="18">
                  <c:v>0.32126115778616893</c:v>
                </c:pt>
                <c:pt idx="19">
                  <c:v>0.32126132769395732</c:v>
                </c:pt>
                <c:pt idx="20">
                  <c:v>0.32126150018893501</c:v>
                </c:pt>
                <c:pt idx="21">
                  <c:v>0.32126167531050265</c:v>
                </c:pt>
                <c:pt idx="22">
                  <c:v>0.32126185309863131</c:v>
                </c:pt>
                <c:pt idx="23">
                  <c:v>0.32126203359393901</c:v>
                </c:pt>
                <c:pt idx="24">
                  <c:v>0.32126221683764333</c:v>
                </c:pt>
                <c:pt idx="25">
                  <c:v>0.32126240287157531</c:v>
                </c:pt>
                <c:pt idx="26">
                  <c:v>0.3212625917382354</c:v>
                </c:pt>
                <c:pt idx="27">
                  <c:v>0.32126278348073861</c:v>
                </c:pt>
                <c:pt idx="28">
                  <c:v>0.32126297814288196</c:v>
                </c:pt>
                <c:pt idx="29">
                  <c:v>0.3212631757691034</c:v>
                </c:pt>
                <c:pt idx="30">
                  <c:v>0.321263376404539</c:v>
                </c:pt>
                <c:pt idx="31">
                  <c:v>0.32126358009501138</c:v>
                </c:pt>
                <c:pt idx="32">
                  <c:v>0.32126378688702967</c:v>
                </c:pt>
                <c:pt idx="33">
                  <c:v>0.32126399682781265</c:v>
                </c:pt>
                <c:pt idx="34">
                  <c:v>0.32126420996529692</c:v>
                </c:pt>
                <c:pt idx="35">
                  <c:v>0.32126442634815588</c:v>
                </c:pt>
                <c:pt idx="36">
                  <c:v>0.32126464602579902</c:v>
                </c:pt>
                <c:pt idx="37">
                  <c:v>0.32126486904839741</c:v>
                </c:pt>
                <c:pt idx="38">
                  <c:v>0.32126509546686138</c:v>
                </c:pt>
                <c:pt idx="39">
                  <c:v>0.32126532533290875</c:v>
                </c:pt>
                <c:pt idx="40">
                  <c:v>0.32126555869901002</c:v>
                </c:pt>
                <c:pt idx="41">
                  <c:v>0.32126579561847241</c:v>
                </c:pt>
                <c:pt idx="42">
                  <c:v>0.32126603614537402</c:v>
                </c:pt>
                <c:pt idx="43">
                  <c:v>0.32126628033466076</c:v>
                </c:pt>
                <c:pt idx="44">
                  <c:v>0.32126652824206098</c:v>
                </c:pt>
                <c:pt idx="45">
                  <c:v>0.32126677992420183</c:v>
                </c:pt>
                <c:pt idx="46">
                  <c:v>0.32126703543853374</c:v>
                </c:pt>
                <c:pt idx="47">
                  <c:v>0.32126729484341932</c:v>
                </c:pt>
                <c:pt idx="48">
                  <c:v>0.32126755819807901</c:v>
                </c:pt>
                <c:pt idx="49">
                  <c:v>0.32126782556265165</c:v>
                </c:pt>
                <c:pt idx="50">
                  <c:v>0.32126809699816788</c:v>
                </c:pt>
                <c:pt idx="51">
                  <c:v>0.32126837256661861</c:v>
                </c:pt>
                <c:pt idx="52">
                  <c:v>0.32126865233091795</c:v>
                </c:pt>
                <c:pt idx="53">
                  <c:v>0.32126893635494597</c:v>
                </c:pt>
                <c:pt idx="54">
                  <c:v>0.32126922470353875</c:v>
                </c:pt>
                <c:pt idx="55">
                  <c:v>0.32126951744255561</c:v>
                </c:pt>
                <c:pt idx="56">
                  <c:v>0.32126981463881432</c:v>
                </c:pt>
                <c:pt idx="57">
                  <c:v>0.32127011636018032</c:v>
                </c:pt>
                <c:pt idx="58">
                  <c:v>0.32127042267553901</c:v>
                </c:pt>
                <c:pt idx="59">
                  <c:v>0.32127073365483505</c:v>
                </c:pt>
                <c:pt idx="60">
                  <c:v>0.32127104936905265</c:v>
                </c:pt>
                <c:pt idx="61">
                  <c:v>0.32127136989028177</c:v>
                </c:pt>
                <c:pt idx="62">
                  <c:v>0.32127169529169841</c:v>
                </c:pt>
                <c:pt idx="63">
                  <c:v>0.32127202564759338</c:v>
                </c:pt>
                <c:pt idx="64">
                  <c:v>0.32127236103339818</c:v>
                </c:pt>
                <c:pt idx="65">
                  <c:v>0.32127270152567522</c:v>
                </c:pt>
                <c:pt idx="66">
                  <c:v>0.32127304720215188</c:v>
                </c:pt>
                <c:pt idx="67">
                  <c:v>0.32127339814175832</c:v>
                </c:pt>
                <c:pt idx="68">
                  <c:v>0.32127375442461131</c:v>
                </c:pt>
                <c:pt idx="69">
                  <c:v>0.32127411613205303</c:v>
                </c:pt>
                <c:pt idx="70">
                  <c:v>0.32127448334665276</c:v>
                </c:pt>
                <c:pt idx="71">
                  <c:v>0.32127485615223189</c:v>
                </c:pt>
                <c:pt idx="72">
                  <c:v>0.321275234633914</c:v>
                </c:pt>
                <c:pt idx="73">
                  <c:v>0.32127561887810102</c:v>
                </c:pt>
                <c:pt idx="74">
                  <c:v>0.3212760089725134</c:v>
                </c:pt>
                <c:pt idx="75">
                  <c:v>0.32127640500618831</c:v>
                </c:pt>
                <c:pt idx="76">
                  <c:v>0.32127680706955597</c:v>
                </c:pt>
                <c:pt idx="77">
                  <c:v>0.32127721525437491</c:v>
                </c:pt>
                <c:pt idx="78">
                  <c:v>0.32127762965383438</c:v>
                </c:pt>
                <c:pt idx="79">
                  <c:v>0.32127805036253732</c:v>
                </c:pt>
                <c:pt idx="80">
                  <c:v>0.32127847747651861</c:v>
                </c:pt>
                <c:pt idx="81">
                  <c:v>0.32127891109327439</c:v>
                </c:pt>
                <c:pt idx="82">
                  <c:v>0.32127935131177332</c:v>
                </c:pt>
                <c:pt idx="83">
                  <c:v>0.32127979823252395</c:v>
                </c:pt>
                <c:pt idx="84">
                  <c:v>0.32128025195752841</c:v>
                </c:pt>
                <c:pt idx="85">
                  <c:v>0.32128071259035595</c:v>
                </c:pt>
                <c:pt idx="86">
                  <c:v>0.32128118023614832</c:v>
                </c:pt>
                <c:pt idx="87">
                  <c:v>0.32128165500165895</c:v>
                </c:pt>
                <c:pt idx="88">
                  <c:v>0.32128213699524488</c:v>
                </c:pt>
                <c:pt idx="89">
                  <c:v>0.32128262632691995</c:v>
                </c:pt>
                <c:pt idx="90">
                  <c:v>0.32128312310837431</c:v>
                </c:pt>
                <c:pt idx="91">
                  <c:v>0.32128362745300332</c:v>
                </c:pt>
                <c:pt idx="92">
                  <c:v>0.32128413947591761</c:v>
                </c:pt>
                <c:pt idx="93">
                  <c:v>0.32128465929397865</c:v>
                </c:pt>
                <c:pt idx="94">
                  <c:v>0.32128518702582465</c:v>
                </c:pt>
                <c:pt idx="95">
                  <c:v>0.32128572279189932</c:v>
                </c:pt>
                <c:pt idx="96">
                  <c:v>0.32128626671450061</c:v>
                </c:pt>
                <c:pt idx="97">
                  <c:v>0.3212868189177443</c:v>
                </c:pt>
                <c:pt idx="98">
                  <c:v>0.32128737952766989</c:v>
                </c:pt>
                <c:pt idx="99">
                  <c:v>0.32128794867221061</c:v>
                </c:pt>
                <c:pt idx="100">
                  <c:v>0.32128852648126338</c:v>
                </c:pt>
                <c:pt idx="101">
                  <c:v>0.32128911308669938</c:v>
                </c:pt>
                <c:pt idx="102">
                  <c:v>0.32128970862237632</c:v>
                </c:pt>
                <c:pt idx="103">
                  <c:v>0.32129031322421492</c:v>
                </c:pt>
                <c:pt idx="104">
                  <c:v>0.32129092703017031</c:v>
                </c:pt>
                <c:pt idx="105">
                  <c:v>0.32129155018033079</c:v>
                </c:pt>
                <c:pt idx="106">
                  <c:v>0.32129218281689431</c:v>
                </c:pt>
                <c:pt idx="107">
                  <c:v>0.32129282508422841</c:v>
                </c:pt>
                <c:pt idx="108">
                  <c:v>0.32129347712888495</c:v>
                </c:pt>
                <c:pt idx="109">
                  <c:v>0.32129413909966065</c:v>
                </c:pt>
                <c:pt idx="110">
                  <c:v>0.32129481114760122</c:v>
                </c:pt>
                <c:pt idx="111">
                  <c:v>0.32129549342605601</c:v>
                </c:pt>
                <c:pt idx="112">
                  <c:v>0.32129618609071331</c:v>
                </c:pt>
                <c:pt idx="113">
                  <c:v>0.32129688929962497</c:v>
                </c:pt>
                <c:pt idx="114">
                  <c:v>0.32129760321321732</c:v>
                </c:pt>
                <c:pt idx="115">
                  <c:v>0.32129832799441177</c:v>
                </c:pt>
                <c:pt idx="116">
                  <c:v>0.32129906380855261</c:v>
                </c:pt>
                <c:pt idx="117">
                  <c:v>0.32129981082353093</c:v>
                </c:pt>
                <c:pt idx="118">
                  <c:v>0.32130056920979483</c:v>
                </c:pt>
                <c:pt idx="119">
                  <c:v>0.32130133914033632</c:v>
                </c:pt>
                <c:pt idx="120">
                  <c:v>0.32130212079084997</c:v>
                </c:pt>
                <c:pt idx="121">
                  <c:v>0.32130291433963848</c:v>
                </c:pt>
                <c:pt idx="122">
                  <c:v>0.32130371996774093</c:v>
                </c:pt>
                <c:pt idx="123">
                  <c:v>0.32130453785895691</c:v>
                </c:pt>
                <c:pt idx="124">
                  <c:v>0.32130536819986683</c:v>
                </c:pt>
                <c:pt idx="125">
                  <c:v>0.32130621117988784</c:v>
                </c:pt>
                <c:pt idx="126">
                  <c:v>0.32130706699131495</c:v>
                </c:pt>
                <c:pt idx="127">
                  <c:v>0.32130793582938877</c:v>
                </c:pt>
                <c:pt idx="128">
                  <c:v>0.32130881789228977</c:v>
                </c:pt>
                <c:pt idx="129">
                  <c:v>0.32130971338121284</c:v>
                </c:pt>
                <c:pt idx="130">
                  <c:v>0.32131062250042658</c:v>
                </c:pt>
                <c:pt idx="131">
                  <c:v>0.32131154545729795</c:v>
                </c:pt>
                <c:pt idx="132">
                  <c:v>0.32131248246234589</c:v>
                </c:pt>
                <c:pt idx="133">
                  <c:v>0.3213134337292809</c:v>
                </c:pt>
                <c:pt idx="134">
                  <c:v>0.32131439947506896</c:v>
                </c:pt>
                <c:pt idx="135">
                  <c:v>0.32131537991997583</c:v>
                </c:pt>
                <c:pt idx="136">
                  <c:v>0.32131637528760587</c:v>
                </c:pt>
                <c:pt idx="137">
                  <c:v>0.32131738580496483</c:v>
                </c:pt>
                <c:pt idx="138">
                  <c:v>0.32131841170251191</c:v>
                </c:pt>
                <c:pt idx="139">
                  <c:v>0.32131945321420691</c:v>
                </c:pt>
                <c:pt idx="140">
                  <c:v>0.32132051057756267</c:v>
                </c:pt>
                <c:pt idx="141">
                  <c:v>0.32132158403369865</c:v>
                </c:pt>
                <c:pt idx="142">
                  <c:v>0.32132267382741048</c:v>
                </c:pt>
                <c:pt idx="143">
                  <c:v>0.32132378020718222</c:v>
                </c:pt>
                <c:pt idx="144">
                  <c:v>0.32132490342531278</c:v>
                </c:pt>
                <c:pt idx="145">
                  <c:v>0.32132604373790791</c:v>
                </c:pt>
                <c:pt idx="146">
                  <c:v>0.3213272014049719</c:v>
                </c:pt>
                <c:pt idx="147">
                  <c:v>0.32132837669045883</c:v>
                </c:pt>
                <c:pt idx="148">
                  <c:v>0.32132956986232597</c:v>
                </c:pt>
                <c:pt idx="149">
                  <c:v>0.32133078119261477</c:v>
                </c:pt>
                <c:pt idx="150">
                  <c:v>0.32133201095747765</c:v>
                </c:pt>
                <c:pt idx="151">
                  <c:v>0.32133325943728108</c:v>
                </c:pt>
                <c:pt idx="152">
                  <c:v>0.32133452691665565</c:v>
                </c:pt>
                <c:pt idx="153">
                  <c:v>0.32133581368452041</c:v>
                </c:pt>
                <c:pt idx="154">
                  <c:v>0.32133712003421261</c:v>
                </c:pt>
                <c:pt idx="155">
                  <c:v>0.32133844626351332</c:v>
                </c:pt>
                <c:pt idx="156">
                  <c:v>0.32133979267473295</c:v>
                </c:pt>
                <c:pt idx="157">
                  <c:v>0.32134115957475895</c:v>
                </c:pt>
                <c:pt idx="158">
                  <c:v>0.32134254727515077</c:v>
                </c:pt>
                <c:pt idx="159">
                  <c:v>0.32134395609218208</c:v>
                </c:pt>
                <c:pt idx="160">
                  <c:v>0.32134538634696191</c:v>
                </c:pt>
                <c:pt idx="161">
                  <c:v>0.32134683836543565</c:v>
                </c:pt>
                <c:pt idx="162">
                  <c:v>0.32134831247851231</c:v>
                </c:pt>
                <c:pt idx="163">
                  <c:v>0.32134980902214122</c:v>
                </c:pt>
                <c:pt idx="164">
                  <c:v>0.32135132833733931</c:v>
                </c:pt>
                <c:pt idx="165">
                  <c:v>0.32135287077033292</c:v>
                </c:pt>
                <c:pt idx="166">
                  <c:v>0.32135443667257241</c:v>
                </c:pt>
                <c:pt idx="167">
                  <c:v>0.32135602640086491</c:v>
                </c:pt>
                <c:pt idx="168">
                  <c:v>0.32135764031742192</c:v>
                </c:pt>
                <c:pt idx="169">
                  <c:v>0.32135927878995896</c:v>
                </c:pt>
                <c:pt idx="170">
                  <c:v>0.32136094219176037</c:v>
                </c:pt>
                <c:pt idx="171">
                  <c:v>0.3213626309017874</c:v>
                </c:pt>
                <c:pt idx="172">
                  <c:v>0.32136434530475283</c:v>
                </c:pt>
                <c:pt idx="173">
                  <c:v>0.32136608579118092</c:v>
                </c:pt>
                <c:pt idx="174">
                  <c:v>0.32136785275755692</c:v>
                </c:pt>
                <c:pt idx="175">
                  <c:v>0.32136964660635531</c:v>
                </c:pt>
                <c:pt idx="176">
                  <c:v>0.32137146774617892</c:v>
                </c:pt>
                <c:pt idx="177">
                  <c:v>0.32137331659179502</c:v>
                </c:pt>
                <c:pt idx="178">
                  <c:v>0.32137519356430505</c:v>
                </c:pt>
                <c:pt idx="179">
                  <c:v>0.32137709909115292</c:v>
                </c:pt>
                <c:pt idx="180">
                  <c:v>0.32137903360629438</c:v>
                </c:pt>
                <c:pt idx="181">
                  <c:v>0.32138099755027782</c:v>
                </c:pt>
                <c:pt idx="182">
                  <c:v>0.32138299137028836</c:v>
                </c:pt>
                <c:pt idx="183">
                  <c:v>0.32138501552031695</c:v>
                </c:pt>
                <c:pt idx="184">
                  <c:v>0.32138707046125792</c:v>
                </c:pt>
                <c:pt idx="185">
                  <c:v>0.3213891566609654</c:v>
                </c:pt>
                <c:pt idx="186">
                  <c:v>0.32139127459439132</c:v>
                </c:pt>
                <c:pt idx="187">
                  <c:v>0.32139342474370108</c:v>
                </c:pt>
                <c:pt idx="188">
                  <c:v>0.32139560759835872</c:v>
                </c:pt>
                <c:pt idx="189">
                  <c:v>0.32139782365524616</c:v>
                </c:pt>
                <c:pt idx="190">
                  <c:v>0.32140007341877291</c:v>
                </c:pt>
                <c:pt idx="191">
                  <c:v>0.32140235740100231</c:v>
                </c:pt>
                <c:pt idx="192">
                  <c:v>0.32140467612176565</c:v>
                </c:pt>
                <c:pt idx="193">
                  <c:v>0.321407030108739</c:v>
                </c:pt>
                <c:pt idx="194">
                  <c:v>0.32140941989763877</c:v>
                </c:pt>
                <c:pt idx="195">
                  <c:v>0.32141184603225326</c:v>
                </c:pt>
                <c:pt idx="196">
                  <c:v>0.32141430906464141</c:v>
                </c:pt>
                <c:pt idx="197">
                  <c:v>0.32141680955520413</c:v>
                </c:pt>
                <c:pt idx="198">
                  <c:v>0.32141934807284828</c:v>
                </c:pt>
                <c:pt idx="199">
                  <c:v>0.32142192519508372</c:v>
                </c:pt>
                <c:pt idx="200">
                  <c:v>0.3214245415081704</c:v>
                </c:pt>
                <c:pt idx="201">
                  <c:v>0.32142719760725791</c:v>
                </c:pt>
                <c:pt idx="202">
                  <c:v>0.32142989409648365</c:v>
                </c:pt>
                <c:pt idx="203">
                  <c:v>0.32143263158915292</c:v>
                </c:pt>
                <c:pt idx="204">
                  <c:v>0.32143541070785092</c:v>
                </c:pt>
                <c:pt idx="205">
                  <c:v>0.32143823208457961</c:v>
                </c:pt>
                <c:pt idx="206">
                  <c:v>0.32144109636092061</c:v>
                </c:pt>
                <c:pt idx="207">
                  <c:v>0.32144400418815461</c:v>
                </c:pt>
                <c:pt idx="208">
                  <c:v>0.32144695622742692</c:v>
                </c:pt>
                <c:pt idx="209">
                  <c:v>0.32144995314988289</c:v>
                </c:pt>
                <c:pt idx="210">
                  <c:v>0.32145299563681989</c:v>
                </c:pt>
                <c:pt idx="211">
                  <c:v>0.32145608437985401</c:v>
                </c:pt>
                <c:pt idx="212">
                  <c:v>0.321459220081039</c:v>
                </c:pt>
                <c:pt idx="213">
                  <c:v>0.32146240345309707</c:v>
                </c:pt>
                <c:pt idx="214">
                  <c:v>0.32146563521948296</c:v>
                </c:pt>
                <c:pt idx="215">
                  <c:v>0.32146891611460976</c:v>
                </c:pt>
                <c:pt idx="216">
                  <c:v>0.32147224688398895</c:v>
                </c:pt>
                <c:pt idx="217">
                  <c:v>0.32147562828442805</c:v>
                </c:pt>
                <c:pt idx="218">
                  <c:v>0.3214790610841497</c:v>
                </c:pt>
                <c:pt idx="219">
                  <c:v>0.32148254606299503</c:v>
                </c:pt>
                <c:pt idx="220">
                  <c:v>0.32148608401261058</c:v>
                </c:pt>
                <c:pt idx="221">
                  <c:v>0.32148967573657994</c:v>
                </c:pt>
                <c:pt idx="222">
                  <c:v>0.32149332205064995</c:v>
                </c:pt>
                <c:pt idx="223">
                  <c:v>0.32149702378289141</c:v>
                </c:pt>
                <c:pt idx="224">
                  <c:v>0.32150078177388147</c:v>
                </c:pt>
                <c:pt idx="225">
                  <c:v>0.32150459687688665</c:v>
                </c:pt>
                <c:pt idx="226">
                  <c:v>0.32150846995807997</c:v>
                </c:pt>
                <c:pt idx="227">
                  <c:v>0.32151240189669922</c:v>
                </c:pt>
                <c:pt idx="228">
                  <c:v>0.3215163935852719</c:v>
                </c:pt>
                <c:pt idx="229">
                  <c:v>0.3215204459297929</c:v>
                </c:pt>
                <c:pt idx="230">
                  <c:v>0.32152455984993722</c:v>
                </c:pt>
                <c:pt idx="231">
                  <c:v>0.32152873627926754</c:v>
                </c:pt>
                <c:pt idx="232">
                  <c:v>0.32153297616541965</c:v>
                </c:pt>
                <c:pt idx="233">
                  <c:v>0.32153728047034702</c:v>
                </c:pt>
                <c:pt idx="234">
                  <c:v>0.321541650170519</c:v>
                </c:pt>
                <c:pt idx="235">
                  <c:v>0.32154608625712588</c:v>
                </c:pt>
                <c:pt idx="236">
                  <c:v>0.32155058973630807</c:v>
                </c:pt>
                <c:pt idx="237">
                  <c:v>0.32155516162938541</c:v>
                </c:pt>
                <c:pt idx="238">
                  <c:v>0.32155980297307724</c:v>
                </c:pt>
                <c:pt idx="239">
                  <c:v>0.32156451481973847</c:v>
                </c:pt>
                <c:pt idx="240">
                  <c:v>0.32156929823758135</c:v>
                </c:pt>
                <c:pt idx="241">
                  <c:v>0.32157415431092395</c:v>
                </c:pt>
                <c:pt idx="242">
                  <c:v>0.32157908414042541</c:v>
                </c:pt>
                <c:pt idx="243">
                  <c:v>0.32158408884332496</c:v>
                </c:pt>
                <c:pt idx="244">
                  <c:v>0.32158916955370265</c:v>
                </c:pt>
                <c:pt idx="245">
                  <c:v>0.32159432742270438</c:v>
                </c:pt>
                <c:pt idx="246">
                  <c:v>0.32159956361883824</c:v>
                </c:pt>
                <c:pt idx="247">
                  <c:v>0.32160487932818577</c:v>
                </c:pt>
                <c:pt idx="248">
                  <c:v>0.3216102757546947</c:v>
                </c:pt>
                <c:pt idx="249">
                  <c:v>0.32161575412042132</c:v>
                </c:pt>
                <c:pt idx="250">
                  <c:v>0.32162131566585467</c:v>
                </c:pt>
                <c:pt idx="251">
                  <c:v>0.32162696165009791</c:v>
                </c:pt>
                <c:pt idx="252">
                  <c:v>0.32163269335122441</c:v>
                </c:pt>
                <c:pt idx="253">
                  <c:v>0.32163851206652999</c:v>
                </c:pt>
                <c:pt idx="254">
                  <c:v>0.32164441911283165</c:v>
                </c:pt>
                <c:pt idx="255">
                  <c:v>0.32165041582671261</c:v>
                </c:pt>
                <c:pt idx="256">
                  <c:v>0.32165650356488595</c:v>
                </c:pt>
                <c:pt idx="257">
                  <c:v>0.32166268370442797</c:v>
                </c:pt>
                <c:pt idx="258">
                  <c:v>0.32166895764311831</c:v>
                </c:pt>
                <c:pt idx="259">
                  <c:v>0.32167532679975741</c:v>
                </c:pt>
                <c:pt idx="260">
                  <c:v>0.32168179261442315</c:v>
                </c:pt>
                <c:pt idx="261">
                  <c:v>0.32168835654883432</c:v>
                </c:pt>
                <c:pt idx="262">
                  <c:v>0.321695020086668</c:v>
                </c:pt>
                <c:pt idx="263">
                  <c:v>0.3217017847338644</c:v>
                </c:pt>
                <c:pt idx="264">
                  <c:v>0.32170865201895038</c:v>
                </c:pt>
                <c:pt idx="265">
                  <c:v>0.32171562349341232</c:v>
                </c:pt>
                <c:pt idx="266">
                  <c:v>0.32172270073199638</c:v>
                </c:pt>
                <c:pt idx="267">
                  <c:v>0.32172988533307689</c:v>
                </c:pt>
                <c:pt idx="268">
                  <c:v>0.32173717891896231</c:v>
                </c:pt>
                <c:pt idx="269">
                  <c:v>0.32174458313633031</c:v>
                </c:pt>
                <c:pt idx="270">
                  <c:v>0.32175209965650331</c:v>
                </c:pt>
                <c:pt idx="271">
                  <c:v>0.3217597301758584</c:v>
                </c:pt>
                <c:pt idx="272">
                  <c:v>0.32176747641616599</c:v>
                </c:pt>
                <c:pt idx="273">
                  <c:v>0.32177534012500802</c:v>
                </c:pt>
                <c:pt idx="274">
                  <c:v>0.32178332307611401</c:v>
                </c:pt>
                <c:pt idx="275">
                  <c:v>0.32179142706976632</c:v>
                </c:pt>
                <c:pt idx="276">
                  <c:v>0.32179965393318399</c:v>
                </c:pt>
                <c:pt idx="277">
                  <c:v>0.32180800552093292</c:v>
                </c:pt>
                <c:pt idx="278">
                  <c:v>0.3218164837152967</c:v>
                </c:pt>
                <c:pt idx="279">
                  <c:v>0.32182509042670132</c:v>
                </c:pt>
                <c:pt idx="280">
                  <c:v>0.32183382759416596</c:v>
                </c:pt>
                <c:pt idx="281">
                  <c:v>0.32184269718564668</c:v>
                </c:pt>
                <c:pt idx="282">
                  <c:v>0.32185170119849765</c:v>
                </c:pt>
                <c:pt idx="283">
                  <c:v>0.3218608416599319</c:v>
                </c:pt>
                <c:pt idx="284">
                  <c:v>0.32187012062739795</c:v>
                </c:pt>
                <c:pt idx="285">
                  <c:v>0.32187954018907988</c:v>
                </c:pt>
                <c:pt idx="286">
                  <c:v>0.32188910246429292</c:v>
                </c:pt>
                <c:pt idx="287">
                  <c:v>0.32189880960398265</c:v>
                </c:pt>
                <c:pt idx="288">
                  <c:v>0.32190866379115995</c:v>
                </c:pt>
                <c:pt idx="289">
                  <c:v>0.32191866724137397</c:v>
                </c:pt>
                <c:pt idx="290">
                  <c:v>0.32192882220319241</c:v>
                </c:pt>
                <c:pt idx="291">
                  <c:v>0.32193913095868032</c:v>
                </c:pt>
                <c:pt idx="292">
                  <c:v>0.32194959582389465</c:v>
                </c:pt>
                <c:pt idx="293">
                  <c:v>0.32196021914934636</c:v>
                </c:pt>
                <c:pt idx="294">
                  <c:v>0.32197100332053641</c:v>
                </c:pt>
                <c:pt idx="295">
                  <c:v>0.32198195075846092</c:v>
                </c:pt>
                <c:pt idx="296">
                  <c:v>0.32199306392010341</c:v>
                </c:pt>
                <c:pt idx="297">
                  <c:v>0.32200434529897992</c:v>
                </c:pt>
                <c:pt idx="298">
                  <c:v>0.3220157974256519</c:v>
                </c:pt>
                <c:pt idx="299">
                  <c:v>0.32202742286826458</c:v>
                </c:pt>
                <c:pt idx="300">
                  <c:v>0.32203922423310499</c:v>
                </c:pt>
                <c:pt idx="301">
                  <c:v>0.32205120416514632</c:v>
                </c:pt>
                <c:pt idx="302">
                  <c:v>0.32206336534859392</c:v>
                </c:pt>
                <c:pt idx="303">
                  <c:v>0.32207571050745365</c:v>
                </c:pt>
                <c:pt idx="304">
                  <c:v>0.322088242406118</c:v>
                </c:pt>
                <c:pt idx="305">
                  <c:v>0.32210096384996983</c:v>
                </c:pt>
                <c:pt idx="306">
                  <c:v>0.32211387768588789</c:v>
                </c:pt>
                <c:pt idx="307">
                  <c:v>0.32212698680294877</c:v>
                </c:pt>
                <c:pt idx="308">
                  <c:v>0.32214029413295592</c:v>
                </c:pt>
                <c:pt idx="309">
                  <c:v>0.322153802651097</c:v>
                </c:pt>
                <c:pt idx="310">
                  <c:v>0.32216751537655491</c:v>
                </c:pt>
                <c:pt idx="311">
                  <c:v>0.32218143537310395</c:v>
                </c:pt>
                <c:pt idx="312">
                  <c:v>0.32219556574980068</c:v>
                </c:pt>
                <c:pt idx="313">
                  <c:v>0.32220990966159202</c:v>
                </c:pt>
                <c:pt idx="314">
                  <c:v>0.32222447031001078</c:v>
                </c:pt>
                <c:pt idx="315">
                  <c:v>0.32223925094376699</c:v>
                </c:pt>
                <c:pt idx="316">
                  <c:v>0.32225425485952008</c:v>
                </c:pt>
                <c:pt idx="317">
                  <c:v>0.3222694854024814</c:v>
                </c:pt>
                <c:pt idx="318">
                  <c:v>0.32228494596712642</c:v>
                </c:pt>
                <c:pt idx="319">
                  <c:v>0.32230063999791458</c:v>
                </c:pt>
                <c:pt idx="320">
                  <c:v>0.32231657098997452</c:v>
                </c:pt>
                <c:pt idx="321">
                  <c:v>0.32233274248982341</c:v>
                </c:pt>
                <c:pt idx="322">
                  <c:v>0.32234915809612374</c:v>
                </c:pt>
                <c:pt idx="323">
                  <c:v>0.32236582146039361</c:v>
                </c:pt>
                <c:pt idx="324">
                  <c:v>0.32238273628774222</c:v>
                </c:pt>
                <c:pt idx="325">
                  <c:v>0.32239990633764093</c:v>
                </c:pt>
                <c:pt idx="326">
                  <c:v>0.32241733542470441</c:v>
                </c:pt>
                <c:pt idx="327">
                  <c:v>0.32243502741943902</c:v>
                </c:pt>
                <c:pt idx="328">
                  <c:v>0.32245298624906377</c:v>
                </c:pt>
                <c:pt idx="329">
                  <c:v>0.32247121589822886</c:v>
                </c:pt>
                <c:pt idx="330">
                  <c:v>0.3224897204099284</c:v>
                </c:pt>
                <c:pt idx="331">
                  <c:v>0.32250850388623592</c:v>
                </c:pt>
                <c:pt idx="332">
                  <c:v>0.32252757048915626</c:v>
                </c:pt>
                <c:pt idx="333">
                  <c:v>0.32254692444145738</c:v>
                </c:pt>
                <c:pt idx="334">
                  <c:v>0.32256657002754241</c:v>
                </c:pt>
                <c:pt idx="335">
                  <c:v>0.32258651159425883</c:v>
                </c:pt>
                <c:pt idx="336">
                  <c:v>0.32260675355178531</c:v>
                </c:pt>
                <c:pt idx="337">
                  <c:v>0.32262730037456605</c:v>
                </c:pt>
                <c:pt idx="338">
                  <c:v>0.32264815660208601</c:v>
                </c:pt>
                <c:pt idx="339">
                  <c:v>0.32266932683989341</c:v>
                </c:pt>
                <c:pt idx="340">
                  <c:v>0.32269081576041192</c:v>
                </c:pt>
                <c:pt idx="341">
                  <c:v>0.32271262810391832</c:v>
                </c:pt>
                <c:pt idx="342">
                  <c:v>0.32273476867947903</c:v>
                </c:pt>
                <c:pt idx="343">
                  <c:v>0.32275724236583908</c:v>
                </c:pt>
                <c:pt idx="344">
                  <c:v>0.32278005411246241</c:v>
                </c:pt>
                <c:pt idx="345">
                  <c:v>0.32280320894041492</c:v>
                </c:pt>
                <c:pt idx="346">
                  <c:v>0.32282671194340401</c:v>
                </c:pt>
                <c:pt idx="347">
                  <c:v>0.32285056828872877</c:v>
                </c:pt>
                <c:pt idx="348">
                  <c:v>0.32287478321832208</c:v>
                </c:pt>
                <c:pt idx="349">
                  <c:v>0.32289936204972192</c:v>
                </c:pt>
                <c:pt idx="350">
                  <c:v>0.32292431017713163</c:v>
                </c:pt>
                <c:pt idx="351">
                  <c:v>0.3229496330724374</c:v>
                </c:pt>
                <c:pt idx="352">
                  <c:v>0.32297533628626141</c:v>
                </c:pt>
                <c:pt idx="353">
                  <c:v>0.32300142544902538</c:v>
                </c:pt>
                <c:pt idx="354">
                  <c:v>0.32302790627203826</c:v>
                </c:pt>
                <c:pt idx="355">
                  <c:v>0.32305478454853631</c:v>
                </c:pt>
                <c:pt idx="356">
                  <c:v>0.32308206615485935</c:v>
                </c:pt>
                <c:pt idx="357">
                  <c:v>0.32310975705144995</c:v>
                </c:pt>
                <c:pt idx="358">
                  <c:v>0.32313786328410765</c:v>
                </c:pt>
                <c:pt idx="359">
                  <c:v>0.32316639098501265</c:v>
                </c:pt>
                <c:pt idx="360">
                  <c:v>0.32319534637392699</c:v>
                </c:pt>
                <c:pt idx="361">
                  <c:v>0.32322473575936639</c:v>
                </c:pt>
                <c:pt idx="362">
                  <c:v>0.32325456553971277</c:v>
                </c:pt>
                <c:pt idx="363">
                  <c:v>0.32328484220446596</c:v>
                </c:pt>
                <c:pt idx="364">
                  <c:v>0.32331557233539865</c:v>
                </c:pt>
                <c:pt idx="365">
                  <c:v>0.32334676260779188</c:v>
                </c:pt>
                <c:pt idx="366">
                  <c:v>0.32337841979164117</c:v>
                </c:pt>
                <c:pt idx="367">
                  <c:v>0.32341055075289277</c:v>
                </c:pt>
                <c:pt idx="368">
                  <c:v>0.32344316245470761</c:v>
                </c:pt>
                <c:pt idx="369">
                  <c:v>0.32347626195872048</c:v>
                </c:pt>
                <c:pt idx="370">
                  <c:v>0.32350985642626601</c:v>
                </c:pt>
                <c:pt idx="371">
                  <c:v>0.32354395311976858</c:v>
                </c:pt>
                <c:pt idx="372">
                  <c:v>0.32357855940392238</c:v>
                </c:pt>
                <c:pt idx="373">
                  <c:v>0.32361368274710095</c:v>
                </c:pt>
                <c:pt idx="374">
                  <c:v>0.32364933072261132</c:v>
                </c:pt>
                <c:pt idx="375">
                  <c:v>0.32368551101009541</c:v>
                </c:pt>
                <c:pt idx="376">
                  <c:v>0.32372223139682077</c:v>
                </c:pt>
                <c:pt idx="377">
                  <c:v>0.32375949977908491</c:v>
                </c:pt>
                <c:pt idx="378">
                  <c:v>0.32379732416357793</c:v>
                </c:pt>
                <c:pt idx="379">
                  <c:v>0.32383571266878408</c:v>
                </c:pt>
                <c:pt idx="380">
                  <c:v>0.3238746735263659</c:v>
                </c:pt>
                <c:pt idx="381">
                  <c:v>0.32391421508256596</c:v>
                </c:pt>
                <c:pt idx="382">
                  <c:v>0.32395434579967997</c:v>
                </c:pt>
                <c:pt idx="383">
                  <c:v>0.32399507425745788</c:v>
                </c:pt>
                <c:pt idx="384">
                  <c:v>0.32403640915457277</c:v>
                </c:pt>
                <c:pt idx="385">
                  <c:v>0.32407835931007767</c:v>
                </c:pt>
                <c:pt idx="386">
                  <c:v>0.32412093366488476</c:v>
                </c:pt>
                <c:pt idx="387">
                  <c:v>0.32416414128324722</c:v>
                </c:pt>
                <c:pt idx="388">
                  <c:v>0.32420799135428291</c:v>
                </c:pt>
                <c:pt idx="389">
                  <c:v>0.32425249319345589</c:v>
                </c:pt>
                <c:pt idx="390">
                  <c:v>0.32429765624411699</c:v>
                </c:pt>
                <c:pt idx="391">
                  <c:v>0.32434349007906665</c:v>
                </c:pt>
                <c:pt idx="392">
                  <c:v>0.32439000440202831</c:v>
                </c:pt>
                <c:pt idx="393">
                  <c:v>0.32443720904930196</c:v>
                </c:pt>
                <c:pt idx="394">
                  <c:v>0.32448511399125995</c:v>
                </c:pt>
                <c:pt idx="395">
                  <c:v>0.32453372933395641</c:v>
                </c:pt>
                <c:pt idx="396">
                  <c:v>0.32458306532074443</c:v>
                </c:pt>
                <c:pt idx="397">
                  <c:v>0.32463313233382002</c:v>
                </c:pt>
                <c:pt idx="398">
                  <c:v>0.32468394089591696</c:v>
                </c:pt>
                <c:pt idx="399">
                  <c:v>0.32473550167184495</c:v>
                </c:pt>
                <c:pt idx="400">
                  <c:v>0.32478782547018031</c:v>
                </c:pt>
                <c:pt idx="401">
                  <c:v>0.32484092324491076</c:v>
                </c:pt>
                <c:pt idx="402">
                  <c:v>0.32489480609702892</c:v>
                </c:pt>
                <c:pt idx="403">
                  <c:v>0.32494948527628398</c:v>
                </c:pt>
                <c:pt idx="404">
                  <c:v>0.32500497218278895</c:v>
                </c:pt>
                <c:pt idx="405">
                  <c:v>0.3250612783687124</c:v>
                </c:pt>
                <c:pt idx="406">
                  <c:v>0.32511841553999665</c:v>
                </c:pt>
                <c:pt idx="407">
                  <c:v>0.32517639555801392</c:v>
                </c:pt>
                <c:pt idx="408">
                  <c:v>0.32523523044129105</c:v>
                </c:pt>
                <c:pt idx="409">
                  <c:v>0.32529493236725665</c:v>
                </c:pt>
                <c:pt idx="410">
                  <c:v>0.32535551367386489</c:v>
                </c:pt>
                <c:pt idx="411">
                  <c:v>0.32541698686141696</c:v>
                </c:pt>
                <c:pt idx="412">
                  <c:v>0.32547936459424986</c:v>
                </c:pt>
                <c:pt idx="413">
                  <c:v>0.32554265970246865</c:v>
                </c:pt>
                <c:pt idx="414">
                  <c:v>0.32560688518371633</c:v>
                </c:pt>
                <c:pt idx="415">
                  <c:v>0.32567205420488177</c:v>
                </c:pt>
                <c:pt idx="416">
                  <c:v>0.32573818010388278</c:v>
                </c:pt>
                <c:pt idx="417">
                  <c:v>0.32580527639141277</c:v>
                </c:pt>
                <c:pt idx="418">
                  <c:v>0.32587335675267992</c:v>
                </c:pt>
                <c:pt idx="419">
                  <c:v>0.32594243504919412</c:v>
                </c:pt>
                <c:pt idx="420">
                  <c:v>0.32601252532051822</c:v>
                </c:pt>
                <c:pt idx="421">
                  <c:v>0.32608364178601495</c:v>
                </c:pt>
                <c:pt idx="422">
                  <c:v>0.32615579884664692</c:v>
                </c:pt>
                <c:pt idx="423">
                  <c:v>0.32622901108670038</c:v>
                </c:pt>
                <c:pt idx="424">
                  <c:v>0.32630329327559465</c:v>
                </c:pt>
                <c:pt idx="425">
                  <c:v>0.32637866036958818</c:v>
                </c:pt>
                <c:pt idx="426">
                  <c:v>0.32645512751356531</c:v>
                </c:pt>
                <c:pt idx="427">
                  <c:v>0.32653271004284212</c:v>
                </c:pt>
                <c:pt idx="428">
                  <c:v>0.32661142348482192</c:v>
                </c:pt>
                <c:pt idx="429">
                  <c:v>0.32669128356081784</c:v>
                </c:pt>
                <c:pt idx="430">
                  <c:v>0.32677230618777292</c:v>
                </c:pt>
                <c:pt idx="431">
                  <c:v>0.32685450747999589</c:v>
                </c:pt>
                <c:pt idx="432">
                  <c:v>0.32693790375088416</c:v>
                </c:pt>
                <c:pt idx="433">
                  <c:v>0.32702251151466877</c:v>
                </c:pt>
                <c:pt idx="434">
                  <c:v>0.32710834748808532</c:v>
                </c:pt>
                <c:pt idx="435">
                  <c:v>0.32719542859214401</c:v>
                </c:pt>
                <c:pt idx="436">
                  <c:v>0.32728377195375197</c:v>
                </c:pt>
                <c:pt idx="437">
                  <c:v>0.32737339490740436</c:v>
                </c:pt>
                <c:pt idx="438">
                  <c:v>0.32746431499689177</c:v>
                </c:pt>
                <c:pt idx="439">
                  <c:v>0.32755654997690992</c:v>
                </c:pt>
                <c:pt idx="440">
                  <c:v>0.32765011781471365</c:v>
                </c:pt>
                <c:pt idx="441">
                  <c:v>0.32774503669171379</c:v>
                </c:pt>
                <c:pt idx="442">
                  <c:v>0.32784132500511731</c:v>
                </c:pt>
                <c:pt idx="443">
                  <c:v>0.32793900136946691</c:v>
                </c:pt>
                <c:pt idx="444">
                  <c:v>0.32803808461819001</c:v>
                </c:pt>
                <c:pt idx="445">
                  <c:v>0.32813859380521565</c:v>
                </c:pt>
                <c:pt idx="446">
                  <c:v>0.328240548206371</c:v>
                </c:pt>
                <c:pt idx="447">
                  <c:v>0.3283439673209867</c:v>
                </c:pt>
                <c:pt idx="448">
                  <c:v>0.32844887087324737</c:v>
                </c:pt>
                <c:pt idx="449">
                  <c:v>0.32855527881370661</c:v>
                </c:pt>
                <c:pt idx="450">
                  <c:v>0.32866321132067056</c:v>
                </c:pt>
                <c:pt idx="451">
                  <c:v>0.32877268880152338</c:v>
                </c:pt>
                <c:pt idx="452">
                  <c:v>0.32888373189414977</c:v>
                </c:pt>
                <c:pt idx="453">
                  <c:v>0.32899636146812788</c:v>
                </c:pt>
                <c:pt idx="454">
                  <c:v>0.32911059862611108</c:v>
                </c:pt>
                <c:pt idx="455">
                  <c:v>0.32922646470498496</c:v>
                </c:pt>
                <c:pt idx="456">
                  <c:v>0.32934398127704884</c:v>
                </c:pt>
                <c:pt idx="457">
                  <c:v>0.32946317015119031</c:v>
                </c:pt>
                <c:pt idx="458">
                  <c:v>0.32958405337401558</c:v>
                </c:pt>
                <c:pt idx="459">
                  <c:v>0.32970665323080189</c:v>
                </c:pt>
                <c:pt idx="460">
                  <c:v>0.32983099224661516</c:v>
                </c:pt>
                <c:pt idx="461">
                  <c:v>0.32995709318718652</c:v>
                </c:pt>
                <c:pt idx="462">
                  <c:v>0.33008497905987005</c:v>
                </c:pt>
                <c:pt idx="463">
                  <c:v>0.33021467311441577</c:v>
                </c:pt>
                <c:pt idx="464">
                  <c:v>0.33034619884385197</c:v>
                </c:pt>
                <c:pt idx="465">
                  <c:v>0.33047957998515176</c:v>
                </c:pt>
                <c:pt idx="466">
                  <c:v>0.33061484051990192</c:v>
                </c:pt>
                <c:pt idx="467">
                  <c:v>0.33075200467494692</c:v>
                </c:pt>
                <c:pt idx="468">
                  <c:v>0.33089109692287877</c:v>
                </c:pt>
                <c:pt idx="469">
                  <c:v>0.33103214198252595</c:v>
                </c:pt>
                <c:pt idx="470">
                  <c:v>0.33117516481935416</c:v>
                </c:pt>
                <c:pt idx="471">
                  <c:v>0.33132019064575996</c:v>
                </c:pt>
                <c:pt idx="472">
                  <c:v>0.33146724492132701</c:v>
                </c:pt>
                <c:pt idx="473">
                  <c:v>0.33161635335301565</c:v>
                </c:pt>
                <c:pt idx="474">
                  <c:v>0.33176754189516638</c:v>
                </c:pt>
                <c:pt idx="475">
                  <c:v>0.3319208367495779</c:v>
                </c:pt>
                <c:pt idx="476">
                  <c:v>0.33207626436532928</c:v>
                </c:pt>
                <c:pt idx="477">
                  <c:v>0.33223385143864531</c:v>
                </c:pt>
                <c:pt idx="478">
                  <c:v>0.33239362491260965</c:v>
                </c:pt>
                <c:pt idx="479">
                  <c:v>0.33255561197672395</c:v>
                </c:pt>
                <c:pt idx="480">
                  <c:v>0.33271984006648808</c:v>
                </c:pt>
                <c:pt idx="481">
                  <c:v>0.33288633686278796</c:v>
                </c:pt>
                <c:pt idx="482">
                  <c:v>0.33305513029115008</c:v>
                </c:pt>
                <c:pt idx="483">
                  <c:v>0.333226248521024</c:v>
                </c:pt>
                <c:pt idx="484">
                  <c:v>0.33339971996477996</c:v>
                </c:pt>
                <c:pt idx="485">
                  <c:v>0.33357557327667203</c:v>
                </c:pt>
                <c:pt idx="486">
                  <c:v>0.33375383735170461</c:v>
                </c:pt>
                <c:pt idx="487">
                  <c:v>0.33393454132433892</c:v>
                </c:pt>
                <c:pt idx="488">
                  <c:v>0.33411771456703032</c:v>
                </c:pt>
                <c:pt idx="489">
                  <c:v>0.33430338668872861</c:v>
                </c:pt>
                <c:pt idx="490">
                  <c:v>0.33449158753313202</c:v>
                </c:pt>
                <c:pt idx="491">
                  <c:v>0.33468234717691592</c:v>
                </c:pt>
                <c:pt idx="492">
                  <c:v>0.33487569592770283</c:v>
                </c:pt>
                <c:pt idx="493">
                  <c:v>0.33507166432196089</c:v>
                </c:pt>
                <c:pt idx="494">
                  <c:v>0.33527028312275209</c:v>
                </c:pt>
                <c:pt idx="495">
                  <c:v>0.33547158331726201</c:v>
                </c:pt>
                <c:pt idx="496">
                  <c:v>0.33567559611422465</c:v>
                </c:pt>
                <c:pt idx="497">
                  <c:v>0.33588235294118141</c:v>
                </c:pt>
                <c:pt idx="498">
                  <c:v>0.33608874522481413</c:v>
                </c:pt>
                <c:pt idx="499">
                  <c:v>0.33629786159607761</c:v>
                </c:pt>
                <c:pt idx="500">
                  <c:v>0.33650973270519602</c:v>
                </c:pt>
                <c:pt idx="501">
                  <c:v>0.33672438939652677</c:v>
                </c:pt>
                <c:pt idx="502">
                  <c:v>0.33694186270517895</c:v>
                </c:pt>
                <c:pt idx="503">
                  <c:v>0.33716218385353491</c:v>
                </c:pt>
                <c:pt idx="504">
                  <c:v>0.33738538424748177</c:v>
                </c:pt>
                <c:pt idx="505">
                  <c:v>0.33761149547251595</c:v>
                </c:pt>
                <c:pt idx="506">
                  <c:v>0.33784054928970797</c:v>
                </c:pt>
                <c:pt idx="507">
                  <c:v>0.33807257763136189</c:v>
                </c:pt>
                <c:pt idx="508">
                  <c:v>0.33830761259660641</c:v>
                </c:pt>
                <c:pt idx="509">
                  <c:v>0.33854568644671601</c:v>
                </c:pt>
                <c:pt idx="510">
                  <c:v>0.33878683160027195</c:v>
                </c:pt>
                <c:pt idx="511">
                  <c:v>0.339031080628038</c:v>
                </c:pt>
                <c:pt idx="512">
                  <c:v>0.33927846624780117</c:v>
                </c:pt>
                <c:pt idx="513">
                  <c:v>0.33952902131877022</c:v>
                </c:pt>
                <c:pt idx="514">
                  <c:v>0.33978277883597291</c:v>
                </c:pt>
                <c:pt idx="515">
                  <c:v>0.34003977192429147</c:v>
                </c:pt>
                <c:pt idx="516">
                  <c:v>0.34030003383234975</c:v>
                </c:pt>
                <c:pt idx="517">
                  <c:v>0.340563597926127</c:v>
                </c:pt>
                <c:pt idx="518">
                  <c:v>0.34083049768239032</c:v>
                </c:pt>
                <c:pt idx="519">
                  <c:v>0.34110076668183631</c:v>
                </c:pt>
                <c:pt idx="520">
                  <c:v>0.34137443860205047</c:v>
                </c:pt>
                <c:pt idx="521">
                  <c:v>0.34165154721016899</c:v>
                </c:pt>
                <c:pt idx="522">
                  <c:v>0.34193212635537201</c:v>
                </c:pt>
                <c:pt idx="523">
                  <c:v>0.34221620996103802</c:v>
                </c:pt>
                <c:pt idx="524">
                  <c:v>0.34250383201671175</c:v>
                </c:pt>
                <c:pt idx="525">
                  <c:v>0.34279502656979305</c:v>
                </c:pt>
                <c:pt idx="526">
                  <c:v>0.34308982771698032</c:v>
                </c:pt>
                <c:pt idx="527">
                  <c:v>0.34338826959542196</c:v>
                </c:pt>
                <c:pt idx="528">
                  <c:v>0.34369038637361432</c:v>
                </c:pt>
                <c:pt idx="529">
                  <c:v>0.34399621224210802</c:v>
                </c:pt>
                <c:pt idx="530">
                  <c:v>0.34430578140379708</c:v>
                </c:pt>
                <c:pt idx="531">
                  <c:v>0.34461912806405531</c:v>
                </c:pt>
                <c:pt idx="532">
                  <c:v>0.34493628642055002</c:v>
                </c:pt>
                <c:pt idx="533">
                  <c:v>0.34525729065278299</c:v>
                </c:pt>
                <c:pt idx="534">
                  <c:v>0.34558217491135407</c:v>
                </c:pt>
                <c:pt idx="535">
                  <c:v>0.34591097330692694</c:v>
                </c:pt>
                <c:pt idx="536">
                  <c:v>0.34624371989892999</c:v>
                </c:pt>
                <c:pt idx="537">
                  <c:v>0.34658044868398802</c:v>
                </c:pt>
                <c:pt idx="538">
                  <c:v>0.34692119358399232</c:v>
                </c:pt>
                <c:pt idx="539">
                  <c:v>0.347265988433961</c:v>
                </c:pt>
                <c:pt idx="540">
                  <c:v>0.34761486696957428</c:v>
                </c:pt>
                <c:pt idx="541">
                  <c:v>0.34796786281438741</c:v>
                </c:pt>
                <c:pt idx="542">
                  <c:v>0.34832500946683231</c:v>
                </c:pt>
                <c:pt idx="543">
                  <c:v>0.34868634028684992</c:v>
                </c:pt>
                <c:pt idx="544">
                  <c:v>0.34905188848222202</c:v>
                </c:pt>
                <c:pt idx="545">
                  <c:v>0.34942168709471122</c:v>
                </c:pt>
                <c:pt idx="546">
                  <c:v>0.34979576898574338</c:v>
                </c:pt>
                <c:pt idx="547">
                  <c:v>0.35017416682198432</c:v>
                </c:pt>
                <c:pt idx="548">
                  <c:v>0.35055691306045722</c:v>
                </c:pt>
                <c:pt idx="549">
                  <c:v>0.35094403993343831</c:v>
                </c:pt>
                <c:pt idx="550">
                  <c:v>0.351335579433116</c:v>
                </c:pt>
                <c:pt idx="551">
                  <c:v>0.35173156329584865</c:v>
                </c:pt>
                <c:pt idx="552">
                  <c:v>0.35213202298618279</c:v>
                </c:pt>
                <c:pt idx="553">
                  <c:v>0.35253698968066194</c:v>
                </c:pt>
                <c:pt idx="554">
                  <c:v>0.35294649425117802</c:v>
                </c:pt>
                <c:pt idx="555">
                  <c:v>0.35336056724826176</c:v>
                </c:pt>
                <c:pt idx="556">
                  <c:v>0.35377923888384732</c:v>
                </c:pt>
                <c:pt idx="557">
                  <c:v>0.35420253901403431</c:v>
                </c:pt>
                <c:pt idx="558">
                  <c:v>0.35463049712133299</c:v>
                </c:pt>
                <c:pt idx="559">
                  <c:v>0.35506314229680008</c:v>
                </c:pt>
                <c:pt idx="560">
                  <c:v>0.35550050322186122</c:v>
                </c:pt>
                <c:pt idx="561">
                  <c:v>0.35594260814985595</c:v>
                </c:pt>
                <c:pt idx="562">
                  <c:v>0.35638948488738992</c:v>
                </c:pt>
                <c:pt idx="563">
                  <c:v>0.35684116077539801</c:v>
                </c:pt>
                <c:pt idx="564">
                  <c:v>0.35729766266998408</c:v>
                </c:pt>
                <c:pt idx="565">
                  <c:v>0.35775901692301099</c:v>
                </c:pt>
                <c:pt idx="566">
                  <c:v>0.35822524936250238</c:v>
                </c:pt>
                <c:pt idx="567">
                  <c:v>0.3586963852728039</c:v>
                </c:pt>
                <c:pt idx="568">
                  <c:v>0.35917244937452192</c:v>
                </c:pt>
                <c:pt idx="569">
                  <c:v>0.35965346580431795</c:v>
                </c:pt>
                <c:pt idx="570">
                  <c:v>0.36013945809445008</c:v>
                </c:pt>
                <c:pt idx="571">
                  <c:v>0.36063044915217501</c:v>
                </c:pt>
                <c:pt idx="572">
                  <c:v>0.36112646123896219</c:v>
                </c:pt>
                <c:pt idx="573">
                  <c:v>0.36162751594952192</c:v>
                </c:pt>
                <c:pt idx="574">
                  <c:v>0.36213363419077299</c:v>
                </c:pt>
                <c:pt idx="575">
                  <c:v>0.36264483616058102</c:v>
                </c:pt>
                <c:pt idx="576">
                  <c:v>0.36316114132639599</c:v>
                </c:pt>
                <c:pt idx="577">
                  <c:v>0.36368256840381158</c:v>
                </c:pt>
                <c:pt idx="578">
                  <c:v>0.36420913533497296</c:v>
                </c:pt>
                <c:pt idx="579">
                  <c:v>0.36474085926695932</c:v>
                </c:pt>
                <c:pt idx="580">
                  <c:v>0.36527775653004801</c:v>
                </c:pt>
                <c:pt idx="581">
                  <c:v>0.36581984261593231</c:v>
                </c:pt>
                <c:pt idx="582">
                  <c:v>0.36636713215590638</c:v>
                </c:pt>
                <c:pt idx="583">
                  <c:v>0.36691963889902995</c:v>
                </c:pt>
                <c:pt idx="584">
                  <c:v>0.36747737569025596</c:v>
                </c:pt>
                <c:pt idx="585">
                  <c:v>0.36804035444858979</c:v>
                </c:pt>
                <c:pt idx="586">
                  <c:v>0.36860858614530795</c:v>
                </c:pt>
                <c:pt idx="587">
                  <c:v>0.36918208078210041</c:v>
                </c:pt>
                <c:pt idx="588">
                  <c:v>0.3697608473694175</c:v>
                </c:pt>
                <c:pt idx="589">
                  <c:v>0.37034489390479408</c:v>
                </c:pt>
                <c:pt idx="590">
                  <c:v>0.37093422735131432</c:v>
                </c:pt>
                <c:pt idx="591">
                  <c:v>0.37152885361621912</c:v>
                </c:pt>
                <c:pt idx="592">
                  <c:v>0.3721287775295577</c:v>
                </c:pt>
                <c:pt idx="593">
                  <c:v>0.372734002823087</c:v>
                </c:pt>
                <c:pt idx="594">
                  <c:v>0.37351162403637</c:v>
                </c:pt>
                <c:pt idx="595">
                  <c:v>0.37456535133739632</c:v>
                </c:pt>
                <c:pt idx="596">
                  <c:v>0.37562815711667741</c:v>
                </c:pt>
                <c:pt idx="597">
                  <c:v>0.37670003988767792</c:v>
                </c:pt>
                <c:pt idx="598">
                  <c:v>0.37778099610919741</c:v>
                </c:pt>
                <c:pt idx="599">
                  <c:v>0.37887102015160695</c:v>
                </c:pt>
                <c:pt idx="600">
                  <c:v>0.38005368831522895</c:v>
                </c:pt>
                <c:pt idx="601">
                  <c:v>0.38132942586645291</c:v>
                </c:pt>
                <c:pt idx="602">
                  <c:v>0.38261556848150202</c:v>
                </c:pt>
                <c:pt idx="603">
                  <c:v>0.38391209968638895</c:v>
                </c:pt>
                <c:pt idx="604">
                  <c:v>0.38521900041857499</c:v>
                </c:pt>
                <c:pt idx="605">
                  <c:v>0.38653624899256761</c:v>
                </c:pt>
                <c:pt idx="606">
                  <c:v>0.38786382106626577</c:v>
                </c:pt>
                <c:pt idx="607">
                  <c:v>0.38920168960833101</c:v>
                </c:pt>
                <c:pt idx="608">
                  <c:v>0.39054982486655532</c:v>
                </c:pt>
                <c:pt idx="609">
                  <c:v>0.39190819433719826</c:v>
                </c:pt>
                <c:pt idx="610">
                  <c:v>0.3932767627354587</c:v>
                </c:pt>
                <c:pt idx="611">
                  <c:v>0.39465549196709265</c:v>
                </c:pt>
                <c:pt idx="612">
                  <c:v>0.39604434110119602</c:v>
                </c:pt>
                <c:pt idx="613">
                  <c:v>0.39744326634422722</c:v>
                </c:pt>
                <c:pt idx="614">
                  <c:v>0.39885222101525247</c:v>
                </c:pt>
                <c:pt idx="615">
                  <c:v>0.400271155522616</c:v>
                </c:pt>
                <c:pt idx="616">
                  <c:v>0.40170001734194138</c:v>
                </c:pt>
                <c:pt idx="617">
                  <c:v>0.40313875099548802</c:v>
                </c:pt>
                <c:pt idx="618">
                  <c:v>0.40458729803307408</c:v>
                </c:pt>
                <c:pt idx="619">
                  <c:v>0.40604559701444898</c:v>
                </c:pt>
                <c:pt idx="620">
                  <c:v>0.40751358349321332</c:v>
                </c:pt>
                <c:pt idx="621">
                  <c:v>0.40899119000241102</c:v>
                </c:pt>
                <c:pt idx="622">
                  <c:v>0.41047834604165795</c:v>
                </c:pt>
                <c:pt idx="623">
                  <c:v>0.41197497806601741</c:v>
                </c:pt>
                <c:pt idx="624">
                  <c:v>0.413481009476595</c:v>
                </c:pt>
                <c:pt idx="625">
                  <c:v>0.41499636061289641</c:v>
                </c:pt>
                <c:pt idx="626">
                  <c:v>0.4165762907841114</c:v>
                </c:pt>
                <c:pt idx="627">
                  <c:v>0.41833304833565932</c:v>
                </c:pt>
                <c:pt idx="628">
                  <c:v>0.42010018594846765</c:v>
                </c:pt>
                <c:pt idx="629">
                  <c:v>0.4218775983057324</c:v>
                </c:pt>
                <c:pt idx="630">
                  <c:v>0.42366517657179475</c:v>
                </c:pt>
                <c:pt idx="631">
                  <c:v>0.42546280839632661</c:v>
                </c:pt>
                <c:pt idx="632">
                  <c:v>0.42727037792080436</c:v>
                </c:pt>
                <c:pt idx="633">
                  <c:v>0.42908776578734237</c:v>
                </c:pt>
                <c:pt idx="634">
                  <c:v>0.43091484914986183</c:v>
                </c:pt>
                <c:pt idx="635">
                  <c:v>0.43275150168759102</c:v>
                </c:pt>
                <c:pt idx="636">
                  <c:v>0.43459759362106631</c:v>
                </c:pt>
                <c:pt idx="637">
                  <c:v>0.43645299173041696</c:v>
                </c:pt>
                <c:pt idx="638">
                  <c:v>0.43831755937617095</c:v>
                </c:pt>
                <c:pt idx="639">
                  <c:v>0.44019115652254259</c:v>
                </c:pt>
                <c:pt idx="640">
                  <c:v>0.44207363976314101</c:v>
                </c:pt>
                <c:pt idx="641">
                  <c:v>0.44396486234912091</c:v>
                </c:pt>
                <c:pt idx="642">
                  <c:v>0.44586467421990922</c:v>
                </c:pt>
                <c:pt idx="643">
                  <c:v>0.44777292203637675</c:v>
                </c:pt>
                <c:pt idx="644">
                  <c:v>0.44968944921653176</c:v>
                </c:pt>
                <c:pt idx="645">
                  <c:v>0.45161409597365265</c:v>
                </c:pt>
                <c:pt idx="646">
                  <c:v>0.45354669935694952</c:v>
                </c:pt>
                <c:pt idx="647">
                  <c:v>0.45548709329475295</c:v>
                </c:pt>
                <c:pt idx="648">
                  <c:v>0.45743510864006776</c:v>
                </c:pt>
                <c:pt idx="649">
                  <c:v>0.45939057321872895</c:v>
                </c:pt>
                <c:pt idx="650">
                  <c:v>0.46135331187983775</c:v>
                </c:pt>
                <c:pt idx="651">
                  <c:v>0.463323146548763</c:v>
                </c:pt>
                <c:pt idx="652">
                  <c:v>0.46529989628249202</c:v>
                </c:pt>
                <c:pt idx="653">
                  <c:v>0.46728337732732561</c:v>
                </c:pt>
                <c:pt idx="654">
                  <c:v>0.46927340317895438</c:v>
                </c:pt>
                <c:pt idx="655">
                  <c:v>0.47126978464487324</c:v>
                </c:pt>
                <c:pt idx="656">
                  <c:v>0.47327232990899232</c:v>
                </c:pt>
                <c:pt idx="657">
                  <c:v>0.47528084459859299</c:v>
                </c:pt>
                <c:pt idx="658">
                  <c:v>0.47729513185338079</c:v>
                </c:pt>
                <c:pt idx="659">
                  <c:v>0.47931499239676389</c:v>
                </c:pt>
                <c:pt idx="660">
                  <c:v>0.48134022460916032</c:v>
                </c:pt>
                <c:pt idx="661">
                  <c:v>0.48337062460348218</c:v>
                </c:pt>
                <c:pt idx="662">
                  <c:v>0.48540598630245091</c:v>
                </c:pt>
                <c:pt idx="663">
                  <c:v>0.48744610151797441</c:v>
                </c:pt>
                <c:pt idx="664">
                  <c:v>0.48949076003238196</c:v>
                </c:pt>
                <c:pt idx="665">
                  <c:v>0.491539749681424</c:v>
                </c:pt>
                <c:pt idx="666">
                  <c:v>0.49359285643908701</c:v>
                </c:pt>
                <c:pt idx="667">
                  <c:v>0.49574349986423732</c:v>
                </c:pt>
                <c:pt idx="668">
                  <c:v>0.49806579405830431</c:v>
                </c:pt>
                <c:pt idx="669">
                  <c:v>0.50039199282845204</c:v>
                </c:pt>
                <c:pt idx="670">
                  <c:v>0.50272184757796401</c:v>
                </c:pt>
                <c:pt idx="671">
                  <c:v>0.50505510811651499</c:v>
                </c:pt>
                <c:pt idx="672">
                  <c:v>0.507391522765829</c:v>
                </c:pt>
                <c:pt idx="673">
                  <c:v>0.50973083846671063</c:v>
                </c:pt>
                <c:pt idx="674">
                  <c:v>0.51207280088734919</c:v>
                </c:pt>
                <c:pt idx="675">
                  <c:v>0.51441715453285919</c:v>
                </c:pt>
                <c:pt idx="676">
                  <c:v>0.51676364285579801</c:v>
                </c:pt>
                <c:pt idx="677">
                  <c:v>0.51911200836772109</c:v>
                </c:pt>
                <c:pt idx="678">
                  <c:v>0.52146199275171157</c:v>
                </c:pt>
                <c:pt idx="679">
                  <c:v>0.52381333697547405</c:v>
                </c:pt>
                <c:pt idx="680">
                  <c:v>0.52616578140530557</c:v>
                </c:pt>
                <c:pt idx="681">
                  <c:v>0.52851906592051257</c:v>
                </c:pt>
                <c:pt idx="682">
                  <c:v>0.53087293002832003</c:v>
                </c:pt>
                <c:pt idx="683">
                  <c:v>0.53322711297913361</c:v>
                </c:pt>
                <c:pt idx="684">
                  <c:v>0.53558135388202543</c:v>
                </c:pt>
                <c:pt idx="685">
                  <c:v>0.5379353918204135</c:v>
                </c:pt>
                <c:pt idx="686">
                  <c:v>0.54028896596762288</c:v>
                </c:pt>
                <c:pt idx="687">
                  <c:v>0.54264181570260461</c:v>
                </c:pt>
                <c:pt idx="688">
                  <c:v>0.54499368072512899</c:v>
                </c:pt>
                <c:pt idx="689">
                  <c:v>0.54734430117102351</c:v>
                </c:pt>
                <c:pt idx="690">
                  <c:v>0.54969341772676461</c:v>
                </c:pt>
                <c:pt idx="691">
                  <c:v>0.55204077174362598</c:v>
                </c:pt>
                <c:pt idx="692">
                  <c:v>0.55438610535121668</c:v>
                </c:pt>
                <c:pt idx="693">
                  <c:v>0.55672916157032004</c:v>
                </c:pt>
                <c:pt idx="694">
                  <c:v>0.55906968442473903</c:v>
                </c:pt>
                <c:pt idx="695">
                  <c:v>0.56140741905244396</c:v>
                </c:pt>
                <c:pt idx="696">
                  <c:v>0.56374211181550204</c:v>
                </c:pt>
                <c:pt idx="697">
                  <c:v>0.56607351040893461</c:v>
                </c:pt>
                <c:pt idx="698">
                  <c:v>0.56840136396833096</c:v>
                </c:pt>
                <c:pt idx="699">
                  <c:v>0.57072542317614694</c:v>
                </c:pt>
                <c:pt idx="700">
                  <c:v>0.57304544036651384</c:v>
                </c:pt>
                <c:pt idx="701">
                  <c:v>0.57536116962862349</c:v>
                </c:pt>
                <c:pt idx="702">
                  <c:v>0.57767236690848289</c:v>
                </c:pt>
                <c:pt idx="703">
                  <c:v>0.5799787901088459</c:v>
                </c:pt>
                <c:pt idx="704">
                  <c:v>0.58228019918757257</c:v>
                </c:pt>
                <c:pt idx="705">
                  <c:v>0.5845763562540095</c:v>
                </c:pt>
                <c:pt idx="706">
                  <c:v>0.58686702566341098</c:v>
                </c:pt>
                <c:pt idx="707">
                  <c:v>0.58915197410942</c:v>
                </c:pt>
                <c:pt idx="708">
                  <c:v>0.59143097071441308</c:v>
                </c:pt>
                <c:pt idx="709">
                  <c:v>0.59370378711773686</c:v>
                </c:pt>
                <c:pt idx="710">
                  <c:v>0.59597019756165159</c:v>
                </c:pt>
                <c:pt idx="711">
                  <c:v>0.59837582628432262</c:v>
                </c:pt>
                <c:pt idx="712">
                  <c:v>0.60089590446045682</c:v>
                </c:pt>
                <c:pt idx="713">
                  <c:v>0.603408077887441</c:v>
                </c:pt>
                <c:pt idx="714">
                  <c:v>0.60591210659386963</c:v>
                </c:pt>
                <c:pt idx="715">
                  <c:v>0.60840775396115299</c:v>
                </c:pt>
                <c:pt idx="716">
                  <c:v>0.61089478680350384</c:v>
                </c:pt>
                <c:pt idx="717">
                  <c:v>0.61337297544489722</c:v>
                </c:pt>
                <c:pt idx="718">
                  <c:v>0.61584209379323063</c:v>
                </c:pt>
                <c:pt idx="719">
                  <c:v>0.61830191941139689</c:v>
                </c:pt>
                <c:pt idx="720">
                  <c:v>0.62075223358533682</c:v>
                </c:pt>
                <c:pt idx="721">
                  <c:v>0.62319282138914589</c:v>
                </c:pt>
                <c:pt idx="722">
                  <c:v>0.62562347174702204</c:v>
                </c:pt>
                <c:pt idx="723">
                  <c:v>0.62804397749218743</c:v>
                </c:pt>
                <c:pt idx="724">
                  <c:v>0.63045413542255502</c:v>
                </c:pt>
                <c:pt idx="725">
                  <c:v>0.63285374635355385</c:v>
                </c:pt>
                <c:pt idx="726">
                  <c:v>0.63524261516743863</c:v>
                </c:pt>
                <c:pt idx="727">
                  <c:v>0.63762055085984082</c:v>
                </c:pt>
                <c:pt idx="728">
                  <c:v>0.63998736658283562</c:v>
                </c:pt>
                <c:pt idx="729">
                  <c:v>0.6423428796851548</c:v>
                </c:pt>
                <c:pt idx="730">
                  <c:v>0.64468691174899362</c:v>
                </c:pt>
                <c:pt idx="731">
                  <c:v>0.64701928862394265</c:v>
                </c:pt>
                <c:pt idx="732">
                  <c:v>0.64933984045759219</c:v>
                </c:pt>
                <c:pt idx="733">
                  <c:v>0.65164840172312011</c:v>
                </c:pt>
                <c:pt idx="734">
                  <c:v>0.65394481124383996</c:v>
                </c:pt>
                <c:pt idx="735">
                  <c:v>0.65622891221459767</c:v>
                </c:pt>
                <c:pt idx="736">
                  <c:v>0.65850055222018888</c:v>
                </c:pt>
                <c:pt idx="737">
                  <c:v>0.66075958325076289</c:v>
                </c:pt>
                <c:pt idx="738">
                  <c:v>0.66300586171423104</c:v>
                </c:pt>
                <c:pt idx="739">
                  <c:v>0.66523924844576121</c:v>
                </c:pt>
                <c:pt idx="740">
                  <c:v>0.66745960871430365</c:v>
                </c:pt>
                <c:pt idx="741">
                  <c:v>0.66966681222640356</c:v>
                </c:pt>
                <c:pt idx="742">
                  <c:v>0.67186073312696104</c:v>
                </c:pt>
                <c:pt idx="743">
                  <c:v>0.67404124999753789</c:v>
                </c:pt>
                <c:pt idx="744">
                  <c:v>0.67620824585155404</c:v>
                </c:pt>
                <c:pt idx="745">
                  <c:v>0.67836160812718083</c:v>
                </c:pt>
                <c:pt idx="746">
                  <c:v>0.68050122867729201</c:v>
                </c:pt>
                <c:pt idx="747">
                  <c:v>0.68262700375713103</c:v>
                </c:pt>
                <c:pt idx="748">
                  <c:v>0.68473883400922464</c:v>
                </c:pt>
                <c:pt idx="749">
                  <c:v>0.68683662444598104</c:v>
                </c:pt>
                <c:pt idx="750">
                  <c:v>0.68892028442986464</c:v>
                </c:pt>
                <c:pt idx="751">
                  <c:v>0.69098972765120303</c:v>
                </c:pt>
                <c:pt idx="752">
                  <c:v>0.69304487210378429</c:v>
                </c:pt>
                <c:pt idx="753">
                  <c:v>0.6950856400581098</c:v>
                </c:pt>
                <c:pt idx="754">
                  <c:v>0.69711195803273851</c:v>
                </c:pt>
                <c:pt idx="755">
                  <c:v>0.69912375676332605</c:v>
                </c:pt>
                <c:pt idx="756">
                  <c:v>0.70112097116973104</c:v>
                </c:pt>
                <c:pt idx="757">
                  <c:v>0.70310354032121858</c:v>
                </c:pt>
                <c:pt idx="758">
                  <c:v>0.70507140739975382</c:v>
                </c:pt>
                <c:pt idx="759">
                  <c:v>0.70702451966143265</c:v>
                </c:pt>
                <c:pt idx="760">
                  <c:v>0.70896282839632196</c:v>
                </c:pt>
                <c:pt idx="761">
                  <c:v>0.71088628888645156</c:v>
                </c:pt>
                <c:pt idx="762">
                  <c:v>0.71279486036233464</c:v>
                </c:pt>
                <c:pt idx="763">
                  <c:v>0.71468850595787603</c:v>
                </c:pt>
                <c:pt idx="764">
                  <c:v>0.71656719266390001</c:v>
                </c:pt>
                <c:pt idx="765">
                  <c:v>0.71843089128020299</c:v>
                </c:pt>
                <c:pt idx="766">
                  <c:v>0.72027957636635265</c:v>
                </c:pt>
                <c:pt idx="767">
                  <c:v>0.7221132261911829</c:v>
                </c:pt>
                <c:pt idx="768">
                  <c:v>0.72393182268112544</c:v>
                </c:pt>
                <c:pt idx="769">
                  <c:v>0.72573535136741762</c:v>
                </c:pt>
                <c:pt idx="770">
                  <c:v>0.72752380133232997</c:v>
                </c:pt>
                <c:pt idx="771">
                  <c:v>0.72929716515425858</c:v>
                </c:pt>
                <c:pt idx="772">
                  <c:v>0.73105543885204705</c:v>
                </c:pt>
                <c:pt idx="773">
                  <c:v>0.73279862182840139</c:v>
                </c:pt>
                <c:pt idx="774">
                  <c:v>0.73452671681248005</c:v>
                </c:pt>
                <c:pt idx="775">
                  <c:v>0.736239729801897</c:v>
                </c:pt>
                <c:pt idx="776">
                  <c:v>0.73793767000389676</c:v>
                </c:pt>
                <c:pt idx="777">
                  <c:v>0.73962054977599101</c:v>
                </c:pt>
                <c:pt idx="778">
                  <c:v>0.74128838456620449</c:v>
                </c:pt>
                <c:pt idx="779">
                  <c:v>0.74294119285260063</c:v>
                </c:pt>
                <c:pt idx="780">
                  <c:v>0.74457899608253064</c:v>
                </c:pt>
                <c:pt idx="781">
                  <c:v>0.74620181861158896</c:v>
                </c:pt>
                <c:pt idx="782">
                  <c:v>0.74780968764202183</c:v>
                </c:pt>
                <c:pt idx="783">
                  <c:v>0.74940263316122602</c:v>
                </c:pt>
                <c:pt idx="784">
                  <c:v>0.75098068787975902</c:v>
                </c:pt>
                <c:pt idx="785">
                  <c:v>0.75254388716933163</c:v>
                </c:pt>
                <c:pt idx="786">
                  <c:v>0.75409226900071202</c:v>
                </c:pt>
                <c:pt idx="787">
                  <c:v>0.75562587388159907</c:v>
                </c:pt>
                <c:pt idx="788">
                  <c:v>0.75714474479435701</c:v>
                </c:pt>
                <c:pt idx="789">
                  <c:v>0.75864892713415022</c:v>
                </c:pt>
                <c:pt idx="790">
                  <c:v>0.76013846864665902</c:v>
                </c:pt>
                <c:pt idx="791">
                  <c:v>0.76161341936649585</c:v>
                </c:pt>
                <c:pt idx="792">
                  <c:v>0.76307383155531272</c:v>
                </c:pt>
                <c:pt idx="793">
                  <c:v>0.7645197596404989</c:v>
                </c:pt>
                <c:pt idx="794">
                  <c:v>0.76595126015394521</c:v>
                </c:pt>
                <c:pt idx="795">
                  <c:v>0.76736839167116599</c:v>
                </c:pt>
                <c:pt idx="796">
                  <c:v>0.76877121475080179</c:v>
                </c:pt>
                <c:pt idx="797">
                  <c:v>0.77015979187433903</c:v>
                </c:pt>
                <c:pt idx="798">
                  <c:v>0.77153418738653801</c:v>
                </c:pt>
                <c:pt idx="799">
                  <c:v>0.77289446743596213</c:v>
                </c:pt>
                <c:pt idx="800">
                  <c:v>0.77424069991618039</c:v>
                </c:pt>
                <c:pt idx="801">
                  <c:v>0.775572954407443</c:v>
                </c:pt>
                <c:pt idx="802">
                  <c:v>0.77689130211890334</c:v>
                </c:pt>
                <c:pt idx="803">
                  <c:v>0.77819581583120789</c:v>
                </c:pt>
                <c:pt idx="804">
                  <c:v>0.7794865698400123</c:v>
                </c:pt>
                <c:pt idx="805">
                  <c:v>0.780763639899823</c:v>
                </c:pt>
                <c:pt idx="806">
                  <c:v>0.78202710316848689</c:v>
                </c:pt>
                <c:pt idx="807">
                  <c:v>0.78327703815246696</c:v>
                </c:pt>
                <c:pt idx="808">
                  <c:v>0.78451352465273017</c:v>
                </c:pt>
                <c:pt idx="809">
                  <c:v>0.78573664371128049</c:v>
                </c:pt>
                <c:pt idx="810">
                  <c:v>0.78694647755838121</c:v>
                </c:pt>
                <c:pt idx="811">
                  <c:v>0.788143109560559</c:v>
                </c:pt>
                <c:pt idx="812">
                  <c:v>0.78932662416940802</c:v>
                </c:pt>
                <c:pt idx="813">
                  <c:v>0.79049710687093178</c:v>
                </c:pt>
                <c:pt idx="814">
                  <c:v>0.79165464413588482</c:v>
                </c:pt>
                <c:pt idx="815">
                  <c:v>0.79279932337065062</c:v>
                </c:pt>
                <c:pt idx="816">
                  <c:v>0.79393123286920064</c:v>
                </c:pt>
                <c:pt idx="817">
                  <c:v>0.79505046176551797</c:v>
                </c:pt>
                <c:pt idx="818">
                  <c:v>0.79615709998711659</c:v>
                </c:pt>
                <c:pt idx="819">
                  <c:v>0.79725123820916022</c:v>
                </c:pt>
                <c:pt idx="820">
                  <c:v>0.79833296780947549</c:v>
                </c:pt>
                <c:pt idx="821">
                  <c:v>0.79940238082445425</c:v>
                </c:pt>
                <c:pt idx="822">
                  <c:v>0.80045956990569356</c:v>
                </c:pt>
                <c:pt idx="823">
                  <c:v>0.80150462827742097</c:v>
                </c:pt>
                <c:pt idx="824">
                  <c:v>0.80253764969492958</c:v>
                </c:pt>
                <c:pt idx="825">
                  <c:v>0.80355872840368403</c:v>
                </c:pt>
                <c:pt idx="826">
                  <c:v>0.8045679590993291</c:v>
                </c:pt>
                <c:pt idx="827">
                  <c:v>0.80556543688858384</c:v>
                </c:pt>
                <c:pt idx="828">
                  <c:v>0.8065512572507898</c:v>
                </c:pt>
                <c:pt idx="829">
                  <c:v>0.80752551600058331</c:v>
                </c:pt>
                <c:pt idx="830">
                  <c:v>0.80848830925112658</c:v>
                </c:pt>
                <c:pt idx="831">
                  <c:v>0.80943973337839381</c:v>
                </c:pt>
                <c:pt idx="832">
                  <c:v>0.81037988498604696</c:v>
                </c:pt>
                <c:pt idx="833">
                  <c:v>0.81130886087142196</c:v>
                </c:pt>
                <c:pt idx="834">
                  <c:v>0.81222675799208699</c:v>
                </c:pt>
                <c:pt idx="835">
                  <c:v>0.81313367343335963</c:v>
                </c:pt>
                <c:pt idx="836">
                  <c:v>0.81402970437660005</c:v>
                </c:pt>
                <c:pt idx="837">
                  <c:v>0.81491494806829401</c:v>
                </c:pt>
                <c:pt idx="838">
                  <c:v>0.815789501789983</c:v>
                </c:pt>
                <c:pt idx="839">
                  <c:v>0.81665346282892903</c:v>
                </c:pt>
                <c:pt idx="840">
                  <c:v>0.81750692844960549</c:v>
                </c:pt>
                <c:pt idx="841">
                  <c:v>0.81834999586597501</c:v>
                </c:pt>
                <c:pt idx="842">
                  <c:v>0.81918276221450603</c:v>
                </c:pt>
                <c:pt idx="843">
                  <c:v>0.82000532452798403</c:v>
                </c:pt>
                <c:pt idx="844">
                  <c:v>0.82081777971007097</c:v>
                </c:pt>
                <c:pt idx="845">
                  <c:v>0.82162022451061489</c:v>
                </c:pt>
                <c:pt idx="846">
                  <c:v>0.82241275550164317</c:v>
                </c:pt>
                <c:pt idx="847">
                  <c:v>0.82319546905427565</c:v>
                </c:pt>
                <c:pt idx="848">
                  <c:v>0.82396846131602197</c:v>
                </c:pt>
                <c:pt idx="849">
                  <c:v>0.82473182818916224</c:v>
                </c:pt>
                <c:pt idx="850">
                  <c:v>0.82548566530952905</c:v>
                </c:pt>
                <c:pt idx="851">
                  <c:v>0.82623006802621157</c:v>
                </c:pt>
                <c:pt idx="852">
                  <c:v>0.82696513138174998</c:v>
                </c:pt>
                <c:pt idx="853">
                  <c:v>0.82769095009313642</c:v>
                </c:pt>
                <c:pt idx="854">
                  <c:v>0.82840761853335165</c:v>
                </c:pt>
                <c:pt idx="855">
                  <c:v>0.82911523071375004</c:v>
                </c:pt>
                <c:pt idx="856">
                  <c:v>0.829813880266835</c:v>
                </c:pt>
                <c:pt idx="857">
                  <c:v>0.83050366042984303</c:v>
                </c:pt>
                <c:pt idx="858">
                  <c:v>0.8311846640288798</c:v>
                </c:pt>
                <c:pt idx="859">
                  <c:v>0.83185698346362502</c:v>
                </c:pt>
                <c:pt idx="860">
                  <c:v>0.83252071069276901</c:v>
                </c:pt>
                <c:pt idx="861">
                  <c:v>0.83317593721985383</c:v>
                </c:pt>
                <c:pt idx="862">
                  <c:v>0.83382275407977891</c:v>
                </c:pt>
                <c:pt idx="863">
                  <c:v>0.83446125182591557</c:v>
                </c:pt>
                <c:pt idx="864">
                  <c:v>0.83509152051769864</c:v>
                </c:pt>
                <c:pt idx="865">
                  <c:v>0.83571364970874296</c:v>
                </c:pt>
                <c:pt idx="866">
                  <c:v>0.8363277284355759</c:v>
                </c:pt>
                <c:pt idx="867">
                  <c:v>0.83693384520678205</c:v>
                </c:pt>
                <c:pt idx="868">
                  <c:v>0.83753208799277856</c:v>
                </c:pt>
                <c:pt idx="869">
                  <c:v>0.83812254421595656</c:v>
                </c:pt>
                <c:pt idx="870">
                  <c:v>0.83870530074139504</c:v>
                </c:pt>
                <c:pt idx="871">
                  <c:v>0.83928044386801604</c:v>
                </c:pt>
                <c:pt idx="872">
                  <c:v>0.83984805932022044</c:v>
                </c:pt>
                <c:pt idx="873">
                  <c:v>0.84040823223993233</c:v>
                </c:pt>
                <c:pt idx="874">
                  <c:v>0.84096104717915665</c:v>
                </c:pt>
                <c:pt idx="875">
                  <c:v>0.84150658809291456</c:v>
                </c:pt>
                <c:pt idx="876">
                  <c:v>0.84204493833265104</c:v>
                </c:pt>
                <c:pt idx="877">
                  <c:v>0.84257618063990658</c:v>
                </c:pt>
                <c:pt idx="878">
                  <c:v>0.843100397140638</c:v>
                </c:pt>
                <c:pt idx="879">
                  <c:v>0.84361766933971305</c:v>
                </c:pt>
                <c:pt idx="880">
                  <c:v>0.84412807811589896</c:v>
                </c:pt>
                <c:pt idx="881">
                  <c:v>0.84463170371713303</c:v>
                </c:pt>
                <c:pt idx="882">
                  <c:v>0.84512862575631298</c:v>
                </c:pt>
                <c:pt idx="883">
                  <c:v>0.84561892320723497</c:v>
                </c:pt>
                <c:pt idx="884">
                  <c:v>0.84610267440101905</c:v>
                </c:pt>
                <c:pt idx="885">
                  <c:v>0.84657995702281563</c:v>
                </c:pt>
                <c:pt idx="886">
                  <c:v>0.8470508481088449</c:v>
                </c:pt>
                <c:pt idx="887">
                  <c:v>0.84751542404371605</c:v>
                </c:pt>
                <c:pt idx="888">
                  <c:v>0.84797376055815421</c:v>
                </c:pt>
                <c:pt idx="889">
                  <c:v>0.84842593272685063</c:v>
                </c:pt>
                <c:pt idx="890">
                  <c:v>0.84887201496679665</c:v>
                </c:pt>
                <c:pt idx="891">
                  <c:v>0.84931208103572708</c:v>
                </c:pt>
                <c:pt idx="892">
                  <c:v>0.84974620403098722</c:v>
                </c:pt>
                <c:pt idx="893">
                  <c:v>0.85017445638846756</c:v>
                </c:pt>
                <c:pt idx="894">
                  <c:v>0.85059690988198178</c:v>
                </c:pt>
                <c:pt idx="895">
                  <c:v>0.8510136356229</c:v>
                </c:pt>
                <c:pt idx="896">
                  <c:v>0.85142470405973303</c:v>
                </c:pt>
                <c:pt idx="897">
                  <c:v>0.85183018497832697</c:v>
                </c:pt>
                <c:pt idx="898">
                  <c:v>0.85223014750202097</c:v>
                </c:pt>
                <c:pt idx="899">
                  <c:v>0.85262466009213855</c:v>
                </c:pt>
                <c:pt idx="900">
                  <c:v>0.85301379054860504</c:v>
                </c:pt>
                <c:pt idx="901">
                  <c:v>0.85339760601090064</c:v>
                </c:pt>
                <c:pt idx="902">
                  <c:v>0.85377617295900565</c:v>
                </c:pt>
                <c:pt idx="903">
                  <c:v>0.85414955721477492</c:v>
                </c:pt>
                <c:pt idx="904">
                  <c:v>0.85451782394322851</c:v>
                </c:pt>
                <c:pt idx="905">
                  <c:v>0.85488103765431356</c:v>
                </c:pt>
                <c:pt idx="906">
                  <c:v>0.85523926220448765</c:v>
                </c:pt>
                <c:pt idx="907">
                  <c:v>0.85559256079880397</c:v>
                </c:pt>
                <c:pt idx="908">
                  <c:v>0.85594099599295459</c:v>
                </c:pt>
                <c:pt idx="909">
                  <c:v>0.85628462969545605</c:v>
                </c:pt>
                <c:pt idx="910">
                  <c:v>0.85662352317008184</c:v>
                </c:pt>
                <c:pt idx="911">
                  <c:v>0.85695773703832989</c:v>
                </c:pt>
                <c:pt idx="912">
                  <c:v>0.85728733128212498</c:v>
                </c:pt>
                <c:pt idx="913">
                  <c:v>0.85761236524657503</c:v>
                </c:pt>
                <c:pt idx="914">
                  <c:v>0.85793289764283165</c:v>
                </c:pt>
                <c:pt idx="915">
                  <c:v>0.8582489865511409</c:v>
                </c:pt>
                <c:pt idx="916">
                  <c:v>0.8585606894239215</c:v>
                </c:pt>
                <c:pt idx="917">
                  <c:v>0.85886806308906705</c:v>
                </c:pt>
                <c:pt idx="918">
                  <c:v>0.85917116375319824</c:v>
                </c:pt>
                <c:pt idx="919">
                  <c:v>0.85947004700510021</c:v>
                </c:pt>
                <c:pt idx="920">
                  <c:v>0.85976476781927802</c:v>
                </c:pt>
                <c:pt idx="921">
                  <c:v>0.86005538055954689</c:v>
                </c:pt>
                <c:pt idx="922">
                  <c:v>0.86034193898265898</c:v>
                </c:pt>
                <c:pt idx="923">
                  <c:v>0.8606244962421874</c:v>
                </c:pt>
                <c:pt idx="924">
                  <c:v>0.86090310489218702</c:v>
                </c:pt>
                <c:pt idx="925">
                  <c:v>0.86117781689133621</c:v>
                </c:pt>
                <c:pt idx="926">
                  <c:v>0.8614486836066928</c:v>
                </c:pt>
                <c:pt idx="927">
                  <c:v>0.86171575581784998</c:v>
                </c:pt>
                <c:pt idx="928">
                  <c:v>0.86197908372103904</c:v>
                </c:pt>
                <c:pt idx="929">
                  <c:v>0.86223871693322263</c:v>
                </c:pt>
                <c:pt idx="930">
                  <c:v>0.86249470449633603</c:v>
                </c:pt>
                <c:pt idx="931">
                  <c:v>0.86274709488154921</c:v>
                </c:pt>
                <c:pt idx="932">
                  <c:v>0.8629959359935333</c:v>
                </c:pt>
                <c:pt idx="933">
                  <c:v>0.86324127517482374</c:v>
                </c:pt>
                <c:pt idx="934">
                  <c:v>0.86348315921019703</c:v>
                </c:pt>
                <c:pt idx="935">
                  <c:v>0.86372163433113192</c:v>
                </c:pt>
                <c:pt idx="936">
                  <c:v>0.86395674622011465</c:v>
                </c:pt>
                <c:pt idx="937">
                  <c:v>0.86418854001532097</c:v>
                </c:pt>
                <c:pt idx="938">
                  <c:v>0.86441706031496557</c:v>
                </c:pt>
                <c:pt idx="939">
                  <c:v>0.86464235118190003</c:v>
                </c:pt>
                <c:pt idx="940">
                  <c:v>0.86486445614815943</c:v>
                </c:pt>
                <c:pt idx="941">
                  <c:v>0.86508341821950696</c:v>
                </c:pt>
                <c:pt idx="942">
                  <c:v>0.86529927988009081</c:v>
                </c:pt>
                <c:pt idx="943">
                  <c:v>0.86551208309698657</c:v>
                </c:pt>
                <c:pt idx="944">
                  <c:v>0.86572186932488793</c:v>
                </c:pt>
                <c:pt idx="945">
                  <c:v>0.86592867951060881</c:v>
                </c:pt>
                <c:pt idx="946">
                  <c:v>0.86613255409788104</c:v>
                </c:pt>
                <c:pt idx="947">
                  <c:v>0.86633353303191396</c:v>
                </c:pt>
                <c:pt idx="948">
                  <c:v>0.86653165576404101</c:v>
                </c:pt>
                <c:pt idx="949">
                  <c:v>0.86672696125640003</c:v>
                </c:pt>
                <c:pt idx="950">
                  <c:v>0.8669194879865878</c:v>
                </c:pt>
                <c:pt idx="951">
                  <c:v>0.86710927395227821</c:v>
                </c:pt>
                <c:pt idx="952">
                  <c:v>0.86729635667593064</c:v>
                </c:pt>
                <c:pt idx="953">
                  <c:v>0.86748077320941164</c:v>
                </c:pt>
                <c:pt idx="954">
                  <c:v>0.86766256013861698</c:v>
                </c:pt>
                <c:pt idx="955">
                  <c:v>0.86784175358815907</c:v>
                </c:pt>
                <c:pt idx="956">
                  <c:v>0.86801838922587504</c:v>
                </c:pt>
                <c:pt idx="957">
                  <c:v>0.86819250226764699</c:v>
                </c:pt>
                <c:pt idx="958">
                  <c:v>0.86836412748181502</c:v>
                </c:pt>
                <c:pt idx="959">
                  <c:v>0.86853329919386202</c:v>
                </c:pt>
                <c:pt idx="960">
                  <c:v>0.86870005129098782</c:v>
                </c:pt>
                <c:pt idx="961">
                  <c:v>0.86886441722663121</c:v>
                </c:pt>
                <c:pt idx="962">
                  <c:v>0.86902643002509083</c:v>
                </c:pt>
                <c:pt idx="963">
                  <c:v>0.86918612228597503</c:v>
                </c:pt>
                <c:pt idx="964">
                  <c:v>0.86934352618881361</c:v>
                </c:pt>
                <c:pt idx="965">
                  <c:v>0.86949867349742882</c:v>
                </c:pt>
                <c:pt idx="966">
                  <c:v>0.86965159556452198</c:v>
                </c:pt>
                <c:pt idx="967">
                  <c:v>0.86980232333604202</c:v>
                </c:pt>
                <c:pt idx="968">
                  <c:v>0.86995088735571791</c:v>
                </c:pt>
                <c:pt idx="969">
                  <c:v>0.87009731776932864</c:v>
                </c:pt>
                <c:pt idx="970">
                  <c:v>0.8702416443292319</c:v>
                </c:pt>
                <c:pt idx="971">
                  <c:v>0.8703838963986088</c:v>
                </c:pt>
                <c:pt idx="972">
                  <c:v>0.87052410295586502</c:v>
                </c:pt>
                <c:pt idx="973">
                  <c:v>0.87066229259895955</c:v>
                </c:pt>
                <c:pt idx="974">
                  <c:v>0.87079849354961492</c:v>
                </c:pt>
                <c:pt idx="975">
                  <c:v>0.87093273365760204</c:v>
                </c:pt>
                <c:pt idx="976">
                  <c:v>0.87106504040505861</c:v>
                </c:pt>
                <c:pt idx="977">
                  <c:v>0.87119544091056489</c:v>
                </c:pt>
                <c:pt idx="978">
                  <c:v>0.87132396193336259</c:v>
                </c:pt>
                <c:pt idx="979">
                  <c:v>0.87145062987755251</c:v>
                </c:pt>
                <c:pt idx="980">
                  <c:v>0.87157547079614361</c:v>
                </c:pt>
                <c:pt idx="981">
                  <c:v>0.87169851039518109</c:v>
                </c:pt>
                <c:pt idx="982">
                  <c:v>0.87181977403772604</c:v>
                </c:pt>
                <c:pt idx="983">
                  <c:v>0.87193928674804921</c:v>
                </c:pt>
                <c:pt idx="984">
                  <c:v>0.87205707321543435</c:v>
                </c:pt>
                <c:pt idx="985">
                  <c:v>0.872173157798249</c:v>
                </c:pt>
                <c:pt idx="986">
                  <c:v>0.87228756452788403</c:v>
                </c:pt>
                <c:pt idx="987">
                  <c:v>0.87240031711260002</c:v>
                </c:pt>
                <c:pt idx="988">
                  <c:v>0.87251143894142202</c:v>
                </c:pt>
                <c:pt idx="989">
                  <c:v>0.87262095308801479</c:v>
                </c:pt>
                <c:pt idx="990">
                  <c:v>0.87272888231439283</c:v>
                </c:pt>
                <c:pt idx="991">
                  <c:v>0.87283524907478982</c:v>
                </c:pt>
                <c:pt idx="992">
                  <c:v>0.87294007551937824</c:v>
                </c:pt>
                <c:pt idx="993">
                  <c:v>0.873043383497911</c:v>
                </c:pt>
                <c:pt idx="994">
                  <c:v>0.87314519456351791</c:v>
                </c:pt>
                <c:pt idx="995">
                  <c:v>0.873245529976167</c:v>
                </c:pt>
                <c:pt idx="996">
                  <c:v>0.87334441070649682</c:v>
                </c:pt>
                <c:pt idx="997">
                  <c:v>0.87344185743919467</c:v>
                </c:pt>
                <c:pt idx="998">
                  <c:v>0.87353789057660602</c:v>
                </c:pt>
              </c:numCache>
            </c:numRef>
          </c:yVal>
          <c:smooth val="0"/>
          <c:extLst>
            <c:ext xmlns:c16="http://schemas.microsoft.com/office/drawing/2014/chart" uri="{C3380CC4-5D6E-409C-BE32-E72D297353CC}">
              <c16:uniqueId val="{00000001-B020-4A48-BAC3-08F49F9F977A}"/>
            </c:ext>
          </c:extLst>
        </c:ser>
        <c:dLbls>
          <c:showLegendKey val="0"/>
          <c:showVal val="0"/>
          <c:showCatName val="0"/>
          <c:showSerName val="0"/>
          <c:showPercent val="0"/>
          <c:showBubbleSize val="0"/>
        </c:dLbls>
        <c:axId val="76221056"/>
        <c:axId val="76227328"/>
      </c:scatterChart>
      <c:valAx>
        <c:axId val="76221056"/>
        <c:scaling>
          <c:logBase val="10"/>
          <c:orientation val="minMax"/>
          <c:max val="1000"/>
          <c:min val="1.0000000000000041E-3"/>
        </c:scaling>
        <c:delete val="0"/>
        <c:axPos val="b"/>
        <c:majorGridlines/>
        <c:minorGridlines>
          <c:spPr>
            <a:ln>
              <a:prstDash val="sysDot"/>
            </a:ln>
          </c:spPr>
        </c:minorGridlines>
        <c:title>
          <c:tx>
            <c:rich>
              <a:bodyPr/>
              <a:lstStyle/>
              <a:p>
                <a:pPr>
                  <a:defRPr sz="2400" b="1" i="0" u="none" strike="noStrike" baseline="0">
                    <a:solidFill>
                      <a:srgbClr val="3C3C3C"/>
                    </a:solidFill>
                    <a:latin typeface="+mn-lt"/>
                    <a:ea typeface="Arial"/>
                    <a:cs typeface="Arial"/>
                  </a:defRPr>
                </a:pPr>
                <a:r>
                  <a:rPr lang="en-US" sz="2400" b="1">
                    <a:latin typeface="+mn-lt"/>
                  </a:rPr>
                  <a:t>GPUweight</a:t>
                </a:r>
              </a:p>
            </c:rich>
          </c:tx>
          <c:layout>
            <c:manualLayout>
              <c:xMode val="edge"/>
              <c:yMode val="edge"/>
              <c:x val="0.44949847914796792"/>
              <c:y val="0.89846027094146008"/>
            </c:manualLayout>
          </c:layout>
          <c:overlay val="0"/>
          <c:spPr>
            <a:noFill/>
            <a:ln w="25400">
              <a:noFill/>
            </a:ln>
          </c:spPr>
        </c:title>
        <c:numFmt formatCode="General" sourceLinked="1"/>
        <c:majorTickMark val="out"/>
        <c:minorTickMark val="out"/>
        <c:tickLblPos val="nextTo"/>
        <c:spPr>
          <a:ln w="3175">
            <a:solidFill>
              <a:sysClr val="windowText" lastClr="000000"/>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76227328"/>
        <c:crossesAt val="0"/>
        <c:crossBetween val="midCat"/>
      </c:valAx>
      <c:valAx>
        <c:axId val="76227328"/>
        <c:scaling>
          <c:orientation val="minMax"/>
          <c:max val="1"/>
        </c:scaling>
        <c:delete val="0"/>
        <c:axPos val="l"/>
        <c:majorGridlines>
          <c:spPr>
            <a:ln w="3175">
              <a:solidFill>
                <a:schemeClr val="tx1"/>
              </a:solidFill>
              <a:prstDash val="solid"/>
            </a:ln>
          </c:spPr>
        </c:majorGridlines>
        <c:title>
          <c:tx>
            <c:rich>
              <a:bodyPr/>
              <a:lstStyle/>
              <a:p>
                <a:pPr>
                  <a:defRPr sz="2400" b="1" i="0" u="none" strike="noStrike" baseline="0">
                    <a:solidFill>
                      <a:srgbClr val="3C3C3C"/>
                    </a:solidFill>
                    <a:latin typeface="+mn-lt"/>
                    <a:ea typeface="Arial"/>
                    <a:cs typeface="Arial"/>
                  </a:defRPr>
                </a:pPr>
                <a:r>
                  <a:rPr lang="en-US" sz="2400" b="1">
                    <a:latin typeface="+mn-lt"/>
                  </a:rPr>
                  <a:t>System Performance</a:t>
                </a:r>
              </a:p>
            </c:rich>
          </c:tx>
          <c:layout>
            <c:manualLayout>
              <c:xMode val="edge"/>
              <c:yMode val="edge"/>
              <c:x val="0"/>
              <c:y val="7.2478843731977396E-2"/>
            </c:manualLayout>
          </c:layout>
          <c:overlay val="0"/>
          <c:spPr>
            <a:noFill/>
            <a:ln w="25400">
              <a:noFill/>
            </a:ln>
          </c:spPr>
        </c:title>
        <c:numFmt formatCode="General" sourceLinked="1"/>
        <c:majorTickMark val="out"/>
        <c:minorTickMark val="none"/>
        <c:tickLblPos val="nextTo"/>
        <c:spPr>
          <a:ln w="3175">
            <a:solidFill>
              <a:schemeClr val="tx1"/>
            </a:solidFill>
            <a:prstDash val="solid"/>
          </a:ln>
        </c:spPr>
        <c:txPr>
          <a:bodyPr rot="0" vert="horz"/>
          <a:lstStyle/>
          <a:p>
            <a:pPr>
              <a:defRPr sz="2400" b="0" i="0" u="none" strike="noStrike" baseline="0">
                <a:solidFill>
                  <a:srgbClr val="3C3C3C"/>
                </a:solidFill>
                <a:latin typeface="+mn-lt"/>
                <a:ea typeface="Arial"/>
                <a:cs typeface="Arial"/>
              </a:defRPr>
            </a:pPr>
            <a:endParaRPr lang="en-US"/>
          </a:p>
        </c:txPr>
        <c:crossAx val="76221056"/>
        <c:crossesAt val="0"/>
        <c:crossBetween val="midCat"/>
      </c:valAx>
      <c:spPr>
        <a:noFill/>
        <a:ln w="3175">
          <a:solidFill>
            <a:schemeClr val="tx1"/>
          </a:solidFill>
          <a:prstDash val="solid"/>
        </a:ln>
      </c:spPr>
    </c:plotArea>
    <c:legend>
      <c:legendPos val="r"/>
      <c:layout>
        <c:manualLayout>
          <c:xMode val="edge"/>
          <c:yMode val="edge"/>
          <c:x val="0.18709257529944101"/>
          <c:y val="0.10400809764250298"/>
          <c:w val="0.37673616845375502"/>
          <c:h val="0.33255652460483454"/>
        </c:manualLayout>
      </c:layout>
      <c:overlay val="0"/>
      <c:spPr>
        <a:solidFill>
          <a:sysClr val="window" lastClr="FFFFFF"/>
        </a:solidFill>
        <a:ln w="25400">
          <a:solidFill>
            <a:sysClr val="windowText" lastClr="000000"/>
          </a:solidFill>
        </a:ln>
      </c:spPr>
      <c:txPr>
        <a:bodyPr/>
        <a:lstStyle/>
        <a:p>
          <a:pPr>
            <a:defRPr sz="2400" b="1" i="0" u="none" strike="noStrike" baseline="0">
              <a:solidFill>
                <a:srgbClr val="3C3C3C"/>
              </a:solidFill>
              <a:latin typeface="+mn-lt"/>
              <a:ea typeface="Arial"/>
              <a:cs typeface="Arial"/>
            </a:defRPr>
          </a:pPr>
          <a:endParaRPr lang="en-US"/>
        </a:p>
      </c:txPr>
    </c:legend>
    <c:plotVisOnly val="1"/>
    <c:dispBlanksAs val="span"/>
    <c:showDLblsOverMax val="0"/>
  </c:chart>
  <c:spPr>
    <a:solidFill>
      <a:srgbClr val="FFFFFF"/>
    </a:solidFill>
    <a:ln w="9525">
      <a:noFill/>
    </a:ln>
  </c:spPr>
  <c:txPr>
    <a:bodyPr/>
    <a:lstStyle/>
    <a:p>
      <a:pPr>
        <a:defRPr sz="1000" b="0" i="0" u="none" strike="noStrike" baseline="0">
          <a:solidFill>
            <a:srgbClr val="000000"/>
          </a:solidFill>
          <a:latin typeface="Arial"/>
          <a:ea typeface="Arial"/>
          <a:cs typeface="Arial"/>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9355696309128"/>
          <c:y val="9.3834964304662496E-2"/>
          <c:w val="0.87315927896001599"/>
          <c:h val="0.592746439149061"/>
        </c:manualLayout>
      </c:layout>
      <c:barChart>
        <c:barDir val="col"/>
        <c:grouping val="clustered"/>
        <c:varyColors val="0"/>
        <c:ser>
          <c:idx val="4"/>
          <c:order val="0"/>
          <c:tx>
            <c:strRef>
              <c:f>Heterogeneous!$H$156</c:f>
              <c:strCache>
                <c:ptCount val="1"/>
                <c:pt idx="0">
                  <c:v>GPU-MMU</c:v>
                </c:pt>
              </c:strCache>
            </c:strRef>
          </c:tx>
          <c:spPr>
            <a:solidFill>
              <a:schemeClr val="accent2">
                <a:lumMod val="60000"/>
                <a:lumOff val="40000"/>
              </a:schemeClr>
            </a:solidFill>
            <a:ln>
              <a:solidFill>
                <a:schemeClr val="tx1"/>
              </a:solidFill>
            </a:ln>
          </c:spPr>
          <c:invertIfNegative val="0"/>
          <c:cat>
            <c:numRef>
              <c:f>Heterogeneous!$R$238:$AB$238</c:f>
              <c:numCache>
                <c:formatCode>General</c:formatCode>
                <c:ptCount val="11"/>
                <c:pt idx="0">
                  <c:v>1</c:v>
                </c:pt>
                <c:pt idx="1">
                  <c:v>2</c:v>
                </c:pt>
                <c:pt idx="2">
                  <c:v>3</c:v>
                </c:pt>
                <c:pt idx="3">
                  <c:v>4</c:v>
                </c:pt>
                <c:pt idx="4">
                  <c:v>5</c:v>
                </c:pt>
                <c:pt idx="7">
                  <c:v>2</c:v>
                </c:pt>
                <c:pt idx="8">
                  <c:v>3</c:v>
                </c:pt>
                <c:pt idx="9">
                  <c:v>4</c:v>
                </c:pt>
                <c:pt idx="10">
                  <c:v>5</c:v>
                </c:pt>
              </c:numCache>
            </c:numRef>
          </c:cat>
          <c:val>
            <c:numRef>
              <c:f>Heterogeneous!$R$239:$AB$239</c:f>
              <c:numCache>
                <c:formatCode>General</c:formatCode>
                <c:ptCount val="11"/>
                <c:pt idx="0">
                  <c:v>0.51800000000000002</c:v>
                </c:pt>
                <c:pt idx="1">
                  <c:v>1.4766564070935859</c:v>
                </c:pt>
                <c:pt idx="2">
                  <c:v>2.5642071228175252</c:v>
                </c:pt>
                <c:pt idx="3">
                  <c:v>4.1118448403637746</c:v>
                </c:pt>
                <c:pt idx="4">
                  <c:v>3.897276404428593</c:v>
                </c:pt>
                <c:pt idx="7">
                  <c:v>1.6788773595153801</c:v>
                </c:pt>
                <c:pt idx="8">
                  <c:v>2.5839183821874978</c:v>
                </c:pt>
                <c:pt idx="9">
                  <c:v>3.6544344856313429</c:v>
                </c:pt>
                <c:pt idx="10">
                  <c:v>4.3729067941508877</c:v>
                </c:pt>
              </c:numCache>
            </c:numRef>
          </c:val>
          <c:extLst>
            <c:ext xmlns:c16="http://schemas.microsoft.com/office/drawing/2014/chart" uri="{C3380CC4-5D6E-409C-BE32-E72D297353CC}">
              <c16:uniqueId val="{00000004-7CC4-45A2-97BC-765AA909ABF5}"/>
            </c:ext>
          </c:extLst>
        </c:ser>
        <c:ser>
          <c:idx val="2"/>
          <c:order val="1"/>
          <c:tx>
            <c:strRef>
              <c:f>Heterogeneous!$H$157</c:f>
              <c:strCache>
                <c:ptCount val="1"/>
                <c:pt idx="0">
                  <c:v>Mosaic</c:v>
                </c:pt>
              </c:strCache>
            </c:strRef>
          </c:tx>
          <c:spPr>
            <a:pattFill prst="wdUpDiag">
              <a:fgClr>
                <a:schemeClr val="bg1"/>
              </a:fgClr>
              <a:bgClr>
                <a:srgbClr val="00B0F0"/>
              </a:bgClr>
            </a:pattFill>
            <a:ln>
              <a:solidFill>
                <a:schemeClr val="tx1"/>
              </a:solidFill>
            </a:ln>
          </c:spPr>
          <c:invertIfNegative val="0"/>
          <c:cat>
            <c:numRef>
              <c:f>Heterogeneous!$R$238:$AB$238</c:f>
              <c:numCache>
                <c:formatCode>General</c:formatCode>
                <c:ptCount val="11"/>
                <c:pt idx="0">
                  <c:v>1</c:v>
                </c:pt>
                <c:pt idx="1">
                  <c:v>2</c:v>
                </c:pt>
                <c:pt idx="2">
                  <c:v>3</c:v>
                </c:pt>
                <c:pt idx="3">
                  <c:v>4</c:v>
                </c:pt>
                <c:pt idx="4">
                  <c:v>5</c:v>
                </c:pt>
                <c:pt idx="7">
                  <c:v>2</c:v>
                </c:pt>
                <c:pt idx="8">
                  <c:v>3</c:v>
                </c:pt>
                <c:pt idx="9">
                  <c:v>4</c:v>
                </c:pt>
                <c:pt idx="10">
                  <c:v>5</c:v>
                </c:pt>
              </c:numCache>
            </c:numRef>
          </c:cat>
          <c:val>
            <c:numRef>
              <c:f>Heterogeneous!$R$240:$AB$240</c:f>
              <c:numCache>
                <c:formatCode>General</c:formatCode>
                <c:ptCount val="11"/>
                <c:pt idx="0">
                  <c:v>1.01</c:v>
                </c:pt>
                <c:pt idx="1">
                  <c:v>2.3846235976839578</c:v>
                </c:pt>
                <c:pt idx="2">
                  <c:v>3.9850105508453879</c:v>
                </c:pt>
                <c:pt idx="3">
                  <c:v>5.5019987712737199</c:v>
                </c:pt>
                <c:pt idx="4">
                  <c:v>5.4158301376147913</c:v>
                </c:pt>
                <c:pt idx="7">
                  <c:v>2.0387508362231088</c:v>
                </c:pt>
                <c:pt idx="8">
                  <c:v>3.3972176360397128</c:v>
                </c:pt>
                <c:pt idx="9">
                  <c:v>5.2308530937738134</c:v>
                </c:pt>
                <c:pt idx="10">
                  <c:v>5.4071402652819529</c:v>
                </c:pt>
              </c:numCache>
            </c:numRef>
          </c:val>
          <c:extLst>
            <c:ext xmlns:c16="http://schemas.microsoft.com/office/drawing/2014/chart" uri="{C3380CC4-5D6E-409C-BE32-E72D297353CC}">
              <c16:uniqueId val="{00000005-7CC4-45A2-97BC-765AA909ABF5}"/>
            </c:ext>
          </c:extLst>
        </c:ser>
        <c:ser>
          <c:idx val="5"/>
          <c:order val="2"/>
          <c:tx>
            <c:strRef>
              <c:f>Heterogeneous!$H$158</c:f>
              <c:strCache>
                <c:ptCount val="1"/>
                <c:pt idx="0">
                  <c:v>Ideal TLB </c:v>
                </c:pt>
              </c:strCache>
            </c:strRef>
          </c:tx>
          <c:spPr>
            <a:pattFill prst="dkDnDiag">
              <a:fgClr>
                <a:schemeClr val="accent6"/>
              </a:fgClr>
              <a:bgClr>
                <a:schemeClr val="accent6">
                  <a:lumMod val="40000"/>
                  <a:lumOff val="60000"/>
                </a:schemeClr>
              </a:bgClr>
            </a:pattFill>
            <a:ln>
              <a:solidFill>
                <a:schemeClr val="tx1"/>
              </a:solidFill>
            </a:ln>
          </c:spPr>
          <c:invertIfNegative val="0"/>
          <c:dPt>
            <c:idx val="4"/>
            <c:invertIfNegative val="0"/>
            <c:bubble3D val="0"/>
            <c:extLst>
              <c:ext xmlns:c16="http://schemas.microsoft.com/office/drawing/2014/chart" uri="{C3380CC4-5D6E-409C-BE32-E72D297353CC}">
                <c16:uniqueId val="{00000001-5509-4E0E-902F-BB9AFFA5D523}"/>
              </c:ext>
            </c:extLst>
          </c:dPt>
          <c:cat>
            <c:numRef>
              <c:f>Heterogeneous!$R$238:$AB$238</c:f>
              <c:numCache>
                <c:formatCode>General</c:formatCode>
                <c:ptCount val="11"/>
                <c:pt idx="0">
                  <c:v>1</c:v>
                </c:pt>
                <c:pt idx="1">
                  <c:v>2</c:v>
                </c:pt>
                <c:pt idx="2">
                  <c:v>3</c:v>
                </c:pt>
                <c:pt idx="3">
                  <c:v>4</c:v>
                </c:pt>
                <c:pt idx="4">
                  <c:v>5</c:v>
                </c:pt>
                <c:pt idx="7">
                  <c:v>2</c:v>
                </c:pt>
                <c:pt idx="8">
                  <c:v>3</c:v>
                </c:pt>
                <c:pt idx="9">
                  <c:v>4</c:v>
                </c:pt>
                <c:pt idx="10">
                  <c:v>5</c:v>
                </c:pt>
              </c:numCache>
            </c:numRef>
          </c:cat>
          <c:val>
            <c:numRef>
              <c:f>Heterogeneous!$R$241:$AB$241</c:f>
              <c:numCache>
                <c:formatCode>General</c:formatCode>
                <c:ptCount val="11"/>
                <c:pt idx="0">
                  <c:v>1.02</c:v>
                </c:pt>
                <c:pt idx="1">
                  <c:v>2.6668870385374128</c:v>
                </c:pt>
                <c:pt idx="2">
                  <c:v>4.3529145485096201</c:v>
                </c:pt>
                <c:pt idx="3">
                  <c:v>5.9314140833655804</c:v>
                </c:pt>
                <c:pt idx="4">
                  <c:v>5.7773638096609368</c:v>
                </c:pt>
                <c:pt idx="7">
                  <c:v>2.4089779251199599</c:v>
                </c:pt>
                <c:pt idx="8">
                  <c:v>4.4413434039676938</c:v>
                </c:pt>
                <c:pt idx="9">
                  <c:v>5.6679369094171959</c:v>
                </c:pt>
                <c:pt idx="10">
                  <c:v>6.3187306776510503</c:v>
                </c:pt>
              </c:numCache>
            </c:numRef>
          </c:val>
          <c:extLst>
            <c:ext xmlns:c16="http://schemas.microsoft.com/office/drawing/2014/chart" uri="{C3380CC4-5D6E-409C-BE32-E72D297353CC}">
              <c16:uniqueId val="{00000006-7CC4-45A2-97BC-765AA909ABF5}"/>
            </c:ext>
          </c:extLst>
        </c:ser>
        <c:dLbls>
          <c:showLegendKey val="0"/>
          <c:showVal val="0"/>
          <c:showCatName val="0"/>
          <c:showSerName val="0"/>
          <c:showPercent val="0"/>
          <c:showBubbleSize val="0"/>
        </c:dLbls>
        <c:gapWidth val="150"/>
        <c:axId val="-1630685520"/>
        <c:axId val="-1630941008"/>
      </c:barChart>
      <c:catAx>
        <c:axId val="-1630685520"/>
        <c:scaling>
          <c:orientation val="minMax"/>
        </c:scaling>
        <c:delete val="0"/>
        <c:axPos val="b"/>
        <c:title>
          <c:tx>
            <c:rich>
              <a:bodyPr/>
              <a:lstStyle/>
              <a:p>
                <a:pPr>
                  <a:defRPr sz="2400"/>
                </a:pPr>
                <a:r>
                  <a:rPr lang="en-US" sz="2400"/>
                  <a:t>Number of Concurrently-Executing</a:t>
                </a:r>
                <a:r>
                  <a:rPr lang="en-US" sz="2400" baseline="0"/>
                  <a:t> Applications</a:t>
                </a:r>
                <a:endParaRPr lang="en-US" sz="2400"/>
              </a:p>
            </c:rich>
          </c:tx>
          <c:layout>
            <c:manualLayout>
              <c:xMode val="edge"/>
              <c:yMode val="edge"/>
              <c:x val="0.18659483455578299"/>
              <c:y val="0.77399611728621998"/>
            </c:manualLayout>
          </c:layout>
          <c:overlay val="0"/>
        </c:title>
        <c:numFmt formatCode="General" sourceLinked="0"/>
        <c:majorTickMark val="out"/>
        <c:minorTickMark val="none"/>
        <c:tickLblPos val="nextTo"/>
        <c:txPr>
          <a:bodyPr/>
          <a:lstStyle/>
          <a:p>
            <a:pPr>
              <a:defRPr sz="1600">
                <a:latin typeface="Arial" pitchFamily="34" charset="0"/>
                <a:cs typeface="Arial" pitchFamily="34" charset="0"/>
              </a:defRPr>
            </a:pPr>
            <a:endParaRPr lang="en-US"/>
          </a:p>
        </c:txPr>
        <c:crossAx val="-1630941008"/>
        <c:crosses val="autoZero"/>
        <c:auto val="1"/>
        <c:lblAlgn val="ctr"/>
        <c:lblOffset val="100"/>
        <c:noMultiLvlLbl val="0"/>
      </c:catAx>
      <c:valAx>
        <c:axId val="-1630941008"/>
        <c:scaling>
          <c:orientation val="minMax"/>
        </c:scaling>
        <c:delete val="0"/>
        <c:axPos val="l"/>
        <c:majorGridlines/>
        <c:title>
          <c:tx>
            <c:rich>
              <a:bodyPr rot="-5400000" vert="horz"/>
              <a:lstStyle/>
              <a:p>
                <a:pPr>
                  <a:defRPr sz="2400">
                    <a:latin typeface="Arial" pitchFamily="34" charset="0"/>
                    <a:cs typeface="Arial" pitchFamily="34" charset="0"/>
                  </a:defRPr>
                </a:pPr>
                <a:r>
                  <a:rPr lang="en-US" sz="2400">
                    <a:latin typeface="Arial" pitchFamily="34" charset="0"/>
                    <a:cs typeface="Arial" pitchFamily="34" charset="0"/>
                  </a:rPr>
                  <a:t>Weighted</a:t>
                </a:r>
                <a:r>
                  <a:rPr lang="en-US" sz="2400" baseline="0">
                    <a:latin typeface="Arial" pitchFamily="34" charset="0"/>
                    <a:cs typeface="Arial" pitchFamily="34" charset="0"/>
                  </a:rPr>
                  <a:t> Speedup</a:t>
                </a:r>
              </a:p>
            </c:rich>
          </c:tx>
          <c:layout>
            <c:manualLayout>
              <c:xMode val="edge"/>
              <c:yMode val="edge"/>
              <c:x val="2.8263188919797101E-2"/>
              <c:y val="6.2637921969668803E-2"/>
            </c:manualLayout>
          </c:layout>
          <c:overlay val="0"/>
        </c:title>
        <c:numFmt formatCode="General" sourceLinked="1"/>
        <c:majorTickMark val="out"/>
        <c:minorTickMark val="none"/>
        <c:tickLblPos val="nextTo"/>
        <c:txPr>
          <a:bodyPr/>
          <a:lstStyle/>
          <a:p>
            <a:pPr>
              <a:defRPr sz="1800">
                <a:latin typeface="Arial" pitchFamily="34" charset="0"/>
                <a:cs typeface="Arial" pitchFamily="34" charset="0"/>
              </a:defRPr>
            </a:pPr>
            <a:endParaRPr lang="en-US"/>
          </a:p>
        </c:txPr>
        <c:crossAx val="-1630685520"/>
        <c:crosses val="autoZero"/>
        <c:crossBetween val="between"/>
      </c:valAx>
      <c:spPr>
        <a:noFill/>
        <a:ln w="25400">
          <a:noFill/>
        </a:ln>
      </c:spPr>
    </c:plotArea>
    <c:legend>
      <c:legendPos val="r"/>
      <c:layout>
        <c:manualLayout>
          <c:xMode val="edge"/>
          <c:yMode val="edge"/>
          <c:x val="0.11597972164941001"/>
          <c:y val="2.5545430266244902E-3"/>
          <c:w val="0.84002924027432602"/>
          <c:h val="9.3290706362434694E-2"/>
        </c:manualLayout>
      </c:layout>
      <c:overlay val="0"/>
      <c:txPr>
        <a:bodyPr/>
        <a:lstStyle/>
        <a:p>
          <a:pPr>
            <a:defRPr sz="2000">
              <a:latin typeface="Arial" pitchFamily="34" charset="0"/>
              <a:cs typeface="Arial" pitchFamily="34" charset="0"/>
            </a:defRPr>
          </a:pPr>
          <a:endParaRPr lang="en-US"/>
        </a:p>
      </c:txPr>
    </c:legend>
    <c:plotVisOnly val="1"/>
    <c:dispBlanksAs val="gap"/>
    <c:showDLblsOverMax val="0"/>
  </c:chart>
  <c:spPr>
    <a:noFill/>
    <a:ln>
      <a:noFill/>
    </a:ln>
  </c:spPr>
  <c:externalData r:id="rId1">
    <c:autoUpdate val="0"/>
  </c:externalData>
  <c:userShapes r:id="rId2"/>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30358705162017"/>
          <c:y val="0.22010427876410213"/>
          <c:w val="0.74905205014565257"/>
          <c:h val="0.42170535355790673"/>
        </c:manualLayout>
      </c:layout>
      <c:barChart>
        <c:barDir val="bar"/>
        <c:grouping val="clustered"/>
        <c:varyColors val="0"/>
        <c:ser>
          <c:idx val="0"/>
          <c:order val="0"/>
          <c:tx>
            <c:strRef>
              <c:f>Plots!$Q$516</c:f>
              <c:strCache>
                <c:ptCount val="1"/>
                <c:pt idx="0">
                  <c:v>PWCache</c:v>
                </c:pt>
              </c:strCache>
            </c:strRef>
          </c:tx>
          <c:spPr>
            <a:noFill/>
            <a:ln>
              <a:noFill/>
            </a:ln>
            <a:effectLst/>
          </c:spPr>
          <c:invertIfNegative val="0"/>
          <c:cat>
            <c:strRef>
              <c:f>Multi!$CP$18</c:f>
              <c:strCache>
                <c:ptCount val="1"/>
                <c:pt idx="0">
                  <c:v>Average</c:v>
                </c:pt>
              </c:strCache>
            </c:strRef>
          </c:cat>
          <c:val>
            <c:numRef>
              <c:f>Multi!$CR$18</c:f>
              <c:numCache>
                <c:formatCode>General</c:formatCode>
                <c:ptCount val="1"/>
                <c:pt idx="0">
                  <c:v>0.54400000000000004</c:v>
                </c:pt>
              </c:numCache>
            </c:numRef>
          </c:val>
          <c:extLst>
            <c:ext xmlns:c16="http://schemas.microsoft.com/office/drawing/2014/chart" uri="{C3380CC4-5D6E-409C-BE32-E72D297353CC}">
              <c16:uniqueId val="{00000000-CF49-844E-8551-4814AE0D85AB}"/>
            </c:ext>
          </c:extLst>
        </c:ser>
        <c:ser>
          <c:idx val="1"/>
          <c:order val="1"/>
          <c:tx>
            <c:strRef>
              <c:f>Multi!$BX$1</c:f>
              <c:strCache>
                <c:ptCount val="1"/>
                <c:pt idx="0">
                  <c:v>SharedTLB</c:v>
                </c:pt>
              </c:strCache>
            </c:strRef>
          </c:tx>
          <c:spPr>
            <a:noFill/>
            <a:ln>
              <a:noFill/>
            </a:ln>
            <a:effectLst/>
          </c:spPr>
          <c:invertIfNegative val="0"/>
          <c:cat>
            <c:strRef>
              <c:f>Multi!$CP$18</c:f>
              <c:strCache>
                <c:ptCount val="1"/>
                <c:pt idx="0">
                  <c:v>Average</c:v>
                </c:pt>
              </c:strCache>
            </c:strRef>
          </c:cat>
          <c:val>
            <c:numRef>
              <c:f>Multi!$CQ$18</c:f>
              <c:numCache>
                <c:formatCode>General</c:formatCode>
                <c:ptCount val="1"/>
                <c:pt idx="0">
                  <c:v>0.62643805231437066</c:v>
                </c:pt>
              </c:numCache>
            </c:numRef>
          </c:val>
          <c:extLst>
            <c:ext xmlns:c16="http://schemas.microsoft.com/office/drawing/2014/chart" uri="{C3380CC4-5D6E-409C-BE32-E72D297353CC}">
              <c16:uniqueId val="{00000001-CF49-844E-8551-4814AE0D85AB}"/>
            </c:ext>
          </c:extLst>
        </c:ser>
        <c:ser>
          <c:idx val="2"/>
          <c:order val="2"/>
          <c:tx>
            <c:strRef>
              <c:f>Multi!$CF$2</c:f>
              <c:strCache>
                <c:ptCount val="1"/>
                <c:pt idx="0">
                  <c:v>Ideal</c:v>
                </c:pt>
              </c:strCache>
            </c:strRef>
          </c:tx>
          <c:spPr>
            <a:solidFill>
              <a:srgbClr val="00B050"/>
            </a:solidFill>
            <a:ln>
              <a:solidFill>
                <a:schemeClr val="tx1"/>
              </a:solidFill>
            </a:ln>
            <a:effectLst/>
          </c:spPr>
          <c:invertIfNegative val="0"/>
          <c:cat>
            <c:strRef>
              <c:f>Multi!$CP$18</c:f>
              <c:strCache>
                <c:ptCount val="1"/>
                <c:pt idx="0">
                  <c:v>Average</c:v>
                </c:pt>
              </c:strCache>
            </c:strRef>
          </c:cat>
          <c:val>
            <c:numRef>
              <c:f>Multi!$CS$18</c:f>
              <c:numCache>
                <c:formatCode>General</c:formatCode>
                <c:ptCount val="1"/>
                <c:pt idx="0">
                  <c:v>1</c:v>
                </c:pt>
              </c:numCache>
            </c:numRef>
          </c:val>
          <c:extLst>
            <c:ext xmlns:c16="http://schemas.microsoft.com/office/drawing/2014/chart" uri="{C3380CC4-5D6E-409C-BE32-E72D297353CC}">
              <c16:uniqueId val="{00000002-CF49-844E-8551-4814AE0D85AB}"/>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1"/>
        <c:axPos val="l"/>
        <c:numFmt formatCode="General" sourceLinked="0"/>
        <c:majorTickMark val="out"/>
        <c:minorTickMark val="none"/>
        <c:tickLblPos val="nextTo"/>
        <c:crossAx val="132502656"/>
        <c:crosses val="autoZero"/>
        <c:auto val="1"/>
        <c:lblAlgn val="ctr"/>
        <c:lblOffset val="100"/>
        <c:noMultiLvlLbl val="0"/>
      </c:catAx>
      <c:valAx>
        <c:axId val="132502656"/>
        <c:scaling>
          <c:orientation val="minMax"/>
          <c:max val="1"/>
          <c:min val="0"/>
        </c:scaling>
        <c:delete val="0"/>
        <c:axPos val="b"/>
        <c:majorGridlines>
          <c:spPr>
            <a:ln w="15875">
              <a:solidFill>
                <a:sysClr val="windowText" lastClr="000000"/>
              </a:solidFill>
              <a:prstDash val="dash"/>
            </a:ln>
          </c:spPr>
        </c:majorGridlines>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noFill/>
        <a:ln w="12700">
          <a:solidFill>
            <a:schemeClr val="tx1"/>
          </a:solidFill>
        </a:ln>
      </c:spPr>
    </c:plotArea>
    <c:legend>
      <c:legendPos val="r"/>
      <c:layout>
        <c:manualLayout>
          <c:xMode val="edge"/>
          <c:yMode val="edge"/>
          <c:x val="0.22001606252576741"/>
          <c:y val="0.14240500446073925"/>
          <c:w val="0.57396768852287638"/>
          <c:h val="8.54058601943943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userShapes r:id="rId2"/>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30358705162017"/>
          <c:y val="0.22010427876410213"/>
          <c:w val="0.74905205014565257"/>
          <c:h val="0.42170535355790673"/>
        </c:manualLayout>
      </c:layout>
      <c:barChart>
        <c:barDir val="bar"/>
        <c:grouping val="clustered"/>
        <c:varyColors val="0"/>
        <c:ser>
          <c:idx val="0"/>
          <c:order val="0"/>
          <c:tx>
            <c:strRef>
              <c:f>Plots!$Q$516</c:f>
              <c:strCache>
                <c:ptCount val="1"/>
                <c:pt idx="0">
                  <c:v>PWCache</c:v>
                </c:pt>
              </c:strCache>
            </c:strRef>
          </c:tx>
          <c:spPr>
            <a:solidFill>
              <a:srgbClr val="FF0000"/>
            </a:solidFill>
            <a:ln>
              <a:solidFill>
                <a:schemeClr val="tx1"/>
              </a:solidFill>
            </a:ln>
            <a:effectLst/>
          </c:spPr>
          <c:invertIfNegative val="0"/>
          <c:dPt>
            <c:idx val="0"/>
            <c:invertIfNegative val="0"/>
            <c:bubble3D val="0"/>
            <c:spPr>
              <a:noFill/>
              <a:ln>
                <a:noFill/>
              </a:ln>
              <a:effectLst/>
            </c:spPr>
            <c:extLst>
              <c:ext xmlns:c16="http://schemas.microsoft.com/office/drawing/2014/chart" uri="{C3380CC4-5D6E-409C-BE32-E72D297353CC}">
                <c16:uniqueId val="{00000000-FE87-124C-A89D-0E73F4E85501}"/>
              </c:ext>
            </c:extLst>
          </c:dPt>
          <c:cat>
            <c:strRef>
              <c:f>Multi!$CP$18</c:f>
              <c:strCache>
                <c:ptCount val="1"/>
                <c:pt idx="0">
                  <c:v>Average</c:v>
                </c:pt>
              </c:strCache>
            </c:strRef>
          </c:cat>
          <c:val>
            <c:numRef>
              <c:f>Multi!$CR$18</c:f>
              <c:numCache>
                <c:formatCode>General</c:formatCode>
                <c:ptCount val="1"/>
                <c:pt idx="0">
                  <c:v>0.54400000000000004</c:v>
                </c:pt>
              </c:numCache>
            </c:numRef>
          </c:val>
          <c:extLst>
            <c:ext xmlns:c16="http://schemas.microsoft.com/office/drawing/2014/chart" uri="{C3380CC4-5D6E-409C-BE32-E72D297353CC}">
              <c16:uniqueId val="{00000000-CF49-844E-8551-4814AE0D85AB}"/>
            </c:ext>
          </c:extLst>
        </c:ser>
        <c:ser>
          <c:idx val="1"/>
          <c:order val="1"/>
          <c:tx>
            <c:strRef>
              <c:f>Multi!$BX$1</c:f>
              <c:strCache>
                <c:ptCount val="1"/>
                <c:pt idx="0">
                  <c:v>SharedTLB</c:v>
                </c:pt>
              </c:strCache>
            </c:strRef>
          </c:tx>
          <c:spPr>
            <a:solidFill>
              <a:srgbClr val="FFFF00"/>
            </a:solidFill>
            <a:ln>
              <a:solidFill>
                <a:schemeClr val="tx1"/>
              </a:solidFill>
            </a:ln>
            <a:effectLst/>
          </c:spPr>
          <c:invertIfNegative val="0"/>
          <c:cat>
            <c:strRef>
              <c:f>Multi!$CP$18</c:f>
              <c:strCache>
                <c:ptCount val="1"/>
                <c:pt idx="0">
                  <c:v>Average</c:v>
                </c:pt>
              </c:strCache>
            </c:strRef>
          </c:cat>
          <c:val>
            <c:numRef>
              <c:f>Multi!$CQ$18</c:f>
              <c:numCache>
                <c:formatCode>General</c:formatCode>
                <c:ptCount val="1"/>
                <c:pt idx="0">
                  <c:v>0.62643805231437066</c:v>
                </c:pt>
              </c:numCache>
            </c:numRef>
          </c:val>
          <c:extLst>
            <c:ext xmlns:c16="http://schemas.microsoft.com/office/drawing/2014/chart" uri="{C3380CC4-5D6E-409C-BE32-E72D297353CC}">
              <c16:uniqueId val="{00000001-CF49-844E-8551-4814AE0D85AB}"/>
            </c:ext>
          </c:extLst>
        </c:ser>
        <c:ser>
          <c:idx val="2"/>
          <c:order val="2"/>
          <c:tx>
            <c:strRef>
              <c:f>Multi!$CF$2</c:f>
              <c:strCache>
                <c:ptCount val="1"/>
                <c:pt idx="0">
                  <c:v>Ideal</c:v>
                </c:pt>
              </c:strCache>
            </c:strRef>
          </c:tx>
          <c:spPr>
            <a:solidFill>
              <a:srgbClr val="00B050"/>
            </a:solidFill>
            <a:ln>
              <a:solidFill>
                <a:schemeClr val="tx1"/>
              </a:solidFill>
            </a:ln>
            <a:effectLst/>
          </c:spPr>
          <c:invertIfNegative val="0"/>
          <c:cat>
            <c:strRef>
              <c:f>Multi!$CP$18</c:f>
              <c:strCache>
                <c:ptCount val="1"/>
                <c:pt idx="0">
                  <c:v>Average</c:v>
                </c:pt>
              </c:strCache>
            </c:strRef>
          </c:cat>
          <c:val>
            <c:numRef>
              <c:f>Multi!$CS$18</c:f>
              <c:numCache>
                <c:formatCode>General</c:formatCode>
                <c:ptCount val="1"/>
                <c:pt idx="0">
                  <c:v>1</c:v>
                </c:pt>
              </c:numCache>
            </c:numRef>
          </c:val>
          <c:extLst>
            <c:ext xmlns:c16="http://schemas.microsoft.com/office/drawing/2014/chart" uri="{C3380CC4-5D6E-409C-BE32-E72D297353CC}">
              <c16:uniqueId val="{00000002-CF49-844E-8551-4814AE0D85AB}"/>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1"/>
        <c:axPos val="l"/>
        <c:numFmt formatCode="General" sourceLinked="0"/>
        <c:majorTickMark val="out"/>
        <c:minorTickMark val="none"/>
        <c:tickLblPos val="nextTo"/>
        <c:crossAx val="132502656"/>
        <c:crosses val="autoZero"/>
        <c:auto val="1"/>
        <c:lblAlgn val="ctr"/>
        <c:lblOffset val="100"/>
        <c:noMultiLvlLbl val="0"/>
      </c:catAx>
      <c:valAx>
        <c:axId val="132502656"/>
        <c:scaling>
          <c:orientation val="minMax"/>
          <c:max val="1"/>
          <c:min val="0"/>
        </c:scaling>
        <c:delete val="0"/>
        <c:axPos val="b"/>
        <c:majorGridlines>
          <c:spPr>
            <a:ln w="15875">
              <a:solidFill>
                <a:sysClr val="windowText" lastClr="000000"/>
              </a:solidFill>
              <a:prstDash val="dash"/>
            </a:ln>
          </c:spPr>
        </c:majorGridlines>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ln w="12700">
          <a:solidFill>
            <a:schemeClr val="tx1"/>
          </a:solidFill>
        </a:ln>
      </c:spPr>
    </c:plotArea>
    <c:legend>
      <c:legendPos val="r"/>
      <c:layout>
        <c:manualLayout>
          <c:xMode val="edge"/>
          <c:yMode val="edge"/>
          <c:x val="0.22001606252576741"/>
          <c:y val="0.14240500446073925"/>
          <c:w val="0.57396768852287638"/>
          <c:h val="8.54058601943943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10730358705162017"/>
          <c:y val="0.22010427876410213"/>
          <c:w val="0.74905205014565257"/>
          <c:h val="0.42170535355790673"/>
        </c:manualLayout>
      </c:layout>
      <c:barChart>
        <c:barDir val="bar"/>
        <c:grouping val="clustered"/>
        <c:varyColors val="0"/>
        <c:ser>
          <c:idx val="0"/>
          <c:order val="0"/>
          <c:tx>
            <c:strRef>
              <c:f>Plots!$Q$516</c:f>
              <c:strCache>
                <c:ptCount val="1"/>
                <c:pt idx="0">
                  <c:v>PWCache</c:v>
                </c:pt>
              </c:strCache>
            </c:strRef>
          </c:tx>
          <c:spPr>
            <a:solidFill>
              <a:srgbClr val="FF0000"/>
            </a:solidFill>
            <a:ln>
              <a:solidFill>
                <a:schemeClr val="tx1"/>
              </a:solidFill>
            </a:ln>
            <a:effectLst/>
          </c:spPr>
          <c:invertIfNegative val="0"/>
          <c:cat>
            <c:strRef>
              <c:f>Multi!$CP$18</c:f>
              <c:strCache>
                <c:ptCount val="1"/>
                <c:pt idx="0">
                  <c:v>Average</c:v>
                </c:pt>
              </c:strCache>
            </c:strRef>
          </c:cat>
          <c:val>
            <c:numRef>
              <c:f>Multi!$CR$18</c:f>
              <c:numCache>
                <c:formatCode>General</c:formatCode>
                <c:ptCount val="1"/>
                <c:pt idx="0">
                  <c:v>0.54400000000000004</c:v>
                </c:pt>
              </c:numCache>
            </c:numRef>
          </c:val>
          <c:extLst>
            <c:ext xmlns:c16="http://schemas.microsoft.com/office/drawing/2014/chart" uri="{C3380CC4-5D6E-409C-BE32-E72D297353CC}">
              <c16:uniqueId val="{00000000-CF49-844E-8551-4814AE0D85AB}"/>
            </c:ext>
          </c:extLst>
        </c:ser>
        <c:ser>
          <c:idx val="1"/>
          <c:order val="1"/>
          <c:tx>
            <c:strRef>
              <c:f>Multi!$BX$1</c:f>
              <c:strCache>
                <c:ptCount val="1"/>
                <c:pt idx="0">
                  <c:v>SharedTLB</c:v>
                </c:pt>
              </c:strCache>
            </c:strRef>
          </c:tx>
          <c:spPr>
            <a:solidFill>
              <a:srgbClr val="FFFF00"/>
            </a:solidFill>
            <a:ln>
              <a:solidFill>
                <a:schemeClr val="tx1"/>
              </a:solidFill>
            </a:ln>
            <a:effectLst/>
          </c:spPr>
          <c:invertIfNegative val="0"/>
          <c:cat>
            <c:strRef>
              <c:f>Multi!$CP$18</c:f>
              <c:strCache>
                <c:ptCount val="1"/>
                <c:pt idx="0">
                  <c:v>Average</c:v>
                </c:pt>
              </c:strCache>
            </c:strRef>
          </c:cat>
          <c:val>
            <c:numRef>
              <c:f>Multi!$CQ$18</c:f>
              <c:numCache>
                <c:formatCode>General</c:formatCode>
                <c:ptCount val="1"/>
                <c:pt idx="0">
                  <c:v>0.62643805231437066</c:v>
                </c:pt>
              </c:numCache>
            </c:numRef>
          </c:val>
          <c:extLst>
            <c:ext xmlns:c16="http://schemas.microsoft.com/office/drawing/2014/chart" uri="{C3380CC4-5D6E-409C-BE32-E72D297353CC}">
              <c16:uniqueId val="{00000001-CF49-844E-8551-4814AE0D85AB}"/>
            </c:ext>
          </c:extLst>
        </c:ser>
        <c:ser>
          <c:idx val="2"/>
          <c:order val="2"/>
          <c:tx>
            <c:strRef>
              <c:f>Multi!$CF$2</c:f>
              <c:strCache>
                <c:ptCount val="1"/>
                <c:pt idx="0">
                  <c:v>Ideal</c:v>
                </c:pt>
              </c:strCache>
            </c:strRef>
          </c:tx>
          <c:spPr>
            <a:solidFill>
              <a:srgbClr val="00B050"/>
            </a:solidFill>
            <a:ln>
              <a:solidFill>
                <a:schemeClr val="tx1"/>
              </a:solidFill>
            </a:ln>
            <a:effectLst/>
          </c:spPr>
          <c:invertIfNegative val="0"/>
          <c:cat>
            <c:strRef>
              <c:f>Multi!$CP$18</c:f>
              <c:strCache>
                <c:ptCount val="1"/>
                <c:pt idx="0">
                  <c:v>Average</c:v>
                </c:pt>
              </c:strCache>
            </c:strRef>
          </c:cat>
          <c:val>
            <c:numRef>
              <c:f>Multi!$CS$18</c:f>
              <c:numCache>
                <c:formatCode>General</c:formatCode>
                <c:ptCount val="1"/>
                <c:pt idx="0">
                  <c:v>1</c:v>
                </c:pt>
              </c:numCache>
            </c:numRef>
          </c:val>
          <c:extLst>
            <c:ext xmlns:c16="http://schemas.microsoft.com/office/drawing/2014/chart" uri="{C3380CC4-5D6E-409C-BE32-E72D297353CC}">
              <c16:uniqueId val="{00000002-CF49-844E-8551-4814AE0D85AB}"/>
            </c:ext>
          </c:extLst>
        </c:ser>
        <c:dLbls>
          <c:showLegendKey val="0"/>
          <c:showVal val="0"/>
          <c:showCatName val="0"/>
          <c:showSerName val="0"/>
          <c:showPercent val="0"/>
          <c:showBubbleSize val="0"/>
        </c:dLbls>
        <c:gapWidth val="150"/>
        <c:axId val="132484480"/>
        <c:axId val="132502656"/>
      </c:barChart>
      <c:catAx>
        <c:axId val="132484480"/>
        <c:scaling>
          <c:orientation val="minMax"/>
        </c:scaling>
        <c:delete val="1"/>
        <c:axPos val="l"/>
        <c:numFmt formatCode="General" sourceLinked="0"/>
        <c:majorTickMark val="out"/>
        <c:minorTickMark val="none"/>
        <c:tickLblPos val="nextTo"/>
        <c:crossAx val="132502656"/>
        <c:crosses val="autoZero"/>
        <c:auto val="1"/>
        <c:lblAlgn val="ctr"/>
        <c:lblOffset val="100"/>
        <c:noMultiLvlLbl val="0"/>
      </c:catAx>
      <c:valAx>
        <c:axId val="132502656"/>
        <c:scaling>
          <c:orientation val="minMax"/>
          <c:max val="1"/>
          <c:min val="0"/>
        </c:scaling>
        <c:delete val="0"/>
        <c:axPos val="b"/>
        <c:majorGridlines>
          <c:spPr>
            <a:ln w="15875">
              <a:solidFill>
                <a:sysClr val="windowText" lastClr="000000"/>
              </a:solidFill>
              <a:prstDash val="dash"/>
            </a:ln>
          </c:spPr>
        </c:majorGridlines>
        <c:numFmt formatCode="General" sourceLinked="0"/>
        <c:majorTickMark val="out"/>
        <c:minorTickMark val="none"/>
        <c:tickLblPos val="nextTo"/>
        <c:spPr>
          <a:noFill/>
          <a:ln>
            <a:solidFill>
              <a:sysClr val="windowText" lastClr="000000"/>
            </a:solidFill>
          </a:ln>
        </c:spPr>
        <c:txPr>
          <a:bodyPr/>
          <a:lstStyle/>
          <a:p>
            <a:pPr>
              <a:defRPr sz="2000">
                <a:latin typeface="Arial"/>
                <a:cs typeface="Arial"/>
              </a:defRPr>
            </a:pPr>
            <a:endParaRPr lang="en-US"/>
          </a:p>
        </c:txPr>
        <c:crossAx val="132484480"/>
        <c:crosses val="autoZero"/>
        <c:crossBetween val="between"/>
        <c:majorUnit val="0.2"/>
      </c:valAx>
      <c:spPr>
        <a:ln w="12700">
          <a:solidFill>
            <a:schemeClr val="tx1"/>
          </a:solidFill>
        </a:ln>
      </c:spPr>
    </c:plotArea>
    <c:legend>
      <c:legendPos val="r"/>
      <c:layout>
        <c:manualLayout>
          <c:xMode val="edge"/>
          <c:yMode val="edge"/>
          <c:x val="0.22001606252576741"/>
          <c:y val="0.14240500446073925"/>
          <c:w val="0.57396768852287638"/>
          <c:h val="8.5405860194394334E-2"/>
        </c:manualLayout>
      </c:layout>
      <c:overlay val="0"/>
      <c:txPr>
        <a:bodyPr/>
        <a:lstStyle/>
        <a:p>
          <a:pPr>
            <a:defRPr sz="2400">
              <a:latin typeface="Arial"/>
              <a:cs typeface="Arial"/>
            </a:defRPr>
          </a:pPr>
          <a:endParaRPr lang="en-US"/>
        </a:p>
      </c:txPr>
    </c:legend>
    <c:plotVisOnly val="1"/>
    <c:dispBlanksAs val="gap"/>
    <c:showDLblsOverMax val="0"/>
  </c:chart>
  <c:spPr>
    <a:noFill/>
    <a:ln>
      <a:noFill/>
    </a:ln>
  </c:sp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0.20023398407483173"/>
          <c:y val="0.2338339150905106"/>
          <c:w val="0.78782767284767174"/>
          <c:h val="0.42585343465690895"/>
        </c:manualLayout>
      </c:layout>
      <c:barChart>
        <c:barDir val="col"/>
        <c:grouping val="clustered"/>
        <c:varyColors val="0"/>
        <c:ser>
          <c:idx val="0"/>
          <c:order val="0"/>
          <c:tx>
            <c:strRef>
              <c:f>baseline_vs_ours.csv!$Y$36</c:f>
              <c:strCache>
                <c:ptCount val="1"/>
                <c:pt idx="0">
                  <c:v>Alone</c:v>
                </c:pt>
              </c:strCache>
            </c:strRef>
          </c:tx>
          <c:spPr>
            <a:solidFill>
              <a:srgbClr val="0066FF"/>
            </a:solidFill>
            <a:ln>
              <a:solidFill>
                <a:schemeClr val="tx1"/>
              </a:solid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baseline_vs_ours.csv!$Y$37:$Y$44</c:f>
              <c:numCache>
                <c:formatCode>General</c:formatCode>
                <c:ptCount val="8"/>
                <c:pt idx="0">
                  <c:v>0.49324046805499999</c:v>
                </c:pt>
                <c:pt idx="1">
                  <c:v>0.39921826056199999</c:v>
                </c:pt>
                <c:pt idx="2">
                  <c:v>0.29740278839500001</c:v>
                </c:pt>
                <c:pt idx="3">
                  <c:v>3.4602475822499999E-2</c:v>
                </c:pt>
                <c:pt idx="4">
                  <c:v>0.91175700146899996</c:v>
                </c:pt>
                <c:pt idx="5">
                  <c:v>0.39921826056199999</c:v>
                </c:pt>
                <c:pt idx="6">
                  <c:v>0.117417531268</c:v>
                </c:pt>
                <c:pt idx="7">
                  <c:v>0.641291082776</c:v>
                </c:pt>
              </c:numCache>
            </c:numRef>
          </c:val>
          <c:extLst>
            <c:ext xmlns:c16="http://schemas.microsoft.com/office/drawing/2014/chart" uri="{C3380CC4-5D6E-409C-BE32-E72D297353CC}">
              <c16:uniqueId val="{00000000-229C-4F99-937C-A45CD07140EA}"/>
            </c:ext>
          </c:extLst>
        </c:ser>
        <c:ser>
          <c:idx val="3"/>
          <c:order val="1"/>
          <c:tx>
            <c:strRef>
              <c:f>baseline_vs_ours.csv!$Z$36</c:f>
              <c:strCache>
                <c:ptCount val="1"/>
                <c:pt idx="0">
                  <c:v>Shared</c:v>
                </c:pt>
              </c:strCache>
            </c:strRef>
          </c:tx>
          <c:spPr>
            <a:noFill/>
            <a:ln>
              <a:noFill/>
            </a:ln>
            <a:effectLst/>
          </c:spPr>
          <c:invertIfNegative val="0"/>
          <c:cat>
            <c:strRef>
              <c:f>baseline_vs_ours.csv!$U$37:$U$44</c:f>
              <c:strCache>
                <c:ptCount val="8"/>
                <c:pt idx="0">
                  <c:v>App 1</c:v>
                </c:pt>
                <c:pt idx="1">
                  <c:v>App 2</c:v>
                </c:pt>
                <c:pt idx="2">
                  <c:v>App 1</c:v>
                </c:pt>
                <c:pt idx="3">
                  <c:v>App 2</c:v>
                </c:pt>
                <c:pt idx="4">
                  <c:v>App 1</c:v>
                </c:pt>
                <c:pt idx="5">
                  <c:v>App 2</c:v>
                </c:pt>
                <c:pt idx="6">
                  <c:v>App 1</c:v>
                </c:pt>
                <c:pt idx="7">
                  <c:v>App 2</c:v>
                </c:pt>
              </c:strCache>
            </c:strRef>
          </c:cat>
          <c:val>
            <c:numRef>
              <c:f>baseline_vs_ours.csv!$Z$37:$Z$44</c:f>
              <c:numCache>
                <c:formatCode>General</c:formatCode>
                <c:ptCount val="8"/>
                <c:pt idx="0">
                  <c:v>0.67070127154199999</c:v>
                </c:pt>
                <c:pt idx="1">
                  <c:v>0.822026194145</c:v>
                </c:pt>
                <c:pt idx="2">
                  <c:v>0.424238280937</c:v>
                </c:pt>
                <c:pt idx="3">
                  <c:v>0.47648860801100001</c:v>
                </c:pt>
                <c:pt idx="4">
                  <c:v>0.94429835861800004</c:v>
                </c:pt>
                <c:pt idx="5">
                  <c:v>0.78015285675199997</c:v>
                </c:pt>
                <c:pt idx="6">
                  <c:v>0.41567464189499997</c:v>
                </c:pt>
                <c:pt idx="7">
                  <c:v>0.75850326745899999</c:v>
                </c:pt>
              </c:numCache>
            </c:numRef>
          </c:val>
          <c:extLst>
            <c:ext xmlns:c16="http://schemas.microsoft.com/office/drawing/2014/chart" uri="{C3380CC4-5D6E-409C-BE32-E72D297353CC}">
              <c16:uniqueId val="{00000001-229C-4F99-937C-A45CD07140EA}"/>
            </c:ext>
          </c:extLst>
        </c:ser>
        <c:dLbls>
          <c:showLegendKey val="0"/>
          <c:showVal val="0"/>
          <c:showCatName val="0"/>
          <c:showSerName val="0"/>
          <c:showPercent val="0"/>
          <c:showBubbleSize val="0"/>
        </c:dLbls>
        <c:gapWidth val="150"/>
        <c:axId val="239986880"/>
        <c:axId val="239998248"/>
      </c:barChart>
      <c:catAx>
        <c:axId val="239986880"/>
        <c:scaling>
          <c:orientation val="minMax"/>
        </c:scaling>
        <c:delete val="0"/>
        <c:axPos val="b"/>
        <c:numFmt formatCode="General" sourceLinked="0"/>
        <c:majorTickMark val="out"/>
        <c:minorTickMark val="none"/>
        <c:tickLblPos val="nextTo"/>
        <c:spPr>
          <a:noFill/>
          <a:ln>
            <a:solidFill>
              <a:sysClr val="windowText" lastClr="000000"/>
            </a:solidFill>
          </a:ln>
        </c:spPr>
        <c:txPr>
          <a:bodyPr/>
          <a:lstStyle/>
          <a:p>
            <a:pPr>
              <a:defRPr sz="1400" baseline="0">
                <a:latin typeface="Arial"/>
                <a:cs typeface="Arial"/>
              </a:defRPr>
            </a:pPr>
            <a:endParaRPr lang="en-US"/>
          </a:p>
        </c:txPr>
        <c:crossAx val="239998248"/>
        <c:crosses val="autoZero"/>
        <c:auto val="1"/>
        <c:lblAlgn val="ctr"/>
        <c:lblOffset val="0"/>
        <c:noMultiLvlLbl val="0"/>
      </c:catAx>
      <c:valAx>
        <c:axId val="239998248"/>
        <c:scaling>
          <c:orientation val="minMax"/>
          <c:max val="1"/>
        </c:scaling>
        <c:delete val="0"/>
        <c:axPos val="l"/>
        <c:majorGridlines>
          <c:spPr>
            <a:ln w="6350">
              <a:solidFill>
                <a:schemeClr val="bg1">
                  <a:lumMod val="75000"/>
                </a:schemeClr>
              </a:solidFill>
              <a:prstDash val="dash"/>
            </a:ln>
          </c:spPr>
        </c:majorGridlines>
        <c:title>
          <c:tx>
            <c:rich>
              <a:bodyPr rot="-5400000" vert="horz"/>
              <a:lstStyle/>
              <a:p>
                <a:pPr>
                  <a:defRPr sz="1800" b="1"/>
                </a:pPr>
                <a:r>
                  <a:rPr lang="en-US" sz="1800" b="1" dirty="0">
                    <a:latin typeface="Arial"/>
                    <a:cs typeface="Arial"/>
                  </a:rPr>
                  <a:t>L2 TLB Miss Rate</a:t>
                </a:r>
              </a:p>
              <a:p>
                <a:pPr>
                  <a:defRPr sz="1800" b="1"/>
                </a:pPr>
                <a:r>
                  <a:rPr lang="en-US" sz="1800" b="0" dirty="0">
                    <a:latin typeface="Arial"/>
                    <a:cs typeface="Arial"/>
                  </a:rPr>
                  <a:t>(Lower</a:t>
                </a:r>
                <a:r>
                  <a:rPr lang="en-US" sz="1800" b="0" baseline="0" dirty="0">
                    <a:latin typeface="Arial"/>
                    <a:cs typeface="Arial"/>
                  </a:rPr>
                  <a:t> is Better)</a:t>
                </a:r>
                <a:endParaRPr lang="en-US" sz="1800" b="0" dirty="0">
                  <a:latin typeface="Arial"/>
                  <a:cs typeface="Arial"/>
                </a:endParaRPr>
              </a:p>
            </c:rich>
          </c:tx>
          <c:layout>
            <c:manualLayout>
              <c:xMode val="edge"/>
              <c:yMode val="edge"/>
              <c:x val="4.7606946700808353E-2"/>
              <c:y val="0.13237081726861205"/>
            </c:manualLayout>
          </c:layout>
          <c:overlay val="0"/>
        </c:title>
        <c:numFmt formatCode="#,##0.0" sourceLinked="0"/>
        <c:majorTickMark val="out"/>
        <c:minorTickMark val="none"/>
        <c:tickLblPos val="nextTo"/>
        <c:spPr>
          <a:ln w="6350">
            <a:solidFill>
              <a:sysClr val="windowText" lastClr="000000"/>
            </a:solidFill>
          </a:ln>
        </c:spPr>
        <c:txPr>
          <a:bodyPr/>
          <a:lstStyle/>
          <a:p>
            <a:pPr>
              <a:defRPr sz="1800">
                <a:latin typeface="Arial"/>
                <a:cs typeface="Arial"/>
              </a:defRPr>
            </a:pPr>
            <a:endParaRPr lang="en-US"/>
          </a:p>
        </c:txPr>
        <c:crossAx val="239986880"/>
        <c:crosses val="autoZero"/>
        <c:crossBetween val="between"/>
        <c:majorUnit val="0.2"/>
      </c:valAx>
      <c:spPr>
        <a:noFill/>
        <a:ln w="12700">
          <a:solidFill>
            <a:schemeClr val="tx1"/>
          </a:solidFill>
        </a:ln>
      </c:spPr>
    </c:plotArea>
    <c:legend>
      <c:legendPos val="r"/>
      <c:layout>
        <c:manualLayout>
          <c:xMode val="edge"/>
          <c:yMode val="edge"/>
          <c:x val="0.19877256202710264"/>
          <c:y val="0.11821823730722779"/>
          <c:w val="0.78751606295680399"/>
          <c:h val="0.11903039574879268"/>
        </c:manualLayout>
      </c:layout>
      <c:overlay val="0"/>
      <c:txPr>
        <a:bodyPr/>
        <a:lstStyle/>
        <a:p>
          <a:pPr>
            <a:defRPr sz="1800">
              <a:latin typeface="Arial"/>
              <a:cs typeface="Arial"/>
            </a:defRPr>
          </a:pPr>
          <a:endParaRPr lang="en-US"/>
        </a:p>
      </c:txPr>
    </c:legend>
    <c:plotVisOnly val="1"/>
    <c:dispBlanksAs val="gap"/>
    <c:showDLblsOverMax val="0"/>
  </c:chart>
  <c:spPr>
    <a:noFill/>
    <a:ln>
      <a:noFill/>
    </a:ln>
  </c:spPr>
  <c:externalData r:id="rId1">
    <c:autoUpdate val="0"/>
  </c:externalData>
  <c:userShapes r:id="rId2"/>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0.12418</cdr:x>
      <cdr:y>0.18875</cdr:y>
    </cdr:from>
    <cdr:to>
      <cdr:x>0.30734</cdr:x>
      <cdr:y>0.26258</cdr:y>
    </cdr:to>
    <cdr:sp macro="" textlink="">
      <cdr:nvSpPr>
        <cdr:cNvPr id="2" name="TextBox 1"/>
        <cdr:cNvSpPr txBox="1"/>
      </cdr:nvSpPr>
      <cdr:spPr>
        <a:xfrm xmlns:a="http://schemas.openxmlformats.org/drawingml/2006/main">
          <a:off x="1021977" y="964235"/>
          <a:ext cx="1507333" cy="377166"/>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800" b="1" i="1" dirty="0">
              <a:solidFill>
                <a:schemeClr val="bg1">
                  <a:lumMod val="50000"/>
                </a:schemeClr>
              </a:solidFill>
              <a:latin typeface="+mj-lt"/>
            </a:rPr>
            <a:t>Mostly-hit</a:t>
          </a:r>
        </a:p>
      </cdr:txBody>
    </cdr:sp>
  </cdr:relSizeAnchor>
  <cdr:relSizeAnchor xmlns:cdr="http://schemas.openxmlformats.org/drawingml/2006/chartDrawing">
    <cdr:from>
      <cdr:x>0.12418</cdr:x>
      <cdr:y>0.44852</cdr:y>
    </cdr:from>
    <cdr:to>
      <cdr:x>0.30735</cdr:x>
      <cdr:y>0.52235</cdr:y>
    </cdr:to>
    <cdr:sp macro="" textlink="">
      <cdr:nvSpPr>
        <cdr:cNvPr id="3" name="TextBox 1"/>
        <cdr:cNvSpPr txBox="1"/>
      </cdr:nvSpPr>
      <cdr:spPr>
        <a:xfrm xmlns:a="http://schemas.openxmlformats.org/drawingml/2006/main">
          <a:off x="1021977" y="2291313"/>
          <a:ext cx="1507416" cy="377166"/>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i="1" dirty="0">
              <a:solidFill>
                <a:schemeClr val="bg1">
                  <a:lumMod val="50000"/>
                </a:schemeClr>
              </a:solidFill>
              <a:latin typeface="+mj-lt"/>
            </a:rPr>
            <a:t>Balanced</a:t>
          </a:r>
        </a:p>
      </cdr:txBody>
    </cdr:sp>
  </cdr:relSizeAnchor>
  <cdr:relSizeAnchor xmlns:cdr="http://schemas.openxmlformats.org/drawingml/2006/chartDrawing">
    <cdr:from>
      <cdr:x>0.12418</cdr:x>
      <cdr:y>0.70209</cdr:y>
    </cdr:from>
    <cdr:to>
      <cdr:x>0.30734</cdr:x>
      <cdr:y>0.77592</cdr:y>
    </cdr:to>
    <cdr:sp macro="" textlink="">
      <cdr:nvSpPr>
        <cdr:cNvPr id="4" name="TextBox 1"/>
        <cdr:cNvSpPr txBox="1"/>
      </cdr:nvSpPr>
      <cdr:spPr>
        <a:xfrm xmlns:a="http://schemas.openxmlformats.org/drawingml/2006/main">
          <a:off x="1058344" y="2784190"/>
          <a:ext cx="1561010" cy="29277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r>
            <a:rPr lang="en-US" sz="1800" b="1" i="1" dirty="0">
              <a:solidFill>
                <a:schemeClr val="bg1">
                  <a:lumMod val="50000"/>
                </a:schemeClr>
              </a:solidFill>
              <a:latin typeface="+mj-lt"/>
            </a:rPr>
            <a:t>Mostly-miss</a:t>
          </a:r>
        </a:p>
      </cdr:txBody>
    </cdr:sp>
  </cdr:relSizeAnchor>
  <cdr:relSizeAnchor xmlns:cdr="http://schemas.openxmlformats.org/drawingml/2006/chartDrawing">
    <cdr:from>
      <cdr:x>0.11232</cdr:x>
      <cdr:y>0.33258</cdr:y>
    </cdr:from>
    <cdr:to>
      <cdr:x>0.96502</cdr:x>
      <cdr:y>0.33258</cdr:y>
    </cdr:to>
    <cdr:cxnSp macro="">
      <cdr:nvCxnSpPr>
        <cdr:cNvPr id="6" name="Straight Connector 5">
          <a:extLst xmlns:a="http://schemas.openxmlformats.org/drawingml/2006/main">
            <a:ext uri="{FF2B5EF4-FFF2-40B4-BE49-F238E27FC236}">
              <a16:creationId xmlns:a16="http://schemas.microsoft.com/office/drawing/2014/main" id="{EFE4C3EF-6728-4E77-B42D-568ED235A02E}"/>
            </a:ext>
          </a:extLst>
        </cdr:cNvPr>
        <cdr:cNvCxnSpPr/>
      </cdr:nvCxnSpPr>
      <cdr:spPr>
        <a:xfrm xmlns:a="http://schemas.openxmlformats.org/drawingml/2006/main">
          <a:off x="560755" y="1155213"/>
          <a:ext cx="4256942" cy="0"/>
        </a:xfrm>
        <a:prstGeom xmlns:a="http://schemas.openxmlformats.org/drawingml/2006/main" prst="line">
          <a:avLst/>
        </a:prstGeom>
        <a:ln xmlns:a="http://schemas.openxmlformats.org/drawingml/2006/main" w="38100">
          <a:solidFill>
            <a:schemeClr val="tx1">
              <a:alpha val="50000"/>
            </a:schemeClr>
          </a:solidFill>
          <a:prstDash val="soli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dr:relSizeAnchor xmlns:cdr="http://schemas.openxmlformats.org/drawingml/2006/chartDrawing">
    <cdr:from>
      <cdr:x>0.11369</cdr:x>
      <cdr:y>0.65518</cdr:y>
    </cdr:from>
    <cdr:to>
      <cdr:x>0.96639</cdr:x>
      <cdr:y>0.65518</cdr:y>
    </cdr:to>
    <cdr:cxnSp macro="">
      <cdr:nvCxnSpPr>
        <cdr:cNvPr id="7" name="Straight Connector 6">
          <a:extLst xmlns:a="http://schemas.openxmlformats.org/drawingml/2006/main">
            <a:ext uri="{FF2B5EF4-FFF2-40B4-BE49-F238E27FC236}">
              <a16:creationId xmlns:a16="http://schemas.microsoft.com/office/drawing/2014/main" id="{70CDA7D0-D373-4B7B-9CB7-FCCFDB2FA342}"/>
            </a:ext>
          </a:extLst>
        </cdr:cNvPr>
        <cdr:cNvCxnSpPr/>
      </cdr:nvCxnSpPr>
      <cdr:spPr>
        <a:xfrm xmlns:a="http://schemas.openxmlformats.org/drawingml/2006/main">
          <a:off x="567593" y="2275744"/>
          <a:ext cx="4256942" cy="0"/>
        </a:xfrm>
        <a:prstGeom xmlns:a="http://schemas.openxmlformats.org/drawingml/2006/main" prst="line">
          <a:avLst/>
        </a:prstGeom>
        <a:ln xmlns:a="http://schemas.openxmlformats.org/drawingml/2006/main" w="38100">
          <a:solidFill>
            <a:schemeClr val="tx1">
              <a:alpha val="50000"/>
            </a:schemeClr>
          </a:solidFill>
          <a:prstDash val="solid"/>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2.xml><?xml version="1.0" encoding="utf-8"?>
<c:userShapes xmlns:c="http://schemas.openxmlformats.org/drawingml/2006/chart">
  <cdr:relSizeAnchor xmlns:cdr="http://schemas.openxmlformats.org/drawingml/2006/chartDrawing">
    <cdr:from>
      <cdr:x>0.59637</cdr:x>
      <cdr:y>0.09362</cdr:y>
    </cdr:from>
    <cdr:to>
      <cdr:x>0.59637</cdr:x>
      <cdr:y>0.68579</cdr:y>
    </cdr:to>
    <cdr:cxnSp macro="">
      <cdr:nvCxnSpPr>
        <cdr:cNvPr id="3" name="Straight Connector 2">
          <a:extLst xmlns:a="http://schemas.openxmlformats.org/drawingml/2006/main">
            <a:ext uri="{FF2B5EF4-FFF2-40B4-BE49-F238E27FC236}">
              <a16:creationId xmlns:a16="http://schemas.microsoft.com/office/drawing/2014/main" id="{2E310454-C459-4F01-B7F9-0CCF79AE3222}"/>
            </a:ext>
          </a:extLst>
        </cdr:cNvPr>
        <cdr:cNvCxnSpPr/>
      </cdr:nvCxnSpPr>
      <cdr:spPr>
        <a:xfrm xmlns:a="http://schemas.openxmlformats.org/drawingml/2006/main" flipV="1">
          <a:off x="5141414" y="390841"/>
          <a:ext cx="0" cy="2472267"/>
        </a:xfrm>
        <a:prstGeom xmlns:a="http://schemas.openxmlformats.org/drawingml/2006/main" prst="line">
          <a:avLst/>
        </a:prstGeom>
        <a:ln xmlns:a="http://schemas.openxmlformats.org/drawingml/2006/main" w="12700">
          <a:solidFill>
            <a:schemeClr val="tx1"/>
          </a:solidFill>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3.xml><?xml version="1.0" encoding="utf-8"?>
<c:userShapes xmlns:c="http://schemas.openxmlformats.org/drawingml/2006/chart">
  <cdr:relSizeAnchor xmlns:cdr="http://schemas.openxmlformats.org/drawingml/2006/chartDrawing">
    <cdr:from>
      <cdr:x>0.38298</cdr:x>
      <cdr:y>0.12677</cdr:y>
    </cdr:from>
    <cdr:to>
      <cdr:x>0.78084</cdr:x>
      <cdr:y>0.21106</cdr:y>
    </cdr:to>
    <cdr:sp macro="" textlink="">
      <cdr:nvSpPr>
        <cdr:cNvPr id="2" name="Rectangle 1">
          <a:extLst xmlns:a="http://schemas.openxmlformats.org/drawingml/2006/main">
            <a:ext uri="{FF2B5EF4-FFF2-40B4-BE49-F238E27FC236}">
              <a16:creationId xmlns:a16="http://schemas.microsoft.com/office/drawing/2014/main" id="{EF44E95F-FAF6-1743-A3DD-1BB4E780F3A4}"/>
            </a:ext>
          </a:extLst>
        </cdr:cNvPr>
        <cdr:cNvSpPr/>
      </cdr:nvSpPr>
      <cdr:spPr>
        <a:xfrm xmlns:a="http://schemas.openxmlformats.org/drawingml/2006/main">
          <a:off x="3788205" y="661432"/>
          <a:ext cx="3935392" cy="439838"/>
        </a:xfrm>
        <a:prstGeom xmlns:a="http://schemas.openxmlformats.org/drawingml/2006/main" prst="rect">
          <a:avLst/>
        </a:prstGeom>
        <a:solidFill xmlns:a="http://schemas.openxmlformats.org/drawingml/2006/main">
          <a:schemeClr val="bg1"/>
        </a:solidFill>
        <a:ln xmlns:a="http://schemas.openxmlformats.org/drawingml/2006/main">
          <a:noFill/>
        </a:ln>
      </cdr:spPr>
      <cdr:style>
        <a:lnRef xmlns:a="http://schemas.openxmlformats.org/drawingml/2006/main" idx="2">
          <a:schemeClr val="accent1">
            <a:shade val="50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drawings/drawing4.xml><?xml version="1.0" encoding="utf-8"?>
<c:userShapes xmlns:c="http://schemas.openxmlformats.org/drawingml/2006/chart">
  <cdr:relSizeAnchor xmlns:cdr="http://schemas.openxmlformats.org/drawingml/2006/chartDrawing">
    <cdr:from>
      <cdr:x>0.79047</cdr:x>
      <cdr:y>0.23447</cdr:y>
    </cdr:from>
    <cdr:to>
      <cdr:x>0.79047</cdr:x>
      <cdr:y>0.8341</cdr:y>
    </cdr:to>
    <cdr:cxnSp macro="">
      <cdr:nvCxnSpPr>
        <cdr:cNvPr id="2" name="Straight Connector 1">
          <a:extLst xmlns:a="http://schemas.openxmlformats.org/drawingml/2006/main">
            <a:ext uri="{FF2B5EF4-FFF2-40B4-BE49-F238E27FC236}">
              <a16:creationId xmlns:a16="http://schemas.microsoft.com/office/drawing/2014/main" id="{22F348A9-0D0E-4910-ACA4-2B9A0684C901}"/>
            </a:ext>
          </a:extLst>
        </cdr:cNvPr>
        <cdr:cNvCxnSpPr>
          <a:cxnSpLocks xmlns:a="http://schemas.openxmlformats.org/drawingml/2006/main"/>
        </cdr:cNvCxnSpPr>
      </cdr:nvCxnSpPr>
      <cdr:spPr>
        <a:xfrm xmlns:a="http://schemas.openxmlformats.org/drawingml/2006/main" flipV="1">
          <a:off x="5857331" y="660265"/>
          <a:ext cx="0" cy="1688514"/>
        </a:xfrm>
        <a:prstGeom xmlns:a="http://schemas.openxmlformats.org/drawingml/2006/main" prst="line">
          <a:avLst/>
        </a:prstGeom>
        <a:ln xmlns:a="http://schemas.openxmlformats.org/drawingml/2006/main" w="127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0.79047</cdr:x>
      <cdr:y>0.23447</cdr:y>
    </cdr:from>
    <cdr:to>
      <cdr:x>0.79047</cdr:x>
      <cdr:y>0.8341</cdr:y>
    </cdr:to>
    <cdr:cxnSp macro="">
      <cdr:nvCxnSpPr>
        <cdr:cNvPr id="2" name="Straight Connector 1">
          <a:extLst xmlns:a="http://schemas.openxmlformats.org/drawingml/2006/main">
            <a:ext uri="{FF2B5EF4-FFF2-40B4-BE49-F238E27FC236}">
              <a16:creationId xmlns:a16="http://schemas.microsoft.com/office/drawing/2014/main" id="{22F348A9-0D0E-4910-ACA4-2B9A0684C901}"/>
            </a:ext>
          </a:extLst>
        </cdr:cNvPr>
        <cdr:cNvCxnSpPr>
          <a:cxnSpLocks xmlns:a="http://schemas.openxmlformats.org/drawingml/2006/main"/>
        </cdr:cNvCxnSpPr>
      </cdr:nvCxnSpPr>
      <cdr:spPr>
        <a:xfrm xmlns:a="http://schemas.openxmlformats.org/drawingml/2006/main" flipV="1">
          <a:off x="5857331" y="660265"/>
          <a:ext cx="0" cy="1688514"/>
        </a:xfrm>
        <a:prstGeom xmlns:a="http://schemas.openxmlformats.org/drawingml/2006/main" prst="line">
          <a:avLst/>
        </a:prstGeom>
        <a:ln xmlns:a="http://schemas.openxmlformats.org/drawingml/2006/main" w="12700">
          <a:solidFill>
            <a:schemeClr val="tx1"/>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drawings/drawing6.xml><?xml version="1.0" encoding="utf-8"?>
<c:userShapes xmlns:c="http://schemas.openxmlformats.org/drawingml/2006/chart">
  <cdr:relSizeAnchor xmlns:cdr="http://schemas.openxmlformats.org/drawingml/2006/chartDrawing">
    <cdr:from>
      <cdr:x>0.18837</cdr:x>
      <cdr:y>0.29931</cdr:y>
    </cdr:from>
    <cdr:to>
      <cdr:x>0.96226</cdr:x>
      <cdr:y>0.29931</cdr:y>
    </cdr:to>
    <cdr:cxnSp macro="">
      <cdr:nvCxnSpPr>
        <cdr:cNvPr id="3" name="直接连接符 2">
          <a:extLst xmlns:a="http://schemas.openxmlformats.org/drawingml/2006/main">
            <a:ext uri="{FF2B5EF4-FFF2-40B4-BE49-F238E27FC236}">
              <a16:creationId xmlns:a16="http://schemas.microsoft.com/office/drawing/2014/main" id="{6390D990-2D00-4908-9036-AAAEBBE0266E}"/>
            </a:ext>
          </a:extLst>
        </cdr:cNvPr>
        <cdr:cNvCxnSpPr/>
      </cdr:nvCxnSpPr>
      <cdr:spPr>
        <a:xfrm xmlns:a="http://schemas.openxmlformats.org/drawingml/2006/main">
          <a:off x="708163" y="629485"/>
          <a:ext cx="2909325" cy="0"/>
        </a:xfrm>
        <a:prstGeom xmlns:a="http://schemas.openxmlformats.org/drawingml/2006/main" prst="line">
          <a:avLst/>
        </a:prstGeom>
        <a:ln xmlns:a="http://schemas.openxmlformats.org/drawingml/2006/main" w="25400">
          <a:solidFill>
            <a:schemeClr val="tx1"/>
          </a:solidFill>
        </a:ln>
      </cdr:spPr>
      <cdr:style>
        <a:lnRef xmlns:a="http://schemas.openxmlformats.org/drawingml/2006/main" idx="1">
          <a:schemeClr val="dk1"/>
        </a:lnRef>
        <a:fillRef xmlns:a="http://schemas.openxmlformats.org/drawingml/2006/main" idx="0">
          <a:schemeClr val="dk1"/>
        </a:fillRef>
        <a:effectRef xmlns:a="http://schemas.openxmlformats.org/drawingml/2006/main" idx="0">
          <a:schemeClr val="dk1"/>
        </a:effectRef>
        <a:fontRef xmlns:a="http://schemas.openxmlformats.org/drawingml/2006/main" idx="minor">
          <a:schemeClr val="tx1"/>
        </a:fontRef>
      </cdr:style>
    </cdr:cxnSp>
  </cdr:relSizeAnchor>
  <cdr:relSizeAnchor xmlns:cdr="http://schemas.openxmlformats.org/drawingml/2006/chartDrawing">
    <cdr:from>
      <cdr:x>0.20565</cdr:x>
      <cdr:y>0.30214</cdr:y>
    </cdr:from>
    <cdr:to>
      <cdr:x>0.21154</cdr:x>
      <cdr:y>0.30214</cdr:y>
    </cdr:to>
    <cdr:cxnSp macro="">
      <cdr:nvCxnSpPr>
        <cdr:cNvPr id="5" name="直接连接符 4">
          <a:extLst xmlns:a="http://schemas.openxmlformats.org/drawingml/2006/main">
            <a:ext uri="{FF2B5EF4-FFF2-40B4-BE49-F238E27FC236}">
              <a16:creationId xmlns:a16="http://schemas.microsoft.com/office/drawing/2014/main" id="{FE3B3720-94FD-49D4-B55A-4C9D64CF3CA5}"/>
            </a:ext>
          </a:extLst>
        </cdr:cNvPr>
        <cdr:cNvCxnSpPr/>
      </cdr:nvCxnSpPr>
      <cdr:spPr>
        <a:xfrm xmlns:a="http://schemas.openxmlformats.org/drawingml/2006/main" flipH="1">
          <a:off x="748284" y="635431"/>
          <a:ext cx="21431" cy="0"/>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CFA8A3-BCC2-48DC-A588-F232695F27FD}" type="datetimeFigureOut">
              <a:rPr lang="en-US" smtClean="0"/>
              <a:t>5/21/2019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42B905-F9F1-4D80-A5F0-B586708264EA}" type="slidenum">
              <a:rPr lang="en-US" smtClean="0"/>
              <a:t>‹#›</a:t>
            </a:fld>
            <a:endParaRPr lang="en-US"/>
          </a:p>
        </p:txBody>
      </p:sp>
    </p:spTree>
    <p:extLst>
      <p:ext uri="{BB962C8B-B14F-4D97-AF65-F5344CB8AC3E}">
        <p14:creationId xmlns:p14="http://schemas.microsoft.com/office/powerpoint/2010/main" val="1303064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a:t>
            </a:fld>
            <a:endParaRPr lang="en-US" dirty="0"/>
          </a:p>
        </p:txBody>
      </p:sp>
    </p:spTree>
    <p:extLst>
      <p:ext uri="{BB962C8B-B14F-4D97-AF65-F5344CB8AC3E}">
        <p14:creationId xmlns:p14="http://schemas.microsoft.com/office/powerpoint/2010/main" val="1620020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10</a:t>
            </a:fld>
            <a:endParaRPr lang="en-US"/>
          </a:p>
        </p:txBody>
      </p:sp>
    </p:spTree>
    <p:extLst>
      <p:ext uri="{BB962C8B-B14F-4D97-AF65-F5344CB8AC3E}">
        <p14:creationId xmlns:p14="http://schemas.microsoft.com/office/powerpoint/2010/main" val="3285111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11</a:t>
            </a:fld>
            <a:endParaRPr lang="en-US" dirty="0"/>
          </a:p>
        </p:txBody>
      </p:sp>
    </p:spTree>
    <p:extLst>
      <p:ext uri="{BB962C8B-B14F-4D97-AF65-F5344CB8AC3E}">
        <p14:creationId xmlns:p14="http://schemas.microsoft.com/office/powerpoint/2010/main" val="1620020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12</a:t>
            </a:fld>
            <a:endParaRPr lang="en-US" dirty="0"/>
          </a:p>
        </p:txBody>
      </p:sp>
    </p:spTree>
    <p:extLst>
      <p:ext uri="{BB962C8B-B14F-4D97-AF65-F5344CB8AC3E}">
        <p14:creationId xmlns:p14="http://schemas.microsoft.com/office/powerpoint/2010/main" val="18139489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13</a:t>
            </a:fld>
            <a:endParaRPr lang="en-US" dirty="0"/>
          </a:p>
        </p:txBody>
      </p:sp>
    </p:spTree>
    <p:extLst>
      <p:ext uri="{BB962C8B-B14F-4D97-AF65-F5344CB8AC3E}">
        <p14:creationId xmlns:p14="http://schemas.microsoft.com/office/powerpoint/2010/main" val="18139489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14</a:t>
            </a:fld>
            <a:endParaRPr lang="en-US" dirty="0"/>
          </a:p>
        </p:txBody>
      </p:sp>
    </p:spTree>
    <p:extLst>
      <p:ext uri="{BB962C8B-B14F-4D97-AF65-F5344CB8AC3E}">
        <p14:creationId xmlns:p14="http://schemas.microsoft.com/office/powerpoint/2010/main" val="18139489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 </a:t>
            </a:r>
            <a:r>
              <a:rPr lang="en-US" dirty="0" err="1"/>
              <a:t>mins</a:t>
            </a:r>
            <a:endParaRPr lang="en-US" dirty="0"/>
          </a:p>
          <a:p>
            <a:endParaRPr lang="en-US" dirty="0"/>
          </a:p>
          <a:p>
            <a:r>
              <a:rPr lang="en-US" dirty="0"/>
              <a:t>----- Meeting Notes (10/9/15 12:39) -----</a:t>
            </a:r>
          </a:p>
          <a:p>
            <a:r>
              <a:rPr lang="en-US" dirty="0"/>
              <a:t>Heterogeneity here as well</a:t>
            </a:r>
          </a:p>
        </p:txBody>
      </p:sp>
      <p:sp>
        <p:nvSpPr>
          <p:cNvPr id="4" name="Slide Number Placeholder 3"/>
          <p:cNvSpPr>
            <a:spLocks noGrp="1"/>
          </p:cNvSpPr>
          <p:nvPr>
            <p:ph type="sldNum" sz="quarter" idx="10"/>
          </p:nvPr>
        </p:nvSpPr>
        <p:spPr/>
        <p:txBody>
          <a:bodyPr/>
          <a:lstStyle/>
          <a:p>
            <a:fld id="{086835E3-2B6D-6147-9815-1E27B4777495}" type="slidenum">
              <a:rPr lang="en-US" smtClean="0"/>
              <a:pPr/>
              <a:t>15</a:t>
            </a:fld>
            <a:endParaRPr lang="en-US"/>
          </a:p>
        </p:txBody>
      </p:sp>
    </p:spTree>
    <p:extLst>
      <p:ext uri="{BB962C8B-B14F-4D97-AF65-F5344CB8AC3E}">
        <p14:creationId xmlns:p14="http://schemas.microsoft.com/office/powerpoint/2010/main" val="18139489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16</a:t>
            </a:fld>
            <a:endParaRPr lang="en-US"/>
          </a:p>
        </p:txBody>
      </p:sp>
    </p:spTree>
    <p:extLst>
      <p:ext uri="{BB962C8B-B14F-4D97-AF65-F5344CB8AC3E}">
        <p14:creationId xmlns:p14="http://schemas.microsoft.com/office/powerpoint/2010/main" val="18139489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17</a:t>
            </a:fld>
            <a:endParaRPr lang="en-US"/>
          </a:p>
        </p:txBody>
      </p:sp>
    </p:spTree>
    <p:extLst>
      <p:ext uri="{BB962C8B-B14F-4D97-AF65-F5344CB8AC3E}">
        <p14:creationId xmlns:p14="http://schemas.microsoft.com/office/powerpoint/2010/main" val="18139489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18</a:t>
            </a:fld>
            <a:endParaRPr lang="en-US" dirty="0"/>
          </a:p>
        </p:txBody>
      </p:sp>
    </p:spTree>
    <p:extLst>
      <p:ext uri="{BB962C8B-B14F-4D97-AF65-F5344CB8AC3E}">
        <p14:creationId xmlns:p14="http://schemas.microsoft.com/office/powerpoint/2010/main" val="18139489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19</a:t>
            </a:fld>
            <a:endParaRPr lang="en-US"/>
          </a:p>
        </p:txBody>
      </p:sp>
    </p:spTree>
    <p:extLst>
      <p:ext uri="{BB962C8B-B14F-4D97-AF65-F5344CB8AC3E}">
        <p14:creationId xmlns:p14="http://schemas.microsoft.com/office/powerpoint/2010/main" val="1569992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2</a:t>
            </a:fld>
            <a:endParaRPr lang="en-US"/>
          </a:p>
        </p:txBody>
      </p:sp>
    </p:spTree>
    <p:extLst>
      <p:ext uri="{BB962C8B-B14F-4D97-AF65-F5344CB8AC3E}">
        <p14:creationId xmlns:p14="http://schemas.microsoft.com/office/powerpoint/2010/main" val="2023067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916503"/>
            <a:r>
              <a:rPr lang="en-US" dirty="0"/>
              <a:t>Good afternoon everyone. Today I am going to present Staged Memory Scheduling. This is work done by [my</a:t>
            </a:r>
            <a:r>
              <a:rPr lang="en-US" baseline="0" dirty="0"/>
              <a:t> name]</a:t>
            </a:r>
            <a:r>
              <a:rPr lang="en-US" dirty="0"/>
              <a:t>, …, …, …,  and my advisor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GPU is introduced into the system &lt;click&gt;, because the GPU is memory-intensive,</a:t>
            </a:r>
            <a:r>
              <a:rPr lang="en-US" baseline="0" dirty="0"/>
              <a:t> requests from cores contend heavily with request from the GPU, as you can see from this example</a:t>
            </a:r>
          </a:p>
          <a:p>
            <a:r>
              <a:rPr lang="en-US" baseline="0" dirty="0"/>
              <a:t>&lt;click&gt;</a:t>
            </a:r>
          </a:p>
          <a:p>
            <a:r>
              <a:rPr lang="en-US" baseline="0" dirty="0"/>
              <a:t>The memory-intensive GPU application will send a lot of request to the memory request buffer</a:t>
            </a:r>
          </a:p>
          <a:p>
            <a:r>
              <a:rPr lang="en-US" baseline="0" dirty="0"/>
              <a:t>&lt;click&gt;</a:t>
            </a:r>
          </a:p>
          <a:p>
            <a:r>
              <a:rPr lang="en-US" baseline="0" dirty="0"/>
              <a:t>As a result, some of the requests are unable to be inject into the request buffer, as illustrated by this blue request from core 2.</a:t>
            </a:r>
          </a:p>
          <a:p>
            <a:r>
              <a:rPr lang="en-US" baseline="0" dirty="0"/>
              <a:t>&lt;click&gt;</a:t>
            </a:r>
          </a:p>
          <a:p>
            <a:r>
              <a:rPr lang="en-US" baseline="0" dirty="0"/>
              <a:t>When only some of the memory requests can inject into the request buffer, memory scheduler cannot observe full applications behavior. This can lead to a poor scheduling decision</a:t>
            </a:r>
          </a:p>
          <a:p>
            <a:r>
              <a:rPr lang="en-US" baseline="0" dirty="0"/>
              <a:t>&lt;click… transition&gt;</a:t>
            </a:r>
          </a:p>
          <a:p>
            <a:r>
              <a:rPr lang="en-US" baseline="0" dirty="0"/>
              <a:t>A naïve solution to this problem is to increase the size of the monolithic request buffer…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21</a:t>
            </a:fld>
            <a:endParaRPr lang="en-US"/>
          </a:p>
        </p:txBody>
      </p:sp>
    </p:spTree>
    <p:extLst>
      <p:ext uri="{BB962C8B-B14F-4D97-AF65-F5344CB8AC3E}">
        <p14:creationId xmlns:p14="http://schemas.microsoft.com/office/powerpoint/2010/main" val="4253242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Main memory is a major bottleneck in current multi-core systems</a:t>
            </a:r>
          </a:p>
          <a:p>
            <a:r>
              <a:rPr lang="en-US" dirty="0"/>
              <a:t>&lt;click three</a:t>
            </a:r>
            <a:r>
              <a:rPr lang="en-US" baseline="0" dirty="0"/>
              <a:t> </a:t>
            </a:r>
            <a:r>
              <a:rPr lang="en-US" dirty="0"/>
              <a:t>times&gt;, </a:t>
            </a:r>
          </a:p>
          <a:p>
            <a:r>
              <a:rPr lang="en-US" dirty="0"/>
              <a:t>Because memory</a:t>
            </a:r>
            <a:r>
              <a:rPr lang="en-US" baseline="0" dirty="0"/>
              <a:t> requests from different core contend for a limited off-chip bandwidth</a:t>
            </a:r>
            <a:r>
              <a:rPr lang="en-US" dirty="0"/>
              <a:t> </a:t>
            </a:r>
          </a:p>
          <a:p>
            <a:r>
              <a:rPr lang="en-US" dirty="0"/>
              <a:t>&lt;click&gt;</a:t>
            </a:r>
          </a:p>
          <a:p>
            <a:r>
              <a:rPr lang="en-US" baseline="0" dirty="0"/>
              <a:t>This inter-application interference degrades system performance. </a:t>
            </a:r>
            <a:r>
              <a:rPr lang="en-US" dirty="0"/>
              <a:t>And designing a good memory scheduler can mitigate</a:t>
            </a:r>
            <a:r>
              <a:rPr lang="en-US" baseline="0" dirty="0"/>
              <a:t> the problem</a:t>
            </a:r>
            <a:r>
              <a:rPr lang="en-US" dirty="0"/>
              <a:t>…</a:t>
            </a:r>
          </a:p>
          <a:p>
            <a:r>
              <a:rPr lang="en-US" dirty="0"/>
              <a:t>&lt;click&gt;</a:t>
            </a:r>
          </a:p>
          <a:p>
            <a:r>
              <a:rPr lang="en-US" dirty="0"/>
              <a:t>But how does memory scheduler deliver good performance and fairness.</a:t>
            </a:r>
          </a:p>
          <a:p>
            <a:r>
              <a:rPr lang="en-US" dirty="0"/>
              <a:t>&lt;click to the next slide&gt;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GPU is introduced into the system &lt;click&gt;, because the GPU is memory-intensive,</a:t>
            </a:r>
            <a:r>
              <a:rPr lang="en-US" baseline="0" dirty="0"/>
              <a:t> requests from cores contend heavily with request from the GPU, as you can see from this example</a:t>
            </a:r>
          </a:p>
          <a:p>
            <a:r>
              <a:rPr lang="en-US" baseline="0" dirty="0"/>
              <a:t>&lt;click&gt;</a:t>
            </a:r>
          </a:p>
          <a:p>
            <a:r>
              <a:rPr lang="en-US" baseline="0" dirty="0"/>
              <a:t>The memory-intensive GPU application will send a lot of request to the memory request buffer</a:t>
            </a:r>
          </a:p>
          <a:p>
            <a:r>
              <a:rPr lang="en-US" baseline="0" dirty="0"/>
              <a:t>&lt;click&gt;</a:t>
            </a:r>
          </a:p>
          <a:p>
            <a:r>
              <a:rPr lang="en-US" baseline="0" dirty="0"/>
              <a:t>As a result, some of the requests are unable to be inject into the request buffer, as illustrated by this blue request from core 2.</a:t>
            </a:r>
          </a:p>
          <a:p>
            <a:r>
              <a:rPr lang="en-US" baseline="0" dirty="0"/>
              <a:t>&lt;click&gt;</a:t>
            </a:r>
          </a:p>
          <a:p>
            <a:r>
              <a:rPr lang="en-US" baseline="0" dirty="0"/>
              <a:t>When only some of the memory requests can inject into the request buffer, memory scheduler cannot observe full applications behavior. This can lead to a poor scheduling decision</a:t>
            </a:r>
          </a:p>
          <a:p>
            <a:r>
              <a:rPr lang="en-US" baseline="0" dirty="0"/>
              <a:t>&lt;click… transition&gt;</a:t>
            </a:r>
          </a:p>
          <a:p>
            <a:r>
              <a:rPr lang="en-US" baseline="0" dirty="0"/>
              <a:t>A naïve solution to this problem is to increase the size of the monolithic request buffer…</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23</a:t>
            </a:fld>
            <a:endParaRPr lang="en-US"/>
          </a:p>
        </p:txBody>
      </p:sp>
    </p:spTree>
    <p:extLst>
      <p:ext uri="{BB962C8B-B14F-4D97-AF65-F5344CB8AC3E}">
        <p14:creationId xmlns:p14="http://schemas.microsoft.com/office/powerpoint/2010/main" val="12582677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The naïve solution is to increase the size of the batch scheduler</a:t>
            </a:r>
          </a:p>
          <a:p>
            <a:r>
              <a:rPr lang="en-US" baseline="0" dirty="0"/>
              <a:t>&lt;click&gt; transition: however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&lt;However (continue from the previous slide) a large buffer requires more complicated logic to analyze memory requests (for example, to determine if each request is a row hit), analyze application characteristics, assign and enforce priorities. </a:t>
            </a:r>
          </a:p>
          <a:p>
            <a:r>
              <a:rPr lang="en-US" baseline="0" dirty="0"/>
              <a:t>&lt;click&gt;</a:t>
            </a:r>
          </a:p>
          <a:p>
            <a:r>
              <a:rPr lang="en-US" baseline="0" dirty="0"/>
              <a:t>This leads to high complexity, high power, and large die area</a:t>
            </a:r>
          </a:p>
          <a:p>
            <a:r>
              <a:rPr lang="en-US" baseline="0" dirty="0"/>
              <a:t>&lt;click, the big </a:t>
            </a:r>
            <a:r>
              <a:rPr lang="en-US" baseline="0" dirty="0" err="1"/>
              <a:t>Mem</a:t>
            </a:r>
            <a:r>
              <a:rPr lang="en-US" baseline="0" dirty="0"/>
              <a:t> </a:t>
            </a:r>
            <a:r>
              <a:rPr lang="en-US" baseline="0" dirty="0" err="1"/>
              <a:t>sched</a:t>
            </a:r>
            <a:r>
              <a:rPr lang="en-US" baseline="0" dirty="0"/>
              <a:t>. Appears&gt;</a:t>
            </a:r>
          </a:p>
          <a:p>
            <a:r>
              <a:rPr lang="en-US" baseline="0" dirty="0"/>
              <a:t>&lt;click, transition&gt;</a:t>
            </a:r>
          </a:p>
          <a:p>
            <a:r>
              <a:rPr lang="en-US" baseline="0" dirty="0"/>
              <a:t>Our goal in this project is…</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 we observe that there are three key functions that an application aware memory scheduler need to provide concurrently when choosing the next request</a:t>
            </a:r>
          </a:p>
          <a:p>
            <a:r>
              <a:rPr lang="en-US" baseline="0" dirty="0"/>
              <a:t>&lt;click&gt;</a:t>
            </a:r>
          </a:p>
          <a:p>
            <a:r>
              <a:rPr lang="en-US" baseline="0" dirty="0"/>
              <a:t>First, a memory scheduler should maximize row buffer hits because this increases the bandwidth </a:t>
            </a:r>
            <a:r>
              <a:rPr lang="en-US" baseline="0" dirty="0" err="1"/>
              <a:t>utlization</a:t>
            </a:r>
            <a:endParaRPr lang="en-US" baseline="0" dirty="0"/>
          </a:p>
          <a:p>
            <a:r>
              <a:rPr lang="en-US" baseline="0" dirty="0"/>
              <a:t>&lt;click&gt;</a:t>
            </a:r>
          </a:p>
          <a:p>
            <a:r>
              <a:rPr lang="en-US" baseline="0" dirty="0"/>
              <a:t>Second, a memory scheduler should be able to manage contention between different applications. This will increase system throughput and fairness</a:t>
            </a:r>
          </a:p>
          <a:p>
            <a:r>
              <a:rPr lang="en-US" baseline="0" dirty="0"/>
              <a:t>&lt;click&gt;</a:t>
            </a:r>
          </a:p>
          <a:p>
            <a:r>
              <a:rPr lang="en-US" baseline="0" dirty="0"/>
              <a:t>Third, a memory scheduler need to satisfy DRAM timing constraints</a:t>
            </a:r>
          </a:p>
          <a:p>
            <a:r>
              <a:rPr lang="en-US" baseline="0" dirty="0"/>
              <a:t>&lt;click&gt;</a:t>
            </a:r>
          </a:p>
          <a:p>
            <a:r>
              <a:rPr lang="en-US" baseline="0" dirty="0"/>
              <a:t>Current systems use a centralized memory controller design to accomplish these functions, which is complex when the request buffer is large</a:t>
            </a:r>
          </a:p>
          <a:p>
            <a:r>
              <a:rPr lang="en-US" baseline="0" dirty="0"/>
              <a:t>&lt;click … transition&gt;</a:t>
            </a:r>
          </a:p>
          <a:p>
            <a:r>
              <a:rPr lang="en-US" baseline="0" dirty="0"/>
              <a:t>So, our key idea is to …</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aseline="0" dirty="0"/>
              <a:t>I will show an example of how the batch formation work</a:t>
            </a:r>
          </a:p>
          <a:p>
            <a:r>
              <a:rPr lang="en-US" baseline="0" dirty="0"/>
              <a:t>&lt;click&gt; </a:t>
            </a:r>
          </a:p>
          <a:p>
            <a:r>
              <a:rPr lang="en-US" baseline="0" dirty="0"/>
              <a:t>When there is an incoming requests that access the same row as an earlier requests. (This yellow request that accesses row B), they will be batched. And a batch will become ready to be scheduled under two conditions. First, it will become ready when a subsequent request wants to access a different row, in this case row C. The earlier request to row B will become ready to be scheduled. </a:t>
            </a:r>
          </a:p>
          <a:p>
            <a:r>
              <a:rPr lang="en-US" baseline="0" dirty="0"/>
              <a:t>A batch can become ready to be scheduled under another condition, which is when the time window for the batch formation expires, which is shown in this example in core 1. this batch formation will happen across all the cores including the GPU.</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dirty="0"/>
              <a:t>In this example,</a:t>
            </a:r>
            <a:r>
              <a:rPr lang="en-US" baseline="0" dirty="0"/>
              <a:t> the system consist of 4 CPU cores and a GPU, and the color represent a row the request wants to access. Similar color means these requests want to access the same row. </a:t>
            </a:r>
          </a:p>
          <a:p>
            <a:r>
              <a:rPr lang="en-US" baseline="0" dirty="0"/>
              <a:t>In the batch formation stage, memory requests that access the same row will be batched.</a:t>
            </a:r>
          </a:p>
          <a:p>
            <a:r>
              <a:rPr lang="en-US" baseline="0" dirty="0"/>
              <a:t>&lt;click&gt;</a:t>
            </a:r>
          </a:p>
          <a:p>
            <a:r>
              <a:rPr lang="en-US" baseline="0" dirty="0"/>
              <a:t>One criteria that a batch becomes ready to be scheduled is when the next request is going to a different row, as illustrated in this example at core 2 and core 3. &lt;click </a:t>
            </a:r>
            <a:r>
              <a:rPr lang="en-US" baseline="0" dirty="0" err="1"/>
              <a:t>click</a:t>
            </a:r>
            <a:r>
              <a:rPr lang="en-US" baseline="0" dirty="0"/>
              <a:t>&gt;</a:t>
            </a:r>
          </a:p>
          <a:p>
            <a:r>
              <a:rPr lang="en-US" baseline="0" dirty="0"/>
              <a:t>Another criteria is when the timeout for the batch formation expires.</a:t>
            </a:r>
          </a:p>
          <a:p>
            <a:r>
              <a:rPr lang="en-US" baseline="0" dirty="0"/>
              <a:t>This batching process will happen across all cores including the GPU </a:t>
            </a:r>
          </a:p>
          <a:p>
            <a:r>
              <a:rPr lang="en-US" baseline="0" dirty="0"/>
              <a:t>&lt;click&gt;</a:t>
            </a:r>
          </a:p>
          <a:p>
            <a:r>
              <a:rPr lang="en-US" baseline="0" dirty="0"/>
              <a:t>&lt;click&gt; and how the batch scheduler will select one of these front batch to send to &lt;click&gt; the DRAM command scheduler. </a:t>
            </a:r>
          </a:p>
          <a:p>
            <a:r>
              <a:rPr lang="en-US" baseline="0" dirty="0"/>
              <a:t>The scheduler can either use a shortest job </a:t>
            </a:r>
            <a:r>
              <a:rPr lang="en-US" baseline="0" dirty="0" err="1"/>
              <a:t>poilcy</a:t>
            </a:r>
            <a:endParaRPr lang="en-US" baseline="0" dirty="0"/>
          </a:p>
          <a:p>
            <a:r>
              <a:rPr lang="en-US" baseline="0" dirty="0"/>
              <a:t>&lt;click&gt; which will pick this purple request because it is from an application with the fewest number of requests.</a:t>
            </a:r>
          </a:p>
          <a:p>
            <a:r>
              <a:rPr lang="en-US" baseline="0" dirty="0"/>
              <a:t>Or a round-robin policy</a:t>
            </a:r>
          </a:p>
          <a:p>
            <a:r>
              <a:rPr lang="en-US" baseline="0" dirty="0"/>
              <a:t>&lt;click&gt; </a:t>
            </a:r>
          </a:p>
          <a:p>
            <a:r>
              <a:rPr lang="en-US" baseline="0" dirty="0"/>
              <a:t>Whenever the bank is ready to schedule a next request. DRAM command scheduler will schedule the requests in an in-order manner.</a:t>
            </a:r>
          </a:p>
          <a:p>
            <a:r>
              <a:rPr lang="en-US" baseline="0" dirty="0"/>
              <a:t>&lt;click&gt;</a:t>
            </a:r>
          </a:p>
          <a:p>
            <a:r>
              <a:rPr lang="en-US" dirty="0"/>
              <a:t>Now that I told you about how SMS works, let me tell you about the complexity of SMS</a:t>
            </a:r>
          </a:p>
          <a:p>
            <a:r>
              <a:rPr lang="en-US" baseline="0" dirty="0"/>
              <a:t>&lt;click … transition&gt;</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28</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this plot, we show the performance of SMS, compared to the best performing scheduler. Note that the best previous algorithm is different for different weights. We vary the GPU weight of 0.001 to 1000. The Y-Axis shows the system performance measured by dividing the CPU-GPU weighted speedup by the total weight to make sure it is bound between 0 and 1.</a:t>
            </a:r>
          </a:p>
        </p:txBody>
      </p:sp>
      <p:sp>
        <p:nvSpPr>
          <p:cNvPr id="4" name="Slide Number Placeholder 3"/>
          <p:cNvSpPr>
            <a:spLocks noGrp="1"/>
          </p:cNvSpPr>
          <p:nvPr>
            <p:ph type="sldNum" sz="quarter" idx="10"/>
          </p:nvPr>
        </p:nvSpPr>
        <p:spPr/>
        <p:txBody>
          <a:bodyPr/>
          <a:lstStyle/>
          <a:p>
            <a:fld id="{AB959945-7217-484B-8E74-88DC87A74BB0}" type="slidenum">
              <a:rPr lang="en-US" smtClean="0"/>
              <a:pPr/>
              <a:t>29</a:t>
            </a:fld>
            <a:endParaRPr lang="en-US"/>
          </a:p>
        </p:txBody>
      </p:sp>
    </p:spTree>
    <p:extLst>
      <p:ext uri="{BB962C8B-B14F-4D97-AF65-F5344CB8AC3E}">
        <p14:creationId xmlns:p14="http://schemas.microsoft.com/office/powerpoint/2010/main" val="2138980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following figure shows the structure of the GPUs and how they execute a program. When a program is sent to be executed on the GPU, it will be broken down to thousands and million of threads. The GPU core will execute a collection of thread, which is called a warp, in lockstep as shown. As a result, when there is a long latency memory instruction, as shown in this red block. There will be parallel memory requests coming out of the GPU.</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a:t>
            </a:fld>
            <a:endParaRPr lang="en-US" dirty="0"/>
          </a:p>
        </p:txBody>
      </p:sp>
    </p:spTree>
    <p:extLst>
      <p:ext uri="{BB962C8B-B14F-4D97-AF65-F5344CB8AC3E}">
        <p14:creationId xmlns:p14="http://schemas.microsoft.com/office/powerpoint/2010/main" val="27118326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7301">
              <a:defRPr/>
            </a:pPr>
            <a:r>
              <a:rPr lang="en-US" baseline="0" dirty="0"/>
              <a:t>We found that a</a:t>
            </a:r>
            <a:r>
              <a:rPr lang="en-US" dirty="0"/>
              <a:t>t every GPU weight, we can configure the </a:t>
            </a:r>
            <a:r>
              <a:rPr lang="en-US" dirty="0" err="1"/>
              <a:t>probablity</a:t>
            </a:r>
            <a:r>
              <a:rPr lang="en-US" dirty="0"/>
              <a:t> of using shortest job first batch scheduling policy such that SMS outperforms the best previous mechanism for that weight</a:t>
            </a:r>
          </a:p>
          <a:p>
            <a:endParaRPr lang="en-US"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30</a:t>
            </a:fld>
            <a:endParaRPr lang="en-US"/>
          </a:p>
        </p:txBody>
      </p:sp>
    </p:spTree>
    <p:extLst>
      <p:ext uri="{BB962C8B-B14F-4D97-AF65-F5344CB8AC3E}">
        <p14:creationId xmlns:p14="http://schemas.microsoft.com/office/powerpoint/2010/main" val="21389802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1" dirty="0"/>
              <a:t>We observe</a:t>
            </a:r>
            <a:r>
              <a:rPr lang="en-US" b="1" baseline="0" dirty="0"/>
              <a:t> that</a:t>
            </a:r>
            <a:r>
              <a:rPr lang="en-US" b="1" dirty="0"/>
              <a:t> </a:t>
            </a:r>
            <a:r>
              <a:rPr lang="en-US" sz="2200" dirty="0"/>
              <a:t>Heterogeneous CPU-GPU systems require memory schedulers with </a:t>
            </a:r>
            <a:r>
              <a:rPr lang="en-US" sz="2200" dirty="0">
                <a:solidFill>
                  <a:srgbClr val="FF0000"/>
                </a:solidFill>
              </a:rPr>
              <a:t>large request buffers</a:t>
            </a:r>
            <a:r>
              <a:rPr lang="en-US" sz="2200" baseline="0" dirty="0">
                <a:solidFill>
                  <a:srgbClr val="FF0000"/>
                </a:solidFill>
              </a:rPr>
              <a:t> and this becomes a problem for </a:t>
            </a:r>
            <a:r>
              <a:rPr lang="en-US" sz="2200" baseline="0" dirty="0">
                <a:solidFill>
                  <a:schemeClr val="tx1"/>
                </a:solidFill>
              </a:rPr>
              <a:t>e</a:t>
            </a:r>
            <a:r>
              <a:rPr lang="en-US" sz="2200" dirty="0"/>
              <a:t>xisting monolithic application-aware memory scheduler designs because they are </a:t>
            </a:r>
            <a:r>
              <a:rPr lang="en-US" sz="2200" dirty="0">
                <a:solidFill>
                  <a:srgbClr val="FF0000"/>
                </a:solidFill>
              </a:rPr>
              <a:t>hard to scale</a:t>
            </a:r>
            <a:r>
              <a:rPr lang="en-US" sz="2200" dirty="0"/>
              <a:t> to large request buffer size</a:t>
            </a:r>
            <a:endParaRPr lang="en-US" sz="1000" dirty="0"/>
          </a:p>
          <a:p>
            <a:r>
              <a:rPr lang="en-US" b="1" dirty="0"/>
              <a:t>Our Solution</a:t>
            </a:r>
            <a:r>
              <a:rPr lang="en-US" b="1" baseline="0" dirty="0"/>
              <a:t> is to </a:t>
            </a:r>
            <a:r>
              <a:rPr lang="en-US" sz="2200" dirty="0">
                <a:solidFill>
                  <a:srgbClr val="0000FF"/>
                </a:solidFill>
              </a:rPr>
              <a:t>decomposes MC into three simpler stages</a:t>
            </a:r>
            <a:r>
              <a:rPr lang="en-US" sz="2200" dirty="0"/>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t>1) Batch formation:</a:t>
            </a:r>
            <a:r>
              <a:rPr lang="en-US" baseline="0" dirty="0"/>
              <a:t> m</a:t>
            </a:r>
            <a:r>
              <a:rPr lang="en-US" dirty="0"/>
              <a:t>aintains</a:t>
            </a:r>
            <a:r>
              <a:rPr lang="en-US" baseline="0" dirty="0"/>
              <a:t> row buffer locality by forming batches of row-hitting requests.</a:t>
            </a:r>
            <a:endParaRPr lang="en-US" dirty="0"/>
          </a:p>
          <a:p>
            <a:pPr lvl="1">
              <a:buNone/>
            </a:pPr>
            <a:r>
              <a:rPr lang="en-US" dirty="0"/>
              <a:t>2) Batch scheduler: reduces interference between applications by picking the next batch to prioritize.</a:t>
            </a:r>
          </a:p>
          <a:p>
            <a:pPr lvl="1">
              <a:buNone/>
            </a:pPr>
            <a:r>
              <a:rPr lang="en-US" dirty="0"/>
              <a:t>3) DRAM command scheduler: issues requests to DRAM</a:t>
            </a:r>
          </a:p>
          <a:p>
            <a:r>
              <a:rPr lang="en-US" dirty="0"/>
              <a:t>Compared to state-of-the-art memory schedulers:</a:t>
            </a:r>
          </a:p>
          <a:p>
            <a:pPr lvl="1"/>
            <a:r>
              <a:rPr lang="en-US" dirty="0">
                <a:solidFill>
                  <a:srgbClr val="0000FF"/>
                </a:solidFill>
              </a:rPr>
              <a:t>SMS is significantly simpler and more scalable</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dirty="0">
                <a:solidFill>
                  <a:srgbClr val="0000FF"/>
                </a:solidFill>
              </a:rPr>
              <a:t>SMS provides higher performance and fairness,</a:t>
            </a:r>
            <a:r>
              <a:rPr lang="en-US" baseline="0" dirty="0">
                <a:solidFill>
                  <a:srgbClr val="0000FF"/>
                </a:solidFill>
              </a:rPr>
              <a:t> e</a:t>
            </a:r>
            <a:r>
              <a:rPr lang="en-US" dirty="0">
                <a:solidFill>
                  <a:srgbClr val="0000FF"/>
                </a:solidFill>
              </a:rPr>
              <a:t>specially in</a:t>
            </a:r>
            <a:r>
              <a:rPr lang="en-US" baseline="0" dirty="0">
                <a:solidFill>
                  <a:srgbClr val="0000FF"/>
                </a:solidFill>
              </a:rPr>
              <a:t> heterogeneous CPU-GPU systems.</a:t>
            </a:r>
            <a:endParaRPr lang="en-US" sz="1000" dirty="0"/>
          </a:p>
        </p:txBody>
      </p:sp>
      <p:sp>
        <p:nvSpPr>
          <p:cNvPr id="4" name="Slide Number Placeholder 3"/>
          <p:cNvSpPr>
            <a:spLocks noGrp="1"/>
          </p:cNvSpPr>
          <p:nvPr>
            <p:ph type="sldNum" sz="quarter" idx="10"/>
          </p:nvPr>
        </p:nvSpPr>
        <p:spPr/>
        <p:txBody>
          <a:bodyPr/>
          <a:lstStyle/>
          <a:p>
            <a:fld id="{AB959945-7217-484B-8E74-88DC87A74BB0}" type="slidenum">
              <a:rPr lang="en-US" smtClean="0"/>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32</a:t>
            </a:fld>
            <a:endParaRPr lang="en-US"/>
          </a:p>
        </p:txBody>
      </p:sp>
    </p:spTree>
    <p:extLst>
      <p:ext uri="{BB962C8B-B14F-4D97-AF65-F5344CB8AC3E}">
        <p14:creationId xmlns:p14="http://schemas.microsoft.com/office/powerpoint/2010/main" val="31447674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33</a:t>
            </a:fld>
            <a:endParaRPr lang="en-US" dirty="0"/>
          </a:p>
        </p:txBody>
      </p:sp>
    </p:spTree>
    <p:extLst>
      <p:ext uri="{BB962C8B-B14F-4D97-AF65-F5344CB8AC3E}">
        <p14:creationId xmlns:p14="http://schemas.microsoft.com/office/powerpoint/2010/main" val="31039638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GPU can benefit from sharing. For example, a cloud provider can increase GPU utilization by allowing multiple users to share the GPU. Applications with heterogeneous resource demand can be co-schedule and executed concurrently to maximize all the available GPU resources. For example, application that demands high compute units can concurrently share GPU resource with applications that demand high memory bandwidth.</a:t>
            </a:r>
          </a:p>
          <a:p>
            <a:endParaRPr lang="en-US" dirty="0"/>
          </a:p>
          <a:p>
            <a:r>
              <a:rPr lang="en-US" dirty="0"/>
              <a:t>However, to safely share GPU across multiple applications, the GPU needs to be able to provide memory protection, which can be enabled to virtual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34</a:t>
            </a:fld>
            <a:endParaRPr lang="en-US" dirty="0"/>
          </a:p>
        </p:txBody>
      </p:sp>
    </p:spTree>
    <p:extLst>
      <p:ext uri="{BB962C8B-B14F-4D97-AF65-F5344CB8AC3E}">
        <p14:creationId xmlns:p14="http://schemas.microsoft.com/office/powerpoint/2010/main" val="5959427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state-of-the-art</a:t>
            </a:r>
            <a:r>
              <a:rPr lang="en-US" baseline="0" dirty="0"/>
              <a:t> virtual memory design on GPUs, the GPU cores contain the private TLB, which cache virtual-to-physical translation data. These private TLB all share the same shared TLB. If a TLB lookup is a miss, there will be a page table walker that performs page table walk, which need to access the GPU main memory multiple times. As you can see here, there are two factor that can affect the performance of virtual memory, which are the limited TLB reach and the high latency of page walks. </a:t>
            </a:r>
          </a:p>
          <a:p>
            <a:endParaRPr lang="en-US" baseline="0" dirty="0"/>
          </a:p>
          <a:p>
            <a:r>
              <a:rPr lang="en-US" baseline="0" dirty="0"/>
              <a:t>Additionally, if the data is not present in GPU memory, then, GPUs need to grab the data all the way from the CPU memory, which is a high latency I/O operation,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35</a:t>
            </a:fld>
            <a:endParaRPr lang="en-US" dirty="0"/>
          </a:p>
        </p:txBody>
      </p:sp>
    </p:spTree>
    <p:extLst>
      <p:ext uri="{BB962C8B-B14F-4D97-AF65-F5344CB8AC3E}">
        <p14:creationId xmlns:p14="http://schemas.microsoft.com/office/powerpoint/2010/main" val="1850129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a:t>
            </a:r>
            <a:r>
              <a:rPr lang="en-US" baseline="0" dirty="0"/>
              <a:t> the state-of-the-art design, we found some key tradeoffs based on the page size configuration. We found that if larger pages are used. Then, the GPU has a very good TLB reach; however, we found that large page suffer from high demand paging latency. If small page is used, the GPU has lower demand paging latency, but has a limited TLB reach,</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36</a:t>
            </a:fld>
            <a:endParaRPr lang="en-US" dirty="0"/>
          </a:p>
        </p:txBody>
      </p:sp>
    </p:spTree>
    <p:extLst>
      <p:ext uri="{BB962C8B-B14F-4D97-AF65-F5344CB8AC3E}">
        <p14:creationId xmlns:p14="http://schemas.microsoft.com/office/powerpoint/2010/main" val="2300293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understand the key challenge</a:t>
            </a:r>
            <a:r>
              <a:rPr lang="en-US" baseline="0" dirty="0"/>
              <a:t> of using multiple page sizes, let’s go over a simple example. To the right, we show the GPU memory. We further break down the GPU memory into large page frame, which we define as a collection of small pages that can be combined into a large page. In the the state-of-the-art memory manager where the GPU is shared by two application. These two application start allocating data in an interleaved manner as shown in this example, which fill in these large page frames. However, as you can see, when the GPU want to coalesce these small pages into a large page, only one of them can be done. We found that in many cases the GPU cannot coalesce small pages without moving multiple 4K pages. On top of this, the GPU also needs to search for which page should be coalesced</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37</a:t>
            </a:fld>
            <a:endParaRPr lang="en-US" dirty="0"/>
          </a:p>
        </p:txBody>
      </p:sp>
    </p:spTree>
    <p:extLst>
      <p:ext uri="{BB962C8B-B14F-4D97-AF65-F5344CB8AC3E}">
        <p14:creationId xmlns:p14="http://schemas.microsoft.com/office/powerpoint/2010/main" val="9760278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an ideal</a:t>
            </a:r>
            <a:r>
              <a:rPr lang="en-US" baseline="0" dirty="0"/>
              <a:t> scenario, with the same allocation pattern from these two applications, what the GPU memory should do in order to maximize the number of </a:t>
            </a:r>
            <a:r>
              <a:rPr lang="en-US" baseline="0" dirty="0" err="1"/>
              <a:t>coalescable</a:t>
            </a:r>
            <a:r>
              <a:rPr lang="en-US" baseline="0" dirty="0"/>
              <a:t> pages is to ensure that pages from these two applications are allocated in a separate large page frame as shown in the following example. As you can see here, the GPU can coalesce these small pages without moving the data.</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38</a:t>
            </a:fld>
            <a:endParaRPr lang="en-US" dirty="0"/>
          </a:p>
        </p:txBody>
      </p:sp>
    </p:spTree>
    <p:extLst>
      <p:ext uri="{BB962C8B-B14F-4D97-AF65-F5344CB8AC3E}">
        <p14:creationId xmlns:p14="http://schemas.microsoft.com/office/powerpoint/2010/main" val="14656559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39</a:t>
            </a:fld>
            <a:endParaRPr lang="en-US" dirty="0"/>
          </a:p>
        </p:txBody>
      </p:sp>
    </p:spTree>
    <p:extLst>
      <p:ext uri="{BB962C8B-B14F-4D97-AF65-F5344CB8AC3E}">
        <p14:creationId xmlns:p14="http://schemas.microsoft.com/office/powerpoint/2010/main" val="5280315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a:t>
            </a:fld>
            <a:endParaRPr lang="en-US"/>
          </a:p>
        </p:txBody>
      </p:sp>
    </p:spTree>
    <p:extLst>
      <p:ext uri="{BB962C8B-B14F-4D97-AF65-F5344CB8AC3E}">
        <p14:creationId xmlns:p14="http://schemas.microsoft.com/office/powerpoint/2010/main" val="24024038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Mosaic consists of three different</a:t>
            </a:r>
            <a:r>
              <a:rPr lang="en-US" baseline="0" dirty="0"/>
              <a:t> components to GPU runtime as well as the GPU hardware . These three components are working together. The first component is called Contiguity conserving allocation, which is a part of the GPU runtime. The second component is called the In place </a:t>
            </a:r>
            <a:r>
              <a:rPr lang="en-US" baseline="0" dirty="0" err="1"/>
              <a:t>coalescer</a:t>
            </a:r>
            <a:r>
              <a:rPr lang="en-US" baseline="0" dirty="0"/>
              <a:t>, which is a part of both the GPU runtime and the GPU hardware. The last component is called the Contiguity aware compaction, which also is a part of the GPU runtime and the GPU hardware.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40</a:t>
            </a:fld>
            <a:endParaRPr lang="en-US" dirty="0"/>
          </a:p>
        </p:txBody>
      </p:sp>
    </p:spTree>
    <p:extLst>
      <p:ext uri="{BB962C8B-B14F-4D97-AF65-F5344CB8AC3E}">
        <p14:creationId xmlns:p14="http://schemas.microsoft.com/office/powerpoint/2010/main" val="792236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the GPGPU application</a:t>
            </a:r>
            <a:r>
              <a:rPr lang="en-US" baseline="0" dirty="0"/>
              <a:t> demands data. The contiguity conserving allocation starts allocating memory by modifying the page table </a:t>
            </a:r>
            <a:r>
              <a:rPr lang="en-US" baseline="0" dirty="0" err="1"/>
              <a:t>entries.During</a:t>
            </a:r>
            <a:r>
              <a:rPr lang="en-US" baseline="0" dirty="0"/>
              <a:t> this process, the contiguity aware allocator enforce a soft guarantee, ensuring that pages within a large page frame only comes from one single application as shown in this following example. This soft guarantee conserve memory contiguity of the large page frame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41</a:t>
            </a:fld>
            <a:endParaRPr lang="en-US" dirty="0"/>
          </a:p>
        </p:txBody>
      </p:sp>
    </p:spTree>
    <p:extLst>
      <p:ext uri="{BB962C8B-B14F-4D97-AF65-F5344CB8AC3E}">
        <p14:creationId xmlns:p14="http://schemas.microsoft.com/office/powerpoint/2010/main" val="373082190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a:t>
            </a:r>
            <a:r>
              <a:rPr lang="en-US" baseline="0" dirty="0"/>
              <a:t> allocation phases finish, the allocator starts copying data from the CPU memory to the GPU memory; however, data transfer is done at a small page granularity. This ensures that a page that is transferred is ready to be used immediately.</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42</a:t>
            </a:fld>
            <a:endParaRPr lang="en-US" dirty="0"/>
          </a:p>
        </p:txBody>
      </p:sp>
    </p:spTree>
    <p:extLst>
      <p:ext uri="{BB962C8B-B14F-4D97-AF65-F5344CB8AC3E}">
        <p14:creationId xmlns:p14="http://schemas.microsoft.com/office/powerpoint/2010/main" val="18919601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the data transfer is done, the GPU signals the contiguity conserving allocation,</a:t>
            </a:r>
            <a:r>
              <a:rPr lang="en-US" baseline="0" dirty="0"/>
              <a:t> which finish the memory allocation process.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43</a:t>
            </a:fld>
            <a:endParaRPr lang="en-US" dirty="0"/>
          </a:p>
        </p:txBody>
      </p:sp>
    </p:spTree>
    <p:extLst>
      <p:ext uri="{BB962C8B-B14F-4D97-AF65-F5344CB8AC3E}">
        <p14:creationId xmlns:p14="http://schemas.microsoft.com/office/powerpoint/2010/main" val="344825534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data allocation, the contiguity aware allocation has a full information of which large page frames are fully allocated. In Mosaic, we treat these fully allocated pages, which is shown here, as </a:t>
            </a:r>
            <a:r>
              <a:rPr lang="en-US" baseline="0" dirty="0" err="1"/>
              <a:t>coalesceable</a:t>
            </a:r>
            <a:r>
              <a:rPr lang="en-US" baseline="0" dirty="0"/>
              <a:t>. We treat non-fully-allocated large page frame as not </a:t>
            </a:r>
            <a:r>
              <a:rPr lang="en-US" baseline="0" dirty="0" err="1"/>
              <a:t>coalescaeable</a:t>
            </a:r>
            <a:r>
              <a:rPr lang="en-US" baseline="0" dirty="0"/>
              <a:t>. With this knowledge, the allocator sends the list of these </a:t>
            </a:r>
            <a:r>
              <a:rPr lang="en-US" baseline="0" dirty="0" err="1"/>
              <a:t>coalesceable</a:t>
            </a:r>
            <a:r>
              <a:rPr lang="en-US" baseline="0" dirty="0"/>
              <a:t> pages to the In-place </a:t>
            </a:r>
            <a:r>
              <a:rPr lang="en-US" baseline="0" dirty="0" err="1"/>
              <a:t>coalescer</a:t>
            </a:r>
            <a:r>
              <a:rPr lang="en-US" baseline="0" dirty="0"/>
              <a:t> as shown in this example.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44</a:t>
            </a:fld>
            <a:endParaRPr lang="en-US" dirty="0"/>
          </a:p>
        </p:txBody>
      </p:sp>
    </p:spTree>
    <p:extLst>
      <p:ext uri="{BB962C8B-B14F-4D97-AF65-F5344CB8AC3E}">
        <p14:creationId xmlns:p14="http://schemas.microsoft.com/office/powerpoint/2010/main" val="29190358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knowledge of the list of </a:t>
            </a:r>
            <a:r>
              <a:rPr lang="en-US" dirty="0" err="1"/>
              <a:t>coalesceable</a:t>
            </a:r>
            <a:r>
              <a:rPr lang="en-US" dirty="0"/>
              <a:t> pages. The only job the in-place </a:t>
            </a:r>
            <a:r>
              <a:rPr lang="en-US" dirty="0" err="1"/>
              <a:t>coalescer</a:t>
            </a:r>
            <a:r>
              <a:rPr lang="en-US" dirty="0"/>
              <a:t> has to perform is to coalesce</a:t>
            </a:r>
            <a:r>
              <a:rPr lang="en-US" baseline="0" dirty="0"/>
              <a:t> these small pages in-place. This in-place coalescing does not require data movement and can simply be done by updating the page table.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45</a:t>
            </a:fld>
            <a:endParaRPr lang="en-US" dirty="0"/>
          </a:p>
        </p:txBody>
      </p:sp>
    </p:spTree>
    <p:extLst>
      <p:ext uri="{BB962C8B-B14F-4D97-AF65-F5344CB8AC3E}">
        <p14:creationId xmlns:p14="http://schemas.microsoft.com/office/powerpoint/2010/main" val="17515726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update the page table, the</a:t>
            </a:r>
            <a:r>
              <a:rPr lang="en-US" baseline="0" dirty="0"/>
              <a:t> in-place </a:t>
            </a:r>
            <a:r>
              <a:rPr lang="en-US" baseline="0" dirty="0" err="1"/>
              <a:t>coalescer</a:t>
            </a:r>
            <a:r>
              <a:rPr lang="en-US" baseline="0" dirty="0"/>
              <a:t> will set the </a:t>
            </a:r>
            <a:r>
              <a:rPr lang="en-US" baseline="0" dirty="0" err="1"/>
              <a:t>coalseced</a:t>
            </a:r>
            <a:r>
              <a:rPr lang="en-US" baseline="0" dirty="0"/>
              <a:t> bit in the page table entry that correspond to the large page base entry. Then, the in-place </a:t>
            </a:r>
            <a:r>
              <a:rPr lang="en-US" baseline="0" dirty="0" err="1"/>
              <a:t>coalescer</a:t>
            </a:r>
            <a:r>
              <a:rPr lang="en-US" baseline="0" dirty="0"/>
              <a:t> will set the disabled bit in all the small page table entries for all the small pages within this large page frame. This provides the additional benefit as our mechanism is application transparent. Data can still be accessed using either page size. In addition, because there is no modification in the small page table entries, there is no need to flush the TLB</a:t>
            </a:r>
          </a:p>
        </p:txBody>
      </p:sp>
      <p:sp>
        <p:nvSpPr>
          <p:cNvPr id="4" name="Slide Number Placeholder 3"/>
          <p:cNvSpPr>
            <a:spLocks noGrp="1"/>
          </p:cNvSpPr>
          <p:nvPr>
            <p:ph type="sldNum" sz="quarter" idx="10"/>
          </p:nvPr>
        </p:nvSpPr>
        <p:spPr/>
        <p:txBody>
          <a:bodyPr/>
          <a:lstStyle/>
          <a:p>
            <a:fld id="{086835E3-2B6D-6147-9815-1E27B4777495}" type="slidenum">
              <a:rPr lang="en-US" smtClean="0"/>
              <a:pPr/>
              <a:t>46</a:t>
            </a:fld>
            <a:endParaRPr lang="en-US" dirty="0"/>
          </a:p>
        </p:txBody>
      </p:sp>
    </p:spTree>
    <p:extLst>
      <p:ext uri="{BB962C8B-B14F-4D97-AF65-F5344CB8AC3E}">
        <p14:creationId xmlns:p14="http://schemas.microsoft.com/office/powerpoint/2010/main" val="334790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mechanism splinter pages when pages are deallocated. As</a:t>
            </a:r>
            <a:r>
              <a:rPr lang="en-US" baseline="0" dirty="0"/>
              <a:t> shown here, when an application deallocate a region of memory, the contiguity-aware </a:t>
            </a:r>
            <a:r>
              <a:rPr lang="en-US" baseline="0" dirty="0" err="1"/>
              <a:t>copmaction</a:t>
            </a:r>
            <a:r>
              <a:rPr lang="en-US" baseline="0" dirty="0"/>
              <a:t> start the splinter pages that are deallocated by resetting the coalesced bit, which allows pages to be operated in a small page mode. This allows pages that are still active to be available to be used while the contiguity-aware compaction deallocated other pages.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47</a:t>
            </a:fld>
            <a:endParaRPr lang="en-US" dirty="0"/>
          </a:p>
        </p:txBody>
      </p:sp>
    </p:spTree>
    <p:extLst>
      <p:ext uri="{BB962C8B-B14F-4D97-AF65-F5344CB8AC3E}">
        <p14:creationId xmlns:p14="http://schemas.microsoft.com/office/powerpoint/2010/main" val="12384500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a:t>
            </a:r>
            <a:r>
              <a:rPr lang="en-US" baseline="0" dirty="0"/>
              <a:t> the GPU are running for a while, the GPU can have memory fragmentation as allocated data can be scattered across the GPU memory as shown in this example. To reduce fragmentation,</a:t>
            </a:r>
            <a:r>
              <a:rPr lang="en-US" dirty="0"/>
              <a:t> the contiguity-aware compaction</a:t>
            </a:r>
            <a:r>
              <a:rPr lang="en-US" baseline="0" dirty="0"/>
              <a:t> will compact GPU memory by moving data that scattered all over large page frames into a single contiguous physical region within the GPU memory as shown in this example. This allows the memory to free up large page frame, making free large pages. After the compaction finishes compacting the GPU memory, the list of these free large pages are sent back to the contiguity-conserving allocation for future uses.</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48</a:t>
            </a:fld>
            <a:endParaRPr lang="en-US" dirty="0"/>
          </a:p>
        </p:txBody>
      </p:sp>
    </p:spTree>
    <p:extLst>
      <p:ext uri="{BB962C8B-B14F-4D97-AF65-F5344CB8AC3E}">
        <p14:creationId xmlns:p14="http://schemas.microsoft.com/office/powerpoint/2010/main" val="14617986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a:t>
            </a:r>
            <a:r>
              <a:rPr lang="en-US" baseline="0" dirty="0"/>
              <a:t> terms of performance, I am going to show both homogeneous workloads as well as heterogeneous workloads. On the Y-axis, we show the performance using weighted speedup. On the X-axis, we show the performance of each workload category depending on the number of concurrently running applications. Here are the performance of GPU-MMU baseline, Mosaic and the Ideal TLB. As you can see here, Mosaic outperform the GPU-MMU baseline in every single category as we observe that Mosaic is effective in increasing the TLB reach as well as reducing the address translation overhead. Additionally, we observe that Mosaic performs within 10% of the ideal TLB baseline.</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49</a:t>
            </a:fld>
            <a:endParaRPr lang="en-US" dirty="0"/>
          </a:p>
        </p:txBody>
      </p:sp>
    </p:spTree>
    <p:extLst>
      <p:ext uri="{BB962C8B-B14F-4D97-AF65-F5344CB8AC3E}">
        <p14:creationId xmlns:p14="http://schemas.microsoft.com/office/powerpoint/2010/main" val="1814648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a:t>
            </a:fld>
            <a:endParaRPr lang="en-US"/>
          </a:p>
        </p:txBody>
      </p:sp>
    </p:spTree>
    <p:extLst>
      <p:ext uri="{BB962C8B-B14F-4D97-AF65-F5344CB8AC3E}">
        <p14:creationId xmlns:p14="http://schemas.microsoft.com/office/powerpoint/2010/main" val="328340180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a:t>
            </a:r>
            <a:r>
              <a:rPr lang="en-US" baseline="0" dirty="0"/>
              <a:t> we begin, let me go over the high level overview of this talk. In this work, we take a look at the GPU virtual memory and found that there is no single best page size as large page gains better TLB reach while small page can lower demand paging latency. In this work, our goal is to be able to transparently enable the benefit of both page sizes. In order to do this, we provide key observation where pages can be easily coalesced if applications’ pages are contiguously allocated within a large page. However, we found that interleaving memory allocation typically breaks this contiguity preventing possible </a:t>
            </a:r>
            <a:r>
              <a:rPr lang="en-US" baseline="0" dirty="0" err="1"/>
              <a:t>coaleasing</a:t>
            </a:r>
            <a:r>
              <a:rPr lang="en-US" baseline="0" dirty="0"/>
              <a:t>. Our key idea is to ensure that applications pages are allocated in different regions in order to preserve contiguity of small pages and allows data to be transferred only at the small page granularity. Our proposal, Mosaic, provides a </a:t>
            </a:r>
            <a:r>
              <a:rPr lang="en-US" baseline="0" dirty="0" err="1"/>
              <a:t>hardare</a:t>
            </a:r>
            <a:r>
              <a:rPr lang="en-US" baseline="0" dirty="0"/>
              <a:t>-software cooperative framework that enables this in an application transparent manner to benefit from both small and large pages. Our results show 55% average performance improvement over the state-of-the-art memory allocator.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50</a:t>
            </a:fld>
            <a:endParaRPr lang="en-US" dirty="0"/>
          </a:p>
        </p:txBody>
      </p:sp>
    </p:spTree>
    <p:extLst>
      <p:ext uri="{BB962C8B-B14F-4D97-AF65-F5344CB8AC3E}">
        <p14:creationId xmlns:p14="http://schemas.microsoft.com/office/powerpoint/2010/main" val="29025529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51</a:t>
            </a:fld>
            <a:endParaRPr lang="en-US"/>
          </a:p>
        </p:txBody>
      </p:sp>
    </p:spTree>
    <p:extLst>
      <p:ext uri="{BB962C8B-B14F-4D97-AF65-F5344CB8AC3E}">
        <p14:creationId xmlns:p14="http://schemas.microsoft.com/office/powerpoint/2010/main" val="415070108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52</a:t>
            </a:fld>
            <a:endParaRPr lang="en-US" dirty="0"/>
          </a:p>
        </p:txBody>
      </p:sp>
    </p:spTree>
    <p:extLst>
      <p:ext uri="{BB962C8B-B14F-4D97-AF65-F5344CB8AC3E}">
        <p14:creationId xmlns:p14="http://schemas.microsoft.com/office/powerpoint/2010/main" val="170136369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In this example, the GPU contains four cores and is shared among two applications, app 1 and app 2. In this scenario, when the GPU want to load or store data, it first needs to translate the virtual address into the physical address. To do this, the page table walk walk the page table using the virtual address. This process incur multiple reads to the main memory, and is a high latency operation. To alleviate this performance penalty, modern processor, including the state-of-the-art GPU design employs a private translation lookaside buffer to reduce the latency of address translation. This TLB can include the private per-core TLB, as shown in this example, and a second level shared TLB. With these structures, the page table walker only need to translate addresses that miss in both private and the shared TLB. However, we found that as the GPU is shared across multiple applications, each application generates contention at the shared TLB, decreasing the effectiveness of these components.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53</a:t>
            </a:fld>
            <a:endParaRPr lang="en-US" dirty="0"/>
          </a:p>
        </p:txBody>
      </p:sp>
    </p:spTree>
    <p:extLst>
      <p:ext uri="{BB962C8B-B14F-4D97-AF65-F5344CB8AC3E}">
        <p14:creationId xmlns:p14="http://schemas.microsoft.com/office/powerpoint/2010/main" val="1850129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Make the warp lines bigger</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54</a:t>
            </a:fld>
            <a:endParaRPr lang="en-US" dirty="0"/>
          </a:p>
        </p:txBody>
      </p:sp>
    </p:spTree>
    <p:extLst>
      <p:ext uri="{BB962C8B-B14F-4D97-AF65-F5344CB8AC3E}">
        <p14:creationId xmlns:p14="http://schemas.microsoft.com/office/powerpoint/2010/main" val="425252144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High number of concurrent walks</a:t>
            </a:r>
          </a:p>
          <a:p>
            <a:endParaRPr lang="en-US" baseline="0" dirty="0"/>
          </a:p>
          <a:p>
            <a:r>
              <a:rPr lang="en-US" baseline="0" dirty="0"/>
              <a:t>Get rid of the warp thingy</a:t>
            </a:r>
          </a:p>
          <a:p>
            <a:endParaRPr lang="en-US" baseline="0" dirty="0"/>
          </a:p>
          <a:p>
            <a:r>
              <a:rPr lang="en-US" baseline="0" dirty="0"/>
              <a:t>Stalled have different color</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55</a:t>
            </a:fld>
            <a:endParaRPr lang="en-US" dirty="0"/>
          </a:p>
        </p:txBody>
      </p:sp>
    </p:spTree>
    <p:extLst>
      <p:ext uri="{BB962C8B-B14F-4D97-AF65-F5344CB8AC3E}">
        <p14:creationId xmlns:p14="http://schemas.microsoft.com/office/powerpoint/2010/main" val="178462758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56</a:t>
            </a:fld>
            <a:endParaRPr lang="en-US" dirty="0"/>
          </a:p>
        </p:txBody>
      </p:sp>
    </p:spTree>
    <p:extLst>
      <p:ext uri="{BB962C8B-B14F-4D97-AF65-F5344CB8AC3E}">
        <p14:creationId xmlns:p14="http://schemas.microsoft.com/office/powerpoint/2010/main" val="11879147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57</a:t>
            </a:fld>
            <a:endParaRPr lang="en-US" dirty="0"/>
          </a:p>
        </p:txBody>
      </p:sp>
    </p:spTree>
    <p:extLst>
      <p:ext uri="{BB962C8B-B14F-4D97-AF65-F5344CB8AC3E}">
        <p14:creationId xmlns:p14="http://schemas.microsoft.com/office/powerpoint/2010/main" val="313143072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we found that the long latency page walk and the contention at the shared TLB leads to two phenomenon. First, because GPU execute instructions in a lockstep, each TLB miss stalls multiple warps, leading to significantly lower throughput. Furthermore, the high amount of parallelism generate high number of concurrent page walks. Both of these limits the latency hiding capability of the GPUs, leading to lower performance. </a:t>
            </a:r>
          </a:p>
          <a:p>
            <a:endParaRPr lang="en-US" dirty="0"/>
          </a:p>
          <a:p>
            <a:r>
              <a:rPr lang="en-US" dirty="0"/>
              <a:t>In our evaluation, we found that address translation leads to 45.6% performance degradation even with the state-of-the-art GPU MMU design. So, we would like to identify any inefficiency in order to reduce the overhead of address translation.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58</a:t>
            </a:fld>
            <a:endParaRPr lang="en-US" dirty="0"/>
          </a:p>
        </p:txBody>
      </p:sp>
    </p:spTree>
    <p:extLst>
      <p:ext uri="{BB962C8B-B14F-4D97-AF65-F5344CB8AC3E}">
        <p14:creationId xmlns:p14="http://schemas.microsoft.com/office/powerpoint/2010/main" val="29390457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further understand the performance overhead in more detail, we provide three key observations. First, we found that there is a significant amount of thrashing at the shared TLB when GPU is being shared across multiple applications. In this example, on the y-axis we show the TLB miss rate of each application pair assuming that it is running along on the GPU.</a:t>
            </a:r>
          </a:p>
        </p:txBody>
      </p:sp>
      <p:sp>
        <p:nvSpPr>
          <p:cNvPr id="4" name="Slide Number Placeholder 3"/>
          <p:cNvSpPr>
            <a:spLocks noGrp="1"/>
          </p:cNvSpPr>
          <p:nvPr>
            <p:ph type="sldNum" sz="quarter" idx="10"/>
          </p:nvPr>
        </p:nvSpPr>
        <p:spPr/>
        <p:txBody>
          <a:bodyPr/>
          <a:lstStyle/>
          <a:p>
            <a:fld id="{086835E3-2B6D-6147-9815-1E27B4777495}" type="slidenum">
              <a:rPr lang="en-US" smtClean="0"/>
              <a:pPr/>
              <a:t>59</a:t>
            </a:fld>
            <a:endParaRPr lang="en-US" dirty="0"/>
          </a:p>
        </p:txBody>
      </p:sp>
    </p:spTree>
    <p:extLst>
      <p:ext uri="{BB962C8B-B14F-4D97-AF65-F5344CB8AC3E}">
        <p14:creationId xmlns:p14="http://schemas.microsoft.com/office/powerpoint/2010/main" val="935864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6</a:t>
            </a:fld>
            <a:endParaRPr lang="en-US"/>
          </a:p>
        </p:txBody>
      </p:sp>
    </p:spTree>
    <p:extLst>
      <p:ext uri="{BB962C8B-B14F-4D97-AF65-F5344CB8AC3E}">
        <p14:creationId xmlns:p14="http://schemas.microsoft.com/office/powerpoint/2010/main" val="23684044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red bar shows the TLB miss rate of the application pair when the two applications are running together. As shown here, when multiple applications are sharing the shared L2 TLB, the TLB miss rate significantly increases, and each individual applications on all four pairs observe higher than 40% shared TLB miss rate. As you can see here, we found this shared TLB contention leads to significant trashing and causing unnecessary high number of page table walks.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60</a:t>
            </a:fld>
            <a:endParaRPr lang="en-US" dirty="0"/>
          </a:p>
        </p:txBody>
      </p:sp>
    </p:spTree>
    <p:extLst>
      <p:ext uri="{BB962C8B-B14F-4D97-AF65-F5344CB8AC3E}">
        <p14:creationId xmlns:p14="http://schemas.microsoft.com/office/powerpoint/2010/main" val="5114328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we have the data use the data, if not say thrashing from multiple page walk requests + normal data requests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61</a:t>
            </a:fld>
            <a:endParaRPr lang="en-US" dirty="0"/>
          </a:p>
        </p:txBody>
      </p:sp>
    </p:spTree>
    <p:extLst>
      <p:ext uri="{BB962C8B-B14F-4D97-AF65-F5344CB8AC3E}">
        <p14:creationId xmlns:p14="http://schemas.microsoft.com/office/powerpoint/2010/main" val="211955511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the average PER CORE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62</a:t>
            </a:fld>
            <a:endParaRPr lang="en-US" dirty="0"/>
          </a:p>
        </p:txBody>
      </p:sp>
    </p:spTree>
    <p:extLst>
      <p:ext uri="{BB962C8B-B14F-4D97-AF65-F5344CB8AC3E}">
        <p14:creationId xmlns:p14="http://schemas.microsoft.com/office/powerpoint/2010/main" val="202909825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the average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63</a:t>
            </a:fld>
            <a:endParaRPr lang="en-US" dirty="0"/>
          </a:p>
        </p:txBody>
      </p:sp>
    </p:spTree>
    <p:extLst>
      <p:ext uri="{BB962C8B-B14F-4D97-AF65-F5344CB8AC3E}">
        <p14:creationId xmlns:p14="http://schemas.microsoft.com/office/powerpoint/2010/main" val="2386004598"/>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64</a:t>
            </a:fld>
            <a:endParaRPr lang="en-US" dirty="0"/>
          </a:p>
        </p:txBody>
      </p:sp>
    </p:spTree>
    <p:extLst>
      <p:ext uri="{BB962C8B-B14F-4D97-AF65-F5344CB8AC3E}">
        <p14:creationId xmlns:p14="http://schemas.microsoft.com/office/powerpoint/2010/main" val="287792000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this</a:t>
            </a:r>
            <a:r>
              <a:rPr lang="en-US" baseline="0" dirty="0"/>
              <a:t> end</a:t>
            </a:r>
            <a:r>
              <a:rPr lang="en-US" dirty="0"/>
              <a:t>, our design goal are</a:t>
            </a:r>
            <a:r>
              <a:rPr lang="en-US" baseline="0" dirty="0"/>
              <a:t> the following: we would like to be able to achieve high TLB reach with low demand paging latency. In addition, we want our design our mechanism to be application-transparent such that programmers do not need to modify GPGPU applications to take advantage of our design.</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65</a:t>
            </a:fld>
            <a:endParaRPr lang="en-US" dirty="0"/>
          </a:p>
        </p:txBody>
      </p:sp>
    </p:spTree>
    <p:extLst>
      <p:ext uri="{BB962C8B-B14F-4D97-AF65-F5344CB8AC3E}">
        <p14:creationId xmlns:p14="http://schemas.microsoft.com/office/powerpoint/2010/main" val="11844632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limit the Prioritizing warps with a token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66</a:t>
            </a:fld>
            <a:endParaRPr lang="en-US" dirty="0"/>
          </a:p>
        </p:txBody>
      </p:sp>
    </p:spTree>
    <p:extLst>
      <p:ext uri="{BB962C8B-B14F-4D97-AF65-F5344CB8AC3E}">
        <p14:creationId xmlns:p14="http://schemas.microsoft.com/office/powerpoint/2010/main" val="88178708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67</a:t>
            </a:fld>
            <a:endParaRPr lang="en-US" dirty="0"/>
          </a:p>
        </p:txBody>
      </p:sp>
    </p:spTree>
    <p:extLst>
      <p:ext uri="{BB962C8B-B14F-4D97-AF65-F5344CB8AC3E}">
        <p14:creationId xmlns:p14="http://schemas.microsoft.com/office/powerpoint/2010/main" val="388259252"/>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68</a:t>
            </a:fld>
            <a:endParaRPr lang="en-US" dirty="0"/>
          </a:p>
        </p:txBody>
      </p:sp>
    </p:spTree>
    <p:extLst>
      <p:ext uri="{BB962C8B-B14F-4D97-AF65-F5344CB8AC3E}">
        <p14:creationId xmlns:p14="http://schemas.microsoft.com/office/powerpoint/2010/main" val="409395484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69</a:t>
            </a:fld>
            <a:endParaRPr lang="en-US" dirty="0"/>
          </a:p>
        </p:txBody>
      </p:sp>
    </p:spTree>
    <p:extLst>
      <p:ext uri="{BB962C8B-B14F-4D97-AF65-F5344CB8AC3E}">
        <p14:creationId xmlns:p14="http://schemas.microsoft.com/office/powerpoint/2010/main" val="29388758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7</a:t>
            </a:fld>
            <a:endParaRPr lang="en-US"/>
          </a:p>
        </p:txBody>
      </p:sp>
    </p:spTree>
    <p:extLst>
      <p:ext uri="{BB962C8B-B14F-4D97-AF65-F5344CB8AC3E}">
        <p14:creationId xmlns:p14="http://schemas.microsoft.com/office/powerpoint/2010/main" val="1168388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Put in the radix tree</a:t>
            </a:r>
          </a:p>
          <a:p>
            <a:endParaRPr lang="en-US" dirty="0"/>
          </a:p>
          <a:p>
            <a:r>
              <a:rPr lang="en-US" dirty="0"/>
              <a:t>Make it horizontal. Use it for the graph of the next slide, show what is cached and what is bypassed</a:t>
            </a:r>
          </a:p>
          <a:p>
            <a:endParaRPr lang="en-US" dirty="0"/>
          </a:p>
          <a:p>
            <a:r>
              <a:rPr lang="en-US" dirty="0"/>
              <a:t>Move the title down to the first bullet and keep the title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70</a:t>
            </a:fld>
            <a:endParaRPr lang="en-US" dirty="0"/>
          </a:p>
        </p:txBody>
      </p:sp>
    </p:spTree>
    <p:extLst>
      <p:ext uri="{BB962C8B-B14F-4D97-AF65-F5344CB8AC3E}">
        <p14:creationId xmlns:p14="http://schemas.microsoft.com/office/powerpoint/2010/main" val="38119243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it horizontal. Use it for the graph of the next slide, show what is cached and what is bypassed</a:t>
            </a:r>
          </a:p>
          <a:p>
            <a:endParaRPr lang="en-US" dirty="0"/>
          </a:p>
          <a:p>
            <a:r>
              <a:rPr lang="en-US" dirty="0"/>
              <a:t>Banner: Same width</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71</a:t>
            </a:fld>
            <a:endParaRPr lang="en-US" dirty="0"/>
          </a:p>
        </p:txBody>
      </p:sp>
    </p:spTree>
    <p:extLst>
      <p:ext uri="{BB962C8B-B14F-4D97-AF65-F5344CB8AC3E}">
        <p14:creationId xmlns:p14="http://schemas.microsoft.com/office/powerpoint/2010/main" val="603935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72</a:t>
            </a:fld>
            <a:endParaRPr lang="en-US" dirty="0"/>
          </a:p>
        </p:txBody>
      </p:sp>
    </p:spTree>
    <p:extLst>
      <p:ext uri="{BB962C8B-B14F-4D97-AF65-F5344CB8AC3E}">
        <p14:creationId xmlns:p14="http://schemas.microsoft.com/office/powerpoint/2010/main" val="331401223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one should not have the silver queue</a:t>
            </a:r>
          </a:p>
          <a:p>
            <a:endParaRPr lang="en-US" dirty="0"/>
          </a:p>
          <a:p>
            <a:r>
              <a:rPr lang="en-US" dirty="0"/>
              <a:t>Double check the term </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73</a:t>
            </a:fld>
            <a:endParaRPr lang="en-US" dirty="0"/>
          </a:p>
        </p:txBody>
      </p:sp>
    </p:spTree>
    <p:extLst>
      <p:ext uri="{BB962C8B-B14F-4D97-AF65-F5344CB8AC3E}">
        <p14:creationId xmlns:p14="http://schemas.microsoft.com/office/powerpoint/2010/main" val="136882672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Motion path for blue (if have time)</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74</a:t>
            </a:fld>
            <a:endParaRPr lang="en-US" dirty="0"/>
          </a:p>
        </p:txBody>
      </p:sp>
    </p:spTree>
    <p:extLst>
      <p:ext uri="{BB962C8B-B14F-4D97-AF65-F5344CB8AC3E}">
        <p14:creationId xmlns:p14="http://schemas.microsoft.com/office/powerpoint/2010/main" val="267694214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compare Mosaic to two baselines.</a:t>
            </a:r>
            <a:r>
              <a:rPr lang="en-US" baseline="0" dirty="0"/>
              <a:t> The first baseline is the state-of-the-art CPU-GPU memory management proposed by Power et al in HPCA 2014. We call this baseline GPU-MMU. We also compare our mechanism against the Ideal TLB baseline with every single TLB access is a TLB hit.</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75</a:t>
            </a:fld>
            <a:endParaRPr lang="en-US" dirty="0"/>
          </a:p>
        </p:txBody>
      </p:sp>
    </p:spTree>
    <p:extLst>
      <p:ext uri="{BB962C8B-B14F-4D97-AF65-F5344CB8AC3E}">
        <p14:creationId xmlns:p14="http://schemas.microsoft.com/office/powerpoint/2010/main" val="98749201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intro to running multiple application before jumping right in.</a:t>
            </a:r>
          </a:p>
          <a:p>
            <a:endParaRPr lang="en-US" dirty="0"/>
          </a:p>
          <a:p>
            <a:r>
              <a:rPr lang="en-US" dirty="0"/>
              <a:t>Too micro level animation</a:t>
            </a:r>
          </a:p>
        </p:txBody>
      </p:sp>
      <p:sp>
        <p:nvSpPr>
          <p:cNvPr id="4" name="Slide Number Placeholder 3"/>
          <p:cNvSpPr>
            <a:spLocks noGrp="1"/>
          </p:cNvSpPr>
          <p:nvPr>
            <p:ph type="sldNum" sz="quarter" idx="10"/>
          </p:nvPr>
        </p:nvSpPr>
        <p:spPr/>
        <p:txBody>
          <a:bodyPr/>
          <a:lstStyle/>
          <a:p>
            <a:fld id="{086835E3-2B6D-6147-9815-1E27B4777495}" type="slidenum">
              <a:rPr lang="en-US" smtClean="0"/>
              <a:pPr/>
              <a:t>76</a:t>
            </a:fld>
            <a:endParaRPr lang="en-US" dirty="0"/>
          </a:p>
        </p:txBody>
      </p:sp>
    </p:spTree>
    <p:extLst>
      <p:ext uri="{BB962C8B-B14F-4D97-AF65-F5344CB8AC3E}">
        <p14:creationId xmlns:p14="http://schemas.microsoft.com/office/powerpoint/2010/main" val="157323135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77</a:t>
            </a:fld>
            <a:endParaRPr lang="en-US"/>
          </a:p>
        </p:txBody>
      </p:sp>
    </p:spTree>
    <p:extLst>
      <p:ext uri="{BB962C8B-B14F-4D97-AF65-F5344CB8AC3E}">
        <p14:creationId xmlns:p14="http://schemas.microsoft.com/office/powerpoint/2010/main" val="73035637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Hello, I am Chen Li from NUDT China. Today I am going to talk about how to reduce the overhead of memory oversubscription in Unified Virtual Memory. This work was done when I was visiting University of Pittsburgh,</a:t>
            </a:r>
            <a:r>
              <a:rPr lang="en-US" sz="1200" b="0" i="0" u="none" strike="noStrike" kern="1200" baseline="0" dirty="0">
                <a:solidFill>
                  <a:schemeClr val="tx1"/>
                </a:solidFill>
                <a:effectLst/>
                <a:latin typeface="+mn-lt"/>
                <a:ea typeface="+mn-ea"/>
                <a:cs typeface="+mn-cs"/>
              </a:rPr>
              <a:t> and in collaboration with CMU, UT Austin and ETH.</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78</a:t>
            </a:fld>
            <a:endParaRPr lang="en-US" dirty="0"/>
          </a:p>
        </p:txBody>
      </p:sp>
    </p:spTree>
    <p:extLst>
      <p:ext uri="{BB962C8B-B14F-4D97-AF65-F5344CB8AC3E}">
        <p14:creationId xmlns:p14="http://schemas.microsoft.com/office/powerpoint/2010/main" val="244171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[click]</a:t>
            </a:r>
          </a:p>
          <a:p>
            <a:r>
              <a:rPr lang="en-US" sz="1200" b="0" i="0" u="none" strike="noStrike" kern="1200" dirty="0">
                <a:solidFill>
                  <a:schemeClr val="tx1"/>
                </a:solidFill>
                <a:effectLst/>
                <a:latin typeface="+mn-lt"/>
                <a:ea typeface="+mn-ea"/>
                <a:cs typeface="+mn-cs"/>
              </a:rPr>
              <a:t>In modern GPUs, the unified virtual memory[click] and demand paging capabilities[click] free developers from manually managing data movement between CPU memory and GPU memory. As a result, the allocated memory size can be larger than the GPU memory capacity, which means that memory can be oversubscribed.</a:t>
            </a:r>
          </a:p>
          <a:p>
            <a:r>
              <a:rPr lang="en-US" sz="1200" b="0" i="0" u="none" strike="noStrike" kern="1200" dirty="0">
                <a:solidFill>
                  <a:schemeClr val="tx1"/>
                </a:solidFill>
                <a:effectLst/>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However, moving data between CPU memory and GPU memory incurs a long latency, and our measurements on a real GPU system show that applications could</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experience severe performance degradation or, in several cases, crash. </a:t>
            </a:r>
            <a:endParaRPr lang="en-US" dirty="0"/>
          </a:p>
          <a:p>
            <a:endParaRPr lang="en-US" dirty="0"/>
          </a:p>
        </p:txBody>
      </p:sp>
      <p:sp>
        <p:nvSpPr>
          <p:cNvPr id="4" name="灯片编号占位符 3"/>
          <p:cNvSpPr>
            <a:spLocks noGrp="1"/>
          </p:cNvSpPr>
          <p:nvPr>
            <p:ph type="sldNum" sz="quarter" idx="5"/>
          </p:nvPr>
        </p:nvSpPr>
        <p:spPr/>
        <p:txBody>
          <a:bodyPr/>
          <a:lstStyle/>
          <a:p>
            <a:fld id="{1142B905-F9F1-4D80-A5F0-B586708264EA}" type="slidenum">
              <a:rPr lang="en-US" smtClean="0"/>
              <a:t>79</a:t>
            </a:fld>
            <a:endParaRPr lang="en-US"/>
          </a:p>
        </p:txBody>
      </p:sp>
    </p:spTree>
    <p:extLst>
      <p:ext uri="{BB962C8B-B14F-4D97-AF65-F5344CB8AC3E}">
        <p14:creationId xmlns:p14="http://schemas.microsoft.com/office/powerpoint/2010/main" val="1579587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8</a:t>
            </a:fld>
            <a:endParaRPr lang="en-US"/>
          </a:p>
        </p:txBody>
      </p:sp>
    </p:spTree>
    <p:extLst>
      <p:ext uri="{BB962C8B-B14F-4D97-AF65-F5344CB8AC3E}">
        <p14:creationId xmlns:p14="http://schemas.microsoft.com/office/powerpoint/2010/main" val="335157656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[click]</a:t>
            </a:r>
          </a:p>
          <a:p>
            <a:r>
              <a:rPr lang="en-US" sz="1200" b="0" i="0" u="none" strike="noStrike" kern="1200" dirty="0">
                <a:solidFill>
                  <a:schemeClr val="tx1"/>
                </a:solidFill>
                <a:effectLst/>
                <a:latin typeface="+mn-lt"/>
                <a:ea typeface="+mn-ea"/>
                <a:cs typeface="+mn-cs"/>
              </a:rPr>
              <a:t>In modern GPUs, the unified virtual memory[click] and demand paging capabilities[click] free developers from manually managing data movement between CPU memory and GPU memory. As a result, the allocated memory size can be larger than the GPU memory capacity, which means that memory can be oversubscribed.</a:t>
            </a:r>
          </a:p>
          <a:p>
            <a:r>
              <a:rPr lang="en-US" sz="1200" b="0" i="0" u="none" strike="noStrike" kern="1200" dirty="0">
                <a:solidFill>
                  <a:schemeClr val="tx1"/>
                </a:solidFill>
                <a:effectLst/>
                <a:latin typeface="+mn-lt"/>
                <a:ea typeface="+mn-ea"/>
                <a:cs typeface="+mn-cs"/>
              </a:rPr>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However, moving data between CPU memory and GPU memory incurs a long latency, and our measurements on a real GPU system show that applications could</a:t>
            </a:r>
            <a:r>
              <a:rPr lang="en-US" sz="1200" b="0" i="0" u="none" strike="noStrike" kern="1200" baseline="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experience severe performance degradation or, in several cases, crash. </a:t>
            </a:r>
            <a:endParaRPr lang="en-US" dirty="0"/>
          </a:p>
          <a:p>
            <a:endParaRPr lang="en-US" dirty="0"/>
          </a:p>
        </p:txBody>
      </p:sp>
      <p:sp>
        <p:nvSpPr>
          <p:cNvPr id="4" name="灯片编号占位符 3"/>
          <p:cNvSpPr>
            <a:spLocks noGrp="1"/>
          </p:cNvSpPr>
          <p:nvPr>
            <p:ph type="sldNum" sz="quarter" idx="5"/>
          </p:nvPr>
        </p:nvSpPr>
        <p:spPr/>
        <p:txBody>
          <a:bodyPr/>
          <a:lstStyle/>
          <a:p>
            <a:fld id="{1142B905-F9F1-4D80-A5F0-B586708264EA}" type="slidenum">
              <a:rPr lang="en-US" smtClean="0"/>
              <a:t>80</a:t>
            </a:fld>
            <a:endParaRPr lang="en-US"/>
          </a:p>
        </p:txBody>
      </p:sp>
    </p:spTree>
    <p:extLst>
      <p:ext uri="{BB962C8B-B14F-4D97-AF65-F5344CB8AC3E}">
        <p14:creationId xmlns:p14="http://schemas.microsoft.com/office/powerpoint/2010/main" val="428367374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We collect the memory access traces for all those benchmarks and 3 representative traces can be observed. </a:t>
            </a:r>
          </a:p>
          <a:p>
            <a:r>
              <a:rPr lang="en-US" dirty="0"/>
              <a:t>[click]</a:t>
            </a: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In these figures, the x-axis represents the execution time in cycles; the y-axis shows the page ID in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benchmark</a:t>
            </a:r>
            <a:r>
              <a:rPr lang="en-US" baseline="0" dirty="0"/>
              <a:t> </a:t>
            </a:r>
            <a:r>
              <a:rPr lang="en-US" dirty="0"/>
              <a:t>3DCONV performs streaming access and the working set is small.</a:t>
            </a:r>
          </a:p>
          <a:p>
            <a:r>
              <a:rPr lang="en-US" dirty="0"/>
              <a:t>Due to streaming access, a page usually will not be accessed again after a period from the first access. </a:t>
            </a:r>
          </a:p>
          <a:p>
            <a:r>
              <a:rPr lang="en-US" dirty="0"/>
              <a:t>[click]</a:t>
            </a:r>
          </a:p>
          <a:p>
            <a:r>
              <a:rPr lang="en-US" dirty="0"/>
              <a:t>Waiting for the eviction at page faults is the only overhead </a:t>
            </a:r>
            <a:r>
              <a:rPr lang="en-US" altLang="zh-CN" dirty="0"/>
              <a:t>for these type of applications</a:t>
            </a:r>
            <a:r>
              <a:rPr lang="en-US" dirty="0"/>
              <a:t>. </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second benchmark</a:t>
            </a:r>
            <a:r>
              <a:rPr lang="en-US" baseline="0" dirty="0"/>
              <a:t> </a:t>
            </a:r>
            <a:r>
              <a:rPr lang="en-US" dirty="0"/>
              <a:t>LUD is similar to the first one, but the data is reused by different kernels. Each page is accessed for several times.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it is also streaming access at each phase, between different kernels there are synchronizations.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each page has to be moved back and forth (between CPU and GPU?) for several times which cause large performance degradation.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last benchmark ATAX performs much differently from the first two.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is fairly</a:t>
            </a:r>
            <a:r>
              <a:rPr lang="en-US" baseline="0" dirty="0"/>
              <a:t> </a:t>
            </a:r>
            <a:r>
              <a:rPr lang="en-US" dirty="0"/>
              <a:t>randomly accessing the memory space. The working set of this type is very large and looks stable. When the working set is larger than the available memory space,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thrashing will occur which could lead to system crash.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According to these observations, </a:t>
            </a:r>
          </a:p>
          <a:p>
            <a:r>
              <a:rPr lang="en-US" dirty="0"/>
              <a:t>[click]</a:t>
            </a:r>
          </a:p>
          <a:p>
            <a:r>
              <a:rPr lang="en-US" dirty="0"/>
              <a:t>we classify the applications as regular application with no data sharing or data sharing, and irregular applications.</a:t>
            </a:r>
          </a:p>
          <a:p>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Therefore we need different techniques to overcome different bottlenecks which can mitigate different sources of overhead.</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灯片编号占位符 3"/>
          <p:cNvSpPr>
            <a:spLocks noGrp="1"/>
          </p:cNvSpPr>
          <p:nvPr>
            <p:ph type="sldNum" sz="quarter" idx="5"/>
          </p:nvPr>
        </p:nvSpPr>
        <p:spPr/>
        <p:txBody>
          <a:bodyPr/>
          <a:lstStyle/>
          <a:p>
            <a:fld id="{1142B905-F9F1-4D80-A5F0-B586708264EA}" type="slidenum">
              <a:rPr lang="en-US" smtClean="0"/>
              <a:t>81</a:t>
            </a:fld>
            <a:endParaRPr lang="en-US"/>
          </a:p>
        </p:txBody>
      </p:sp>
    </p:spTree>
    <p:extLst>
      <p:ext uri="{BB962C8B-B14F-4D97-AF65-F5344CB8AC3E}">
        <p14:creationId xmlns:p14="http://schemas.microsoft.com/office/powerpoint/2010/main" val="266712616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ETC framework consists of two parts.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part is application classification. It determines the type of the running application.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then we have proactive eviction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Memory-aware Throttling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[click]</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capacity compression.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They focus on different bottlenecks and reduce the memory oversubscription overhead.</a:t>
            </a:r>
          </a:p>
        </p:txBody>
      </p:sp>
      <p:sp>
        <p:nvSpPr>
          <p:cNvPr id="4" name="灯片编号占位符 3"/>
          <p:cNvSpPr>
            <a:spLocks noGrp="1"/>
          </p:cNvSpPr>
          <p:nvPr>
            <p:ph type="sldNum" sz="quarter" idx="5"/>
          </p:nvPr>
        </p:nvSpPr>
        <p:spPr/>
        <p:txBody>
          <a:bodyPr/>
          <a:lstStyle/>
          <a:p>
            <a:fld id="{1142B905-F9F1-4D80-A5F0-B586708264EA}" type="slidenum">
              <a:rPr lang="en-US" smtClean="0"/>
              <a:t>82</a:t>
            </a:fld>
            <a:endParaRPr lang="en-US"/>
          </a:p>
        </p:txBody>
      </p:sp>
    </p:spTree>
    <p:extLst>
      <p:ext uri="{BB962C8B-B14F-4D97-AF65-F5344CB8AC3E}">
        <p14:creationId xmlns:p14="http://schemas.microsoft.com/office/powerpoint/2010/main" val="193912160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[click]</a:t>
            </a:r>
          </a:p>
          <a:p>
            <a:r>
              <a:rPr lang="en-US" dirty="0"/>
              <a:t>We found that no single techniques can work for all applications, ETC dynamically selects the most effective combinations of these techniques based on the type of application.</a:t>
            </a:r>
          </a:p>
        </p:txBody>
      </p:sp>
      <p:sp>
        <p:nvSpPr>
          <p:cNvPr id="4" name="灯片编号占位符 3"/>
          <p:cNvSpPr>
            <a:spLocks noGrp="1"/>
          </p:cNvSpPr>
          <p:nvPr>
            <p:ph type="sldNum" sz="quarter" idx="5"/>
          </p:nvPr>
        </p:nvSpPr>
        <p:spPr/>
        <p:txBody>
          <a:bodyPr/>
          <a:lstStyle/>
          <a:p>
            <a:fld id="{1142B905-F9F1-4D80-A5F0-B586708264EA}" type="slidenum">
              <a:rPr lang="en-US" smtClean="0"/>
              <a:t>83</a:t>
            </a:fld>
            <a:endParaRPr lang="en-US"/>
          </a:p>
        </p:txBody>
      </p:sp>
    </p:spTree>
    <p:extLst>
      <p:ext uri="{BB962C8B-B14F-4D97-AF65-F5344CB8AC3E}">
        <p14:creationId xmlns:p14="http://schemas.microsoft.com/office/powerpoint/2010/main" val="38771438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[click]</a:t>
            </a:r>
          </a:p>
          <a:p>
            <a:r>
              <a:rPr lang="en-US" dirty="0"/>
              <a:t>In terms of performance, I am going to show the ETC performance of these 3 types of applications normalized to a GPU with unlimited memory. The x-axis is the 3 types of applications with ETC or not, and the y-axis is the normalized performance to the baseline with unlimited memory. </a:t>
            </a:r>
          </a:p>
          <a:p>
            <a:endParaRPr lang="en-US" dirty="0"/>
          </a:p>
          <a:p>
            <a:r>
              <a:rPr lang="en-US" dirty="0"/>
              <a:t>[click]</a:t>
            </a:r>
          </a:p>
          <a:p>
            <a:r>
              <a:rPr lang="en-US" dirty="0"/>
              <a:t>We make 3 conclusions.</a:t>
            </a:r>
          </a:p>
          <a:p>
            <a:r>
              <a:rPr lang="en-US" dirty="0"/>
              <a:t>[click]</a:t>
            </a:r>
          </a:p>
          <a:p>
            <a:r>
              <a:rPr lang="en-US" dirty="0"/>
              <a:t>First, ETC is effective at </a:t>
            </a:r>
            <a:r>
              <a:rPr lang="en-US" altLang="zh-CN" dirty="0"/>
              <a:t>recovering</a:t>
            </a:r>
            <a:r>
              <a:rPr lang="en-US" dirty="0"/>
              <a:t> the performance loss from the memory oversubscription for regular applications with no data sharing, because the eviction latency can be fully hidden by our proactive eviction techniques.</a:t>
            </a:r>
          </a:p>
          <a:p>
            <a:r>
              <a:rPr lang="en-US" dirty="0"/>
              <a:t>[click]</a:t>
            </a:r>
          </a:p>
          <a:p>
            <a:r>
              <a:rPr lang="en-US" dirty="0"/>
              <a:t>Second, additional page migrations are incurred due to the synchronization for regular applications with data sharing, but we still improve the performance by an average of 60.4%</a:t>
            </a:r>
          </a:p>
          <a:p>
            <a:r>
              <a:rPr lang="en-US" dirty="0"/>
              <a:t>[click]</a:t>
            </a:r>
          </a:p>
          <a:p>
            <a:r>
              <a:rPr lang="en-US" dirty="0"/>
              <a:t>Third, ETC can also improve the performance of irregular applications by 2.7X compared to the baseline, as thrashing can be eliminated.</a:t>
            </a:r>
          </a:p>
        </p:txBody>
      </p:sp>
      <p:sp>
        <p:nvSpPr>
          <p:cNvPr id="4" name="灯片编号占位符 3"/>
          <p:cNvSpPr>
            <a:spLocks noGrp="1"/>
          </p:cNvSpPr>
          <p:nvPr>
            <p:ph type="sldNum" sz="quarter" idx="5"/>
          </p:nvPr>
        </p:nvSpPr>
        <p:spPr/>
        <p:txBody>
          <a:bodyPr/>
          <a:lstStyle/>
          <a:p>
            <a:fld id="{1142B905-F9F1-4D80-A5F0-B586708264EA}" type="slidenum">
              <a:rPr lang="en-US" smtClean="0"/>
              <a:t>84</a:t>
            </a:fld>
            <a:endParaRPr lang="en-US"/>
          </a:p>
        </p:txBody>
      </p:sp>
    </p:spTree>
    <p:extLst>
      <p:ext uri="{BB962C8B-B14F-4D97-AF65-F5344CB8AC3E}">
        <p14:creationId xmlns:p14="http://schemas.microsoft.com/office/powerpoint/2010/main" val="1224824758"/>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[click]</a:t>
            </a:r>
          </a:p>
          <a:p>
            <a:r>
              <a:rPr lang="en-US" dirty="0"/>
              <a:t>In this work we take a look at the memory oversubscription overhead and proposed ETC Framework with 3 </a:t>
            </a:r>
            <a:r>
              <a:rPr lang="en-US" altLang="zh-CN" dirty="0"/>
              <a:t>effective techniques</a:t>
            </a:r>
            <a:endParaRPr lang="en-US" dirty="0"/>
          </a:p>
          <a:p>
            <a:r>
              <a:rPr lang="en-US" dirty="0"/>
              <a:t>[click]</a:t>
            </a:r>
          </a:p>
          <a:p>
            <a:r>
              <a:rPr lang="en-US" dirty="0"/>
              <a:t>Experimental results shows that the overhead of regular applications with no data sharing can be fully mitigated, while the performance of regular applications with data sharing and irregular applications can be improved by 60.4% and 270% compared with the state-of-the-art baseline. </a:t>
            </a:r>
          </a:p>
        </p:txBody>
      </p:sp>
      <p:sp>
        <p:nvSpPr>
          <p:cNvPr id="4" name="灯片编号占位符 3"/>
          <p:cNvSpPr>
            <a:spLocks noGrp="1"/>
          </p:cNvSpPr>
          <p:nvPr>
            <p:ph type="sldNum" sz="quarter" idx="5"/>
          </p:nvPr>
        </p:nvSpPr>
        <p:spPr/>
        <p:txBody>
          <a:bodyPr/>
          <a:lstStyle/>
          <a:p>
            <a:fld id="{1142B905-F9F1-4D80-A5F0-B586708264EA}" type="slidenum">
              <a:rPr lang="en-US" smtClean="0"/>
              <a:t>85</a:t>
            </a:fld>
            <a:endParaRPr lang="en-US"/>
          </a:p>
        </p:txBody>
      </p:sp>
    </p:spTree>
    <p:extLst>
      <p:ext uri="{BB962C8B-B14F-4D97-AF65-F5344CB8AC3E}">
        <p14:creationId xmlns:p14="http://schemas.microsoft.com/office/powerpoint/2010/main" val="284893993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talk about the main bullets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86</a:t>
            </a:fld>
            <a:endParaRPr lang="en-US"/>
          </a:p>
        </p:txBody>
      </p:sp>
    </p:spTree>
    <p:extLst>
      <p:ext uri="{BB962C8B-B14F-4D97-AF65-F5344CB8AC3E}">
        <p14:creationId xmlns:p14="http://schemas.microsoft.com/office/powerpoint/2010/main" val="181394896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talk about the main bullets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87</a:t>
            </a:fld>
            <a:endParaRPr lang="en-US"/>
          </a:p>
        </p:txBody>
      </p:sp>
    </p:spTree>
    <p:extLst>
      <p:ext uri="{BB962C8B-B14F-4D97-AF65-F5344CB8AC3E}">
        <p14:creationId xmlns:p14="http://schemas.microsoft.com/office/powerpoint/2010/main" val="181394896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talk about the main bullets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88</a:t>
            </a:fld>
            <a:endParaRPr lang="en-US"/>
          </a:p>
        </p:txBody>
      </p:sp>
    </p:spTree>
    <p:extLst>
      <p:ext uri="{BB962C8B-B14F-4D97-AF65-F5344CB8AC3E}">
        <p14:creationId xmlns:p14="http://schemas.microsoft.com/office/powerpoint/2010/main" val="148081081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talk about the main bullets</a:t>
            </a:r>
          </a:p>
        </p:txBody>
      </p:sp>
      <p:sp>
        <p:nvSpPr>
          <p:cNvPr id="4" name="Slide Number Placeholder 3"/>
          <p:cNvSpPr>
            <a:spLocks noGrp="1"/>
          </p:cNvSpPr>
          <p:nvPr>
            <p:ph type="sldNum" sz="quarter" idx="10"/>
          </p:nvPr>
        </p:nvSpPr>
        <p:spPr/>
        <p:txBody>
          <a:bodyPr/>
          <a:lstStyle/>
          <a:p>
            <a:fld id="{086835E3-2B6D-6147-9815-1E27B4777495}" type="slidenum">
              <a:rPr lang="en-US" smtClean="0"/>
              <a:pPr/>
              <a:t>89</a:t>
            </a:fld>
            <a:endParaRPr lang="en-US"/>
          </a:p>
        </p:txBody>
      </p:sp>
    </p:spTree>
    <p:extLst>
      <p:ext uri="{BB962C8B-B14F-4D97-AF65-F5344CB8AC3E}">
        <p14:creationId xmlns:p14="http://schemas.microsoft.com/office/powerpoint/2010/main" val="3187513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animation to make it</a:t>
            </a:r>
            <a:r>
              <a:rPr lang="en-US" baseline="0" dirty="0"/>
              <a:t> faster</a:t>
            </a:r>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9</a:t>
            </a:fld>
            <a:endParaRPr lang="en-US"/>
          </a:p>
        </p:txBody>
      </p:sp>
    </p:spTree>
    <p:extLst>
      <p:ext uri="{BB962C8B-B14F-4D97-AF65-F5344CB8AC3E}">
        <p14:creationId xmlns:p14="http://schemas.microsoft.com/office/powerpoint/2010/main" val="18139489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86835E3-2B6D-6147-9815-1E27B4777495}" type="slidenum">
              <a:rPr lang="en-US" smtClean="0"/>
              <a:pPr/>
              <a:t>90</a:t>
            </a:fld>
            <a:endParaRPr lang="en-US" dirty="0"/>
          </a:p>
        </p:txBody>
      </p:sp>
    </p:spTree>
    <p:extLst>
      <p:ext uri="{BB962C8B-B14F-4D97-AF65-F5344CB8AC3E}">
        <p14:creationId xmlns:p14="http://schemas.microsoft.com/office/powerpoint/2010/main" val="4227929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41730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903589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441096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E97FAEA-C530-4C38-AD31-80E392D5726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606080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E97FAEA-C530-4C38-AD31-80E392D57264}" type="datetimeFigureOut">
              <a:rPr lang="en-US" smtClean="0"/>
              <a:t>5/21/2019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4094484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97FAEA-C530-4C38-AD31-80E392D5726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220265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E97FAEA-C530-4C38-AD31-80E392D57264}" type="datetimeFigureOut">
              <a:rPr lang="en-US" smtClean="0"/>
              <a:t>5/21/2019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82800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E97FAEA-C530-4C38-AD31-80E392D57264}" type="datetimeFigureOut">
              <a:rPr lang="en-US" smtClean="0"/>
              <a:t>5/21/2019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411995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7FAEA-C530-4C38-AD31-80E392D57264}" type="datetimeFigureOut">
              <a:rPr lang="en-US" smtClean="0"/>
              <a:t>5/21/2019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2988478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7FAEA-C530-4C38-AD31-80E392D5726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1539397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E97FAEA-C530-4C38-AD31-80E392D57264}" type="datetimeFigureOut">
              <a:rPr lang="en-US" smtClean="0"/>
              <a:t>5/21/2019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AF78F1-1351-49FC-8CFD-3ED7E06BAC03}" type="slidenum">
              <a:rPr lang="en-US" smtClean="0"/>
              <a:t>‹#›</a:t>
            </a:fld>
            <a:endParaRPr lang="en-US"/>
          </a:p>
        </p:txBody>
      </p:sp>
    </p:spTree>
    <p:extLst>
      <p:ext uri="{BB962C8B-B14F-4D97-AF65-F5344CB8AC3E}">
        <p14:creationId xmlns:p14="http://schemas.microsoft.com/office/powerpoint/2010/main" val="3105237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97FAEA-C530-4C38-AD31-80E392D57264}" type="datetimeFigureOut">
              <a:rPr lang="en-US" smtClean="0"/>
              <a:t>5/21/2019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AF78F1-1351-49FC-8CFD-3ED7E06BAC03}" type="slidenum">
              <a:rPr lang="en-US" smtClean="0"/>
              <a:t>‹#›</a:t>
            </a:fld>
            <a:endParaRPr lang="en-US"/>
          </a:p>
        </p:txBody>
      </p:sp>
    </p:spTree>
    <p:extLst>
      <p:ext uri="{BB962C8B-B14F-4D97-AF65-F5344CB8AC3E}">
        <p14:creationId xmlns:p14="http://schemas.microsoft.com/office/powerpoint/2010/main" val="41254289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4.jpeg"/><Relationship Id="rId4" Type="http://schemas.openxmlformats.org/officeDocument/2006/relationships/image" Target="../media/image13.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6.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1.jpeg"/><Relationship Id="rId7" Type="http://schemas.openxmlformats.org/officeDocument/2006/relationships/image" Target="../media/image20.jpeg"/><Relationship Id="rId2" Type="http://schemas.openxmlformats.org/officeDocument/2006/relationships/notesSlide" Target="../notesSlides/notesSlide52.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9.jpeg"/><Relationship Id="rId4" Type="http://schemas.openxmlformats.org/officeDocument/2006/relationships/image" Target="../media/image13.png"/></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21.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21.png"/></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chart" Target="../charts/chart6.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chart" Target="../charts/chart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chart" Target="../charts/chart8.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chart" Target="../charts/char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chart" Target="../charts/chart11.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chart" Target="../charts/chart1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chart" Target="../charts/chart13.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16.xml"/><Relationship Id="rId4" Type="http://schemas.openxmlformats.org/officeDocument/2006/relationships/chart" Target="../charts/chart1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chart" Target="../charts/char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chart" Target="../charts/chart16.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19.xml"/><Relationship Id="rId4" Type="http://schemas.openxmlformats.org/officeDocument/2006/relationships/chart" Target="../charts/chart17.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2.xml"/><Relationship Id="rId1" Type="http://schemas.openxmlformats.org/officeDocument/2006/relationships/tags" Target="../tags/tag20.xml"/><Relationship Id="rId5" Type="http://schemas.openxmlformats.org/officeDocument/2006/relationships/chart" Target="../charts/chart19.xml"/><Relationship Id="rId4" Type="http://schemas.openxmlformats.org/officeDocument/2006/relationships/chart" Target="../charts/chart18.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23.xml"/><Relationship Id="rId4" Type="http://schemas.openxmlformats.org/officeDocument/2006/relationships/chart" Target="../charts/chart20.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7.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1.jpeg"/><Relationship Id="rId7" Type="http://schemas.openxmlformats.org/officeDocument/2006/relationships/image" Target="../media/image22.jpeg"/><Relationship Id="rId2" Type="http://schemas.openxmlformats.org/officeDocument/2006/relationships/notesSlide" Target="../notesSlides/notesSlide78.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image" Target="../media/image19.jpeg"/><Relationship Id="rId4" Type="http://schemas.openxmlformats.org/officeDocument/2006/relationships/image" Target="../media/image13.png"/><Relationship Id="rId9" Type="http://schemas.openxmlformats.org/officeDocument/2006/relationships/image" Target="../media/image24.png"/></Relationships>
</file>

<file path=ppt/slides/_rels/slide79.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79.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1.xml"/><Relationship Id="rId1" Type="http://schemas.openxmlformats.org/officeDocument/2006/relationships/slideLayout" Target="../slideLayouts/slideLayout2.xml"/><Relationship Id="rId5" Type="http://schemas.openxmlformats.org/officeDocument/2006/relationships/image" Target="../media/image33.png"/><Relationship Id="rId4" Type="http://schemas.openxmlformats.org/officeDocument/2006/relationships/image" Target="../media/image32.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https://tggs.kmutnb.ac.th/scholarships/"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hyperlink" Target="https://tggs.kmutnb.ac.th/apply-now/"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hyperlink" Target="https://rausavar.github.io/" TargetMode="External"/><Relationship Id="rId2" Type="http://schemas.openxmlformats.org/officeDocument/2006/relationships/notesSlide" Target="../notesSlides/notesSlide90.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8986"/>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160159"/>
            <a:ext cx="9144000" cy="1470025"/>
          </a:xfrm>
          <a:effectLst/>
        </p:spPr>
        <p:txBody>
          <a:bodyPr>
            <a:noAutofit/>
          </a:bodyPr>
          <a:lstStyle/>
          <a:p>
            <a:r>
              <a:rPr lang="en-US" sz="3750" b="1" dirty="0">
                <a:solidFill>
                  <a:schemeClr val="accent6">
                    <a:lumMod val="50000"/>
                  </a:schemeClr>
                </a:solidFill>
                <a:latin typeface="+mn-lt"/>
              </a:rPr>
              <a:t>High-performance Memory Hierarchy Design </a:t>
            </a:r>
            <a:br>
              <a:rPr lang="en-US" sz="3750" b="1" dirty="0">
                <a:solidFill>
                  <a:schemeClr val="accent6">
                    <a:lumMod val="50000"/>
                  </a:schemeClr>
                </a:solidFill>
                <a:latin typeface="+mn-lt"/>
              </a:rPr>
            </a:br>
            <a:r>
              <a:rPr lang="en-US" sz="3750" b="1" dirty="0">
                <a:solidFill>
                  <a:schemeClr val="accent6">
                    <a:lumMod val="50000"/>
                  </a:schemeClr>
                </a:solidFill>
                <a:latin typeface="+mn-lt"/>
              </a:rPr>
              <a:t>for Throughput Processors</a:t>
            </a:r>
          </a:p>
        </p:txBody>
      </p:sp>
      <p:sp>
        <p:nvSpPr>
          <p:cNvPr id="8" name="Subtitle 2">
            <a:extLst>
              <a:ext uri="{FF2B5EF4-FFF2-40B4-BE49-F238E27FC236}">
                <a16:creationId xmlns:a16="http://schemas.microsoft.com/office/drawing/2014/main" id="{B7E4C29E-76F9-4DB4-B096-57B6DCF1471E}"/>
              </a:ext>
            </a:extLst>
          </p:cNvPr>
          <p:cNvSpPr>
            <a:spLocks noGrp="1"/>
          </p:cNvSpPr>
          <p:nvPr>
            <p:ph type="subTitle" idx="1"/>
          </p:nvPr>
        </p:nvSpPr>
        <p:spPr>
          <a:xfrm>
            <a:off x="1" y="2372210"/>
            <a:ext cx="9144000" cy="3989417"/>
          </a:xfrm>
        </p:spPr>
        <p:txBody>
          <a:bodyPr>
            <a:normAutofit/>
          </a:bodyPr>
          <a:lstStyle/>
          <a:p>
            <a:r>
              <a:rPr lang="en-US" sz="4000" b="1" i="1" dirty="0">
                <a:solidFill>
                  <a:schemeClr val="tx1"/>
                </a:solidFill>
              </a:rPr>
              <a:t>Rachata </a:t>
            </a:r>
            <a:r>
              <a:rPr lang="en-US" sz="4000" b="1" i="1" dirty="0"/>
              <a:t>Ausavarungnirun</a:t>
            </a:r>
          </a:p>
          <a:p>
            <a:endParaRPr lang="en-US" sz="500" b="1" i="1" dirty="0">
              <a:solidFill>
                <a:schemeClr val="tx1"/>
              </a:solidFill>
            </a:endParaRPr>
          </a:p>
          <a:p>
            <a:r>
              <a:rPr lang="en-US" sz="2800" b="1" i="1" dirty="0"/>
              <a:t>Architecture Research Group</a:t>
            </a:r>
            <a:endParaRPr lang="en-US" sz="500" b="1" i="1" dirty="0">
              <a:solidFill>
                <a:schemeClr val="tx1"/>
              </a:solidFill>
            </a:endParaRPr>
          </a:p>
          <a:p>
            <a:r>
              <a:rPr lang="en-US" sz="2800" b="1" i="1" dirty="0">
                <a:solidFill>
                  <a:schemeClr val="tx1"/>
                </a:solidFill>
              </a:rPr>
              <a:t>The </a:t>
            </a:r>
            <a:r>
              <a:rPr lang="en-US" sz="2800" b="1" i="1" dirty="0" err="1">
                <a:solidFill>
                  <a:schemeClr val="tx1"/>
                </a:solidFill>
              </a:rPr>
              <a:t>Sirindhorn</a:t>
            </a:r>
            <a:r>
              <a:rPr lang="en-US" sz="2800" b="1" i="1" dirty="0">
                <a:solidFill>
                  <a:schemeClr val="tx1"/>
                </a:solidFill>
              </a:rPr>
              <a:t> Thai-German Graduate Study, KMUTNB</a:t>
            </a:r>
          </a:p>
          <a:p>
            <a:endParaRPr lang="en-US" sz="2800" b="1" i="1" dirty="0">
              <a:solidFill>
                <a:schemeClr val="tx1"/>
              </a:solidFill>
            </a:endParaRPr>
          </a:p>
        </p:txBody>
      </p:sp>
      <p:pic>
        <p:nvPicPr>
          <p:cNvPr id="1030" name="Picture 6" descr="Image result for kmutnb">
            <a:extLst>
              <a:ext uri="{FF2B5EF4-FFF2-40B4-BE49-F238E27FC236}">
                <a16:creationId xmlns:a16="http://schemas.microsoft.com/office/drawing/2014/main" id="{F2602BD4-957A-47C2-8517-0994D5EC35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320" y="4592681"/>
            <a:ext cx="1583134" cy="1869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ggs logo">
            <a:extLst>
              <a:ext uri="{FF2B5EF4-FFF2-40B4-BE49-F238E27FC236}">
                <a16:creationId xmlns:a16="http://schemas.microsoft.com/office/drawing/2014/main" id="{F203FD23-FF2A-4A06-882C-3778E596D1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60174" y="4631854"/>
            <a:ext cx="3784020" cy="17324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mu logo">
            <a:extLst>
              <a:ext uri="{FF2B5EF4-FFF2-40B4-BE49-F238E27FC236}">
                <a16:creationId xmlns:a16="http://schemas.microsoft.com/office/drawing/2014/main" id="{DF025F91-7462-4235-B270-36DB6DE826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37914" y="5028478"/>
            <a:ext cx="1711502" cy="111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331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Redesigning GPU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10</a:t>
            </a:fld>
            <a:endParaRPr lang="en-US"/>
          </a:p>
        </p:txBody>
      </p:sp>
      <p:sp>
        <p:nvSpPr>
          <p:cNvPr id="9" name="Content Placeholder 2">
            <a:extLst>
              <a:ext uri="{FF2B5EF4-FFF2-40B4-BE49-F238E27FC236}">
                <a16:creationId xmlns:a16="http://schemas.microsoft.com/office/drawing/2014/main" id="{E2351B68-541E-47B4-AB52-069B9466C14E}"/>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r>
              <a:rPr lang="en-US" dirty="0">
                <a:solidFill>
                  <a:schemeClr val="bg1">
                    <a:lumMod val="75000"/>
                  </a:schemeClr>
                </a:solidFill>
              </a:rPr>
              <a:t>Interference at the main memory</a:t>
            </a:r>
          </a:p>
          <a:p>
            <a:endParaRPr lang="en-US" sz="1200" dirty="0">
              <a:solidFill>
                <a:schemeClr val="bg1">
                  <a:lumMod val="75000"/>
                </a:schemeClr>
              </a:solidFill>
            </a:endParaRPr>
          </a:p>
          <a:p>
            <a:r>
              <a:rPr lang="en-US" dirty="0">
                <a:solidFill>
                  <a:schemeClr val="bg1">
                    <a:lumMod val="75000"/>
                  </a:schemeClr>
                </a:solidFill>
              </a:rPr>
              <a:t>Limited TLB reach and high address translation latency</a:t>
            </a:r>
          </a:p>
          <a:p>
            <a:endParaRPr lang="en-US" sz="1200" dirty="0">
              <a:solidFill>
                <a:schemeClr val="bg1">
                  <a:lumMod val="75000"/>
                </a:schemeClr>
              </a:solidFill>
            </a:endParaRPr>
          </a:p>
          <a:p>
            <a:r>
              <a:rPr lang="en-US" dirty="0">
                <a:solidFill>
                  <a:schemeClr val="bg1">
                    <a:lumMod val="75000"/>
                  </a:schemeClr>
                </a:solidFill>
              </a:rPr>
              <a:t>High latency CPU-GPU data transfer</a:t>
            </a:r>
            <a:endParaRPr lang="en-US" dirty="0"/>
          </a:p>
          <a:p>
            <a:endParaRPr lang="en-US" dirty="0"/>
          </a:p>
        </p:txBody>
      </p:sp>
    </p:spTree>
    <p:extLst>
      <p:ext uri="{BB962C8B-B14F-4D97-AF65-F5344CB8AC3E}">
        <p14:creationId xmlns:p14="http://schemas.microsoft.com/office/powerpoint/2010/main" val="263856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567BEAE-E9E3-44D1-8371-6F2E6C35129B}"/>
              </a:ext>
            </a:extLst>
          </p:cNvPr>
          <p:cNvSpPr/>
          <p:nvPr/>
        </p:nvSpPr>
        <p:spPr>
          <a:xfrm>
            <a:off x="0" y="-48986"/>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33758" y="296099"/>
            <a:ext cx="9144000" cy="1470025"/>
          </a:xfrm>
        </p:spPr>
        <p:txBody>
          <a:bodyPr>
            <a:normAutofit/>
          </a:bodyPr>
          <a:lstStyle/>
          <a:p>
            <a:r>
              <a:rPr lang="en-US" sz="4800" b="1" dirty="0">
                <a:solidFill>
                  <a:schemeClr val="accent6">
                    <a:lumMod val="75000"/>
                  </a:schemeClr>
                </a:solidFill>
              </a:rPr>
              <a:t>Exploiting Inter-Warp Heterogeneity </a:t>
            </a:r>
            <a:br>
              <a:rPr lang="en-US" sz="4800" b="1" dirty="0">
                <a:solidFill>
                  <a:schemeClr val="accent6">
                    <a:lumMod val="75000"/>
                  </a:schemeClr>
                </a:solidFill>
              </a:rPr>
            </a:br>
            <a:r>
              <a:rPr lang="en-US" sz="4800" b="1" dirty="0">
                <a:solidFill>
                  <a:schemeClr val="accent6">
                    <a:lumMod val="75000"/>
                  </a:schemeClr>
                </a:solidFill>
              </a:rPr>
              <a:t>to Improve GPGPU Performance</a:t>
            </a:r>
          </a:p>
        </p:txBody>
      </p:sp>
      <p:sp>
        <p:nvSpPr>
          <p:cNvPr id="3" name="Subtitle 2"/>
          <p:cNvSpPr>
            <a:spLocks noGrp="1"/>
          </p:cNvSpPr>
          <p:nvPr>
            <p:ph type="subTitle" idx="1"/>
          </p:nvPr>
        </p:nvSpPr>
        <p:spPr>
          <a:xfrm>
            <a:off x="437947" y="2249908"/>
            <a:ext cx="8335619" cy="3093973"/>
          </a:xfrm>
        </p:spPr>
        <p:txBody>
          <a:bodyPr>
            <a:normAutofit/>
          </a:bodyPr>
          <a:lstStyle/>
          <a:p>
            <a:r>
              <a:rPr lang="en-US" sz="2800" b="1" dirty="0">
                <a:solidFill>
                  <a:schemeClr val="tx1"/>
                </a:solidFill>
              </a:rPr>
              <a:t>Rachata Ausavarungnirun</a:t>
            </a:r>
          </a:p>
          <a:p>
            <a:endParaRPr lang="en-US" sz="1800" dirty="0"/>
          </a:p>
          <a:p>
            <a:r>
              <a:rPr lang="en-US" sz="2800" dirty="0"/>
              <a:t>Saugata Ghose, Onur Kayiran, Gabriel H. Loh </a:t>
            </a:r>
          </a:p>
          <a:p>
            <a:r>
              <a:rPr lang="en-US" sz="2800" dirty="0"/>
              <a:t>Chita Das, Mahmut Kandemir, </a:t>
            </a:r>
            <a:r>
              <a:rPr lang="en-US" sz="2800" dirty="0" err="1"/>
              <a:t>Onur</a:t>
            </a:r>
            <a:r>
              <a:rPr lang="en-US" sz="2800" dirty="0"/>
              <a:t> </a:t>
            </a:r>
            <a:r>
              <a:rPr lang="en-US" sz="2800" dirty="0" err="1"/>
              <a:t>Mutlu</a:t>
            </a:r>
            <a:endParaRPr lang="en-US" sz="2800" dirty="0"/>
          </a:p>
          <a:p>
            <a:endParaRPr lang="en-US" sz="2800" dirty="0"/>
          </a:p>
          <a:p>
            <a:r>
              <a:rPr lang="en-US" sz="2800" b="1" i="1" dirty="0"/>
              <a:t>PACT-24 </a:t>
            </a:r>
            <a:r>
              <a:rPr lang="en-US" sz="2800" b="1" dirty="0"/>
              <a:t>|</a:t>
            </a:r>
            <a:r>
              <a:rPr lang="en-US" sz="2800" b="1" i="1" dirty="0"/>
              <a:t> San Francisco, CA </a:t>
            </a:r>
            <a:r>
              <a:rPr lang="en-US" sz="2800" b="1" dirty="0"/>
              <a:t>|</a:t>
            </a:r>
            <a:r>
              <a:rPr lang="en-US" sz="2800" b="1" i="1" dirty="0"/>
              <a:t> 2015</a:t>
            </a:r>
          </a:p>
        </p:txBody>
      </p:sp>
      <p:pic>
        <p:nvPicPr>
          <p:cNvPr id="6" name="Picture 2"/>
          <p:cNvPicPr>
            <a:picLocks noChangeAspect="1" noChangeArrowheads="1"/>
          </p:cNvPicPr>
          <p:nvPr/>
        </p:nvPicPr>
        <p:blipFill>
          <a:blip r:embed="rId3" cstate="print"/>
          <a:srcRect/>
          <a:stretch>
            <a:fillRect/>
          </a:stretch>
        </p:blipFill>
        <p:spPr bwMode="auto">
          <a:xfrm>
            <a:off x="0" y="5768733"/>
            <a:ext cx="2363853" cy="910084"/>
          </a:xfrm>
          <a:prstGeom prst="rect">
            <a:avLst/>
          </a:prstGeom>
          <a:noFill/>
          <a:ln w="9525">
            <a:noFill/>
            <a:miter lim="800000"/>
            <a:headEnd/>
            <a:tailEnd/>
          </a:ln>
        </p:spPr>
      </p:pic>
      <p:pic>
        <p:nvPicPr>
          <p:cNvPr id="8" name="Picture 7" descr="Burgundy_CMU_JPG_Logo.jpg"/>
          <p:cNvPicPr>
            <a:picLocks noChangeAspect="1"/>
          </p:cNvPicPr>
          <p:nvPr/>
        </p:nvPicPr>
        <p:blipFill>
          <a:blip r:embed="rId4" cstate="print"/>
          <a:stretch>
            <a:fillRect/>
          </a:stretch>
        </p:blipFill>
        <p:spPr>
          <a:xfrm>
            <a:off x="2955853" y="5615011"/>
            <a:ext cx="3446729" cy="1244652"/>
          </a:xfrm>
          <a:prstGeom prst="rect">
            <a:avLst/>
          </a:prstGeom>
        </p:spPr>
      </p:pic>
      <p:pic>
        <p:nvPicPr>
          <p:cNvPr id="9" name="Picture 8" descr="psu_logo.png"/>
          <p:cNvPicPr>
            <a:picLocks noChangeAspect="1"/>
          </p:cNvPicPr>
          <p:nvPr/>
        </p:nvPicPr>
        <p:blipFill>
          <a:blip r:embed="rId5" cstate="print"/>
          <a:srcRect b="22975"/>
          <a:stretch>
            <a:fillRect/>
          </a:stretch>
        </p:blipFill>
        <p:spPr>
          <a:xfrm>
            <a:off x="6994583" y="5519236"/>
            <a:ext cx="1933706" cy="1201436"/>
          </a:xfrm>
          <a:prstGeom prst="rect">
            <a:avLst/>
          </a:prstGeom>
        </p:spPr>
      </p:pic>
    </p:spTree>
    <p:extLst>
      <p:ext uri="{BB962C8B-B14F-4D97-AF65-F5344CB8AC3E}">
        <p14:creationId xmlns:p14="http://schemas.microsoft.com/office/powerpoint/2010/main" val="32435691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Inefficiency: Memory Divergence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12</a:t>
            </a:fld>
            <a:endParaRPr lang="en-US" dirty="0"/>
          </a:p>
        </p:txBody>
      </p:sp>
      <p:cxnSp>
        <p:nvCxnSpPr>
          <p:cNvPr id="23" name="Straight Connector 22"/>
          <p:cNvCxnSpPr/>
          <p:nvPr/>
        </p:nvCxnSpPr>
        <p:spPr>
          <a:xfrm rot="5400000">
            <a:off x="246655" y="2779932"/>
            <a:ext cx="206466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rot="16200000" flipH="1">
            <a:off x="447654" y="2781536"/>
            <a:ext cx="2059051" cy="399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rot="5400000">
            <a:off x="1588586" y="2785552"/>
            <a:ext cx="2055015"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1664959" y="1747599"/>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1861153" y="1754009"/>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rot="5400000">
            <a:off x="1012180" y="2779932"/>
            <a:ext cx="206466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rot="5400000">
            <a:off x="1211579" y="2783137"/>
            <a:ext cx="205825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a:off x="2426677" y="1754012"/>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1" name="Group 145"/>
          <p:cNvGrpSpPr/>
          <p:nvPr/>
        </p:nvGrpSpPr>
        <p:grpSpPr>
          <a:xfrm>
            <a:off x="1475182" y="4839337"/>
            <a:ext cx="1504887" cy="840824"/>
            <a:chOff x="457200" y="4950044"/>
            <a:chExt cx="1504887" cy="840824"/>
          </a:xfrm>
        </p:grpSpPr>
        <p:sp>
          <p:nvSpPr>
            <p:cNvPr id="132" name="Rectangle 131"/>
            <p:cNvSpPr/>
            <p:nvPr/>
          </p:nvSpPr>
          <p:spPr>
            <a:xfrm>
              <a:off x="457200" y="5027601"/>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Rectangle 132"/>
            <p:cNvSpPr/>
            <p:nvPr/>
          </p:nvSpPr>
          <p:spPr>
            <a:xfrm>
              <a:off x="457200" y="5499874"/>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TextBox 133"/>
            <p:cNvSpPr txBox="1"/>
            <p:nvPr/>
          </p:nvSpPr>
          <p:spPr>
            <a:xfrm>
              <a:off x="711424" y="4950044"/>
              <a:ext cx="1250663" cy="369332"/>
            </a:xfrm>
            <a:prstGeom prst="rect">
              <a:avLst/>
            </a:prstGeom>
            <a:noFill/>
          </p:spPr>
          <p:txBody>
            <a:bodyPr wrap="none" rtlCol="0">
              <a:spAutoFit/>
            </a:bodyPr>
            <a:lstStyle/>
            <a:p>
              <a:pPr algn="ctr"/>
              <a:r>
                <a:rPr lang="en-US" b="1" dirty="0"/>
                <a:t>Cache Miss</a:t>
              </a:r>
            </a:p>
          </p:txBody>
        </p:sp>
        <p:sp>
          <p:nvSpPr>
            <p:cNvPr id="135" name="TextBox 134"/>
            <p:cNvSpPr txBox="1"/>
            <p:nvPr/>
          </p:nvSpPr>
          <p:spPr>
            <a:xfrm>
              <a:off x="721472" y="5421536"/>
              <a:ext cx="1091966" cy="369332"/>
            </a:xfrm>
            <a:prstGeom prst="rect">
              <a:avLst/>
            </a:prstGeom>
            <a:noFill/>
          </p:spPr>
          <p:txBody>
            <a:bodyPr wrap="none" rtlCol="0">
              <a:spAutoFit/>
            </a:bodyPr>
            <a:lstStyle/>
            <a:p>
              <a:pPr algn="ctr"/>
              <a:r>
                <a:rPr lang="en-US" b="1" dirty="0"/>
                <a:t>Cache Hit</a:t>
              </a:r>
            </a:p>
          </p:txBody>
        </p:sp>
      </p:grpSp>
      <p:sp>
        <p:nvSpPr>
          <p:cNvPr id="136" name="TextBox 135"/>
          <p:cNvSpPr txBox="1"/>
          <p:nvPr/>
        </p:nvSpPr>
        <p:spPr>
          <a:xfrm>
            <a:off x="1295283" y="1051538"/>
            <a:ext cx="1313180" cy="523220"/>
          </a:xfrm>
          <a:prstGeom prst="rect">
            <a:avLst/>
          </a:prstGeom>
          <a:noFill/>
        </p:spPr>
        <p:txBody>
          <a:bodyPr wrap="none" rtlCol="0">
            <a:spAutoFit/>
          </a:bodyPr>
          <a:lstStyle/>
          <a:p>
            <a:pPr algn="ctr"/>
            <a:r>
              <a:rPr lang="en-US" sz="2800" b="1" dirty="0"/>
              <a:t>Warp A</a:t>
            </a:r>
          </a:p>
        </p:txBody>
      </p:sp>
      <p:sp>
        <p:nvSpPr>
          <p:cNvPr id="147" name="TextBox 146"/>
          <p:cNvSpPr txBox="1"/>
          <p:nvPr/>
        </p:nvSpPr>
        <p:spPr>
          <a:xfrm>
            <a:off x="164139" y="3350601"/>
            <a:ext cx="809837" cy="461665"/>
          </a:xfrm>
          <a:prstGeom prst="rect">
            <a:avLst/>
          </a:prstGeom>
          <a:noFill/>
        </p:spPr>
        <p:txBody>
          <a:bodyPr wrap="none" rtlCol="0">
            <a:spAutoFit/>
          </a:bodyPr>
          <a:lstStyle/>
          <a:p>
            <a:pPr algn="ctr"/>
            <a:r>
              <a:rPr lang="en-US" sz="2400" b="1" i="1" dirty="0"/>
              <a:t>Time</a:t>
            </a:r>
          </a:p>
        </p:txBody>
      </p:sp>
      <p:cxnSp>
        <p:nvCxnSpPr>
          <p:cNvPr id="148" name="Straight Connector 147"/>
          <p:cNvCxnSpPr/>
          <p:nvPr/>
        </p:nvCxnSpPr>
        <p:spPr>
          <a:xfrm rot="5400000">
            <a:off x="-1278251" y="3833685"/>
            <a:ext cx="4504454" cy="1"/>
          </a:xfrm>
          <a:prstGeom prst="line">
            <a:avLst/>
          </a:prstGeom>
          <a:ln w="38100">
            <a:solidFill>
              <a:schemeClr val="tx1"/>
            </a:solidFill>
            <a:headEnd type="none" w="lg" len="sm"/>
            <a:tailEnd type="arrow" w="lg" len="sm"/>
          </a:ln>
        </p:spPr>
        <p:style>
          <a:lnRef idx="2">
            <a:schemeClr val="accent1"/>
          </a:lnRef>
          <a:fillRef idx="0">
            <a:schemeClr val="accent1"/>
          </a:fillRef>
          <a:effectRef idx="1">
            <a:schemeClr val="accent1"/>
          </a:effectRef>
          <a:fontRef idx="minor">
            <a:schemeClr val="tx1"/>
          </a:fontRef>
        </p:style>
      </p:cxnSp>
      <p:sp>
        <p:nvSpPr>
          <p:cNvPr id="152" name="TextBox 151"/>
          <p:cNvSpPr txBox="1"/>
          <p:nvPr/>
        </p:nvSpPr>
        <p:spPr>
          <a:xfrm>
            <a:off x="2880436" y="1941007"/>
            <a:ext cx="1394432" cy="461665"/>
          </a:xfrm>
          <a:prstGeom prst="rect">
            <a:avLst/>
          </a:prstGeom>
          <a:noFill/>
        </p:spPr>
        <p:txBody>
          <a:bodyPr wrap="none" rtlCol="0">
            <a:spAutoFit/>
          </a:bodyPr>
          <a:lstStyle/>
          <a:p>
            <a:pPr algn="ctr"/>
            <a:r>
              <a:rPr lang="en-US" sz="2400" b="1" dirty="0"/>
              <a:t>Cache Hit</a:t>
            </a:r>
          </a:p>
        </p:txBody>
      </p:sp>
      <p:sp>
        <p:nvSpPr>
          <p:cNvPr id="154" name="TextBox 153"/>
          <p:cNvSpPr txBox="1"/>
          <p:nvPr/>
        </p:nvSpPr>
        <p:spPr>
          <a:xfrm>
            <a:off x="2722911" y="3739271"/>
            <a:ext cx="2010887" cy="461665"/>
          </a:xfrm>
          <a:prstGeom prst="rect">
            <a:avLst/>
          </a:prstGeom>
          <a:noFill/>
        </p:spPr>
        <p:txBody>
          <a:bodyPr wrap="none" rtlCol="0">
            <a:spAutoFit/>
          </a:bodyPr>
          <a:lstStyle/>
          <a:p>
            <a:pPr algn="ctr"/>
            <a:r>
              <a:rPr lang="en-US" sz="2400" b="1" dirty="0"/>
              <a:t>Main Memory</a:t>
            </a:r>
          </a:p>
        </p:txBody>
      </p:sp>
      <p:grpSp>
        <p:nvGrpSpPr>
          <p:cNvPr id="28" name="Group 130"/>
          <p:cNvGrpSpPr/>
          <p:nvPr/>
        </p:nvGrpSpPr>
        <p:grpSpPr>
          <a:xfrm>
            <a:off x="1192765" y="1581459"/>
            <a:ext cx="1518216" cy="177445"/>
            <a:chOff x="881277" y="1692166"/>
            <a:chExt cx="1518216" cy="177445"/>
          </a:xfrm>
        </p:grpSpPr>
        <p:sp>
          <p:nvSpPr>
            <p:cNvPr id="14" name="Rectangle 13"/>
            <p:cNvSpPr/>
            <p:nvPr/>
          </p:nvSpPr>
          <p:spPr>
            <a:xfrm>
              <a:off x="881277"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p:nvSpPr>
          <p:spPr>
            <a:xfrm>
              <a:off x="1071054"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 name="Rectangle 15"/>
            <p:cNvSpPr/>
            <p:nvPr/>
          </p:nvSpPr>
          <p:spPr>
            <a:xfrm>
              <a:off x="1260831" y="1692166"/>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p:cNvSpPr/>
            <p:nvPr/>
          </p:nvSpPr>
          <p:spPr>
            <a:xfrm>
              <a:off x="1450608" y="1692166"/>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Rectangle 17"/>
            <p:cNvSpPr/>
            <p:nvPr/>
          </p:nvSpPr>
          <p:spPr>
            <a:xfrm>
              <a:off x="1640385"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 name="Rectangle 18"/>
            <p:cNvSpPr/>
            <p:nvPr/>
          </p:nvSpPr>
          <p:spPr>
            <a:xfrm>
              <a:off x="1830162"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 name="Rectangle 19"/>
            <p:cNvSpPr/>
            <p:nvPr/>
          </p:nvSpPr>
          <p:spPr>
            <a:xfrm>
              <a:off x="2019939" y="1692166"/>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 name="Rectangle 20"/>
            <p:cNvSpPr/>
            <p:nvPr/>
          </p:nvSpPr>
          <p:spPr>
            <a:xfrm>
              <a:off x="2209716"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24" name="TextBox 123"/>
          <p:cNvSpPr txBox="1"/>
          <p:nvPr/>
        </p:nvSpPr>
        <p:spPr>
          <a:xfrm>
            <a:off x="2980069" y="2780726"/>
            <a:ext cx="1518778" cy="461665"/>
          </a:xfrm>
          <a:prstGeom prst="rect">
            <a:avLst/>
          </a:prstGeom>
          <a:noFill/>
        </p:spPr>
        <p:txBody>
          <a:bodyPr wrap="none" rtlCol="0">
            <a:spAutoFit/>
          </a:bodyPr>
          <a:lstStyle/>
          <a:p>
            <a:pPr algn="ctr"/>
            <a:r>
              <a:rPr lang="en-US" sz="2400" b="1" i="1" dirty="0">
                <a:solidFill>
                  <a:srgbClr val="0070C0"/>
                </a:solidFill>
              </a:rPr>
              <a:t>Stall Time</a:t>
            </a:r>
          </a:p>
        </p:txBody>
      </p:sp>
      <p:cxnSp>
        <p:nvCxnSpPr>
          <p:cNvPr id="36" name="Straight Connector 35"/>
          <p:cNvCxnSpPr/>
          <p:nvPr/>
        </p:nvCxnSpPr>
        <p:spPr>
          <a:xfrm flipH="1">
            <a:off x="2920959" y="1889576"/>
            <a:ext cx="1" cy="1924278"/>
          </a:xfrm>
          <a:prstGeom prst="line">
            <a:avLst/>
          </a:prstGeom>
          <a:ln w="38100">
            <a:solidFill>
              <a:srgbClr val="0070C0"/>
            </a:solidFill>
            <a:headEnd type="arrow" w="lg" len="sm"/>
            <a:tailEnd type="arrow" w="lg" len="sm"/>
          </a:ln>
        </p:spPr>
        <p:style>
          <a:lnRef idx="2">
            <a:schemeClr val="accent1"/>
          </a:lnRef>
          <a:fillRef idx="0">
            <a:schemeClr val="accent1"/>
          </a:fillRef>
          <a:effectRef idx="1">
            <a:schemeClr val="accent1"/>
          </a:effectRef>
          <a:fontRef idx="minor">
            <a:schemeClr val="tx1"/>
          </a:fontRef>
        </p:style>
      </p:cxnSp>
      <p:sp>
        <p:nvSpPr>
          <p:cNvPr id="37" name="Rounded Rectangle 111">
            <a:extLst>
              <a:ext uri="{FF2B5EF4-FFF2-40B4-BE49-F238E27FC236}">
                <a16:creationId xmlns:a16="http://schemas.microsoft.com/office/drawing/2014/main" id="{5EF158C1-EC71-46CA-A88F-567A74F7520F}"/>
              </a:ext>
            </a:extLst>
          </p:cNvPr>
          <p:cNvSpPr/>
          <p:nvPr/>
        </p:nvSpPr>
        <p:spPr>
          <a:xfrm>
            <a:off x="3577652" y="4687431"/>
            <a:ext cx="5109142" cy="1191204"/>
          </a:xfrm>
          <a:prstGeom prst="roundRect">
            <a:avLst>
              <a:gd name="adj" fmla="val 21597"/>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Q:</a:t>
            </a:r>
            <a:r>
              <a:rPr lang="en-US" sz="2600" dirty="0">
                <a:solidFill>
                  <a:schemeClr val="tx1"/>
                </a:solidFill>
              </a:rPr>
              <a:t> How to fully take advantage of the low latency L1 and L2 caches?</a:t>
            </a:r>
          </a:p>
        </p:txBody>
      </p:sp>
    </p:spTree>
    <p:extLst>
      <p:ext uri="{BB962C8B-B14F-4D97-AF65-F5344CB8AC3E}">
        <p14:creationId xmlns:p14="http://schemas.microsoft.com/office/powerpoint/2010/main" val="15497715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fade">
                                      <p:cBhvr>
                                        <p:cTn id="10" dur="500"/>
                                        <p:tgtEl>
                                          <p:spTgt spid="25"/>
                                        </p:tgtEl>
                                      </p:cBhvr>
                                    </p:animEffect>
                                  </p:childTnLst>
                                </p:cTn>
                              </p:par>
                              <p:par>
                                <p:cTn id="11" presetID="10"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animEffect transition="in" filter="fade">
                                      <p:cBhvr>
                                        <p:cTn id="13" dur="500"/>
                                        <p:tgtEl>
                                          <p:spTgt spid="26"/>
                                        </p:tgtEl>
                                      </p:cBhvr>
                                    </p:animEffect>
                                  </p:childTnLst>
                                </p:cTn>
                              </p:par>
                              <p:par>
                                <p:cTn id="14" presetID="10" presetClass="entr" presetSubtype="0" fill="hold"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500"/>
                                        <p:tgtEl>
                                          <p:spTgt spid="27"/>
                                        </p:tgtEl>
                                      </p:cBhvr>
                                    </p:animEffect>
                                  </p:childTnLst>
                                </p:cTn>
                              </p:par>
                              <p:par>
                                <p:cTn id="17" presetID="10"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animEffect transition="in" filter="fade">
                                      <p:cBhvr>
                                        <p:cTn id="19" dur="500"/>
                                        <p:tgtEl>
                                          <p:spTgt spid="29"/>
                                        </p:tgtEl>
                                      </p:cBhvr>
                                    </p:animEffect>
                                  </p:childTnLst>
                                </p:cTn>
                              </p:par>
                              <p:par>
                                <p:cTn id="20" presetID="10" presetClass="entr" presetSubtype="0" fill="hold" nodeType="with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par>
                                <p:cTn id="23" presetID="10"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animEffect transition="in" filter="fade">
                                      <p:cBhvr>
                                        <p:cTn id="25" dur="500"/>
                                        <p:tgtEl>
                                          <p:spTgt spid="32"/>
                                        </p:tgtEl>
                                      </p:cBhvr>
                                    </p:animEffect>
                                  </p:childTnLst>
                                </p:cTn>
                              </p:par>
                              <p:par>
                                <p:cTn id="26" presetID="10" presetClass="entr" presetSubtype="0" fill="hold" nodeType="withEffect">
                                  <p:stCondLst>
                                    <p:cond delay="0"/>
                                  </p:stCondLst>
                                  <p:childTnLst>
                                    <p:set>
                                      <p:cBhvr>
                                        <p:cTn id="27" dur="1" fill="hold">
                                          <p:stCondLst>
                                            <p:cond delay="0"/>
                                          </p:stCondLst>
                                        </p:cTn>
                                        <p:tgtEl>
                                          <p:spTgt spid="94"/>
                                        </p:tgtEl>
                                        <p:attrNameLst>
                                          <p:attrName>style.visibility</p:attrName>
                                        </p:attrNameLst>
                                      </p:cBhvr>
                                      <p:to>
                                        <p:strVal val="visible"/>
                                      </p:to>
                                    </p:set>
                                    <p:animEffect transition="in" filter="fade">
                                      <p:cBhvr>
                                        <p:cTn id="28" dur="500"/>
                                        <p:tgtEl>
                                          <p:spTgt spid="94"/>
                                        </p:tgtEl>
                                      </p:cBhvr>
                                    </p:animEffect>
                                  </p:childTnLst>
                                </p:cTn>
                              </p:par>
                              <p:par>
                                <p:cTn id="29" presetID="10"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fade">
                                      <p:cBhvr>
                                        <p:cTn id="31" dur="500"/>
                                        <p:tgtEl>
                                          <p:spTgt spid="3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6"/>
                                        </p:tgtEl>
                                        <p:attrNameLst>
                                          <p:attrName>style.visibility</p:attrName>
                                        </p:attrNameLst>
                                      </p:cBhvr>
                                      <p:to>
                                        <p:strVal val="visible"/>
                                      </p:to>
                                    </p:set>
                                    <p:animEffect transition="in" filter="fade">
                                      <p:cBhvr>
                                        <p:cTn id="34" dur="500"/>
                                        <p:tgtEl>
                                          <p:spTgt spid="136"/>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47"/>
                                        </p:tgtEl>
                                        <p:attrNameLst>
                                          <p:attrName>style.visibility</p:attrName>
                                        </p:attrNameLst>
                                      </p:cBhvr>
                                      <p:to>
                                        <p:strVal val="visible"/>
                                      </p:to>
                                    </p:set>
                                    <p:animEffect transition="in" filter="fade">
                                      <p:cBhvr>
                                        <p:cTn id="37" dur="500"/>
                                        <p:tgtEl>
                                          <p:spTgt spid="147"/>
                                        </p:tgtEl>
                                      </p:cBhvr>
                                    </p:animEffect>
                                  </p:childTnLst>
                                </p:cTn>
                              </p:par>
                              <p:par>
                                <p:cTn id="38" presetID="10" presetClass="entr" presetSubtype="0" fill="hold" nodeType="with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500"/>
                                        <p:tgtEl>
                                          <p:spTgt spid="14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52"/>
                                        </p:tgtEl>
                                        <p:attrNameLst>
                                          <p:attrName>style.visibility</p:attrName>
                                        </p:attrNameLst>
                                      </p:cBhvr>
                                      <p:to>
                                        <p:strVal val="visible"/>
                                      </p:to>
                                    </p:set>
                                    <p:animEffect transition="in" filter="fade">
                                      <p:cBhvr>
                                        <p:cTn id="43" dur="500"/>
                                        <p:tgtEl>
                                          <p:spTgt spid="15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54"/>
                                        </p:tgtEl>
                                        <p:attrNameLst>
                                          <p:attrName>style.visibility</p:attrName>
                                        </p:attrNameLst>
                                      </p:cBhvr>
                                      <p:to>
                                        <p:strVal val="visible"/>
                                      </p:to>
                                    </p:set>
                                    <p:animEffect transition="in" filter="fade">
                                      <p:cBhvr>
                                        <p:cTn id="46" dur="500"/>
                                        <p:tgtEl>
                                          <p:spTgt spid="154"/>
                                        </p:tgtEl>
                                      </p:cBhvr>
                                    </p:animEffect>
                                  </p:childTnLst>
                                </p:cTn>
                              </p:par>
                              <p:par>
                                <p:cTn id="47" presetID="10"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animEffect transition="in" filter="fade">
                                      <p:cBhvr>
                                        <p:cTn id="49" dur="500"/>
                                        <p:tgtEl>
                                          <p:spTgt spid="28"/>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24"/>
                                        </p:tgtEl>
                                        <p:attrNameLst>
                                          <p:attrName>style.visibility</p:attrName>
                                        </p:attrNameLst>
                                      </p:cBhvr>
                                      <p:to>
                                        <p:strVal val="visible"/>
                                      </p:to>
                                    </p:set>
                                    <p:animEffect transition="in" filter="fade">
                                      <p:cBhvr>
                                        <p:cTn id="52" dur="500"/>
                                        <p:tgtEl>
                                          <p:spTgt spid="124"/>
                                        </p:tgtEl>
                                      </p:cBhvr>
                                    </p:animEffect>
                                  </p:childTnLst>
                                </p:cTn>
                              </p:par>
                              <p:par>
                                <p:cTn id="53" presetID="10" presetClass="entr" presetSubtype="0" fill="hold" nodeType="withEffect">
                                  <p:stCondLst>
                                    <p:cond delay="0"/>
                                  </p:stCondLst>
                                  <p:childTnLst>
                                    <p:set>
                                      <p:cBhvr>
                                        <p:cTn id="54" dur="1" fill="hold">
                                          <p:stCondLst>
                                            <p:cond delay="0"/>
                                          </p:stCondLst>
                                        </p:cTn>
                                        <p:tgtEl>
                                          <p:spTgt spid="36"/>
                                        </p:tgtEl>
                                        <p:attrNameLst>
                                          <p:attrName>style.visibility</p:attrName>
                                        </p:attrNameLst>
                                      </p:cBhvr>
                                      <p:to>
                                        <p:strVal val="visible"/>
                                      </p:to>
                                    </p:set>
                                    <p:animEffect transition="in" filter="fade">
                                      <p:cBhvr>
                                        <p:cTn id="55" dur="500"/>
                                        <p:tgtEl>
                                          <p:spTgt spid="36"/>
                                        </p:tgtEl>
                                      </p:cBhvr>
                                    </p:animEffec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grpId="0" nodeType="clickEffect">
                                  <p:stCondLst>
                                    <p:cond delay="0"/>
                                  </p:stCondLst>
                                  <p:childTnLst>
                                    <p:set>
                                      <p:cBhvr>
                                        <p:cTn id="59" dur="1" fill="hold">
                                          <p:stCondLst>
                                            <p:cond delay="0"/>
                                          </p:stCondLst>
                                        </p:cTn>
                                        <p:tgtEl>
                                          <p:spTgt spid="37"/>
                                        </p:tgtEl>
                                        <p:attrNameLst>
                                          <p:attrName>style.visibility</p:attrName>
                                        </p:attrNameLst>
                                      </p:cBhvr>
                                      <p:to>
                                        <p:strVal val="visible"/>
                                      </p:to>
                                    </p:set>
                                    <p:animEffect transition="in" filter="blinds(horizontal)">
                                      <p:cBhvr>
                                        <p:cTn id="60"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47" grpId="0"/>
      <p:bldP spid="152" grpId="0"/>
      <p:bldP spid="154" grpId="0"/>
      <p:bldP spid="124" grpId="0"/>
      <p:bldP spid="3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2" name="Straight Connector 91"/>
          <p:cNvCxnSpPr/>
          <p:nvPr/>
        </p:nvCxnSpPr>
        <p:spPr>
          <a:xfrm>
            <a:off x="2118658" y="1960849"/>
            <a:ext cx="0" cy="2071991"/>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130604"/>
            <a:ext cx="8229600" cy="847546"/>
          </a:xfrm>
        </p:spPr>
        <p:txBody>
          <a:bodyPr>
            <a:normAutofit/>
          </a:bodyPr>
          <a:lstStyle/>
          <a:p>
            <a:pPr algn="l"/>
            <a:r>
              <a:rPr lang="en-US" sz="3600" dirty="0"/>
              <a:t>Observation 1: Divergence Heterogeneity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13</a:t>
            </a:fld>
            <a:endParaRPr lang="en-US" dirty="0"/>
          </a:p>
        </p:txBody>
      </p:sp>
      <p:cxnSp>
        <p:nvCxnSpPr>
          <p:cNvPr id="97" name="Straight Connector 96"/>
          <p:cNvCxnSpPr/>
          <p:nvPr/>
        </p:nvCxnSpPr>
        <p:spPr>
          <a:xfrm>
            <a:off x="2118658" y="1960174"/>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rot="5400000">
            <a:off x="4725451" y="3013070"/>
            <a:ext cx="2071870" cy="1506"/>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6" name="TextBox 115"/>
          <p:cNvSpPr txBox="1"/>
          <p:nvPr/>
        </p:nvSpPr>
        <p:spPr>
          <a:xfrm>
            <a:off x="3339457" y="2969422"/>
            <a:ext cx="1437830" cy="830997"/>
          </a:xfrm>
          <a:prstGeom prst="rect">
            <a:avLst/>
          </a:prstGeom>
          <a:noFill/>
        </p:spPr>
        <p:txBody>
          <a:bodyPr wrap="none" rtlCol="0">
            <a:spAutoFit/>
          </a:bodyPr>
          <a:lstStyle/>
          <a:p>
            <a:pPr algn="ctr"/>
            <a:r>
              <a:rPr lang="en-US" sz="2400" b="1" i="1" dirty="0">
                <a:solidFill>
                  <a:srgbClr val="0070C0"/>
                </a:solidFill>
              </a:rPr>
              <a:t>Reduced</a:t>
            </a:r>
          </a:p>
          <a:p>
            <a:pPr algn="ctr"/>
            <a:r>
              <a:rPr lang="en-US" sz="2400" b="1" i="1" dirty="0">
                <a:solidFill>
                  <a:srgbClr val="0070C0"/>
                </a:solidFill>
              </a:rPr>
              <a:t>Stall Time</a:t>
            </a:r>
          </a:p>
        </p:txBody>
      </p:sp>
      <p:cxnSp>
        <p:nvCxnSpPr>
          <p:cNvPr id="118" name="Straight Connector 117"/>
          <p:cNvCxnSpPr/>
          <p:nvPr/>
        </p:nvCxnSpPr>
        <p:spPr>
          <a:xfrm rot="5400000">
            <a:off x="1997200" y="3241704"/>
            <a:ext cx="1582271" cy="1"/>
          </a:xfrm>
          <a:prstGeom prst="line">
            <a:avLst/>
          </a:prstGeom>
          <a:ln w="38100">
            <a:solidFill>
              <a:srgbClr val="0070C0"/>
            </a:solidFill>
            <a:headEnd type="arrow" w="lg" len="sm"/>
            <a:tailEnd type="arrow" w="lg" len="sm"/>
          </a:ln>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1932773" y="2450569"/>
            <a:ext cx="1815423" cy="3"/>
          </a:xfrm>
          <a:prstGeom prst="line">
            <a:avLst/>
          </a:prstGeom>
          <a:ln>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1071966" y="4032840"/>
            <a:ext cx="7156450" cy="11152"/>
          </a:xfrm>
          <a:prstGeom prst="line">
            <a:avLst/>
          </a:prstGeom>
          <a:ln>
            <a:solidFill>
              <a:schemeClr val="tx1"/>
            </a:solidFill>
            <a:prstDash val="dash"/>
            <a:tailEnd type="none"/>
          </a:ln>
        </p:spPr>
        <p:style>
          <a:lnRef idx="2">
            <a:schemeClr val="accent1"/>
          </a:lnRef>
          <a:fillRef idx="0">
            <a:schemeClr val="accent1"/>
          </a:fillRef>
          <a:effectRef idx="1">
            <a:schemeClr val="accent1"/>
          </a:effectRef>
          <a:fontRef idx="minor">
            <a:schemeClr val="tx1"/>
          </a:fontRef>
        </p:style>
      </p:cxnSp>
      <p:grpSp>
        <p:nvGrpSpPr>
          <p:cNvPr id="10" name="Group 35"/>
          <p:cNvGrpSpPr/>
          <p:nvPr/>
        </p:nvGrpSpPr>
        <p:grpSpPr>
          <a:xfrm>
            <a:off x="2029226" y="1789537"/>
            <a:ext cx="1518216" cy="177445"/>
            <a:chOff x="879912" y="1691307"/>
            <a:chExt cx="1518216" cy="177445"/>
          </a:xfrm>
          <a:solidFill>
            <a:schemeClr val="accent3">
              <a:lumMod val="75000"/>
            </a:schemeClr>
          </a:solidFill>
        </p:grpSpPr>
        <p:sp>
          <p:nvSpPr>
            <p:cNvPr id="75" name="Rectangle 74"/>
            <p:cNvSpPr/>
            <p:nvPr/>
          </p:nvSpPr>
          <p:spPr>
            <a:xfrm>
              <a:off x="879912" y="1691307"/>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6" name="Rectangle 75"/>
            <p:cNvSpPr/>
            <p:nvPr/>
          </p:nvSpPr>
          <p:spPr>
            <a:xfrm>
              <a:off x="1069689"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7" name="Rectangle 76"/>
            <p:cNvSpPr/>
            <p:nvPr/>
          </p:nvSpPr>
          <p:spPr>
            <a:xfrm>
              <a:off x="1259466"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8" name="Rectangle 77"/>
            <p:cNvSpPr/>
            <p:nvPr/>
          </p:nvSpPr>
          <p:spPr>
            <a:xfrm>
              <a:off x="1449243"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Rectangle 78"/>
            <p:cNvSpPr/>
            <p:nvPr/>
          </p:nvSpPr>
          <p:spPr>
            <a:xfrm>
              <a:off x="1639020"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Rectangle 79"/>
            <p:cNvSpPr/>
            <p:nvPr/>
          </p:nvSpPr>
          <p:spPr>
            <a:xfrm>
              <a:off x="1828797"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1" name="Rectangle 80"/>
            <p:cNvSpPr/>
            <p:nvPr/>
          </p:nvSpPr>
          <p:spPr>
            <a:xfrm>
              <a:off x="2018574"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Rectangle 81"/>
            <p:cNvSpPr/>
            <p:nvPr/>
          </p:nvSpPr>
          <p:spPr>
            <a:xfrm>
              <a:off x="2208351"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52"/>
          <p:cNvGrpSpPr/>
          <p:nvPr/>
        </p:nvGrpSpPr>
        <p:grpSpPr>
          <a:xfrm>
            <a:off x="5656259" y="1803767"/>
            <a:ext cx="1518216" cy="177445"/>
            <a:chOff x="879912" y="1691307"/>
            <a:chExt cx="1518216" cy="177445"/>
          </a:xfrm>
          <a:solidFill>
            <a:srgbClr val="FF0000"/>
          </a:solidFill>
        </p:grpSpPr>
        <p:sp>
          <p:nvSpPr>
            <p:cNvPr id="84" name="Rectangle 83"/>
            <p:cNvSpPr/>
            <p:nvPr/>
          </p:nvSpPr>
          <p:spPr>
            <a:xfrm>
              <a:off x="879912" y="1691307"/>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5" name="Rectangle 84"/>
            <p:cNvSpPr/>
            <p:nvPr/>
          </p:nvSpPr>
          <p:spPr>
            <a:xfrm>
              <a:off x="1069689" y="1691307"/>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6" name="Rectangle 85"/>
            <p:cNvSpPr/>
            <p:nvPr/>
          </p:nvSpPr>
          <p:spPr>
            <a:xfrm>
              <a:off x="1259466"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7" name="Rectangle 86"/>
            <p:cNvSpPr/>
            <p:nvPr/>
          </p:nvSpPr>
          <p:spPr>
            <a:xfrm>
              <a:off x="1449243"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8" name="Rectangle 87"/>
            <p:cNvSpPr/>
            <p:nvPr/>
          </p:nvSpPr>
          <p:spPr>
            <a:xfrm>
              <a:off x="1639020"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9" name="Rectangle 88"/>
            <p:cNvSpPr/>
            <p:nvPr/>
          </p:nvSpPr>
          <p:spPr>
            <a:xfrm>
              <a:off x="1828797"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0" name="Rectangle 89"/>
            <p:cNvSpPr/>
            <p:nvPr/>
          </p:nvSpPr>
          <p:spPr>
            <a:xfrm>
              <a:off x="2018574"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1" name="Rectangle 90"/>
            <p:cNvSpPr/>
            <p:nvPr/>
          </p:nvSpPr>
          <p:spPr>
            <a:xfrm>
              <a:off x="2208351"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114" name="Rectangle 113"/>
          <p:cNvSpPr/>
          <p:nvPr/>
        </p:nvSpPr>
        <p:spPr>
          <a:xfrm>
            <a:off x="2030186" y="1789933"/>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9" name="Rectangle 118"/>
          <p:cNvSpPr/>
          <p:nvPr/>
        </p:nvSpPr>
        <p:spPr>
          <a:xfrm>
            <a:off x="5663121" y="1806852"/>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21" name="Straight Connector 120"/>
          <p:cNvCxnSpPr/>
          <p:nvPr/>
        </p:nvCxnSpPr>
        <p:spPr>
          <a:xfrm>
            <a:off x="5766945" y="1988398"/>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31" name="Group 145"/>
          <p:cNvGrpSpPr/>
          <p:nvPr/>
        </p:nvGrpSpPr>
        <p:grpSpPr>
          <a:xfrm>
            <a:off x="1475182" y="4840673"/>
            <a:ext cx="1504887" cy="831299"/>
            <a:chOff x="457200" y="4950044"/>
            <a:chExt cx="1504887" cy="831299"/>
          </a:xfrm>
        </p:grpSpPr>
        <p:sp>
          <p:nvSpPr>
            <p:cNvPr id="132" name="Rectangle 131"/>
            <p:cNvSpPr/>
            <p:nvPr/>
          </p:nvSpPr>
          <p:spPr>
            <a:xfrm>
              <a:off x="457200" y="5027601"/>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3" name="Rectangle 132"/>
            <p:cNvSpPr/>
            <p:nvPr/>
          </p:nvSpPr>
          <p:spPr>
            <a:xfrm>
              <a:off x="457200" y="5490349"/>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4" name="TextBox 133"/>
            <p:cNvSpPr txBox="1"/>
            <p:nvPr/>
          </p:nvSpPr>
          <p:spPr>
            <a:xfrm>
              <a:off x="711424" y="4950044"/>
              <a:ext cx="1250663" cy="369332"/>
            </a:xfrm>
            <a:prstGeom prst="rect">
              <a:avLst/>
            </a:prstGeom>
            <a:noFill/>
          </p:spPr>
          <p:txBody>
            <a:bodyPr wrap="none" rtlCol="0">
              <a:spAutoFit/>
            </a:bodyPr>
            <a:lstStyle/>
            <a:p>
              <a:pPr algn="ctr"/>
              <a:r>
                <a:rPr lang="en-US" b="1" dirty="0"/>
                <a:t>Cache Miss</a:t>
              </a:r>
            </a:p>
          </p:txBody>
        </p:sp>
        <p:sp>
          <p:nvSpPr>
            <p:cNvPr id="135" name="TextBox 134"/>
            <p:cNvSpPr txBox="1"/>
            <p:nvPr/>
          </p:nvSpPr>
          <p:spPr>
            <a:xfrm>
              <a:off x="721472" y="5412011"/>
              <a:ext cx="1091966" cy="369332"/>
            </a:xfrm>
            <a:prstGeom prst="rect">
              <a:avLst/>
            </a:prstGeom>
            <a:noFill/>
          </p:spPr>
          <p:txBody>
            <a:bodyPr wrap="none" rtlCol="0">
              <a:spAutoFit/>
            </a:bodyPr>
            <a:lstStyle/>
            <a:p>
              <a:pPr algn="ctr"/>
              <a:r>
                <a:rPr lang="en-US" b="1" dirty="0"/>
                <a:t>Cache Hit</a:t>
              </a:r>
            </a:p>
          </p:txBody>
        </p:sp>
      </p:grpSp>
      <p:sp>
        <p:nvSpPr>
          <p:cNvPr id="137" name="TextBox 136"/>
          <p:cNvSpPr txBox="1"/>
          <p:nvPr/>
        </p:nvSpPr>
        <p:spPr>
          <a:xfrm>
            <a:off x="1484607" y="1168330"/>
            <a:ext cx="2579126" cy="523220"/>
          </a:xfrm>
          <a:prstGeom prst="rect">
            <a:avLst/>
          </a:prstGeom>
          <a:noFill/>
        </p:spPr>
        <p:txBody>
          <a:bodyPr wrap="none" rtlCol="0">
            <a:spAutoFit/>
          </a:bodyPr>
          <a:lstStyle/>
          <a:p>
            <a:pPr algn="ctr"/>
            <a:r>
              <a:rPr lang="en-US" sz="2800" b="1" dirty="0"/>
              <a:t>Mostly-hit warp</a:t>
            </a:r>
          </a:p>
        </p:txBody>
      </p:sp>
      <p:sp>
        <p:nvSpPr>
          <p:cNvPr id="138" name="TextBox 137"/>
          <p:cNvSpPr txBox="1"/>
          <p:nvPr/>
        </p:nvSpPr>
        <p:spPr>
          <a:xfrm>
            <a:off x="5005488" y="1173079"/>
            <a:ext cx="2840541" cy="523220"/>
          </a:xfrm>
          <a:prstGeom prst="rect">
            <a:avLst/>
          </a:prstGeom>
          <a:noFill/>
        </p:spPr>
        <p:txBody>
          <a:bodyPr wrap="none" rtlCol="0">
            <a:spAutoFit/>
          </a:bodyPr>
          <a:lstStyle/>
          <a:p>
            <a:pPr algn="ctr"/>
            <a:r>
              <a:rPr lang="en-US" sz="2800" b="1" dirty="0"/>
              <a:t>Mostly-miss warp</a:t>
            </a:r>
          </a:p>
        </p:txBody>
      </p:sp>
      <p:sp>
        <p:nvSpPr>
          <p:cNvPr id="147" name="TextBox 146"/>
          <p:cNvSpPr txBox="1"/>
          <p:nvPr/>
        </p:nvSpPr>
        <p:spPr>
          <a:xfrm>
            <a:off x="164139" y="3350601"/>
            <a:ext cx="809837" cy="461665"/>
          </a:xfrm>
          <a:prstGeom prst="rect">
            <a:avLst/>
          </a:prstGeom>
          <a:noFill/>
        </p:spPr>
        <p:txBody>
          <a:bodyPr wrap="none" rtlCol="0">
            <a:spAutoFit/>
          </a:bodyPr>
          <a:lstStyle/>
          <a:p>
            <a:pPr algn="ctr"/>
            <a:r>
              <a:rPr lang="en-US" sz="2400" b="1" i="1" dirty="0"/>
              <a:t>Time</a:t>
            </a:r>
          </a:p>
        </p:txBody>
      </p:sp>
      <p:cxnSp>
        <p:nvCxnSpPr>
          <p:cNvPr id="148" name="Straight Connector 147"/>
          <p:cNvCxnSpPr/>
          <p:nvPr/>
        </p:nvCxnSpPr>
        <p:spPr>
          <a:xfrm rot="5400000">
            <a:off x="-1278251" y="3838136"/>
            <a:ext cx="4504454" cy="1"/>
          </a:xfrm>
          <a:prstGeom prst="line">
            <a:avLst/>
          </a:prstGeom>
          <a:ln w="38100">
            <a:solidFill>
              <a:schemeClr val="tx1"/>
            </a:solidFill>
            <a:headEnd type="none" w="lg" len="sm"/>
            <a:tailEnd type="arrow" w="lg" len="sm"/>
          </a:ln>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2321192" y="1960174"/>
            <a:ext cx="1143010" cy="483985"/>
            <a:chOff x="2321192" y="1580600"/>
            <a:chExt cx="1143010" cy="483985"/>
          </a:xfrm>
        </p:grpSpPr>
        <p:grpSp>
          <p:nvGrpSpPr>
            <p:cNvPr id="3" name="Group 139"/>
            <p:cNvGrpSpPr/>
            <p:nvPr/>
          </p:nvGrpSpPr>
          <p:grpSpPr>
            <a:xfrm>
              <a:off x="2502833" y="1580600"/>
              <a:ext cx="961369" cy="483985"/>
              <a:chOff x="4128519" y="1851896"/>
              <a:chExt cx="961369" cy="483985"/>
            </a:xfrm>
          </p:grpSpPr>
          <p:cxnSp>
            <p:nvCxnSpPr>
              <p:cNvPr id="99" name="Straight Connector 98"/>
              <p:cNvCxnSpPr/>
              <p:nvPr/>
            </p:nvCxnSpPr>
            <p:spPr>
              <a:xfrm>
                <a:off x="4128519" y="185189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4324713" y="185830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a:off x="4509519" y="185189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705713" y="185830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893694" y="185189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a:off x="5089888" y="185830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95" name="Straight Connector 94"/>
            <p:cNvCxnSpPr/>
            <p:nvPr/>
          </p:nvCxnSpPr>
          <p:spPr>
            <a:xfrm>
              <a:off x="2321192" y="1586036"/>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grpSp>
        <p:nvGrpSpPr>
          <p:cNvPr id="33" name="Group 32"/>
          <p:cNvGrpSpPr/>
          <p:nvPr/>
        </p:nvGrpSpPr>
        <p:grpSpPr>
          <a:xfrm>
            <a:off x="5953499" y="1977889"/>
            <a:ext cx="1139418" cy="2071870"/>
            <a:chOff x="6683399" y="1598315"/>
            <a:chExt cx="1139418" cy="2071870"/>
          </a:xfrm>
        </p:grpSpPr>
        <p:grpSp>
          <p:nvGrpSpPr>
            <p:cNvPr id="22" name="Group 142"/>
            <p:cNvGrpSpPr/>
            <p:nvPr/>
          </p:nvGrpSpPr>
          <p:grpSpPr>
            <a:xfrm>
              <a:off x="6870179" y="1598315"/>
              <a:ext cx="952638" cy="2071870"/>
              <a:chOff x="6928166" y="1852691"/>
              <a:chExt cx="952638" cy="2459629"/>
            </a:xfrm>
          </p:grpSpPr>
          <p:cxnSp>
            <p:nvCxnSpPr>
              <p:cNvPr id="107" name="Straight Connector 106"/>
              <p:cNvCxnSpPr/>
              <p:nvPr/>
            </p:nvCxnSpPr>
            <p:spPr>
              <a:xfrm rot="5400000">
                <a:off x="5701518" y="3079339"/>
                <a:ext cx="2454884"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rot="16200000" flipH="1">
                <a:off x="5894366" y="3079169"/>
                <a:ext cx="2448473" cy="6751"/>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rot="5400000">
                <a:off x="6079343" y="3079339"/>
                <a:ext cx="2454884"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rot="16200000" flipH="1">
                <a:off x="6274643" y="3078446"/>
                <a:ext cx="2448473" cy="8197"/>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rot="5400000">
                <a:off x="6461147" y="3081713"/>
                <a:ext cx="245962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rot="16200000" flipH="1">
                <a:off x="6653333" y="3079308"/>
                <a:ext cx="2448473" cy="646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cxnSp>
          <p:nvCxnSpPr>
            <p:cNvPr id="96" name="Straight Connector 95"/>
            <p:cNvCxnSpPr/>
            <p:nvPr/>
          </p:nvCxnSpPr>
          <p:spPr>
            <a:xfrm rot="5400000">
              <a:off x="5650256" y="2632851"/>
              <a:ext cx="2067873"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123" name="Rectangle 122"/>
          <p:cNvSpPr/>
          <p:nvPr/>
        </p:nvSpPr>
        <p:spPr>
          <a:xfrm>
            <a:off x="3080027" y="4321379"/>
            <a:ext cx="5788333" cy="2104140"/>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3200" b="1" dirty="0">
                <a:solidFill>
                  <a:srgbClr val="000000"/>
                </a:solidFill>
                <a:effectLst/>
              </a:rPr>
              <a:t>Goals 1: </a:t>
            </a:r>
          </a:p>
          <a:p>
            <a:pPr marL="457200" indent="-457200">
              <a:buFont typeface="Arial"/>
              <a:buChar char="•"/>
            </a:pPr>
            <a:r>
              <a:rPr lang="en-US" sz="3200" dirty="0">
                <a:solidFill>
                  <a:schemeClr val="tx1"/>
                </a:solidFill>
                <a:effectLst/>
              </a:rPr>
              <a:t>Convert </a:t>
            </a:r>
            <a:r>
              <a:rPr lang="en-US" sz="3200" b="1" dirty="0">
                <a:solidFill>
                  <a:schemeClr val="tx1"/>
                </a:solidFill>
                <a:effectLst/>
              </a:rPr>
              <a:t>mostly-hit</a:t>
            </a:r>
            <a:r>
              <a:rPr lang="en-US" sz="3200" dirty="0">
                <a:solidFill>
                  <a:schemeClr val="tx1"/>
                </a:solidFill>
                <a:effectLst/>
              </a:rPr>
              <a:t> warps to </a:t>
            </a:r>
            <a:r>
              <a:rPr lang="en-US" sz="3200" b="1" dirty="0">
                <a:solidFill>
                  <a:schemeClr val="tx1"/>
                </a:solidFill>
                <a:effectLst/>
              </a:rPr>
              <a:t>all-hit</a:t>
            </a:r>
            <a:r>
              <a:rPr lang="en-US" sz="3200" dirty="0">
                <a:solidFill>
                  <a:schemeClr val="tx1"/>
                </a:solidFill>
                <a:effectLst/>
              </a:rPr>
              <a:t> warps</a:t>
            </a:r>
          </a:p>
          <a:p>
            <a:pPr marL="457200" indent="-457200">
              <a:buFont typeface="Arial"/>
              <a:buChar char="•"/>
            </a:pPr>
            <a:r>
              <a:rPr lang="en-US" sz="3200" dirty="0">
                <a:solidFill>
                  <a:schemeClr val="tx1"/>
                </a:solidFill>
                <a:effectLst/>
              </a:rPr>
              <a:t>Convert </a:t>
            </a:r>
            <a:r>
              <a:rPr lang="en-US" sz="3200" b="1" dirty="0">
                <a:solidFill>
                  <a:schemeClr val="tx1"/>
                </a:solidFill>
                <a:effectLst/>
              </a:rPr>
              <a:t>mostly-miss </a:t>
            </a:r>
            <a:r>
              <a:rPr lang="en-US" sz="3200" dirty="0">
                <a:solidFill>
                  <a:schemeClr val="tx1"/>
                </a:solidFill>
                <a:effectLst/>
              </a:rPr>
              <a:t>warps to </a:t>
            </a:r>
            <a:r>
              <a:rPr lang="en-US" sz="3200" b="1" dirty="0">
                <a:solidFill>
                  <a:schemeClr val="tx1"/>
                </a:solidFill>
                <a:effectLst/>
              </a:rPr>
              <a:t>all-miss </a:t>
            </a:r>
            <a:r>
              <a:rPr lang="en-US" sz="3200" dirty="0">
                <a:solidFill>
                  <a:schemeClr val="tx1"/>
                </a:solidFill>
                <a:effectLst/>
              </a:rPr>
              <a:t>warps</a:t>
            </a:r>
          </a:p>
        </p:txBody>
      </p:sp>
      <p:sp>
        <p:nvSpPr>
          <p:cNvPr id="62" name="TextBox 61"/>
          <p:cNvSpPr txBox="1"/>
          <p:nvPr/>
        </p:nvSpPr>
        <p:spPr>
          <a:xfrm>
            <a:off x="1810475" y="1189339"/>
            <a:ext cx="1940230" cy="523220"/>
          </a:xfrm>
          <a:prstGeom prst="rect">
            <a:avLst/>
          </a:prstGeom>
          <a:noFill/>
        </p:spPr>
        <p:txBody>
          <a:bodyPr wrap="none" rtlCol="0">
            <a:spAutoFit/>
          </a:bodyPr>
          <a:lstStyle/>
          <a:p>
            <a:pPr algn="ctr"/>
            <a:r>
              <a:rPr lang="en-US" sz="2800" b="1" dirty="0"/>
              <a:t>All-hit warp</a:t>
            </a:r>
          </a:p>
        </p:txBody>
      </p:sp>
      <p:sp>
        <p:nvSpPr>
          <p:cNvPr id="63" name="TextBox 62"/>
          <p:cNvSpPr txBox="1"/>
          <p:nvPr/>
        </p:nvSpPr>
        <p:spPr>
          <a:xfrm>
            <a:off x="5345954" y="1179489"/>
            <a:ext cx="2201644" cy="523220"/>
          </a:xfrm>
          <a:prstGeom prst="rect">
            <a:avLst/>
          </a:prstGeom>
          <a:noFill/>
        </p:spPr>
        <p:txBody>
          <a:bodyPr wrap="none" rtlCol="0">
            <a:spAutoFit/>
          </a:bodyPr>
          <a:lstStyle/>
          <a:p>
            <a:pPr algn="ctr"/>
            <a:r>
              <a:rPr lang="en-US" sz="2800" b="1" dirty="0"/>
              <a:t>All-miss warp</a:t>
            </a:r>
          </a:p>
        </p:txBody>
      </p:sp>
    </p:spTree>
    <p:extLst>
      <p:ext uri="{BB962C8B-B14F-4D97-AF65-F5344CB8AC3E}">
        <p14:creationId xmlns:p14="http://schemas.microsoft.com/office/powerpoint/2010/main" val="808461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par>
                                <p:cTn id="8" presetID="1" presetClass="entr" presetSubtype="0" fill="hold" grpId="0" nodeType="withEffect">
                                  <p:stCondLst>
                                    <p:cond delay="0"/>
                                  </p:stCondLst>
                                  <p:childTnLst>
                                    <p:set>
                                      <p:cBhvr>
                                        <p:cTn id="9" dur="1" fill="hold">
                                          <p:stCondLst>
                                            <p:cond delay="0"/>
                                          </p:stCondLst>
                                        </p:cTn>
                                        <p:tgtEl>
                                          <p:spTgt spid="13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3" presetClass="entr" presetSubtype="1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blinds(horizontal)">
                                      <p:cBhvr>
                                        <p:cTn id="14" dur="500"/>
                                        <p:tgtEl>
                                          <p:spTgt spid="11"/>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1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wipe(up)">
                                      <p:cBhvr>
                                        <p:cTn id="21" dur="500"/>
                                        <p:tgtEl>
                                          <p:spTgt spid="7"/>
                                        </p:tgtEl>
                                      </p:cBhvr>
                                    </p:animEffect>
                                  </p:childTnLst>
                                </p:cTn>
                              </p:par>
                              <p:par>
                                <p:cTn id="22" presetID="22" presetClass="entr" presetSubtype="1" fill="hold" nodeType="withEffect">
                                  <p:stCondLst>
                                    <p:cond delay="0"/>
                                  </p:stCondLst>
                                  <p:childTnLst>
                                    <p:set>
                                      <p:cBhvr>
                                        <p:cTn id="23" dur="1" fill="hold">
                                          <p:stCondLst>
                                            <p:cond delay="0"/>
                                          </p:stCondLst>
                                        </p:cTn>
                                        <p:tgtEl>
                                          <p:spTgt spid="92"/>
                                        </p:tgtEl>
                                        <p:attrNameLst>
                                          <p:attrName>style.visibility</p:attrName>
                                        </p:attrNameLst>
                                      </p:cBhvr>
                                      <p:to>
                                        <p:strVal val="visible"/>
                                      </p:to>
                                    </p:set>
                                    <p:animEffect transition="in" filter="wipe(up)">
                                      <p:cBhvr>
                                        <p:cTn id="24" dur="500"/>
                                        <p:tgtEl>
                                          <p:spTgt spid="9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1" fill="hold" nodeType="clickEffect">
                                  <p:stCondLst>
                                    <p:cond delay="0"/>
                                  </p:stCondLst>
                                  <p:childTnLst>
                                    <p:set>
                                      <p:cBhvr>
                                        <p:cTn id="28" dur="1" fill="hold">
                                          <p:stCondLst>
                                            <p:cond delay="0"/>
                                          </p:stCondLst>
                                        </p:cTn>
                                        <p:tgtEl>
                                          <p:spTgt spid="121"/>
                                        </p:tgtEl>
                                        <p:attrNameLst>
                                          <p:attrName>style.visibility</p:attrName>
                                        </p:attrNameLst>
                                      </p:cBhvr>
                                      <p:to>
                                        <p:strVal val="visible"/>
                                      </p:to>
                                    </p:set>
                                    <p:animEffect transition="in" filter="wipe(up)">
                                      <p:cBhvr>
                                        <p:cTn id="29" dur="500"/>
                                        <p:tgtEl>
                                          <p:spTgt spid="121"/>
                                        </p:tgtEl>
                                      </p:cBhvr>
                                    </p:animEffect>
                                  </p:childTnLst>
                                </p:cTn>
                              </p:par>
                              <p:par>
                                <p:cTn id="30" presetID="22" presetClass="entr" presetSubtype="1" fill="hold"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up)">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17"/>
                                        </p:tgtEl>
                                        <p:attrNameLst>
                                          <p:attrName>style.visibility</p:attrName>
                                        </p:attrNameLst>
                                      </p:cBhvr>
                                      <p:to>
                                        <p:strVal val="visible"/>
                                      </p:to>
                                    </p:set>
                                    <p:animEffect transition="in" filter="blinds(horizontal)">
                                      <p:cBhvr>
                                        <p:cTn id="37" dur="500"/>
                                        <p:tgtEl>
                                          <p:spTgt spid="117"/>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14"/>
                                        </p:tgtEl>
                                        <p:attrNameLst>
                                          <p:attrName>style.visibility</p:attrName>
                                        </p:attrNameLst>
                                      </p:cBhvr>
                                      <p:to>
                                        <p:strVal val="visible"/>
                                      </p:to>
                                    </p:set>
                                    <p:animEffect transition="in" filter="blinds(horizontal)">
                                      <p:cBhvr>
                                        <p:cTn id="46" dur="500"/>
                                        <p:tgtEl>
                                          <p:spTgt spid="114"/>
                                        </p:tgtEl>
                                      </p:cBhvr>
                                    </p:animEffect>
                                  </p:childTnLst>
                                </p:cTn>
                              </p:par>
                            </p:childTnLst>
                          </p:cTn>
                        </p:par>
                        <p:par>
                          <p:cTn id="47" fill="hold">
                            <p:stCondLst>
                              <p:cond delay="500"/>
                            </p:stCondLst>
                            <p:childTnLst>
                              <p:par>
                                <p:cTn id="48" presetID="3" presetClass="exit" presetSubtype="10" fill="hold" grpId="1" nodeType="afterEffect">
                                  <p:stCondLst>
                                    <p:cond delay="0"/>
                                  </p:stCondLst>
                                  <p:childTnLst>
                                    <p:animEffect transition="out" filter="blinds(horizontal)">
                                      <p:cBhvr>
                                        <p:cTn id="49" dur="500"/>
                                        <p:tgtEl>
                                          <p:spTgt spid="137"/>
                                        </p:tgtEl>
                                      </p:cBhvr>
                                    </p:animEffect>
                                    <p:set>
                                      <p:cBhvr>
                                        <p:cTn id="50" dur="1" fill="hold">
                                          <p:stCondLst>
                                            <p:cond delay="499"/>
                                          </p:stCondLst>
                                        </p:cTn>
                                        <p:tgtEl>
                                          <p:spTgt spid="137"/>
                                        </p:tgtEl>
                                        <p:attrNameLst>
                                          <p:attrName>style.visibility</p:attrName>
                                        </p:attrNameLst>
                                      </p:cBhvr>
                                      <p:to>
                                        <p:strVal val="hidden"/>
                                      </p:to>
                                    </p:set>
                                  </p:childTnLst>
                                </p:cTn>
                              </p:par>
                            </p:childTnLst>
                          </p:cTn>
                        </p:par>
                        <p:par>
                          <p:cTn id="51" fill="hold">
                            <p:stCondLst>
                              <p:cond delay="1000"/>
                            </p:stCondLst>
                            <p:childTnLst>
                              <p:par>
                                <p:cTn id="52" presetID="3" presetClass="entr" presetSubtype="10" fill="hold" grpId="0" nodeType="afterEffect">
                                  <p:stCondLst>
                                    <p:cond delay="0"/>
                                  </p:stCondLst>
                                  <p:childTnLst>
                                    <p:set>
                                      <p:cBhvr>
                                        <p:cTn id="53" dur="1" fill="hold">
                                          <p:stCondLst>
                                            <p:cond delay="0"/>
                                          </p:stCondLst>
                                        </p:cTn>
                                        <p:tgtEl>
                                          <p:spTgt spid="62"/>
                                        </p:tgtEl>
                                        <p:attrNameLst>
                                          <p:attrName>style.visibility</p:attrName>
                                        </p:attrNameLst>
                                      </p:cBhvr>
                                      <p:to>
                                        <p:strVal val="visible"/>
                                      </p:to>
                                    </p:set>
                                    <p:animEffect transition="in" filter="blinds(horizontal)">
                                      <p:cBhvr>
                                        <p:cTn id="54" dur="500"/>
                                        <p:tgtEl>
                                          <p:spTgt spid="62"/>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4" fill="hold" nodeType="clickEffect">
                                  <p:stCondLst>
                                    <p:cond delay="0"/>
                                  </p:stCondLst>
                                  <p:childTnLst>
                                    <p:animEffect transition="out" filter="wipe(down)">
                                      <p:cBhvr>
                                        <p:cTn id="58" dur="500"/>
                                        <p:tgtEl>
                                          <p:spTgt spid="92"/>
                                        </p:tgtEl>
                                      </p:cBhvr>
                                    </p:animEffect>
                                    <p:set>
                                      <p:cBhvr>
                                        <p:cTn id="59" dur="1" fill="hold">
                                          <p:stCondLst>
                                            <p:cond delay="499"/>
                                          </p:stCondLst>
                                        </p:cTn>
                                        <p:tgtEl>
                                          <p:spTgt spid="92"/>
                                        </p:tgtEl>
                                        <p:attrNameLst>
                                          <p:attrName>style.visibility</p:attrName>
                                        </p:attrNameLst>
                                      </p:cBhvr>
                                      <p:to>
                                        <p:strVal val="hidden"/>
                                      </p:to>
                                    </p:set>
                                  </p:childTnLst>
                                </p:cTn>
                              </p:par>
                            </p:childTnLst>
                          </p:cTn>
                        </p:par>
                        <p:par>
                          <p:cTn id="60" fill="hold">
                            <p:stCondLst>
                              <p:cond delay="500"/>
                            </p:stCondLst>
                            <p:childTnLst>
                              <p:par>
                                <p:cTn id="61" presetID="22" presetClass="entr" presetSubtype="1" fill="hold" nodeType="afterEffect">
                                  <p:stCondLst>
                                    <p:cond delay="0"/>
                                  </p:stCondLst>
                                  <p:childTnLst>
                                    <p:set>
                                      <p:cBhvr>
                                        <p:cTn id="62" dur="1" fill="hold">
                                          <p:stCondLst>
                                            <p:cond delay="0"/>
                                          </p:stCondLst>
                                        </p:cTn>
                                        <p:tgtEl>
                                          <p:spTgt spid="97"/>
                                        </p:tgtEl>
                                        <p:attrNameLst>
                                          <p:attrName>style.visibility</p:attrName>
                                        </p:attrNameLst>
                                      </p:cBhvr>
                                      <p:to>
                                        <p:strVal val="visible"/>
                                      </p:to>
                                    </p:set>
                                    <p:animEffect transition="in" filter="wipe(up)">
                                      <p:cBhvr>
                                        <p:cTn id="63" dur="500"/>
                                        <p:tgtEl>
                                          <p:spTgt spid="97"/>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9"/>
                                        </p:tgtEl>
                                        <p:attrNameLst>
                                          <p:attrName>style.visibility</p:attrName>
                                        </p:attrNameLst>
                                      </p:cBhvr>
                                      <p:to>
                                        <p:strVal val="visible"/>
                                      </p:to>
                                    </p:set>
                                    <p:animEffect transition="in" filter="blinds(horizontal)">
                                      <p:cBhvr>
                                        <p:cTn id="68" dur="500"/>
                                        <p:tgtEl>
                                          <p:spTgt spid="119"/>
                                        </p:tgtEl>
                                      </p:cBhvr>
                                    </p:animEffect>
                                  </p:childTnLst>
                                </p:cTn>
                              </p:par>
                            </p:childTnLst>
                          </p:cTn>
                        </p:par>
                        <p:par>
                          <p:cTn id="69" fill="hold">
                            <p:stCondLst>
                              <p:cond delay="500"/>
                            </p:stCondLst>
                            <p:childTnLst>
                              <p:par>
                                <p:cTn id="70" presetID="3" presetClass="exit" presetSubtype="10" fill="hold" grpId="1" nodeType="afterEffect">
                                  <p:stCondLst>
                                    <p:cond delay="0"/>
                                  </p:stCondLst>
                                  <p:childTnLst>
                                    <p:animEffect transition="out" filter="blinds(horizontal)">
                                      <p:cBhvr>
                                        <p:cTn id="71" dur="500"/>
                                        <p:tgtEl>
                                          <p:spTgt spid="138"/>
                                        </p:tgtEl>
                                      </p:cBhvr>
                                    </p:animEffect>
                                    <p:set>
                                      <p:cBhvr>
                                        <p:cTn id="72" dur="1" fill="hold">
                                          <p:stCondLst>
                                            <p:cond delay="499"/>
                                          </p:stCondLst>
                                        </p:cTn>
                                        <p:tgtEl>
                                          <p:spTgt spid="138"/>
                                        </p:tgtEl>
                                        <p:attrNameLst>
                                          <p:attrName>style.visibility</p:attrName>
                                        </p:attrNameLst>
                                      </p:cBhvr>
                                      <p:to>
                                        <p:strVal val="hidden"/>
                                      </p:to>
                                    </p:set>
                                  </p:childTnLst>
                                </p:cTn>
                              </p:par>
                            </p:childTnLst>
                          </p:cTn>
                        </p:par>
                        <p:par>
                          <p:cTn id="73" fill="hold">
                            <p:stCondLst>
                              <p:cond delay="1000"/>
                            </p:stCondLst>
                            <p:childTnLst>
                              <p:par>
                                <p:cTn id="74" presetID="3" presetClass="entr" presetSubtype="10" fill="hold" grpId="0" nodeType="afterEffect">
                                  <p:stCondLst>
                                    <p:cond delay="0"/>
                                  </p:stCondLst>
                                  <p:childTnLst>
                                    <p:set>
                                      <p:cBhvr>
                                        <p:cTn id="75" dur="1" fill="hold">
                                          <p:stCondLst>
                                            <p:cond delay="0"/>
                                          </p:stCondLst>
                                        </p:cTn>
                                        <p:tgtEl>
                                          <p:spTgt spid="63"/>
                                        </p:tgtEl>
                                        <p:attrNameLst>
                                          <p:attrName>style.visibility</p:attrName>
                                        </p:attrNameLst>
                                      </p:cBhvr>
                                      <p:to>
                                        <p:strVal val="visible"/>
                                      </p:to>
                                    </p:set>
                                    <p:animEffect transition="in" filter="blinds(horizontal)">
                                      <p:cBhvr>
                                        <p:cTn id="76" dur="500"/>
                                        <p:tgtEl>
                                          <p:spTgt spid="63"/>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xit" presetSubtype="4" fill="hold" nodeType="clickEffect">
                                  <p:stCondLst>
                                    <p:cond delay="0"/>
                                  </p:stCondLst>
                                  <p:childTnLst>
                                    <p:animEffect transition="out" filter="wipe(down)">
                                      <p:cBhvr>
                                        <p:cTn id="80" dur="500"/>
                                        <p:tgtEl>
                                          <p:spTgt spid="121"/>
                                        </p:tgtEl>
                                      </p:cBhvr>
                                    </p:animEffect>
                                    <p:set>
                                      <p:cBhvr>
                                        <p:cTn id="81" dur="1" fill="hold">
                                          <p:stCondLst>
                                            <p:cond delay="499"/>
                                          </p:stCondLst>
                                        </p:cTn>
                                        <p:tgtEl>
                                          <p:spTgt spid="121"/>
                                        </p:tgtEl>
                                        <p:attrNameLst>
                                          <p:attrName>style.visibility</p:attrName>
                                        </p:attrNameLst>
                                      </p:cBhvr>
                                      <p:to>
                                        <p:strVal val="hidden"/>
                                      </p:to>
                                    </p:set>
                                  </p:childTnLst>
                                </p:cTn>
                              </p:par>
                            </p:childTnLst>
                          </p:cTn>
                        </p:par>
                        <p:par>
                          <p:cTn id="82" fill="hold">
                            <p:stCondLst>
                              <p:cond delay="500"/>
                            </p:stCondLst>
                            <p:childTnLst>
                              <p:par>
                                <p:cTn id="83" presetID="22" presetClass="entr" presetSubtype="1" fill="hold" nodeType="afterEffect">
                                  <p:stCondLst>
                                    <p:cond delay="0"/>
                                  </p:stCondLst>
                                  <p:childTnLst>
                                    <p:set>
                                      <p:cBhvr>
                                        <p:cTn id="84" dur="1" fill="hold">
                                          <p:stCondLst>
                                            <p:cond delay="0"/>
                                          </p:stCondLst>
                                        </p:cTn>
                                        <p:tgtEl>
                                          <p:spTgt spid="105"/>
                                        </p:tgtEl>
                                        <p:attrNameLst>
                                          <p:attrName>style.visibility</p:attrName>
                                        </p:attrNameLst>
                                      </p:cBhvr>
                                      <p:to>
                                        <p:strVal val="visible"/>
                                      </p:to>
                                    </p:set>
                                    <p:animEffect transition="in" filter="wipe(up)">
                                      <p:cBhvr>
                                        <p:cTn id="85" dur="500"/>
                                        <p:tgtEl>
                                          <p:spTgt spid="105"/>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presetSubtype="0" fill="hold" grpId="0" nodeType="clickEffect">
                                  <p:stCondLst>
                                    <p:cond delay="0"/>
                                  </p:stCondLst>
                                  <p:childTnLst>
                                    <p:set>
                                      <p:cBhvr>
                                        <p:cTn id="89" dur="1" fill="hold">
                                          <p:stCondLst>
                                            <p:cond delay="0"/>
                                          </p:stCondLst>
                                        </p:cTn>
                                        <p:tgtEl>
                                          <p:spTgt spid="116"/>
                                        </p:tgtEl>
                                        <p:attrNameLst>
                                          <p:attrName>style.visibility</p:attrName>
                                        </p:attrNameLst>
                                      </p:cBhvr>
                                      <p:to>
                                        <p:strVal val="visible"/>
                                      </p:to>
                                    </p:set>
                                  </p:childTnLst>
                                </p:cTn>
                              </p:par>
                              <p:par>
                                <p:cTn id="90" presetID="1" presetClass="entr" presetSubtype="0" fill="hold" nodeType="withEffect">
                                  <p:stCondLst>
                                    <p:cond delay="0"/>
                                  </p:stCondLst>
                                  <p:childTnLst>
                                    <p:set>
                                      <p:cBhvr>
                                        <p:cTn id="91" dur="1" fill="hold">
                                          <p:stCondLst>
                                            <p:cond delay="0"/>
                                          </p:stCondLst>
                                        </p:cTn>
                                        <p:tgtEl>
                                          <p:spTgt spid="118"/>
                                        </p:tgtEl>
                                        <p:attrNameLst>
                                          <p:attrName>style.visibility</p:attrName>
                                        </p:attrNameLst>
                                      </p:cBhvr>
                                      <p:to>
                                        <p:strVal val="visible"/>
                                      </p:to>
                                    </p:set>
                                  </p:childTnLst>
                                </p:cTn>
                              </p:par>
                              <p:par>
                                <p:cTn id="92" presetID="3" presetClass="entr" presetSubtype="10" fill="hold" nodeType="withEffect">
                                  <p:stCondLst>
                                    <p:cond delay="0"/>
                                  </p:stCondLst>
                                  <p:childTnLst>
                                    <p:set>
                                      <p:cBhvr>
                                        <p:cTn id="93" dur="1" fill="hold">
                                          <p:stCondLst>
                                            <p:cond delay="0"/>
                                          </p:stCondLst>
                                        </p:cTn>
                                        <p:tgtEl>
                                          <p:spTgt spid="125"/>
                                        </p:tgtEl>
                                        <p:attrNameLst>
                                          <p:attrName>style.visibility</p:attrName>
                                        </p:attrNameLst>
                                      </p:cBhvr>
                                      <p:to>
                                        <p:strVal val="visible"/>
                                      </p:to>
                                    </p:set>
                                    <p:animEffect transition="in" filter="blinds(horizontal)">
                                      <p:cBhvr>
                                        <p:cTn id="94"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 grpId="0"/>
      <p:bldP spid="114" grpId="0" animBg="1"/>
      <p:bldP spid="119" grpId="0" animBg="1"/>
      <p:bldP spid="137" grpId="0"/>
      <p:bldP spid="137" grpId="1"/>
      <p:bldP spid="138" grpId="0"/>
      <p:bldP spid="138" grpId="1"/>
      <p:bldP spid="123" grpId="0"/>
      <p:bldP spid="62" grpId="0"/>
      <p:bldP spid="6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dirty="0"/>
              <a:t>Observation 2: Stable Divergence Char.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14</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Warp retains its hit ratio during a program phase</a:t>
            </a:r>
          </a:p>
        </p:txBody>
      </p:sp>
      <p:graphicFrame>
        <p:nvGraphicFramePr>
          <p:cNvPr id="7" name="Chart 6"/>
          <p:cNvGraphicFramePr/>
          <p:nvPr>
            <p:extLst>
              <p:ext uri="{D42A27DB-BD31-4B8C-83A1-F6EECF244321}">
                <p14:modId xmlns:p14="http://schemas.microsoft.com/office/powerpoint/2010/main" val="2219144633"/>
              </p:ext>
            </p:extLst>
          </p:nvPr>
        </p:nvGraphicFramePr>
        <p:xfrm>
          <a:off x="164140" y="1537851"/>
          <a:ext cx="8522660" cy="3965575"/>
        </p:xfrm>
        <a:graphic>
          <a:graphicData uri="http://schemas.openxmlformats.org/drawingml/2006/chart">
            <c:chart xmlns:c="http://schemas.openxmlformats.org/drawingml/2006/chart" xmlns:r="http://schemas.openxmlformats.org/officeDocument/2006/relationships" r:id="rId3"/>
          </a:graphicData>
        </a:graphic>
      </p:graphicFrame>
      <p:sp>
        <p:nvSpPr>
          <p:cNvPr id="8" name="Rounded Rectangle 111">
            <a:extLst>
              <a:ext uri="{FF2B5EF4-FFF2-40B4-BE49-F238E27FC236}">
                <a16:creationId xmlns:a16="http://schemas.microsoft.com/office/drawing/2014/main" id="{E2993A89-4FBC-40D0-9F02-4C13BAC75497}"/>
              </a:ext>
            </a:extLst>
          </p:cNvPr>
          <p:cNvSpPr/>
          <p:nvPr/>
        </p:nvSpPr>
        <p:spPr>
          <a:xfrm>
            <a:off x="321061" y="5701706"/>
            <a:ext cx="8522660" cy="643517"/>
          </a:xfrm>
          <a:prstGeom prst="roundRect">
            <a:avLst>
              <a:gd name="adj" fmla="val 21597"/>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Q:</a:t>
            </a:r>
            <a:r>
              <a:rPr lang="en-US" sz="2600" dirty="0">
                <a:solidFill>
                  <a:schemeClr val="tx1"/>
                </a:solidFill>
              </a:rPr>
              <a:t> Can we lower memory requests latency even further?</a:t>
            </a:r>
          </a:p>
        </p:txBody>
      </p:sp>
    </p:spTree>
    <p:extLst>
      <p:ext uri="{BB962C8B-B14F-4D97-AF65-F5344CB8AC3E}">
        <p14:creationId xmlns:p14="http://schemas.microsoft.com/office/powerpoint/2010/main" val="231330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graphicEl>
                                              <a:chart seriesIdx="0" categoryIdx="-4" bldStep="series"/>
                                            </p:graphicEl>
                                          </p:spTgt>
                                        </p:tgtEl>
                                        <p:attrNameLst>
                                          <p:attrName>style.visibility</p:attrName>
                                        </p:attrNameLst>
                                      </p:cBhvr>
                                      <p:to>
                                        <p:strVal val="visible"/>
                                      </p:to>
                                    </p:set>
                                    <p:animEffect transition="in" filter="wipe(left)">
                                      <p:cBhvr>
                                        <p:cTn id="7" dur="500"/>
                                        <p:tgtEl>
                                          <p:spTgt spid="7">
                                            <p:graphicEl>
                                              <a:chart seriesIdx="0" categoryIdx="-4" bldStep="series"/>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graphicEl>
                                              <a:chart seriesIdx="1" categoryIdx="-4" bldStep="series"/>
                                            </p:graphicEl>
                                          </p:spTgt>
                                        </p:tgtEl>
                                        <p:attrNameLst>
                                          <p:attrName>style.visibility</p:attrName>
                                        </p:attrNameLst>
                                      </p:cBhvr>
                                      <p:to>
                                        <p:strVal val="visible"/>
                                      </p:to>
                                    </p:set>
                                    <p:animEffect transition="in" filter="wipe(left)">
                                      <p:cBhvr>
                                        <p:cTn id="12" dur="500"/>
                                        <p:tgtEl>
                                          <p:spTgt spid="7">
                                            <p:graphicEl>
                                              <a:chart seriesIdx="1"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graphicEl>
                                              <a:chart seriesIdx="2" categoryIdx="-4" bldStep="series"/>
                                            </p:graphicEl>
                                          </p:spTgt>
                                        </p:tgtEl>
                                        <p:attrNameLst>
                                          <p:attrName>style.visibility</p:attrName>
                                        </p:attrNameLst>
                                      </p:cBhvr>
                                      <p:to>
                                        <p:strVal val="visible"/>
                                      </p:to>
                                    </p:set>
                                    <p:animEffect transition="in" filter="wipe(left)">
                                      <p:cBhvr>
                                        <p:cTn id="17" dur="500"/>
                                        <p:tgtEl>
                                          <p:spTgt spid="7">
                                            <p:graphicEl>
                                              <a:chart seriesIdx="2" categoryIdx="-4" bldStep="series"/>
                                            </p:graphicEl>
                                          </p:spTgt>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
                                            <p:graphicEl>
                                              <a:chart seriesIdx="3" categoryIdx="-4" bldStep="series"/>
                                            </p:graphicEl>
                                          </p:spTgt>
                                        </p:tgtEl>
                                        <p:attrNameLst>
                                          <p:attrName>style.visibility</p:attrName>
                                        </p:attrNameLst>
                                      </p:cBhvr>
                                      <p:to>
                                        <p:strVal val="visible"/>
                                      </p:to>
                                    </p:set>
                                    <p:animEffect transition="in" filter="wipe(left)">
                                      <p:cBhvr>
                                        <p:cTn id="20" dur="500"/>
                                        <p:tgtEl>
                                          <p:spTgt spid="7">
                                            <p:graphicEl>
                                              <a:chart seriesIdx="3" categoryIdx="-4" bldStep="series"/>
                                            </p:graphic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7">
                                            <p:graphicEl>
                                              <a:chart seriesIdx="4" categoryIdx="-4" bldStep="series"/>
                                            </p:graphicEl>
                                          </p:spTgt>
                                        </p:tgtEl>
                                        <p:attrNameLst>
                                          <p:attrName>style.visibility</p:attrName>
                                        </p:attrNameLst>
                                      </p:cBhvr>
                                      <p:to>
                                        <p:strVal val="visible"/>
                                      </p:to>
                                    </p:set>
                                    <p:animEffect transition="in" filter="wipe(left)">
                                      <p:cBhvr>
                                        <p:cTn id="23" dur="500"/>
                                        <p:tgtEl>
                                          <p:spTgt spid="7">
                                            <p:graphicEl>
                                              <a:chart seriesIdx="4" categoryIdx="-4" bldStep="series"/>
                                            </p:graphic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7">
                                            <p:graphicEl>
                                              <a:chart seriesIdx="5" categoryIdx="-4" bldStep="series"/>
                                            </p:graphicEl>
                                          </p:spTgt>
                                        </p:tgtEl>
                                        <p:attrNameLst>
                                          <p:attrName>style.visibility</p:attrName>
                                        </p:attrNameLst>
                                      </p:cBhvr>
                                      <p:to>
                                        <p:strVal val="visible"/>
                                      </p:to>
                                    </p:set>
                                    <p:animEffect transition="in" filter="wipe(left)">
                                      <p:cBhvr>
                                        <p:cTn id="26" dur="500"/>
                                        <p:tgtEl>
                                          <p:spTgt spid="7">
                                            <p:graphicEl>
                                              <a:chart seriesIdx="5" categoryIdx="-4" bldStep="series"/>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uiExpand="1">
        <p:bldSub>
          <a:bldChart bld="series"/>
        </p:bldSub>
      </p:bldGraphic>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sz="3600" dirty="0"/>
              <a:t>Observation 3: Queuing at L2 Banks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15</a:t>
            </a:fld>
            <a:endParaRPr lang="en-US" dirty="0"/>
          </a:p>
        </p:txBody>
      </p:sp>
      <p:grpSp>
        <p:nvGrpSpPr>
          <p:cNvPr id="91" name="Group 278"/>
          <p:cNvGrpSpPr/>
          <p:nvPr/>
        </p:nvGrpSpPr>
        <p:grpSpPr>
          <a:xfrm>
            <a:off x="1181712" y="1216054"/>
            <a:ext cx="3040923" cy="3727938"/>
            <a:chOff x="1772236" y="1497205"/>
            <a:chExt cx="3040923" cy="3727938"/>
          </a:xfrm>
        </p:grpSpPr>
        <p:sp>
          <p:nvSpPr>
            <p:cNvPr id="92" name="Rectangle 91"/>
            <p:cNvSpPr/>
            <p:nvPr/>
          </p:nvSpPr>
          <p:spPr>
            <a:xfrm>
              <a:off x="1772236" y="1497205"/>
              <a:ext cx="3040923" cy="3727938"/>
            </a:xfrm>
            <a:prstGeom prst="rect">
              <a:avLst/>
            </a:prstGeom>
            <a:solidFill>
              <a:schemeClr val="bg1">
                <a:lumMod val="7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r>
                <a:rPr lang="en-US" b="1" i="1" dirty="0">
                  <a:solidFill>
                    <a:schemeClr val="tx1"/>
                  </a:solidFill>
                </a:rPr>
                <a:t>Shared L2 Cache</a:t>
              </a:r>
            </a:p>
          </p:txBody>
        </p:sp>
        <p:sp>
          <p:nvSpPr>
            <p:cNvPr id="93" name="Rectangle 92"/>
            <p:cNvSpPr/>
            <p:nvPr/>
          </p:nvSpPr>
          <p:spPr>
            <a:xfrm>
              <a:off x="3684528" y="1768167"/>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0</a:t>
              </a:r>
            </a:p>
          </p:txBody>
        </p:sp>
        <p:sp>
          <p:nvSpPr>
            <p:cNvPr id="94" name="Rectangle 93"/>
            <p:cNvSpPr/>
            <p:nvPr/>
          </p:nvSpPr>
          <p:spPr>
            <a:xfrm>
              <a:off x="3684528" y="2332893"/>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1</a:t>
              </a:r>
            </a:p>
          </p:txBody>
        </p:sp>
        <p:sp>
          <p:nvSpPr>
            <p:cNvPr id="95" name="Rectangle 94"/>
            <p:cNvSpPr/>
            <p:nvPr/>
          </p:nvSpPr>
          <p:spPr>
            <a:xfrm>
              <a:off x="3684528" y="2938629"/>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2</a:t>
              </a:r>
            </a:p>
          </p:txBody>
        </p:sp>
        <p:sp>
          <p:nvSpPr>
            <p:cNvPr id="96" name="Rectangle 95"/>
            <p:cNvSpPr/>
            <p:nvPr/>
          </p:nvSpPr>
          <p:spPr>
            <a:xfrm>
              <a:off x="3684528" y="4270206"/>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n</a:t>
              </a:r>
            </a:p>
          </p:txBody>
        </p:sp>
      </p:grpSp>
      <p:grpSp>
        <p:nvGrpSpPr>
          <p:cNvPr id="97" name="Group 274"/>
          <p:cNvGrpSpPr/>
          <p:nvPr/>
        </p:nvGrpSpPr>
        <p:grpSpPr>
          <a:xfrm>
            <a:off x="1491824" y="1487016"/>
            <a:ext cx="1395924" cy="412326"/>
            <a:chOff x="2082348" y="1768167"/>
            <a:chExt cx="1395924" cy="412326"/>
          </a:xfrm>
        </p:grpSpPr>
        <p:sp>
          <p:nvSpPr>
            <p:cNvPr id="98" name="Rectangle 97"/>
            <p:cNvSpPr/>
            <p:nvPr/>
          </p:nvSpPr>
          <p:spPr>
            <a:xfrm>
              <a:off x="3245618" y="1768167"/>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4" name="Rectangle 123"/>
            <p:cNvSpPr/>
            <p:nvPr/>
          </p:nvSpPr>
          <p:spPr>
            <a:xfrm>
              <a:off x="3012964" y="1768167"/>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5" name="Rectangle 124"/>
            <p:cNvSpPr/>
            <p:nvPr/>
          </p:nvSpPr>
          <p:spPr>
            <a:xfrm>
              <a:off x="2780310" y="176816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6" name="Rectangle 125"/>
            <p:cNvSpPr/>
            <p:nvPr/>
          </p:nvSpPr>
          <p:spPr>
            <a:xfrm>
              <a:off x="2547656" y="176816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7" name="Rectangle 126"/>
            <p:cNvSpPr/>
            <p:nvPr/>
          </p:nvSpPr>
          <p:spPr>
            <a:xfrm>
              <a:off x="2315002" y="176816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8" name="Rectangle 127"/>
            <p:cNvSpPr/>
            <p:nvPr/>
          </p:nvSpPr>
          <p:spPr>
            <a:xfrm>
              <a:off x="2082348" y="176816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129" name="Group 275"/>
          <p:cNvGrpSpPr/>
          <p:nvPr/>
        </p:nvGrpSpPr>
        <p:grpSpPr>
          <a:xfrm>
            <a:off x="1491824" y="2051742"/>
            <a:ext cx="1395924" cy="412326"/>
            <a:chOff x="2082348" y="2332893"/>
            <a:chExt cx="1395924" cy="412326"/>
          </a:xfrm>
        </p:grpSpPr>
        <p:sp>
          <p:nvSpPr>
            <p:cNvPr id="130" name="Rectangle 129"/>
            <p:cNvSpPr/>
            <p:nvPr/>
          </p:nvSpPr>
          <p:spPr>
            <a:xfrm>
              <a:off x="3245618"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2" name="Rectangle 131"/>
            <p:cNvSpPr/>
            <p:nvPr/>
          </p:nvSpPr>
          <p:spPr>
            <a:xfrm>
              <a:off x="3012964"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3" name="Rectangle 132"/>
            <p:cNvSpPr/>
            <p:nvPr/>
          </p:nvSpPr>
          <p:spPr>
            <a:xfrm>
              <a:off x="2780310"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4" name="Rectangle 133"/>
            <p:cNvSpPr/>
            <p:nvPr/>
          </p:nvSpPr>
          <p:spPr>
            <a:xfrm>
              <a:off x="2547656"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5" name="Rectangle 134"/>
            <p:cNvSpPr/>
            <p:nvPr/>
          </p:nvSpPr>
          <p:spPr>
            <a:xfrm>
              <a:off x="2315002"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6" name="Rectangle 135"/>
            <p:cNvSpPr/>
            <p:nvPr/>
          </p:nvSpPr>
          <p:spPr>
            <a:xfrm>
              <a:off x="2082348"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137" name="Group 276"/>
          <p:cNvGrpSpPr/>
          <p:nvPr/>
        </p:nvGrpSpPr>
        <p:grpSpPr>
          <a:xfrm>
            <a:off x="1491824" y="2657476"/>
            <a:ext cx="1395924" cy="412326"/>
            <a:chOff x="2082348" y="2938627"/>
            <a:chExt cx="1395924" cy="412326"/>
          </a:xfrm>
        </p:grpSpPr>
        <p:sp>
          <p:nvSpPr>
            <p:cNvPr id="138" name="Rectangle 137"/>
            <p:cNvSpPr/>
            <p:nvPr/>
          </p:nvSpPr>
          <p:spPr>
            <a:xfrm>
              <a:off x="3245618" y="2938627"/>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9" name="Rectangle 138"/>
            <p:cNvSpPr/>
            <p:nvPr/>
          </p:nvSpPr>
          <p:spPr>
            <a:xfrm>
              <a:off x="3012964" y="293862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0" name="Rectangle 139"/>
            <p:cNvSpPr/>
            <p:nvPr/>
          </p:nvSpPr>
          <p:spPr>
            <a:xfrm>
              <a:off x="2780310" y="293862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1" name="Rectangle 140"/>
            <p:cNvSpPr/>
            <p:nvPr/>
          </p:nvSpPr>
          <p:spPr>
            <a:xfrm>
              <a:off x="2547656" y="293862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2" name="Rectangle 141"/>
            <p:cNvSpPr/>
            <p:nvPr/>
          </p:nvSpPr>
          <p:spPr>
            <a:xfrm>
              <a:off x="2315002" y="293862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3" name="Rectangle 142"/>
            <p:cNvSpPr/>
            <p:nvPr/>
          </p:nvSpPr>
          <p:spPr>
            <a:xfrm>
              <a:off x="2082348" y="2938627"/>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144" name="Group 277"/>
          <p:cNvGrpSpPr/>
          <p:nvPr/>
        </p:nvGrpSpPr>
        <p:grpSpPr>
          <a:xfrm>
            <a:off x="1491824" y="3989055"/>
            <a:ext cx="1395924" cy="412326"/>
            <a:chOff x="2082348" y="4270206"/>
            <a:chExt cx="1395924" cy="412326"/>
          </a:xfrm>
        </p:grpSpPr>
        <p:sp>
          <p:nvSpPr>
            <p:cNvPr id="145" name="Rectangle 144"/>
            <p:cNvSpPr/>
            <p:nvPr/>
          </p:nvSpPr>
          <p:spPr>
            <a:xfrm>
              <a:off x="3245618" y="4270206"/>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6" name="Rectangle 145"/>
            <p:cNvSpPr/>
            <p:nvPr/>
          </p:nvSpPr>
          <p:spPr>
            <a:xfrm>
              <a:off x="3012964" y="4270206"/>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7" name="Rectangle 146"/>
            <p:cNvSpPr/>
            <p:nvPr/>
          </p:nvSpPr>
          <p:spPr>
            <a:xfrm>
              <a:off x="2780310" y="4270206"/>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8" name="Rectangle 147"/>
            <p:cNvSpPr/>
            <p:nvPr/>
          </p:nvSpPr>
          <p:spPr>
            <a:xfrm>
              <a:off x="2547656" y="4270206"/>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9" name="Rectangle 148"/>
            <p:cNvSpPr/>
            <p:nvPr/>
          </p:nvSpPr>
          <p:spPr>
            <a:xfrm>
              <a:off x="2315002" y="4270206"/>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50" name="Rectangle 149"/>
            <p:cNvSpPr/>
            <p:nvPr/>
          </p:nvSpPr>
          <p:spPr>
            <a:xfrm>
              <a:off x="2082348" y="4270206"/>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sp>
        <p:nvSpPr>
          <p:cNvPr id="151" name="TextBox 150"/>
          <p:cNvSpPr txBox="1"/>
          <p:nvPr/>
        </p:nvSpPr>
        <p:spPr>
          <a:xfrm rot="5400000">
            <a:off x="2046205" y="3381674"/>
            <a:ext cx="516488" cy="369332"/>
          </a:xfrm>
          <a:prstGeom prst="rect">
            <a:avLst/>
          </a:prstGeom>
          <a:noFill/>
        </p:spPr>
        <p:txBody>
          <a:bodyPr wrap="none" rtlCol="0">
            <a:spAutoFit/>
          </a:bodyPr>
          <a:lstStyle/>
          <a:p>
            <a:r>
              <a:rPr lang="en-US" dirty="0"/>
              <a:t>……</a:t>
            </a:r>
          </a:p>
        </p:txBody>
      </p:sp>
      <p:sp>
        <p:nvSpPr>
          <p:cNvPr id="152" name="TextBox 151"/>
          <p:cNvSpPr txBox="1"/>
          <p:nvPr/>
        </p:nvSpPr>
        <p:spPr>
          <a:xfrm rot="5400000">
            <a:off x="3386166" y="3369511"/>
            <a:ext cx="516488" cy="369332"/>
          </a:xfrm>
          <a:prstGeom prst="rect">
            <a:avLst/>
          </a:prstGeom>
          <a:noFill/>
        </p:spPr>
        <p:txBody>
          <a:bodyPr wrap="none" rtlCol="0">
            <a:spAutoFit/>
          </a:bodyPr>
          <a:lstStyle/>
          <a:p>
            <a:r>
              <a:rPr lang="en-US" dirty="0"/>
              <a:t>……</a:t>
            </a:r>
          </a:p>
        </p:txBody>
      </p:sp>
      <p:sp>
        <p:nvSpPr>
          <p:cNvPr id="153" name="TextBox 152"/>
          <p:cNvSpPr txBox="1"/>
          <p:nvPr/>
        </p:nvSpPr>
        <p:spPr>
          <a:xfrm>
            <a:off x="1491824" y="1206529"/>
            <a:ext cx="1432315" cy="323165"/>
          </a:xfrm>
          <a:prstGeom prst="rect">
            <a:avLst/>
          </a:prstGeom>
          <a:noFill/>
        </p:spPr>
        <p:txBody>
          <a:bodyPr wrap="none" rtlCol="0">
            <a:spAutoFit/>
          </a:bodyPr>
          <a:lstStyle/>
          <a:p>
            <a:r>
              <a:rPr lang="en-US" sz="1500" b="1" i="1" dirty="0"/>
              <a:t>Request Buffers</a:t>
            </a:r>
          </a:p>
        </p:txBody>
      </p:sp>
      <p:cxnSp>
        <p:nvCxnSpPr>
          <p:cNvPr id="154" name="Straight Arrow Connector 153"/>
          <p:cNvCxnSpPr/>
          <p:nvPr/>
        </p:nvCxnSpPr>
        <p:spPr>
          <a:xfrm>
            <a:off x="4051814" y="4160781"/>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3" name="Straight Arrow Connector 172"/>
          <p:cNvCxnSpPr/>
          <p:nvPr/>
        </p:nvCxnSpPr>
        <p:spPr>
          <a:xfrm rot="5400000" flipH="1" flipV="1">
            <a:off x="3297198" y="2926435"/>
            <a:ext cx="2473456"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4" name="Straight Arrow Connector 173"/>
          <p:cNvCxnSpPr/>
          <p:nvPr/>
        </p:nvCxnSpPr>
        <p:spPr>
          <a:xfrm>
            <a:off x="4053402" y="2863641"/>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5" name="Straight Arrow Connector 174"/>
          <p:cNvCxnSpPr/>
          <p:nvPr/>
        </p:nvCxnSpPr>
        <p:spPr>
          <a:xfrm>
            <a:off x="4053402" y="2256682"/>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76" name="Straight Arrow Connector 175"/>
          <p:cNvCxnSpPr/>
          <p:nvPr/>
        </p:nvCxnSpPr>
        <p:spPr>
          <a:xfrm>
            <a:off x="4053402" y="1688119"/>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178" name="Rectangle 177"/>
          <p:cNvSpPr/>
          <p:nvPr/>
        </p:nvSpPr>
        <p:spPr>
          <a:xfrm>
            <a:off x="4701055" y="1899341"/>
            <a:ext cx="2450153" cy="2753249"/>
          </a:xfrm>
          <a:prstGeom prst="rect">
            <a:avLst/>
          </a:prstGeom>
          <a:solidFill>
            <a:schemeClr val="accent2">
              <a:lumMod val="20000"/>
              <a:lumOff val="8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Memory</a:t>
            </a:r>
          </a:p>
          <a:p>
            <a:pPr algn="ctr"/>
            <a:r>
              <a:rPr lang="en-US" b="1" i="1" dirty="0">
                <a:solidFill>
                  <a:schemeClr val="tx1"/>
                </a:solidFill>
              </a:rPr>
              <a:t>Scheduler</a:t>
            </a:r>
          </a:p>
        </p:txBody>
      </p:sp>
      <p:cxnSp>
        <p:nvCxnSpPr>
          <p:cNvPr id="179" name="Straight Arrow Connector 178"/>
          <p:cNvCxnSpPr/>
          <p:nvPr/>
        </p:nvCxnSpPr>
        <p:spPr>
          <a:xfrm>
            <a:off x="4533926" y="2679704"/>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180" name="Down Arrow 179"/>
          <p:cNvSpPr/>
          <p:nvPr/>
        </p:nvSpPr>
        <p:spPr>
          <a:xfrm rot="16200000">
            <a:off x="7509010" y="2751836"/>
            <a:ext cx="452435" cy="779765"/>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1" name="TextBox 180"/>
          <p:cNvSpPr txBox="1"/>
          <p:nvPr/>
        </p:nvSpPr>
        <p:spPr>
          <a:xfrm>
            <a:off x="8037707" y="2915500"/>
            <a:ext cx="1081230" cy="646331"/>
          </a:xfrm>
          <a:prstGeom prst="rect">
            <a:avLst/>
          </a:prstGeom>
          <a:noFill/>
        </p:spPr>
        <p:txBody>
          <a:bodyPr wrap="square" rtlCol="0">
            <a:spAutoFit/>
          </a:bodyPr>
          <a:lstStyle/>
          <a:p>
            <a:pPr algn="ctr"/>
            <a:r>
              <a:rPr lang="en-US" b="1" i="1" dirty="0"/>
              <a:t>To </a:t>
            </a:r>
          </a:p>
          <a:p>
            <a:pPr algn="ctr"/>
            <a:r>
              <a:rPr lang="en-US" b="1" i="1" dirty="0"/>
              <a:t>DRAM</a:t>
            </a:r>
          </a:p>
        </p:txBody>
      </p:sp>
      <p:grpSp>
        <p:nvGrpSpPr>
          <p:cNvPr id="183" name="Group 274"/>
          <p:cNvGrpSpPr/>
          <p:nvPr/>
        </p:nvGrpSpPr>
        <p:grpSpPr>
          <a:xfrm>
            <a:off x="1491824" y="1487016"/>
            <a:ext cx="1395924" cy="412326"/>
            <a:chOff x="2082348" y="1768167"/>
            <a:chExt cx="1395924" cy="412326"/>
          </a:xfrm>
          <a:solidFill>
            <a:schemeClr val="bg1"/>
          </a:solidFill>
        </p:grpSpPr>
        <p:sp>
          <p:nvSpPr>
            <p:cNvPr id="184" name="Rectangle 183"/>
            <p:cNvSpPr/>
            <p:nvPr/>
          </p:nvSpPr>
          <p:spPr>
            <a:xfrm>
              <a:off x="3245618" y="176816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85" name="Rectangle 184"/>
            <p:cNvSpPr/>
            <p:nvPr/>
          </p:nvSpPr>
          <p:spPr>
            <a:xfrm>
              <a:off x="3012964" y="176816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86" name="Rectangle 185"/>
            <p:cNvSpPr/>
            <p:nvPr/>
          </p:nvSpPr>
          <p:spPr>
            <a:xfrm>
              <a:off x="2780310" y="176816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87" name="Rectangle 186"/>
            <p:cNvSpPr/>
            <p:nvPr/>
          </p:nvSpPr>
          <p:spPr>
            <a:xfrm>
              <a:off x="2547656" y="176816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2" name="Rectangle 191"/>
            <p:cNvSpPr/>
            <p:nvPr/>
          </p:nvSpPr>
          <p:spPr>
            <a:xfrm>
              <a:off x="2315002" y="176816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3" name="Rectangle 192"/>
            <p:cNvSpPr/>
            <p:nvPr/>
          </p:nvSpPr>
          <p:spPr>
            <a:xfrm>
              <a:off x="2082348" y="176816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194" name="Group 275"/>
          <p:cNvGrpSpPr/>
          <p:nvPr/>
        </p:nvGrpSpPr>
        <p:grpSpPr>
          <a:xfrm>
            <a:off x="1491824" y="2051742"/>
            <a:ext cx="1395924" cy="412326"/>
            <a:chOff x="2082348" y="2332893"/>
            <a:chExt cx="1395924" cy="412326"/>
          </a:xfrm>
          <a:solidFill>
            <a:schemeClr val="bg1"/>
          </a:solidFill>
        </p:grpSpPr>
        <p:sp>
          <p:nvSpPr>
            <p:cNvPr id="195" name="Rectangle 194"/>
            <p:cNvSpPr/>
            <p:nvPr/>
          </p:nvSpPr>
          <p:spPr>
            <a:xfrm>
              <a:off x="3245618" y="2332893"/>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6" name="Rectangle 195"/>
            <p:cNvSpPr/>
            <p:nvPr/>
          </p:nvSpPr>
          <p:spPr>
            <a:xfrm>
              <a:off x="3012964" y="2332893"/>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7" name="Rectangle 196"/>
            <p:cNvSpPr/>
            <p:nvPr/>
          </p:nvSpPr>
          <p:spPr>
            <a:xfrm>
              <a:off x="2780310" y="2332893"/>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8" name="Rectangle 197"/>
            <p:cNvSpPr/>
            <p:nvPr/>
          </p:nvSpPr>
          <p:spPr>
            <a:xfrm>
              <a:off x="2547656" y="2332893"/>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9" name="Rectangle 198"/>
            <p:cNvSpPr/>
            <p:nvPr/>
          </p:nvSpPr>
          <p:spPr>
            <a:xfrm>
              <a:off x="2315002" y="2332893"/>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0" name="Rectangle 199"/>
            <p:cNvSpPr/>
            <p:nvPr/>
          </p:nvSpPr>
          <p:spPr>
            <a:xfrm>
              <a:off x="2082348" y="2332893"/>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201" name="Group 276"/>
          <p:cNvGrpSpPr/>
          <p:nvPr/>
        </p:nvGrpSpPr>
        <p:grpSpPr>
          <a:xfrm>
            <a:off x="1491824" y="2657476"/>
            <a:ext cx="1395924" cy="412326"/>
            <a:chOff x="2082348" y="2938627"/>
            <a:chExt cx="1395924" cy="412326"/>
          </a:xfrm>
          <a:solidFill>
            <a:schemeClr val="bg1"/>
          </a:solidFill>
        </p:grpSpPr>
        <p:sp>
          <p:nvSpPr>
            <p:cNvPr id="202" name="Rectangle 201"/>
            <p:cNvSpPr/>
            <p:nvPr/>
          </p:nvSpPr>
          <p:spPr>
            <a:xfrm>
              <a:off x="3245618" y="293862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3" name="Rectangle 202"/>
            <p:cNvSpPr/>
            <p:nvPr/>
          </p:nvSpPr>
          <p:spPr>
            <a:xfrm>
              <a:off x="3012964" y="293862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4" name="Rectangle 203"/>
            <p:cNvSpPr/>
            <p:nvPr/>
          </p:nvSpPr>
          <p:spPr>
            <a:xfrm>
              <a:off x="2780310" y="293862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5" name="Rectangle 204"/>
            <p:cNvSpPr/>
            <p:nvPr/>
          </p:nvSpPr>
          <p:spPr>
            <a:xfrm>
              <a:off x="2547656" y="293862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6" name="Rectangle 205"/>
            <p:cNvSpPr/>
            <p:nvPr/>
          </p:nvSpPr>
          <p:spPr>
            <a:xfrm>
              <a:off x="2315002" y="293862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7" name="Rectangle 206"/>
            <p:cNvSpPr/>
            <p:nvPr/>
          </p:nvSpPr>
          <p:spPr>
            <a:xfrm>
              <a:off x="2082348" y="2938627"/>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208" name="Group 277"/>
          <p:cNvGrpSpPr/>
          <p:nvPr/>
        </p:nvGrpSpPr>
        <p:grpSpPr>
          <a:xfrm>
            <a:off x="1491824" y="3989055"/>
            <a:ext cx="1395924" cy="412326"/>
            <a:chOff x="2082348" y="4270206"/>
            <a:chExt cx="1395924" cy="412326"/>
          </a:xfrm>
          <a:solidFill>
            <a:schemeClr val="bg1"/>
          </a:solidFill>
        </p:grpSpPr>
        <p:sp>
          <p:nvSpPr>
            <p:cNvPr id="209" name="Rectangle 208"/>
            <p:cNvSpPr/>
            <p:nvPr/>
          </p:nvSpPr>
          <p:spPr>
            <a:xfrm>
              <a:off x="3245618" y="4270206"/>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0" name="Rectangle 209"/>
            <p:cNvSpPr/>
            <p:nvPr/>
          </p:nvSpPr>
          <p:spPr>
            <a:xfrm>
              <a:off x="3012964" y="4270206"/>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1" name="Rectangle 210"/>
            <p:cNvSpPr/>
            <p:nvPr/>
          </p:nvSpPr>
          <p:spPr>
            <a:xfrm>
              <a:off x="2780310" y="4270206"/>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2" name="Rectangle 211"/>
            <p:cNvSpPr/>
            <p:nvPr/>
          </p:nvSpPr>
          <p:spPr>
            <a:xfrm>
              <a:off x="2547656" y="4270206"/>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3" name="Rectangle 212"/>
            <p:cNvSpPr/>
            <p:nvPr/>
          </p:nvSpPr>
          <p:spPr>
            <a:xfrm>
              <a:off x="2315002" y="4270206"/>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4" name="Rectangle 213"/>
            <p:cNvSpPr/>
            <p:nvPr/>
          </p:nvSpPr>
          <p:spPr>
            <a:xfrm>
              <a:off x="2082348" y="4270206"/>
              <a:ext cx="232654" cy="412326"/>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sp>
        <p:nvSpPr>
          <p:cNvPr id="80" name="Rectangle 79"/>
          <p:cNvSpPr/>
          <p:nvPr/>
        </p:nvSpPr>
        <p:spPr>
          <a:xfrm>
            <a:off x="530186" y="4899341"/>
            <a:ext cx="8229601" cy="807791"/>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45% of requests stall 20+ cycles at the L2 queue</a:t>
            </a:r>
          </a:p>
        </p:txBody>
      </p:sp>
      <p:sp>
        <p:nvSpPr>
          <p:cNvPr id="81" name="Rectangle 80"/>
          <p:cNvSpPr/>
          <p:nvPr/>
        </p:nvSpPr>
        <p:spPr>
          <a:xfrm>
            <a:off x="1250185" y="5582232"/>
            <a:ext cx="6986645" cy="1126899"/>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lvl="1"/>
            <a:r>
              <a:rPr lang="en-US" sz="2800" b="1" dirty="0">
                <a:solidFill>
                  <a:srgbClr val="2A85FF"/>
                </a:solidFill>
              </a:rPr>
              <a:t>Goal 2: Bypass some cache accesses </a:t>
            </a:r>
          </a:p>
          <a:p>
            <a:pPr marL="914400" lvl="1" indent="-457200">
              <a:buFont typeface="Wingdings" panose="05000000000000000000" pitchFamily="2" charset="2"/>
              <a:buChar char="à"/>
            </a:pPr>
            <a:r>
              <a:rPr lang="en-US" sz="2400" b="1" dirty="0">
                <a:solidFill>
                  <a:srgbClr val="2A85FF"/>
                </a:solidFill>
                <a:sym typeface="Wingdings" panose="05000000000000000000" pitchFamily="2" charset="2"/>
              </a:rPr>
              <a:t>R</a:t>
            </a:r>
            <a:r>
              <a:rPr lang="en-US" sz="2400" b="1" dirty="0">
                <a:solidFill>
                  <a:srgbClr val="2A85FF"/>
                </a:solidFill>
              </a:rPr>
              <a:t>educe cache queuing latency</a:t>
            </a:r>
          </a:p>
          <a:p>
            <a:pPr marL="914400" lvl="1" indent="-457200">
              <a:buFont typeface="Wingdings" panose="05000000000000000000" pitchFamily="2" charset="2"/>
              <a:buChar char="à"/>
            </a:pPr>
            <a:r>
              <a:rPr lang="en-US" sz="2400" b="1" dirty="0">
                <a:solidFill>
                  <a:srgbClr val="2A85FF"/>
                </a:solidFill>
              </a:rPr>
              <a:t>Reduce cache contention</a:t>
            </a:r>
          </a:p>
        </p:txBody>
      </p:sp>
    </p:spTree>
    <p:extLst>
      <p:ext uri="{BB962C8B-B14F-4D97-AF65-F5344CB8AC3E}">
        <p14:creationId xmlns:p14="http://schemas.microsoft.com/office/powerpoint/2010/main" val="3555117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blinds(horizontal)">
                                      <p:cBhvr>
                                        <p:cTn id="7" dur="500"/>
                                        <p:tgtEl>
                                          <p:spTgt spid="91"/>
                                        </p:tgtEl>
                                      </p:cBhvr>
                                    </p:animEffect>
                                  </p:childTnLst>
                                </p:cTn>
                              </p:par>
                              <p:par>
                                <p:cTn id="8" presetID="3" presetClass="entr" presetSubtype="10" fill="hold" nodeType="withEffect">
                                  <p:stCondLst>
                                    <p:cond delay="0"/>
                                  </p:stCondLst>
                                  <p:childTnLst>
                                    <p:set>
                                      <p:cBhvr>
                                        <p:cTn id="9" dur="1" fill="hold">
                                          <p:stCondLst>
                                            <p:cond delay="0"/>
                                          </p:stCondLst>
                                        </p:cTn>
                                        <p:tgtEl>
                                          <p:spTgt spid="97"/>
                                        </p:tgtEl>
                                        <p:attrNameLst>
                                          <p:attrName>style.visibility</p:attrName>
                                        </p:attrNameLst>
                                      </p:cBhvr>
                                      <p:to>
                                        <p:strVal val="visible"/>
                                      </p:to>
                                    </p:set>
                                    <p:animEffect transition="in" filter="blinds(horizontal)">
                                      <p:cBhvr>
                                        <p:cTn id="10" dur="500"/>
                                        <p:tgtEl>
                                          <p:spTgt spid="97"/>
                                        </p:tgtEl>
                                      </p:cBhvr>
                                    </p:animEffect>
                                  </p:childTnLst>
                                </p:cTn>
                              </p:par>
                              <p:par>
                                <p:cTn id="11" presetID="3" presetClass="entr" presetSubtype="10" fill="hold" nodeType="withEffect">
                                  <p:stCondLst>
                                    <p:cond delay="0"/>
                                  </p:stCondLst>
                                  <p:childTnLst>
                                    <p:set>
                                      <p:cBhvr>
                                        <p:cTn id="12" dur="1" fill="hold">
                                          <p:stCondLst>
                                            <p:cond delay="0"/>
                                          </p:stCondLst>
                                        </p:cTn>
                                        <p:tgtEl>
                                          <p:spTgt spid="129"/>
                                        </p:tgtEl>
                                        <p:attrNameLst>
                                          <p:attrName>style.visibility</p:attrName>
                                        </p:attrNameLst>
                                      </p:cBhvr>
                                      <p:to>
                                        <p:strVal val="visible"/>
                                      </p:to>
                                    </p:set>
                                    <p:animEffect transition="in" filter="blinds(horizontal)">
                                      <p:cBhvr>
                                        <p:cTn id="13" dur="500"/>
                                        <p:tgtEl>
                                          <p:spTgt spid="129"/>
                                        </p:tgtEl>
                                      </p:cBhvr>
                                    </p:animEffect>
                                  </p:childTnLst>
                                </p:cTn>
                              </p:par>
                              <p:par>
                                <p:cTn id="14" presetID="3" presetClass="entr" presetSubtype="10" fill="hold" nodeType="withEffect">
                                  <p:stCondLst>
                                    <p:cond delay="0"/>
                                  </p:stCondLst>
                                  <p:childTnLst>
                                    <p:set>
                                      <p:cBhvr>
                                        <p:cTn id="15" dur="1" fill="hold">
                                          <p:stCondLst>
                                            <p:cond delay="0"/>
                                          </p:stCondLst>
                                        </p:cTn>
                                        <p:tgtEl>
                                          <p:spTgt spid="137"/>
                                        </p:tgtEl>
                                        <p:attrNameLst>
                                          <p:attrName>style.visibility</p:attrName>
                                        </p:attrNameLst>
                                      </p:cBhvr>
                                      <p:to>
                                        <p:strVal val="visible"/>
                                      </p:to>
                                    </p:set>
                                    <p:animEffect transition="in" filter="blinds(horizontal)">
                                      <p:cBhvr>
                                        <p:cTn id="16" dur="500"/>
                                        <p:tgtEl>
                                          <p:spTgt spid="137"/>
                                        </p:tgtEl>
                                      </p:cBhvr>
                                    </p:animEffect>
                                  </p:childTnLst>
                                </p:cTn>
                              </p:par>
                              <p:par>
                                <p:cTn id="17" presetID="3" presetClass="entr" presetSubtype="10" fill="hold" nodeType="withEffect">
                                  <p:stCondLst>
                                    <p:cond delay="0"/>
                                  </p:stCondLst>
                                  <p:childTnLst>
                                    <p:set>
                                      <p:cBhvr>
                                        <p:cTn id="18" dur="1" fill="hold">
                                          <p:stCondLst>
                                            <p:cond delay="0"/>
                                          </p:stCondLst>
                                        </p:cTn>
                                        <p:tgtEl>
                                          <p:spTgt spid="144"/>
                                        </p:tgtEl>
                                        <p:attrNameLst>
                                          <p:attrName>style.visibility</p:attrName>
                                        </p:attrNameLst>
                                      </p:cBhvr>
                                      <p:to>
                                        <p:strVal val="visible"/>
                                      </p:to>
                                    </p:set>
                                    <p:animEffect transition="in" filter="blinds(horizontal)">
                                      <p:cBhvr>
                                        <p:cTn id="19" dur="500"/>
                                        <p:tgtEl>
                                          <p:spTgt spid="144"/>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linds(horizontal)">
                                      <p:cBhvr>
                                        <p:cTn id="22" dur="500"/>
                                        <p:tgtEl>
                                          <p:spTgt spid="15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52"/>
                                        </p:tgtEl>
                                        <p:attrNameLst>
                                          <p:attrName>style.visibility</p:attrName>
                                        </p:attrNameLst>
                                      </p:cBhvr>
                                      <p:to>
                                        <p:strVal val="visible"/>
                                      </p:to>
                                    </p:set>
                                    <p:animEffect transition="in" filter="blinds(horizontal)">
                                      <p:cBhvr>
                                        <p:cTn id="25" dur="500"/>
                                        <p:tgtEl>
                                          <p:spTgt spid="15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53"/>
                                        </p:tgtEl>
                                        <p:attrNameLst>
                                          <p:attrName>style.visibility</p:attrName>
                                        </p:attrNameLst>
                                      </p:cBhvr>
                                      <p:to>
                                        <p:strVal val="visible"/>
                                      </p:to>
                                    </p:set>
                                    <p:animEffect transition="in" filter="blinds(horizontal)">
                                      <p:cBhvr>
                                        <p:cTn id="28" dur="500"/>
                                        <p:tgtEl>
                                          <p:spTgt spid="153"/>
                                        </p:tgtEl>
                                      </p:cBhvr>
                                    </p:animEffect>
                                  </p:childTnLst>
                                </p:cTn>
                              </p:par>
                              <p:par>
                                <p:cTn id="29" presetID="3" presetClass="entr" presetSubtype="10" fill="hold" nodeType="withEffect">
                                  <p:stCondLst>
                                    <p:cond delay="0"/>
                                  </p:stCondLst>
                                  <p:childTnLst>
                                    <p:set>
                                      <p:cBhvr>
                                        <p:cTn id="30" dur="1" fill="hold">
                                          <p:stCondLst>
                                            <p:cond delay="0"/>
                                          </p:stCondLst>
                                        </p:cTn>
                                        <p:tgtEl>
                                          <p:spTgt spid="183"/>
                                        </p:tgtEl>
                                        <p:attrNameLst>
                                          <p:attrName>style.visibility</p:attrName>
                                        </p:attrNameLst>
                                      </p:cBhvr>
                                      <p:to>
                                        <p:strVal val="visible"/>
                                      </p:to>
                                    </p:set>
                                    <p:animEffect transition="in" filter="blinds(horizontal)">
                                      <p:cBhvr>
                                        <p:cTn id="31" dur="500"/>
                                        <p:tgtEl>
                                          <p:spTgt spid="183"/>
                                        </p:tgtEl>
                                      </p:cBhvr>
                                    </p:animEffect>
                                  </p:childTnLst>
                                </p:cTn>
                              </p:par>
                              <p:par>
                                <p:cTn id="32" presetID="3" presetClass="entr" presetSubtype="10" fill="hold" nodeType="withEffect">
                                  <p:stCondLst>
                                    <p:cond delay="0"/>
                                  </p:stCondLst>
                                  <p:childTnLst>
                                    <p:set>
                                      <p:cBhvr>
                                        <p:cTn id="33" dur="1" fill="hold">
                                          <p:stCondLst>
                                            <p:cond delay="0"/>
                                          </p:stCondLst>
                                        </p:cTn>
                                        <p:tgtEl>
                                          <p:spTgt spid="194"/>
                                        </p:tgtEl>
                                        <p:attrNameLst>
                                          <p:attrName>style.visibility</p:attrName>
                                        </p:attrNameLst>
                                      </p:cBhvr>
                                      <p:to>
                                        <p:strVal val="visible"/>
                                      </p:to>
                                    </p:set>
                                    <p:animEffect transition="in" filter="blinds(horizontal)">
                                      <p:cBhvr>
                                        <p:cTn id="34" dur="500"/>
                                        <p:tgtEl>
                                          <p:spTgt spid="194"/>
                                        </p:tgtEl>
                                      </p:cBhvr>
                                    </p:animEffect>
                                  </p:childTnLst>
                                </p:cTn>
                              </p:par>
                              <p:par>
                                <p:cTn id="35" presetID="3" presetClass="entr" presetSubtype="10" fill="hold" nodeType="withEffect">
                                  <p:stCondLst>
                                    <p:cond delay="0"/>
                                  </p:stCondLst>
                                  <p:childTnLst>
                                    <p:set>
                                      <p:cBhvr>
                                        <p:cTn id="36" dur="1" fill="hold">
                                          <p:stCondLst>
                                            <p:cond delay="0"/>
                                          </p:stCondLst>
                                        </p:cTn>
                                        <p:tgtEl>
                                          <p:spTgt spid="201"/>
                                        </p:tgtEl>
                                        <p:attrNameLst>
                                          <p:attrName>style.visibility</p:attrName>
                                        </p:attrNameLst>
                                      </p:cBhvr>
                                      <p:to>
                                        <p:strVal val="visible"/>
                                      </p:to>
                                    </p:set>
                                    <p:animEffect transition="in" filter="blinds(horizontal)">
                                      <p:cBhvr>
                                        <p:cTn id="37" dur="500"/>
                                        <p:tgtEl>
                                          <p:spTgt spid="201"/>
                                        </p:tgtEl>
                                      </p:cBhvr>
                                    </p:animEffect>
                                  </p:childTnLst>
                                </p:cTn>
                              </p:par>
                              <p:par>
                                <p:cTn id="38" presetID="3" presetClass="entr" presetSubtype="10" fill="hold" nodeType="withEffect">
                                  <p:stCondLst>
                                    <p:cond delay="0"/>
                                  </p:stCondLst>
                                  <p:childTnLst>
                                    <p:set>
                                      <p:cBhvr>
                                        <p:cTn id="39" dur="1" fill="hold">
                                          <p:stCondLst>
                                            <p:cond delay="0"/>
                                          </p:stCondLst>
                                        </p:cTn>
                                        <p:tgtEl>
                                          <p:spTgt spid="208"/>
                                        </p:tgtEl>
                                        <p:attrNameLst>
                                          <p:attrName>style.visibility</p:attrName>
                                        </p:attrNameLst>
                                      </p:cBhvr>
                                      <p:to>
                                        <p:strVal val="visible"/>
                                      </p:to>
                                    </p:set>
                                    <p:animEffect transition="in" filter="blinds(horizontal)">
                                      <p:cBhvr>
                                        <p:cTn id="40" dur="500"/>
                                        <p:tgtEl>
                                          <p:spTgt spid="208"/>
                                        </p:tgtEl>
                                      </p:cBhvr>
                                    </p:animEffect>
                                  </p:childTnLst>
                                </p:cTn>
                              </p:par>
                              <p:par>
                                <p:cTn id="41" presetID="3" presetClass="entr" presetSubtype="10" fill="hold" nodeType="withEffect">
                                  <p:stCondLst>
                                    <p:cond delay="0"/>
                                  </p:stCondLst>
                                  <p:childTnLst>
                                    <p:set>
                                      <p:cBhvr>
                                        <p:cTn id="42" dur="1" fill="hold">
                                          <p:stCondLst>
                                            <p:cond delay="0"/>
                                          </p:stCondLst>
                                        </p:cTn>
                                        <p:tgtEl>
                                          <p:spTgt spid="154"/>
                                        </p:tgtEl>
                                        <p:attrNameLst>
                                          <p:attrName>style.visibility</p:attrName>
                                        </p:attrNameLst>
                                      </p:cBhvr>
                                      <p:to>
                                        <p:strVal val="visible"/>
                                      </p:to>
                                    </p:set>
                                    <p:animEffect transition="in" filter="blinds(horizontal)">
                                      <p:cBhvr>
                                        <p:cTn id="43" dur="500"/>
                                        <p:tgtEl>
                                          <p:spTgt spid="154"/>
                                        </p:tgtEl>
                                      </p:cBhvr>
                                    </p:animEffect>
                                  </p:childTnLst>
                                </p:cTn>
                              </p:par>
                              <p:par>
                                <p:cTn id="44" presetID="3" presetClass="entr" presetSubtype="10" fill="hold" nodeType="withEffect">
                                  <p:stCondLst>
                                    <p:cond delay="0"/>
                                  </p:stCondLst>
                                  <p:childTnLst>
                                    <p:set>
                                      <p:cBhvr>
                                        <p:cTn id="45" dur="1" fill="hold">
                                          <p:stCondLst>
                                            <p:cond delay="0"/>
                                          </p:stCondLst>
                                        </p:cTn>
                                        <p:tgtEl>
                                          <p:spTgt spid="173"/>
                                        </p:tgtEl>
                                        <p:attrNameLst>
                                          <p:attrName>style.visibility</p:attrName>
                                        </p:attrNameLst>
                                      </p:cBhvr>
                                      <p:to>
                                        <p:strVal val="visible"/>
                                      </p:to>
                                    </p:set>
                                    <p:animEffect transition="in" filter="blinds(horizontal)">
                                      <p:cBhvr>
                                        <p:cTn id="46" dur="500"/>
                                        <p:tgtEl>
                                          <p:spTgt spid="173"/>
                                        </p:tgtEl>
                                      </p:cBhvr>
                                    </p:animEffect>
                                  </p:childTnLst>
                                </p:cTn>
                              </p:par>
                              <p:par>
                                <p:cTn id="47" presetID="3" presetClass="entr" presetSubtype="10" fill="hold" nodeType="withEffect">
                                  <p:stCondLst>
                                    <p:cond delay="0"/>
                                  </p:stCondLst>
                                  <p:childTnLst>
                                    <p:set>
                                      <p:cBhvr>
                                        <p:cTn id="48" dur="1" fill="hold">
                                          <p:stCondLst>
                                            <p:cond delay="0"/>
                                          </p:stCondLst>
                                        </p:cTn>
                                        <p:tgtEl>
                                          <p:spTgt spid="174"/>
                                        </p:tgtEl>
                                        <p:attrNameLst>
                                          <p:attrName>style.visibility</p:attrName>
                                        </p:attrNameLst>
                                      </p:cBhvr>
                                      <p:to>
                                        <p:strVal val="visible"/>
                                      </p:to>
                                    </p:set>
                                    <p:animEffect transition="in" filter="blinds(horizontal)">
                                      <p:cBhvr>
                                        <p:cTn id="49" dur="500"/>
                                        <p:tgtEl>
                                          <p:spTgt spid="174"/>
                                        </p:tgtEl>
                                      </p:cBhvr>
                                    </p:animEffect>
                                  </p:childTnLst>
                                </p:cTn>
                              </p:par>
                              <p:par>
                                <p:cTn id="50" presetID="3" presetClass="entr" presetSubtype="10" fill="hold" nodeType="withEffect">
                                  <p:stCondLst>
                                    <p:cond delay="0"/>
                                  </p:stCondLst>
                                  <p:childTnLst>
                                    <p:set>
                                      <p:cBhvr>
                                        <p:cTn id="51" dur="1" fill="hold">
                                          <p:stCondLst>
                                            <p:cond delay="0"/>
                                          </p:stCondLst>
                                        </p:cTn>
                                        <p:tgtEl>
                                          <p:spTgt spid="175"/>
                                        </p:tgtEl>
                                        <p:attrNameLst>
                                          <p:attrName>style.visibility</p:attrName>
                                        </p:attrNameLst>
                                      </p:cBhvr>
                                      <p:to>
                                        <p:strVal val="visible"/>
                                      </p:to>
                                    </p:set>
                                    <p:animEffect transition="in" filter="blinds(horizontal)">
                                      <p:cBhvr>
                                        <p:cTn id="52" dur="500"/>
                                        <p:tgtEl>
                                          <p:spTgt spid="175"/>
                                        </p:tgtEl>
                                      </p:cBhvr>
                                    </p:animEffect>
                                  </p:childTnLst>
                                </p:cTn>
                              </p:par>
                              <p:par>
                                <p:cTn id="53" presetID="3" presetClass="entr" presetSubtype="10" fill="hold" nodeType="withEffect">
                                  <p:stCondLst>
                                    <p:cond delay="0"/>
                                  </p:stCondLst>
                                  <p:childTnLst>
                                    <p:set>
                                      <p:cBhvr>
                                        <p:cTn id="54" dur="1" fill="hold">
                                          <p:stCondLst>
                                            <p:cond delay="0"/>
                                          </p:stCondLst>
                                        </p:cTn>
                                        <p:tgtEl>
                                          <p:spTgt spid="176"/>
                                        </p:tgtEl>
                                        <p:attrNameLst>
                                          <p:attrName>style.visibility</p:attrName>
                                        </p:attrNameLst>
                                      </p:cBhvr>
                                      <p:to>
                                        <p:strVal val="visible"/>
                                      </p:to>
                                    </p:set>
                                    <p:animEffect transition="in" filter="blinds(horizontal)">
                                      <p:cBhvr>
                                        <p:cTn id="55" dur="500"/>
                                        <p:tgtEl>
                                          <p:spTgt spid="176"/>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178"/>
                                        </p:tgtEl>
                                        <p:attrNameLst>
                                          <p:attrName>style.visibility</p:attrName>
                                        </p:attrNameLst>
                                      </p:cBhvr>
                                      <p:to>
                                        <p:strVal val="visible"/>
                                      </p:to>
                                    </p:set>
                                    <p:animEffect transition="in" filter="blinds(horizontal)">
                                      <p:cBhvr>
                                        <p:cTn id="58" dur="500"/>
                                        <p:tgtEl>
                                          <p:spTgt spid="178"/>
                                        </p:tgtEl>
                                      </p:cBhvr>
                                    </p:animEffect>
                                  </p:childTnLst>
                                </p:cTn>
                              </p:par>
                              <p:par>
                                <p:cTn id="59" presetID="3" presetClass="entr" presetSubtype="10" fill="hold" nodeType="withEffect">
                                  <p:stCondLst>
                                    <p:cond delay="0"/>
                                  </p:stCondLst>
                                  <p:childTnLst>
                                    <p:set>
                                      <p:cBhvr>
                                        <p:cTn id="60" dur="1" fill="hold">
                                          <p:stCondLst>
                                            <p:cond delay="0"/>
                                          </p:stCondLst>
                                        </p:cTn>
                                        <p:tgtEl>
                                          <p:spTgt spid="179"/>
                                        </p:tgtEl>
                                        <p:attrNameLst>
                                          <p:attrName>style.visibility</p:attrName>
                                        </p:attrNameLst>
                                      </p:cBhvr>
                                      <p:to>
                                        <p:strVal val="visible"/>
                                      </p:to>
                                    </p:set>
                                    <p:animEffect transition="in" filter="blinds(horizontal)">
                                      <p:cBhvr>
                                        <p:cTn id="61" dur="500"/>
                                        <p:tgtEl>
                                          <p:spTgt spid="179"/>
                                        </p:tgtEl>
                                      </p:cBhvr>
                                    </p:animEffect>
                                  </p:childTnLst>
                                </p:cTn>
                              </p:par>
                              <p:par>
                                <p:cTn id="62" presetID="3" presetClass="entr" presetSubtype="10" fill="hold" grpId="0" nodeType="withEffect">
                                  <p:stCondLst>
                                    <p:cond delay="0"/>
                                  </p:stCondLst>
                                  <p:childTnLst>
                                    <p:set>
                                      <p:cBhvr>
                                        <p:cTn id="63" dur="1" fill="hold">
                                          <p:stCondLst>
                                            <p:cond delay="0"/>
                                          </p:stCondLst>
                                        </p:cTn>
                                        <p:tgtEl>
                                          <p:spTgt spid="180"/>
                                        </p:tgtEl>
                                        <p:attrNameLst>
                                          <p:attrName>style.visibility</p:attrName>
                                        </p:attrNameLst>
                                      </p:cBhvr>
                                      <p:to>
                                        <p:strVal val="visible"/>
                                      </p:to>
                                    </p:set>
                                    <p:animEffect transition="in" filter="blinds(horizontal)">
                                      <p:cBhvr>
                                        <p:cTn id="64" dur="500"/>
                                        <p:tgtEl>
                                          <p:spTgt spid="180"/>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81"/>
                                        </p:tgtEl>
                                        <p:attrNameLst>
                                          <p:attrName>style.visibility</p:attrName>
                                        </p:attrNameLst>
                                      </p:cBhvr>
                                      <p:to>
                                        <p:strVal val="visible"/>
                                      </p:to>
                                    </p:set>
                                    <p:animEffect transition="in" filter="blinds(horizontal)">
                                      <p:cBhvr>
                                        <p:cTn id="67" dur="500"/>
                                        <p:tgtEl>
                                          <p:spTgt spid="18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2" fill="hold" nodeType="clickEffect">
                                  <p:stCondLst>
                                    <p:cond delay="0"/>
                                  </p:stCondLst>
                                  <p:childTnLst>
                                    <p:animEffect transition="out" filter="wipe(right)">
                                      <p:cBhvr>
                                        <p:cTn id="71" dur="500"/>
                                        <p:tgtEl>
                                          <p:spTgt spid="183"/>
                                        </p:tgtEl>
                                      </p:cBhvr>
                                    </p:animEffect>
                                    <p:set>
                                      <p:cBhvr>
                                        <p:cTn id="72" dur="1" fill="hold">
                                          <p:stCondLst>
                                            <p:cond delay="499"/>
                                          </p:stCondLst>
                                        </p:cTn>
                                        <p:tgtEl>
                                          <p:spTgt spid="183"/>
                                        </p:tgtEl>
                                        <p:attrNameLst>
                                          <p:attrName>style.visibility</p:attrName>
                                        </p:attrNameLst>
                                      </p:cBhvr>
                                      <p:to>
                                        <p:strVal val="hidden"/>
                                      </p:to>
                                    </p:set>
                                  </p:childTnLst>
                                </p:cTn>
                              </p:par>
                              <p:par>
                                <p:cTn id="73" presetID="22" presetClass="exit" presetSubtype="2" fill="hold" nodeType="withEffect">
                                  <p:stCondLst>
                                    <p:cond delay="0"/>
                                  </p:stCondLst>
                                  <p:childTnLst>
                                    <p:animEffect transition="out" filter="wipe(right)">
                                      <p:cBhvr>
                                        <p:cTn id="74" dur="500"/>
                                        <p:tgtEl>
                                          <p:spTgt spid="194"/>
                                        </p:tgtEl>
                                      </p:cBhvr>
                                    </p:animEffect>
                                    <p:set>
                                      <p:cBhvr>
                                        <p:cTn id="75" dur="1" fill="hold">
                                          <p:stCondLst>
                                            <p:cond delay="499"/>
                                          </p:stCondLst>
                                        </p:cTn>
                                        <p:tgtEl>
                                          <p:spTgt spid="194"/>
                                        </p:tgtEl>
                                        <p:attrNameLst>
                                          <p:attrName>style.visibility</p:attrName>
                                        </p:attrNameLst>
                                      </p:cBhvr>
                                      <p:to>
                                        <p:strVal val="hidden"/>
                                      </p:to>
                                    </p:set>
                                  </p:childTnLst>
                                </p:cTn>
                              </p:par>
                              <p:par>
                                <p:cTn id="76" presetID="22" presetClass="exit" presetSubtype="2" fill="hold" nodeType="withEffect">
                                  <p:stCondLst>
                                    <p:cond delay="0"/>
                                  </p:stCondLst>
                                  <p:childTnLst>
                                    <p:animEffect transition="out" filter="wipe(right)">
                                      <p:cBhvr>
                                        <p:cTn id="77" dur="500"/>
                                        <p:tgtEl>
                                          <p:spTgt spid="201"/>
                                        </p:tgtEl>
                                      </p:cBhvr>
                                    </p:animEffect>
                                    <p:set>
                                      <p:cBhvr>
                                        <p:cTn id="78" dur="1" fill="hold">
                                          <p:stCondLst>
                                            <p:cond delay="499"/>
                                          </p:stCondLst>
                                        </p:cTn>
                                        <p:tgtEl>
                                          <p:spTgt spid="201"/>
                                        </p:tgtEl>
                                        <p:attrNameLst>
                                          <p:attrName>style.visibility</p:attrName>
                                        </p:attrNameLst>
                                      </p:cBhvr>
                                      <p:to>
                                        <p:strVal val="hidden"/>
                                      </p:to>
                                    </p:set>
                                  </p:childTnLst>
                                </p:cTn>
                              </p:par>
                              <p:par>
                                <p:cTn id="79" presetID="22" presetClass="exit" presetSubtype="2" fill="hold" nodeType="withEffect">
                                  <p:stCondLst>
                                    <p:cond delay="0"/>
                                  </p:stCondLst>
                                  <p:childTnLst>
                                    <p:animEffect transition="out" filter="wipe(right)">
                                      <p:cBhvr>
                                        <p:cTn id="80" dur="500"/>
                                        <p:tgtEl>
                                          <p:spTgt spid="208"/>
                                        </p:tgtEl>
                                      </p:cBhvr>
                                    </p:animEffect>
                                    <p:set>
                                      <p:cBhvr>
                                        <p:cTn id="81" dur="1" fill="hold">
                                          <p:stCondLst>
                                            <p:cond delay="499"/>
                                          </p:stCondLst>
                                        </p:cTn>
                                        <p:tgtEl>
                                          <p:spTgt spid="208"/>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80"/>
                                        </p:tgtEl>
                                        <p:attrNameLst>
                                          <p:attrName>style.visibility</p:attrName>
                                        </p:attrNameLst>
                                      </p:cBhvr>
                                      <p:to>
                                        <p:strVal val="visible"/>
                                      </p:to>
                                    </p:set>
                                    <p:animEffect transition="in" filter="blinds(horizontal)">
                                      <p:cBhvr>
                                        <p:cTn id="86" dur="500"/>
                                        <p:tgtEl>
                                          <p:spTgt spid="80"/>
                                        </p:tgtEl>
                                      </p:cBhvr>
                                    </p:animEffect>
                                  </p:childTnLst>
                                </p:cTn>
                              </p:par>
                            </p:childTnLst>
                          </p:cTn>
                        </p:par>
                      </p:childTnLst>
                    </p:cTn>
                  </p:par>
                  <p:par>
                    <p:cTn id="87" fill="hold">
                      <p:stCondLst>
                        <p:cond delay="indefinite"/>
                      </p:stCondLst>
                      <p:childTnLst>
                        <p:par>
                          <p:cTn id="88" fill="hold">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81"/>
                                        </p:tgtEl>
                                        <p:attrNameLst>
                                          <p:attrName>style.visibility</p:attrName>
                                        </p:attrNameLst>
                                      </p:cBhvr>
                                      <p:to>
                                        <p:strVal val="visible"/>
                                      </p:to>
                                    </p:set>
                                    <p:animEffect transition="in" filter="blinds(horizontal)">
                                      <p:cBhvr>
                                        <p:cTn id="91" dur="5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 grpId="0"/>
      <p:bldP spid="152" grpId="0"/>
      <p:bldP spid="153" grpId="0"/>
      <p:bldP spid="178" grpId="0" animBg="1"/>
      <p:bldP spid="180" grpId="0" animBg="1"/>
      <p:bldP spid="181" grpId="0"/>
      <p:bldP spid="80" grpId="0"/>
      <p:bldP spid="8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Rectangle 233"/>
          <p:cNvSpPr/>
          <p:nvPr/>
        </p:nvSpPr>
        <p:spPr>
          <a:xfrm>
            <a:off x="5739254" y="2532172"/>
            <a:ext cx="2450153" cy="2753249"/>
          </a:xfrm>
          <a:prstGeom prst="rect">
            <a:avLst/>
          </a:prstGeom>
          <a:solidFill>
            <a:schemeClr val="accent2">
              <a:lumMod val="20000"/>
              <a:lumOff val="8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r>
              <a:rPr lang="en-US" b="1" i="1" dirty="0">
                <a:solidFill>
                  <a:srgbClr val="0000FF"/>
                </a:solidFill>
              </a:rPr>
              <a:t>Warp-type-aware</a:t>
            </a:r>
          </a:p>
          <a:p>
            <a:pPr algn="ctr"/>
            <a:r>
              <a:rPr lang="en-US" b="1" i="1" dirty="0">
                <a:solidFill>
                  <a:srgbClr val="0000FF"/>
                </a:solidFill>
              </a:rPr>
              <a:t>Memory Scheduler</a:t>
            </a:r>
          </a:p>
        </p:txBody>
      </p:sp>
      <p:sp>
        <p:nvSpPr>
          <p:cNvPr id="91" name="Rectangle 90"/>
          <p:cNvSpPr/>
          <p:nvPr/>
        </p:nvSpPr>
        <p:spPr>
          <a:xfrm>
            <a:off x="5739257" y="2532175"/>
            <a:ext cx="2450153" cy="2753249"/>
          </a:xfrm>
          <a:prstGeom prst="rect">
            <a:avLst/>
          </a:prstGeom>
          <a:solidFill>
            <a:schemeClr val="accent5">
              <a:lumMod val="60000"/>
              <a:lumOff val="4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 name="Title 1"/>
          <p:cNvSpPr>
            <a:spLocks noGrp="1"/>
          </p:cNvSpPr>
          <p:nvPr>
            <p:ph type="title"/>
          </p:nvPr>
        </p:nvSpPr>
        <p:spPr>
          <a:xfrm>
            <a:off x="457199" y="130604"/>
            <a:ext cx="8373035" cy="847546"/>
          </a:xfrm>
        </p:spPr>
        <p:txBody>
          <a:bodyPr/>
          <a:lstStyle/>
          <a:p>
            <a:pPr algn="l"/>
            <a:r>
              <a:rPr lang="en-US" dirty="0"/>
              <a:t>Memory Divergence Correction</a:t>
            </a:r>
          </a:p>
        </p:txBody>
      </p:sp>
      <p:sp>
        <p:nvSpPr>
          <p:cNvPr id="235" name="Rectangle 234"/>
          <p:cNvSpPr/>
          <p:nvPr/>
        </p:nvSpPr>
        <p:spPr>
          <a:xfrm rot="5400000">
            <a:off x="-60348" y="3388410"/>
            <a:ext cx="3727938" cy="648889"/>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rgbClr val="0000FF"/>
                </a:solidFill>
              </a:rPr>
              <a:t>Warp Type Identification Logic</a:t>
            </a:r>
          </a:p>
        </p:txBody>
      </p:sp>
      <p:sp>
        <p:nvSpPr>
          <p:cNvPr id="236" name="TextBox 235"/>
          <p:cNvSpPr txBox="1"/>
          <p:nvPr/>
        </p:nvSpPr>
        <p:spPr>
          <a:xfrm>
            <a:off x="43794" y="3421584"/>
            <a:ext cx="1081230" cy="646331"/>
          </a:xfrm>
          <a:prstGeom prst="rect">
            <a:avLst/>
          </a:prstGeom>
          <a:noFill/>
        </p:spPr>
        <p:txBody>
          <a:bodyPr wrap="square" rtlCol="0">
            <a:spAutoFit/>
          </a:bodyPr>
          <a:lstStyle/>
          <a:p>
            <a:pPr algn="ctr"/>
            <a:r>
              <a:rPr lang="en-US" b="1" i="1" dirty="0"/>
              <a:t>Memory</a:t>
            </a:r>
          </a:p>
          <a:p>
            <a:pPr algn="ctr"/>
            <a:r>
              <a:rPr lang="en-US" b="1" i="1" dirty="0"/>
              <a:t>Request</a:t>
            </a:r>
          </a:p>
        </p:txBody>
      </p:sp>
      <p:sp>
        <p:nvSpPr>
          <p:cNvPr id="237" name="Down Arrow 236"/>
          <p:cNvSpPr/>
          <p:nvPr/>
        </p:nvSpPr>
        <p:spPr>
          <a:xfrm rot="16200000">
            <a:off x="2198132" y="3623235"/>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9" name="Rectangle 238"/>
          <p:cNvSpPr/>
          <p:nvPr/>
        </p:nvSpPr>
        <p:spPr>
          <a:xfrm>
            <a:off x="3912340" y="1848885"/>
            <a:ext cx="1348494" cy="3727938"/>
          </a:xfrm>
          <a:prstGeom prst="rect">
            <a:avLst/>
          </a:prstGeom>
          <a:solidFill>
            <a:schemeClr val="bg1">
              <a:lumMod val="7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endParaRPr lang="en-US" b="1" i="1" dirty="0">
              <a:solidFill>
                <a:schemeClr val="tx1"/>
              </a:solidFill>
            </a:endParaRPr>
          </a:p>
          <a:p>
            <a:pPr algn="ctr"/>
            <a:r>
              <a:rPr lang="en-US" b="1" i="1" dirty="0">
                <a:solidFill>
                  <a:schemeClr val="tx1"/>
                </a:solidFill>
              </a:rPr>
              <a:t>Shared L2 Cache</a:t>
            </a:r>
          </a:p>
        </p:txBody>
      </p:sp>
      <p:sp>
        <p:nvSpPr>
          <p:cNvPr id="240" name="Rectangle 239"/>
          <p:cNvSpPr/>
          <p:nvPr/>
        </p:nvSpPr>
        <p:spPr>
          <a:xfrm>
            <a:off x="4132203" y="2119847"/>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0</a:t>
            </a:r>
          </a:p>
        </p:txBody>
      </p:sp>
      <p:sp>
        <p:nvSpPr>
          <p:cNvPr id="241" name="Rectangle 240"/>
          <p:cNvSpPr/>
          <p:nvPr/>
        </p:nvSpPr>
        <p:spPr>
          <a:xfrm>
            <a:off x="4132203" y="2684573"/>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1</a:t>
            </a:r>
          </a:p>
        </p:txBody>
      </p:sp>
      <p:sp>
        <p:nvSpPr>
          <p:cNvPr id="242" name="Rectangle 241"/>
          <p:cNvSpPr/>
          <p:nvPr/>
        </p:nvSpPr>
        <p:spPr>
          <a:xfrm>
            <a:off x="4132203" y="3290309"/>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2</a:t>
            </a:r>
          </a:p>
        </p:txBody>
      </p:sp>
      <p:sp>
        <p:nvSpPr>
          <p:cNvPr id="243" name="Rectangle 242"/>
          <p:cNvSpPr/>
          <p:nvPr/>
        </p:nvSpPr>
        <p:spPr>
          <a:xfrm>
            <a:off x="4132203" y="4505094"/>
            <a:ext cx="957810" cy="412326"/>
          </a:xfrm>
          <a:prstGeom prst="rect">
            <a:avLst/>
          </a:prstGeom>
          <a:solidFill>
            <a:schemeClr val="bg1">
              <a:lumMod val="85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Bank n</a:t>
            </a:r>
          </a:p>
        </p:txBody>
      </p:sp>
      <p:sp>
        <p:nvSpPr>
          <p:cNvPr id="272" name="Down Arrow 271"/>
          <p:cNvSpPr/>
          <p:nvPr/>
        </p:nvSpPr>
        <p:spPr>
          <a:xfrm rot="16200000">
            <a:off x="1024758" y="3643983"/>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3" name="Down Arrow 272"/>
          <p:cNvSpPr/>
          <p:nvPr/>
        </p:nvSpPr>
        <p:spPr>
          <a:xfrm rot="16200000">
            <a:off x="8361128" y="3658582"/>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274" name="Group 279"/>
          <p:cNvGrpSpPr/>
          <p:nvPr/>
        </p:nvGrpSpPr>
        <p:grpSpPr>
          <a:xfrm>
            <a:off x="5991289" y="3119494"/>
            <a:ext cx="1395924" cy="412326"/>
            <a:chOff x="2082348" y="2332893"/>
            <a:chExt cx="1395924" cy="412326"/>
          </a:xfrm>
        </p:grpSpPr>
        <p:sp>
          <p:nvSpPr>
            <p:cNvPr id="275" name="Rectangle 274"/>
            <p:cNvSpPr/>
            <p:nvPr/>
          </p:nvSpPr>
          <p:spPr>
            <a:xfrm>
              <a:off x="3245618"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76" name="Rectangle 275"/>
            <p:cNvSpPr/>
            <p:nvPr/>
          </p:nvSpPr>
          <p:spPr>
            <a:xfrm>
              <a:off x="3012964"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77" name="Rectangle 276"/>
            <p:cNvSpPr/>
            <p:nvPr/>
          </p:nvSpPr>
          <p:spPr>
            <a:xfrm>
              <a:off x="2780310"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78" name="Rectangle 277"/>
            <p:cNvSpPr/>
            <p:nvPr/>
          </p:nvSpPr>
          <p:spPr>
            <a:xfrm>
              <a:off x="2547656"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79" name="Rectangle 278"/>
            <p:cNvSpPr/>
            <p:nvPr/>
          </p:nvSpPr>
          <p:spPr>
            <a:xfrm>
              <a:off x="2315002"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0" name="Rectangle 279"/>
            <p:cNvSpPr/>
            <p:nvPr/>
          </p:nvSpPr>
          <p:spPr>
            <a:xfrm>
              <a:off x="2082348"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grpSp>
        <p:nvGrpSpPr>
          <p:cNvPr id="281" name="Group 286"/>
          <p:cNvGrpSpPr/>
          <p:nvPr/>
        </p:nvGrpSpPr>
        <p:grpSpPr>
          <a:xfrm>
            <a:off x="5991289" y="3959042"/>
            <a:ext cx="1395924" cy="412326"/>
            <a:chOff x="2082348" y="2332893"/>
            <a:chExt cx="1395924" cy="412326"/>
          </a:xfrm>
        </p:grpSpPr>
        <p:sp>
          <p:nvSpPr>
            <p:cNvPr id="282" name="Rectangle 281"/>
            <p:cNvSpPr/>
            <p:nvPr/>
          </p:nvSpPr>
          <p:spPr>
            <a:xfrm>
              <a:off x="3245618" y="2332893"/>
              <a:ext cx="232654" cy="412326"/>
            </a:xfrm>
            <a:prstGeom prst="rect">
              <a:avLst/>
            </a:prstGeom>
            <a:solidFill>
              <a:schemeClr val="accent3"/>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3" name="Rectangle 282"/>
            <p:cNvSpPr/>
            <p:nvPr/>
          </p:nvSpPr>
          <p:spPr>
            <a:xfrm>
              <a:off x="3012964"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4" name="Rectangle 283"/>
            <p:cNvSpPr/>
            <p:nvPr/>
          </p:nvSpPr>
          <p:spPr>
            <a:xfrm>
              <a:off x="2780310"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5" name="Rectangle 284"/>
            <p:cNvSpPr/>
            <p:nvPr/>
          </p:nvSpPr>
          <p:spPr>
            <a:xfrm>
              <a:off x="2547656"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6" name="Rectangle 285"/>
            <p:cNvSpPr/>
            <p:nvPr/>
          </p:nvSpPr>
          <p:spPr>
            <a:xfrm>
              <a:off x="2315002"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7" name="Rectangle 286"/>
            <p:cNvSpPr/>
            <p:nvPr/>
          </p:nvSpPr>
          <p:spPr>
            <a:xfrm>
              <a:off x="2082348" y="2332893"/>
              <a:ext cx="232654" cy="412326"/>
            </a:xfrm>
            <a:prstGeom prst="rect">
              <a:avLst/>
            </a:prstGeom>
            <a:solidFill>
              <a:schemeClr val="bg1"/>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grpSp>
      <p:sp>
        <p:nvSpPr>
          <p:cNvPr id="288" name="TextBox 287"/>
          <p:cNvSpPr txBox="1"/>
          <p:nvPr/>
        </p:nvSpPr>
        <p:spPr>
          <a:xfrm>
            <a:off x="8058783" y="3959042"/>
            <a:ext cx="1081230" cy="646331"/>
          </a:xfrm>
          <a:prstGeom prst="rect">
            <a:avLst/>
          </a:prstGeom>
          <a:noFill/>
        </p:spPr>
        <p:txBody>
          <a:bodyPr wrap="square" rtlCol="0">
            <a:spAutoFit/>
          </a:bodyPr>
          <a:lstStyle/>
          <a:p>
            <a:pPr algn="ctr"/>
            <a:r>
              <a:rPr lang="en-US" b="1" i="1" dirty="0"/>
              <a:t>To </a:t>
            </a:r>
          </a:p>
          <a:p>
            <a:pPr algn="ctr"/>
            <a:r>
              <a:rPr lang="en-US" b="1" i="1" dirty="0"/>
              <a:t>DRAM</a:t>
            </a:r>
          </a:p>
        </p:txBody>
      </p:sp>
      <p:sp>
        <p:nvSpPr>
          <p:cNvPr id="289" name="Trapezoid 288"/>
          <p:cNvSpPr/>
          <p:nvPr/>
        </p:nvSpPr>
        <p:spPr>
          <a:xfrm rot="5400000">
            <a:off x="6961804" y="3620712"/>
            <a:ext cx="1607929" cy="301107"/>
          </a:xfrm>
          <a:prstGeom prst="trapezoid">
            <a:avLst>
              <a:gd name="adj" fmla="val 102876"/>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0" name="TextBox 289"/>
          <p:cNvSpPr txBox="1"/>
          <p:nvPr/>
        </p:nvSpPr>
        <p:spPr>
          <a:xfrm>
            <a:off x="7595119" y="3212728"/>
            <a:ext cx="333746" cy="369332"/>
          </a:xfrm>
          <a:prstGeom prst="rect">
            <a:avLst/>
          </a:prstGeom>
          <a:noFill/>
        </p:spPr>
        <p:txBody>
          <a:bodyPr wrap="none" rtlCol="0">
            <a:spAutoFit/>
          </a:bodyPr>
          <a:lstStyle/>
          <a:p>
            <a:r>
              <a:rPr lang="en-US" dirty="0"/>
              <a:t>N</a:t>
            </a:r>
          </a:p>
        </p:txBody>
      </p:sp>
      <p:sp>
        <p:nvSpPr>
          <p:cNvPr id="291" name="TextBox 290"/>
          <p:cNvSpPr txBox="1"/>
          <p:nvPr/>
        </p:nvSpPr>
        <p:spPr>
          <a:xfrm>
            <a:off x="7615215" y="3961406"/>
            <a:ext cx="296876" cy="369332"/>
          </a:xfrm>
          <a:prstGeom prst="rect">
            <a:avLst/>
          </a:prstGeom>
          <a:noFill/>
        </p:spPr>
        <p:txBody>
          <a:bodyPr wrap="none" rtlCol="0">
            <a:spAutoFit/>
          </a:bodyPr>
          <a:lstStyle/>
          <a:p>
            <a:r>
              <a:rPr lang="en-US" dirty="0"/>
              <a:t>Y</a:t>
            </a:r>
          </a:p>
        </p:txBody>
      </p:sp>
      <p:sp>
        <p:nvSpPr>
          <p:cNvPr id="292" name="TextBox 291"/>
          <p:cNvSpPr txBox="1"/>
          <p:nvPr/>
        </p:nvSpPr>
        <p:spPr>
          <a:xfrm>
            <a:off x="6021433" y="2760212"/>
            <a:ext cx="1337802" cy="369332"/>
          </a:xfrm>
          <a:prstGeom prst="rect">
            <a:avLst/>
          </a:prstGeom>
          <a:noFill/>
        </p:spPr>
        <p:txBody>
          <a:bodyPr wrap="none" rtlCol="0">
            <a:spAutoFit/>
          </a:bodyPr>
          <a:lstStyle/>
          <a:p>
            <a:r>
              <a:rPr lang="en-US" b="1" i="1" dirty="0"/>
              <a:t>Low Priority</a:t>
            </a:r>
          </a:p>
        </p:txBody>
      </p:sp>
      <p:sp>
        <p:nvSpPr>
          <p:cNvPr id="293" name="TextBox 292"/>
          <p:cNvSpPr txBox="1"/>
          <p:nvPr/>
        </p:nvSpPr>
        <p:spPr>
          <a:xfrm>
            <a:off x="6003017" y="3636068"/>
            <a:ext cx="1393330" cy="369332"/>
          </a:xfrm>
          <a:prstGeom prst="rect">
            <a:avLst/>
          </a:prstGeom>
          <a:noFill/>
        </p:spPr>
        <p:txBody>
          <a:bodyPr wrap="none" rtlCol="0">
            <a:spAutoFit/>
          </a:bodyPr>
          <a:lstStyle/>
          <a:p>
            <a:r>
              <a:rPr lang="en-US" b="1" i="1" dirty="0"/>
              <a:t>High Priority</a:t>
            </a:r>
          </a:p>
        </p:txBody>
      </p:sp>
      <p:sp>
        <p:nvSpPr>
          <p:cNvPr id="294" name="TextBox 293"/>
          <p:cNvSpPr txBox="1"/>
          <p:nvPr/>
        </p:nvSpPr>
        <p:spPr>
          <a:xfrm>
            <a:off x="7134707" y="4793612"/>
            <a:ext cx="1112805" cy="461665"/>
          </a:xfrm>
          <a:prstGeom prst="rect">
            <a:avLst/>
          </a:prstGeom>
          <a:noFill/>
        </p:spPr>
        <p:txBody>
          <a:bodyPr wrap="none" rtlCol="0">
            <a:spAutoFit/>
          </a:bodyPr>
          <a:lstStyle/>
          <a:p>
            <a:pPr algn="ctr"/>
            <a:r>
              <a:rPr lang="en-US" sz="1200" dirty="0"/>
              <a:t>Any Requests </a:t>
            </a:r>
          </a:p>
          <a:p>
            <a:pPr algn="ctr"/>
            <a:r>
              <a:rPr lang="en-US" sz="1200" dirty="0"/>
              <a:t>in High Priority</a:t>
            </a:r>
          </a:p>
        </p:txBody>
      </p:sp>
      <p:cxnSp>
        <p:nvCxnSpPr>
          <p:cNvPr id="295" name="Straight Arrow Connector 294"/>
          <p:cNvCxnSpPr/>
          <p:nvPr/>
        </p:nvCxnSpPr>
        <p:spPr>
          <a:xfrm rot="5400000" flipH="1" flipV="1">
            <a:off x="7623334" y="4632039"/>
            <a:ext cx="274635" cy="158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297" name="TextBox 296"/>
          <p:cNvSpPr txBox="1"/>
          <p:nvPr/>
        </p:nvSpPr>
        <p:spPr>
          <a:xfrm rot="5400000">
            <a:off x="4424365" y="4002342"/>
            <a:ext cx="516488" cy="369332"/>
          </a:xfrm>
          <a:prstGeom prst="rect">
            <a:avLst/>
          </a:prstGeom>
          <a:noFill/>
        </p:spPr>
        <p:txBody>
          <a:bodyPr wrap="none" rtlCol="0">
            <a:spAutoFit/>
          </a:bodyPr>
          <a:lstStyle/>
          <a:p>
            <a:r>
              <a:rPr lang="en-US" dirty="0"/>
              <a:t>……</a:t>
            </a:r>
          </a:p>
        </p:txBody>
      </p:sp>
      <p:sp>
        <p:nvSpPr>
          <p:cNvPr id="298" name="Rectangle 297"/>
          <p:cNvSpPr/>
          <p:nvPr/>
        </p:nvSpPr>
        <p:spPr>
          <a:xfrm rot="5400000">
            <a:off x="1151081" y="3407591"/>
            <a:ext cx="3727938" cy="590087"/>
          </a:xfrm>
          <a:prstGeom prst="rect">
            <a:avLst/>
          </a:prstGeom>
          <a:solidFill>
            <a:schemeClr val="accent3">
              <a:lumMod val="60000"/>
              <a:lumOff val="4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Bypassing Logic</a:t>
            </a:r>
          </a:p>
        </p:txBody>
      </p:sp>
      <p:cxnSp>
        <p:nvCxnSpPr>
          <p:cNvPr id="300" name="Straight Arrow Connector 299"/>
          <p:cNvCxnSpPr/>
          <p:nvPr/>
        </p:nvCxnSpPr>
        <p:spPr>
          <a:xfrm>
            <a:off x="7399494" y="3309359"/>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1" name="Straight Arrow Connector 300"/>
          <p:cNvCxnSpPr/>
          <p:nvPr/>
        </p:nvCxnSpPr>
        <p:spPr>
          <a:xfrm>
            <a:off x="7399494" y="4158433"/>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2" name="Straight Arrow Connector 301"/>
          <p:cNvCxnSpPr/>
          <p:nvPr/>
        </p:nvCxnSpPr>
        <p:spPr>
          <a:xfrm>
            <a:off x="5572125" y="3312535"/>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3" name="Straight Arrow Connector 302"/>
          <p:cNvCxnSpPr/>
          <p:nvPr/>
        </p:nvCxnSpPr>
        <p:spPr>
          <a:xfrm>
            <a:off x="5572125" y="4156845"/>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4" name="Straight Arrow Connector 303"/>
          <p:cNvCxnSpPr/>
          <p:nvPr/>
        </p:nvCxnSpPr>
        <p:spPr>
          <a:xfrm>
            <a:off x="5090013" y="4720617"/>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05" name="Straight Arrow Connector 304"/>
          <p:cNvCxnSpPr/>
          <p:nvPr/>
        </p:nvCxnSpPr>
        <p:spPr>
          <a:xfrm flipV="1">
            <a:off x="5573713" y="2320950"/>
            <a:ext cx="0" cy="2399667"/>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06" name="Straight Arrow Connector 305"/>
          <p:cNvCxnSpPr/>
          <p:nvPr/>
        </p:nvCxnSpPr>
        <p:spPr>
          <a:xfrm>
            <a:off x="5091601" y="3496472"/>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07" name="Straight Arrow Connector 306"/>
          <p:cNvCxnSpPr/>
          <p:nvPr/>
        </p:nvCxnSpPr>
        <p:spPr>
          <a:xfrm>
            <a:off x="5091601" y="2889513"/>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08" name="Straight Arrow Connector 307"/>
          <p:cNvCxnSpPr/>
          <p:nvPr/>
        </p:nvCxnSpPr>
        <p:spPr>
          <a:xfrm>
            <a:off x="5091601" y="2320950"/>
            <a:ext cx="482112"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09" name="Straight Arrow Connector 308"/>
          <p:cNvCxnSpPr/>
          <p:nvPr/>
        </p:nvCxnSpPr>
        <p:spPr>
          <a:xfrm>
            <a:off x="3014256" y="1668512"/>
            <a:ext cx="2557869" cy="3970"/>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0" name="Straight Arrow Connector 309"/>
          <p:cNvCxnSpPr>
            <a:endCxn id="298" idx="1"/>
          </p:cNvCxnSpPr>
          <p:nvPr/>
        </p:nvCxnSpPr>
        <p:spPr>
          <a:xfrm rot="5400000">
            <a:off x="2929576" y="1753192"/>
            <a:ext cx="170948"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sp>
        <p:nvSpPr>
          <p:cNvPr id="312" name="TextBox 311"/>
          <p:cNvSpPr txBox="1"/>
          <p:nvPr/>
        </p:nvSpPr>
        <p:spPr>
          <a:xfrm>
            <a:off x="2232695" y="960647"/>
            <a:ext cx="4893582" cy="461665"/>
          </a:xfrm>
          <a:prstGeom prst="rect">
            <a:avLst/>
          </a:prstGeom>
          <a:noFill/>
        </p:spPr>
        <p:txBody>
          <a:bodyPr wrap="square" rtlCol="0">
            <a:spAutoFit/>
          </a:bodyPr>
          <a:lstStyle/>
          <a:p>
            <a:r>
              <a:rPr lang="en-US" sz="2400" b="1" i="1" dirty="0">
                <a:solidFill>
                  <a:srgbClr val="0066FF"/>
                </a:solidFill>
              </a:rPr>
              <a:t>Warp-type-aware Cache Bypassing</a:t>
            </a:r>
          </a:p>
        </p:txBody>
      </p:sp>
      <p:sp>
        <p:nvSpPr>
          <p:cNvPr id="313" name="TextBox 312"/>
          <p:cNvSpPr txBox="1"/>
          <p:nvPr/>
        </p:nvSpPr>
        <p:spPr>
          <a:xfrm>
            <a:off x="3373489" y="1349317"/>
            <a:ext cx="1854354" cy="323165"/>
          </a:xfrm>
          <a:prstGeom prst="rect">
            <a:avLst/>
          </a:prstGeom>
          <a:noFill/>
        </p:spPr>
        <p:txBody>
          <a:bodyPr wrap="none" rtlCol="0">
            <a:spAutoFit/>
          </a:bodyPr>
          <a:lstStyle/>
          <a:p>
            <a:r>
              <a:rPr lang="en-US" sz="1500" b="1" i="1" dirty="0">
                <a:solidFill>
                  <a:srgbClr val="FF0000"/>
                </a:solidFill>
              </a:rPr>
              <a:t>Mostly-miss, All-miss</a:t>
            </a:r>
          </a:p>
        </p:txBody>
      </p:sp>
      <p:sp>
        <p:nvSpPr>
          <p:cNvPr id="314" name="TextBox 313"/>
          <p:cNvSpPr txBox="1"/>
          <p:nvPr/>
        </p:nvSpPr>
        <p:spPr>
          <a:xfrm>
            <a:off x="3048635" y="6125517"/>
            <a:ext cx="5381237" cy="461665"/>
          </a:xfrm>
          <a:prstGeom prst="rect">
            <a:avLst/>
          </a:prstGeom>
          <a:noFill/>
        </p:spPr>
        <p:txBody>
          <a:bodyPr wrap="square" rtlCol="0">
            <a:spAutoFit/>
          </a:bodyPr>
          <a:lstStyle/>
          <a:p>
            <a:r>
              <a:rPr lang="en-US" sz="2400" b="1" i="1" dirty="0">
                <a:solidFill>
                  <a:srgbClr val="0066FF"/>
                </a:solidFill>
              </a:rPr>
              <a:t>Warp-type-aware Cache Insertion Policy</a:t>
            </a:r>
          </a:p>
        </p:txBody>
      </p:sp>
      <p:cxnSp>
        <p:nvCxnSpPr>
          <p:cNvPr id="315" name="Straight Arrow Connector 314"/>
          <p:cNvCxnSpPr/>
          <p:nvPr/>
        </p:nvCxnSpPr>
        <p:spPr>
          <a:xfrm>
            <a:off x="4689191" y="6125517"/>
            <a:ext cx="3798699"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6" name="Straight Arrow Connector 315"/>
          <p:cNvCxnSpPr/>
          <p:nvPr/>
        </p:nvCxnSpPr>
        <p:spPr>
          <a:xfrm rot="5400000" flipH="1" flipV="1">
            <a:off x="7804076" y="5453966"/>
            <a:ext cx="1369217"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p:cNvCxnSpPr/>
          <p:nvPr/>
        </p:nvCxnSpPr>
        <p:spPr>
          <a:xfrm flipV="1">
            <a:off x="4687604" y="5576823"/>
            <a:ext cx="1590" cy="550283"/>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1" name="Straight Arrow Connector 320"/>
          <p:cNvCxnSpPr/>
          <p:nvPr/>
        </p:nvCxnSpPr>
        <p:spPr>
          <a:xfrm rot="5400000" flipH="1" flipV="1">
            <a:off x="4336985" y="2891542"/>
            <a:ext cx="2475044" cy="1588"/>
          </a:xfrm>
          <a:prstGeom prst="straightConnector1">
            <a:avLst/>
          </a:prstGeom>
          <a:ln>
            <a:solidFill>
              <a:schemeClr val="tx1"/>
            </a:solidFill>
            <a:tailEnd type="none"/>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95" name="Down Arrow 94"/>
          <p:cNvSpPr/>
          <p:nvPr/>
        </p:nvSpPr>
        <p:spPr>
          <a:xfrm rot="16200000">
            <a:off x="3379744" y="3603091"/>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p:txBody>
          <a:bodyPr/>
          <a:lstStyle/>
          <a:p>
            <a:fld id="{9E8CE333-791E-B247-B0D8-81D7ACF2F196}" type="slidenum">
              <a:rPr lang="en-US" smtClean="0"/>
              <a:pPr/>
              <a:t>16</a:t>
            </a:fld>
            <a:endParaRPr lang="en-US"/>
          </a:p>
        </p:txBody>
      </p:sp>
      <p:sp>
        <p:nvSpPr>
          <p:cNvPr id="3" name="Rectangle 2"/>
          <p:cNvSpPr/>
          <p:nvPr/>
        </p:nvSpPr>
        <p:spPr>
          <a:xfrm>
            <a:off x="5984939" y="5342571"/>
            <a:ext cx="1920802" cy="5203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TextBox 4"/>
          <p:cNvSpPr txBox="1"/>
          <p:nvPr/>
        </p:nvSpPr>
        <p:spPr>
          <a:xfrm>
            <a:off x="5984939" y="5493609"/>
            <a:ext cx="2037988" cy="369332"/>
          </a:xfrm>
          <a:prstGeom prst="rect">
            <a:avLst/>
          </a:prstGeom>
          <a:noFill/>
        </p:spPr>
        <p:txBody>
          <a:bodyPr wrap="none" rtlCol="0">
            <a:spAutoFit/>
          </a:bodyPr>
          <a:lstStyle/>
          <a:p>
            <a:r>
              <a:rPr lang="en-US" b="1" i="1" dirty="0"/>
              <a:t>Memory Scheduler</a:t>
            </a:r>
          </a:p>
        </p:txBody>
      </p:sp>
      <p:sp>
        <p:nvSpPr>
          <p:cNvPr id="64" name="Rounded Rectangle 63"/>
          <p:cNvSpPr/>
          <p:nvPr/>
        </p:nvSpPr>
        <p:spPr>
          <a:xfrm>
            <a:off x="2360697" y="1746349"/>
            <a:ext cx="3214604" cy="576189"/>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Identify warp-type</a:t>
            </a:r>
          </a:p>
        </p:txBody>
      </p:sp>
      <p:sp>
        <p:nvSpPr>
          <p:cNvPr id="65" name="Rounded Rectangle 64"/>
          <p:cNvSpPr/>
          <p:nvPr/>
        </p:nvSpPr>
        <p:spPr>
          <a:xfrm>
            <a:off x="5683331" y="1411778"/>
            <a:ext cx="3351808" cy="988514"/>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Bypass mostly-miss and all-miss accesses</a:t>
            </a:r>
          </a:p>
        </p:txBody>
      </p:sp>
      <p:sp>
        <p:nvSpPr>
          <p:cNvPr id="66" name="Rounded Rectangle 65"/>
          <p:cNvSpPr/>
          <p:nvPr/>
        </p:nvSpPr>
        <p:spPr>
          <a:xfrm>
            <a:off x="737657" y="3774053"/>
            <a:ext cx="7451750" cy="771935"/>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Mostly-miss and all-miss accesses: LRU</a:t>
            </a:r>
          </a:p>
          <a:p>
            <a:pPr algn="ctr"/>
            <a:r>
              <a:rPr lang="en-US" sz="2600" dirty="0">
                <a:solidFill>
                  <a:schemeClr val="tx1"/>
                </a:solidFill>
              </a:rPr>
              <a:t>Others: MRU</a:t>
            </a:r>
          </a:p>
        </p:txBody>
      </p:sp>
      <p:sp>
        <p:nvSpPr>
          <p:cNvPr id="67" name="Rounded Rectangle 66"/>
          <p:cNvSpPr/>
          <p:nvPr/>
        </p:nvSpPr>
        <p:spPr>
          <a:xfrm>
            <a:off x="3093994" y="1411778"/>
            <a:ext cx="5941145" cy="771935"/>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Mostly-hit and all-hit: high priority queue</a:t>
            </a:r>
          </a:p>
        </p:txBody>
      </p:sp>
    </p:spTree>
    <p:extLst>
      <p:ext uri="{BB962C8B-B14F-4D97-AF65-F5344CB8AC3E}">
        <p14:creationId xmlns:p14="http://schemas.microsoft.com/office/powerpoint/2010/main" val="20820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72"/>
                                        </p:tgtEl>
                                        <p:attrNameLst>
                                          <p:attrName>style.visibility</p:attrName>
                                        </p:attrNameLst>
                                      </p:cBhvr>
                                      <p:to>
                                        <p:strVal val="visible"/>
                                      </p:to>
                                    </p:set>
                                    <p:animEffect transition="in" filter="blinds(horizontal)">
                                      <p:cBhvr>
                                        <p:cTn id="7" dur="500"/>
                                        <p:tgtEl>
                                          <p:spTgt spid="27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35"/>
                                        </p:tgtEl>
                                        <p:attrNameLst>
                                          <p:attrName>style.visibility</p:attrName>
                                        </p:attrNameLst>
                                      </p:cBhvr>
                                      <p:to>
                                        <p:strVal val="visible"/>
                                      </p:to>
                                    </p:set>
                                    <p:animEffect transition="in" filter="blinds(horizontal)">
                                      <p:cBhvr>
                                        <p:cTn id="10" dur="500"/>
                                        <p:tgtEl>
                                          <p:spTgt spid="235"/>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4"/>
                                        </p:tgtEl>
                                        <p:attrNameLst>
                                          <p:attrName>style.visibility</p:attrName>
                                        </p:attrNameLst>
                                      </p:cBhvr>
                                      <p:to>
                                        <p:strVal val="visible"/>
                                      </p:to>
                                    </p:set>
                                    <p:animEffect transition="in" filter="blinds(horizontal)">
                                      <p:cBhvr>
                                        <p:cTn id="15" dur="500"/>
                                        <p:tgtEl>
                                          <p:spTgt spid="64"/>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64"/>
                                        </p:tgtEl>
                                      </p:cBhvr>
                                    </p:animEffect>
                                    <p:set>
                                      <p:cBhvr>
                                        <p:cTn id="20" dur="1" fill="hold">
                                          <p:stCondLst>
                                            <p:cond delay="499"/>
                                          </p:stCondLst>
                                        </p:cTn>
                                        <p:tgtEl>
                                          <p:spTgt spid="64"/>
                                        </p:tgtEl>
                                        <p:attrNameLst>
                                          <p:attrName>style.visibility</p:attrName>
                                        </p:attrNameLst>
                                      </p:cBhvr>
                                      <p:to>
                                        <p:strVal val="hidden"/>
                                      </p:to>
                                    </p:set>
                                  </p:childTnLst>
                                </p:cTn>
                              </p:par>
                            </p:childTnLst>
                          </p:cTn>
                        </p:par>
                        <p:par>
                          <p:cTn id="21" fill="hold">
                            <p:stCondLst>
                              <p:cond delay="500"/>
                            </p:stCondLst>
                            <p:childTnLst>
                              <p:par>
                                <p:cTn id="22" presetID="3" presetClass="entr" presetSubtype="10" fill="hold" grpId="0" nodeType="afterEffect">
                                  <p:stCondLst>
                                    <p:cond delay="0"/>
                                  </p:stCondLst>
                                  <p:childTnLst>
                                    <p:set>
                                      <p:cBhvr>
                                        <p:cTn id="23" dur="1" fill="hold">
                                          <p:stCondLst>
                                            <p:cond delay="0"/>
                                          </p:stCondLst>
                                        </p:cTn>
                                        <p:tgtEl>
                                          <p:spTgt spid="237"/>
                                        </p:tgtEl>
                                        <p:attrNameLst>
                                          <p:attrName>style.visibility</p:attrName>
                                        </p:attrNameLst>
                                      </p:cBhvr>
                                      <p:to>
                                        <p:strVal val="visible"/>
                                      </p:to>
                                    </p:set>
                                    <p:animEffect transition="in" filter="blinds(horizontal)">
                                      <p:cBhvr>
                                        <p:cTn id="24" dur="500"/>
                                        <p:tgtEl>
                                          <p:spTgt spid="237"/>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298"/>
                                        </p:tgtEl>
                                        <p:attrNameLst>
                                          <p:attrName>style.visibility</p:attrName>
                                        </p:attrNameLst>
                                      </p:cBhvr>
                                      <p:to>
                                        <p:strVal val="visible"/>
                                      </p:to>
                                    </p:set>
                                    <p:animEffect transition="in" filter="blinds(horizontal)">
                                      <p:cBhvr>
                                        <p:cTn id="27" dur="500"/>
                                        <p:tgtEl>
                                          <p:spTgt spid="298"/>
                                        </p:tgtEl>
                                      </p:cBhvr>
                                    </p:animEffect>
                                  </p:childTnLst>
                                </p:cTn>
                              </p:par>
                              <p:par>
                                <p:cTn id="28" presetID="3" presetClass="entr" presetSubtype="10" fill="hold" nodeType="withEffect">
                                  <p:stCondLst>
                                    <p:cond delay="0"/>
                                  </p:stCondLst>
                                  <p:childTnLst>
                                    <p:set>
                                      <p:cBhvr>
                                        <p:cTn id="29" dur="1" fill="hold">
                                          <p:stCondLst>
                                            <p:cond delay="0"/>
                                          </p:stCondLst>
                                        </p:cTn>
                                        <p:tgtEl>
                                          <p:spTgt spid="310"/>
                                        </p:tgtEl>
                                        <p:attrNameLst>
                                          <p:attrName>style.visibility</p:attrName>
                                        </p:attrNameLst>
                                      </p:cBhvr>
                                      <p:to>
                                        <p:strVal val="visible"/>
                                      </p:to>
                                    </p:set>
                                    <p:animEffect transition="in" filter="blinds(horizontal)">
                                      <p:cBhvr>
                                        <p:cTn id="30" dur="500"/>
                                        <p:tgtEl>
                                          <p:spTgt spid="310"/>
                                        </p:tgtEl>
                                      </p:cBhvr>
                                    </p:animEffect>
                                  </p:childTnLst>
                                </p:cTn>
                              </p:par>
                              <p:par>
                                <p:cTn id="31" presetID="3" presetClass="entr" presetSubtype="10" fill="hold" nodeType="withEffect">
                                  <p:stCondLst>
                                    <p:cond delay="0"/>
                                  </p:stCondLst>
                                  <p:childTnLst>
                                    <p:set>
                                      <p:cBhvr>
                                        <p:cTn id="32" dur="1" fill="hold">
                                          <p:stCondLst>
                                            <p:cond delay="0"/>
                                          </p:stCondLst>
                                        </p:cTn>
                                        <p:tgtEl>
                                          <p:spTgt spid="309"/>
                                        </p:tgtEl>
                                        <p:attrNameLst>
                                          <p:attrName>style.visibility</p:attrName>
                                        </p:attrNameLst>
                                      </p:cBhvr>
                                      <p:to>
                                        <p:strVal val="visible"/>
                                      </p:to>
                                    </p:set>
                                    <p:animEffect transition="in" filter="blinds(horizontal)">
                                      <p:cBhvr>
                                        <p:cTn id="33" dur="500"/>
                                        <p:tgtEl>
                                          <p:spTgt spid="309"/>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313"/>
                                        </p:tgtEl>
                                        <p:attrNameLst>
                                          <p:attrName>style.visibility</p:attrName>
                                        </p:attrNameLst>
                                      </p:cBhvr>
                                      <p:to>
                                        <p:strVal val="visible"/>
                                      </p:to>
                                    </p:set>
                                    <p:animEffect transition="in" filter="blinds(horizontal)">
                                      <p:cBhvr>
                                        <p:cTn id="36" dur="500"/>
                                        <p:tgtEl>
                                          <p:spTgt spid="3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12"/>
                                        </p:tgtEl>
                                        <p:attrNameLst>
                                          <p:attrName>style.visibility</p:attrName>
                                        </p:attrNameLst>
                                      </p:cBhvr>
                                      <p:to>
                                        <p:strVal val="visible"/>
                                      </p:to>
                                    </p:set>
                                    <p:animEffect transition="in" filter="blinds(horizontal)">
                                      <p:cBhvr>
                                        <p:cTn id="39" dur="500"/>
                                        <p:tgtEl>
                                          <p:spTgt spid="312"/>
                                        </p:tgtEl>
                                      </p:cBhvr>
                                    </p:animEffect>
                                  </p:childTnLst>
                                </p:cTn>
                              </p:par>
                              <p:par>
                                <p:cTn id="40" presetID="3" presetClass="entr" presetSubtype="10" fill="hold" nodeType="withEffect">
                                  <p:stCondLst>
                                    <p:cond delay="0"/>
                                  </p:stCondLst>
                                  <p:childTnLst>
                                    <p:set>
                                      <p:cBhvr>
                                        <p:cTn id="41" dur="1" fill="hold">
                                          <p:stCondLst>
                                            <p:cond delay="0"/>
                                          </p:stCondLst>
                                        </p:cTn>
                                        <p:tgtEl>
                                          <p:spTgt spid="321"/>
                                        </p:tgtEl>
                                        <p:attrNameLst>
                                          <p:attrName>style.visibility</p:attrName>
                                        </p:attrNameLst>
                                      </p:cBhvr>
                                      <p:to>
                                        <p:strVal val="visible"/>
                                      </p:to>
                                    </p:set>
                                    <p:animEffect transition="in" filter="blinds(horizontal)">
                                      <p:cBhvr>
                                        <p:cTn id="42" dur="500"/>
                                        <p:tgtEl>
                                          <p:spTgt spid="321"/>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65"/>
                                        </p:tgtEl>
                                        <p:attrNameLst>
                                          <p:attrName>style.visibility</p:attrName>
                                        </p:attrNameLst>
                                      </p:cBhvr>
                                      <p:to>
                                        <p:strVal val="visible"/>
                                      </p:to>
                                    </p:set>
                                    <p:animEffect transition="in" filter="blinds(horizontal)">
                                      <p:cBhvr>
                                        <p:cTn id="47" dur="500"/>
                                        <p:tgtEl>
                                          <p:spTgt spid="65"/>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xit" presetSubtype="10" fill="hold" grpId="1" nodeType="clickEffect">
                                  <p:stCondLst>
                                    <p:cond delay="0"/>
                                  </p:stCondLst>
                                  <p:childTnLst>
                                    <p:animEffect transition="out" filter="blinds(horizontal)">
                                      <p:cBhvr>
                                        <p:cTn id="51" dur="500"/>
                                        <p:tgtEl>
                                          <p:spTgt spid="65"/>
                                        </p:tgtEl>
                                      </p:cBhvr>
                                    </p:animEffect>
                                    <p:set>
                                      <p:cBhvr>
                                        <p:cTn id="52" dur="1" fill="hold">
                                          <p:stCondLst>
                                            <p:cond delay="499"/>
                                          </p:stCondLst>
                                        </p:cTn>
                                        <p:tgtEl>
                                          <p:spTgt spid="65"/>
                                        </p:tgtEl>
                                        <p:attrNameLst>
                                          <p:attrName>style.visibility</p:attrName>
                                        </p:attrNameLst>
                                      </p:cBhvr>
                                      <p:to>
                                        <p:strVal val="hidden"/>
                                      </p:to>
                                    </p:set>
                                  </p:childTnLst>
                                </p:cTn>
                              </p:par>
                            </p:childTnLst>
                          </p:cTn>
                        </p:par>
                        <p:par>
                          <p:cTn id="53" fill="hold">
                            <p:stCondLst>
                              <p:cond delay="500"/>
                            </p:stCondLst>
                            <p:childTnLst>
                              <p:par>
                                <p:cTn id="54" presetID="3" presetClass="entr" presetSubtype="10" fill="hold" nodeType="afterEffect">
                                  <p:stCondLst>
                                    <p:cond delay="0"/>
                                  </p:stCondLst>
                                  <p:childTnLst>
                                    <p:set>
                                      <p:cBhvr>
                                        <p:cTn id="55" dur="1" fill="hold">
                                          <p:stCondLst>
                                            <p:cond delay="0"/>
                                          </p:stCondLst>
                                        </p:cTn>
                                        <p:tgtEl>
                                          <p:spTgt spid="316"/>
                                        </p:tgtEl>
                                        <p:attrNameLst>
                                          <p:attrName>style.visibility</p:attrName>
                                        </p:attrNameLst>
                                      </p:cBhvr>
                                      <p:to>
                                        <p:strVal val="visible"/>
                                      </p:to>
                                    </p:set>
                                    <p:animEffect transition="in" filter="blinds(horizontal)">
                                      <p:cBhvr>
                                        <p:cTn id="56" dur="500"/>
                                        <p:tgtEl>
                                          <p:spTgt spid="316"/>
                                        </p:tgtEl>
                                      </p:cBhvr>
                                    </p:animEffect>
                                  </p:childTnLst>
                                </p:cTn>
                              </p:par>
                              <p:par>
                                <p:cTn id="57" presetID="3" presetClass="entr" presetSubtype="10" fill="hold" nodeType="withEffect">
                                  <p:stCondLst>
                                    <p:cond delay="0"/>
                                  </p:stCondLst>
                                  <p:childTnLst>
                                    <p:set>
                                      <p:cBhvr>
                                        <p:cTn id="58" dur="1" fill="hold">
                                          <p:stCondLst>
                                            <p:cond delay="0"/>
                                          </p:stCondLst>
                                        </p:cTn>
                                        <p:tgtEl>
                                          <p:spTgt spid="315"/>
                                        </p:tgtEl>
                                        <p:attrNameLst>
                                          <p:attrName>style.visibility</p:attrName>
                                        </p:attrNameLst>
                                      </p:cBhvr>
                                      <p:to>
                                        <p:strVal val="visible"/>
                                      </p:to>
                                    </p:set>
                                    <p:animEffect transition="in" filter="blinds(horizontal)">
                                      <p:cBhvr>
                                        <p:cTn id="59" dur="500"/>
                                        <p:tgtEl>
                                          <p:spTgt spid="315"/>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314"/>
                                        </p:tgtEl>
                                        <p:attrNameLst>
                                          <p:attrName>style.visibility</p:attrName>
                                        </p:attrNameLst>
                                      </p:cBhvr>
                                      <p:to>
                                        <p:strVal val="visible"/>
                                      </p:to>
                                    </p:set>
                                    <p:animEffect transition="in" filter="blinds(horizontal)">
                                      <p:cBhvr>
                                        <p:cTn id="62" dur="500"/>
                                        <p:tgtEl>
                                          <p:spTgt spid="314"/>
                                        </p:tgtEl>
                                      </p:cBhvr>
                                    </p:animEffect>
                                  </p:childTnLst>
                                </p:cTn>
                              </p:par>
                              <p:par>
                                <p:cTn id="63" presetID="3" presetClass="entr" presetSubtype="10" fill="hold" nodeType="withEffect">
                                  <p:stCondLst>
                                    <p:cond delay="0"/>
                                  </p:stCondLst>
                                  <p:childTnLst>
                                    <p:set>
                                      <p:cBhvr>
                                        <p:cTn id="64" dur="1" fill="hold">
                                          <p:stCondLst>
                                            <p:cond delay="0"/>
                                          </p:stCondLst>
                                        </p:cTn>
                                        <p:tgtEl>
                                          <p:spTgt spid="318"/>
                                        </p:tgtEl>
                                        <p:attrNameLst>
                                          <p:attrName>style.visibility</p:attrName>
                                        </p:attrNameLst>
                                      </p:cBhvr>
                                      <p:to>
                                        <p:strVal val="visible"/>
                                      </p:to>
                                    </p:set>
                                    <p:animEffect transition="in" filter="blinds(horizontal)">
                                      <p:cBhvr>
                                        <p:cTn id="65" dur="500"/>
                                        <p:tgtEl>
                                          <p:spTgt spid="31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66"/>
                                        </p:tgtEl>
                                        <p:attrNameLst>
                                          <p:attrName>style.visibility</p:attrName>
                                        </p:attrNameLst>
                                      </p:cBhvr>
                                      <p:to>
                                        <p:strVal val="visible"/>
                                      </p:to>
                                    </p:set>
                                    <p:animEffect transition="in" filter="blinds(horizontal)">
                                      <p:cBhvr>
                                        <p:cTn id="70" dur="500"/>
                                        <p:tgtEl>
                                          <p:spTgt spid="66"/>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xit" presetSubtype="10" fill="hold" grpId="1" nodeType="clickEffect">
                                  <p:stCondLst>
                                    <p:cond delay="0"/>
                                  </p:stCondLst>
                                  <p:childTnLst>
                                    <p:animEffect transition="out" filter="blinds(horizontal)">
                                      <p:cBhvr>
                                        <p:cTn id="74" dur="500"/>
                                        <p:tgtEl>
                                          <p:spTgt spid="66"/>
                                        </p:tgtEl>
                                      </p:cBhvr>
                                    </p:animEffect>
                                    <p:set>
                                      <p:cBhvr>
                                        <p:cTn id="75" dur="1" fill="hold">
                                          <p:stCondLst>
                                            <p:cond delay="499"/>
                                          </p:stCondLst>
                                        </p:cTn>
                                        <p:tgtEl>
                                          <p:spTgt spid="66"/>
                                        </p:tgtEl>
                                        <p:attrNameLst>
                                          <p:attrName>style.visibility</p:attrName>
                                        </p:attrNameLst>
                                      </p:cBhvr>
                                      <p:to>
                                        <p:strVal val="hidden"/>
                                      </p:to>
                                    </p:set>
                                  </p:childTnLst>
                                </p:cTn>
                              </p:par>
                            </p:childTnLst>
                          </p:cTn>
                        </p:par>
                        <p:par>
                          <p:cTn id="76" fill="hold">
                            <p:stCondLst>
                              <p:cond delay="500"/>
                            </p:stCondLst>
                            <p:childTnLst>
                              <p:par>
                                <p:cTn id="77" presetID="3" presetClass="exit" presetSubtype="10" fill="hold" grpId="0" nodeType="afterEffect">
                                  <p:stCondLst>
                                    <p:cond delay="0"/>
                                  </p:stCondLst>
                                  <p:childTnLst>
                                    <p:animEffect transition="out" filter="blinds(horizontal)">
                                      <p:cBhvr>
                                        <p:cTn id="78" dur="500"/>
                                        <p:tgtEl>
                                          <p:spTgt spid="5"/>
                                        </p:tgtEl>
                                      </p:cBhvr>
                                    </p:animEffect>
                                    <p:set>
                                      <p:cBhvr>
                                        <p:cTn id="79" dur="1" fill="hold">
                                          <p:stCondLst>
                                            <p:cond delay="499"/>
                                          </p:stCondLst>
                                        </p:cTn>
                                        <p:tgtEl>
                                          <p:spTgt spid="5"/>
                                        </p:tgtEl>
                                        <p:attrNameLst>
                                          <p:attrName>style.visibility</p:attrName>
                                        </p:attrNameLst>
                                      </p:cBhvr>
                                      <p:to>
                                        <p:strVal val="hidden"/>
                                      </p:to>
                                    </p:set>
                                  </p:childTnLst>
                                </p:cTn>
                              </p:par>
                              <p:par>
                                <p:cTn id="80" presetID="3" presetClass="entr" presetSubtype="10" fill="hold" grpId="0" nodeType="withEffect">
                                  <p:stCondLst>
                                    <p:cond delay="0"/>
                                  </p:stCondLst>
                                  <p:childTnLst>
                                    <p:set>
                                      <p:cBhvr>
                                        <p:cTn id="81" dur="1" fill="hold">
                                          <p:stCondLst>
                                            <p:cond delay="0"/>
                                          </p:stCondLst>
                                        </p:cTn>
                                        <p:tgtEl>
                                          <p:spTgt spid="293"/>
                                        </p:tgtEl>
                                        <p:attrNameLst>
                                          <p:attrName>style.visibility</p:attrName>
                                        </p:attrNameLst>
                                      </p:cBhvr>
                                      <p:to>
                                        <p:strVal val="visible"/>
                                      </p:to>
                                    </p:set>
                                    <p:animEffect transition="in" filter="blinds(horizontal)">
                                      <p:cBhvr>
                                        <p:cTn id="82" dur="500"/>
                                        <p:tgtEl>
                                          <p:spTgt spid="293"/>
                                        </p:tgtEl>
                                      </p:cBhvr>
                                    </p:animEffect>
                                  </p:childTnLst>
                                </p:cTn>
                              </p:par>
                              <p:par>
                                <p:cTn id="83" presetID="3" presetClass="entr" presetSubtype="10" fill="hold" grpId="0" nodeType="withEffect">
                                  <p:stCondLst>
                                    <p:cond delay="0"/>
                                  </p:stCondLst>
                                  <p:childTnLst>
                                    <p:set>
                                      <p:cBhvr>
                                        <p:cTn id="84" dur="1" fill="hold">
                                          <p:stCondLst>
                                            <p:cond delay="0"/>
                                          </p:stCondLst>
                                        </p:cTn>
                                        <p:tgtEl>
                                          <p:spTgt spid="289"/>
                                        </p:tgtEl>
                                        <p:attrNameLst>
                                          <p:attrName>style.visibility</p:attrName>
                                        </p:attrNameLst>
                                      </p:cBhvr>
                                      <p:to>
                                        <p:strVal val="visible"/>
                                      </p:to>
                                    </p:set>
                                    <p:animEffect transition="in" filter="blinds(horizontal)">
                                      <p:cBhvr>
                                        <p:cTn id="85" dur="500"/>
                                        <p:tgtEl>
                                          <p:spTgt spid="289"/>
                                        </p:tgtEl>
                                      </p:cBhvr>
                                    </p:animEffect>
                                  </p:childTnLst>
                                </p:cTn>
                              </p:par>
                              <p:par>
                                <p:cTn id="86" presetID="3" presetClass="entr" presetSubtype="10" fill="hold" grpId="0" nodeType="withEffect">
                                  <p:stCondLst>
                                    <p:cond delay="0"/>
                                  </p:stCondLst>
                                  <p:childTnLst>
                                    <p:set>
                                      <p:cBhvr>
                                        <p:cTn id="87" dur="1" fill="hold">
                                          <p:stCondLst>
                                            <p:cond delay="0"/>
                                          </p:stCondLst>
                                        </p:cTn>
                                        <p:tgtEl>
                                          <p:spTgt spid="292"/>
                                        </p:tgtEl>
                                        <p:attrNameLst>
                                          <p:attrName>style.visibility</p:attrName>
                                        </p:attrNameLst>
                                      </p:cBhvr>
                                      <p:to>
                                        <p:strVal val="visible"/>
                                      </p:to>
                                    </p:set>
                                    <p:animEffect transition="in" filter="blinds(horizontal)">
                                      <p:cBhvr>
                                        <p:cTn id="88" dur="500"/>
                                        <p:tgtEl>
                                          <p:spTgt spid="292"/>
                                        </p:tgtEl>
                                      </p:cBhvr>
                                    </p:animEffect>
                                  </p:childTnLst>
                                </p:cTn>
                              </p:par>
                              <p:par>
                                <p:cTn id="89" presetID="3" presetClass="entr" presetSubtype="10" fill="hold" nodeType="withEffect">
                                  <p:stCondLst>
                                    <p:cond delay="0"/>
                                  </p:stCondLst>
                                  <p:childTnLst>
                                    <p:set>
                                      <p:cBhvr>
                                        <p:cTn id="90" dur="1" fill="hold">
                                          <p:stCondLst>
                                            <p:cond delay="0"/>
                                          </p:stCondLst>
                                        </p:cTn>
                                        <p:tgtEl>
                                          <p:spTgt spid="300"/>
                                        </p:tgtEl>
                                        <p:attrNameLst>
                                          <p:attrName>style.visibility</p:attrName>
                                        </p:attrNameLst>
                                      </p:cBhvr>
                                      <p:to>
                                        <p:strVal val="visible"/>
                                      </p:to>
                                    </p:set>
                                    <p:animEffect transition="in" filter="blinds(horizontal)">
                                      <p:cBhvr>
                                        <p:cTn id="91" dur="500"/>
                                        <p:tgtEl>
                                          <p:spTgt spid="300"/>
                                        </p:tgtEl>
                                      </p:cBhvr>
                                    </p:animEffect>
                                  </p:childTnLst>
                                </p:cTn>
                              </p:par>
                              <p:par>
                                <p:cTn id="92" presetID="3" presetClass="entr" presetSubtype="10" fill="hold" nodeType="withEffect">
                                  <p:stCondLst>
                                    <p:cond delay="0"/>
                                  </p:stCondLst>
                                  <p:childTnLst>
                                    <p:set>
                                      <p:cBhvr>
                                        <p:cTn id="93" dur="1" fill="hold">
                                          <p:stCondLst>
                                            <p:cond delay="0"/>
                                          </p:stCondLst>
                                        </p:cTn>
                                        <p:tgtEl>
                                          <p:spTgt spid="295"/>
                                        </p:tgtEl>
                                        <p:attrNameLst>
                                          <p:attrName>style.visibility</p:attrName>
                                        </p:attrNameLst>
                                      </p:cBhvr>
                                      <p:to>
                                        <p:strVal val="visible"/>
                                      </p:to>
                                    </p:set>
                                    <p:animEffect transition="in" filter="blinds(horizontal)">
                                      <p:cBhvr>
                                        <p:cTn id="94" dur="500"/>
                                        <p:tgtEl>
                                          <p:spTgt spid="295"/>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294"/>
                                        </p:tgtEl>
                                        <p:attrNameLst>
                                          <p:attrName>style.visibility</p:attrName>
                                        </p:attrNameLst>
                                      </p:cBhvr>
                                      <p:to>
                                        <p:strVal val="visible"/>
                                      </p:to>
                                    </p:set>
                                    <p:animEffect transition="in" filter="blinds(horizontal)">
                                      <p:cBhvr>
                                        <p:cTn id="97" dur="500"/>
                                        <p:tgtEl>
                                          <p:spTgt spid="294"/>
                                        </p:tgtEl>
                                      </p:cBhvr>
                                    </p:animEffect>
                                  </p:childTnLst>
                                </p:cTn>
                              </p:par>
                              <p:par>
                                <p:cTn id="98" presetID="3" presetClass="entr" presetSubtype="10" fill="hold" nodeType="withEffect">
                                  <p:stCondLst>
                                    <p:cond delay="0"/>
                                  </p:stCondLst>
                                  <p:childTnLst>
                                    <p:set>
                                      <p:cBhvr>
                                        <p:cTn id="99" dur="1" fill="hold">
                                          <p:stCondLst>
                                            <p:cond delay="0"/>
                                          </p:stCondLst>
                                        </p:cTn>
                                        <p:tgtEl>
                                          <p:spTgt spid="281"/>
                                        </p:tgtEl>
                                        <p:attrNameLst>
                                          <p:attrName>style.visibility</p:attrName>
                                        </p:attrNameLst>
                                      </p:cBhvr>
                                      <p:to>
                                        <p:strVal val="visible"/>
                                      </p:to>
                                    </p:set>
                                    <p:animEffect transition="in" filter="blinds(horizontal)">
                                      <p:cBhvr>
                                        <p:cTn id="100" dur="500"/>
                                        <p:tgtEl>
                                          <p:spTgt spid="281"/>
                                        </p:tgtEl>
                                      </p:cBhvr>
                                    </p:animEffect>
                                  </p:childTnLst>
                                </p:cTn>
                              </p:par>
                              <p:par>
                                <p:cTn id="101" presetID="3" presetClass="entr" presetSubtype="10" fill="hold" nodeType="withEffect">
                                  <p:stCondLst>
                                    <p:cond delay="0"/>
                                  </p:stCondLst>
                                  <p:childTnLst>
                                    <p:set>
                                      <p:cBhvr>
                                        <p:cTn id="102" dur="1" fill="hold">
                                          <p:stCondLst>
                                            <p:cond delay="0"/>
                                          </p:stCondLst>
                                        </p:cTn>
                                        <p:tgtEl>
                                          <p:spTgt spid="303"/>
                                        </p:tgtEl>
                                        <p:attrNameLst>
                                          <p:attrName>style.visibility</p:attrName>
                                        </p:attrNameLst>
                                      </p:cBhvr>
                                      <p:to>
                                        <p:strVal val="visible"/>
                                      </p:to>
                                    </p:set>
                                    <p:animEffect transition="in" filter="blinds(horizontal)">
                                      <p:cBhvr>
                                        <p:cTn id="103" dur="500"/>
                                        <p:tgtEl>
                                          <p:spTgt spid="303"/>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290"/>
                                        </p:tgtEl>
                                        <p:attrNameLst>
                                          <p:attrName>style.visibility</p:attrName>
                                        </p:attrNameLst>
                                      </p:cBhvr>
                                      <p:to>
                                        <p:strVal val="visible"/>
                                      </p:to>
                                    </p:set>
                                    <p:animEffect transition="in" filter="blinds(horizontal)">
                                      <p:cBhvr>
                                        <p:cTn id="106" dur="500"/>
                                        <p:tgtEl>
                                          <p:spTgt spid="290"/>
                                        </p:tgtEl>
                                      </p:cBhvr>
                                    </p:animEffect>
                                  </p:childTnLst>
                                </p:cTn>
                              </p:par>
                              <p:par>
                                <p:cTn id="107" presetID="3" presetClass="exit" presetSubtype="10" fill="hold" grpId="0" nodeType="withEffect">
                                  <p:stCondLst>
                                    <p:cond delay="0"/>
                                  </p:stCondLst>
                                  <p:childTnLst>
                                    <p:animEffect transition="out" filter="blinds(horizontal)">
                                      <p:cBhvr>
                                        <p:cTn id="108" dur="500"/>
                                        <p:tgtEl>
                                          <p:spTgt spid="3"/>
                                        </p:tgtEl>
                                      </p:cBhvr>
                                    </p:animEffect>
                                    <p:set>
                                      <p:cBhvr>
                                        <p:cTn id="109" dur="1" fill="hold">
                                          <p:stCondLst>
                                            <p:cond delay="499"/>
                                          </p:stCondLst>
                                        </p:cTn>
                                        <p:tgtEl>
                                          <p:spTgt spid="3"/>
                                        </p:tgtEl>
                                        <p:attrNameLst>
                                          <p:attrName>style.visibility</p:attrName>
                                        </p:attrNameLst>
                                      </p:cBhvr>
                                      <p:to>
                                        <p:strVal val="hidden"/>
                                      </p:to>
                                    </p:set>
                                  </p:childTnLst>
                                </p:cTn>
                              </p:par>
                              <p:par>
                                <p:cTn id="110" presetID="3" presetClass="entr" presetSubtype="10" fill="hold" grpId="0" nodeType="withEffect">
                                  <p:stCondLst>
                                    <p:cond delay="0"/>
                                  </p:stCondLst>
                                  <p:childTnLst>
                                    <p:set>
                                      <p:cBhvr>
                                        <p:cTn id="111" dur="1" fill="hold">
                                          <p:stCondLst>
                                            <p:cond delay="0"/>
                                          </p:stCondLst>
                                        </p:cTn>
                                        <p:tgtEl>
                                          <p:spTgt spid="91"/>
                                        </p:tgtEl>
                                        <p:attrNameLst>
                                          <p:attrName>style.visibility</p:attrName>
                                        </p:attrNameLst>
                                      </p:cBhvr>
                                      <p:to>
                                        <p:strVal val="visible"/>
                                      </p:to>
                                    </p:set>
                                    <p:animEffect transition="in" filter="blinds(horizontal)">
                                      <p:cBhvr>
                                        <p:cTn id="112" dur="500"/>
                                        <p:tgtEl>
                                          <p:spTgt spid="91"/>
                                        </p:tgtEl>
                                      </p:cBhvr>
                                    </p:animEffect>
                                  </p:childTnLst>
                                </p:cTn>
                              </p:par>
                              <p:par>
                                <p:cTn id="113" presetID="3" presetClass="entr" presetSubtype="10" fill="hold" grpId="0" nodeType="withEffect">
                                  <p:stCondLst>
                                    <p:cond delay="0"/>
                                  </p:stCondLst>
                                  <p:childTnLst>
                                    <p:set>
                                      <p:cBhvr>
                                        <p:cTn id="114" dur="1" fill="hold">
                                          <p:stCondLst>
                                            <p:cond delay="0"/>
                                          </p:stCondLst>
                                        </p:cTn>
                                        <p:tgtEl>
                                          <p:spTgt spid="291"/>
                                        </p:tgtEl>
                                        <p:attrNameLst>
                                          <p:attrName>style.visibility</p:attrName>
                                        </p:attrNameLst>
                                      </p:cBhvr>
                                      <p:to>
                                        <p:strVal val="visible"/>
                                      </p:to>
                                    </p:set>
                                    <p:animEffect transition="in" filter="blinds(horizontal)">
                                      <p:cBhvr>
                                        <p:cTn id="115" dur="500"/>
                                        <p:tgtEl>
                                          <p:spTgt spid="291"/>
                                        </p:tgtEl>
                                      </p:cBhvr>
                                    </p:animEffect>
                                  </p:childTnLst>
                                </p:cTn>
                              </p:par>
                              <p:par>
                                <p:cTn id="116" presetID="3" presetClass="entr" presetSubtype="10" fill="hold" nodeType="withEffect">
                                  <p:stCondLst>
                                    <p:cond delay="0"/>
                                  </p:stCondLst>
                                  <p:childTnLst>
                                    <p:set>
                                      <p:cBhvr>
                                        <p:cTn id="117" dur="1" fill="hold">
                                          <p:stCondLst>
                                            <p:cond delay="0"/>
                                          </p:stCondLst>
                                        </p:cTn>
                                        <p:tgtEl>
                                          <p:spTgt spid="301"/>
                                        </p:tgtEl>
                                        <p:attrNameLst>
                                          <p:attrName>style.visibility</p:attrName>
                                        </p:attrNameLst>
                                      </p:cBhvr>
                                      <p:to>
                                        <p:strVal val="visible"/>
                                      </p:to>
                                    </p:set>
                                    <p:animEffect transition="in" filter="blinds(horizontal)">
                                      <p:cBhvr>
                                        <p:cTn id="118" dur="500"/>
                                        <p:tgtEl>
                                          <p:spTgt spid="301"/>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67"/>
                                        </p:tgtEl>
                                        <p:attrNameLst>
                                          <p:attrName>style.visibility</p:attrName>
                                        </p:attrNameLst>
                                      </p:cBhvr>
                                      <p:to>
                                        <p:strVal val="visible"/>
                                      </p:to>
                                    </p:set>
                                    <p:animEffect transition="in" filter="blinds(horizontal)">
                                      <p:cBhvr>
                                        <p:cTn id="123"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p:bldP spid="235" grpId="0" animBg="1"/>
      <p:bldP spid="237" grpId="0" animBg="1"/>
      <p:bldP spid="272" grpId="0" animBg="1"/>
      <p:bldP spid="289" grpId="0" animBg="1"/>
      <p:bldP spid="290" grpId="0"/>
      <p:bldP spid="291" grpId="0"/>
      <p:bldP spid="292" grpId="0"/>
      <p:bldP spid="293" grpId="0"/>
      <p:bldP spid="294" grpId="0"/>
      <p:bldP spid="298" grpId="0" animBg="1"/>
      <p:bldP spid="312" grpId="0"/>
      <p:bldP spid="313" grpId="0"/>
      <p:bldP spid="314" grpId="0"/>
      <p:bldP spid="3" grpId="0" animBg="1"/>
      <p:bldP spid="5" grpId="0"/>
      <p:bldP spid="64" grpId="0" animBg="1"/>
      <p:bldP spid="64" grpId="1" animBg="1"/>
      <p:bldP spid="65" grpId="0" animBg="1"/>
      <p:bldP spid="65" grpId="1" animBg="1"/>
      <p:bldP spid="66" grpId="0" animBg="1"/>
      <p:bldP spid="66" grpId="1" animBg="1"/>
      <p:bldP spid="6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Arrow Connector 13"/>
          <p:cNvCxnSpPr/>
          <p:nvPr/>
        </p:nvCxnSpPr>
        <p:spPr>
          <a:xfrm flipV="1">
            <a:off x="8659290" y="3368176"/>
            <a:ext cx="0" cy="507999"/>
          </a:xfrm>
          <a:prstGeom prst="straightConnector1">
            <a:avLst/>
          </a:prstGeom>
          <a:ln w="12700">
            <a:solidFill>
              <a:srgbClr val="0066FF"/>
            </a:solidFill>
            <a:headEnd type="arrow"/>
            <a:tailEnd type="arrow"/>
          </a:ln>
        </p:spPr>
        <p:style>
          <a:lnRef idx="2">
            <a:schemeClr val="accent1"/>
          </a:lnRef>
          <a:fillRef idx="0">
            <a:schemeClr val="accent1"/>
          </a:fillRef>
          <a:effectRef idx="1">
            <a:schemeClr val="accent1"/>
          </a:effectRef>
          <a:fontRef idx="minor">
            <a:schemeClr val="tx1"/>
          </a:fontRef>
        </p:style>
      </p:cxnSp>
      <p:graphicFrame>
        <p:nvGraphicFramePr>
          <p:cNvPr id="12" name="Chart 11"/>
          <p:cNvGraphicFramePr>
            <a:graphicFrameLocks/>
          </p:cNvGraphicFramePr>
          <p:nvPr>
            <p:extLst/>
          </p:nvPr>
        </p:nvGraphicFramePr>
        <p:xfrm>
          <a:off x="-76200" y="1145513"/>
          <a:ext cx="9039225" cy="5242587"/>
        </p:xfrm>
        <a:graphic>
          <a:graphicData uri="http://schemas.openxmlformats.org/drawingml/2006/chart">
            <c:chart xmlns:c="http://schemas.openxmlformats.org/drawingml/2006/chart" xmlns:r="http://schemas.openxmlformats.org/officeDocument/2006/relationships" r:id="rId3"/>
          </a:graphicData>
        </a:graphic>
      </p:graphicFrame>
      <p:sp>
        <p:nvSpPr>
          <p:cNvPr id="2" name="Title 1"/>
          <p:cNvSpPr>
            <a:spLocks noGrp="1"/>
          </p:cNvSpPr>
          <p:nvPr>
            <p:ph type="title"/>
          </p:nvPr>
        </p:nvSpPr>
        <p:spPr>
          <a:xfrm>
            <a:off x="457200" y="130604"/>
            <a:ext cx="8229600" cy="847546"/>
          </a:xfrm>
        </p:spPr>
        <p:txBody>
          <a:bodyPr/>
          <a:lstStyle/>
          <a:p>
            <a:pPr algn="l"/>
            <a:r>
              <a:rPr lang="en-US" b="1" dirty="0"/>
              <a:t>Results: Performance of </a:t>
            </a:r>
            <a:r>
              <a:rPr lang="en-US" b="1" dirty="0" err="1"/>
              <a:t>MeDiC</a:t>
            </a:r>
            <a:endParaRPr lang="en-US" b="1"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17</a:t>
            </a:fld>
            <a:endParaRPr lang="en-US"/>
          </a:p>
        </p:txBody>
      </p:sp>
      <p:sp>
        <p:nvSpPr>
          <p:cNvPr id="13" name="TextBox 12"/>
          <p:cNvSpPr txBox="1"/>
          <p:nvPr/>
        </p:nvSpPr>
        <p:spPr>
          <a:xfrm>
            <a:off x="8234539" y="2754878"/>
            <a:ext cx="1033669" cy="461665"/>
          </a:xfrm>
          <a:prstGeom prst="rect">
            <a:avLst/>
          </a:prstGeom>
          <a:noFill/>
        </p:spPr>
        <p:txBody>
          <a:bodyPr wrap="none" rtlCol="0">
            <a:spAutoFit/>
          </a:bodyPr>
          <a:lstStyle/>
          <a:p>
            <a:r>
              <a:rPr lang="en-US" sz="2400" b="1" i="1" dirty="0">
                <a:solidFill>
                  <a:srgbClr val="0070C0"/>
                </a:solidFill>
              </a:rPr>
              <a:t>21.8%</a:t>
            </a:r>
          </a:p>
        </p:txBody>
      </p:sp>
      <p:sp>
        <p:nvSpPr>
          <p:cNvPr id="15" name="Rectangle 14"/>
          <p:cNvSpPr/>
          <p:nvPr/>
        </p:nvSpPr>
        <p:spPr>
          <a:xfrm>
            <a:off x="311037" y="5370275"/>
            <a:ext cx="8557323" cy="1055244"/>
          </a:xfrm>
          <a:prstGeom prst="rect">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200" dirty="0" err="1">
                <a:solidFill>
                  <a:schemeClr val="tx1"/>
                </a:solidFill>
                <a:effectLst/>
              </a:rPr>
              <a:t>MeDiC</a:t>
            </a:r>
            <a:r>
              <a:rPr lang="en-US" sz="3200" dirty="0">
                <a:solidFill>
                  <a:schemeClr val="tx1"/>
                </a:solidFill>
                <a:effectLst/>
              </a:rPr>
              <a:t> is effective in identifying warp-type and taking advantage of </a:t>
            </a:r>
            <a:r>
              <a:rPr lang="en-US" sz="3200" dirty="0">
                <a:solidFill>
                  <a:schemeClr val="tx1"/>
                </a:solidFill>
              </a:rPr>
              <a:t>divergence</a:t>
            </a:r>
            <a:r>
              <a:rPr lang="en-US" sz="3200" dirty="0">
                <a:solidFill>
                  <a:schemeClr val="tx1"/>
                </a:solidFill>
                <a:effectLst/>
              </a:rPr>
              <a:t> heterogeneity</a:t>
            </a:r>
          </a:p>
        </p:txBody>
      </p:sp>
      <p:cxnSp>
        <p:nvCxnSpPr>
          <p:cNvPr id="7" name="Straight Connector 6"/>
          <p:cNvCxnSpPr/>
          <p:nvPr/>
        </p:nvCxnSpPr>
        <p:spPr>
          <a:xfrm>
            <a:off x="1007282" y="4007566"/>
            <a:ext cx="786107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44838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blinds(horizontal)">
                                      <p:cBhvr>
                                        <p:cTn id="7" dur="500"/>
                                        <p:tgtEl>
                                          <p:spTgt spid="12">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blinds(horizontal)">
                                      <p:cBhvr>
                                        <p:cTn id="12" dur="500"/>
                                        <p:tgtEl>
                                          <p:spTgt spid="12">
                                            <p:graphicEl>
                                              <a:chart seriesIdx="0" categoryIdx="-4" bldStep="series"/>
                                            </p:graphic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blinds(horizontal)">
                                      <p:cBhvr>
                                        <p:cTn id="21" dur="500"/>
                                        <p:tgtEl>
                                          <p:spTgt spid="12">
                                            <p:graphicEl>
                                              <a:chart seriesIdx="1" categoryIdx="-4" bldStep="series"/>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graphicEl>
                                              <a:chart seriesIdx="2" categoryIdx="-4" bldStep="series"/>
                                            </p:graphicEl>
                                          </p:spTgt>
                                        </p:tgtEl>
                                        <p:attrNameLst>
                                          <p:attrName>style.visibility</p:attrName>
                                        </p:attrNameLst>
                                      </p:cBhvr>
                                      <p:to>
                                        <p:strVal val="visible"/>
                                      </p:to>
                                    </p:set>
                                    <p:animEffect transition="in" filter="blinds(horizontal)">
                                      <p:cBhvr>
                                        <p:cTn id="26" dur="500"/>
                                        <p:tgtEl>
                                          <p:spTgt spid="12">
                                            <p:graphicEl>
                                              <a:chart seriesIdx="2" categoryIdx="-4" bldStep="series"/>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2">
                                            <p:graphicEl>
                                              <a:chart seriesIdx="3" categoryIdx="-4" bldStep="series"/>
                                            </p:graphicEl>
                                          </p:spTgt>
                                        </p:tgtEl>
                                        <p:attrNameLst>
                                          <p:attrName>style.visibility</p:attrName>
                                        </p:attrNameLst>
                                      </p:cBhvr>
                                      <p:to>
                                        <p:strVal val="visible"/>
                                      </p:to>
                                    </p:set>
                                    <p:animEffect transition="in" filter="blinds(horizontal)">
                                      <p:cBhvr>
                                        <p:cTn id="31" dur="500"/>
                                        <p:tgtEl>
                                          <p:spTgt spid="12">
                                            <p:graphicEl>
                                              <a:chart seriesIdx="3" categoryIdx="-4" bldStep="series"/>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childTnLst>
                                </p:cTn>
                              </p:par>
                              <p:par>
                                <p:cTn id="36" presetID="1" presetClass="entr" presetSubtype="0"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2" grpId="0" uiExpand="1">
        <p:bldSub>
          <a:bldChart bld="series"/>
        </p:bldSub>
      </p:bldGraphic>
      <p:bldP spid="13"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err="1"/>
              <a:t>MeDiC</a:t>
            </a:r>
            <a:r>
              <a:rPr lang="en-US" dirty="0"/>
              <a:t>: Summary</a:t>
            </a:r>
          </a:p>
        </p:txBody>
      </p:sp>
      <p:sp>
        <p:nvSpPr>
          <p:cNvPr id="3" name="Content Placeholder 2"/>
          <p:cNvSpPr>
            <a:spLocks noGrp="1"/>
          </p:cNvSpPr>
          <p:nvPr>
            <p:ph idx="1"/>
          </p:nvPr>
        </p:nvSpPr>
        <p:spPr>
          <a:xfrm>
            <a:off x="164139" y="976413"/>
            <a:ext cx="8776661" cy="5711069"/>
          </a:xfrm>
        </p:spPr>
        <p:txBody>
          <a:bodyPr>
            <a:normAutofit lnSpcReduction="10000"/>
          </a:bodyPr>
          <a:lstStyle/>
          <a:p>
            <a:r>
              <a:rPr lang="en-US" sz="2700" b="1" dirty="0"/>
              <a:t>Problem: memory divergence</a:t>
            </a:r>
          </a:p>
          <a:p>
            <a:pPr lvl="1"/>
            <a:r>
              <a:rPr lang="en-US" sz="2400" dirty="0"/>
              <a:t>Threads execute in lockstep, but not all threads hit in the cache</a:t>
            </a:r>
            <a:endParaRPr lang="en-US" sz="2400" dirty="0">
              <a:sym typeface="Wingdings"/>
            </a:endParaRPr>
          </a:p>
          <a:p>
            <a:pPr lvl="1"/>
            <a:r>
              <a:rPr lang="en-US" sz="2400" dirty="0"/>
              <a:t>A single long latency thread can stall an entire warp</a:t>
            </a:r>
          </a:p>
          <a:p>
            <a:r>
              <a:rPr lang="en-US" sz="2700" b="1" dirty="0"/>
              <a:t>Key Observations:</a:t>
            </a:r>
            <a:r>
              <a:rPr lang="en-US" b="1" dirty="0"/>
              <a:t> </a:t>
            </a:r>
          </a:p>
          <a:p>
            <a:pPr lvl="1"/>
            <a:r>
              <a:rPr lang="en-US" sz="2400" dirty="0"/>
              <a:t>Memory divergence characteristic differs across warps</a:t>
            </a:r>
          </a:p>
          <a:p>
            <a:pPr lvl="1"/>
            <a:r>
              <a:rPr lang="en-US" sz="2400" dirty="0"/>
              <a:t>Some warps mostly hit in the cache, some mostly miss</a:t>
            </a:r>
          </a:p>
          <a:p>
            <a:pPr lvl="1"/>
            <a:r>
              <a:rPr lang="en-US" sz="2400" dirty="0"/>
              <a:t>Divergence characteristic is stable over time</a:t>
            </a:r>
          </a:p>
          <a:p>
            <a:pPr lvl="1"/>
            <a:r>
              <a:rPr lang="en-US" sz="2400" dirty="0"/>
              <a:t>L2 queuing exacerbates memory divergence problem</a:t>
            </a:r>
          </a:p>
          <a:p>
            <a:r>
              <a:rPr lang="en-US" sz="2700" b="1" dirty="0"/>
              <a:t>Our Solution: Me</a:t>
            </a:r>
            <a:r>
              <a:rPr lang="en-US" sz="2700" dirty="0"/>
              <a:t>mory </a:t>
            </a:r>
            <a:r>
              <a:rPr lang="en-US" sz="2700" b="1" dirty="0"/>
              <a:t>Di</a:t>
            </a:r>
            <a:r>
              <a:rPr lang="en-US" sz="2700" dirty="0"/>
              <a:t>vergence </a:t>
            </a:r>
            <a:r>
              <a:rPr lang="en-US" sz="2700" b="1" dirty="0"/>
              <a:t>C</a:t>
            </a:r>
            <a:r>
              <a:rPr lang="en-US" sz="2700" dirty="0"/>
              <a:t>orrection</a:t>
            </a:r>
          </a:p>
          <a:p>
            <a:pPr lvl="1"/>
            <a:r>
              <a:rPr lang="en-US" sz="2400" dirty="0">
                <a:solidFill>
                  <a:srgbClr val="000000"/>
                </a:solidFill>
              </a:rPr>
              <a:t>Uses </a:t>
            </a:r>
            <a:r>
              <a:rPr lang="en-US" sz="2400" b="1" dirty="0">
                <a:solidFill>
                  <a:srgbClr val="000000"/>
                </a:solidFill>
              </a:rPr>
              <a:t>cache bypassing</a:t>
            </a:r>
            <a:r>
              <a:rPr lang="en-US" sz="2400" dirty="0">
                <a:solidFill>
                  <a:srgbClr val="000000"/>
                </a:solidFill>
              </a:rPr>
              <a:t>, </a:t>
            </a:r>
            <a:r>
              <a:rPr lang="en-US" sz="2400" b="1" dirty="0">
                <a:solidFill>
                  <a:srgbClr val="000000"/>
                </a:solidFill>
              </a:rPr>
              <a:t>cache insertion </a:t>
            </a:r>
            <a:r>
              <a:rPr lang="en-US" sz="2400" dirty="0">
                <a:solidFill>
                  <a:srgbClr val="000000"/>
                </a:solidFill>
              </a:rPr>
              <a:t>and </a:t>
            </a:r>
            <a:r>
              <a:rPr lang="en-US" sz="2400" b="1" dirty="0">
                <a:solidFill>
                  <a:srgbClr val="000000"/>
                </a:solidFill>
              </a:rPr>
              <a:t>memory scheduling </a:t>
            </a:r>
            <a:r>
              <a:rPr lang="en-US" sz="2400" dirty="0">
                <a:solidFill>
                  <a:srgbClr val="000000"/>
                </a:solidFill>
              </a:rPr>
              <a:t>to </a:t>
            </a:r>
            <a:r>
              <a:rPr lang="en-US" sz="2400" b="1" dirty="0">
                <a:solidFill>
                  <a:srgbClr val="3366FF"/>
                </a:solidFill>
              </a:rPr>
              <a:t>prioritize mostly-hit warps</a:t>
            </a:r>
            <a:r>
              <a:rPr lang="en-US" sz="2400" dirty="0"/>
              <a:t> and </a:t>
            </a:r>
            <a:r>
              <a:rPr lang="en-US" sz="2400" b="1" dirty="0">
                <a:solidFill>
                  <a:srgbClr val="FF0000"/>
                </a:solidFill>
              </a:rPr>
              <a:t>deprioritize mostly-miss warps</a:t>
            </a:r>
          </a:p>
          <a:p>
            <a:r>
              <a:rPr lang="en-US" sz="2700" b="1" dirty="0"/>
              <a:t>Key Results: </a:t>
            </a:r>
          </a:p>
          <a:p>
            <a:pPr lvl="1"/>
            <a:r>
              <a:rPr lang="en-US" sz="2400" b="1" dirty="0">
                <a:solidFill>
                  <a:srgbClr val="3366FF"/>
                </a:solidFill>
              </a:rPr>
              <a:t>21.8% better performance and 20.1% better energy efficiency</a:t>
            </a:r>
            <a:r>
              <a:rPr lang="en-US" sz="2400" dirty="0"/>
              <a:t> compared to state-of-the-art caching policy on GPU</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18</a:t>
            </a:fld>
            <a:endParaRPr lang="en-US" dirty="0"/>
          </a:p>
        </p:txBody>
      </p:sp>
    </p:spTree>
    <p:extLst>
      <p:ext uri="{BB962C8B-B14F-4D97-AF65-F5344CB8AC3E}">
        <p14:creationId xmlns:p14="http://schemas.microsoft.com/office/powerpoint/2010/main" val="2798430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Redesigning GPU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19</a:t>
            </a:fld>
            <a:endParaRPr lang="en-US"/>
          </a:p>
        </p:txBody>
      </p:sp>
      <p:sp>
        <p:nvSpPr>
          <p:cNvPr id="9" name="Content Placeholder 2">
            <a:extLst>
              <a:ext uri="{FF2B5EF4-FFF2-40B4-BE49-F238E27FC236}">
                <a16:creationId xmlns:a16="http://schemas.microsoft.com/office/drawing/2014/main" id="{E2351B68-541E-47B4-AB52-069B9466C14E}"/>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75000"/>
                  </a:schemeClr>
                </a:solidFill>
              </a:rPr>
              <a:t>Memory divergence at the caches and the main memory</a:t>
            </a:r>
          </a:p>
          <a:p>
            <a:pPr lvl="1"/>
            <a:endParaRPr lang="en-US" sz="1200" dirty="0">
              <a:solidFill>
                <a:schemeClr val="bg1">
                  <a:lumMod val="75000"/>
                </a:schemeClr>
              </a:solidFill>
            </a:endParaRPr>
          </a:p>
          <a:p>
            <a:r>
              <a:rPr lang="en-US" dirty="0"/>
              <a:t>Interference at the main memory</a:t>
            </a:r>
          </a:p>
          <a:p>
            <a:endParaRPr lang="en-US" sz="1200" dirty="0"/>
          </a:p>
          <a:p>
            <a:r>
              <a:rPr lang="en-US" dirty="0">
                <a:solidFill>
                  <a:schemeClr val="bg1">
                    <a:lumMod val="75000"/>
                  </a:schemeClr>
                </a:solidFill>
              </a:rPr>
              <a:t>TLB reach and address translation</a:t>
            </a:r>
          </a:p>
          <a:p>
            <a:endParaRPr lang="en-US" sz="1200" dirty="0">
              <a:solidFill>
                <a:schemeClr val="bg1">
                  <a:lumMod val="75000"/>
                </a:schemeClr>
              </a:solidFill>
            </a:endParaRPr>
          </a:p>
          <a:p>
            <a:r>
              <a:rPr lang="en-US" dirty="0">
                <a:solidFill>
                  <a:schemeClr val="bg1">
                    <a:lumMod val="75000"/>
                  </a:schemeClr>
                </a:solidFill>
              </a:rPr>
              <a:t>High latency CPU-GPU data transfer</a:t>
            </a:r>
            <a:endParaRPr lang="en-US" dirty="0"/>
          </a:p>
          <a:p>
            <a:endParaRPr lang="en-US" dirty="0"/>
          </a:p>
        </p:txBody>
      </p:sp>
    </p:spTree>
    <p:extLst>
      <p:ext uri="{BB962C8B-B14F-4D97-AF65-F5344CB8AC3E}">
        <p14:creationId xmlns:p14="http://schemas.microsoft.com/office/powerpoint/2010/main" val="383196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GPU in Modern Systems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2</a:t>
            </a:fld>
            <a:endParaRPr lang="en-US"/>
          </a:p>
        </p:txBody>
      </p:sp>
      <p:pic>
        <p:nvPicPr>
          <p:cNvPr id="2050" name="Picture 2" descr="Image result for gpu and games">
            <a:extLst>
              <a:ext uri="{FF2B5EF4-FFF2-40B4-BE49-F238E27FC236}">
                <a16:creationId xmlns:a16="http://schemas.microsoft.com/office/drawing/2014/main" id="{6261C7AF-CCBC-4012-BE02-DC1F4879DE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5137" y="1283288"/>
            <a:ext cx="2816640" cy="158536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gtx 2080 ti">
            <a:extLst>
              <a:ext uri="{FF2B5EF4-FFF2-40B4-BE49-F238E27FC236}">
                <a16:creationId xmlns:a16="http://schemas.microsoft.com/office/drawing/2014/main" id="{FFD20FF3-6519-467F-8934-FE41403096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555" y="2596726"/>
            <a:ext cx="4080116" cy="2616658"/>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ffxv">
            <a:extLst>
              <a:ext uri="{FF2B5EF4-FFF2-40B4-BE49-F238E27FC236}">
                <a16:creationId xmlns:a16="http://schemas.microsoft.com/office/drawing/2014/main" id="{C246EFA8-ACDD-47BB-B67D-AF21F3F35E8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24819" y="3302877"/>
            <a:ext cx="2814058" cy="1315267"/>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dmc 5">
            <a:extLst>
              <a:ext uri="{FF2B5EF4-FFF2-40B4-BE49-F238E27FC236}">
                <a16:creationId xmlns:a16="http://schemas.microsoft.com/office/drawing/2014/main" id="{E30119DC-4644-4382-AC7C-FA8B0F374C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25137" y="5060329"/>
            <a:ext cx="2816640" cy="1316473"/>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BD4AFF17-D5ED-4740-B9FE-F5BE78714492}"/>
              </a:ext>
            </a:extLst>
          </p:cNvPr>
          <p:cNvSpPr/>
          <p:nvPr/>
        </p:nvSpPr>
        <p:spPr>
          <a:xfrm>
            <a:off x="4616143" y="3518863"/>
            <a:ext cx="618009" cy="390979"/>
          </a:xfrm>
          <a:prstGeom prst="rightArrow">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4" descr="https://developer.nvidia.com/sites/default/files/pictures/2017/cuda-2-big.jpg">
            <a:extLst>
              <a:ext uri="{FF2B5EF4-FFF2-40B4-BE49-F238E27FC236}">
                <a16:creationId xmlns:a16="http://schemas.microsoft.com/office/drawing/2014/main" id="{7645AAA2-CFB9-4463-A2E5-C5D2E07494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5750" y="1408604"/>
            <a:ext cx="8229600" cy="448913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DEB2C887-1025-4ED6-8C4C-9E4FFF70DB28}"/>
              </a:ext>
            </a:extLst>
          </p:cNvPr>
          <p:cNvSpPr txBox="1"/>
          <p:nvPr/>
        </p:nvSpPr>
        <p:spPr>
          <a:xfrm>
            <a:off x="80851" y="6538913"/>
            <a:ext cx="2605200" cy="261610"/>
          </a:xfrm>
          <a:prstGeom prst="rect">
            <a:avLst/>
          </a:prstGeom>
          <a:noFill/>
        </p:spPr>
        <p:txBody>
          <a:bodyPr wrap="none" rtlCol="0">
            <a:spAutoFit/>
          </a:bodyPr>
          <a:lstStyle/>
          <a:p>
            <a:r>
              <a:rPr lang="en-US" sz="1100" dirty="0"/>
              <a:t>https://developer.nvidia.com/cuda-toolkit</a:t>
            </a:r>
          </a:p>
        </p:txBody>
      </p:sp>
      <p:grpSp>
        <p:nvGrpSpPr>
          <p:cNvPr id="19" name="Group 18">
            <a:extLst>
              <a:ext uri="{FF2B5EF4-FFF2-40B4-BE49-F238E27FC236}">
                <a16:creationId xmlns:a16="http://schemas.microsoft.com/office/drawing/2014/main" id="{9D19F24A-0351-4406-A227-76A6AA83DFA5}"/>
              </a:ext>
            </a:extLst>
          </p:cNvPr>
          <p:cNvGrpSpPr/>
          <p:nvPr/>
        </p:nvGrpSpPr>
        <p:grpSpPr>
          <a:xfrm>
            <a:off x="80851" y="1336675"/>
            <a:ext cx="8236550" cy="5463848"/>
            <a:chOff x="80851" y="1336675"/>
            <a:chExt cx="8236550" cy="5463848"/>
          </a:xfrm>
        </p:grpSpPr>
        <p:pic>
          <p:nvPicPr>
            <p:cNvPr id="20" name="Picture 12" descr="NVIDIA GPU Cloud Supports NVIDIA TITAN">
              <a:extLst>
                <a:ext uri="{FF2B5EF4-FFF2-40B4-BE49-F238E27FC236}">
                  <a16:creationId xmlns:a16="http://schemas.microsoft.com/office/drawing/2014/main" id="{01BD3D4D-9B65-4505-B267-EB2A5B4F4F7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4797" y="1336675"/>
              <a:ext cx="6667500" cy="3743325"/>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EDFE77A5-B27E-4035-90FD-CD8FCBC34663}"/>
                </a:ext>
              </a:extLst>
            </p:cNvPr>
            <p:cNvSpPr txBox="1"/>
            <p:nvPr/>
          </p:nvSpPr>
          <p:spPr>
            <a:xfrm>
              <a:off x="80851" y="6538913"/>
              <a:ext cx="8236550" cy="261610"/>
            </a:xfrm>
            <a:prstGeom prst="rect">
              <a:avLst/>
            </a:prstGeom>
            <a:noFill/>
          </p:spPr>
          <p:txBody>
            <a:bodyPr wrap="none" rtlCol="0">
              <a:spAutoFit/>
            </a:bodyPr>
            <a:lstStyle/>
            <a:p>
              <a:r>
                <a:rPr lang="en-US" sz="1100" dirty="0"/>
                <a:t>https://nvidianews.nvidia.com/news/nvidia-gpu-cloud-now-available-to-hundreds-of-thousands-of-ai-researchers-using-nvidia-desktop-gpus</a:t>
              </a:r>
            </a:p>
          </p:txBody>
        </p:sp>
      </p:grpSp>
      <p:sp>
        <p:nvSpPr>
          <p:cNvPr id="22" name="Rounded Rectangle 111">
            <a:extLst>
              <a:ext uri="{FF2B5EF4-FFF2-40B4-BE49-F238E27FC236}">
                <a16:creationId xmlns:a16="http://schemas.microsoft.com/office/drawing/2014/main" id="{E28D6A8F-FFCE-4032-869D-F6C6370BEF32}"/>
              </a:ext>
            </a:extLst>
          </p:cNvPr>
          <p:cNvSpPr/>
          <p:nvPr/>
        </p:nvSpPr>
        <p:spPr>
          <a:xfrm>
            <a:off x="285750" y="5375495"/>
            <a:ext cx="8572500" cy="925953"/>
          </a:xfrm>
          <a:prstGeom prst="roundRect">
            <a:avLst>
              <a:gd name="adj" fmla="val 21597"/>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GPUs gain their popularity through their </a:t>
            </a:r>
            <a:r>
              <a:rPr lang="en-US" sz="2600" b="1" dirty="0">
                <a:solidFill>
                  <a:srgbClr val="0066FF"/>
                </a:solidFill>
              </a:rPr>
              <a:t>massive parallelism </a:t>
            </a:r>
          </a:p>
        </p:txBody>
      </p:sp>
    </p:spTree>
    <p:extLst>
      <p:ext uri="{BB962C8B-B14F-4D97-AF65-F5344CB8AC3E}">
        <p14:creationId xmlns:p14="http://schemas.microsoft.com/office/powerpoint/2010/main" val="385425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5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par>
                                <p:cTn id="16" presetID="10" presetClass="entr" presetSubtype="0" fill="hold" nodeType="withEffect">
                                  <p:stCondLst>
                                    <p:cond delay="0"/>
                                  </p:stCondLst>
                                  <p:childTnLst>
                                    <p:set>
                                      <p:cBhvr>
                                        <p:cTn id="17" dur="1" fill="hold">
                                          <p:stCondLst>
                                            <p:cond delay="0"/>
                                          </p:stCondLst>
                                        </p:cTn>
                                        <p:tgtEl>
                                          <p:spTgt spid="2054"/>
                                        </p:tgtEl>
                                        <p:attrNameLst>
                                          <p:attrName>style.visibility</p:attrName>
                                        </p:attrNameLst>
                                      </p:cBhvr>
                                      <p:to>
                                        <p:strVal val="visible"/>
                                      </p:to>
                                    </p:set>
                                    <p:animEffect transition="in" filter="fade">
                                      <p:cBhvr>
                                        <p:cTn id="18" dur="500"/>
                                        <p:tgtEl>
                                          <p:spTgt spid="2054"/>
                                        </p:tgtEl>
                                      </p:cBhvr>
                                    </p:animEffect>
                                  </p:childTnLst>
                                </p:cTn>
                              </p:par>
                              <p:par>
                                <p:cTn id="19" presetID="10" presetClass="entr" presetSubtype="0" fill="hold" nodeType="with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nodeType="clickEffect">
                                  <p:stCondLst>
                                    <p:cond delay="0"/>
                                  </p:stCondLst>
                                  <p:childTnLst>
                                    <p:animEffect transition="out" filter="fade">
                                      <p:cBhvr>
                                        <p:cTn id="25" dur="500"/>
                                        <p:tgtEl>
                                          <p:spTgt spid="2052"/>
                                        </p:tgtEl>
                                      </p:cBhvr>
                                    </p:animEffect>
                                    <p:set>
                                      <p:cBhvr>
                                        <p:cTn id="26" dur="1" fill="hold">
                                          <p:stCondLst>
                                            <p:cond delay="499"/>
                                          </p:stCondLst>
                                        </p:cTn>
                                        <p:tgtEl>
                                          <p:spTgt spid="2052"/>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3"/>
                                        </p:tgtEl>
                                      </p:cBhvr>
                                    </p:animEffect>
                                    <p:set>
                                      <p:cBhvr>
                                        <p:cTn id="29" dur="1" fill="hold">
                                          <p:stCondLst>
                                            <p:cond delay="499"/>
                                          </p:stCondLst>
                                        </p:cTn>
                                        <p:tgtEl>
                                          <p:spTgt spid="3"/>
                                        </p:tgtEl>
                                        <p:attrNameLst>
                                          <p:attrName>style.visibility</p:attrName>
                                        </p:attrNameLst>
                                      </p:cBhvr>
                                      <p:to>
                                        <p:strVal val="hidden"/>
                                      </p:to>
                                    </p:set>
                                  </p:childTnLst>
                                </p:cTn>
                              </p:par>
                              <p:par>
                                <p:cTn id="30" presetID="10" presetClass="exit" presetSubtype="0" fill="hold" nodeType="withEffect">
                                  <p:stCondLst>
                                    <p:cond delay="0"/>
                                  </p:stCondLst>
                                  <p:childTnLst>
                                    <p:animEffect transition="out" filter="fade">
                                      <p:cBhvr>
                                        <p:cTn id="31" dur="500"/>
                                        <p:tgtEl>
                                          <p:spTgt spid="2050"/>
                                        </p:tgtEl>
                                      </p:cBhvr>
                                    </p:animEffect>
                                    <p:set>
                                      <p:cBhvr>
                                        <p:cTn id="32" dur="1" fill="hold">
                                          <p:stCondLst>
                                            <p:cond delay="499"/>
                                          </p:stCondLst>
                                        </p:cTn>
                                        <p:tgtEl>
                                          <p:spTgt spid="2050"/>
                                        </p:tgtEl>
                                        <p:attrNameLst>
                                          <p:attrName>style.visibility</p:attrName>
                                        </p:attrNameLst>
                                      </p:cBhvr>
                                      <p:to>
                                        <p:strVal val="hidden"/>
                                      </p:to>
                                    </p:set>
                                  </p:childTnLst>
                                </p:cTn>
                              </p:par>
                              <p:par>
                                <p:cTn id="33" presetID="10" presetClass="exit" presetSubtype="0" fill="hold" nodeType="withEffect">
                                  <p:stCondLst>
                                    <p:cond delay="0"/>
                                  </p:stCondLst>
                                  <p:childTnLst>
                                    <p:animEffect transition="out" filter="fade">
                                      <p:cBhvr>
                                        <p:cTn id="34" dur="500"/>
                                        <p:tgtEl>
                                          <p:spTgt spid="2054"/>
                                        </p:tgtEl>
                                      </p:cBhvr>
                                    </p:animEffect>
                                    <p:set>
                                      <p:cBhvr>
                                        <p:cTn id="35" dur="1" fill="hold">
                                          <p:stCondLst>
                                            <p:cond delay="499"/>
                                          </p:stCondLst>
                                        </p:cTn>
                                        <p:tgtEl>
                                          <p:spTgt spid="2054"/>
                                        </p:tgtEl>
                                        <p:attrNameLst>
                                          <p:attrName>style.visibility</p:attrName>
                                        </p:attrNameLst>
                                      </p:cBhvr>
                                      <p:to>
                                        <p:strVal val="hidden"/>
                                      </p:to>
                                    </p:set>
                                  </p:childTnLst>
                                </p:cTn>
                              </p:par>
                              <p:par>
                                <p:cTn id="36" presetID="10" presetClass="exit" presetSubtype="0" fill="hold" nodeType="withEffect">
                                  <p:stCondLst>
                                    <p:cond delay="0"/>
                                  </p:stCondLst>
                                  <p:childTnLst>
                                    <p:animEffect transition="out" filter="fade">
                                      <p:cBhvr>
                                        <p:cTn id="37" dur="500"/>
                                        <p:tgtEl>
                                          <p:spTgt spid="2056"/>
                                        </p:tgtEl>
                                      </p:cBhvr>
                                    </p:animEffect>
                                    <p:set>
                                      <p:cBhvr>
                                        <p:cTn id="38" dur="1" fill="hold">
                                          <p:stCondLst>
                                            <p:cond delay="499"/>
                                          </p:stCondLst>
                                        </p:cTn>
                                        <p:tgtEl>
                                          <p:spTgt spid="2056"/>
                                        </p:tgtEl>
                                        <p:attrNameLst>
                                          <p:attrName>style.visibility</p:attrName>
                                        </p:attrNameLst>
                                      </p:cBhvr>
                                      <p:to>
                                        <p:strVal val="hidden"/>
                                      </p:to>
                                    </p:se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500"/>
                                        <p:tgtEl>
                                          <p:spTgt spid="1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500"/>
                                        <p:tgtEl>
                                          <p:spTgt spid="18"/>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nodeType="clickEffect">
                                  <p:stCondLst>
                                    <p:cond delay="0"/>
                                  </p:stCondLst>
                                  <p:childTnLst>
                                    <p:animEffect transition="out" filter="fade">
                                      <p:cBhvr>
                                        <p:cTn id="49" dur="500"/>
                                        <p:tgtEl>
                                          <p:spTgt spid="16"/>
                                        </p:tgtEl>
                                      </p:cBhvr>
                                    </p:animEffect>
                                    <p:set>
                                      <p:cBhvr>
                                        <p:cTn id="50" dur="1" fill="hold">
                                          <p:stCondLst>
                                            <p:cond delay="499"/>
                                          </p:stCondLst>
                                        </p:cTn>
                                        <p:tgtEl>
                                          <p:spTgt spid="16"/>
                                        </p:tgtEl>
                                        <p:attrNameLst>
                                          <p:attrName>style.visibility</p:attrName>
                                        </p:attrNameLst>
                                      </p:cBhvr>
                                      <p:to>
                                        <p:strVal val="hidden"/>
                                      </p:to>
                                    </p:set>
                                  </p:childTnLst>
                                </p:cTn>
                              </p:par>
                              <p:par>
                                <p:cTn id="51" presetID="10" presetClass="exit" presetSubtype="0" fill="hold" grpId="1" nodeType="withEffect">
                                  <p:stCondLst>
                                    <p:cond delay="0"/>
                                  </p:stCondLst>
                                  <p:childTnLst>
                                    <p:animEffect transition="out" filter="fade">
                                      <p:cBhvr>
                                        <p:cTn id="52" dur="500"/>
                                        <p:tgtEl>
                                          <p:spTgt spid="18"/>
                                        </p:tgtEl>
                                      </p:cBhvr>
                                    </p:animEffect>
                                    <p:set>
                                      <p:cBhvr>
                                        <p:cTn id="53" dur="1" fill="hold">
                                          <p:stCondLst>
                                            <p:cond delay="499"/>
                                          </p:stCondLst>
                                        </p:cTn>
                                        <p:tgtEl>
                                          <p:spTgt spid="18"/>
                                        </p:tgtEl>
                                        <p:attrNameLst>
                                          <p:attrName>style.visibility</p:attrName>
                                        </p:attrNameLst>
                                      </p:cBhvr>
                                      <p:to>
                                        <p:strVal val="hidden"/>
                                      </p:to>
                                    </p:set>
                                  </p:childTnLst>
                                </p:cTn>
                              </p:par>
                            </p:childTnLst>
                          </p:cTn>
                        </p:par>
                        <p:par>
                          <p:cTn id="54" fill="hold">
                            <p:stCondLst>
                              <p:cond delay="500"/>
                            </p:stCondLst>
                            <p:childTnLst>
                              <p:par>
                                <p:cTn id="55" presetID="10" presetClass="entr" presetSubtype="0" fill="hold"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blinds(horizontal)">
                                      <p:cBhvr>
                                        <p:cTn id="6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8" grpId="0"/>
      <p:bldP spid="18" grpId="1"/>
      <p:bldP spid="2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cstate="print"/>
          <a:srcRect/>
          <a:stretch>
            <a:fillRect/>
          </a:stretch>
        </p:blipFill>
        <p:spPr bwMode="auto">
          <a:xfrm>
            <a:off x="5841371" y="5363855"/>
            <a:ext cx="2363853" cy="910084"/>
          </a:xfrm>
          <a:prstGeom prst="rect">
            <a:avLst/>
          </a:prstGeom>
          <a:noFill/>
          <a:ln w="9525">
            <a:noFill/>
            <a:miter lim="800000"/>
            <a:headEnd/>
            <a:tailEnd/>
          </a:ln>
        </p:spPr>
      </p:pic>
      <p:sp>
        <p:nvSpPr>
          <p:cNvPr id="3" name="Subtitle 2"/>
          <p:cNvSpPr>
            <a:spLocks noGrp="1"/>
          </p:cNvSpPr>
          <p:nvPr>
            <p:ph type="subTitle" idx="1"/>
          </p:nvPr>
        </p:nvSpPr>
        <p:spPr>
          <a:xfrm>
            <a:off x="467544" y="2428413"/>
            <a:ext cx="8208912" cy="614362"/>
          </a:xfrm>
        </p:spPr>
        <p:txBody>
          <a:bodyPr>
            <a:noAutofit/>
          </a:bodyPr>
          <a:lstStyle/>
          <a:p>
            <a:r>
              <a:rPr lang="en-US" sz="3600" b="1" dirty="0" err="1"/>
              <a:t>Rachata</a:t>
            </a:r>
            <a:r>
              <a:rPr lang="en-US" sz="3600" b="1" dirty="0"/>
              <a:t> </a:t>
            </a:r>
            <a:r>
              <a:rPr lang="en-US" sz="3600" b="1" dirty="0" err="1"/>
              <a:t>Ausavarungnirun</a:t>
            </a:r>
            <a:endParaRPr lang="en-US" sz="3600" b="1" dirty="0"/>
          </a:p>
          <a:p>
            <a:r>
              <a:rPr lang="en-US" sz="3200" dirty="0"/>
              <a:t>Kevin Chang, Lavanya Subramanian, Gabriel H. </a:t>
            </a:r>
            <a:r>
              <a:rPr lang="en-US" sz="3200" dirty="0" err="1"/>
              <a:t>Loh</a:t>
            </a:r>
            <a:r>
              <a:rPr lang="en-US" sz="3200" dirty="0"/>
              <a:t>, </a:t>
            </a:r>
            <a:r>
              <a:rPr lang="en-US" sz="3200" dirty="0" err="1"/>
              <a:t>Onur</a:t>
            </a:r>
            <a:r>
              <a:rPr lang="en-US" sz="3200" dirty="0"/>
              <a:t> </a:t>
            </a:r>
            <a:r>
              <a:rPr lang="en-US" sz="3200" dirty="0" err="1"/>
              <a:t>Mutlu</a:t>
            </a:r>
            <a:endParaRPr lang="en-US" sz="3200" dirty="0"/>
          </a:p>
          <a:p>
            <a:endParaRPr lang="en-US" sz="3200" dirty="0"/>
          </a:p>
          <a:p>
            <a:r>
              <a:rPr lang="en-US" sz="3200" b="1" i="1" dirty="0"/>
              <a:t>ISCA-39 </a:t>
            </a:r>
            <a:r>
              <a:rPr lang="en-US" sz="3200" b="1" dirty="0"/>
              <a:t>|</a:t>
            </a:r>
            <a:r>
              <a:rPr lang="en-US" sz="3200" b="1" i="1" dirty="0"/>
              <a:t> Portland, OR </a:t>
            </a:r>
            <a:r>
              <a:rPr lang="en-US" sz="3200" b="1" dirty="0"/>
              <a:t>|</a:t>
            </a:r>
            <a:r>
              <a:rPr lang="en-US" sz="3200" b="1" i="1" dirty="0"/>
              <a:t> 2012</a:t>
            </a:r>
          </a:p>
          <a:p>
            <a:endParaRPr lang="en-US" sz="2000" dirty="0"/>
          </a:p>
        </p:txBody>
      </p:sp>
      <p:pic>
        <p:nvPicPr>
          <p:cNvPr id="6" name="Picture 5" descr="Burgundy_CMU_JPG_Logo.jpg"/>
          <p:cNvPicPr>
            <a:picLocks noChangeAspect="1"/>
          </p:cNvPicPr>
          <p:nvPr/>
        </p:nvPicPr>
        <p:blipFill>
          <a:blip r:embed="rId4" cstate="print"/>
          <a:stretch>
            <a:fillRect/>
          </a:stretch>
        </p:blipFill>
        <p:spPr>
          <a:xfrm>
            <a:off x="659525" y="5206962"/>
            <a:ext cx="3446729" cy="1244652"/>
          </a:xfrm>
          <a:prstGeom prst="rect">
            <a:avLst/>
          </a:prstGeom>
        </p:spPr>
      </p:pic>
      <p:sp>
        <p:nvSpPr>
          <p:cNvPr id="7" name="Rectangle 6">
            <a:extLst>
              <a:ext uri="{FF2B5EF4-FFF2-40B4-BE49-F238E27FC236}">
                <a16:creationId xmlns:a16="http://schemas.microsoft.com/office/drawing/2014/main" id="{84D737F0-695B-4CC9-9815-61D7AFACE9C4}"/>
              </a:ext>
            </a:extLst>
          </p:cNvPr>
          <p:cNvSpPr/>
          <p:nvPr/>
        </p:nvSpPr>
        <p:spPr>
          <a:xfrm>
            <a:off x="0" y="-48986"/>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292273"/>
            <a:ext cx="9144000" cy="1378527"/>
          </a:xfrm>
        </p:spPr>
        <p:txBody>
          <a:bodyPr anchor="ctr" anchorCtr="0">
            <a:normAutofit/>
          </a:bodyPr>
          <a:lstStyle/>
          <a:p>
            <a:pPr algn="ctr"/>
            <a:r>
              <a:rPr lang="en-US" b="1" dirty="0">
                <a:solidFill>
                  <a:schemeClr val="accent6">
                    <a:lumMod val="75000"/>
                  </a:schemeClr>
                </a:solidFill>
              </a:rPr>
              <a:t>Staged Memory Scheduling</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ent Placeholder 73"/>
          <p:cNvSpPr>
            <a:spLocks noGrp="1"/>
          </p:cNvSpPr>
          <p:nvPr>
            <p:ph idx="1"/>
          </p:nvPr>
        </p:nvSpPr>
        <p:spPr>
          <a:xfrm>
            <a:off x="228600" y="1059872"/>
            <a:ext cx="8610600" cy="5188527"/>
          </a:xfrm>
        </p:spPr>
        <p:txBody>
          <a:bodyPr>
            <a:normAutofit/>
          </a:bodyPr>
          <a:lstStyle/>
          <a:p>
            <a:r>
              <a:rPr lang="en-US" dirty="0"/>
              <a:t>Modern chips integrate GPUs on the same die as CPUs</a:t>
            </a:r>
          </a:p>
          <a:p>
            <a:pPr lvl="1"/>
            <a:r>
              <a:rPr lang="en-US" dirty="0"/>
              <a:t>Basic rendering can be done through the integrated GPUs</a:t>
            </a:r>
          </a:p>
          <a:p>
            <a:pPr marL="0" indent="0">
              <a:buNone/>
            </a:pPr>
            <a:endParaRPr lang="en-US" dirty="0"/>
          </a:p>
          <a:p>
            <a:r>
              <a:rPr lang="en-US" dirty="0"/>
              <a:t>These integrated GPUs share off-chip memory</a:t>
            </a:r>
          </a:p>
          <a:p>
            <a:pPr lvl="1"/>
            <a:r>
              <a:rPr lang="en-US" b="1" dirty="0">
                <a:solidFill>
                  <a:srgbClr val="FF0000"/>
                </a:solidFill>
              </a:rPr>
              <a:t>Heavy Interference at the main memory</a:t>
            </a:r>
          </a:p>
          <a:p>
            <a:pPr lvl="1"/>
            <a:r>
              <a:rPr lang="en-US" b="1" dirty="0">
                <a:solidFill>
                  <a:srgbClr val="FF0000"/>
                </a:solidFill>
              </a:rPr>
              <a:t>Lower performance</a:t>
            </a:r>
          </a:p>
        </p:txBody>
      </p:sp>
      <p:cxnSp>
        <p:nvCxnSpPr>
          <p:cNvPr id="68" name="Straight Connector 67"/>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73" name="Title 1"/>
          <p:cNvSpPr txBox="1">
            <a:spLocks/>
          </p:cNvSpPr>
          <p:nvPr/>
        </p:nvSpPr>
        <p:spPr>
          <a:xfrm>
            <a:off x="457200" y="130604"/>
            <a:ext cx="8229600" cy="847546"/>
          </a:xfrm>
          <a:prstGeom prst="rect">
            <a:avLst/>
          </a:prstGeom>
        </p:spPr>
        <p:txBody>
          <a:bodyPr vert="horz" lIns="91440" tIns="45720" rIns="91440" bIns="45720" rtlCol="0" anchor="ctr">
            <a:normAutofit/>
          </a:bodyPr>
          <a:lstStyle/>
          <a:p>
            <a:pPr lvl="0">
              <a:spcBef>
                <a:spcPct val="0"/>
              </a:spcBef>
            </a:pPr>
            <a:r>
              <a:rPr lang="en-US" sz="4400" dirty="0"/>
              <a:t>CPU-GPU Heterogeneous Systems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Slide Number Placeholder 3">
            <a:extLst>
              <a:ext uri="{FF2B5EF4-FFF2-40B4-BE49-F238E27FC236}">
                <a16:creationId xmlns:a16="http://schemas.microsoft.com/office/drawing/2014/main" id="{894CA125-8768-48CD-8D8C-77B03F82946C}"/>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21</a:t>
            </a:fld>
            <a:endParaRPr lang="en-US"/>
          </a:p>
        </p:txBody>
      </p:sp>
    </p:spTree>
    <p:extLst>
      <p:ext uri="{BB962C8B-B14F-4D97-AF65-F5344CB8AC3E}">
        <p14:creationId xmlns:p14="http://schemas.microsoft.com/office/powerpoint/2010/main" val="11929583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ontent Placeholder 2"/>
          <p:cNvSpPr>
            <a:spLocks noGrp="1"/>
          </p:cNvSpPr>
          <p:nvPr>
            <p:ph idx="1"/>
          </p:nvPr>
        </p:nvSpPr>
        <p:spPr>
          <a:xfrm>
            <a:off x="228600" y="908720"/>
            <a:ext cx="8610600" cy="5339680"/>
          </a:xfrm>
        </p:spPr>
        <p:txBody>
          <a:bodyPr>
            <a:normAutofit/>
          </a:bodyPr>
          <a:lstStyle/>
          <a:p>
            <a:endParaRPr lang="en-US" dirty="0"/>
          </a:p>
          <a:p>
            <a:pPr marL="0" indent="0">
              <a:buNone/>
            </a:pPr>
            <a:endParaRPr lang="en-US" dirty="0"/>
          </a:p>
          <a:p>
            <a:endParaRPr lang="en-US" dirty="0"/>
          </a:p>
          <a:p>
            <a:endParaRPr lang="en-US" dirty="0"/>
          </a:p>
          <a:p>
            <a:endParaRPr lang="en-US" dirty="0"/>
          </a:p>
          <a:p>
            <a:pPr marL="0" indent="0">
              <a:buNone/>
            </a:pPr>
            <a:endParaRPr lang="en-US" dirty="0"/>
          </a:p>
          <a:p>
            <a:endParaRPr lang="en-US" dirty="0"/>
          </a:p>
          <a:p>
            <a:r>
              <a:rPr lang="en-US" dirty="0"/>
              <a:t>All cores contend for limited off-chip bandwidth</a:t>
            </a:r>
          </a:p>
          <a:p>
            <a:pPr lvl="1"/>
            <a:r>
              <a:rPr lang="en-US" dirty="0"/>
              <a:t>Inter-application interference </a:t>
            </a:r>
            <a:r>
              <a:rPr lang="en-US" b="1" dirty="0">
                <a:solidFill>
                  <a:srgbClr val="FF0000"/>
                </a:solidFill>
              </a:rPr>
              <a:t>degrades system performance</a:t>
            </a:r>
          </a:p>
          <a:p>
            <a:pPr lvl="1"/>
            <a:r>
              <a:rPr lang="en-US" dirty="0"/>
              <a:t>The memory scheduler can help mitigate the problem</a:t>
            </a:r>
          </a:p>
        </p:txBody>
      </p:sp>
      <p:sp>
        <p:nvSpPr>
          <p:cNvPr id="3" name="Rectangle 2"/>
          <p:cNvSpPr/>
          <p:nvPr/>
        </p:nvSpPr>
        <p:spPr>
          <a:xfrm>
            <a:off x="755576" y="1772816"/>
            <a:ext cx="7632848" cy="122413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p:cNvSpPr txBox="1"/>
          <p:nvPr/>
        </p:nvSpPr>
        <p:spPr>
          <a:xfrm>
            <a:off x="755576" y="2996952"/>
            <a:ext cx="7632847"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a:t>Memory Scheduler</a:t>
            </a:r>
          </a:p>
        </p:txBody>
      </p:sp>
      <p:sp>
        <p:nvSpPr>
          <p:cNvPr id="23" name="TextBox 22"/>
          <p:cNvSpPr txBox="1"/>
          <p:nvPr/>
        </p:nvSpPr>
        <p:spPr>
          <a:xfrm>
            <a:off x="1687011" y="959892"/>
            <a:ext cx="1100228" cy="461665"/>
          </a:xfrm>
          <a:prstGeom prst="rect">
            <a:avLst/>
          </a:prstGeom>
          <a:noFill/>
        </p:spPr>
        <p:txBody>
          <a:bodyPr wrap="square" rtlCol="0">
            <a:spAutoFit/>
          </a:bodyPr>
          <a:lstStyle/>
          <a:p>
            <a:r>
              <a:rPr lang="en-US" sz="2400" dirty="0">
                <a:solidFill>
                  <a:srgbClr val="FFC000"/>
                </a:solidFill>
              </a:rPr>
              <a:t>Core 1</a:t>
            </a:r>
          </a:p>
        </p:txBody>
      </p:sp>
      <p:sp>
        <p:nvSpPr>
          <p:cNvPr id="24" name="TextBox 23"/>
          <p:cNvSpPr txBox="1"/>
          <p:nvPr/>
        </p:nvSpPr>
        <p:spPr>
          <a:xfrm>
            <a:off x="3168473" y="959892"/>
            <a:ext cx="1100228" cy="461665"/>
          </a:xfrm>
          <a:prstGeom prst="rect">
            <a:avLst/>
          </a:prstGeom>
          <a:noFill/>
        </p:spPr>
        <p:txBody>
          <a:bodyPr wrap="square" rtlCol="0">
            <a:spAutoFit/>
          </a:bodyPr>
          <a:lstStyle/>
          <a:p>
            <a:r>
              <a:rPr lang="en-US" sz="2400" dirty="0">
                <a:solidFill>
                  <a:srgbClr val="0000FF"/>
                </a:solidFill>
              </a:rPr>
              <a:t>Core 2</a:t>
            </a:r>
          </a:p>
        </p:txBody>
      </p:sp>
      <p:sp>
        <p:nvSpPr>
          <p:cNvPr id="25" name="TextBox 24"/>
          <p:cNvSpPr txBox="1"/>
          <p:nvPr/>
        </p:nvSpPr>
        <p:spPr>
          <a:xfrm>
            <a:off x="4649936" y="959892"/>
            <a:ext cx="1100228" cy="461665"/>
          </a:xfrm>
          <a:prstGeom prst="rect">
            <a:avLst/>
          </a:prstGeom>
          <a:noFill/>
        </p:spPr>
        <p:txBody>
          <a:bodyPr wrap="square" rtlCol="0">
            <a:spAutoFit/>
          </a:bodyPr>
          <a:lstStyle/>
          <a:p>
            <a:r>
              <a:rPr lang="en-US" sz="2400" dirty="0">
                <a:solidFill>
                  <a:srgbClr val="FF0000"/>
                </a:solidFill>
              </a:rPr>
              <a:t>Core 3</a:t>
            </a:r>
          </a:p>
        </p:txBody>
      </p:sp>
      <p:sp>
        <p:nvSpPr>
          <p:cNvPr id="26" name="TextBox 25"/>
          <p:cNvSpPr txBox="1"/>
          <p:nvPr/>
        </p:nvSpPr>
        <p:spPr>
          <a:xfrm>
            <a:off x="6064060" y="959892"/>
            <a:ext cx="1100228" cy="461665"/>
          </a:xfrm>
          <a:prstGeom prst="rect">
            <a:avLst/>
          </a:prstGeom>
          <a:noFill/>
        </p:spPr>
        <p:txBody>
          <a:bodyPr wrap="square" rtlCol="0">
            <a:spAutoFit/>
          </a:bodyPr>
          <a:lstStyle/>
          <a:p>
            <a:r>
              <a:rPr lang="en-US" sz="2400" dirty="0">
                <a:solidFill>
                  <a:schemeClr val="accent3">
                    <a:lumMod val="75000"/>
                  </a:schemeClr>
                </a:solidFill>
              </a:rPr>
              <a:t>Core 4</a:t>
            </a:r>
          </a:p>
        </p:txBody>
      </p:sp>
      <p:sp>
        <p:nvSpPr>
          <p:cNvPr id="27" name="Down Arrow 26"/>
          <p:cNvSpPr/>
          <p:nvPr/>
        </p:nvSpPr>
        <p:spPr>
          <a:xfrm>
            <a:off x="2051720" y="1351748"/>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Down Arrow 27"/>
          <p:cNvSpPr/>
          <p:nvPr/>
        </p:nvSpPr>
        <p:spPr>
          <a:xfrm>
            <a:off x="3563888" y="1351748"/>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Down Arrow 28"/>
          <p:cNvSpPr/>
          <p:nvPr/>
        </p:nvSpPr>
        <p:spPr>
          <a:xfrm>
            <a:off x="5004048" y="1351748"/>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6444208" y="1351748"/>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Down Arrow 30"/>
          <p:cNvSpPr/>
          <p:nvPr/>
        </p:nvSpPr>
        <p:spPr>
          <a:xfrm>
            <a:off x="3719946" y="3573016"/>
            <a:ext cx="128965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2627784" y="4365104"/>
            <a:ext cx="3456384" cy="369332"/>
          </a:xfrm>
          <a:prstGeom prst="rect">
            <a:avLst/>
          </a:prstGeom>
          <a:noFill/>
        </p:spPr>
        <p:txBody>
          <a:bodyPr wrap="square" rtlCol="0">
            <a:spAutoFit/>
          </a:bodyPr>
          <a:lstStyle/>
          <a:p>
            <a:pPr algn="ctr"/>
            <a:r>
              <a:rPr lang="en-US" dirty="0"/>
              <a:t>To DRAM</a:t>
            </a:r>
          </a:p>
        </p:txBody>
      </p:sp>
      <p:sp>
        <p:nvSpPr>
          <p:cNvPr id="13" name="Rectangle 12"/>
          <p:cNvSpPr/>
          <p:nvPr/>
        </p:nvSpPr>
        <p:spPr>
          <a:xfrm>
            <a:off x="82758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82758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6368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9979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3635896"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4572000"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550810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p:cNvSpPr/>
          <p:nvPr/>
        </p:nvSpPr>
        <p:spPr>
          <a:xfrm>
            <a:off x="644420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p:cNvSpPr/>
          <p:nvPr/>
        </p:nvSpPr>
        <p:spPr>
          <a:xfrm>
            <a:off x="738031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p:cNvSpPr txBox="1"/>
          <p:nvPr/>
        </p:nvSpPr>
        <p:spPr>
          <a:xfrm rot="16200000">
            <a:off x="-1225225" y="2097433"/>
            <a:ext cx="3384377" cy="430887"/>
          </a:xfrm>
          <a:prstGeom prst="rect">
            <a:avLst/>
          </a:prstGeom>
          <a:noFill/>
        </p:spPr>
        <p:txBody>
          <a:bodyPr wrap="square" rtlCol="0">
            <a:spAutoFit/>
          </a:bodyPr>
          <a:lstStyle/>
          <a:p>
            <a:r>
              <a:rPr lang="en-US" sz="2200" dirty="0"/>
              <a:t>Memory Request Buffer</a:t>
            </a:r>
          </a:p>
        </p:txBody>
      </p:sp>
      <p:sp>
        <p:nvSpPr>
          <p:cNvPr id="74" name="TextBox 73"/>
          <p:cNvSpPr txBox="1"/>
          <p:nvPr/>
        </p:nvSpPr>
        <p:spPr>
          <a:xfrm>
            <a:off x="3635896"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78" name="TextBox 77"/>
          <p:cNvSpPr txBox="1"/>
          <p:nvPr/>
        </p:nvSpPr>
        <p:spPr>
          <a:xfrm>
            <a:off x="2699792"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79" name="TextBox 78"/>
          <p:cNvSpPr txBox="1"/>
          <p:nvPr/>
        </p:nvSpPr>
        <p:spPr>
          <a:xfrm>
            <a:off x="5508104" y="1844824"/>
            <a:ext cx="936104" cy="36933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81" name="TextBox 80"/>
          <p:cNvSpPr txBox="1"/>
          <p:nvPr/>
        </p:nvSpPr>
        <p:spPr>
          <a:xfrm>
            <a:off x="7380312" y="1844824"/>
            <a:ext cx="936104" cy="369332"/>
          </a:xfrm>
          <a:prstGeom prst="rect">
            <a:avLst/>
          </a:prstGeom>
          <a:solidFill>
            <a:srgbClr val="00B050"/>
          </a:solidFill>
          <a:ln w="22225">
            <a:solidFill>
              <a:schemeClr val="tx1"/>
            </a:solidFill>
          </a:ln>
        </p:spPr>
        <p:txBody>
          <a:bodyPr wrap="square" rtlCol="0">
            <a:spAutoFit/>
          </a:bodyPr>
          <a:lstStyle/>
          <a:p>
            <a:pPr algn="ctr"/>
            <a:r>
              <a:rPr lang="en-US" dirty="0" err="1"/>
              <a:t>Req</a:t>
            </a:r>
            <a:endParaRPr lang="en-US" dirty="0"/>
          </a:p>
        </p:txBody>
      </p:sp>
      <p:sp>
        <p:nvSpPr>
          <p:cNvPr id="75" name="TextBox 74"/>
          <p:cNvSpPr txBox="1"/>
          <p:nvPr/>
        </p:nvSpPr>
        <p:spPr>
          <a:xfrm>
            <a:off x="4572000" y="184482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76" name="TextBox 75"/>
          <p:cNvSpPr txBox="1"/>
          <p:nvPr/>
        </p:nvSpPr>
        <p:spPr>
          <a:xfrm>
            <a:off x="6444208"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73" name="TextBox 72"/>
          <p:cNvSpPr txBox="1"/>
          <p:nvPr/>
        </p:nvSpPr>
        <p:spPr>
          <a:xfrm>
            <a:off x="827584" y="220486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42" name="Rectangle 41"/>
          <p:cNvSpPr/>
          <p:nvPr/>
        </p:nvSpPr>
        <p:spPr>
          <a:xfrm>
            <a:off x="176368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76368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269979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269979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3635896"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3635896"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4572000"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4572000"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550810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550810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p:cNvSpPr/>
          <p:nvPr/>
        </p:nvSpPr>
        <p:spPr>
          <a:xfrm>
            <a:off x="644420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p:cNvSpPr/>
          <p:nvPr/>
        </p:nvSpPr>
        <p:spPr>
          <a:xfrm>
            <a:off x="644420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p:cNvSpPr/>
          <p:nvPr/>
        </p:nvSpPr>
        <p:spPr>
          <a:xfrm>
            <a:off x="738031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p:cNvSpPr/>
          <p:nvPr/>
        </p:nvSpPr>
        <p:spPr>
          <a:xfrm>
            <a:off x="738031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82758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3896721" y="3933056"/>
            <a:ext cx="936104" cy="369332"/>
          </a:xfrm>
          <a:prstGeom prst="rect">
            <a:avLst/>
          </a:prstGeom>
          <a:solidFill>
            <a:srgbClr val="FFFF00"/>
          </a:solidFill>
          <a:ln w="22225">
            <a:solidFill>
              <a:schemeClr val="tx1"/>
            </a:solidFill>
          </a:ln>
        </p:spPr>
        <p:txBody>
          <a:bodyPr wrap="square" rtlCol="0">
            <a:spAutoFit/>
          </a:bodyPr>
          <a:lstStyle/>
          <a:p>
            <a:pPr algn="ctr"/>
            <a:r>
              <a:rPr lang="en-US" dirty="0"/>
              <a:t>Data</a:t>
            </a:r>
          </a:p>
        </p:txBody>
      </p:sp>
      <p:sp>
        <p:nvSpPr>
          <p:cNvPr id="84" name="TextBox 83"/>
          <p:cNvSpPr txBox="1"/>
          <p:nvPr/>
        </p:nvSpPr>
        <p:spPr>
          <a:xfrm>
            <a:off x="3923928" y="4005064"/>
            <a:ext cx="936104" cy="369332"/>
          </a:xfrm>
          <a:prstGeom prst="rect">
            <a:avLst/>
          </a:prstGeom>
          <a:solidFill>
            <a:srgbClr val="00B0F0"/>
          </a:solidFill>
          <a:ln w="22225">
            <a:solidFill>
              <a:schemeClr val="tx1"/>
            </a:solidFill>
          </a:ln>
        </p:spPr>
        <p:txBody>
          <a:bodyPr wrap="square" rtlCol="0">
            <a:spAutoFit/>
          </a:bodyPr>
          <a:lstStyle/>
          <a:p>
            <a:pPr algn="ctr"/>
            <a:r>
              <a:rPr lang="en-US" dirty="0"/>
              <a:t>Data</a:t>
            </a:r>
          </a:p>
        </p:txBody>
      </p:sp>
      <p:sp>
        <p:nvSpPr>
          <p:cNvPr id="33" name="TextBox 32"/>
          <p:cNvSpPr txBox="1"/>
          <p:nvPr/>
        </p:nvSpPr>
        <p:spPr>
          <a:xfrm>
            <a:off x="827584" y="184482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72" name="TextBox 71"/>
          <p:cNvSpPr txBox="1"/>
          <p:nvPr/>
        </p:nvSpPr>
        <p:spPr>
          <a:xfrm>
            <a:off x="1763688" y="184482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cxnSp>
        <p:nvCxnSpPr>
          <p:cNvPr id="56" name="Straight Connector 55"/>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60" name="Title 1"/>
          <p:cNvSpPr txBox="1">
            <a:spLocks/>
          </p:cNvSpPr>
          <p:nvPr/>
        </p:nvSpPr>
        <p:spPr>
          <a:xfrm>
            <a:off x="457200" y="130604"/>
            <a:ext cx="8229600" cy="847546"/>
          </a:xfrm>
          <a:prstGeom prst="rect">
            <a:avLst/>
          </a:prstGeom>
        </p:spPr>
        <p:txBody>
          <a:bodyPr vert="horz" lIns="91440" tIns="45720" rIns="91440" bIns="45720" rtlCol="0" anchor="ctr">
            <a:normAutofit/>
          </a:bodyPr>
          <a:lstStyle/>
          <a:p>
            <a:pPr lvl="0">
              <a:spcBef>
                <a:spcPct val="0"/>
              </a:spcBef>
            </a:pPr>
            <a:r>
              <a:rPr lang="en-US" sz="4400" dirty="0"/>
              <a:t>Interference in the Main Memory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4" name="Slide Number Placeholder 3">
            <a:extLst>
              <a:ext uri="{FF2B5EF4-FFF2-40B4-BE49-F238E27FC236}">
                <a16:creationId xmlns:a16="http://schemas.microsoft.com/office/drawing/2014/main" id="{986E8B98-ED12-4462-A7D0-FFA98FE1C822}"/>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22</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0.09062 -0.13185 L 3.33333E-6 1.76729E-6 " pathEditMode="relative" rAng="0" ptsTypes="AA">
                                      <p:cBhvr>
                                        <p:cTn id="8" dur="1000" fill="hold"/>
                                        <p:tgtEl>
                                          <p:spTgt spid="33"/>
                                        </p:tgtEl>
                                        <p:attrNameLst>
                                          <p:attrName>ppt_x</p:attrName>
                                          <p:attrName>ppt_y</p:attrName>
                                        </p:attrNameLst>
                                      </p:cBhvr>
                                      <p:rCtr x="-4531" y="6593"/>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42" presetClass="path" presetSubtype="0" accel="50000" decel="50000" fill="hold" grpId="4" nodeType="withEffect">
                                  <p:stCondLst>
                                    <p:cond delay="0"/>
                                  </p:stCondLst>
                                  <p:childTnLst>
                                    <p:animMotion origin="layout" path="M 0.15347 -0.14074 L 2.77778E-6 0.00162 " pathEditMode="relative" rAng="0" ptsTypes="AA">
                                      <p:cBhvr>
                                        <p:cTn id="14" dur="1000" fill="hold"/>
                                        <p:tgtEl>
                                          <p:spTgt spid="72"/>
                                        </p:tgtEl>
                                        <p:attrNameLst>
                                          <p:attrName>ppt_x</p:attrName>
                                          <p:attrName>ppt_y</p:attrName>
                                        </p:attrNameLst>
                                      </p:cBhvr>
                                      <p:rCtr x="-77" y="71"/>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79"/>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81"/>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childTnLst>
                                </p:cTn>
                              </p:par>
                              <p:par>
                                <p:cTn id="29" presetID="1" presetClass="entr" presetSubtype="0" fill="hold" grpId="1" nodeType="withEffect">
                                  <p:stCondLst>
                                    <p:cond delay="0"/>
                                  </p:stCondLst>
                                  <p:childTnLst>
                                    <p:set>
                                      <p:cBhvr>
                                        <p:cTn id="30" dur="1" fill="hold">
                                          <p:stCondLst>
                                            <p:cond delay="0"/>
                                          </p:stCondLst>
                                        </p:cTn>
                                        <p:tgtEl>
                                          <p:spTgt spid="74"/>
                                        </p:tgtEl>
                                        <p:attrNameLst>
                                          <p:attrName>style.visibility</p:attrName>
                                        </p:attrNameLst>
                                      </p:cBhvr>
                                      <p:to>
                                        <p:strVal val="visible"/>
                                      </p:to>
                                    </p:set>
                                  </p:childTnLst>
                                </p:cTn>
                              </p:par>
                              <p:par>
                                <p:cTn id="31" presetID="42" presetClass="path" presetSubtype="0" accel="50000" decel="50000" fill="hold" grpId="1" nodeType="withEffect">
                                  <p:stCondLst>
                                    <p:cond delay="0"/>
                                  </p:stCondLst>
                                  <p:childTnLst>
                                    <p:animMotion origin="layout" path="M 0.06701 -0.16343 L 3.33333E-6 3.7037E-7 " pathEditMode="relative" rAng="0" ptsTypes="AA">
                                      <p:cBhvr>
                                        <p:cTn id="32" dur="1000" fill="hold"/>
                                        <p:tgtEl>
                                          <p:spTgt spid="73"/>
                                        </p:tgtEl>
                                        <p:attrNameLst>
                                          <p:attrName>ppt_x</p:attrName>
                                          <p:attrName>ppt_y</p:attrName>
                                        </p:attrNameLst>
                                      </p:cBhvr>
                                      <p:rCtr x="-34" y="82"/>
                                    </p:animMotion>
                                  </p:childTnLst>
                                </p:cTn>
                              </p:par>
                              <p:par>
                                <p:cTn id="33" presetID="42" presetClass="path" presetSubtype="0" accel="50000" decel="50000" fill="hold" grpId="1" nodeType="withEffect">
                                  <p:stCondLst>
                                    <p:cond delay="0"/>
                                  </p:stCondLst>
                                  <p:childTnLst>
                                    <p:animMotion origin="layout" path="M -0.32673 -0.12129 L -2.77778E-6 -3.33333E-6 " pathEditMode="relative" rAng="0" ptsTypes="AA">
                                      <p:cBhvr>
                                        <p:cTn id="34" dur="1000" fill="hold"/>
                                        <p:tgtEl>
                                          <p:spTgt spid="76"/>
                                        </p:tgtEl>
                                        <p:attrNameLst>
                                          <p:attrName>ppt_x</p:attrName>
                                          <p:attrName>ppt_y</p:attrName>
                                        </p:attrNameLst>
                                      </p:cBhvr>
                                      <p:rCtr x="163" y="61"/>
                                    </p:animMotion>
                                  </p:childTnLst>
                                </p:cTn>
                              </p:par>
                              <p:par>
                                <p:cTn id="35" presetID="42" presetClass="path" presetSubtype="0" accel="50000" decel="50000" fill="hold" grpId="1" nodeType="withEffect">
                                  <p:stCondLst>
                                    <p:cond delay="0"/>
                                  </p:stCondLst>
                                  <p:childTnLst>
                                    <p:animMotion origin="layout" path="M 0.05122 -0.14074 L -4.16667E-6 0.00162 " pathEditMode="relative" rAng="0" ptsTypes="AA">
                                      <p:cBhvr>
                                        <p:cTn id="36" dur="1000" fill="hold"/>
                                        <p:tgtEl>
                                          <p:spTgt spid="78"/>
                                        </p:tgtEl>
                                        <p:attrNameLst>
                                          <p:attrName>ppt_x</p:attrName>
                                          <p:attrName>ppt_y</p:attrName>
                                        </p:attrNameLst>
                                      </p:cBhvr>
                                      <p:rCtr x="-26" y="71"/>
                                    </p:animMotion>
                                  </p:childTnLst>
                                </p:cTn>
                              </p:par>
                              <p:par>
                                <p:cTn id="37" presetID="42" presetClass="path" presetSubtype="0" accel="50000" decel="50000" fill="hold" grpId="0" nodeType="withEffect">
                                  <p:stCondLst>
                                    <p:cond delay="0"/>
                                  </p:stCondLst>
                                  <p:childTnLst>
                                    <p:animMotion origin="layout" path="M -0.05121 -0.14074 L -4.72222E-6 0.00162 " pathEditMode="relative" rAng="0" ptsTypes="AA">
                                      <p:cBhvr>
                                        <p:cTn id="38" dur="1000" fill="hold"/>
                                        <p:tgtEl>
                                          <p:spTgt spid="74"/>
                                        </p:tgtEl>
                                        <p:attrNameLst>
                                          <p:attrName>ppt_x</p:attrName>
                                          <p:attrName>ppt_y</p:attrName>
                                        </p:attrNameLst>
                                      </p:cBhvr>
                                      <p:rCtr x="26" y="71"/>
                                    </p:animMotion>
                                  </p:childTnLst>
                                </p:cTn>
                              </p:par>
                              <p:par>
                                <p:cTn id="39" presetID="42" presetClass="path" presetSubtype="0" accel="50000" decel="50000" fill="hold" grpId="0" nodeType="withEffect">
                                  <p:stCondLst>
                                    <p:cond delay="0"/>
                                  </p:stCondLst>
                                  <p:childTnLst>
                                    <p:animMotion origin="layout" path="M -0.09826 -0.12121 L -2.22222E-6 1.96391E-6 " pathEditMode="relative" rAng="0" ptsTypes="AA">
                                      <p:cBhvr>
                                        <p:cTn id="40" dur="1000" fill="hold"/>
                                        <p:tgtEl>
                                          <p:spTgt spid="79"/>
                                        </p:tgtEl>
                                        <p:attrNameLst>
                                          <p:attrName>ppt_x</p:attrName>
                                          <p:attrName>ppt_y</p:attrName>
                                        </p:attrNameLst>
                                      </p:cBhvr>
                                      <p:rCtr x="4913" y="6061"/>
                                    </p:animMotion>
                                  </p:childTnLst>
                                </p:cTn>
                              </p:par>
                              <p:par>
                                <p:cTn id="41" presetID="42" presetClass="path" presetSubtype="0" accel="50000" decel="50000" fill="hold" grpId="0" nodeType="withEffect">
                                  <p:stCondLst>
                                    <p:cond delay="0"/>
                                  </p:stCondLst>
                                  <p:childTnLst>
                                    <p:animMotion origin="layout" path="M -0.13784 -0.12121 L -3.33333E-6 1.96391E-6 " pathEditMode="relative" rAng="0" ptsTypes="AA">
                                      <p:cBhvr>
                                        <p:cTn id="42" dur="1000" fill="hold"/>
                                        <p:tgtEl>
                                          <p:spTgt spid="81"/>
                                        </p:tgtEl>
                                        <p:attrNameLst>
                                          <p:attrName>ppt_x</p:attrName>
                                          <p:attrName>ppt_y</p:attrName>
                                        </p:attrNameLst>
                                      </p:cBhvr>
                                      <p:rCtr x="6892" y="6061"/>
                                    </p:animMotion>
                                  </p:childTnLst>
                                </p:cTn>
                              </p:par>
                              <p:par>
                                <p:cTn id="43" presetID="42" presetClass="path" presetSubtype="0" accel="50000" decel="50000" fill="hold" grpId="0" nodeType="withEffect">
                                  <p:stCondLst>
                                    <p:cond delay="0"/>
                                  </p:stCondLst>
                                  <p:childTnLst>
                                    <p:animMotion origin="layout" path="M -0.32691 -0.13185 L 4.72222E-6 1.76729E-6 " pathEditMode="relative" rAng="0" ptsTypes="AA">
                                      <p:cBhvr>
                                        <p:cTn id="44" dur="1000" fill="hold"/>
                                        <p:tgtEl>
                                          <p:spTgt spid="75"/>
                                        </p:tgtEl>
                                        <p:attrNameLst>
                                          <p:attrName>ppt_x</p:attrName>
                                          <p:attrName>ppt_y</p:attrName>
                                        </p:attrNameLst>
                                      </p:cBhvr>
                                      <p:rCtr x="16337" y="6593"/>
                                    </p:animMotion>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2" nodeType="clickEffect">
                                  <p:stCondLst>
                                    <p:cond delay="0"/>
                                  </p:stCondLst>
                                  <p:childTnLst>
                                    <p:animMotion origin="layout" path="M 3.33333E-6 1.76729E-6 L 0.33472 0.23548 " pathEditMode="relative" rAng="0" ptsTypes="AA">
                                      <p:cBhvr>
                                        <p:cTn id="48" dur="1000" fill="hold"/>
                                        <p:tgtEl>
                                          <p:spTgt spid="33"/>
                                        </p:tgtEl>
                                        <p:attrNameLst>
                                          <p:attrName>ppt_x</p:attrName>
                                          <p:attrName>ppt_y</p:attrName>
                                        </p:attrNameLst>
                                      </p:cBhvr>
                                      <p:rCtr x="16736" y="11774"/>
                                    </p:animMotion>
                                  </p:childTnLst>
                                </p:cTn>
                              </p:par>
                            </p:childTnLst>
                          </p:cTn>
                        </p:par>
                        <p:par>
                          <p:cTn id="49" fill="hold">
                            <p:stCondLst>
                              <p:cond delay="1000"/>
                            </p:stCondLst>
                            <p:childTnLst>
                              <p:par>
                                <p:cTn id="50" presetID="42" presetClass="path" presetSubtype="0" accel="50000" decel="50000" fill="hold" grpId="3" nodeType="afterEffect">
                                  <p:stCondLst>
                                    <p:cond delay="0"/>
                                  </p:stCondLst>
                                  <p:childTnLst>
                                    <p:animMotion origin="layout" path="M 0.33472 0.23541 L 0.33472 0.33009 " pathEditMode="relative" rAng="0" ptsTypes="AA">
                                      <p:cBhvr>
                                        <p:cTn id="51" dur="1000" fill="hold"/>
                                        <p:tgtEl>
                                          <p:spTgt spid="33"/>
                                        </p:tgtEl>
                                        <p:attrNameLst>
                                          <p:attrName>ppt_x</p:attrName>
                                          <p:attrName>ppt_y</p:attrName>
                                        </p:attrNameLst>
                                      </p:cBhvr>
                                      <p:rCtr x="0" y="4722"/>
                                    </p:animMotion>
                                  </p:childTnLst>
                                </p:cTn>
                              </p:par>
                            </p:childTnLst>
                          </p:cTn>
                        </p:par>
                        <p:par>
                          <p:cTn id="52" fill="hold">
                            <p:stCondLst>
                              <p:cond delay="2000"/>
                            </p:stCondLst>
                            <p:childTnLst>
                              <p:par>
                                <p:cTn id="53" presetID="10" presetClass="exit" presetSubtype="0" fill="hold" grpId="4" nodeType="afterEffect">
                                  <p:stCondLst>
                                    <p:cond delay="0"/>
                                  </p:stCondLst>
                                  <p:childTnLst>
                                    <p:animEffect transition="out" filter="fade">
                                      <p:cBhvr>
                                        <p:cTn id="54" dur="500"/>
                                        <p:tgtEl>
                                          <p:spTgt spid="33"/>
                                        </p:tgtEl>
                                      </p:cBhvr>
                                    </p:animEffect>
                                    <p:set>
                                      <p:cBhvr>
                                        <p:cTn id="55" dur="1" fill="hold">
                                          <p:stCondLst>
                                            <p:cond delay="499"/>
                                          </p:stCondLst>
                                        </p:cTn>
                                        <p:tgtEl>
                                          <p:spTgt spid="33"/>
                                        </p:tgtEl>
                                        <p:attrNameLst>
                                          <p:attrName>style.visibility</p:attrName>
                                        </p:attrNameLst>
                                      </p:cBhvr>
                                      <p:to>
                                        <p:strVal val="hidden"/>
                                      </p:to>
                                    </p:set>
                                  </p:childTnLst>
                                </p:cTn>
                              </p:par>
                            </p:childTnLst>
                          </p:cTn>
                        </p:par>
                        <p:par>
                          <p:cTn id="56" fill="hold">
                            <p:stCondLst>
                              <p:cond delay="2500"/>
                            </p:stCondLst>
                            <p:childTnLst>
                              <p:par>
                                <p:cTn id="57" presetID="1" presetClass="entr" presetSubtype="0" fill="hold" grpId="1" nodeType="afterEffect">
                                  <p:stCondLst>
                                    <p:cond delay="0"/>
                                  </p:stCondLst>
                                  <p:childTnLst>
                                    <p:set>
                                      <p:cBhvr>
                                        <p:cTn id="58" dur="1" fill="hold">
                                          <p:stCondLst>
                                            <p:cond delay="0"/>
                                          </p:stCondLst>
                                        </p:cTn>
                                        <p:tgtEl>
                                          <p:spTgt spid="82"/>
                                        </p:tgtEl>
                                        <p:attrNameLst>
                                          <p:attrName>style.visibility</p:attrName>
                                        </p:attrNameLst>
                                      </p:cBhvr>
                                      <p:to>
                                        <p:strVal val="visible"/>
                                      </p:to>
                                    </p:set>
                                  </p:childTnLst>
                                </p:cTn>
                              </p:par>
                              <p:par>
                                <p:cTn id="59" presetID="42" presetClass="path" presetSubtype="0" accel="50000" decel="50000" fill="hold" grpId="0" nodeType="withEffect">
                                  <p:stCondLst>
                                    <p:cond delay="0"/>
                                  </p:stCondLst>
                                  <p:childTnLst>
                                    <p:animMotion origin="layout" path="M 3.05556E-6 3.7037E-6 L -0.24497 -0.4257 " pathEditMode="relative" rAng="0" ptsTypes="AA">
                                      <p:cBhvr>
                                        <p:cTn id="60" dur="1000" fill="hold"/>
                                        <p:tgtEl>
                                          <p:spTgt spid="82"/>
                                        </p:tgtEl>
                                        <p:attrNameLst>
                                          <p:attrName>ppt_x</p:attrName>
                                          <p:attrName>ppt_y</p:attrName>
                                        </p:attrNameLst>
                                      </p:cBhvr>
                                      <p:rCtr x="-12257" y="-21296"/>
                                    </p:animMotion>
                                  </p:childTnLst>
                                </p:cTn>
                              </p:par>
                            </p:childTnLst>
                          </p:cTn>
                        </p:par>
                        <p:par>
                          <p:cTn id="61" fill="hold">
                            <p:stCondLst>
                              <p:cond delay="3500"/>
                            </p:stCondLst>
                            <p:childTnLst>
                              <p:par>
                                <p:cTn id="62" presetID="10" presetClass="exit" presetSubtype="0" fill="hold" grpId="2" nodeType="afterEffect">
                                  <p:stCondLst>
                                    <p:cond delay="0"/>
                                  </p:stCondLst>
                                  <p:childTnLst>
                                    <p:animEffect transition="out" filter="fade">
                                      <p:cBhvr>
                                        <p:cTn id="63" dur="500"/>
                                        <p:tgtEl>
                                          <p:spTgt spid="82"/>
                                        </p:tgtEl>
                                      </p:cBhvr>
                                    </p:animEffect>
                                    <p:set>
                                      <p:cBhvr>
                                        <p:cTn id="64" dur="1" fill="hold">
                                          <p:stCondLst>
                                            <p:cond delay="499"/>
                                          </p:stCondLst>
                                        </p:cTn>
                                        <p:tgtEl>
                                          <p:spTgt spid="8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42" presetClass="path" presetSubtype="0" accel="50000" decel="50000" fill="hold" grpId="1" nodeType="clickEffect">
                                  <p:stCondLst>
                                    <p:cond delay="0"/>
                                  </p:stCondLst>
                                  <p:childTnLst>
                                    <p:animMotion origin="layout" path="M 2.77778E-6 1.96391E-6 L 0.23229 0.23548 " pathEditMode="relative" rAng="0" ptsTypes="AA">
                                      <p:cBhvr>
                                        <p:cTn id="68" dur="1000" fill="hold"/>
                                        <p:tgtEl>
                                          <p:spTgt spid="72"/>
                                        </p:tgtEl>
                                        <p:attrNameLst>
                                          <p:attrName>ppt_x</p:attrName>
                                          <p:attrName>ppt_y</p:attrName>
                                        </p:attrNameLst>
                                      </p:cBhvr>
                                      <p:rCtr x="11615" y="11774"/>
                                    </p:animMotion>
                                  </p:childTnLst>
                                </p:cTn>
                              </p:par>
                            </p:childTnLst>
                          </p:cTn>
                        </p:par>
                        <p:par>
                          <p:cTn id="69" fill="hold">
                            <p:stCondLst>
                              <p:cond delay="1000"/>
                            </p:stCondLst>
                            <p:childTnLst>
                              <p:par>
                                <p:cTn id="70" presetID="42" presetClass="path" presetSubtype="0" accel="50000" decel="50000" fill="hold" grpId="2" nodeType="afterEffect">
                                  <p:stCondLst>
                                    <p:cond delay="0"/>
                                  </p:stCondLst>
                                  <p:childTnLst>
                                    <p:animMotion origin="layout" path="M 0.23229 0.23525 L 0.23229 0.32986 " pathEditMode="relative" rAng="0" ptsTypes="AA">
                                      <p:cBhvr>
                                        <p:cTn id="71" dur="1000" fill="hold"/>
                                        <p:tgtEl>
                                          <p:spTgt spid="72"/>
                                        </p:tgtEl>
                                        <p:attrNameLst>
                                          <p:attrName>ppt_x</p:attrName>
                                          <p:attrName>ppt_y</p:attrName>
                                        </p:attrNameLst>
                                      </p:cBhvr>
                                      <p:rCtr x="0" y="4719"/>
                                    </p:animMotion>
                                  </p:childTnLst>
                                </p:cTn>
                              </p:par>
                            </p:childTnLst>
                          </p:cTn>
                        </p:par>
                        <p:par>
                          <p:cTn id="72" fill="hold">
                            <p:stCondLst>
                              <p:cond delay="2000"/>
                            </p:stCondLst>
                            <p:childTnLst>
                              <p:par>
                                <p:cTn id="73" presetID="10" presetClass="exit" presetSubtype="0" fill="hold" grpId="3" nodeType="afterEffect">
                                  <p:stCondLst>
                                    <p:cond delay="0"/>
                                  </p:stCondLst>
                                  <p:childTnLst>
                                    <p:animEffect transition="out" filter="fade">
                                      <p:cBhvr>
                                        <p:cTn id="74" dur="500"/>
                                        <p:tgtEl>
                                          <p:spTgt spid="72"/>
                                        </p:tgtEl>
                                      </p:cBhvr>
                                    </p:animEffect>
                                    <p:set>
                                      <p:cBhvr>
                                        <p:cTn id="75" dur="1" fill="hold">
                                          <p:stCondLst>
                                            <p:cond delay="499"/>
                                          </p:stCondLst>
                                        </p:cTn>
                                        <p:tgtEl>
                                          <p:spTgt spid="72"/>
                                        </p:tgtEl>
                                        <p:attrNameLst>
                                          <p:attrName>style.visibility</p:attrName>
                                        </p:attrNameLst>
                                      </p:cBhvr>
                                      <p:to>
                                        <p:strVal val="hidden"/>
                                      </p:to>
                                    </p:set>
                                  </p:childTnLst>
                                </p:cTn>
                              </p:par>
                            </p:childTnLst>
                          </p:cTn>
                        </p:par>
                        <p:par>
                          <p:cTn id="76" fill="hold">
                            <p:stCondLst>
                              <p:cond delay="2500"/>
                            </p:stCondLst>
                            <p:childTnLst>
                              <p:par>
                                <p:cTn id="77" presetID="1" presetClass="entr" presetSubtype="0" fill="hold" grpId="1" nodeType="afterEffect">
                                  <p:stCondLst>
                                    <p:cond delay="0"/>
                                  </p:stCondLst>
                                  <p:childTnLst>
                                    <p:set>
                                      <p:cBhvr>
                                        <p:cTn id="78" dur="1" fill="hold">
                                          <p:stCondLst>
                                            <p:cond delay="0"/>
                                          </p:stCondLst>
                                        </p:cTn>
                                        <p:tgtEl>
                                          <p:spTgt spid="84"/>
                                        </p:tgtEl>
                                        <p:attrNameLst>
                                          <p:attrName>style.visibility</p:attrName>
                                        </p:attrNameLst>
                                      </p:cBhvr>
                                      <p:to>
                                        <p:strVal val="visible"/>
                                      </p:to>
                                    </p:set>
                                  </p:childTnLst>
                                </p:cTn>
                              </p:par>
                              <p:par>
                                <p:cTn id="79" presetID="42" presetClass="path" presetSubtype="0" accel="50000" decel="50000" fill="hold" grpId="0" nodeType="withEffect">
                                  <p:stCondLst>
                                    <p:cond delay="0"/>
                                  </p:stCondLst>
                                  <p:childTnLst>
                                    <p:animMotion origin="layout" path="M -0.00798 -0.01042 L -0.08263 -0.45579 " pathEditMode="relative" rAng="0" ptsTypes="AA">
                                      <p:cBhvr>
                                        <p:cTn id="80" dur="1000" fill="hold"/>
                                        <p:tgtEl>
                                          <p:spTgt spid="84"/>
                                        </p:tgtEl>
                                        <p:attrNameLst>
                                          <p:attrName>ppt_x</p:attrName>
                                          <p:attrName>ppt_y</p:attrName>
                                        </p:attrNameLst>
                                      </p:cBhvr>
                                      <p:rCtr x="-3733" y="-22269"/>
                                    </p:animMotion>
                                  </p:childTnLst>
                                </p:cTn>
                              </p:par>
                            </p:childTnLst>
                          </p:cTn>
                        </p:par>
                        <p:par>
                          <p:cTn id="81" fill="hold">
                            <p:stCondLst>
                              <p:cond delay="3500"/>
                            </p:stCondLst>
                            <p:childTnLst>
                              <p:par>
                                <p:cTn id="82" presetID="10" presetClass="exit" presetSubtype="0" fill="hold" grpId="2" nodeType="afterEffect">
                                  <p:stCondLst>
                                    <p:cond delay="0"/>
                                  </p:stCondLst>
                                  <p:childTnLst>
                                    <p:animEffect transition="out" filter="fade">
                                      <p:cBhvr>
                                        <p:cTn id="83" dur="500"/>
                                        <p:tgtEl>
                                          <p:spTgt spid="84"/>
                                        </p:tgtEl>
                                      </p:cBhvr>
                                    </p:animEffect>
                                    <p:set>
                                      <p:cBhvr>
                                        <p:cTn id="84" dur="1" fill="hold">
                                          <p:stCondLst>
                                            <p:cond delay="499"/>
                                          </p:stCondLst>
                                        </p:cTn>
                                        <p:tgtEl>
                                          <p:spTgt spid="84"/>
                                        </p:tgtEl>
                                        <p:attrNameLst>
                                          <p:attrName>style.visibility</p:attrName>
                                        </p:attrNameLst>
                                      </p:cBhvr>
                                      <p:to>
                                        <p:strVal val="hidden"/>
                                      </p:to>
                                    </p:set>
                                  </p:childTnLst>
                                </p:cTn>
                              </p:par>
                              <p:par>
                                <p:cTn id="85" presetID="10" presetClass="exit" presetSubtype="0" fill="hold" grpId="0" nodeType="withEffect">
                                  <p:stCondLst>
                                    <p:cond delay="0"/>
                                  </p:stCondLst>
                                  <p:childTnLst>
                                    <p:animEffect transition="out" filter="fade">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par>
                                <p:cTn id="88" presetID="10" presetClass="exit" presetSubtype="0" fill="hold" grpId="0" nodeType="withEffect">
                                  <p:stCondLst>
                                    <p:cond delay="0"/>
                                  </p:stCondLst>
                                  <p:childTnLst>
                                    <p:animEffect transition="out" filter="fade">
                                      <p:cBhvr>
                                        <p:cTn id="89" dur="500"/>
                                        <p:tgtEl>
                                          <p:spTgt spid="32"/>
                                        </p:tgtEl>
                                      </p:cBhvr>
                                    </p:animEffect>
                                    <p:set>
                                      <p:cBhvr>
                                        <p:cTn id="90" dur="1" fill="hold">
                                          <p:stCondLst>
                                            <p:cond delay="499"/>
                                          </p:stCondLst>
                                        </p:cTn>
                                        <p:tgtEl>
                                          <p:spTgt spid="32"/>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85">
                                            <p:txEl>
                                              <p:pRg st="7" end="7"/>
                                            </p:txEl>
                                          </p:spTgt>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5">
                                            <p:txEl>
                                              <p:pRg st="8" end="8"/>
                                            </p:txEl>
                                          </p:spTgt>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8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build="p"/>
      <p:bldP spid="31" grpId="0" animBg="1"/>
      <p:bldP spid="32" grpId="0"/>
      <p:bldP spid="74" grpId="0" animBg="1"/>
      <p:bldP spid="74" grpId="1" animBg="1"/>
      <p:bldP spid="78" grpId="0" animBg="1"/>
      <p:bldP spid="78" grpId="1" animBg="1"/>
      <p:bldP spid="79" grpId="0" animBg="1"/>
      <p:bldP spid="79" grpId="1" animBg="1"/>
      <p:bldP spid="81" grpId="0" animBg="1"/>
      <p:bldP spid="81" grpId="1" animBg="1"/>
      <p:bldP spid="75" grpId="0" animBg="1"/>
      <p:bldP spid="75" grpId="1" animBg="1"/>
      <p:bldP spid="76" grpId="0" animBg="1"/>
      <p:bldP spid="76" grpId="1" animBg="1"/>
      <p:bldP spid="73" grpId="0" animBg="1"/>
      <p:bldP spid="73" grpId="1" animBg="1"/>
      <p:bldP spid="82" grpId="0" animBg="1"/>
      <p:bldP spid="82" grpId="1" animBg="1"/>
      <p:bldP spid="82" grpId="2" animBg="1"/>
      <p:bldP spid="84" grpId="0" animBg="1"/>
      <p:bldP spid="84" grpId="1" animBg="1"/>
      <p:bldP spid="84" grpId="2" animBg="1"/>
      <p:bldP spid="33" grpId="0" animBg="1"/>
      <p:bldP spid="33" grpId="1" animBg="1"/>
      <p:bldP spid="33" grpId="2" animBg="1"/>
      <p:bldP spid="33" grpId="3" animBg="1"/>
      <p:bldP spid="33" grpId="4" animBg="1"/>
      <p:bldP spid="72" grpId="0" animBg="1"/>
      <p:bldP spid="72" grpId="1" animBg="1"/>
      <p:bldP spid="72" grpId="2" animBg="1"/>
      <p:bldP spid="72" grpId="3" animBg="1"/>
      <p:bldP spid="72" grpId="4"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Content Placeholder 73"/>
          <p:cNvSpPr>
            <a:spLocks noGrp="1"/>
          </p:cNvSpPr>
          <p:nvPr>
            <p:ph idx="1"/>
          </p:nvPr>
        </p:nvSpPr>
        <p:spPr>
          <a:xfrm>
            <a:off x="228600" y="908720"/>
            <a:ext cx="8610600" cy="533968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r>
              <a:rPr lang="en-US" dirty="0"/>
              <a:t>GPU occupies a significant portion of the request buffers</a:t>
            </a:r>
          </a:p>
          <a:p>
            <a:pPr lvl="1"/>
            <a:r>
              <a:rPr lang="en-US" dirty="0"/>
              <a:t>Limits the MC’s visibility of the CPU applications’ differing memory behavior </a:t>
            </a:r>
            <a:r>
              <a:rPr lang="en-US" dirty="0">
                <a:sym typeface="Wingdings" pitchFamily="2" charset="2"/>
              </a:rPr>
              <a:t> can lead to a </a:t>
            </a:r>
            <a:r>
              <a:rPr lang="en-US" b="1" dirty="0">
                <a:solidFill>
                  <a:srgbClr val="FF0000"/>
                </a:solidFill>
                <a:sym typeface="Wingdings" pitchFamily="2" charset="2"/>
              </a:rPr>
              <a:t>poor scheduling decision</a:t>
            </a:r>
            <a:endParaRPr lang="en-US" b="1" dirty="0">
              <a:solidFill>
                <a:srgbClr val="FF0000"/>
              </a:solidFill>
            </a:endParaRPr>
          </a:p>
        </p:txBody>
      </p:sp>
      <p:sp>
        <p:nvSpPr>
          <p:cNvPr id="25" name="Rectangle 24"/>
          <p:cNvSpPr/>
          <p:nvPr/>
        </p:nvSpPr>
        <p:spPr>
          <a:xfrm>
            <a:off x="755576" y="1916832"/>
            <a:ext cx="7632848" cy="122413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755576" y="3140968"/>
            <a:ext cx="7632847"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a:t>Memory Scheduler</a:t>
            </a:r>
          </a:p>
        </p:txBody>
      </p:sp>
      <p:sp>
        <p:nvSpPr>
          <p:cNvPr id="27" name="TextBox 26"/>
          <p:cNvSpPr txBox="1"/>
          <p:nvPr/>
        </p:nvSpPr>
        <p:spPr>
          <a:xfrm>
            <a:off x="1115616" y="979056"/>
            <a:ext cx="1100228" cy="461665"/>
          </a:xfrm>
          <a:prstGeom prst="rect">
            <a:avLst/>
          </a:prstGeom>
          <a:noFill/>
        </p:spPr>
        <p:txBody>
          <a:bodyPr wrap="square" rtlCol="0">
            <a:spAutoFit/>
          </a:bodyPr>
          <a:lstStyle/>
          <a:p>
            <a:r>
              <a:rPr lang="en-US" sz="2400" dirty="0">
                <a:solidFill>
                  <a:srgbClr val="CC9900"/>
                </a:solidFill>
              </a:rPr>
              <a:t>Core 1</a:t>
            </a:r>
          </a:p>
        </p:txBody>
      </p:sp>
      <p:sp>
        <p:nvSpPr>
          <p:cNvPr id="28" name="TextBox 27"/>
          <p:cNvSpPr txBox="1"/>
          <p:nvPr/>
        </p:nvSpPr>
        <p:spPr>
          <a:xfrm>
            <a:off x="2597078" y="979056"/>
            <a:ext cx="1100228" cy="461665"/>
          </a:xfrm>
          <a:prstGeom prst="rect">
            <a:avLst/>
          </a:prstGeom>
          <a:noFill/>
        </p:spPr>
        <p:txBody>
          <a:bodyPr wrap="square" rtlCol="0">
            <a:spAutoFit/>
          </a:bodyPr>
          <a:lstStyle/>
          <a:p>
            <a:r>
              <a:rPr lang="en-US" sz="2400" dirty="0">
                <a:solidFill>
                  <a:srgbClr val="0000FF"/>
                </a:solidFill>
              </a:rPr>
              <a:t>Core 2</a:t>
            </a:r>
          </a:p>
        </p:txBody>
      </p:sp>
      <p:sp>
        <p:nvSpPr>
          <p:cNvPr id="29" name="TextBox 28"/>
          <p:cNvSpPr txBox="1"/>
          <p:nvPr/>
        </p:nvSpPr>
        <p:spPr>
          <a:xfrm>
            <a:off x="4078541" y="979056"/>
            <a:ext cx="1100228" cy="461665"/>
          </a:xfrm>
          <a:prstGeom prst="rect">
            <a:avLst/>
          </a:prstGeom>
          <a:noFill/>
        </p:spPr>
        <p:txBody>
          <a:bodyPr wrap="square" rtlCol="0">
            <a:spAutoFit/>
          </a:bodyPr>
          <a:lstStyle/>
          <a:p>
            <a:r>
              <a:rPr lang="en-US" sz="2400" dirty="0">
                <a:solidFill>
                  <a:srgbClr val="FF0000"/>
                </a:solidFill>
              </a:rPr>
              <a:t>Core 3</a:t>
            </a:r>
          </a:p>
        </p:txBody>
      </p:sp>
      <p:sp>
        <p:nvSpPr>
          <p:cNvPr id="30" name="TextBox 29"/>
          <p:cNvSpPr txBox="1"/>
          <p:nvPr/>
        </p:nvSpPr>
        <p:spPr>
          <a:xfrm>
            <a:off x="5492665" y="979056"/>
            <a:ext cx="1100228" cy="461665"/>
          </a:xfrm>
          <a:prstGeom prst="rect">
            <a:avLst/>
          </a:prstGeom>
          <a:noFill/>
        </p:spPr>
        <p:txBody>
          <a:bodyPr wrap="square" rtlCol="0">
            <a:spAutoFit/>
          </a:bodyPr>
          <a:lstStyle/>
          <a:p>
            <a:r>
              <a:rPr lang="en-US" sz="2400" dirty="0">
                <a:solidFill>
                  <a:schemeClr val="accent3">
                    <a:lumMod val="75000"/>
                  </a:schemeClr>
                </a:solidFill>
              </a:rPr>
              <a:t>Core 4</a:t>
            </a:r>
          </a:p>
        </p:txBody>
      </p:sp>
      <p:sp>
        <p:nvSpPr>
          <p:cNvPr id="31" name="Down Arrow 30"/>
          <p:cNvSpPr/>
          <p:nvPr/>
        </p:nvSpPr>
        <p:spPr>
          <a:xfrm>
            <a:off x="1480325" y="1442920"/>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p:cNvSpPr/>
          <p:nvPr/>
        </p:nvSpPr>
        <p:spPr>
          <a:xfrm>
            <a:off x="2992493" y="1442920"/>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Down Arrow 32"/>
          <p:cNvSpPr/>
          <p:nvPr/>
        </p:nvSpPr>
        <p:spPr>
          <a:xfrm>
            <a:off x="4432653" y="1442920"/>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Down Arrow 33"/>
          <p:cNvSpPr/>
          <p:nvPr/>
        </p:nvSpPr>
        <p:spPr>
          <a:xfrm>
            <a:off x="5872813" y="1442920"/>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Down Arrow 34"/>
          <p:cNvSpPr/>
          <p:nvPr/>
        </p:nvSpPr>
        <p:spPr>
          <a:xfrm>
            <a:off x="3719946" y="3861048"/>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p:nvPr/>
        </p:nvSpPr>
        <p:spPr>
          <a:xfrm>
            <a:off x="2627784" y="4283804"/>
            <a:ext cx="3456384" cy="369332"/>
          </a:xfrm>
          <a:prstGeom prst="rect">
            <a:avLst/>
          </a:prstGeom>
          <a:noFill/>
        </p:spPr>
        <p:txBody>
          <a:bodyPr wrap="square" rtlCol="0">
            <a:spAutoFit/>
          </a:bodyPr>
          <a:lstStyle/>
          <a:p>
            <a:pPr algn="ctr"/>
            <a:r>
              <a:rPr lang="en-US" dirty="0"/>
              <a:t>To DRAM</a:t>
            </a:r>
          </a:p>
        </p:txBody>
      </p:sp>
      <p:sp>
        <p:nvSpPr>
          <p:cNvPr id="37" name="Rectangle 36"/>
          <p:cNvSpPr/>
          <p:nvPr/>
        </p:nvSpPr>
        <p:spPr>
          <a:xfrm>
            <a:off x="82758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82758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82758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6368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76368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176368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69979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269979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269979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35896"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3635896"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p:cNvSpPr/>
          <p:nvPr/>
        </p:nvSpPr>
        <p:spPr>
          <a:xfrm>
            <a:off x="3635896"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2000"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4572000"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0810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0810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550810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4420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644420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644420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p:cNvSpPr/>
          <p:nvPr/>
        </p:nvSpPr>
        <p:spPr>
          <a:xfrm>
            <a:off x="738031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p:cNvSpPr/>
          <p:nvPr/>
        </p:nvSpPr>
        <p:spPr>
          <a:xfrm>
            <a:off x="738031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p:cNvSpPr/>
          <p:nvPr/>
        </p:nvSpPr>
        <p:spPr>
          <a:xfrm>
            <a:off x="738031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827584" y="1988840"/>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67" name="TextBox 66"/>
          <p:cNvSpPr txBox="1"/>
          <p:nvPr/>
        </p:nvSpPr>
        <p:spPr>
          <a:xfrm>
            <a:off x="4572000" y="1988840"/>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74" name="TextBox 73"/>
          <p:cNvSpPr txBox="1"/>
          <p:nvPr/>
        </p:nvSpPr>
        <p:spPr>
          <a:xfrm>
            <a:off x="6853014" y="1055256"/>
            <a:ext cx="1100228" cy="461665"/>
          </a:xfrm>
          <a:prstGeom prst="rect">
            <a:avLst/>
          </a:prstGeom>
          <a:solidFill>
            <a:srgbClr val="A61A9F"/>
          </a:solidFill>
          <a:ln>
            <a:solidFill>
              <a:schemeClr val="tx1"/>
            </a:solidFill>
          </a:ln>
        </p:spPr>
        <p:txBody>
          <a:bodyPr wrap="square" rtlCol="0">
            <a:spAutoFit/>
          </a:bodyPr>
          <a:lstStyle/>
          <a:p>
            <a:pPr algn="ctr"/>
            <a:r>
              <a:rPr lang="en-US" sz="2400" dirty="0">
                <a:solidFill>
                  <a:schemeClr val="bg1"/>
                </a:solidFill>
              </a:rPr>
              <a:t>GPU</a:t>
            </a:r>
          </a:p>
        </p:txBody>
      </p:sp>
      <p:sp>
        <p:nvSpPr>
          <p:cNvPr id="75" name="Down Arrow 74"/>
          <p:cNvSpPr/>
          <p:nvPr/>
        </p:nvSpPr>
        <p:spPr>
          <a:xfrm>
            <a:off x="7236296" y="1442920"/>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76368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77" name="TextBox 76"/>
          <p:cNvSpPr txBox="1"/>
          <p:nvPr/>
        </p:nvSpPr>
        <p:spPr>
          <a:xfrm>
            <a:off x="269979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78" name="TextBox 77"/>
          <p:cNvSpPr txBox="1"/>
          <p:nvPr/>
        </p:nvSpPr>
        <p:spPr>
          <a:xfrm>
            <a:off x="3635896" y="1988840"/>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86" name="TextBox 85"/>
          <p:cNvSpPr txBox="1"/>
          <p:nvPr/>
        </p:nvSpPr>
        <p:spPr>
          <a:xfrm>
            <a:off x="5508104"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7" name="TextBox 86"/>
          <p:cNvSpPr txBox="1"/>
          <p:nvPr/>
        </p:nvSpPr>
        <p:spPr>
          <a:xfrm>
            <a:off x="644420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8" name="TextBox 87"/>
          <p:cNvSpPr txBox="1"/>
          <p:nvPr/>
        </p:nvSpPr>
        <p:spPr>
          <a:xfrm>
            <a:off x="738031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72" name="TextBox 71"/>
          <p:cNvSpPr txBox="1"/>
          <p:nvPr/>
        </p:nvSpPr>
        <p:spPr>
          <a:xfrm>
            <a:off x="2699792" y="1986691"/>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65" name="TextBox 64"/>
          <p:cNvSpPr txBox="1"/>
          <p:nvPr/>
        </p:nvSpPr>
        <p:spPr>
          <a:xfrm>
            <a:off x="827584" y="2699628"/>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79" name="TextBox 78"/>
          <p:cNvSpPr txBox="1"/>
          <p:nvPr/>
        </p:nvSpPr>
        <p:spPr>
          <a:xfrm>
            <a:off x="3635896"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0" name="TextBox 79"/>
          <p:cNvSpPr txBox="1"/>
          <p:nvPr/>
        </p:nvSpPr>
        <p:spPr>
          <a:xfrm>
            <a:off x="2699792" y="269939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1" name="TextBox 80"/>
          <p:cNvSpPr txBox="1"/>
          <p:nvPr/>
        </p:nvSpPr>
        <p:spPr>
          <a:xfrm>
            <a:off x="176368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5" name="TextBox 84"/>
          <p:cNvSpPr txBox="1"/>
          <p:nvPr/>
        </p:nvSpPr>
        <p:spPr>
          <a:xfrm>
            <a:off x="5508104"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90" name="TextBox 89"/>
          <p:cNvSpPr txBox="1"/>
          <p:nvPr/>
        </p:nvSpPr>
        <p:spPr>
          <a:xfrm>
            <a:off x="644420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91" name="TextBox 90"/>
          <p:cNvSpPr txBox="1"/>
          <p:nvPr/>
        </p:nvSpPr>
        <p:spPr>
          <a:xfrm>
            <a:off x="738031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4" name="TextBox 63"/>
          <p:cNvSpPr txBox="1"/>
          <p:nvPr/>
        </p:nvSpPr>
        <p:spPr>
          <a:xfrm>
            <a:off x="1763688" y="2339588"/>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66" name="TextBox 65"/>
          <p:cNvSpPr txBox="1"/>
          <p:nvPr/>
        </p:nvSpPr>
        <p:spPr>
          <a:xfrm>
            <a:off x="3635896" y="233958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9" name="TextBox 68"/>
          <p:cNvSpPr txBox="1"/>
          <p:nvPr/>
        </p:nvSpPr>
        <p:spPr>
          <a:xfrm>
            <a:off x="2699792" y="2339588"/>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70" name="TextBox 69"/>
          <p:cNvSpPr txBox="1"/>
          <p:nvPr/>
        </p:nvSpPr>
        <p:spPr>
          <a:xfrm>
            <a:off x="5508104" y="2344351"/>
            <a:ext cx="936104" cy="36933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71" name="TextBox 70"/>
          <p:cNvSpPr txBox="1"/>
          <p:nvPr/>
        </p:nvSpPr>
        <p:spPr>
          <a:xfrm>
            <a:off x="7380312" y="2344351"/>
            <a:ext cx="936104" cy="369332"/>
          </a:xfrm>
          <a:prstGeom prst="rect">
            <a:avLst/>
          </a:prstGeom>
          <a:solidFill>
            <a:schemeClr val="accent3">
              <a:lumMod val="75000"/>
            </a:schemeClr>
          </a:solidFill>
          <a:ln w="22225">
            <a:solidFill>
              <a:schemeClr val="tx1"/>
            </a:solidFill>
          </a:ln>
        </p:spPr>
        <p:txBody>
          <a:bodyPr wrap="square" rtlCol="0">
            <a:spAutoFit/>
          </a:bodyPr>
          <a:lstStyle/>
          <a:p>
            <a:pPr algn="ctr"/>
            <a:r>
              <a:rPr lang="en-US" dirty="0" err="1"/>
              <a:t>Req</a:t>
            </a:r>
            <a:endParaRPr lang="en-US" dirty="0"/>
          </a:p>
        </p:txBody>
      </p:sp>
      <p:sp>
        <p:nvSpPr>
          <p:cNvPr id="82" name="TextBox 81"/>
          <p:cNvSpPr txBox="1"/>
          <p:nvPr/>
        </p:nvSpPr>
        <p:spPr>
          <a:xfrm>
            <a:off x="827584" y="2341736"/>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9" name="TextBox 88"/>
          <p:cNvSpPr txBox="1"/>
          <p:nvPr/>
        </p:nvSpPr>
        <p:spPr>
          <a:xfrm>
            <a:off x="6444208" y="2345530"/>
            <a:ext cx="936104" cy="367919"/>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84" name="TextBox 83"/>
          <p:cNvSpPr txBox="1"/>
          <p:nvPr/>
        </p:nvSpPr>
        <p:spPr>
          <a:xfrm>
            <a:off x="4572000" y="270271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83" name="TextBox 82"/>
          <p:cNvSpPr txBox="1"/>
          <p:nvPr/>
        </p:nvSpPr>
        <p:spPr>
          <a:xfrm>
            <a:off x="4572000" y="2340770"/>
            <a:ext cx="936104" cy="369094"/>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cxnSp>
        <p:nvCxnSpPr>
          <p:cNvPr id="68" name="Straight Connector 67"/>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73" name="Title 1"/>
          <p:cNvSpPr txBox="1">
            <a:spLocks/>
          </p:cNvSpPr>
          <p:nvPr/>
        </p:nvSpPr>
        <p:spPr>
          <a:xfrm>
            <a:off x="457200" y="130604"/>
            <a:ext cx="8229600" cy="847546"/>
          </a:xfrm>
          <a:prstGeom prst="rect">
            <a:avLst/>
          </a:prstGeom>
        </p:spPr>
        <p:txBody>
          <a:bodyPr vert="horz" lIns="91440" tIns="45720" rIns="91440" bIns="45720" rtlCol="0" anchor="ctr">
            <a:normAutofit fontScale="92500"/>
          </a:bodyPr>
          <a:lstStyle/>
          <a:p>
            <a:pPr lvl="0">
              <a:spcBef>
                <a:spcPct val="0"/>
              </a:spcBef>
            </a:pPr>
            <a:r>
              <a:rPr lang="en-US" sz="4400" dirty="0"/>
              <a:t>Introducing the GPU into the System</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3" name="Slide Number Placeholder 3">
            <a:extLst>
              <a:ext uri="{FF2B5EF4-FFF2-40B4-BE49-F238E27FC236}">
                <a16:creationId xmlns:a16="http://schemas.microsoft.com/office/drawing/2014/main" id="{DF4A81FD-F0BB-4ADB-A28A-6076D36437F7}"/>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23</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63"/>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0.03541 -0.13185 L 3.33333E-6 1.76729E-6 " pathEditMode="relative" rAng="0" ptsTypes="AA">
                                      <p:cBhvr>
                                        <p:cTn id="14" dur="1000" fill="hold"/>
                                        <p:tgtEl>
                                          <p:spTgt spid="63"/>
                                        </p:tgtEl>
                                        <p:attrNameLst>
                                          <p:attrName>ppt_x</p:attrName>
                                          <p:attrName>ppt_y</p:attrName>
                                        </p:attrNameLst>
                                      </p:cBhvr>
                                      <p:rCtr x="-1771" y="6593"/>
                                    </p:animMotion>
                                  </p:childTnLst>
                                </p:cTn>
                              </p:par>
                              <p:par>
                                <p:cTn id="15" presetID="1" presetClass="entr" presetSubtype="0" fill="hold" grpId="1" nodeType="with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0.09843 -0.19338 L 2.77778E-6 -1.38793E-7 " pathEditMode="relative" rAng="0" ptsTypes="AA">
                                      <p:cBhvr>
                                        <p:cTn id="18" dur="1000" fill="hold"/>
                                        <p:tgtEl>
                                          <p:spTgt spid="64"/>
                                        </p:tgtEl>
                                        <p:attrNameLst>
                                          <p:attrName>ppt_x</p:attrName>
                                          <p:attrName>ppt_y</p:attrName>
                                        </p:attrNameLst>
                                      </p:cBhvr>
                                      <p:rCtr x="-4931" y="9669"/>
                                    </p:animMotion>
                                  </p:childTnLst>
                                </p:cTn>
                              </p:par>
                              <p:par>
                                <p:cTn id="19" presetID="1" presetClass="entr" presetSubtype="0" fill="hold" grpId="1" nodeType="withEffect">
                                  <p:stCondLst>
                                    <p:cond delay="0"/>
                                  </p:stCondLst>
                                  <p:childTnLst>
                                    <p:set>
                                      <p:cBhvr>
                                        <p:cTn id="20" dur="1" fill="hold">
                                          <p:stCondLst>
                                            <p:cond delay="0"/>
                                          </p:stCondLst>
                                        </p:cTn>
                                        <p:tgtEl>
                                          <p:spTgt spid="66"/>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7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42" presetClass="path" presetSubtype="0" accel="50000" decel="50000" fill="hold" grpId="0" nodeType="withEffect">
                                  <p:stCondLst>
                                    <p:cond delay="0"/>
                                  </p:stCondLst>
                                  <p:childTnLst>
                                    <p:animMotion origin="layout" path="M 0.35053 -0.16204 L -4.72222E-6 4.44444E-6 " pathEditMode="relative" rAng="0" ptsTypes="AA">
                                      <p:cBhvr>
                                        <p:cTn id="30" dur="1000" fill="hold"/>
                                        <p:tgtEl>
                                          <p:spTgt spid="66"/>
                                        </p:tgtEl>
                                        <p:attrNameLst>
                                          <p:attrName>ppt_x</p:attrName>
                                          <p:attrName>ppt_y</p:attrName>
                                        </p:attrNameLst>
                                      </p:cBhvr>
                                      <p:rCtr x="-17535" y="8102"/>
                                    </p:animMotion>
                                  </p:childTnLst>
                                </p:cTn>
                              </p:par>
                              <p:par>
                                <p:cTn id="31" presetID="42" presetClass="path" presetSubtype="0" accel="50000" decel="50000" fill="hold" grpId="0" nodeType="withEffect">
                                  <p:stCondLst>
                                    <p:cond delay="0"/>
                                  </p:stCondLst>
                                  <p:childTnLst>
                                    <p:animMotion origin="layout" path="M -0.16128 -0.18297 L -2.22222E-6 -1.38793E-7 " pathEditMode="relative" rAng="0" ptsTypes="AA">
                                      <p:cBhvr>
                                        <p:cTn id="32" dur="1000" fill="hold"/>
                                        <p:tgtEl>
                                          <p:spTgt spid="70"/>
                                        </p:tgtEl>
                                        <p:attrNameLst>
                                          <p:attrName>ppt_x</p:attrName>
                                          <p:attrName>ppt_y</p:attrName>
                                        </p:attrNameLst>
                                      </p:cBhvr>
                                      <p:rCtr x="8056" y="9137"/>
                                    </p:animMotion>
                                  </p:childTnLst>
                                </p:cTn>
                              </p:par>
                              <p:par>
                                <p:cTn id="33" presetID="42" presetClass="path" presetSubtype="0" accel="50000" decel="50000" fill="hold" grpId="0" nodeType="withEffect">
                                  <p:stCondLst>
                                    <p:cond delay="0"/>
                                  </p:stCondLst>
                                  <p:childTnLst>
                                    <p:animMotion origin="layout" path="M -0.20868 -0.18297 L -3.33333E-6 -1.38793E-7 " pathEditMode="relative" rAng="0" ptsTypes="AA">
                                      <p:cBhvr>
                                        <p:cTn id="34" dur="1000" fill="hold"/>
                                        <p:tgtEl>
                                          <p:spTgt spid="71"/>
                                        </p:tgtEl>
                                        <p:attrNameLst>
                                          <p:attrName>ppt_x</p:attrName>
                                          <p:attrName>ppt_y</p:attrName>
                                        </p:attrNameLst>
                                      </p:cBhvr>
                                      <p:rCtr x="10434" y="9137"/>
                                    </p:animMotion>
                                  </p:childTnLst>
                                </p:cTn>
                              </p:par>
                              <p:par>
                                <p:cTn id="35" presetID="42" presetClass="path" presetSubtype="0" accel="50000" decel="50000" fill="hold" grpId="0" nodeType="withEffect">
                                  <p:stCondLst>
                                    <p:cond delay="0"/>
                                  </p:stCondLst>
                                  <p:childTnLst>
                                    <p:animMotion origin="layout" path="M -0.37414 -0.13185 L 4.72222E-6 1.76729E-6 " pathEditMode="relative" rAng="0" ptsTypes="AA">
                                      <p:cBhvr>
                                        <p:cTn id="36" dur="1000" fill="hold"/>
                                        <p:tgtEl>
                                          <p:spTgt spid="67"/>
                                        </p:tgtEl>
                                        <p:attrNameLst>
                                          <p:attrName>ppt_x</p:attrName>
                                          <p:attrName>ppt_y</p:attrName>
                                        </p:attrNameLst>
                                      </p:cBhvr>
                                      <p:rCtr x="18698" y="6593"/>
                                    </p:animMotion>
                                  </p:childTnLst>
                                </p:cTn>
                              </p:par>
                              <p:par>
                                <p:cTn id="37" presetID="42" presetClass="path" presetSubtype="0" accel="50000" decel="50000" fill="hold" grpId="0" nodeType="withEffect">
                                  <p:stCondLst>
                                    <p:cond delay="0"/>
                                  </p:stCondLst>
                                  <p:childTnLst>
                                    <p:animMotion origin="layout" path="M 0.03541 -0.23548 L 3.33333E-6 3.00717E-8 " pathEditMode="relative" rAng="0" ptsTypes="AA">
                                      <p:cBhvr>
                                        <p:cTn id="38" dur="1000" fill="hold"/>
                                        <p:tgtEl>
                                          <p:spTgt spid="65"/>
                                        </p:tgtEl>
                                        <p:attrNameLst>
                                          <p:attrName>ppt_x</p:attrName>
                                          <p:attrName>ppt_y</p:attrName>
                                        </p:attrNameLst>
                                      </p:cBhvr>
                                      <p:rCtr x="-1771" y="11774"/>
                                    </p:animMotion>
                                  </p:childTnLst>
                                </p:cTn>
                              </p:par>
                              <p:par>
                                <p:cTn id="39" presetID="1" presetClass="entr" presetSubtype="0" fill="hold" grpId="1"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42" presetClass="path" presetSubtype="0" accel="50000" decel="50000" fill="hold" grpId="0" nodeType="withEffect">
                                  <p:stCondLst>
                                    <p:cond delay="0"/>
                                  </p:stCondLst>
                                  <p:childTnLst>
                                    <p:animMotion origin="layout" path="M -0.00382 -0.19338 L -4.16667E-6 -1.38793E-7 " pathEditMode="relative" rAng="0" ptsTypes="AA">
                                      <p:cBhvr>
                                        <p:cTn id="42" dur="1000" fill="hold"/>
                                        <p:tgtEl>
                                          <p:spTgt spid="69"/>
                                        </p:tgtEl>
                                        <p:attrNameLst>
                                          <p:attrName>ppt_x</p:attrName>
                                          <p:attrName>ppt_y</p:attrName>
                                        </p:attrNameLst>
                                      </p:cBhvr>
                                      <p:rCtr x="191" y="9669"/>
                                    </p:animMotion>
                                  </p:childTnLst>
                                </p:cTn>
                              </p:par>
                              <p:par>
                                <p:cTn id="43" presetID="1" presetClass="entr" presetSubtype="0" fill="hold" grpId="1" nodeType="withEffect">
                                  <p:stCondLst>
                                    <p:cond delay="0"/>
                                  </p:stCondLst>
                                  <p:childTnLst>
                                    <p:set>
                                      <p:cBhvr>
                                        <p:cTn id="44" dur="1" fill="hold">
                                          <p:stCondLst>
                                            <p:cond delay="0"/>
                                          </p:stCondLst>
                                        </p:cTn>
                                        <p:tgtEl>
                                          <p:spTgt spid="76"/>
                                        </p:tgtEl>
                                        <p:attrNameLst>
                                          <p:attrName>style.visibility</p:attrName>
                                        </p:attrNameLst>
                                      </p:cBhvr>
                                      <p:to>
                                        <p:strVal val="visible"/>
                                      </p:to>
                                    </p:set>
                                  </p:childTnLst>
                                </p:cTn>
                              </p:par>
                              <p:par>
                                <p:cTn id="45" presetID="42" presetClass="path" presetSubtype="0" accel="50000" decel="50000" fill="hold" grpId="0" nodeType="withEffect">
                                  <p:stCondLst>
                                    <p:cond delay="0"/>
                                  </p:stCondLst>
                                  <p:childTnLst>
                                    <p:animMotion origin="layout" path="M 0.55521 -0.13185 L 2.77778E-6 1.76729E-6 " pathEditMode="relative" rAng="0" ptsTypes="AA">
                                      <p:cBhvr>
                                        <p:cTn id="46" dur="1000" fill="hold"/>
                                        <p:tgtEl>
                                          <p:spTgt spid="76"/>
                                        </p:tgtEl>
                                        <p:attrNameLst>
                                          <p:attrName>ppt_x</p:attrName>
                                          <p:attrName>ppt_y</p:attrName>
                                        </p:attrNameLst>
                                      </p:cBhvr>
                                      <p:rCtr x="-27760" y="6593"/>
                                    </p:animMotion>
                                  </p:childTnLst>
                                </p:cTn>
                              </p:par>
                              <p:par>
                                <p:cTn id="47" presetID="1" presetClass="entr" presetSubtype="0" fill="hold" grpId="1" nodeType="withEffect">
                                  <p:stCondLst>
                                    <p:cond delay="0"/>
                                  </p:stCondLst>
                                  <p:childTnLst>
                                    <p:set>
                                      <p:cBhvr>
                                        <p:cTn id="48" dur="1" fill="hold">
                                          <p:stCondLst>
                                            <p:cond delay="0"/>
                                          </p:stCondLst>
                                        </p:cTn>
                                        <p:tgtEl>
                                          <p:spTgt spid="77"/>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0.45296 -0.13185 L -4.16667E-6 1.76729E-6 " pathEditMode="relative" rAng="0" ptsTypes="AA">
                                      <p:cBhvr>
                                        <p:cTn id="50" dur="1000" fill="hold"/>
                                        <p:tgtEl>
                                          <p:spTgt spid="77"/>
                                        </p:tgtEl>
                                        <p:attrNameLst>
                                          <p:attrName>ppt_x</p:attrName>
                                          <p:attrName>ppt_y</p:attrName>
                                        </p:attrNameLst>
                                      </p:cBhvr>
                                      <p:rCtr x="-22656" y="6593"/>
                                    </p:animMotion>
                                  </p:childTnLst>
                                </p:cTn>
                              </p:par>
                              <p:par>
                                <p:cTn id="51" presetID="1" presetClass="entr" presetSubtype="0" fill="hold" grpId="1" nodeType="withEffect">
                                  <p:stCondLst>
                                    <p:cond delay="0"/>
                                  </p:stCondLst>
                                  <p:childTnLst>
                                    <p:set>
                                      <p:cBhvr>
                                        <p:cTn id="52" dur="1" fill="hold">
                                          <p:stCondLst>
                                            <p:cond delay="0"/>
                                          </p:stCondLst>
                                        </p:cTn>
                                        <p:tgtEl>
                                          <p:spTgt spid="78"/>
                                        </p:tgtEl>
                                        <p:attrNameLst>
                                          <p:attrName>style.visibility</p:attrName>
                                        </p:attrNameLst>
                                      </p:cBhvr>
                                      <p:to>
                                        <p:strVal val="visible"/>
                                      </p:to>
                                    </p:set>
                                  </p:childTnLst>
                                </p:cTn>
                              </p:par>
                              <p:par>
                                <p:cTn id="53" presetID="42" presetClass="path" presetSubtype="0" accel="50000" decel="50000" fill="hold" grpId="0" nodeType="withEffect">
                                  <p:stCondLst>
                                    <p:cond delay="0"/>
                                  </p:stCondLst>
                                  <p:childTnLst>
                                    <p:animMotion origin="layout" path="M -0.10625 -0.13185 L -4.72222E-6 1.76729E-6 " pathEditMode="relative" rAng="0" ptsTypes="AA">
                                      <p:cBhvr>
                                        <p:cTn id="54" dur="1000" fill="hold"/>
                                        <p:tgtEl>
                                          <p:spTgt spid="78"/>
                                        </p:tgtEl>
                                        <p:attrNameLst>
                                          <p:attrName>ppt_x</p:attrName>
                                          <p:attrName>ppt_y</p:attrName>
                                        </p:attrNameLst>
                                      </p:cBhvr>
                                      <p:rCtr x="5313" y="6593"/>
                                    </p:animMotion>
                                  </p:childTnLst>
                                </p:cTn>
                              </p:par>
                              <p:par>
                                <p:cTn id="55" presetID="1" presetClass="entr" presetSubtype="0" fill="hold" grpId="1"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42" presetClass="path" presetSubtype="0" accel="50000" decel="50000" fill="hold" grpId="0" nodeType="withEffect">
                                  <p:stCondLst>
                                    <p:cond delay="0"/>
                                  </p:stCondLst>
                                  <p:childTnLst>
                                    <p:animMotion origin="layout" path="M 0.35053 -0.22484 L -4.72222E-6 3.00717E-8 " pathEditMode="relative" rAng="0" ptsTypes="AA">
                                      <p:cBhvr>
                                        <p:cTn id="58" dur="1000" fill="hold"/>
                                        <p:tgtEl>
                                          <p:spTgt spid="79"/>
                                        </p:tgtEl>
                                        <p:attrNameLst>
                                          <p:attrName>ppt_x</p:attrName>
                                          <p:attrName>ppt_y</p:attrName>
                                        </p:attrNameLst>
                                      </p:cBhvr>
                                      <p:rCtr x="-17535" y="11242"/>
                                    </p:animMotion>
                                  </p:childTnLst>
                                </p:cTn>
                              </p:par>
                              <p:par>
                                <p:cTn id="59" presetID="1" presetClass="entr" presetSubtype="0" fill="hold" grpId="1" nodeType="withEffect">
                                  <p:stCondLst>
                                    <p:cond delay="0"/>
                                  </p:stCondLst>
                                  <p:childTnLst>
                                    <p:set>
                                      <p:cBhvr>
                                        <p:cTn id="60" dur="1" fill="hold">
                                          <p:stCondLst>
                                            <p:cond delay="0"/>
                                          </p:stCondLst>
                                        </p:cTn>
                                        <p:tgtEl>
                                          <p:spTgt spid="80"/>
                                        </p:tgtEl>
                                        <p:attrNameLst>
                                          <p:attrName>style.visibility</p:attrName>
                                        </p:attrNameLst>
                                      </p:cBhvr>
                                      <p:to>
                                        <p:strVal val="visible"/>
                                      </p:to>
                                    </p:set>
                                  </p:childTnLst>
                                </p:cTn>
                              </p:par>
                              <p:par>
                                <p:cTn id="61" presetID="42" presetClass="path" presetSubtype="0" accel="50000" decel="50000" fill="hold" grpId="0" nodeType="withEffect">
                                  <p:stCondLst>
                                    <p:cond delay="0"/>
                                  </p:stCondLst>
                                  <p:childTnLst>
                                    <p:animMotion origin="layout" path="M 0.45296 -0.23548 L -4.16667E-6 3.00717E-8 " pathEditMode="relative" rAng="0" ptsTypes="AA">
                                      <p:cBhvr>
                                        <p:cTn id="62" dur="1000" fill="hold"/>
                                        <p:tgtEl>
                                          <p:spTgt spid="80"/>
                                        </p:tgtEl>
                                        <p:attrNameLst>
                                          <p:attrName>ppt_x</p:attrName>
                                          <p:attrName>ppt_y</p:attrName>
                                        </p:attrNameLst>
                                      </p:cBhvr>
                                      <p:rCtr x="-22656" y="11774"/>
                                    </p:animMotion>
                                  </p:childTnLst>
                                </p:cTn>
                              </p:par>
                              <p:par>
                                <p:cTn id="63" presetID="1" presetClass="entr" presetSubtype="0" fill="hold" grpId="1" nodeType="withEffect">
                                  <p:stCondLst>
                                    <p:cond delay="0"/>
                                  </p:stCondLst>
                                  <p:childTnLst>
                                    <p:set>
                                      <p:cBhvr>
                                        <p:cTn id="64" dur="1" fill="hold">
                                          <p:stCondLst>
                                            <p:cond delay="0"/>
                                          </p:stCondLst>
                                        </p:cTn>
                                        <p:tgtEl>
                                          <p:spTgt spid="81"/>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0.55521 -0.23548 L 2.77778E-6 3.00717E-8 " pathEditMode="relative" rAng="0" ptsTypes="AA">
                                      <p:cBhvr>
                                        <p:cTn id="66" dur="1000" fill="hold"/>
                                        <p:tgtEl>
                                          <p:spTgt spid="81"/>
                                        </p:tgtEl>
                                        <p:attrNameLst>
                                          <p:attrName>ppt_x</p:attrName>
                                          <p:attrName>ppt_y</p:attrName>
                                        </p:attrNameLst>
                                      </p:cBhvr>
                                      <p:rCtr x="-27760" y="11774"/>
                                    </p:animMotion>
                                  </p:childTnLst>
                                </p:cTn>
                              </p:par>
                              <p:par>
                                <p:cTn id="67" presetID="1" presetClass="entr" presetSubtype="0" fill="hold" grpId="1" nodeType="withEffect">
                                  <p:stCondLst>
                                    <p:cond delay="0"/>
                                  </p:stCondLst>
                                  <p:childTnLst>
                                    <p:set>
                                      <p:cBhvr>
                                        <p:cTn id="68" dur="1" fill="hold">
                                          <p:stCondLst>
                                            <p:cond delay="0"/>
                                          </p:stCondLst>
                                        </p:cTn>
                                        <p:tgtEl>
                                          <p:spTgt spid="82"/>
                                        </p:tgtEl>
                                        <p:attrNameLst>
                                          <p:attrName>style.visibility</p:attrName>
                                        </p:attrNameLst>
                                      </p:cBhvr>
                                      <p:to>
                                        <p:strVal val="visible"/>
                                      </p:to>
                                    </p:set>
                                  </p:childTnLst>
                                </p:cTn>
                              </p:par>
                              <p:par>
                                <p:cTn id="69" presetID="42" presetClass="path" presetSubtype="0" accel="50000" decel="50000" fill="hold" grpId="0" nodeType="withEffect">
                                  <p:stCondLst>
                                    <p:cond delay="0"/>
                                  </p:stCondLst>
                                  <p:childTnLst>
                                    <p:animMotion origin="layout" path="M 0.65764 -0.18436 L 3.33333E-6 1.93616E-6 " pathEditMode="relative" rAng="0" ptsTypes="AA">
                                      <p:cBhvr>
                                        <p:cTn id="70" dur="1000" fill="hold"/>
                                        <p:tgtEl>
                                          <p:spTgt spid="82"/>
                                        </p:tgtEl>
                                        <p:attrNameLst>
                                          <p:attrName>ppt_x</p:attrName>
                                          <p:attrName>ppt_y</p:attrName>
                                        </p:attrNameLst>
                                      </p:cBhvr>
                                      <p:rCtr x="-32882" y="9207"/>
                                    </p:animMotion>
                                  </p:childTnLst>
                                </p:cTn>
                              </p:par>
                              <p:par>
                                <p:cTn id="71" presetID="1" presetClass="entr" presetSubtype="0" fill="hold" grpId="1" nodeType="withEffect">
                                  <p:stCondLst>
                                    <p:cond delay="0"/>
                                  </p:stCondLst>
                                  <p:childTnLst>
                                    <p:set>
                                      <p:cBhvr>
                                        <p:cTn id="72" dur="1" fill="hold">
                                          <p:stCondLst>
                                            <p:cond delay="0"/>
                                          </p:stCondLst>
                                        </p:cTn>
                                        <p:tgtEl>
                                          <p:spTgt spid="83"/>
                                        </p:tgtEl>
                                        <p:attrNameLst>
                                          <p:attrName>style.visibility</p:attrName>
                                        </p:attrNameLst>
                                      </p:cBhvr>
                                      <p:to>
                                        <p:strVal val="visible"/>
                                      </p:to>
                                    </p:set>
                                  </p:childTnLst>
                                </p:cTn>
                              </p:par>
                              <p:par>
                                <p:cTn id="73" presetID="42" presetClass="path" presetSubtype="0" accel="50000" decel="50000" fill="hold" grpId="0" nodeType="withEffect">
                                  <p:stCondLst>
                                    <p:cond delay="0"/>
                                  </p:stCondLst>
                                  <p:childTnLst>
                                    <p:animMotion origin="layout" path="M 0.24809 -0.17372 L 4.72222E-6 1.93616E-6 " pathEditMode="relative" rAng="0" ptsTypes="AA">
                                      <p:cBhvr>
                                        <p:cTn id="74" dur="1000" fill="hold"/>
                                        <p:tgtEl>
                                          <p:spTgt spid="83"/>
                                        </p:tgtEl>
                                        <p:attrNameLst>
                                          <p:attrName>ppt_x</p:attrName>
                                          <p:attrName>ppt_y</p:attrName>
                                        </p:attrNameLst>
                                      </p:cBhvr>
                                      <p:rCtr x="-12413" y="8675"/>
                                    </p:animMotion>
                                  </p:childTnLst>
                                </p:cTn>
                              </p:par>
                              <p:par>
                                <p:cTn id="75" presetID="1" presetClass="entr" presetSubtype="0" fill="hold" grpId="1"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42" presetClass="path" presetSubtype="0" accel="50000" decel="50000" fill="hold" grpId="0" nodeType="withEffect">
                                  <p:stCondLst>
                                    <p:cond delay="0"/>
                                  </p:stCondLst>
                                  <p:childTnLst>
                                    <p:animMotion origin="layout" path="M 0.2401 -0.22484 L 4.72222E-6 3.00717E-8 " pathEditMode="relative" rAng="0" ptsTypes="AA">
                                      <p:cBhvr>
                                        <p:cTn id="78" dur="1000" fill="hold"/>
                                        <p:tgtEl>
                                          <p:spTgt spid="84"/>
                                        </p:tgtEl>
                                        <p:attrNameLst>
                                          <p:attrName>ppt_x</p:attrName>
                                          <p:attrName>ppt_y</p:attrName>
                                        </p:attrNameLst>
                                      </p:cBhvr>
                                      <p:rCtr x="-12014" y="11242"/>
                                    </p:animMotion>
                                  </p:childTnLst>
                                </p:cTn>
                              </p:par>
                              <p:par>
                                <p:cTn id="79" presetID="1" presetClass="entr" presetSubtype="0" fill="hold" grpId="1" nodeType="withEffect">
                                  <p:stCondLst>
                                    <p:cond delay="0"/>
                                  </p:stCondLst>
                                  <p:childTnLst>
                                    <p:set>
                                      <p:cBhvr>
                                        <p:cTn id="80" dur="1" fill="hold">
                                          <p:stCondLst>
                                            <p:cond delay="0"/>
                                          </p:stCondLst>
                                        </p:cTn>
                                        <p:tgtEl>
                                          <p:spTgt spid="85"/>
                                        </p:tgtEl>
                                        <p:attrNameLst>
                                          <p:attrName>style.visibility</p:attrName>
                                        </p:attrNameLst>
                                      </p:cBhvr>
                                      <p:to>
                                        <p:strVal val="visible"/>
                                      </p:to>
                                    </p:set>
                                  </p:childTnLst>
                                </p:cTn>
                              </p:par>
                              <p:par>
                                <p:cTn id="81" presetID="42" presetClass="path" presetSubtype="0" accel="50000" decel="50000" fill="hold" grpId="0" nodeType="withEffect">
                                  <p:stCondLst>
                                    <p:cond delay="0"/>
                                  </p:stCondLst>
                                  <p:childTnLst>
                                    <p:animMotion origin="layout" path="M 0.14584 -0.22484 L -2.22222E-6 3.00717E-8 " pathEditMode="relative" rAng="0" ptsTypes="AA">
                                      <p:cBhvr>
                                        <p:cTn id="82" dur="1000" fill="hold"/>
                                        <p:tgtEl>
                                          <p:spTgt spid="85"/>
                                        </p:tgtEl>
                                        <p:attrNameLst>
                                          <p:attrName>ppt_x</p:attrName>
                                          <p:attrName>ppt_y</p:attrName>
                                        </p:attrNameLst>
                                      </p:cBhvr>
                                      <p:rCtr x="-7292" y="11242"/>
                                    </p:animMotion>
                                  </p:childTnLst>
                                </p:cTn>
                              </p:par>
                              <p:par>
                                <p:cTn id="83" presetID="1" presetClass="entr" presetSubtype="0" fill="hold" grpId="1" nodeType="withEffect">
                                  <p:stCondLst>
                                    <p:cond delay="0"/>
                                  </p:stCondLst>
                                  <p:childTnLst>
                                    <p:set>
                                      <p:cBhvr>
                                        <p:cTn id="84" dur="1" fill="hold">
                                          <p:stCondLst>
                                            <p:cond delay="0"/>
                                          </p:stCondLst>
                                        </p:cTn>
                                        <p:tgtEl>
                                          <p:spTgt spid="86"/>
                                        </p:tgtEl>
                                        <p:attrNameLst>
                                          <p:attrName>style.visibility</p:attrName>
                                        </p:attrNameLst>
                                      </p:cBhvr>
                                      <p:to>
                                        <p:strVal val="visible"/>
                                      </p:to>
                                    </p:set>
                                  </p:childTnLst>
                                </p:cTn>
                              </p:par>
                              <p:par>
                                <p:cTn id="85" presetID="42" presetClass="path" presetSubtype="0" accel="50000" decel="50000" fill="hold" grpId="0" nodeType="withEffect">
                                  <p:stCondLst>
                                    <p:cond delay="0"/>
                                  </p:stCondLst>
                                  <p:childTnLst>
                                    <p:animMotion origin="layout" path="M 0.14584 -0.12121 L -2.22222E-6 1.76729E-6 " pathEditMode="relative" rAng="0" ptsTypes="AA">
                                      <p:cBhvr>
                                        <p:cTn id="86" dur="1000" fill="hold"/>
                                        <p:tgtEl>
                                          <p:spTgt spid="86"/>
                                        </p:tgtEl>
                                        <p:attrNameLst>
                                          <p:attrName>ppt_x</p:attrName>
                                          <p:attrName>ppt_y</p:attrName>
                                        </p:attrNameLst>
                                      </p:cBhvr>
                                      <p:rCtr x="-7292" y="6061"/>
                                    </p:animMotion>
                                  </p:childTnLst>
                                </p:cTn>
                              </p:par>
                              <p:par>
                                <p:cTn id="87" presetID="1" presetClass="entr" presetSubtype="0" fill="hold" grpId="1" nodeType="withEffect">
                                  <p:stCondLst>
                                    <p:cond delay="0"/>
                                  </p:stCondLst>
                                  <p:childTnLst>
                                    <p:set>
                                      <p:cBhvr>
                                        <p:cTn id="88" dur="1" fill="hold">
                                          <p:stCondLst>
                                            <p:cond delay="0"/>
                                          </p:stCondLst>
                                        </p:cTn>
                                        <p:tgtEl>
                                          <p:spTgt spid="87"/>
                                        </p:tgtEl>
                                        <p:attrNameLst>
                                          <p:attrName>style.visibility</p:attrName>
                                        </p:attrNameLst>
                                      </p:cBhvr>
                                      <p:to>
                                        <p:strVal val="visible"/>
                                      </p:to>
                                    </p:set>
                                  </p:childTnLst>
                                </p:cTn>
                              </p:par>
                              <p:par>
                                <p:cTn id="89" presetID="42" presetClass="path" presetSubtype="0" accel="50000" decel="50000" fill="hold" grpId="0" nodeType="withEffect">
                                  <p:stCondLst>
                                    <p:cond delay="0"/>
                                  </p:stCondLst>
                                  <p:childTnLst>
                                    <p:animMotion origin="layout" path="M 0.04341 -0.13185 L -2.77778E-6 1.76729E-6 " pathEditMode="relative" rAng="0" ptsTypes="AA">
                                      <p:cBhvr>
                                        <p:cTn id="90" dur="1000" fill="hold"/>
                                        <p:tgtEl>
                                          <p:spTgt spid="87"/>
                                        </p:tgtEl>
                                        <p:attrNameLst>
                                          <p:attrName>ppt_x</p:attrName>
                                          <p:attrName>ppt_y</p:attrName>
                                        </p:attrNameLst>
                                      </p:cBhvr>
                                      <p:rCtr x="-2170" y="6593"/>
                                    </p:animMotion>
                                  </p:childTnLst>
                                </p:cTn>
                              </p:par>
                              <p:par>
                                <p:cTn id="91" presetID="1" presetClass="entr" presetSubtype="0" fill="hold" grpId="1" nodeType="withEffect">
                                  <p:stCondLst>
                                    <p:cond delay="0"/>
                                  </p:stCondLst>
                                  <p:childTnLst>
                                    <p:set>
                                      <p:cBhvr>
                                        <p:cTn id="92" dur="1" fill="hold">
                                          <p:stCondLst>
                                            <p:cond delay="0"/>
                                          </p:stCondLst>
                                        </p:cTn>
                                        <p:tgtEl>
                                          <p:spTgt spid="88"/>
                                        </p:tgtEl>
                                        <p:attrNameLst>
                                          <p:attrName>style.visibility</p:attrName>
                                        </p:attrNameLst>
                                      </p:cBhvr>
                                      <p:to>
                                        <p:strVal val="visible"/>
                                      </p:to>
                                    </p:set>
                                  </p:childTnLst>
                                </p:cTn>
                              </p:par>
                              <p:par>
                                <p:cTn id="93" presetID="42" presetClass="path" presetSubtype="0" accel="50000" decel="50000" fill="hold" grpId="0" nodeType="withEffect">
                                  <p:stCondLst>
                                    <p:cond delay="0"/>
                                  </p:stCondLst>
                                  <p:childTnLst>
                                    <p:animMotion origin="layout" path="M -0.06701 -0.12121 L -3.33333E-6 1.76729E-6 " pathEditMode="relative" rAng="0" ptsTypes="AA">
                                      <p:cBhvr>
                                        <p:cTn id="94" dur="1000" fill="hold"/>
                                        <p:tgtEl>
                                          <p:spTgt spid="88"/>
                                        </p:tgtEl>
                                        <p:attrNameLst>
                                          <p:attrName>ppt_x</p:attrName>
                                          <p:attrName>ppt_y</p:attrName>
                                        </p:attrNameLst>
                                      </p:cBhvr>
                                      <p:rCtr x="3351" y="6061"/>
                                    </p:animMotion>
                                  </p:childTnLst>
                                </p:cTn>
                              </p:par>
                              <p:par>
                                <p:cTn id="95" presetID="1" presetClass="entr" presetSubtype="0" fill="hold" grpId="1" nodeType="withEffect">
                                  <p:stCondLst>
                                    <p:cond delay="0"/>
                                  </p:stCondLst>
                                  <p:childTnLst>
                                    <p:set>
                                      <p:cBhvr>
                                        <p:cTn id="96" dur="1" fill="hold">
                                          <p:stCondLst>
                                            <p:cond delay="0"/>
                                          </p:stCondLst>
                                        </p:cTn>
                                        <p:tgtEl>
                                          <p:spTgt spid="89"/>
                                        </p:tgtEl>
                                        <p:attrNameLst>
                                          <p:attrName>style.visibility</p:attrName>
                                        </p:attrNameLst>
                                      </p:cBhvr>
                                      <p:to>
                                        <p:strVal val="visible"/>
                                      </p:to>
                                    </p:set>
                                  </p:childTnLst>
                                </p:cTn>
                              </p:par>
                              <p:par>
                                <p:cTn id="97" presetID="42" presetClass="path" presetSubtype="0" accel="50000" decel="50000" fill="hold" grpId="0" nodeType="withEffect">
                                  <p:stCondLst>
                                    <p:cond delay="0"/>
                                  </p:stCondLst>
                                  <p:childTnLst>
                                    <p:animMotion origin="layout" path="M -0.41337 -0.18436 L -2.77778E-6 1.93616E-6 " pathEditMode="relative" rAng="0" ptsTypes="AA">
                                      <p:cBhvr>
                                        <p:cTn id="98" dur="1000" fill="hold"/>
                                        <p:tgtEl>
                                          <p:spTgt spid="89"/>
                                        </p:tgtEl>
                                        <p:attrNameLst>
                                          <p:attrName>ppt_x</p:attrName>
                                          <p:attrName>ppt_y</p:attrName>
                                        </p:attrNameLst>
                                      </p:cBhvr>
                                      <p:rCtr x="20660" y="9207"/>
                                    </p:animMotion>
                                  </p:childTnLst>
                                </p:cTn>
                              </p:par>
                              <p:par>
                                <p:cTn id="99" presetID="1" presetClass="entr" presetSubtype="0" fill="hold" grpId="1" nodeType="withEffect">
                                  <p:stCondLst>
                                    <p:cond delay="0"/>
                                  </p:stCondLst>
                                  <p:childTnLst>
                                    <p:set>
                                      <p:cBhvr>
                                        <p:cTn id="100" dur="1" fill="hold">
                                          <p:stCondLst>
                                            <p:cond delay="0"/>
                                          </p:stCondLst>
                                        </p:cTn>
                                        <p:tgtEl>
                                          <p:spTgt spid="90"/>
                                        </p:tgtEl>
                                        <p:attrNameLst>
                                          <p:attrName>style.visibility</p:attrName>
                                        </p:attrNameLst>
                                      </p:cBhvr>
                                      <p:to>
                                        <p:strVal val="visible"/>
                                      </p:to>
                                    </p:set>
                                  </p:childTnLst>
                                </p:cTn>
                              </p:par>
                              <p:par>
                                <p:cTn id="101" presetID="42" presetClass="path" presetSubtype="0" accel="50000" decel="50000" fill="hold" grpId="0" nodeType="withEffect">
                                  <p:stCondLst>
                                    <p:cond delay="0"/>
                                  </p:stCondLst>
                                  <p:childTnLst>
                                    <p:animMotion origin="layout" path="M 0.04341 -0.22484 L -2.77778E-6 3.00717E-8 " pathEditMode="relative" rAng="0" ptsTypes="AA">
                                      <p:cBhvr>
                                        <p:cTn id="102" dur="1000" fill="hold"/>
                                        <p:tgtEl>
                                          <p:spTgt spid="90"/>
                                        </p:tgtEl>
                                        <p:attrNameLst>
                                          <p:attrName>ppt_x</p:attrName>
                                          <p:attrName>ppt_y</p:attrName>
                                        </p:attrNameLst>
                                      </p:cBhvr>
                                      <p:rCtr x="-2170" y="11242"/>
                                    </p:animMotion>
                                  </p:childTnLst>
                                </p:cTn>
                              </p:par>
                              <p:par>
                                <p:cTn id="103" presetID="1" presetClass="entr" presetSubtype="0" fill="hold" grpId="1" nodeType="withEffect">
                                  <p:stCondLst>
                                    <p:cond delay="0"/>
                                  </p:stCondLst>
                                  <p:childTnLst>
                                    <p:set>
                                      <p:cBhvr>
                                        <p:cTn id="104" dur="1" fill="hold">
                                          <p:stCondLst>
                                            <p:cond delay="0"/>
                                          </p:stCondLst>
                                        </p:cTn>
                                        <p:tgtEl>
                                          <p:spTgt spid="91"/>
                                        </p:tgtEl>
                                        <p:attrNameLst>
                                          <p:attrName>style.visibility</p:attrName>
                                        </p:attrNameLst>
                                      </p:cBhvr>
                                      <p:to>
                                        <p:strVal val="visible"/>
                                      </p:to>
                                    </p:set>
                                  </p:childTnLst>
                                </p:cTn>
                              </p:par>
                              <p:par>
                                <p:cTn id="105" presetID="42" presetClass="path" presetSubtype="0" accel="50000" decel="50000" fill="hold" grpId="0" nodeType="withEffect">
                                  <p:stCondLst>
                                    <p:cond delay="0"/>
                                  </p:stCondLst>
                                  <p:childTnLst>
                                    <p:animMotion origin="layout" path="M -0.05902 -0.22484 L -3.33333E-6 3.00717E-8 " pathEditMode="relative" rAng="0" ptsTypes="AA">
                                      <p:cBhvr>
                                        <p:cTn id="106" dur="1000" fill="hold"/>
                                        <p:tgtEl>
                                          <p:spTgt spid="91"/>
                                        </p:tgtEl>
                                        <p:attrNameLst>
                                          <p:attrName>ppt_x</p:attrName>
                                          <p:attrName>ppt_y</p:attrName>
                                        </p:attrNameLst>
                                      </p:cBhvr>
                                      <p:rCtr x="2951" y="11242"/>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9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1" nodeType="clickEffect">
                                  <p:stCondLst>
                                    <p:cond delay="0"/>
                                  </p:stCondLst>
                                  <p:childTnLst>
                                    <p:set>
                                      <p:cBhvr>
                                        <p:cTn id="114" dur="1" fill="hold">
                                          <p:stCondLst>
                                            <p:cond delay="0"/>
                                          </p:stCondLst>
                                        </p:cTn>
                                        <p:tgtEl>
                                          <p:spTgt spid="72"/>
                                        </p:tgtEl>
                                        <p:attrNameLst>
                                          <p:attrName>style.visibility</p:attrName>
                                        </p:attrNameLst>
                                      </p:cBhvr>
                                      <p:to>
                                        <p:strVal val="visible"/>
                                      </p:to>
                                    </p:set>
                                  </p:childTnLst>
                                </p:cTn>
                              </p:par>
                              <p:par>
                                <p:cTn id="115" presetID="42" presetClass="path" presetSubtype="0" accel="50000" decel="50000" fill="hold" grpId="0" nodeType="withEffect">
                                  <p:stCondLst>
                                    <p:cond delay="0"/>
                                  </p:stCondLst>
                                  <p:childTnLst>
                                    <p:animMotion origin="layout" path="M -0.00764 -0.13737 L -0.00382 -0.05828 " pathEditMode="relative" rAng="0" ptsTypes="AA">
                                      <p:cBhvr>
                                        <p:cTn id="116" dur="2000" fill="hold"/>
                                        <p:tgtEl>
                                          <p:spTgt spid="72"/>
                                        </p:tgtEl>
                                        <p:attrNameLst>
                                          <p:attrName>ppt_x</p:attrName>
                                          <p:attrName>ppt_y</p:attrName>
                                        </p:attrNameLst>
                                      </p:cBhvr>
                                      <p:rCtr x="191" y="3955"/>
                                    </p:animMotion>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9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 grpId="0" uiExpand="1" build="p"/>
      <p:bldP spid="63" grpId="0" animBg="1"/>
      <p:bldP spid="63" grpId="1" animBg="1"/>
      <p:bldP spid="67" grpId="0" animBg="1"/>
      <p:bldP spid="67" grpId="1" animBg="1"/>
      <p:bldP spid="74" grpId="0" animBg="1"/>
      <p:bldP spid="75" grpId="0" animBg="1"/>
      <p:bldP spid="76" grpId="0" animBg="1"/>
      <p:bldP spid="76" grpId="1" animBg="1"/>
      <p:bldP spid="77" grpId="0" animBg="1"/>
      <p:bldP spid="77" grpId="1" animBg="1"/>
      <p:bldP spid="78" grpId="0" animBg="1"/>
      <p:bldP spid="78" grpId="1" animBg="1"/>
      <p:bldP spid="86" grpId="0" animBg="1"/>
      <p:bldP spid="86" grpId="1" animBg="1"/>
      <p:bldP spid="87" grpId="0" animBg="1"/>
      <p:bldP spid="87" grpId="1" animBg="1"/>
      <p:bldP spid="88" grpId="0" animBg="1"/>
      <p:bldP spid="88" grpId="1" animBg="1"/>
      <p:bldP spid="72" grpId="0" uiExpand="1" animBg="1"/>
      <p:bldP spid="72" grpId="1" uiExpand="1" animBg="1"/>
      <p:bldP spid="65" grpId="0" animBg="1"/>
      <p:bldP spid="65" grpId="1" animBg="1"/>
      <p:bldP spid="79" grpId="0" animBg="1"/>
      <p:bldP spid="79" grpId="1" animBg="1"/>
      <p:bldP spid="80" grpId="0" animBg="1"/>
      <p:bldP spid="80" grpId="1" animBg="1"/>
      <p:bldP spid="81" grpId="0" animBg="1"/>
      <p:bldP spid="81" grpId="1" animBg="1"/>
      <p:bldP spid="85" grpId="0" animBg="1"/>
      <p:bldP spid="85" grpId="1" animBg="1"/>
      <p:bldP spid="90" grpId="0" animBg="1"/>
      <p:bldP spid="90" grpId="1" animBg="1"/>
      <p:bldP spid="91" grpId="0" animBg="1"/>
      <p:bldP spid="91" grpId="1" animBg="1"/>
      <p:bldP spid="64" grpId="0" animBg="1"/>
      <p:bldP spid="64" grpId="1" animBg="1"/>
      <p:bldP spid="66" grpId="0" animBg="1"/>
      <p:bldP spid="66" grpId="1" animBg="1"/>
      <p:bldP spid="69" grpId="0" animBg="1"/>
      <p:bldP spid="69" grpId="1" animBg="1"/>
      <p:bldP spid="70" grpId="0" animBg="1"/>
      <p:bldP spid="70" grpId="1" animBg="1"/>
      <p:bldP spid="71" grpId="0" animBg="1"/>
      <p:bldP spid="71" grpId="1" animBg="1"/>
      <p:bldP spid="82" grpId="0" animBg="1"/>
      <p:bldP spid="82" grpId="1" animBg="1"/>
      <p:bldP spid="89" grpId="0" animBg="1"/>
      <p:bldP spid="89" grpId="1" animBg="1"/>
      <p:bldP spid="84" grpId="0" animBg="1"/>
      <p:bldP spid="84" grpId="1" animBg="1"/>
      <p:bldP spid="83" grpId="0" animBg="1"/>
      <p:bldP spid="83"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117"/>
          <p:cNvSpPr/>
          <p:nvPr/>
        </p:nvSpPr>
        <p:spPr>
          <a:xfrm>
            <a:off x="755576" y="1916832"/>
            <a:ext cx="7632848" cy="23762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TextBox 118"/>
          <p:cNvSpPr txBox="1"/>
          <p:nvPr/>
        </p:nvSpPr>
        <p:spPr>
          <a:xfrm>
            <a:off x="745695" y="4273932"/>
            <a:ext cx="7642729"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a:t>Memory Scheduler</a:t>
            </a:r>
          </a:p>
        </p:txBody>
      </p:sp>
      <p:sp>
        <p:nvSpPr>
          <p:cNvPr id="124" name="Down Arrow 123"/>
          <p:cNvSpPr/>
          <p:nvPr/>
        </p:nvSpPr>
        <p:spPr>
          <a:xfrm>
            <a:off x="1480325" y="14508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Down Arrow 124"/>
          <p:cNvSpPr/>
          <p:nvPr/>
        </p:nvSpPr>
        <p:spPr>
          <a:xfrm>
            <a:off x="2992493" y="14508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Down Arrow 125"/>
          <p:cNvSpPr/>
          <p:nvPr/>
        </p:nvSpPr>
        <p:spPr>
          <a:xfrm>
            <a:off x="4432653" y="14508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Down Arrow 126"/>
          <p:cNvSpPr/>
          <p:nvPr/>
        </p:nvSpPr>
        <p:spPr>
          <a:xfrm>
            <a:off x="5872813" y="14508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Down Arrow 127"/>
          <p:cNvSpPr/>
          <p:nvPr/>
        </p:nvSpPr>
        <p:spPr>
          <a:xfrm>
            <a:off x="3719946" y="4941168"/>
            <a:ext cx="128965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TextBox 128"/>
          <p:cNvSpPr txBox="1"/>
          <p:nvPr/>
        </p:nvSpPr>
        <p:spPr>
          <a:xfrm>
            <a:off x="2627784" y="5445224"/>
            <a:ext cx="3456384" cy="369332"/>
          </a:xfrm>
          <a:prstGeom prst="rect">
            <a:avLst/>
          </a:prstGeom>
          <a:noFill/>
        </p:spPr>
        <p:txBody>
          <a:bodyPr wrap="square" rtlCol="0">
            <a:spAutoFit/>
          </a:bodyPr>
          <a:lstStyle/>
          <a:p>
            <a:pPr algn="ctr"/>
            <a:r>
              <a:rPr lang="en-US" dirty="0"/>
              <a:t>To DRAM</a:t>
            </a:r>
          </a:p>
        </p:txBody>
      </p:sp>
      <p:sp>
        <p:nvSpPr>
          <p:cNvPr id="130" name="Rectangle 129"/>
          <p:cNvSpPr/>
          <p:nvPr/>
        </p:nvSpPr>
        <p:spPr>
          <a:xfrm>
            <a:off x="82758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82758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82758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176368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176368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Rectangle 134"/>
          <p:cNvSpPr/>
          <p:nvPr/>
        </p:nvSpPr>
        <p:spPr>
          <a:xfrm>
            <a:off x="176368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p:cNvSpPr/>
          <p:nvPr/>
        </p:nvSpPr>
        <p:spPr>
          <a:xfrm>
            <a:off x="269979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Rectangle 136"/>
          <p:cNvSpPr/>
          <p:nvPr/>
        </p:nvSpPr>
        <p:spPr>
          <a:xfrm>
            <a:off x="269979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p:cNvSpPr/>
          <p:nvPr/>
        </p:nvSpPr>
        <p:spPr>
          <a:xfrm>
            <a:off x="269979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p:cNvSpPr/>
          <p:nvPr/>
        </p:nvSpPr>
        <p:spPr>
          <a:xfrm>
            <a:off x="3635896"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p:cNvSpPr/>
          <p:nvPr/>
        </p:nvSpPr>
        <p:spPr>
          <a:xfrm>
            <a:off x="3635896"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p:cNvSpPr/>
          <p:nvPr/>
        </p:nvSpPr>
        <p:spPr>
          <a:xfrm>
            <a:off x="3635896"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p:cNvSpPr/>
          <p:nvPr/>
        </p:nvSpPr>
        <p:spPr>
          <a:xfrm>
            <a:off x="4572000"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Rectangle 142"/>
          <p:cNvSpPr/>
          <p:nvPr/>
        </p:nvSpPr>
        <p:spPr>
          <a:xfrm>
            <a:off x="4572000"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p:cNvSpPr/>
          <p:nvPr/>
        </p:nvSpPr>
        <p:spPr>
          <a:xfrm>
            <a:off x="4572000"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p:cNvSpPr/>
          <p:nvPr/>
        </p:nvSpPr>
        <p:spPr>
          <a:xfrm>
            <a:off x="5508104"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p:cNvSpPr/>
          <p:nvPr/>
        </p:nvSpPr>
        <p:spPr>
          <a:xfrm>
            <a:off x="5508104"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ectangle 146"/>
          <p:cNvSpPr/>
          <p:nvPr/>
        </p:nvSpPr>
        <p:spPr>
          <a:xfrm>
            <a:off x="5508104"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p:cNvSpPr/>
          <p:nvPr/>
        </p:nvSpPr>
        <p:spPr>
          <a:xfrm>
            <a:off x="6444208"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Rectangle 148"/>
          <p:cNvSpPr/>
          <p:nvPr/>
        </p:nvSpPr>
        <p:spPr>
          <a:xfrm>
            <a:off x="6444208"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p:cNvSpPr/>
          <p:nvPr/>
        </p:nvSpPr>
        <p:spPr>
          <a:xfrm>
            <a:off x="6444208"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p:cNvSpPr/>
          <p:nvPr/>
        </p:nvSpPr>
        <p:spPr>
          <a:xfrm>
            <a:off x="7380312" y="19888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p:cNvSpPr/>
          <p:nvPr/>
        </p:nvSpPr>
        <p:spPr>
          <a:xfrm>
            <a:off x="7380312" y="234888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Rectangle 152"/>
          <p:cNvSpPr/>
          <p:nvPr/>
        </p:nvSpPr>
        <p:spPr>
          <a:xfrm>
            <a:off x="7380312" y="270892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Down Arrow 165"/>
          <p:cNvSpPr/>
          <p:nvPr/>
        </p:nvSpPr>
        <p:spPr>
          <a:xfrm>
            <a:off x="7236296" y="1450876"/>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Rectangle 182"/>
          <p:cNvSpPr/>
          <p:nvPr/>
        </p:nvSpPr>
        <p:spPr>
          <a:xfrm>
            <a:off x="827584"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p:cNvSpPr/>
          <p:nvPr/>
        </p:nvSpPr>
        <p:spPr>
          <a:xfrm>
            <a:off x="827584"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Rectangle 184"/>
          <p:cNvSpPr/>
          <p:nvPr/>
        </p:nvSpPr>
        <p:spPr>
          <a:xfrm>
            <a:off x="827584"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p:cNvSpPr/>
          <p:nvPr/>
        </p:nvSpPr>
        <p:spPr>
          <a:xfrm>
            <a:off x="1763688"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Rectangle 186"/>
          <p:cNvSpPr/>
          <p:nvPr/>
        </p:nvSpPr>
        <p:spPr>
          <a:xfrm>
            <a:off x="1763688"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p:cNvSpPr/>
          <p:nvPr/>
        </p:nvSpPr>
        <p:spPr>
          <a:xfrm>
            <a:off x="1763688" y="378904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Rectangle 188"/>
          <p:cNvSpPr/>
          <p:nvPr/>
        </p:nvSpPr>
        <p:spPr>
          <a:xfrm>
            <a:off x="2699792"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p:cNvSpPr/>
          <p:nvPr/>
        </p:nvSpPr>
        <p:spPr>
          <a:xfrm>
            <a:off x="269979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p:cNvSpPr/>
          <p:nvPr/>
        </p:nvSpPr>
        <p:spPr>
          <a:xfrm>
            <a:off x="3635896"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Rectangle 192"/>
          <p:cNvSpPr/>
          <p:nvPr/>
        </p:nvSpPr>
        <p:spPr>
          <a:xfrm>
            <a:off x="3635896"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Rectangle 194"/>
          <p:cNvSpPr/>
          <p:nvPr/>
        </p:nvSpPr>
        <p:spPr>
          <a:xfrm>
            <a:off x="4572000"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p:cNvSpPr/>
          <p:nvPr/>
        </p:nvSpPr>
        <p:spPr>
          <a:xfrm>
            <a:off x="4572000"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p:cNvSpPr/>
          <p:nvPr/>
        </p:nvSpPr>
        <p:spPr>
          <a:xfrm>
            <a:off x="5508104"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Rectangle 198"/>
          <p:cNvSpPr/>
          <p:nvPr/>
        </p:nvSpPr>
        <p:spPr>
          <a:xfrm>
            <a:off x="5508104"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Rectangle 200"/>
          <p:cNvSpPr/>
          <p:nvPr/>
        </p:nvSpPr>
        <p:spPr>
          <a:xfrm>
            <a:off x="6444208"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p:cNvSpPr/>
          <p:nvPr/>
        </p:nvSpPr>
        <p:spPr>
          <a:xfrm>
            <a:off x="6444208"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p:cNvSpPr/>
          <p:nvPr/>
        </p:nvSpPr>
        <p:spPr>
          <a:xfrm>
            <a:off x="7380312" y="306896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Rectangle 204"/>
          <p:cNvSpPr/>
          <p:nvPr/>
        </p:nvSpPr>
        <p:spPr>
          <a:xfrm>
            <a:off x="7380312" y="3429000"/>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p:cNvSpPr txBox="1"/>
          <p:nvPr/>
        </p:nvSpPr>
        <p:spPr>
          <a:xfrm>
            <a:off x="1115616" y="945778"/>
            <a:ext cx="1100228" cy="461665"/>
          </a:xfrm>
          <a:prstGeom prst="rect">
            <a:avLst/>
          </a:prstGeom>
          <a:noFill/>
        </p:spPr>
        <p:txBody>
          <a:bodyPr wrap="square" rtlCol="0">
            <a:spAutoFit/>
          </a:bodyPr>
          <a:lstStyle/>
          <a:p>
            <a:r>
              <a:rPr lang="en-US" sz="2400" dirty="0">
                <a:solidFill>
                  <a:srgbClr val="CC9900"/>
                </a:solidFill>
              </a:rPr>
              <a:t>Core 1</a:t>
            </a:r>
          </a:p>
        </p:txBody>
      </p:sp>
      <p:sp>
        <p:nvSpPr>
          <p:cNvPr id="109" name="TextBox 108"/>
          <p:cNvSpPr txBox="1"/>
          <p:nvPr/>
        </p:nvSpPr>
        <p:spPr>
          <a:xfrm>
            <a:off x="2597078" y="945778"/>
            <a:ext cx="1100228" cy="461665"/>
          </a:xfrm>
          <a:prstGeom prst="rect">
            <a:avLst/>
          </a:prstGeom>
          <a:noFill/>
        </p:spPr>
        <p:txBody>
          <a:bodyPr wrap="square" rtlCol="0">
            <a:spAutoFit/>
          </a:bodyPr>
          <a:lstStyle/>
          <a:p>
            <a:r>
              <a:rPr lang="en-US" sz="2400" dirty="0">
                <a:solidFill>
                  <a:srgbClr val="0000FF"/>
                </a:solidFill>
              </a:rPr>
              <a:t>Core 2</a:t>
            </a:r>
          </a:p>
        </p:txBody>
      </p:sp>
      <p:sp>
        <p:nvSpPr>
          <p:cNvPr id="110" name="TextBox 109"/>
          <p:cNvSpPr txBox="1"/>
          <p:nvPr/>
        </p:nvSpPr>
        <p:spPr>
          <a:xfrm>
            <a:off x="4078541" y="945778"/>
            <a:ext cx="1100228" cy="461665"/>
          </a:xfrm>
          <a:prstGeom prst="rect">
            <a:avLst/>
          </a:prstGeom>
          <a:noFill/>
        </p:spPr>
        <p:txBody>
          <a:bodyPr wrap="square" rtlCol="0">
            <a:spAutoFit/>
          </a:bodyPr>
          <a:lstStyle/>
          <a:p>
            <a:r>
              <a:rPr lang="en-US" sz="2400" dirty="0">
                <a:solidFill>
                  <a:srgbClr val="FF0000"/>
                </a:solidFill>
              </a:rPr>
              <a:t>Core 3</a:t>
            </a:r>
          </a:p>
        </p:txBody>
      </p:sp>
      <p:sp>
        <p:nvSpPr>
          <p:cNvPr id="111" name="TextBox 110"/>
          <p:cNvSpPr txBox="1"/>
          <p:nvPr/>
        </p:nvSpPr>
        <p:spPr>
          <a:xfrm>
            <a:off x="5492665" y="945778"/>
            <a:ext cx="1100228" cy="461665"/>
          </a:xfrm>
          <a:prstGeom prst="rect">
            <a:avLst/>
          </a:prstGeom>
          <a:noFill/>
        </p:spPr>
        <p:txBody>
          <a:bodyPr wrap="square" rtlCol="0">
            <a:spAutoFit/>
          </a:bodyPr>
          <a:lstStyle/>
          <a:p>
            <a:r>
              <a:rPr lang="en-US" sz="2400" dirty="0">
                <a:solidFill>
                  <a:schemeClr val="accent3">
                    <a:lumMod val="75000"/>
                  </a:schemeClr>
                </a:solidFill>
              </a:rPr>
              <a:t>Core 4</a:t>
            </a:r>
          </a:p>
        </p:txBody>
      </p:sp>
      <p:sp>
        <p:nvSpPr>
          <p:cNvPr id="156" name="TextBox 155"/>
          <p:cNvSpPr txBox="1"/>
          <p:nvPr/>
        </p:nvSpPr>
        <p:spPr>
          <a:xfrm>
            <a:off x="827584" y="1988840"/>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160" name="TextBox 159"/>
          <p:cNvSpPr txBox="1"/>
          <p:nvPr/>
        </p:nvSpPr>
        <p:spPr>
          <a:xfrm>
            <a:off x="4572000" y="1988840"/>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167" name="TextBox 166"/>
          <p:cNvSpPr txBox="1"/>
          <p:nvPr/>
        </p:nvSpPr>
        <p:spPr>
          <a:xfrm>
            <a:off x="176368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68" name="TextBox 167"/>
          <p:cNvSpPr txBox="1"/>
          <p:nvPr/>
        </p:nvSpPr>
        <p:spPr>
          <a:xfrm>
            <a:off x="269979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69" name="TextBox 168"/>
          <p:cNvSpPr txBox="1"/>
          <p:nvPr/>
        </p:nvSpPr>
        <p:spPr>
          <a:xfrm>
            <a:off x="3635896" y="1988840"/>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177" name="TextBox 176"/>
          <p:cNvSpPr txBox="1"/>
          <p:nvPr/>
        </p:nvSpPr>
        <p:spPr>
          <a:xfrm>
            <a:off x="5508104"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8" name="TextBox 177"/>
          <p:cNvSpPr txBox="1"/>
          <p:nvPr/>
        </p:nvSpPr>
        <p:spPr>
          <a:xfrm>
            <a:off x="6444208"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9" name="TextBox 178"/>
          <p:cNvSpPr txBox="1"/>
          <p:nvPr/>
        </p:nvSpPr>
        <p:spPr>
          <a:xfrm>
            <a:off x="7380312" y="198884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59" name="TextBox 158"/>
          <p:cNvSpPr txBox="1"/>
          <p:nvPr/>
        </p:nvSpPr>
        <p:spPr>
          <a:xfrm>
            <a:off x="3635896" y="233958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63" name="TextBox 162"/>
          <p:cNvSpPr txBox="1"/>
          <p:nvPr/>
        </p:nvSpPr>
        <p:spPr>
          <a:xfrm>
            <a:off x="5508104" y="2339588"/>
            <a:ext cx="936104" cy="36933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164" name="TextBox 163"/>
          <p:cNvSpPr txBox="1"/>
          <p:nvPr/>
        </p:nvSpPr>
        <p:spPr>
          <a:xfrm>
            <a:off x="7380312" y="2339588"/>
            <a:ext cx="936104" cy="369332"/>
          </a:xfrm>
          <a:prstGeom prst="rect">
            <a:avLst/>
          </a:prstGeom>
          <a:solidFill>
            <a:schemeClr val="accent3">
              <a:lumMod val="75000"/>
            </a:schemeClr>
          </a:solidFill>
          <a:ln w="22225">
            <a:solidFill>
              <a:schemeClr val="tx1"/>
            </a:solidFill>
          </a:ln>
        </p:spPr>
        <p:txBody>
          <a:bodyPr wrap="square" rtlCol="0">
            <a:spAutoFit/>
          </a:bodyPr>
          <a:lstStyle/>
          <a:p>
            <a:pPr algn="ctr"/>
            <a:r>
              <a:rPr lang="en-US" dirty="0" err="1"/>
              <a:t>Req</a:t>
            </a:r>
            <a:endParaRPr lang="en-US" dirty="0"/>
          </a:p>
        </p:txBody>
      </p:sp>
      <p:sp>
        <p:nvSpPr>
          <p:cNvPr id="173" name="TextBox 172"/>
          <p:cNvSpPr txBox="1"/>
          <p:nvPr/>
        </p:nvSpPr>
        <p:spPr>
          <a:xfrm>
            <a:off x="827584"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4" name="TextBox 173"/>
          <p:cNvSpPr txBox="1"/>
          <p:nvPr/>
        </p:nvSpPr>
        <p:spPr>
          <a:xfrm>
            <a:off x="4572000" y="2343150"/>
            <a:ext cx="936104" cy="37506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80" name="TextBox 179"/>
          <p:cNvSpPr txBox="1"/>
          <p:nvPr/>
        </p:nvSpPr>
        <p:spPr>
          <a:xfrm>
            <a:off x="6444208" y="2338388"/>
            <a:ext cx="936104" cy="379824"/>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217" name="TextBox 216"/>
          <p:cNvSpPr txBox="1"/>
          <p:nvPr/>
        </p:nvSpPr>
        <p:spPr>
          <a:xfrm>
            <a:off x="2699792" y="234888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57" name="TextBox 156"/>
          <p:cNvSpPr txBox="1"/>
          <p:nvPr/>
        </p:nvSpPr>
        <p:spPr>
          <a:xfrm>
            <a:off x="1763688" y="2347912"/>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158" name="TextBox 157"/>
          <p:cNvSpPr txBox="1"/>
          <p:nvPr/>
        </p:nvSpPr>
        <p:spPr>
          <a:xfrm>
            <a:off x="827584" y="2699628"/>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170" name="TextBox 169"/>
          <p:cNvSpPr txBox="1"/>
          <p:nvPr/>
        </p:nvSpPr>
        <p:spPr>
          <a:xfrm>
            <a:off x="3635896"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1" name="TextBox 170"/>
          <p:cNvSpPr txBox="1"/>
          <p:nvPr/>
        </p:nvSpPr>
        <p:spPr>
          <a:xfrm>
            <a:off x="269979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2" name="TextBox 171"/>
          <p:cNvSpPr txBox="1"/>
          <p:nvPr/>
        </p:nvSpPr>
        <p:spPr>
          <a:xfrm>
            <a:off x="176368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5" name="TextBox 174"/>
          <p:cNvSpPr txBox="1"/>
          <p:nvPr/>
        </p:nvSpPr>
        <p:spPr>
          <a:xfrm>
            <a:off x="4572000"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76" name="TextBox 175"/>
          <p:cNvSpPr txBox="1"/>
          <p:nvPr/>
        </p:nvSpPr>
        <p:spPr>
          <a:xfrm>
            <a:off x="5508104"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81" name="TextBox 180"/>
          <p:cNvSpPr txBox="1"/>
          <p:nvPr/>
        </p:nvSpPr>
        <p:spPr>
          <a:xfrm>
            <a:off x="6444208"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82" name="TextBox 181"/>
          <p:cNvSpPr txBox="1"/>
          <p:nvPr/>
        </p:nvSpPr>
        <p:spPr>
          <a:xfrm>
            <a:off x="7380312" y="269962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07" name="TextBox 206"/>
          <p:cNvSpPr txBox="1"/>
          <p:nvPr/>
        </p:nvSpPr>
        <p:spPr>
          <a:xfrm>
            <a:off x="827584" y="3068960"/>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211" name="TextBox 210"/>
          <p:cNvSpPr txBox="1"/>
          <p:nvPr/>
        </p:nvSpPr>
        <p:spPr>
          <a:xfrm>
            <a:off x="4572000" y="3068960"/>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215" name="TextBox 214"/>
          <p:cNvSpPr txBox="1"/>
          <p:nvPr/>
        </p:nvSpPr>
        <p:spPr>
          <a:xfrm>
            <a:off x="7380312" y="3068960"/>
            <a:ext cx="936104" cy="369332"/>
          </a:xfrm>
          <a:prstGeom prst="rect">
            <a:avLst/>
          </a:prstGeom>
          <a:solidFill>
            <a:schemeClr val="accent3">
              <a:lumMod val="75000"/>
            </a:schemeClr>
          </a:solidFill>
          <a:ln w="22225">
            <a:solidFill>
              <a:schemeClr val="tx1"/>
            </a:solidFill>
          </a:ln>
        </p:spPr>
        <p:txBody>
          <a:bodyPr wrap="square" rtlCol="0">
            <a:spAutoFit/>
          </a:bodyPr>
          <a:lstStyle/>
          <a:p>
            <a:pPr algn="ctr"/>
            <a:r>
              <a:rPr lang="en-US" dirty="0" err="1"/>
              <a:t>Req</a:t>
            </a:r>
            <a:endParaRPr lang="en-US" dirty="0"/>
          </a:p>
        </p:txBody>
      </p:sp>
      <p:sp>
        <p:nvSpPr>
          <p:cNvPr id="216" name="TextBox 215"/>
          <p:cNvSpPr txBox="1"/>
          <p:nvPr/>
        </p:nvSpPr>
        <p:spPr>
          <a:xfrm>
            <a:off x="1763688"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18" name="TextBox 217"/>
          <p:cNvSpPr txBox="1"/>
          <p:nvPr/>
        </p:nvSpPr>
        <p:spPr>
          <a:xfrm>
            <a:off x="3635896" y="3068960"/>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220" name="TextBox 219"/>
          <p:cNvSpPr txBox="1"/>
          <p:nvPr/>
        </p:nvSpPr>
        <p:spPr>
          <a:xfrm>
            <a:off x="2699792"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26" name="TextBox 225"/>
          <p:cNvSpPr txBox="1"/>
          <p:nvPr/>
        </p:nvSpPr>
        <p:spPr>
          <a:xfrm>
            <a:off x="5508104" y="306896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29" name="TextBox 228"/>
          <p:cNvSpPr txBox="1"/>
          <p:nvPr/>
        </p:nvSpPr>
        <p:spPr>
          <a:xfrm>
            <a:off x="6444208" y="3068960"/>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210" name="TextBox 209"/>
          <p:cNvSpPr txBox="1"/>
          <p:nvPr/>
        </p:nvSpPr>
        <p:spPr>
          <a:xfrm>
            <a:off x="3635896"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14" name="TextBox 213"/>
          <p:cNvSpPr txBox="1"/>
          <p:nvPr/>
        </p:nvSpPr>
        <p:spPr>
          <a:xfrm>
            <a:off x="5508104" y="3429000"/>
            <a:ext cx="936104" cy="37171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219" name="TextBox 218"/>
          <p:cNvSpPr txBox="1"/>
          <p:nvPr/>
        </p:nvSpPr>
        <p:spPr>
          <a:xfrm>
            <a:off x="2699792"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21" name="TextBox 220"/>
          <p:cNvSpPr txBox="1"/>
          <p:nvPr/>
        </p:nvSpPr>
        <p:spPr>
          <a:xfrm>
            <a:off x="1763688"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22" name="TextBox 221"/>
          <p:cNvSpPr txBox="1"/>
          <p:nvPr/>
        </p:nvSpPr>
        <p:spPr>
          <a:xfrm>
            <a:off x="827584"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23" name="TextBox 222"/>
          <p:cNvSpPr txBox="1"/>
          <p:nvPr/>
        </p:nvSpPr>
        <p:spPr>
          <a:xfrm>
            <a:off x="4572000"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30" name="TextBox 229"/>
          <p:cNvSpPr txBox="1"/>
          <p:nvPr/>
        </p:nvSpPr>
        <p:spPr>
          <a:xfrm>
            <a:off x="6444208"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31" name="TextBox 230"/>
          <p:cNvSpPr txBox="1"/>
          <p:nvPr/>
        </p:nvSpPr>
        <p:spPr>
          <a:xfrm>
            <a:off x="7380312" y="342900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209" name="TextBox 208"/>
          <p:cNvSpPr txBox="1"/>
          <p:nvPr/>
        </p:nvSpPr>
        <p:spPr>
          <a:xfrm>
            <a:off x="827584" y="3779748"/>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225" name="TextBox 224"/>
          <p:cNvSpPr txBox="1"/>
          <p:nvPr/>
        </p:nvSpPr>
        <p:spPr>
          <a:xfrm>
            <a:off x="1763688" y="377974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91" name="Rectangle 190"/>
          <p:cNvSpPr/>
          <p:nvPr/>
        </p:nvSpPr>
        <p:spPr>
          <a:xfrm>
            <a:off x="2699792" y="3776663"/>
            <a:ext cx="936104" cy="372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p:cNvSpPr/>
          <p:nvPr/>
        </p:nvSpPr>
        <p:spPr>
          <a:xfrm>
            <a:off x="3635896" y="3776663"/>
            <a:ext cx="936104" cy="372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Rectangle 196"/>
          <p:cNvSpPr/>
          <p:nvPr/>
        </p:nvSpPr>
        <p:spPr>
          <a:xfrm>
            <a:off x="4572000" y="3776663"/>
            <a:ext cx="936104" cy="372417"/>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p:cNvSpPr/>
          <p:nvPr/>
        </p:nvSpPr>
        <p:spPr>
          <a:xfrm>
            <a:off x="5508104" y="3779044"/>
            <a:ext cx="936104" cy="3700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Rectangle 202"/>
          <p:cNvSpPr/>
          <p:nvPr/>
        </p:nvSpPr>
        <p:spPr>
          <a:xfrm>
            <a:off x="6444208" y="3779044"/>
            <a:ext cx="936104" cy="3700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p:cNvSpPr/>
          <p:nvPr/>
        </p:nvSpPr>
        <p:spPr>
          <a:xfrm>
            <a:off x="7380312" y="3779044"/>
            <a:ext cx="936104" cy="370036"/>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TextBox 112"/>
          <p:cNvSpPr txBox="1"/>
          <p:nvPr/>
        </p:nvSpPr>
        <p:spPr>
          <a:xfrm>
            <a:off x="6853014" y="1051595"/>
            <a:ext cx="1100228" cy="461665"/>
          </a:xfrm>
          <a:prstGeom prst="rect">
            <a:avLst/>
          </a:prstGeom>
          <a:solidFill>
            <a:srgbClr val="A61A9F"/>
          </a:solidFill>
          <a:ln>
            <a:solidFill>
              <a:schemeClr val="tx1"/>
            </a:solidFill>
          </a:ln>
        </p:spPr>
        <p:txBody>
          <a:bodyPr wrap="square" rtlCol="0">
            <a:spAutoFit/>
          </a:bodyPr>
          <a:lstStyle/>
          <a:p>
            <a:pPr algn="ctr"/>
            <a:r>
              <a:rPr lang="en-US" sz="2400" dirty="0">
                <a:solidFill>
                  <a:schemeClr val="bg1"/>
                </a:solidFill>
              </a:rPr>
              <a:t>GPU</a:t>
            </a:r>
          </a:p>
        </p:txBody>
      </p:sp>
      <p:cxnSp>
        <p:nvCxnSpPr>
          <p:cNvPr id="112" name="Straight Connector 111"/>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116" name="Title 1"/>
          <p:cNvSpPr txBox="1">
            <a:spLocks/>
          </p:cNvSpPr>
          <p:nvPr/>
        </p:nvSpPr>
        <p:spPr>
          <a:xfrm>
            <a:off x="457200" y="130604"/>
            <a:ext cx="8229600" cy="847546"/>
          </a:xfrm>
          <a:prstGeom prst="rect">
            <a:avLst/>
          </a:prstGeom>
        </p:spPr>
        <p:txBody>
          <a:bodyPr vert="horz" lIns="91440" tIns="45720" rIns="91440" bIns="45720" rtlCol="0" anchor="ctr">
            <a:normAutofit fontScale="85000" lnSpcReduction="10000"/>
          </a:bodyPr>
          <a:lstStyle/>
          <a:p>
            <a:pPr lvl="0">
              <a:spcBef>
                <a:spcPct val="0"/>
              </a:spcBef>
            </a:pPr>
            <a:r>
              <a:rPr lang="en-US" sz="4400" dirty="0"/>
              <a:t>Naïve Solution: Large Monolithic Buffer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14" name="Slide Number Placeholder 3">
            <a:extLst>
              <a:ext uri="{FF2B5EF4-FFF2-40B4-BE49-F238E27FC236}">
                <a16:creationId xmlns:a16="http://schemas.microsoft.com/office/drawing/2014/main" id="{82154217-40A2-4C36-9AA0-CC4C2928D259}"/>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24</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0.03541 -0.13185 L 3.33333E-6 1.76729E-6 " pathEditMode="relative" rAng="0" ptsTypes="AA">
                                      <p:cBhvr>
                                        <p:cTn id="8" dur="1000" fill="hold"/>
                                        <p:tgtEl>
                                          <p:spTgt spid="156"/>
                                        </p:tgtEl>
                                        <p:attrNameLst>
                                          <p:attrName>ppt_x</p:attrName>
                                          <p:attrName>ppt_y</p:attrName>
                                        </p:attrNameLst>
                                      </p:cBhvr>
                                      <p:rCtr x="-1771" y="6593"/>
                                    </p:animMotion>
                                  </p:childTnLst>
                                </p:cTn>
                              </p:par>
                              <p:par>
                                <p:cTn id="9" presetID="1" presetClass="entr" presetSubtype="0" fill="hold" grpId="1" nodeType="withEffect">
                                  <p:stCondLst>
                                    <p:cond delay="0"/>
                                  </p:stCondLst>
                                  <p:childTnLst>
                                    <p:set>
                                      <p:cBhvr>
                                        <p:cTn id="10" dur="1" fill="hold">
                                          <p:stCondLst>
                                            <p:cond delay="0"/>
                                          </p:stCondLst>
                                        </p:cTn>
                                        <p:tgtEl>
                                          <p:spTgt spid="157"/>
                                        </p:tgtEl>
                                        <p:attrNameLst>
                                          <p:attrName>style.visibility</p:attrName>
                                        </p:attrNameLst>
                                      </p:cBhvr>
                                      <p:to>
                                        <p:strVal val="visible"/>
                                      </p:to>
                                    </p:set>
                                  </p:childTnLst>
                                </p:cTn>
                              </p:par>
                              <p:par>
                                <p:cTn id="11" presetID="42" presetClass="path" presetSubtype="0" accel="50000" decel="50000" fill="hold" grpId="0" nodeType="withEffect">
                                  <p:stCondLst>
                                    <p:cond delay="0"/>
                                  </p:stCondLst>
                                  <p:childTnLst>
                                    <p:animMotion origin="layout" path="M 0.09843 -0.19338 L 2.77778E-6 -1.38793E-7 " pathEditMode="relative" rAng="0" ptsTypes="AA">
                                      <p:cBhvr>
                                        <p:cTn id="12" dur="1000" fill="hold"/>
                                        <p:tgtEl>
                                          <p:spTgt spid="157"/>
                                        </p:tgtEl>
                                        <p:attrNameLst>
                                          <p:attrName>ppt_x</p:attrName>
                                          <p:attrName>ppt_y</p:attrName>
                                        </p:attrNameLst>
                                      </p:cBhvr>
                                      <p:rCtr x="-4931" y="9669"/>
                                    </p:animMotion>
                                  </p:childTnLst>
                                </p:cTn>
                              </p:par>
                              <p:par>
                                <p:cTn id="13" presetID="1" presetClass="entr" presetSubtype="0" fill="hold" grpId="1" nodeType="withEffect">
                                  <p:stCondLst>
                                    <p:cond delay="0"/>
                                  </p:stCondLst>
                                  <p:childTnLst>
                                    <p:set>
                                      <p:cBhvr>
                                        <p:cTn id="14" dur="1" fill="hold">
                                          <p:stCondLst>
                                            <p:cond delay="0"/>
                                          </p:stCondLst>
                                        </p:cTn>
                                        <p:tgtEl>
                                          <p:spTgt spid="15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163"/>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164"/>
                                        </p:tgtEl>
                                        <p:attrNameLst>
                                          <p:attrName>style.visibility</p:attrName>
                                        </p:attrNameLst>
                                      </p:cBhvr>
                                      <p:to>
                                        <p:strVal val="visible"/>
                                      </p:to>
                                    </p:set>
                                  </p:childTnLst>
                                </p:cTn>
                              </p:par>
                              <p:par>
                                <p:cTn id="19" presetID="1" presetClass="entr" presetSubtype="0" fill="hold" grpId="1" nodeType="withEffect">
                                  <p:stCondLst>
                                    <p:cond delay="0"/>
                                  </p:stCondLst>
                                  <p:childTnLst>
                                    <p:set>
                                      <p:cBhvr>
                                        <p:cTn id="20" dur="1" fill="hold">
                                          <p:stCondLst>
                                            <p:cond delay="0"/>
                                          </p:stCondLst>
                                        </p:cTn>
                                        <p:tgtEl>
                                          <p:spTgt spid="160"/>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158"/>
                                        </p:tgtEl>
                                        <p:attrNameLst>
                                          <p:attrName>style.visibility</p:attrName>
                                        </p:attrNameLst>
                                      </p:cBhvr>
                                      <p:to>
                                        <p:strVal val="visible"/>
                                      </p:to>
                                    </p:set>
                                  </p:childTnLst>
                                </p:cTn>
                              </p:par>
                              <p:par>
                                <p:cTn id="23" presetID="42" presetClass="path" presetSubtype="0" accel="50000" decel="50000" fill="hold" grpId="0" nodeType="withEffect">
                                  <p:stCondLst>
                                    <p:cond delay="0"/>
                                  </p:stCondLst>
                                  <p:childTnLst>
                                    <p:animMotion origin="layout" path="M 0.35053 -0.18311 L -4.72222E-6 4.44444E-6 " pathEditMode="relative" rAng="0" ptsTypes="AA">
                                      <p:cBhvr>
                                        <p:cTn id="24" dur="1000" fill="hold"/>
                                        <p:tgtEl>
                                          <p:spTgt spid="159"/>
                                        </p:tgtEl>
                                        <p:attrNameLst>
                                          <p:attrName>ppt_x</p:attrName>
                                          <p:attrName>ppt_y</p:attrName>
                                        </p:attrNameLst>
                                      </p:cBhvr>
                                      <p:rCtr x="-17535" y="9144"/>
                                    </p:animMotion>
                                  </p:childTnLst>
                                </p:cTn>
                              </p:par>
                              <p:par>
                                <p:cTn id="25" presetID="42" presetClass="path" presetSubtype="0" accel="50000" decel="50000" fill="hold" grpId="0" nodeType="withEffect">
                                  <p:stCondLst>
                                    <p:cond delay="0"/>
                                  </p:stCondLst>
                                  <p:childTnLst>
                                    <p:animMotion origin="layout" path="M -0.16128 -0.18297 L -2.22222E-6 -1.38793E-7 " pathEditMode="relative" rAng="0" ptsTypes="AA">
                                      <p:cBhvr>
                                        <p:cTn id="26" dur="1000" fill="hold"/>
                                        <p:tgtEl>
                                          <p:spTgt spid="163"/>
                                        </p:tgtEl>
                                        <p:attrNameLst>
                                          <p:attrName>ppt_x</p:attrName>
                                          <p:attrName>ppt_y</p:attrName>
                                        </p:attrNameLst>
                                      </p:cBhvr>
                                      <p:rCtr x="8056" y="9137"/>
                                    </p:animMotion>
                                  </p:childTnLst>
                                </p:cTn>
                              </p:par>
                              <p:par>
                                <p:cTn id="27" presetID="42" presetClass="path" presetSubtype="0" accel="50000" decel="50000" fill="hold" grpId="0" nodeType="withEffect">
                                  <p:stCondLst>
                                    <p:cond delay="0"/>
                                  </p:stCondLst>
                                  <p:childTnLst>
                                    <p:animMotion origin="layout" path="M -0.20868 -0.18297 L -3.33333E-6 -1.38793E-7 " pathEditMode="relative" rAng="0" ptsTypes="AA">
                                      <p:cBhvr>
                                        <p:cTn id="28" dur="1000" fill="hold"/>
                                        <p:tgtEl>
                                          <p:spTgt spid="164"/>
                                        </p:tgtEl>
                                        <p:attrNameLst>
                                          <p:attrName>ppt_x</p:attrName>
                                          <p:attrName>ppt_y</p:attrName>
                                        </p:attrNameLst>
                                      </p:cBhvr>
                                      <p:rCtr x="10434" y="9137"/>
                                    </p:animMotion>
                                  </p:childTnLst>
                                </p:cTn>
                              </p:par>
                              <p:par>
                                <p:cTn id="29" presetID="42" presetClass="path" presetSubtype="0" accel="50000" decel="50000" fill="hold" grpId="0" nodeType="withEffect">
                                  <p:stCondLst>
                                    <p:cond delay="0"/>
                                  </p:stCondLst>
                                  <p:childTnLst>
                                    <p:animMotion origin="layout" path="M -0.37414 -0.13185 L 4.72222E-6 1.76729E-6 " pathEditMode="relative" rAng="0" ptsTypes="AA">
                                      <p:cBhvr>
                                        <p:cTn id="30" dur="1000" fill="hold"/>
                                        <p:tgtEl>
                                          <p:spTgt spid="160"/>
                                        </p:tgtEl>
                                        <p:attrNameLst>
                                          <p:attrName>ppt_x</p:attrName>
                                          <p:attrName>ppt_y</p:attrName>
                                        </p:attrNameLst>
                                      </p:cBhvr>
                                      <p:rCtr x="18698" y="6593"/>
                                    </p:animMotion>
                                  </p:childTnLst>
                                </p:cTn>
                              </p:par>
                              <p:par>
                                <p:cTn id="31" presetID="42" presetClass="path" presetSubtype="0" accel="50000" decel="50000" fill="hold" grpId="0" nodeType="withEffect">
                                  <p:stCondLst>
                                    <p:cond delay="0"/>
                                  </p:stCondLst>
                                  <p:childTnLst>
                                    <p:animMotion origin="layout" path="M 0.03541 -0.23548 L 3.33333E-6 3.00717E-8 " pathEditMode="relative" rAng="0" ptsTypes="AA">
                                      <p:cBhvr>
                                        <p:cTn id="32" dur="1000" fill="hold"/>
                                        <p:tgtEl>
                                          <p:spTgt spid="158"/>
                                        </p:tgtEl>
                                        <p:attrNameLst>
                                          <p:attrName>ppt_x</p:attrName>
                                          <p:attrName>ppt_y</p:attrName>
                                        </p:attrNameLst>
                                      </p:cBhvr>
                                      <p:rCtr x="-1771" y="11774"/>
                                    </p:animMotion>
                                  </p:childTnLst>
                                </p:cTn>
                              </p:par>
                              <p:par>
                                <p:cTn id="33" presetID="1" presetClass="entr" presetSubtype="0" fill="hold" grpId="1" nodeType="withEffect">
                                  <p:stCondLst>
                                    <p:cond delay="0"/>
                                  </p:stCondLst>
                                  <p:childTnLst>
                                    <p:set>
                                      <p:cBhvr>
                                        <p:cTn id="34" dur="1" fill="hold">
                                          <p:stCondLst>
                                            <p:cond delay="0"/>
                                          </p:stCondLst>
                                        </p:cTn>
                                        <p:tgtEl>
                                          <p:spTgt spid="167"/>
                                        </p:tgtEl>
                                        <p:attrNameLst>
                                          <p:attrName>style.visibility</p:attrName>
                                        </p:attrNameLst>
                                      </p:cBhvr>
                                      <p:to>
                                        <p:strVal val="visible"/>
                                      </p:to>
                                    </p:set>
                                  </p:childTnLst>
                                </p:cTn>
                              </p:par>
                              <p:par>
                                <p:cTn id="35" presetID="42" presetClass="path" presetSubtype="0" accel="50000" decel="50000" fill="hold" grpId="0" nodeType="withEffect">
                                  <p:stCondLst>
                                    <p:cond delay="0"/>
                                  </p:stCondLst>
                                  <p:childTnLst>
                                    <p:animMotion origin="layout" path="M 0.55521 -0.13185 L 2.77778E-6 1.76729E-6 " pathEditMode="relative" rAng="0" ptsTypes="AA">
                                      <p:cBhvr>
                                        <p:cTn id="36" dur="1000" fill="hold"/>
                                        <p:tgtEl>
                                          <p:spTgt spid="167"/>
                                        </p:tgtEl>
                                        <p:attrNameLst>
                                          <p:attrName>ppt_x</p:attrName>
                                          <p:attrName>ppt_y</p:attrName>
                                        </p:attrNameLst>
                                      </p:cBhvr>
                                      <p:rCtr x="-27760" y="6593"/>
                                    </p:animMotion>
                                  </p:childTnLst>
                                </p:cTn>
                              </p:par>
                              <p:par>
                                <p:cTn id="37" presetID="1" presetClass="entr" presetSubtype="0" fill="hold" grpId="1" nodeType="withEffect">
                                  <p:stCondLst>
                                    <p:cond delay="0"/>
                                  </p:stCondLst>
                                  <p:childTnLst>
                                    <p:set>
                                      <p:cBhvr>
                                        <p:cTn id="38" dur="1" fill="hold">
                                          <p:stCondLst>
                                            <p:cond delay="0"/>
                                          </p:stCondLst>
                                        </p:cTn>
                                        <p:tgtEl>
                                          <p:spTgt spid="168"/>
                                        </p:tgtEl>
                                        <p:attrNameLst>
                                          <p:attrName>style.visibility</p:attrName>
                                        </p:attrNameLst>
                                      </p:cBhvr>
                                      <p:to>
                                        <p:strVal val="visible"/>
                                      </p:to>
                                    </p:set>
                                  </p:childTnLst>
                                </p:cTn>
                              </p:par>
                              <p:par>
                                <p:cTn id="39" presetID="42" presetClass="path" presetSubtype="0" accel="50000" decel="50000" fill="hold" grpId="0" nodeType="withEffect">
                                  <p:stCondLst>
                                    <p:cond delay="0"/>
                                  </p:stCondLst>
                                  <p:childTnLst>
                                    <p:animMotion origin="layout" path="M 0.45296 -0.13185 L -4.16667E-6 1.76729E-6 " pathEditMode="relative" rAng="0" ptsTypes="AA">
                                      <p:cBhvr>
                                        <p:cTn id="40" dur="1000" fill="hold"/>
                                        <p:tgtEl>
                                          <p:spTgt spid="168"/>
                                        </p:tgtEl>
                                        <p:attrNameLst>
                                          <p:attrName>ppt_x</p:attrName>
                                          <p:attrName>ppt_y</p:attrName>
                                        </p:attrNameLst>
                                      </p:cBhvr>
                                      <p:rCtr x="-22656" y="6593"/>
                                    </p:animMotion>
                                  </p:childTnLst>
                                </p:cTn>
                              </p:par>
                              <p:par>
                                <p:cTn id="41" presetID="1" presetClass="entr" presetSubtype="0" fill="hold" grpId="1" nodeType="withEffect">
                                  <p:stCondLst>
                                    <p:cond delay="0"/>
                                  </p:stCondLst>
                                  <p:childTnLst>
                                    <p:set>
                                      <p:cBhvr>
                                        <p:cTn id="42" dur="1" fill="hold">
                                          <p:stCondLst>
                                            <p:cond delay="0"/>
                                          </p:stCondLst>
                                        </p:cTn>
                                        <p:tgtEl>
                                          <p:spTgt spid="169"/>
                                        </p:tgtEl>
                                        <p:attrNameLst>
                                          <p:attrName>style.visibility</p:attrName>
                                        </p:attrNameLst>
                                      </p:cBhvr>
                                      <p:to>
                                        <p:strVal val="visible"/>
                                      </p:to>
                                    </p:set>
                                  </p:childTnLst>
                                </p:cTn>
                              </p:par>
                              <p:par>
                                <p:cTn id="43" presetID="42" presetClass="path" presetSubtype="0" accel="50000" decel="50000" fill="hold" grpId="0" nodeType="withEffect">
                                  <p:stCondLst>
                                    <p:cond delay="0"/>
                                  </p:stCondLst>
                                  <p:childTnLst>
                                    <p:animMotion origin="layout" path="M -0.10625 -0.14222 L -4.72222E-6 -4.99537E-6 " pathEditMode="relative" rAng="0" ptsTypes="AA">
                                      <p:cBhvr>
                                        <p:cTn id="44" dur="1000" fill="hold"/>
                                        <p:tgtEl>
                                          <p:spTgt spid="169"/>
                                        </p:tgtEl>
                                        <p:attrNameLst>
                                          <p:attrName>ppt_x</p:attrName>
                                          <p:attrName>ppt_y</p:attrName>
                                        </p:attrNameLst>
                                      </p:cBhvr>
                                      <p:rCtr x="5313" y="7100"/>
                                    </p:animMotion>
                                  </p:childTnLst>
                                </p:cTn>
                              </p:par>
                              <p:par>
                                <p:cTn id="45" presetID="1" presetClass="entr" presetSubtype="0" fill="hold" grpId="1" nodeType="withEffect">
                                  <p:stCondLst>
                                    <p:cond delay="0"/>
                                  </p:stCondLst>
                                  <p:childTnLst>
                                    <p:set>
                                      <p:cBhvr>
                                        <p:cTn id="46" dur="1" fill="hold">
                                          <p:stCondLst>
                                            <p:cond delay="0"/>
                                          </p:stCondLst>
                                        </p:cTn>
                                        <p:tgtEl>
                                          <p:spTgt spid="170"/>
                                        </p:tgtEl>
                                        <p:attrNameLst>
                                          <p:attrName>style.visibility</p:attrName>
                                        </p:attrNameLst>
                                      </p:cBhvr>
                                      <p:to>
                                        <p:strVal val="visible"/>
                                      </p:to>
                                    </p:set>
                                  </p:childTnLst>
                                </p:cTn>
                              </p:par>
                              <p:par>
                                <p:cTn id="47" presetID="42" presetClass="path" presetSubtype="0" accel="50000" decel="50000" fill="hold" grpId="0" nodeType="withEffect">
                                  <p:stCondLst>
                                    <p:cond delay="0"/>
                                  </p:stCondLst>
                                  <p:childTnLst>
                                    <p:animMotion origin="layout" path="M 0.35053 -0.22484 L -4.72222E-6 3.00717E-8 " pathEditMode="relative" rAng="0" ptsTypes="AA">
                                      <p:cBhvr>
                                        <p:cTn id="48" dur="1000" fill="hold"/>
                                        <p:tgtEl>
                                          <p:spTgt spid="170"/>
                                        </p:tgtEl>
                                        <p:attrNameLst>
                                          <p:attrName>ppt_x</p:attrName>
                                          <p:attrName>ppt_y</p:attrName>
                                        </p:attrNameLst>
                                      </p:cBhvr>
                                      <p:rCtr x="-17535" y="11242"/>
                                    </p:animMotion>
                                  </p:childTnLst>
                                </p:cTn>
                              </p:par>
                              <p:par>
                                <p:cTn id="49" presetID="1" presetClass="entr" presetSubtype="0" fill="hold" grpId="1" nodeType="withEffect">
                                  <p:stCondLst>
                                    <p:cond delay="0"/>
                                  </p:stCondLst>
                                  <p:childTnLst>
                                    <p:set>
                                      <p:cBhvr>
                                        <p:cTn id="50" dur="1" fill="hold">
                                          <p:stCondLst>
                                            <p:cond delay="0"/>
                                          </p:stCondLst>
                                        </p:cTn>
                                        <p:tgtEl>
                                          <p:spTgt spid="171"/>
                                        </p:tgtEl>
                                        <p:attrNameLst>
                                          <p:attrName>style.visibility</p:attrName>
                                        </p:attrNameLst>
                                      </p:cBhvr>
                                      <p:to>
                                        <p:strVal val="visible"/>
                                      </p:to>
                                    </p:set>
                                  </p:childTnLst>
                                </p:cTn>
                              </p:par>
                              <p:par>
                                <p:cTn id="51" presetID="42" presetClass="path" presetSubtype="0" accel="50000" decel="50000" fill="hold" grpId="0" nodeType="withEffect">
                                  <p:stCondLst>
                                    <p:cond delay="0"/>
                                  </p:stCondLst>
                                  <p:childTnLst>
                                    <p:animMotion origin="layout" path="M 0.45296 -0.23548 L -4.16667E-6 3.00717E-8 " pathEditMode="relative" rAng="0" ptsTypes="AA">
                                      <p:cBhvr>
                                        <p:cTn id="52" dur="1000" fill="hold"/>
                                        <p:tgtEl>
                                          <p:spTgt spid="171"/>
                                        </p:tgtEl>
                                        <p:attrNameLst>
                                          <p:attrName>ppt_x</p:attrName>
                                          <p:attrName>ppt_y</p:attrName>
                                        </p:attrNameLst>
                                      </p:cBhvr>
                                      <p:rCtr x="-22656" y="11774"/>
                                    </p:animMotion>
                                  </p:childTnLst>
                                </p:cTn>
                              </p:par>
                              <p:par>
                                <p:cTn id="53" presetID="1" presetClass="entr" presetSubtype="0" fill="hold" grpId="1" nodeType="withEffect">
                                  <p:stCondLst>
                                    <p:cond delay="0"/>
                                  </p:stCondLst>
                                  <p:childTnLst>
                                    <p:set>
                                      <p:cBhvr>
                                        <p:cTn id="54" dur="1" fill="hold">
                                          <p:stCondLst>
                                            <p:cond delay="0"/>
                                          </p:stCondLst>
                                        </p:cTn>
                                        <p:tgtEl>
                                          <p:spTgt spid="172"/>
                                        </p:tgtEl>
                                        <p:attrNameLst>
                                          <p:attrName>style.visibility</p:attrName>
                                        </p:attrNameLst>
                                      </p:cBhvr>
                                      <p:to>
                                        <p:strVal val="visible"/>
                                      </p:to>
                                    </p:set>
                                  </p:childTnLst>
                                </p:cTn>
                              </p:par>
                              <p:par>
                                <p:cTn id="55" presetID="42" presetClass="path" presetSubtype="0" accel="50000" decel="50000" fill="hold" grpId="0" nodeType="withEffect">
                                  <p:stCondLst>
                                    <p:cond delay="0"/>
                                  </p:stCondLst>
                                  <p:childTnLst>
                                    <p:animMotion origin="layout" path="M 0.55521 -0.23548 L 2.77778E-6 3.00717E-8 " pathEditMode="relative" rAng="0" ptsTypes="AA">
                                      <p:cBhvr>
                                        <p:cTn id="56" dur="1000" fill="hold"/>
                                        <p:tgtEl>
                                          <p:spTgt spid="172"/>
                                        </p:tgtEl>
                                        <p:attrNameLst>
                                          <p:attrName>ppt_x</p:attrName>
                                          <p:attrName>ppt_y</p:attrName>
                                        </p:attrNameLst>
                                      </p:cBhvr>
                                      <p:rCtr x="-27760" y="11774"/>
                                    </p:animMotion>
                                  </p:childTnLst>
                                </p:cTn>
                              </p:par>
                              <p:par>
                                <p:cTn id="57" presetID="1" presetClass="entr" presetSubtype="0" fill="hold" grpId="1" nodeType="withEffect">
                                  <p:stCondLst>
                                    <p:cond delay="0"/>
                                  </p:stCondLst>
                                  <p:childTnLst>
                                    <p:set>
                                      <p:cBhvr>
                                        <p:cTn id="58" dur="1" fill="hold">
                                          <p:stCondLst>
                                            <p:cond delay="0"/>
                                          </p:stCondLst>
                                        </p:cTn>
                                        <p:tgtEl>
                                          <p:spTgt spid="173"/>
                                        </p:tgtEl>
                                        <p:attrNameLst>
                                          <p:attrName>style.visibility</p:attrName>
                                        </p:attrNameLst>
                                      </p:cBhvr>
                                      <p:to>
                                        <p:strVal val="visible"/>
                                      </p:to>
                                    </p:set>
                                  </p:childTnLst>
                                </p:cTn>
                              </p:par>
                              <p:par>
                                <p:cTn id="59" presetID="42" presetClass="path" presetSubtype="0" accel="50000" decel="50000" fill="hold" grpId="0" nodeType="withEffect">
                                  <p:stCondLst>
                                    <p:cond delay="0"/>
                                  </p:stCondLst>
                                  <p:childTnLst>
                                    <p:animMotion origin="layout" path="M 0.65764 -0.18436 L 3.33333E-6 1.93616E-6 " pathEditMode="relative" rAng="0" ptsTypes="AA">
                                      <p:cBhvr>
                                        <p:cTn id="60" dur="1000" fill="hold"/>
                                        <p:tgtEl>
                                          <p:spTgt spid="173"/>
                                        </p:tgtEl>
                                        <p:attrNameLst>
                                          <p:attrName>ppt_x</p:attrName>
                                          <p:attrName>ppt_y</p:attrName>
                                        </p:attrNameLst>
                                      </p:cBhvr>
                                      <p:rCtr x="-32882" y="9207"/>
                                    </p:animMotion>
                                  </p:childTnLst>
                                </p:cTn>
                              </p:par>
                              <p:par>
                                <p:cTn id="61" presetID="1" presetClass="entr" presetSubtype="0" fill="hold" grpId="1" nodeType="withEffect">
                                  <p:stCondLst>
                                    <p:cond delay="0"/>
                                  </p:stCondLst>
                                  <p:childTnLst>
                                    <p:set>
                                      <p:cBhvr>
                                        <p:cTn id="62" dur="1" fill="hold">
                                          <p:stCondLst>
                                            <p:cond delay="0"/>
                                          </p:stCondLst>
                                        </p:cTn>
                                        <p:tgtEl>
                                          <p:spTgt spid="174"/>
                                        </p:tgtEl>
                                        <p:attrNameLst>
                                          <p:attrName>style.visibility</p:attrName>
                                        </p:attrNameLst>
                                      </p:cBhvr>
                                      <p:to>
                                        <p:strVal val="visible"/>
                                      </p:to>
                                    </p:set>
                                  </p:childTnLst>
                                </p:cTn>
                              </p:par>
                              <p:par>
                                <p:cTn id="63" presetID="42" presetClass="path" presetSubtype="0" accel="50000" decel="50000" fill="hold" grpId="0" nodeType="withEffect">
                                  <p:stCondLst>
                                    <p:cond delay="0"/>
                                  </p:stCondLst>
                                  <p:childTnLst>
                                    <p:animMotion origin="layout" path="M 0.24809 -0.17372 L 4.72222E-6 1.93616E-6 " pathEditMode="relative" rAng="0" ptsTypes="AA">
                                      <p:cBhvr>
                                        <p:cTn id="64" dur="1000" fill="hold"/>
                                        <p:tgtEl>
                                          <p:spTgt spid="174"/>
                                        </p:tgtEl>
                                        <p:attrNameLst>
                                          <p:attrName>ppt_x</p:attrName>
                                          <p:attrName>ppt_y</p:attrName>
                                        </p:attrNameLst>
                                      </p:cBhvr>
                                      <p:rCtr x="-12413" y="8675"/>
                                    </p:animMotion>
                                  </p:childTnLst>
                                </p:cTn>
                              </p:par>
                              <p:par>
                                <p:cTn id="65" presetID="1" presetClass="entr" presetSubtype="0" fill="hold" grpId="1" nodeType="withEffect">
                                  <p:stCondLst>
                                    <p:cond delay="0"/>
                                  </p:stCondLst>
                                  <p:childTnLst>
                                    <p:set>
                                      <p:cBhvr>
                                        <p:cTn id="66" dur="1" fill="hold">
                                          <p:stCondLst>
                                            <p:cond delay="0"/>
                                          </p:stCondLst>
                                        </p:cTn>
                                        <p:tgtEl>
                                          <p:spTgt spid="175"/>
                                        </p:tgtEl>
                                        <p:attrNameLst>
                                          <p:attrName>style.visibility</p:attrName>
                                        </p:attrNameLst>
                                      </p:cBhvr>
                                      <p:to>
                                        <p:strVal val="visible"/>
                                      </p:to>
                                    </p:set>
                                  </p:childTnLst>
                                </p:cTn>
                              </p:par>
                              <p:par>
                                <p:cTn id="67" presetID="42" presetClass="path" presetSubtype="0" accel="50000" decel="50000" fill="hold" grpId="0" nodeType="withEffect">
                                  <p:stCondLst>
                                    <p:cond delay="0"/>
                                  </p:stCondLst>
                                  <p:childTnLst>
                                    <p:animMotion origin="layout" path="M 0.2401 -0.22484 L 4.72222E-6 3.00717E-8 " pathEditMode="relative" rAng="0" ptsTypes="AA">
                                      <p:cBhvr>
                                        <p:cTn id="68" dur="1000" fill="hold"/>
                                        <p:tgtEl>
                                          <p:spTgt spid="175"/>
                                        </p:tgtEl>
                                        <p:attrNameLst>
                                          <p:attrName>ppt_x</p:attrName>
                                          <p:attrName>ppt_y</p:attrName>
                                        </p:attrNameLst>
                                      </p:cBhvr>
                                      <p:rCtr x="-12014" y="11242"/>
                                    </p:animMotion>
                                  </p:childTnLst>
                                </p:cTn>
                              </p:par>
                              <p:par>
                                <p:cTn id="69" presetID="1" presetClass="entr" presetSubtype="0" fill="hold" grpId="1" nodeType="withEffect">
                                  <p:stCondLst>
                                    <p:cond delay="0"/>
                                  </p:stCondLst>
                                  <p:childTnLst>
                                    <p:set>
                                      <p:cBhvr>
                                        <p:cTn id="70" dur="1" fill="hold">
                                          <p:stCondLst>
                                            <p:cond delay="0"/>
                                          </p:stCondLst>
                                        </p:cTn>
                                        <p:tgtEl>
                                          <p:spTgt spid="176"/>
                                        </p:tgtEl>
                                        <p:attrNameLst>
                                          <p:attrName>style.visibility</p:attrName>
                                        </p:attrNameLst>
                                      </p:cBhvr>
                                      <p:to>
                                        <p:strVal val="visible"/>
                                      </p:to>
                                    </p:set>
                                  </p:childTnLst>
                                </p:cTn>
                              </p:par>
                              <p:par>
                                <p:cTn id="71" presetID="42" presetClass="path" presetSubtype="0" accel="50000" decel="50000" fill="hold" grpId="0" nodeType="withEffect">
                                  <p:stCondLst>
                                    <p:cond delay="0"/>
                                  </p:stCondLst>
                                  <p:childTnLst>
                                    <p:animMotion origin="layout" path="M 0.14584 -0.22484 L -2.22222E-6 3.00717E-8 " pathEditMode="relative" rAng="0" ptsTypes="AA">
                                      <p:cBhvr>
                                        <p:cTn id="72" dur="1000" fill="hold"/>
                                        <p:tgtEl>
                                          <p:spTgt spid="176"/>
                                        </p:tgtEl>
                                        <p:attrNameLst>
                                          <p:attrName>ppt_x</p:attrName>
                                          <p:attrName>ppt_y</p:attrName>
                                        </p:attrNameLst>
                                      </p:cBhvr>
                                      <p:rCtr x="-7292" y="11242"/>
                                    </p:animMotion>
                                  </p:childTnLst>
                                </p:cTn>
                              </p:par>
                              <p:par>
                                <p:cTn id="73" presetID="1" presetClass="entr" presetSubtype="0" fill="hold" grpId="1" nodeType="withEffect">
                                  <p:stCondLst>
                                    <p:cond delay="0"/>
                                  </p:stCondLst>
                                  <p:childTnLst>
                                    <p:set>
                                      <p:cBhvr>
                                        <p:cTn id="74" dur="1" fill="hold">
                                          <p:stCondLst>
                                            <p:cond delay="0"/>
                                          </p:stCondLst>
                                        </p:cTn>
                                        <p:tgtEl>
                                          <p:spTgt spid="177"/>
                                        </p:tgtEl>
                                        <p:attrNameLst>
                                          <p:attrName>style.visibility</p:attrName>
                                        </p:attrNameLst>
                                      </p:cBhvr>
                                      <p:to>
                                        <p:strVal val="visible"/>
                                      </p:to>
                                    </p:set>
                                  </p:childTnLst>
                                </p:cTn>
                              </p:par>
                              <p:par>
                                <p:cTn id="75" presetID="42" presetClass="path" presetSubtype="0" accel="50000" decel="50000" fill="hold" grpId="0" nodeType="withEffect">
                                  <p:stCondLst>
                                    <p:cond delay="0"/>
                                  </p:stCondLst>
                                  <p:childTnLst>
                                    <p:animMotion origin="layout" path="M 0.14584 -0.12121 L -2.22222E-6 1.76729E-6 " pathEditMode="relative" rAng="0" ptsTypes="AA">
                                      <p:cBhvr>
                                        <p:cTn id="76" dur="1000" fill="hold"/>
                                        <p:tgtEl>
                                          <p:spTgt spid="177"/>
                                        </p:tgtEl>
                                        <p:attrNameLst>
                                          <p:attrName>ppt_x</p:attrName>
                                          <p:attrName>ppt_y</p:attrName>
                                        </p:attrNameLst>
                                      </p:cBhvr>
                                      <p:rCtr x="-7292" y="6061"/>
                                    </p:animMotion>
                                  </p:childTnLst>
                                </p:cTn>
                              </p:par>
                              <p:par>
                                <p:cTn id="77" presetID="1" presetClass="entr" presetSubtype="0" fill="hold" grpId="1" nodeType="withEffect">
                                  <p:stCondLst>
                                    <p:cond delay="0"/>
                                  </p:stCondLst>
                                  <p:childTnLst>
                                    <p:set>
                                      <p:cBhvr>
                                        <p:cTn id="78" dur="1" fill="hold">
                                          <p:stCondLst>
                                            <p:cond delay="0"/>
                                          </p:stCondLst>
                                        </p:cTn>
                                        <p:tgtEl>
                                          <p:spTgt spid="178"/>
                                        </p:tgtEl>
                                        <p:attrNameLst>
                                          <p:attrName>style.visibility</p:attrName>
                                        </p:attrNameLst>
                                      </p:cBhvr>
                                      <p:to>
                                        <p:strVal val="visible"/>
                                      </p:to>
                                    </p:set>
                                  </p:childTnLst>
                                </p:cTn>
                              </p:par>
                              <p:par>
                                <p:cTn id="79" presetID="42" presetClass="path" presetSubtype="0" accel="50000" decel="50000" fill="hold" grpId="0" nodeType="withEffect">
                                  <p:stCondLst>
                                    <p:cond delay="0"/>
                                  </p:stCondLst>
                                  <p:childTnLst>
                                    <p:animMotion origin="layout" path="M 0.04341 -0.13185 L -2.77778E-6 1.76729E-6 " pathEditMode="relative" rAng="0" ptsTypes="AA">
                                      <p:cBhvr>
                                        <p:cTn id="80" dur="1000" fill="hold"/>
                                        <p:tgtEl>
                                          <p:spTgt spid="178"/>
                                        </p:tgtEl>
                                        <p:attrNameLst>
                                          <p:attrName>ppt_x</p:attrName>
                                          <p:attrName>ppt_y</p:attrName>
                                        </p:attrNameLst>
                                      </p:cBhvr>
                                      <p:rCtr x="-2170" y="6593"/>
                                    </p:animMotion>
                                  </p:childTnLst>
                                </p:cTn>
                              </p:par>
                              <p:par>
                                <p:cTn id="81" presetID="1" presetClass="entr" presetSubtype="0" fill="hold" grpId="1" nodeType="withEffect">
                                  <p:stCondLst>
                                    <p:cond delay="0"/>
                                  </p:stCondLst>
                                  <p:childTnLst>
                                    <p:set>
                                      <p:cBhvr>
                                        <p:cTn id="82" dur="1" fill="hold">
                                          <p:stCondLst>
                                            <p:cond delay="0"/>
                                          </p:stCondLst>
                                        </p:cTn>
                                        <p:tgtEl>
                                          <p:spTgt spid="217"/>
                                        </p:tgtEl>
                                        <p:attrNameLst>
                                          <p:attrName>style.visibility</p:attrName>
                                        </p:attrNameLst>
                                      </p:cBhvr>
                                      <p:to>
                                        <p:strVal val="visible"/>
                                      </p:to>
                                    </p:set>
                                  </p:childTnLst>
                                </p:cTn>
                              </p:par>
                              <p:par>
                                <p:cTn id="83" presetID="42" presetClass="path" presetSubtype="0" accel="50000" decel="50000" fill="hold" grpId="0" nodeType="withEffect">
                                  <p:stCondLst>
                                    <p:cond delay="0"/>
                                  </p:stCondLst>
                                  <p:childTnLst>
                                    <p:animMotion origin="layout" path="M 0.45296 -0.17368 L -4.16667E-6 -2.6827E-6 " pathEditMode="relative" rAng="0" ptsTypes="AA">
                                      <p:cBhvr>
                                        <p:cTn id="84" dur="1000" fill="hold"/>
                                        <p:tgtEl>
                                          <p:spTgt spid="217"/>
                                        </p:tgtEl>
                                        <p:attrNameLst>
                                          <p:attrName>ppt_x</p:attrName>
                                          <p:attrName>ppt_y</p:attrName>
                                        </p:attrNameLst>
                                      </p:cBhvr>
                                      <p:rCtr x="-22656" y="8673"/>
                                    </p:animMotion>
                                  </p:childTnLst>
                                </p:cTn>
                              </p:par>
                              <p:par>
                                <p:cTn id="85" presetID="1" presetClass="entr" presetSubtype="0" fill="hold" grpId="1" nodeType="withEffect">
                                  <p:stCondLst>
                                    <p:cond delay="0"/>
                                  </p:stCondLst>
                                  <p:childTnLst>
                                    <p:set>
                                      <p:cBhvr>
                                        <p:cTn id="86" dur="1" fill="hold">
                                          <p:stCondLst>
                                            <p:cond delay="0"/>
                                          </p:stCondLst>
                                        </p:cTn>
                                        <p:tgtEl>
                                          <p:spTgt spid="179"/>
                                        </p:tgtEl>
                                        <p:attrNameLst>
                                          <p:attrName>style.visibility</p:attrName>
                                        </p:attrNameLst>
                                      </p:cBhvr>
                                      <p:to>
                                        <p:strVal val="visible"/>
                                      </p:to>
                                    </p:set>
                                  </p:childTnLst>
                                </p:cTn>
                              </p:par>
                              <p:par>
                                <p:cTn id="87" presetID="42" presetClass="path" presetSubtype="0" accel="50000" decel="50000" fill="hold" grpId="0" nodeType="withEffect">
                                  <p:stCondLst>
                                    <p:cond delay="0"/>
                                  </p:stCondLst>
                                  <p:childTnLst>
                                    <p:animMotion origin="layout" path="M -0.06701 -0.12121 L -3.33333E-6 1.76729E-6 " pathEditMode="relative" rAng="0" ptsTypes="AA">
                                      <p:cBhvr>
                                        <p:cTn id="88" dur="1000" fill="hold"/>
                                        <p:tgtEl>
                                          <p:spTgt spid="179"/>
                                        </p:tgtEl>
                                        <p:attrNameLst>
                                          <p:attrName>ppt_x</p:attrName>
                                          <p:attrName>ppt_y</p:attrName>
                                        </p:attrNameLst>
                                      </p:cBhvr>
                                      <p:rCtr x="3351" y="6061"/>
                                    </p:animMotion>
                                  </p:childTnLst>
                                </p:cTn>
                              </p:par>
                              <p:par>
                                <p:cTn id="89" presetID="1" presetClass="entr" presetSubtype="0" fill="hold" grpId="1" nodeType="withEffect">
                                  <p:stCondLst>
                                    <p:cond delay="0"/>
                                  </p:stCondLst>
                                  <p:childTnLst>
                                    <p:set>
                                      <p:cBhvr>
                                        <p:cTn id="90" dur="1" fill="hold">
                                          <p:stCondLst>
                                            <p:cond delay="0"/>
                                          </p:stCondLst>
                                        </p:cTn>
                                        <p:tgtEl>
                                          <p:spTgt spid="180"/>
                                        </p:tgtEl>
                                        <p:attrNameLst>
                                          <p:attrName>style.visibility</p:attrName>
                                        </p:attrNameLst>
                                      </p:cBhvr>
                                      <p:to>
                                        <p:strVal val="visible"/>
                                      </p:to>
                                    </p:set>
                                  </p:childTnLst>
                                </p:cTn>
                              </p:par>
                              <p:par>
                                <p:cTn id="91" presetID="42" presetClass="path" presetSubtype="0" accel="50000" decel="50000" fill="hold" grpId="0" nodeType="withEffect">
                                  <p:stCondLst>
                                    <p:cond delay="0"/>
                                  </p:stCondLst>
                                  <p:childTnLst>
                                    <p:animMotion origin="layout" path="M -0.41337 -0.19472 L -2.77778E-6 -2.6827E-6 " pathEditMode="relative" rAng="0" ptsTypes="AA">
                                      <p:cBhvr>
                                        <p:cTn id="92" dur="1000" fill="hold"/>
                                        <p:tgtEl>
                                          <p:spTgt spid="180"/>
                                        </p:tgtEl>
                                        <p:attrNameLst>
                                          <p:attrName>ppt_x</p:attrName>
                                          <p:attrName>ppt_y</p:attrName>
                                        </p:attrNameLst>
                                      </p:cBhvr>
                                      <p:rCtr x="20660" y="9736"/>
                                    </p:animMotion>
                                  </p:childTnLst>
                                </p:cTn>
                              </p:par>
                              <p:par>
                                <p:cTn id="93" presetID="1" presetClass="entr" presetSubtype="0" fill="hold" grpId="1" nodeType="withEffect">
                                  <p:stCondLst>
                                    <p:cond delay="0"/>
                                  </p:stCondLst>
                                  <p:childTnLst>
                                    <p:set>
                                      <p:cBhvr>
                                        <p:cTn id="94" dur="1" fill="hold">
                                          <p:stCondLst>
                                            <p:cond delay="0"/>
                                          </p:stCondLst>
                                        </p:cTn>
                                        <p:tgtEl>
                                          <p:spTgt spid="181"/>
                                        </p:tgtEl>
                                        <p:attrNameLst>
                                          <p:attrName>style.visibility</p:attrName>
                                        </p:attrNameLst>
                                      </p:cBhvr>
                                      <p:to>
                                        <p:strVal val="visible"/>
                                      </p:to>
                                    </p:set>
                                  </p:childTnLst>
                                </p:cTn>
                              </p:par>
                              <p:par>
                                <p:cTn id="95" presetID="42" presetClass="path" presetSubtype="0" accel="50000" decel="50000" fill="hold" grpId="0" nodeType="withEffect">
                                  <p:stCondLst>
                                    <p:cond delay="0"/>
                                  </p:stCondLst>
                                  <p:childTnLst>
                                    <p:animMotion origin="layout" path="M 0.04341 -0.22484 L -2.77778E-6 3.00717E-8 " pathEditMode="relative" rAng="0" ptsTypes="AA">
                                      <p:cBhvr>
                                        <p:cTn id="96" dur="1000" fill="hold"/>
                                        <p:tgtEl>
                                          <p:spTgt spid="181"/>
                                        </p:tgtEl>
                                        <p:attrNameLst>
                                          <p:attrName>ppt_x</p:attrName>
                                          <p:attrName>ppt_y</p:attrName>
                                        </p:attrNameLst>
                                      </p:cBhvr>
                                      <p:rCtr x="-2170" y="11242"/>
                                    </p:animMotion>
                                  </p:childTnLst>
                                </p:cTn>
                              </p:par>
                              <p:par>
                                <p:cTn id="97" presetID="1" presetClass="entr" presetSubtype="0" fill="hold" grpId="1" nodeType="withEffect">
                                  <p:stCondLst>
                                    <p:cond delay="0"/>
                                  </p:stCondLst>
                                  <p:childTnLst>
                                    <p:set>
                                      <p:cBhvr>
                                        <p:cTn id="98" dur="1" fill="hold">
                                          <p:stCondLst>
                                            <p:cond delay="0"/>
                                          </p:stCondLst>
                                        </p:cTn>
                                        <p:tgtEl>
                                          <p:spTgt spid="182"/>
                                        </p:tgtEl>
                                        <p:attrNameLst>
                                          <p:attrName>style.visibility</p:attrName>
                                        </p:attrNameLst>
                                      </p:cBhvr>
                                      <p:to>
                                        <p:strVal val="visible"/>
                                      </p:to>
                                    </p:set>
                                  </p:childTnLst>
                                </p:cTn>
                              </p:par>
                              <p:par>
                                <p:cTn id="99" presetID="42" presetClass="path" presetSubtype="0" accel="50000" decel="50000" fill="hold" grpId="0" nodeType="withEffect">
                                  <p:stCondLst>
                                    <p:cond delay="0"/>
                                  </p:stCondLst>
                                  <p:childTnLst>
                                    <p:animMotion origin="layout" path="M -0.05902 -0.22484 L -3.33333E-6 3.00717E-8 " pathEditMode="relative" rAng="0" ptsTypes="AA">
                                      <p:cBhvr>
                                        <p:cTn id="100" dur="1000" fill="hold"/>
                                        <p:tgtEl>
                                          <p:spTgt spid="182"/>
                                        </p:tgtEl>
                                        <p:attrNameLst>
                                          <p:attrName>ppt_x</p:attrName>
                                          <p:attrName>ppt_y</p:attrName>
                                        </p:attrNameLst>
                                      </p:cBhvr>
                                      <p:rCtr x="2951" y="11242"/>
                                    </p:animMotion>
                                  </p:childTnLst>
                                </p:cTn>
                              </p:par>
                              <p:par>
                                <p:cTn id="101" presetID="1" presetClass="entr" presetSubtype="0" fill="hold" grpId="1" nodeType="withEffect">
                                  <p:stCondLst>
                                    <p:cond delay="0"/>
                                  </p:stCondLst>
                                  <p:childTnLst>
                                    <p:set>
                                      <p:cBhvr>
                                        <p:cTn id="102" dur="1" fill="hold">
                                          <p:stCondLst>
                                            <p:cond delay="0"/>
                                          </p:stCondLst>
                                        </p:cTn>
                                        <p:tgtEl>
                                          <p:spTgt spid="207"/>
                                        </p:tgtEl>
                                        <p:attrNameLst>
                                          <p:attrName>style.visibility</p:attrName>
                                        </p:attrNameLst>
                                      </p:cBhvr>
                                      <p:to>
                                        <p:strVal val="visible"/>
                                      </p:to>
                                    </p:set>
                                  </p:childTnLst>
                                </p:cTn>
                              </p:par>
                              <p:par>
                                <p:cTn id="103" presetID="42" presetClass="path" presetSubtype="0" accel="50000" decel="50000" fill="hold" grpId="0" nodeType="withEffect">
                                  <p:stCondLst>
                                    <p:cond delay="0"/>
                                  </p:stCondLst>
                                  <p:childTnLst>
                                    <p:animMotion origin="layout" path="M 0.03541 -0.28936 L 3.33333E-6 4.44444E-6 " pathEditMode="relative" rAng="0" ptsTypes="AA">
                                      <p:cBhvr>
                                        <p:cTn id="104" dur="1000" fill="hold"/>
                                        <p:tgtEl>
                                          <p:spTgt spid="207"/>
                                        </p:tgtEl>
                                        <p:attrNameLst>
                                          <p:attrName>ppt_x</p:attrName>
                                          <p:attrName>ppt_y</p:attrName>
                                        </p:attrNameLst>
                                      </p:cBhvr>
                                      <p:rCtr x="-1771" y="14468"/>
                                    </p:animMotion>
                                  </p:childTnLst>
                                </p:cTn>
                              </p:par>
                              <p:par>
                                <p:cTn id="105" presetID="1" presetClass="entr" presetSubtype="0" fill="hold" grpId="1" nodeType="withEffect">
                                  <p:stCondLst>
                                    <p:cond delay="0"/>
                                  </p:stCondLst>
                                  <p:childTnLst>
                                    <p:set>
                                      <p:cBhvr>
                                        <p:cTn id="106" dur="1" fill="hold">
                                          <p:stCondLst>
                                            <p:cond delay="0"/>
                                          </p:stCondLst>
                                        </p:cTn>
                                        <p:tgtEl>
                                          <p:spTgt spid="210"/>
                                        </p:tgtEl>
                                        <p:attrNameLst>
                                          <p:attrName>style.visibility</p:attrName>
                                        </p:attrNameLst>
                                      </p:cBhvr>
                                      <p:to>
                                        <p:strVal val="visible"/>
                                      </p:to>
                                    </p:set>
                                  </p:childTnLst>
                                </p:cTn>
                              </p:par>
                              <p:par>
                                <p:cTn id="107" presetID="1" presetClass="entr" presetSubtype="0" fill="hold" grpId="1" nodeType="withEffect">
                                  <p:stCondLst>
                                    <p:cond delay="0"/>
                                  </p:stCondLst>
                                  <p:childTnLst>
                                    <p:set>
                                      <p:cBhvr>
                                        <p:cTn id="108" dur="1" fill="hold">
                                          <p:stCondLst>
                                            <p:cond delay="0"/>
                                          </p:stCondLst>
                                        </p:cTn>
                                        <p:tgtEl>
                                          <p:spTgt spid="214"/>
                                        </p:tgtEl>
                                        <p:attrNameLst>
                                          <p:attrName>style.visibility</p:attrName>
                                        </p:attrNameLst>
                                      </p:cBhvr>
                                      <p:to>
                                        <p:strVal val="visible"/>
                                      </p:to>
                                    </p:set>
                                  </p:childTnLst>
                                </p:cTn>
                              </p:par>
                              <p:par>
                                <p:cTn id="109" presetID="1" presetClass="entr" presetSubtype="0" fill="hold" grpId="1" nodeType="withEffect">
                                  <p:stCondLst>
                                    <p:cond delay="0"/>
                                  </p:stCondLst>
                                  <p:childTnLst>
                                    <p:set>
                                      <p:cBhvr>
                                        <p:cTn id="110" dur="1" fill="hold">
                                          <p:stCondLst>
                                            <p:cond delay="0"/>
                                          </p:stCondLst>
                                        </p:cTn>
                                        <p:tgtEl>
                                          <p:spTgt spid="215"/>
                                        </p:tgtEl>
                                        <p:attrNameLst>
                                          <p:attrName>style.visibility</p:attrName>
                                        </p:attrNameLst>
                                      </p:cBhvr>
                                      <p:to>
                                        <p:strVal val="visible"/>
                                      </p:to>
                                    </p:set>
                                  </p:childTnLst>
                                </p:cTn>
                              </p:par>
                              <p:par>
                                <p:cTn id="111" presetID="1" presetClass="entr" presetSubtype="0" fill="hold" grpId="1" nodeType="withEffect">
                                  <p:stCondLst>
                                    <p:cond delay="0"/>
                                  </p:stCondLst>
                                  <p:childTnLst>
                                    <p:set>
                                      <p:cBhvr>
                                        <p:cTn id="112" dur="1" fill="hold">
                                          <p:stCondLst>
                                            <p:cond delay="0"/>
                                          </p:stCondLst>
                                        </p:cTn>
                                        <p:tgtEl>
                                          <p:spTgt spid="211"/>
                                        </p:tgtEl>
                                        <p:attrNameLst>
                                          <p:attrName>style.visibility</p:attrName>
                                        </p:attrNameLst>
                                      </p:cBhvr>
                                      <p:to>
                                        <p:strVal val="visible"/>
                                      </p:to>
                                    </p:set>
                                  </p:childTnLst>
                                </p:cTn>
                              </p:par>
                              <p:par>
                                <p:cTn id="113" presetID="1" presetClass="entr" presetSubtype="0" fill="hold" grpId="1" nodeType="withEffect">
                                  <p:stCondLst>
                                    <p:cond delay="0"/>
                                  </p:stCondLst>
                                  <p:childTnLst>
                                    <p:set>
                                      <p:cBhvr>
                                        <p:cTn id="114" dur="1" fill="hold">
                                          <p:stCondLst>
                                            <p:cond delay="0"/>
                                          </p:stCondLst>
                                        </p:cTn>
                                        <p:tgtEl>
                                          <p:spTgt spid="209"/>
                                        </p:tgtEl>
                                        <p:attrNameLst>
                                          <p:attrName>style.visibility</p:attrName>
                                        </p:attrNameLst>
                                      </p:cBhvr>
                                      <p:to>
                                        <p:strVal val="visible"/>
                                      </p:to>
                                    </p:set>
                                  </p:childTnLst>
                                </p:cTn>
                              </p:par>
                              <p:par>
                                <p:cTn id="115" presetID="42" presetClass="path" presetSubtype="0" accel="50000" decel="50000" fill="hold" grpId="0" nodeType="withEffect">
                                  <p:stCondLst>
                                    <p:cond delay="0"/>
                                  </p:stCondLst>
                                  <p:childTnLst>
                                    <p:animMotion origin="layout" path="M 0.34254 -0.32986 L -4.72222E-6 -2.96296E-6 " pathEditMode="relative" rAng="0" ptsTypes="AA">
                                      <p:cBhvr>
                                        <p:cTn id="116" dur="1000" fill="hold"/>
                                        <p:tgtEl>
                                          <p:spTgt spid="210"/>
                                        </p:tgtEl>
                                        <p:attrNameLst>
                                          <p:attrName>ppt_x</p:attrName>
                                          <p:attrName>ppt_y</p:attrName>
                                        </p:attrNameLst>
                                      </p:cBhvr>
                                      <p:rCtr x="-17135" y="16481"/>
                                    </p:animMotion>
                                  </p:childTnLst>
                                </p:cTn>
                              </p:par>
                              <p:par>
                                <p:cTn id="117" presetID="42" presetClass="path" presetSubtype="0" accel="50000" decel="50000" fill="hold" grpId="0" nodeType="withEffect">
                                  <p:stCondLst>
                                    <p:cond delay="0"/>
                                  </p:stCondLst>
                                  <p:childTnLst>
                                    <p:animMotion origin="layout" path="M -0.16128 -0.34027 L -2.22222E-6 1.68864E-6 " pathEditMode="relative" rAng="0" ptsTypes="AA">
                                      <p:cBhvr>
                                        <p:cTn id="118" dur="1000" fill="hold"/>
                                        <p:tgtEl>
                                          <p:spTgt spid="214"/>
                                        </p:tgtEl>
                                        <p:attrNameLst>
                                          <p:attrName>ppt_x</p:attrName>
                                          <p:attrName>ppt_y</p:attrName>
                                        </p:attrNameLst>
                                      </p:cBhvr>
                                      <p:rCtr x="8056" y="17002"/>
                                    </p:animMotion>
                                  </p:childTnLst>
                                </p:cTn>
                              </p:par>
                              <p:par>
                                <p:cTn id="119" presetID="42" presetClass="path" presetSubtype="0" accel="50000" decel="50000" fill="hold" grpId="0" nodeType="withEffect">
                                  <p:stCondLst>
                                    <p:cond delay="0"/>
                                  </p:stCondLst>
                                  <p:childTnLst>
                                    <p:animMotion origin="layout" path="M -0.20086 -0.28909 L -3.33333E-6 3.20999E-6 " pathEditMode="relative" rAng="0" ptsTypes="AA">
                                      <p:cBhvr>
                                        <p:cTn id="120" dur="1000" fill="hold"/>
                                        <p:tgtEl>
                                          <p:spTgt spid="215"/>
                                        </p:tgtEl>
                                        <p:attrNameLst>
                                          <p:attrName>ppt_x</p:attrName>
                                          <p:attrName>ppt_y</p:attrName>
                                        </p:attrNameLst>
                                      </p:cBhvr>
                                      <p:rCtr x="10035" y="14454"/>
                                    </p:animMotion>
                                  </p:childTnLst>
                                </p:cTn>
                              </p:par>
                              <p:par>
                                <p:cTn id="121" presetID="42" presetClass="path" presetSubtype="0" accel="50000" decel="50000" fill="hold" grpId="0" nodeType="withEffect">
                                  <p:stCondLst>
                                    <p:cond delay="0"/>
                                  </p:stCondLst>
                                  <p:childTnLst>
                                    <p:animMotion origin="layout" path="M -0.37414 -0.28936 L 4.72222E-6 4.44444E-6 " pathEditMode="relative" rAng="0" ptsTypes="AA">
                                      <p:cBhvr>
                                        <p:cTn id="122" dur="1000" fill="hold"/>
                                        <p:tgtEl>
                                          <p:spTgt spid="211"/>
                                        </p:tgtEl>
                                        <p:attrNameLst>
                                          <p:attrName>ppt_x</p:attrName>
                                          <p:attrName>ppt_y</p:attrName>
                                        </p:attrNameLst>
                                      </p:cBhvr>
                                      <p:rCtr x="18698" y="14468"/>
                                    </p:animMotion>
                                  </p:childTnLst>
                                </p:cTn>
                              </p:par>
                              <p:par>
                                <p:cTn id="123" presetID="42" presetClass="path" presetSubtype="0" accel="50000" decel="50000" fill="hold" grpId="0" nodeType="withEffect">
                                  <p:stCondLst>
                                    <p:cond delay="0"/>
                                  </p:stCondLst>
                                  <p:childTnLst>
                                    <p:animMotion origin="layout" path="M 0.03541 -0.39306 L 3.33333E-6 7.40741E-7 " pathEditMode="relative" rAng="0" ptsTypes="AA">
                                      <p:cBhvr>
                                        <p:cTn id="124" dur="1000" fill="hold"/>
                                        <p:tgtEl>
                                          <p:spTgt spid="209"/>
                                        </p:tgtEl>
                                        <p:attrNameLst>
                                          <p:attrName>ppt_x</p:attrName>
                                          <p:attrName>ppt_y</p:attrName>
                                        </p:attrNameLst>
                                      </p:cBhvr>
                                      <p:rCtr x="-1771" y="19653"/>
                                    </p:animMotion>
                                  </p:childTnLst>
                                </p:cTn>
                              </p:par>
                              <p:par>
                                <p:cTn id="125" presetID="1" presetClass="entr" presetSubtype="0" fill="hold" grpId="1" nodeType="withEffect">
                                  <p:stCondLst>
                                    <p:cond delay="0"/>
                                  </p:stCondLst>
                                  <p:childTnLst>
                                    <p:set>
                                      <p:cBhvr>
                                        <p:cTn id="126" dur="1" fill="hold">
                                          <p:stCondLst>
                                            <p:cond delay="0"/>
                                          </p:stCondLst>
                                        </p:cTn>
                                        <p:tgtEl>
                                          <p:spTgt spid="216"/>
                                        </p:tgtEl>
                                        <p:attrNameLst>
                                          <p:attrName>style.visibility</p:attrName>
                                        </p:attrNameLst>
                                      </p:cBhvr>
                                      <p:to>
                                        <p:strVal val="visible"/>
                                      </p:to>
                                    </p:set>
                                  </p:childTnLst>
                                </p:cTn>
                              </p:par>
                              <p:par>
                                <p:cTn id="127" presetID="42" presetClass="path" presetSubtype="0" accel="50000" decel="50000" fill="hold" grpId="0" nodeType="withEffect">
                                  <p:stCondLst>
                                    <p:cond delay="0"/>
                                  </p:stCondLst>
                                  <p:childTnLst>
                                    <p:animMotion origin="layout" path="M 0.55521 -0.27871 L 2.77778E-6 4.44444E-6 " pathEditMode="relative" rAng="0" ptsTypes="AA">
                                      <p:cBhvr>
                                        <p:cTn id="128" dur="1000" fill="hold"/>
                                        <p:tgtEl>
                                          <p:spTgt spid="216"/>
                                        </p:tgtEl>
                                        <p:attrNameLst>
                                          <p:attrName>ppt_x</p:attrName>
                                          <p:attrName>ppt_y</p:attrName>
                                        </p:attrNameLst>
                                      </p:cBhvr>
                                      <p:rCtr x="-27760" y="13935"/>
                                    </p:animMotion>
                                  </p:childTnLst>
                                </p:cTn>
                              </p:par>
                              <p:par>
                                <p:cTn id="129" presetID="1" presetClass="entr" presetSubtype="0" fill="hold" grpId="1" nodeType="withEffect">
                                  <p:stCondLst>
                                    <p:cond delay="0"/>
                                  </p:stCondLst>
                                  <p:childTnLst>
                                    <p:set>
                                      <p:cBhvr>
                                        <p:cTn id="130" dur="1" fill="hold">
                                          <p:stCondLst>
                                            <p:cond delay="0"/>
                                          </p:stCondLst>
                                        </p:cTn>
                                        <p:tgtEl>
                                          <p:spTgt spid="218"/>
                                        </p:tgtEl>
                                        <p:attrNameLst>
                                          <p:attrName>style.visibility</p:attrName>
                                        </p:attrNameLst>
                                      </p:cBhvr>
                                      <p:to>
                                        <p:strVal val="visible"/>
                                      </p:to>
                                    </p:set>
                                  </p:childTnLst>
                                </p:cTn>
                              </p:par>
                              <p:par>
                                <p:cTn id="131" presetID="42" presetClass="path" presetSubtype="0" accel="50000" decel="50000" fill="hold" grpId="0" nodeType="withEffect">
                                  <p:stCondLst>
                                    <p:cond delay="0"/>
                                  </p:stCondLst>
                                  <p:childTnLst>
                                    <p:animMotion origin="layout" path="M -0.11423 -0.3099 L -4.72222E-6 3.20999E-6 " pathEditMode="relative" rAng="0" ptsTypes="AA">
                                      <p:cBhvr>
                                        <p:cTn id="132" dur="1000" fill="hold"/>
                                        <p:tgtEl>
                                          <p:spTgt spid="218"/>
                                        </p:tgtEl>
                                        <p:attrNameLst>
                                          <p:attrName>ppt_x</p:attrName>
                                          <p:attrName>ppt_y</p:attrName>
                                        </p:attrNameLst>
                                      </p:cBhvr>
                                      <p:rCtr x="5712" y="15495"/>
                                    </p:animMotion>
                                  </p:childTnLst>
                                </p:cTn>
                              </p:par>
                              <p:par>
                                <p:cTn id="133" presetID="1" presetClass="entr" presetSubtype="0" fill="hold" grpId="1" nodeType="withEffect">
                                  <p:stCondLst>
                                    <p:cond delay="0"/>
                                  </p:stCondLst>
                                  <p:childTnLst>
                                    <p:set>
                                      <p:cBhvr>
                                        <p:cTn id="134" dur="1" fill="hold">
                                          <p:stCondLst>
                                            <p:cond delay="0"/>
                                          </p:stCondLst>
                                        </p:cTn>
                                        <p:tgtEl>
                                          <p:spTgt spid="219"/>
                                        </p:tgtEl>
                                        <p:attrNameLst>
                                          <p:attrName>style.visibility</p:attrName>
                                        </p:attrNameLst>
                                      </p:cBhvr>
                                      <p:to>
                                        <p:strVal val="visible"/>
                                      </p:to>
                                    </p:set>
                                  </p:childTnLst>
                                </p:cTn>
                              </p:par>
                              <p:par>
                                <p:cTn id="135" presetID="42" presetClass="path" presetSubtype="0" accel="50000" decel="50000" fill="hold" grpId="0" nodeType="withEffect">
                                  <p:stCondLst>
                                    <p:cond delay="0"/>
                                  </p:stCondLst>
                                  <p:childTnLst>
                                    <p:animMotion origin="layout" path="M 0.45296 -0.37303 L -4.16667E-6 -4.47734E-6 " pathEditMode="relative" rAng="0" ptsTypes="AA">
                                      <p:cBhvr>
                                        <p:cTn id="136" dur="1000" fill="hold"/>
                                        <p:tgtEl>
                                          <p:spTgt spid="219"/>
                                        </p:tgtEl>
                                        <p:attrNameLst>
                                          <p:attrName>ppt_x</p:attrName>
                                          <p:attrName>ppt_y</p:attrName>
                                        </p:attrNameLst>
                                      </p:cBhvr>
                                      <p:rCtr x="-22656" y="18640"/>
                                    </p:animMotion>
                                  </p:childTnLst>
                                </p:cTn>
                              </p:par>
                              <p:par>
                                <p:cTn id="137" presetID="1" presetClass="entr" presetSubtype="0" fill="hold" grpId="1" nodeType="withEffect">
                                  <p:stCondLst>
                                    <p:cond delay="0"/>
                                  </p:stCondLst>
                                  <p:childTnLst>
                                    <p:set>
                                      <p:cBhvr>
                                        <p:cTn id="138" dur="1" fill="hold">
                                          <p:stCondLst>
                                            <p:cond delay="0"/>
                                          </p:stCondLst>
                                        </p:cTn>
                                        <p:tgtEl>
                                          <p:spTgt spid="220"/>
                                        </p:tgtEl>
                                        <p:attrNameLst>
                                          <p:attrName>style.visibility</p:attrName>
                                        </p:attrNameLst>
                                      </p:cBhvr>
                                      <p:to>
                                        <p:strVal val="visible"/>
                                      </p:to>
                                    </p:set>
                                  </p:childTnLst>
                                </p:cTn>
                              </p:par>
                              <p:par>
                                <p:cTn id="139" presetID="42" presetClass="path" presetSubtype="0" accel="50000" decel="50000" fill="hold" grpId="0" nodeType="withEffect">
                                  <p:stCondLst>
                                    <p:cond delay="0"/>
                                  </p:stCondLst>
                                  <p:childTnLst>
                                    <p:animMotion origin="layout" path="M 0.45296 -0.27845 L -4.16667E-6 3.20999E-6 " pathEditMode="relative" rAng="0" ptsTypes="AA">
                                      <p:cBhvr>
                                        <p:cTn id="140" dur="1000" fill="hold"/>
                                        <p:tgtEl>
                                          <p:spTgt spid="220"/>
                                        </p:tgtEl>
                                        <p:attrNameLst>
                                          <p:attrName>ppt_x</p:attrName>
                                          <p:attrName>ppt_y</p:attrName>
                                        </p:attrNameLst>
                                      </p:cBhvr>
                                      <p:rCtr x="-22656" y="13922"/>
                                    </p:animMotion>
                                  </p:childTnLst>
                                </p:cTn>
                              </p:par>
                              <p:par>
                                <p:cTn id="141" presetID="1" presetClass="entr" presetSubtype="0" fill="hold" grpId="1" nodeType="withEffect">
                                  <p:stCondLst>
                                    <p:cond delay="0"/>
                                  </p:stCondLst>
                                  <p:childTnLst>
                                    <p:set>
                                      <p:cBhvr>
                                        <p:cTn id="142" dur="1" fill="hold">
                                          <p:stCondLst>
                                            <p:cond delay="0"/>
                                          </p:stCondLst>
                                        </p:cTn>
                                        <p:tgtEl>
                                          <p:spTgt spid="221"/>
                                        </p:tgtEl>
                                        <p:attrNameLst>
                                          <p:attrName>style.visibility</p:attrName>
                                        </p:attrNameLst>
                                      </p:cBhvr>
                                      <p:to>
                                        <p:strVal val="visible"/>
                                      </p:to>
                                    </p:set>
                                  </p:childTnLst>
                                </p:cTn>
                              </p:par>
                              <p:par>
                                <p:cTn id="143" presetID="42" presetClass="path" presetSubtype="0" accel="50000" decel="50000" fill="hold" grpId="0" nodeType="withEffect">
                                  <p:stCondLst>
                                    <p:cond delay="0"/>
                                  </p:stCondLst>
                                  <p:childTnLst>
                                    <p:animMotion origin="layout" path="M 0.55521 -0.34158 L 2.77778E-6 -4.47734E-6 " pathEditMode="relative" rAng="0" ptsTypes="AA">
                                      <p:cBhvr>
                                        <p:cTn id="144" dur="1000" fill="hold"/>
                                        <p:tgtEl>
                                          <p:spTgt spid="221"/>
                                        </p:tgtEl>
                                        <p:attrNameLst>
                                          <p:attrName>ppt_x</p:attrName>
                                          <p:attrName>ppt_y</p:attrName>
                                        </p:attrNameLst>
                                      </p:cBhvr>
                                      <p:rCtr x="-27760" y="17068"/>
                                    </p:animMotion>
                                  </p:childTnLst>
                                </p:cTn>
                              </p:par>
                              <p:par>
                                <p:cTn id="145" presetID="1" presetClass="entr" presetSubtype="0" fill="hold" grpId="1" nodeType="withEffect">
                                  <p:stCondLst>
                                    <p:cond delay="0"/>
                                  </p:stCondLst>
                                  <p:childTnLst>
                                    <p:set>
                                      <p:cBhvr>
                                        <p:cTn id="146" dur="1" fill="hold">
                                          <p:stCondLst>
                                            <p:cond delay="0"/>
                                          </p:stCondLst>
                                        </p:cTn>
                                        <p:tgtEl>
                                          <p:spTgt spid="222"/>
                                        </p:tgtEl>
                                        <p:attrNameLst>
                                          <p:attrName>style.visibility</p:attrName>
                                        </p:attrNameLst>
                                      </p:cBhvr>
                                      <p:to>
                                        <p:strVal val="visible"/>
                                      </p:to>
                                    </p:set>
                                  </p:childTnLst>
                                </p:cTn>
                              </p:par>
                              <p:par>
                                <p:cTn id="147" presetID="42" presetClass="path" presetSubtype="0" accel="50000" decel="50000" fill="hold" grpId="0" nodeType="withEffect">
                                  <p:stCondLst>
                                    <p:cond delay="0"/>
                                  </p:stCondLst>
                                  <p:childTnLst>
                                    <p:animMotion origin="layout" path="M 0.65764 -0.33102 L 3.33333E-6 3.76359E-6 " pathEditMode="relative" rAng="0" ptsTypes="AA">
                                      <p:cBhvr>
                                        <p:cTn id="148" dur="1000" fill="hold"/>
                                        <p:tgtEl>
                                          <p:spTgt spid="222"/>
                                        </p:tgtEl>
                                        <p:attrNameLst>
                                          <p:attrName>ppt_x</p:attrName>
                                          <p:attrName>ppt_y</p:attrName>
                                        </p:attrNameLst>
                                      </p:cBhvr>
                                      <p:rCtr x="-32882" y="16539"/>
                                    </p:animMotion>
                                  </p:childTnLst>
                                </p:cTn>
                              </p:par>
                              <p:par>
                                <p:cTn id="149" presetID="1" presetClass="entr" presetSubtype="0" fill="hold" grpId="1" nodeType="withEffect">
                                  <p:stCondLst>
                                    <p:cond delay="0"/>
                                  </p:stCondLst>
                                  <p:childTnLst>
                                    <p:set>
                                      <p:cBhvr>
                                        <p:cTn id="150" dur="1" fill="hold">
                                          <p:stCondLst>
                                            <p:cond delay="0"/>
                                          </p:stCondLst>
                                        </p:cTn>
                                        <p:tgtEl>
                                          <p:spTgt spid="223"/>
                                        </p:tgtEl>
                                        <p:attrNameLst>
                                          <p:attrName>style.visibility</p:attrName>
                                        </p:attrNameLst>
                                      </p:cBhvr>
                                      <p:to>
                                        <p:strVal val="visible"/>
                                      </p:to>
                                    </p:set>
                                  </p:childTnLst>
                                </p:cTn>
                              </p:par>
                              <p:par>
                                <p:cTn id="151" presetID="42" presetClass="path" presetSubtype="0" accel="50000" decel="50000" fill="hold" grpId="0" nodeType="withEffect">
                                  <p:stCondLst>
                                    <p:cond delay="0"/>
                                  </p:stCondLst>
                                  <p:childTnLst>
                                    <p:animMotion origin="layout" path="M 0.24809 -0.33125 L 4.72222E-6 -1.85185E-6 " pathEditMode="relative" rAng="0" ptsTypes="AA">
                                      <p:cBhvr>
                                        <p:cTn id="152" dur="1000" fill="hold"/>
                                        <p:tgtEl>
                                          <p:spTgt spid="223"/>
                                        </p:tgtEl>
                                        <p:attrNameLst>
                                          <p:attrName>ppt_x</p:attrName>
                                          <p:attrName>ppt_y</p:attrName>
                                        </p:attrNameLst>
                                      </p:cBhvr>
                                      <p:rCtr x="-12413" y="16551"/>
                                    </p:animMotion>
                                  </p:childTnLst>
                                </p:cTn>
                              </p:par>
                              <p:par>
                                <p:cTn id="153" presetID="1" presetClass="entr" presetSubtype="0" fill="hold" grpId="1" nodeType="withEffect">
                                  <p:stCondLst>
                                    <p:cond delay="0"/>
                                  </p:stCondLst>
                                  <p:childTnLst>
                                    <p:set>
                                      <p:cBhvr>
                                        <p:cTn id="154" dur="1" fill="hold">
                                          <p:stCondLst>
                                            <p:cond delay="0"/>
                                          </p:stCondLst>
                                        </p:cTn>
                                        <p:tgtEl>
                                          <p:spTgt spid="225"/>
                                        </p:tgtEl>
                                        <p:attrNameLst>
                                          <p:attrName>style.visibility</p:attrName>
                                        </p:attrNameLst>
                                      </p:cBhvr>
                                      <p:to>
                                        <p:strVal val="visible"/>
                                      </p:to>
                                    </p:set>
                                  </p:childTnLst>
                                </p:cTn>
                              </p:par>
                              <p:par>
                                <p:cTn id="155" presetID="42" presetClass="path" presetSubtype="0" accel="50000" decel="50000" fill="hold" grpId="0" nodeType="withEffect">
                                  <p:stCondLst>
                                    <p:cond delay="0"/>
                                  </p:stCondLst>
                                  <p:childTnLst>
                                    <p:animMotion origin="layout" path="M 0.55521 -0.38205 L 2.77778E-6 -4.56059E-6 " pathEditMode="relative" rAng="0" ptsTypes="AA">
                                      <p:cBhvr>
                                        <p:cTn id="156" dur="1000" fill="hold"/>
                                        <p:tgtEl>
                                          <p:spTgt spid="225"/>
                                        </p:tgtEl>
                                        <p:attrNameLst>
                                          <p:attrName>ppt_x</p:attrName>
                                          <p:attrName>ppt_y</p:attrName>
                                        </p:attrNameLst>
                                      </p:cBhvr>
                                      <p:rCtr x="-27760" y="19103"/>
                                    </p:animMotion>
                                  </p:childTnLst>
                                </p:cTn>
                              </p:par>
                              <p:par>
                                <p:cTn id="157" presetID="1" presetClass="entr" presetSubtype="0" fill="hold" grpId="1" nodeType="withEffect">
                                  <p:stCondLst>
                                    <p:cond delay="0"/>
                                  </p:stCondLst>
                                  <p:childTnLst>
                                    <p:set>
                                      <p:cBhvr>
                                        <p:cTn id="158" dur="1" fill="hold">
                                          <p:stCondLst>
                                            <p:cond delay="0"/>
                                          </p:stCondLst>
                                        </p:cTn>
                                        <p:tgtEl>
                                          <p:spTgt spid="226"/>
                                        </p:tgtEl>
                                        <p:attrNameLst>
                                          <p:attrName>style.visibility</p:attrName>
                                        </p:attrNameLst>
                                      </p:cBhvr>
                                      <p:to>
                                        <p:strVal val="visible"/>
                                      </p:to>
                                    </p:set>
                                  </p:childTnLst>
                                </p:cTn>
                              </p:par>
                              <p:par>
                                <p:cTn id="159" presetID="42" presetClass="path" presetSubtype="0" accel="50000" decel="50000" fill="hold" grpId="0" nodeType="withEffect">
                                  <p:stCondLst>
                                    <p:cond delay="0"/>
                                  </p:stCondLst>
                                  <p:childTnLst>
                                    <p:animMotion origin="layout" path="M 0.14584 -0.27871 L -2.22222E-6 4.44444E-6 " pathEditMode="relative" rAng="0" ptsTypes="AA">
                                      <p:cBhvr>
                                        <p:cTn id="160" dur="1000" fill="hold"/>
                                        <p:tgtEl>
                                          <p:spTgt spid="226"/>
                                        </p:tgtEl>
                                        <p:attrNameLst>
                                          <p:attrName>ppt_x</p:attrName>
                                          <p:attrName>ppt_y</p:attrName>
                                        </p:attrNameLst>
                                      </p:cBhvr>
                                      <p:rCtr x="-7292" y="13935"/>
                                    </p:animMotion>
                                  </p:childTnLst>
                                </p:cTn>
                              </p:par>
                              <p:par>
                                <p:cTn id="161" presetID="1" presetClass="entr" presetSubtype="0" fill="hold" grpId="1" nodeType="withEffect">
                                  <p:stCondLst>
                                    <p:cond delay="0"/>
                                  </p:stCondLst>
                                  <p:childTnLst>
                                    <p:set>
                                      <p:cBhvr>
                                        <p:cTn id="162" dur="1" fill="hold">
                                          <p:stCondLst>
                                            <p:cond delay="0"/>
                                          </p:stCondLst>
                                        </p:cTn>
                                        <p:tgtEl>
                                          <p:spTgt spid="229"/>
                                        </p:tgtEl>
                                        <p:attrNameLst>
                                          <p:attrName>style.visibility</p:attrName>
                                        </p:attrNameLst>
                                      </p:cBhvr>
                                      <p:to>
                                        <p:strVal val="visible"/>
                                      </p:to>
                                    </p:set>
                                  </p:childTnLst>
                                </p:cTn>
                              </p:par>
                              <p:par>
                                <p:cTn id="163" presetID="42" presetClass="path" presetSubtype="0" accel="50000" decel="50000" fill="hold" grpId="0" nodeType="withEffect">
                                  <p:stCondLst>
                                    <p:cond delay="0"/>
                                  </p:stCondLst>
                                  <p:childTnLst>
                                    <p:animMotion origin="layout" path="M -0.42135 -0.3099 L -2.77778E-6 3.20999E-6 " pathEditMode="relative" rAng="0" ptsTypes="AA">
                                      <p:cBhvr>
                                        <p:cTn id="164" dur="1000" fill="hold"/>
                                        <p:tgtEl>
                                          <p:spTgt spid="229"/>
                                        </p:tgtEl>
                                        <p:attrNameLst>
                                          <p:attrName>ppt_x</p:attrName>
                                          <p:attrName>ppt_y</p:attrName>
                                        </p:attrNameLst>
                                      </p:cBhvr>
                                      <p:rCtr x="21059" y="15495"/>
                                    </p:animMotion>
                                  </p:childTnLst>
                                </p:cTn>
                              </p:par>
                              <p:par>
                                <p:cTn id="165" presetID="1" presetClass="entr" presetSubtype="0" fill="hold" grpId="1" nodeType="withEffect">
                                  <p:stCondLst>
                                    <p:cond delay="0"/>
                                  </p:stCondLst>
                                  <p:childTnLst>
                                    <p:set>
                                      <p:cBhvr>
                                        <p:cTn id="166" dur="1" fill="hold">
                                          <p:stCondLst>
                                            <p:cond delay="0"/>
                                          </p:stCondLst>
                                        </p:cTn>
                                        <p:tgtEl>
                                          <p:spTgt spid="230"/>
                                        </p:tgtEl>
                                        <p:attrNameLst>
                                          <p:attrName>style.visibility</p:attrName>
                                        </p:attrNameLst>
                                      </p:cBhvr>
                                      <p:to>
                                        <p:strVal val="visible"/>
                                      </p:to>
                                    </p:set>
                                  </p:childTnLst>
                                </p:cTn>
                              </p:par>
                              <p:par>
                                <p:cTn id="167" presetID="42" presetClass="path" presetSubtype="0" accel="50000" decel="50000" fill="hold" grpId="0" nodeType="withEffect">
                                  <p:stCondLst>
                                    <p:cond delay="0"/>
                                  </p:stCondLst>
                                  <p:childTnLst>
                                    <p:animMotion origin="layout" path="M 0.04341 -0.34158 L -2.77778E-6 -4.47734E-6 " pathEditMode="relative" rAng="0" ptsTypes="AA">
                                      <p:cBhvr>
                                        <p:cTn id="168" dur="1000" fill="hold"/>
                                        <p:tgtEl>
                                          <p:spTgt spid="230"/>
                                        </p:tgtEl>
                                        <p:attrNameLst>
                                          <p:attrName>ppt_x</p:attrName>
                                          <p:attrName>ppt_y</p:attrName>
                                        </p:attrNameLst>
                                      </p:cBhvr>
                                      <p:rCtr x="-2170" y="17068"/>
                                    </p:animMotion>
                                  </p:childTnLst>
                                </p:cTn>
                              </p:par>
                              <p:par>
                                <p:cTn id="169" presetID="1" presetClass="entr" presetSubtype="0" fill="hold" grpId="1" nodeType="withEffect">
                                  <p:stCondLst>
                                    <p:cond delay="0"/>
                                  </p:stCondLst>
                                  <p:childTnLst>
                                    <p:set>
                                      <p:cBhvr>
                                        <p:cTn id="170" dur="1" fill="hold">
                                          <p:stCondLst>
                                            <p:cond delay="0"/>
                                          </p:stCondLst>
                                        </p:cTn>
                                        <p:tgtEl>
                                          <p:spTgt spid="231"/>
                                        </p:tgtEl>
                                        <p:attrNameLst>
                                          <p:attrName>style.visibility</p:attrName>
                                        </p:attrNameLst>
                                      </p:cBhvr>
                                      <p:to>
                                        <p:strVal val="visible"/>
                                      </p:to>
                                    </p:set>
                                  </p:childTnLst>
                                </p:cTn>
                              </p:par>
                              <p:par>
                                <p:cTn id="171" presetID="42" presetClass="path" presetSubtype="0" accel="50000" decel="50000" fill="hold" grpId="0" nodeType="withEffect">
                                  <p:stCondLst>
                                    <p:cond delay="0"/>
                                  </p:stCondLst>
                                  <p:childTnLst>
                                    <p:animMotion origin="layout" path="M -0.05902 -0.34158 L -3.33333E-6 -4.47734E-6 " pathEditMode="relative" rAng="0" ptsTypes="AA">
                                      <p:cBhvr>
                                        <p:cTn id="172" dur="1000" fill="hold"/>
                                        <p:tgtEl>
                                          <p:spTgt spid="231"/>
                                        </p:tgtEl>
                                        <p:attrNameLst>
                                          <p:attrName>ppt_x</p:attrName>
                                          <p:attrName>ppt_y</p:attrName>
                                        </p:attrNameLst>
                                      </p:cBhvr>
                                      <p:rCtr x="2951" y="1706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 grpId="0" animBg="1"/>
      <p:bldP spid="156" grpId="1" animBg="1"/>
      <p:bldP spid="160" grpId="0" animBg="1"/>
      <p:bldP spid="160" grpId="1" animBg="1"/>
      <p:bldP spid="167" grpId="0" animBg="1"/>
      <p:bldP spid="167" grpId="1" animBg="1"/>
      <p:bldP spid="168" grpId="0" animBg="1"/>
      <p:bldP spid="168" grpId="1" animBg="1"/>
      <p:bldP spid="169" grpId="0" animBg="1"/>
      <p:bldP spid="169" grpId="1" animBg="1"/>
      <p:bldP spid="177" grpId="0" animBg="1"/>
      <p:bldP spid="177" grpId="1" animBg="1"/>
      <p:bldP spid="178" grpId="0" animBg="1"/>
      <p:bldP spid="178" grpId="1" animBg="1"/>
      <p:bldP spid="179" grpId="0" animBg="1"/>
      <p:bldP spid="179" grpId="1" animBg="1"/>
      <p:bldP spid="159" grpId="0" animBg="1"/>
      <p:bldP spid="159" grpId="1" animBg="1"/>
      <p:bldP spid="163" grpId="0" animBg="1"/>
      <p:bldP spid="163" grpId="1" animBg="1"/>
      <p:bldP spid="164" grpId="0" animBg="1"/>
      <p:bldP spid="164" grpId="1" animBg="1"/>
      <p:bldP spid="173" grpId="0" animBg="1"/>
      <p:bldP spid="173" grpId="1" animBg="1"/>
      <p:bldP spid="174" grpId="0" animBg="1"/>
      <p:bldP spid="174" grpId="1" animBg="1"/>
      <p:bldP spid="180" grpId="0" animBg="1"/>
      <p:bldP spid="180" grpId="1" animBg="1"/>
      <p:bldP spid="217" grpId="0" animBg="1"/>
      <p:bldP spid="217" grpId="1" animBg="1"/>
      <p:bldP spid="157" grpId="0" animBg="1"/>
      <p:bldP spid="157" grpId="1" animBg="1"/>
      <p:bldP spid="158" grpId="0" animBg="1"/>
      <p:bldP spid="158" grpId="1" animBg="1"/>
      <p:bldP spid="170" grpId="0" animBg="1"/>
      <p:bldP spid="170" grpId="1" animBg="1"/>
      <p:bldP spid="171" grpId="0" animBg="1"/>
      <p:bldP spid="171" grpId="1" animBg="1"/>
      <p:bldP spid="172" grpId="0" animBg="1"/>
      <p:bldP spid="172" grpId="1" animBg="1"/>
      <p:bldP spid="175" grpId="0" animBg="1"/>
      <p:bldP spid="175" grpId="1" animBg="1"/>
      <p:bldP spid="176" grpId="0" animBg="1"/>
      <p:bldP spid="176" grpId="1" animBg="1"/>
      <p:bldP spid="181" grpId="0" animBg="1"/>
      <p:bldP spid="181" grpId="1" animBg="1"/>
      <p:bldP spid="182" grpId="0" animBg="1"/>
      <p:bldP spid="182" grpId="1" animBg="1"/>
      <p:bldP spid="207" grpId="0" animBg="1"/>
      <p:bldP spid="207" grpId="1" animBg="1"/>
      <p:bldP spid="211" grpId="0" animBg="1"/>
      <p:bldP spid="211" grpId="1" animBg="1"/>
      <p:bldP spid="215" grpId="0" animBg="1"/>
      <p:bldP spid="215" grpId="1" animBg="1"/>
      <p:bldP spid="216" grpId="0" animBg="1"/>
      <p:bldP spid="216" grpId="1" animBg="1"/>
      <p:bldP spid="218" grpId="0" animBg="1"/>
      <p:bldP spid="218" grpId="1" animBg="1"/>
      <p:bldP spid="220" grpId="0" animBg="1"/>
      <p:bldP spid="220" grpId="1" animBg="1"/>
      <p:bldP spid="226" grpId="0" animBg="1"/>
      <p:bldP spid="226" grpId="1" animBg="1"/>
      <p:bldP spid="229" grpId="0" animBg="1"/>
      <p:bldP spid="229" grpId="1" animBg="1"/>
      <p:bldP spid="210" grpId="0" animBg="1"/>
      <p:bldP spid="210" grpId="1" animBg="1"/>
      <p:bldP spid="214" grpId="0" animBg="1"/>
      <p:bldP spid="214" grpId="1" animBg="1"/>
      <p:bldP spid="219" grpId="0" animBg="1"/>
      <p:bldP spid="219" grpId="1" animBg="1"/>
      <p:bldP spid="221" grpId="0" animBg="1"/>
      <p:bldP spid="221" grpId="1" animBg="1"/>
      <p:bldP spid="222" grpId="0" animBg="1"/>
      <p:bldP spid="222" grpId="1" animBg="1"/>
      <p:bldP spid="223" grpId="0" animBg="1"/>
      <p:bldP spid="223" grpId="1" animBg="1"/>
      <p:bldP spid="230" grpId="0" animBg="1"/>
      <p:bldP spid="230" grpId="1" animBg="1"/>
      <p:bldP spid="231" grpId="0" animBg="1"/>
      <p:bldP spid="231" grpId="1" animBg="1"/>
      <p:bldP spid="209" grpId="0" animBg="1"/>
      <p:bldP spid="209" grpId="1" animBg="1"/>
      <p:bldP spid="225" grpId="0" animBg="1"/>
      <p:bldP spid="225" grpId="1"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Content Placeholder 73"/>
          <p:cNvSpPr>
            <a:spLocks noGrp="1"/>
          </p:cNvSpPr>
          <p:nvPr>
            <p:ph idx="1"/>
          </p:nvPr>
        </p:nvSpPr>
        <p:spPr/>
        <p:txBody>
          <a:bodyPr>
            <a:normAutofit fontScale="85000" lnSpcReduction="20000"/>
          </a:bodyPr>
          <a:lstStyle/>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endParaRPr lang="en-US" b="1" dirty="0">
              <a:solidFill>
                <a:srgbClr val="FF0000"/>
              </a:solidFill>
            </a:endParaRPr>
          </a:p>
          <a:p>
            <a:r>
              <a:rPr lang="en-US" dirty="0"/>
              <a:t>A large buffer requires more complicated logic to:</a:t>
            </a:r>
          </a:p>
          <a:p>
            <a:pPr lvl="1"/>
            <a:r>
              <a:rPr lang="en-US" dirty="0"/>
              <a:t>Analyze memory requests (e.g., determine row buffer hits)</a:t>
            </a:r>
          </a:p>
          <a:p>
            <a:pPr lvl="1"/>
            <a:r>
              <a:rPr lang="en-US" dirty="0"/>
              <a:t>Analyze application characteristics</a:t>
            </a:r>
          </a:p>
          <a:p>
            <a:pPr lvl="1"/>
            <a:r>
              <a:rPr lang="en-US" dirty="0"/>
              <a:t>Assign and enforce priorities </a:t>
            </a:r>
          </a:p>
          <a:p>
            <a:r>
              <a:rPr lang="en-US" dirty="0"/>
              <a:t>This leads to </a:t>
            </a:r>
            <a:r>
              <a:rPr lang="en-US" b="1" dirty="0">
                <a:solidFill>
                  <a:srgbClr val="FF0000"/>
                </a:solidFill>
              </a:rPr>
              <a:t>high complexity, high power, large die area</a:t>
            </a:r>
          </a:p>
        </p:txBody>
      </p:sp>
      <p:sp>
        <p:nvSpPr>
          <p:cNvPr id="33" name="Rectangle 32"/>
          <p:cNvSpPr/>
          <p:nvPr/>
        </p:nvSpPr>
        <p:spPr>
          <a:xfrm>
            <a:off x="755576" y="1052736"/>
            <a:ext cx="7632848" cy="2376264"/>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755576" y="3409836"/>
            <a:ext cx="7632848"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a:t>Memory Scheduler</a:t>
            </a:r>
          </a:p>
        </p:txBody>
      </p:sp>
      <p:sp>
        <p:nvSpPr>
          <p:cNvPr id="35" name="Rectangle 34"/>
          <p:cNvSpPr/>
          <p:nvPr/>
        </p:nvSpPr>
        <p:spPr>
          <a:xfrm>
            <a:off x="827584"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p:cNvSpPr/>
          <p:nvPr/>
        </p:nvSpPr>
        <p:spPr>
          <a:xfrm>
            <a:off x="827584"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82758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p:cNvSpPr/>
          <p:nvPr/>
        </p:nvSpPr>
        <p:spPr>
          <a:xfrm>
            <a:off x="1763688"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1763688"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76368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2699792"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2699792"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269979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3635896"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p:cNvSpPr/>
          <p:nvPr/>
        </p:nvSpPr>
        <p:spPr>
          <a:xfrm>
            <a:off x="3635896"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3635896"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572000"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p:cNvSpPr/>
          <p:nvPr/>
        </p:nvSpPr>
        <p:spPr>
          <a:xfrm>
            <a:off x="4572000"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p:cNvSpPr/>
          <p:nvPr/>
        </p:nvSpPr>
        <p:spPr>
          <a:xfrm>
            <a:off x="4572000"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p:cNvSpPr/>
          <p:nvPr/>
        </p:nvSpPr>
        <p:spPr>
          <a:xfrm>
            <a:off x="5508104"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p:cNvSpPr/>
          <p:nvPr/>
        </p:nvSpPr>
        <p:spPr>
          <a:xfrm>
            <a:off x="5508104"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5508104"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p:cNvSpPr/>
          <p:nvPr/>
        </p:nvSpPr>
        <p:spPr>
          <a:xfrm>
            <a:off x="6444208"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p:cNvSpPr/>
          <p:nvPr/>
        </p:nvSpPr>
        <p:spPr>
          <a:xfrm>
            <a:off x="6444208"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6444208"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p:cNvSpPr/>
          <p:nvPr/>
        </p:nvSpPr>
        <p:spPr>
          <a:xfrm>
            <a:off x="7380312" y="11247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7380312" y="148478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7380312" y="184482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p:cNvSpPr txBox="1"/>
          <p:nvPr/>
        </p:nvSpPr>
        <p:spPr>
          <a:xfrm>
            <a:off x="827584" y="112474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87" name="TextBox 86"/>
          <p:cNvSpPr txBox="1"/>
          <p:nvPr/>
        </p:nvSpPr>
        <p:spPr>
          <a:xfrm>
            <a:off x="1763688" y="1475492"/>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88" name="TextBox 87"/>
          <p:cNvSpPr txBox="1"/>
          <p:nvPr/>
        </p:nvSpPr>
        <p:spPr>
          <a:xfrm>
            <a:off x="827584" y="1835532"/>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89" name="TextBox 88"/>
          <p:cNvSpPr txBox="1"/>
          <p:nvPr/>
        </p:nvSpPr>
        <p:spPr>
          <a:xfrm>
            <a:off x="3635896" y="147549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90" name="TextBox 89"/>
          <p:cNvSpPr txBox="1"/>
          <p:nvPr/>
        </p:nvSpPr>
        <p:spPr>
          <a:xfrm>
            <a:off x="4572000" y="112474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91" name="TextBox 90"/>
          <p:cNvSpPr txBox="1"/>
          <p:nvPr/>
        </p:nvSpPr>
        <p:spPr>
          <a:xfrm>
            <a:off x="5508104" y="1475492"/>
            <a:ext cx="936104" cy="36933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92" name="TextBox 91"/>
          <p:cNvSpPr txBox="1"/>
          <p:nvPr/>
        </p:nvSpPr>
        <p:spPr>
          <a:xfrm>
            <a:off x="7380312" y="1475492"/>
            <a:ext cx="936104" cy="369332"/>
          </a:xfrm>
          <a:prstGeom prst="rect">
            <a:avLst/>
          </a:prstGeom>
          <a:solidFill>
            <a:schemeClr val="accent3">
              <a:lumMod val="75000"/>
            </a:schemeClr>
          </a:solidFill>
          <a:ln w="22225">
            <a:solidFill>
              <a:schemeClr val="tx1"/>
            </a:solidFill>
          </a:ln>
        </p:spPr>
        <p:txBody>
          <a:bodyPr wrap="square" rtlCol="0">
            <a:spAutoFit/>
          </a:bodyPr>
          <a:lstStyle/>
          <a:p>
            <a:pPr algn="ctr"/>
            <a:r>
              <a:rPr lang="en-US" dirty="0" err="1"/>
              <a:t>Req</a:t>
            </a:r>
            <a:endParaRPr lang="en-US" dirty="0"/>
          </a:p>
        </p:txBody>
      </p:sp>
      <p:sp>
        <p:nvSpPr>
          <p:cNvPr id="93" name="TextBox 92"/>
          <p:cNvSpPr txBox="1"/>
          <p:nvPr/>
        </p:nvSpPr>
        <p:spPr>
          <a:xfrm>
            <a:off x="1763688"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94" name="TextBox 93"/>
          <p:cNvSpPr txBox="1"/>
          <p:nvPr/>
        </p:nvSpPr>
        <p:spPr>
          <a:xfrm>
            <a:off x="2699792"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97" name="TextBox 96"/>
          <p:cNvSpPr txBox="1"/>
          <p:nvPr/>
        </p:nvSpPr>
        <p:spPr>
          <a:xfrm>
            <a:off x="3635896" y="112474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98" name="TextBox 97"/>
          <p:cNvSpPr txBox="1"/>
          <p:nvPr/>
        </p:nvSpPr>
        <p:spPr>
          <a:xfrm>
            <a:off x="3635896"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99" name="TextBox 98"/>
          <p:cNvSpPr txBox="1"/>
          <p:nvPr/>
        </p:nvSpPr>
        <p:spPr>
          <a:xfrm>
            <a:off x="2699792" y="148478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0" name="TextBox 99"/>
          <p:cNvSpPr txBox="1"/>
          <p:nvPr/>
        </p:nvSpPr>
        <p:spPr>
          <a:xfrm>
            <a:off x="1763688"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1" name="TextBox 100"/>
          <p:cNvSpPr txBox="1"/>
          <p:nvPr/>
        </p:nvSpPr>
        <p:spPr>
          <a:xfrm>
            <a:off x="827584" y="148478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2" name="TextBox 101"/>
          <p:cNvSpPr txBox="1"/>
          <p:nvPr/>
        </p:nvSpPr>
        <p:spPr>
          <a:xfrm>
            <a:off x="4572000" y="148478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3" name="TextBox 102"/>
          <p:cNvSpPr txBox="1"/>
          <p:nvPr/>
        </p:nvSpPr>
        <p:spPr>
          <a:xfrm>
            <a:off x="4572000"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4" name="TextBox 103"/>
          <p:cNvSpPr txBox="1"/>
          <p:nvPr/>
        </p:nvSpPr>
        <p:spPr>
          <a:xfrm>
            <a:off x="5508104"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5" name="TextBox 104"/>
          <p:cNvSpPr txBox="1"/>
          <p:nvPr/>
        </p:nvSpPr>
        <p:spPr>
          <a:xfrm>
            <a:off x="5508104"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6" name="TextBox 105"/>
          <p:cNvSpPr txBox="1"/>
          <p:nvPr/>
        </p:nvSpPr>
        <p:spPr>
          <a:xfrm>
            <a:off x="6444208"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7" name="TextBox 106"/>
          <p:cNvSpPr txBox="1"/>
          <p:nvPr/>
        </p:nvSpPr>
        <p:spPr>
          <a:xfrm>
            <a:off x="7380312" y="112474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08" name="TextBox 107"/>
          <p:cNvSpPr txBox="1"/>
          <p:nvPr/>
        </p:nvSpPr>
        <p:spPr>
          <a:xfrm>
            <a:off x="6444208" y="148478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109" name="TextBox 108"/>
          <p:cNvSpPr txBox="1"/>
          <p:nvPr/>
        </p:nvSpPr>
        <p:spPr>
          <a:xfrm>
            <a:off x="6444208"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10" name="TextBox 109"/>
          <p:cNvSpPr txBox="1"/>
          <p:nvPr/>
        </p:nvSpPr>
        <p:spPr>
          <a:xfrm>
            <a:off x="7380312" y="183553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11" name="Rectangle 110"/>
          <p:cNvSpPr/>
          <p:nvPr/>
        </p:nvSpPr>
        <p:spPr>
          <a:xfrm>
            <a:off x="82758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82758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827584"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176368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p:cNvSpPr/>
          <p:nvPr/>
        </p:nvSpPr>
        <p:spPr>
          <a:xfrm>
            <a:off x="176368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p:cNvSpPr/>
          <p:nvPr/>
        </p:nvSpPr>
        <p:spPr>
          <a:xfrm>
            <a:off x="1763688"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116"/>
          <p:cNvSpPr/>
          <p:nvPr/>
        </p:nvSpPr>
        <p:spPr>
          <a:xfrm>
            <a:off x="269979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p:cNvSpPr/>
          <p:nvPr/>
        </p:nvSpPr>
        <p:spPr>
          <a:xfrm>
            <a:off x="269979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p:cNvSpPr/>
          <p:nvPr/>
        </p:nvSpPr>
        <p:spPr>
          <a:xfrm>
            <a:off x="3635896"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ectangle 120"/>
          <p:cNvSpPr/>
          <p:nvPr/>
        </p:nvSpPr>
        <p:spPr>
          <a:xfrm>
            <a:off x="3635896"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Rectangle 122"/>
          <p:cNvSpPr/>
          <p:nvPr/>
        </p:nvSpPr>
        <p:spPr>
          <a:xfrm>
            <a:off x="4572000"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p:cNvSpPr/>
          <p:nvPr/>
        </p:nvSpPr>
        <p:spPr>
          <a:xfrm>
            <a:off x="4572000"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p:cNvSpPr/>
          <p:nvPr/>
        </p:nvSpPr>
        <p:spPr>
          <a:xfrm>
            <a:off x="5508104"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Rectangle 126"/>
          <p:cNvSpPr/>
          <p:nvPr/>
        </p:nvSpPr>
        <p:spPr>
          <a:xfrm>
            <a:off x="5508104"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Rectangle 128"/>
          <p:cNvSpPr/>
          <p:nvPr/>
        </p:nvSpPr>
        <p:spPr>
          <a:xfrm>
            <a:off x="6444208"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p:cNvSpPr/>
          <p:nvPr/>
        </p:nvSpPr>
        <p:spPr>
          <a:xfrm>
            <a:off x="6444208"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p:cNvSpPr/>
          <p:nvPr/>
        </p:nvSpPr>
        <p:spPr>
          <a:xfrm>
            <a:off x="7380312" y="220486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Rectangle 132"/>
          <p:cNvSpPr/>
          <p:nvPr/>
        </p:nvSpPr>
        <p:spPr>
          <a:xfrm>
            <a:off x="7380312" y="256490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TextBox 134"/>
          <p:cNvSpPr txBox="1"/>
          <p:nvPr/>
        </p:nvSpPr>
        <p:spPr>
          <a:xfrm>
            <a:off x="827584" y="220486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136" name="TextBox 135"/>
          <p:cNvSpPr txBox="1"/>
          <p:nvPr/>
        </p:nvSpPr>
        <p:spPr>
          <a:xfrm>
            <a:off x="827584" y="2915652"/>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137" name="TextBox 136"/>
          <p:cNvSpPr txBox="1"/>
          <p:nvPr/>
        </p:nvSpPr>
        <p:spPr>
          <a:xfrm>
            <a:off x="3635896" y="255561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38" name="TextBox 137"/>
          <p:cNvSpPr txBox="1"/>
          <p:nvPr/>
        </p:nvSpPr>
        <p:spPr>
          <a:xfrm>
            <a:off x="4572000" y="220486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139" name="TextBox 138"/>
          <p:cNvSpPr txBox="1"/>
          <p:nvPr/>
        </p:nvSpPr>
        <p:spPr>
          <a:xfrm>
            <a:off x="5508104" y="2555612"/>
            <a:ext cx="936104" cy="36933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140" name="TextBox 139"/>
          <p:cNvSpPr txBox="1"/>
          <p:nvPr/>
        </p:nvSpPr>
        <p:spPr>
          <a:xfrm>
            <a:off x="7380312" y="2204864"/>
            <a:ext cx="936104" cy="369332"/>
          </a:xfrm>
          <a:prstGeom prst="rect">
            <a:avLst/>
          </a:prstGeom>
          <a:solidFill>
            <a:schemeClr val="accent3">
              <a:lumMod val="75000"/>
            </a:schemeClr>
          </a:solidFill>
          <a:ln w="22225">
            <a:solidFill>
              <a:schemeClr val="tx1"/>
            </a:solidFill>
          </a:ln>
        </p:spPr>
        <p:txBody>
          <a:bodyPr wrap="square" rtlCol="0">
            <a:spAutoFit/>
          </a:bodyPr>
          <a:lstStyle/>
          <a:p>
            <a:pPr algn="ctr"/>
            <a:r>
              <a:rPr lang="en-US" dirty="0" err="1"/>
              <a:t>Req</a:t>
            </a:r>
            <a:endParaRPr lang="en-US" dirty="0"/>
          </a:p>
        </p:txBody>
      </p:sp>
      <p:sp>
        <p:nvSpPr>
          <p:cNvPr id="141" name="TextBox 140"/>
          <p:cNvSpPr txBox="1"/>
          <p:nvPr/>
        </p:nvSpPr>
        <p:spPr>
          <a:xfrm>
            <a:off x="1763688" y="220486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2" name="TextBox 141"/>
          <p:cNvSpPr txBox="1"/>
          <p:nvPr/>
        </p:nvSpPr>
        <p:spPr>
          <a:xfrm>
            <a:off x="2699792" y="184482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3" name="TextBox 142"/>
          <p:cNvSpPr txBox="1"/>
          <p:nvPr/>
        </p:nvSpPr>
        <p:spPr>
          <a:xfrm>
            <a:off x="3635896" y="220486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144" name="TextBox 143"/>
          <p:cNvSpPr txBox="1"/>
          <p:nvPr/>
        </p:nvSpPr>
        <p:spPr>
          <a:xfrm>
            <a:off x="1763688" y="291565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5" name="TextBox 144"/>
          <p:cNvSpPr txBox="1"/>
          <p:nvPr/>
        </p:nvSpPr>
        <p:spPr>
          <a:xfrm>
            <a:off x="2699792" y="220486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6" name="TextBox 145"/>
          <p:cNvSpPr txBox="1"/>
          <p:nvPr/>
        </p:nvSpPr>
        <p:spPr>
          <a:xfrm>
            <a:off x="1763688"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7" name="TextBox 146"/>
          <p:cNvSpPr txBox="1"/>
          <p:nvPr/>
        </p:nvSpPr>
        <p:spPr>
          <a:xfrm>
            <a:off x="827584"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8" name="TextBox 147"/>
          <p:cNvSpPr txBox="1"/>
          <p:nvPr/>
        </p:nvSpPr>
        <p:spPr>
          <a:xfrm>
            <a:off x="4572000"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49" name="TextBox 148"/>
          <p:cNvSpPr txBox="1"/>
          <p:nvPr/>
        </p:nvSpPr>
        <p:spPr>
          <a:xfrm>
            <a:off x="2699792"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50" name="TextBox 149"/>
          <p:cNvSpPr txBox="1"/>
          <p:nvPr/>
        </p:nvSpPr>
        <p:spPr>
          <a:xfrm>
            <a:off x="5508104" y="220486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51" name="TextBox 150"/>
          <p:cNvSpPr txBox="1"/>
          <p:nvPr/>
        </p:nvSpPr>
        <p:spPr>
          <a:xfrm>
            <a:off x="6444208" y="220486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152" name="TextBox 151"/>
          <p:cNvSpPr txBox="1"/>
          <p:nvPr/>
        </p:nvSpPr>
        <p:spPr>
          <a:xfrm>
            <a:off x="6444208" y="256490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53" name="TextBox 152"/>
          <p:cNvSpPr txBox="1"/>
          <p:nvPr/>
        </p:nvSpPr>
        <p:spPr>
          <a:xfrm>
            <a:off x="7380312" y="255561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119" name="Rectangle 118"/>
          <p:cNvSpPr/>
          <p:nvPr/>
        </p:nvSpPr>
        <p:spPr>
          <a:xfrm>
            <a:off x="2699792"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p:cNvSpPr/>
          <p:nvPr/>
        </p:nvSpPr>
        <p:spPr>
          <a:xfrm>
            <a:off x="3635896"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p:cNvSpPr/>
          <p:nvPr/>
        </p:nvSpPr>
        <p:spPr>
          <a:xfrm>
            <a:off x="4572000"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p:cNvSpPr/>
          <p:nvPr/>
        </p:nvSpPr>
        <p:spPr>
          <a:xfrm>
            <a:off x="5508104"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Rectangle 130"/>
          <p:cNvSpPr/>
          <p:nvPr/>
        </p:nvSpPr>
        <p:spPr>
          <a:xfrm>
            <a:off x="6444208"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p:cNvSpPr/>
          <p:nvPr/>
        </p:nvSpPr>
        <p:spPr>
          <a:xfrm>
            <a:off x="7380312" y="292494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p:cNvSpPr txBox="1"/>
          <p:nvPr/>
        </p:nvSpPr>
        <p:spPr>
          <a:xfrm>
            <a:off x="748738" y="3413192"/>
            <a:ext cx="7645754" cy="2246769"/>
          </a:xfrm>
          <a:prstGeom prst="rect">
            <a:avLst/>
          </a:prstGeom>
          <a:solidFill>
            <a:schemeClr val="tx2">
              <a:lumMod val="60000"/>
              <a:lumOff val="40000"/>
            </a:schemeClr>
          </a:solidFill>
          <a:ln w="38100">
            <a:solidFill>
              <a:schemeClr val="tx1"/>
            </a:solidFill>
          </a:ln>
        </p:spPr>
        <p:txBody>
          <a:bodyPr wrap="square" rtlCol="0">
            <a:spAutoFit/>
          </a:bodyPr>
          <a:lstStyle/>
          <a:p>
            <a:pPr algn="ctr"/>
            <a:endParaRPr lang="en-US" sz="2800" dirty="0"/>
          </a:p>
          <a:p>
            <a:pPr algn="ctr"/>
            <a:endParaRPr lang="en-US" sz="2800" dirty="0"/>
          </a:p>
          <a:p>
            <a:pPr algn="ctr"/>
            <a:r>
              <a:rPr lang="en-US" sz="2800" dirty="0"/>
              <a:t>More Complex Memory Scheduler</a:t>
            </a:r>
          </a:p>
          <a:p>
            <a:pPr algn="ctr"/>
            <a:endParaRPr lang="en-US" sz="2800" dirty="0"/>
          </a:p>
          <a:p>
            <a:pPr algn="ctr"/>
            <a:endParaRPr lang="en-US" sz="2800" dirty="0"/>
          </a:p>
        </p:txBody>
      </p:sp>
      <p:cxnSp>
        <p:nvCxnSpPr>
          <p:cNvPr id="155" name="Straight Connector 15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156" name="Title 1"/>
          <p:cNvSpPr txBox="1">
            <a:spLocks/>
          </p:cNvSpPr>
          <p:nvPr/>
        </p:nvSpPr>
        <p:spPr>
          <a:xfrm>
            <a:off x="457200" y="130604"/>
            <a:ext cx="8229600" cy="847546"/>
          </a:xfrm>
          <a:prstGeom prst="rect">
            <a:avLst/>
          </a:prstGeom>
        </p:spPr>
        <p:txBody>
          <a:bodyPr vert="horz" lIns="91440" tIns="45720" rIns="91440" bIns="45720" rtlCol="0" anchor="ctr">
            <a:normAutofit fontScale="85000" lnSpcReduction="10000"/>
          </a:bodyPr>
          <a:lstStyle/>
          <a:p>
            <a:pPr lvl="0">
              <a:spcBef>
                <a:spcPct val="0"/>
              </a:spcBef>
            </a:pPr>
            <a:r>
              <a:rPr lang="en-US" sz="4400" dirty="0"/>
              <a:t>Problems with Large Monolithic Buffer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7" name="Rounded Rectangle 156"/>
          <p:cNvSpPr/>
          <p:nvPr/>
        </p:nvSpPr>
        <p:spPr>
          <a:xfrm>
            <a:off x="457200" y="3933056"/>
            <a:ext cx="8229600" cy="1114425"/>
          </a:xfrm>
          <a:prstGeom prst="roundRect">
            <a:avLst>
              <a:gd name="adj" fmla="val 11694"/>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Goal:</a:t>
            </a:r>
            <a:r>
              <a:rPr lang="en-US" sz="2600" dirty="0">
                <a:solidFill>
                  <a:schemeClr val="tx1"/>
                </a:solidFill>
              </a:rPr>
              <a:t> Design </a:t>
            </a:r>
            <a:r>
              <a:rPr lang="en-US" sz="2600" b="1" dirty="0">
                <a:solidFill>
                  <a:srgbClr val="0066FF"/>
                </a:solidFill>
              </a:rPr>
              <a:t>an application-aware scalable</a:t>
            </a:r>
            <a:r>
              <a:rPr lang="en-US" sz="2600" dirty="0">
                <a:solidFill>
                  <a:schemeClr val="tx1"/>
                </a:solidFill>
              </a:rPr>
              <a:t> </a:t>
            </a:r>
          </a:p>
          <a:p>
            <a:pPr algn="ctr"/>
            <a:r>
              <a:rPr lang="en-US" sz="2600" dirty="0">
                <a:solidFill>
                  <a:schemeClr val="tx1"/>
                </a:solidFill>
              </a:rPr>
              <a:t>memory controller </a:t>
            </a:r>
            <a:r>
              <a:rPr lang="en-US" sz="2600" b="1" dirty="0">
                <a:solidFill>
                  <a:srgbClr val="0066FF"/>
                </a:solidFill>
              </a:rPr>
              <a:t>that reduces interference </a:t>
            </a:r>
          </a:p>
        </p:txBody>
      </p:sp>
      <p:sp>
        <p:nvSpPr>
          <p:cNvPr id="158" name="Slide Number Placeholder 3">
            <a:extLst>
              <a:ext uri="{FF2B5EF4-FFF2-40B4-BE49-F238E27FC236}">
                <a16:creationId xmlns:a16="http://schemas.microsoft.com/office/drawing/2014/main" id="{479A1C88-0246-4084-81FA-03CD8912A9C6}"/>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4">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4">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4">
                                            <p:txEl>
                                              <p:pRg st="9" end="9"/>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4">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4">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nodeType="clickEffect">
                                  <p:stCondLst>
                                    <p:cond delay="0"/>
                                  </p:stCondLst>
                                  <p:childTnLst>
                                    <p:animEffect transition="out" filter="fade">
                                      <p:cBhvr>
                                        <p:cTn id="20" dur="500"/>
                                        <p:tgtEl>
                                          <p:spTgt spid="74">
                                            <p:txEl>
                                              <p:pRg st="7" end="7"/>
                                            </p:txEl>
                                          </p:spTgt>
                                        </p:tgtEl>
                                      </p:cBhvr>
                                    </p:animEffect>
                                    <p:set>
                                      <p:cBhvr>
                                        <p:cTn id="21" dur="1" fill="hold">
                                          <p:stCondLst>
                                            <p:cond delay="499"/>
                                          </p:stCondLst>
                                        </p:cTn>
                                        <p:tgtEl>
                                          <p:spTgt spid="74">
                                            <p:txEl>
                                              <p:pRg st="7" end="7"/>
                                            </p:txEl>
                                          </p:spTgt>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74">
                                            <p:txEl>
                                              <p:pRg st="8" end="8"/>
                                            </p:txEl>
                                          </p:spTgt>
                                        </p:tgtEl>
                                      </p:cBhvr>
                                    </p:animEffect>
                                    <p:set>
                                      <p:cBhvr>
                                        <p:cTn id="24" dur="1" fill="hold">
                                          <p:stCondLst>
                                            <p:cond delay="499"/>
                                          </p:stCondLst>
                                        </p:cTn>
                                        <p:tgtEl>
                                          <p:spTgt spid="74">
                                            <p:txEl>
                                              <p:pRg st="8" end="8"/>
                                            </p:txEl>
                                          </p:spTgt>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74">
                                            <p:txEl>
                                              <p:pRg st="9" end="9"/>
                                            </p:txEl>
                                          </p:spTgt>
                                        </p:tgtEl>
                                      </p:cBhvr>
                                    </p:animEffect>
                                    <p:set>
                                      <p:cBhvr>
                                        <p:cTn id="27" dur="1" fill="hold">
                                          <p:stCondLst>
                                            <p:cond delay="499"/>
                                          </p:stCondLst>
                                        </p:cTn>
                                        <p:tgtEl>
                                          <p:spTgt spid="74">
                                            <p:txEl>
                                              <p:pRg st="9" end="9"/>
                                            </p:txEl>
                                          </p:spTgt>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74">
                                            <p:txEl>
                                              <p:pRg st="10" end="10"/>
                                            </p:txEl>
                                          </p:spTgt>
                                        </p:tgtEl>
                                      </p:cBhvr>
                                    </p:animEffect>
                                    <p:set>
                                      <p:cBhvr>
                                        <p:cTn id="30" dur="1" fill="hold">
                                          <p:stCondLst>
                                            <p:cond delay="499"/>
                                          </p:stCondLst>
                                        </p:cTn>
                                        <p:tgtEl>
                                          <p:spTgt spid="74">
                                            <p:txEl>
                                              <p:pRg st="10" end="10"/>
                                            </p:txEl>
                                          </p:spTgt>
                                        </p:tgtEl>
                                        <p:attrNameLst>
                                          <p:attrName>style.visibility</p:attrName>
                                        </p:attrNameLst>
                                      </p:cBhvr>
                                      <p:to>
                                        <p:strVal val="hidden"/>
                                      </p:to>
                                    </p:set>
                                  </p:childTnLst>
                                </p:cTn>
                              </p:par>
                              <p:par>
                                <p:cTn id="31" presetID="10" presetClass="exit" presetSubtype="0" fill="hold" nodeType="withEffect">
                                  <p:stCondLst>
                                    <p:cond delay="0"/>
                                  </p:stCondLst>
                                  <p:childTnLst>
                                    <p:animEffect transition="out" filter="fade">
                                      <p:cBhvr>
                                        <p:cTn id="32" dur="500"/>
                                        <p:tgtEl>
                                          <p:spTgt spid="74">
                                            <p:txEl>
                                              <p:pRg st="11" end="11"/>
                                            </p:txEl>
                                          </p:spTgt>
                                        </p:tgtEl>
                                      </p:cBhvr>
                                    </p:animEffect>
                                    <p:set>
                                      <p:cBhvr>
                                        <p:cTn id="33" dur="1" fill="hold">
                                          <p:stCondLst>
                                            <p:cond delay="499"/>
                                          </p:stCondLst>
                                        </p:cTn>
                                        <p:tgtEl>
                                          <p:spTgt spid="74">
                                            <p:txEl>
                                              <p:pRg st="11" end="11"/>
                                            </p:txEl>
                                          </p:spTgt>
                                        </p:tgtEl>
                                        <p:attrNameLst>
                                          <p:attrName>style.visibility</p:attrName>
                                        </p:attrNameLst>
                                      </p:cBhvr>
                                      <p:to>
                                        <p:strVal val="hidden"/>
                                      </p:to>
                                    </p:set>
                                  </p:childTnLst>
                                </p:cTn>
                              </p:par>
                              <p:par>
                                <p:cTn id="34" presetID="10" presetClass="entr" presetSubtype="0" fill="hold" grpId="0" nodeType="withEffect">
                                  <p:stCondLst>
                                    <p:cond delay="0"/>
                                  </p:stCondLst>
                                  <p:childTnLst>
                                    <p:set>
                                      <p:cBhvr>
                                        <p:cTn id="35" dur="1" fill="hold">
                                          <p:stCondLst>
                                            <p:cond delay="0"/>
                                          </p:stCondLst>
                                        </p:cTn>
                                        <p:tgtEl>
                                          <p:spTgt spid="154"/>
                                        </p:tgtEl>
                                        <p:attrNameLst>
                                          <p:attrName>style.visibility</p:attrName>
                                        </p:attrNameLst>
                                      </p:cBhvr>
                                      <p:to>
                                        <p:strVal val="visible"/>
                                      </p:to>
                                    </p:set>
                                    <p:animEffect transition="in" filter="fade">
                                      <p:cBhvr>
                                        <p:cTn id="36" dur="500"/>
                                        <p:tgtEl>
                                          <p:spTgt spid="154"/>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57"/>
                                        </p:tgtEl>
                                        <p:attrNameLst>
                                          <p:attrName>style.visibility</p:attrName>
                                        </p:attrNameLst>
                                      </p:cBhvr>
                                      <p:to>
                                        <p:strVal val="visible"/>
                                      </p:to>
                                    </p:set>
                                    <p:animEffect transition="in" filter="blinds(horizontal)">
                                      <p:cBhvr>
                                        <p:cTn id="41" dur="5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uild="p"/>
      <p:bldP spid="154" grpId="0" animBg="1"/>
      <p:bldP spid="15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6431" y="1175657"/>
            <a:ext cx="8847569" cy="4931229"/>
          </a:xfrm>
        </p:spPr>
        <p:txBody>
          <a:bodyPr>
            <a:normAutofit/>
          </a:bodyPr>
          <a:lstStyle/>
          <a:p>
            <a:pPr>
              <a:buNone/>
            </a:pPr>
            <a:r>
              <a:rPr lang="en-US" dirty="0"/>
              <a:t>1) Maximize row buffer hits</a:t>
            </a:r>
          </a:p>
          <a:p>
            <a:pPr lvl="1"/>
            <a:r>
              <a:rPr lang="en-US" dirty="0"/>
              <a:t>Maximize memory bandwidth</a:t>
            </a:r>
          </a:p>
          <a:p>
            <a:pPr lvl="1"/>
            <a:r>
              <a:rPr lang="en-US" dirty="0"/>
              <a:t>Stage 1: Batch Formation </a:t>
            </a:r>
          </a:p>
          <a:p>
            <a:pPr lvl="2">
              <a:buNone/>
            </a:pPr>
            <a:r>
              <a:rPr lang="en-US" dirty="0">
                <a:sym typeface="Wingdings" pitchFamily="2" charset="2"/>
              </a:rPr>
              <a:t> </a:t>
            </a:r>
            <a:r>
              <a:rPr lang="en-US" b="1" dirty="0">
                <a:solidFill>
                  <a:srgbClr val="0066FF"/>
                </a:solidFill>
                <a:sym typeface="Wingdings" pitchFamily="2" charset="2"/>
              </a:rPr>
              <a:t>Group requests </a:t>
            </a:r>
            <a:r>
              <a:rPr lang="en-US" dirty="0">
                <a:sym typeface="Wingdings" pitchFamily="2" charset="2"/>
              </a:rPr>
              <a:t>within an application into batches</a:t>
            </a:r>
            <a:endParaRPr lang="en-US" dirty="0"/>
          </a:p>
          <a:p>
            <a:pPr>
              <a:buNone/>
            </a:pPr>
            <a:r>
              <a:rPr lang="en-US" dirty="0"/>
              <a:t>2) Manage contention between applications</a:t>
            </a:r>
          </a:p>
          <a:p>
            <a:pPr lvl="1"/>
            <a:r>
              <a:rPr lang="en-US" dirty="0"/>
              <a:t>Maximize system throughput and fairness</a:t>
            </a:r>
          </a:p>
          <a:p>
            <a:pPr lvl="1"/>
            <a:r>
              <a:rPr lang="en-US" dirty="0"/>
              <a:t>Stage 2: Batch Scheduler</a:t>
            </a:r>
          </a:p>
          <a:p>
            <a:pPr lvl="2">
              <a:buFont typeface="Wingdings"/>
              <a:buChar char="à"/>
            </a:pPr>
            <a:r>
              <a:rPr lang="en-US" dirty="0">
                <a:sym typeface="Wingdings" pitchFamily="2" charset="2"/>
              </a:rPr>
              <a:t> </a:t>
            </a:r>
            <a:r>
              <a:rPr lang="en-US" b="1" dirty="0">
                <a:solidFill>
                  <a:srgbClr val="0066FF"/>
                </a:solidFill>
                <a:sym typeface="Wingdings" pitchFamily="2" charset="2"/>
              </a:rPr>
              <a:t>Schedule batches </a:t>
            </a:r>
            <a:r>
              <a:rPr lang="en-US" dirty="0">
                <a:sym typeface="Wingdings" pitchFamily="2" charset="2"/>
              </a:rPr>
              <a:t>from different applications</a:t>
            </a:r>
          </a:p>
          <a:p>
            <a:r>
              <a:rPr lang="en-US" dirty="0"/>
              <a:t>Idea: </a:t>
            </a:r>
            <a:r>
              <a:rPr lang="en-US" b="1" dirty="0">
                <a:solidFill>
                  <a:srgbClr val="0066FF"/>
                </a:solidFill>
              </a:rPr>
              <a:t>Decouple the functional tasks</a:t>
            </a:r>
            <a:r>
              <a:rPr lang="en-US" dirty="0">
                <a:solidFill>
                  <a:srgbClr val="0066FF"/>
                </a:solidFill>
              </a:rPr>
              <a:t> </a:t>
            </a:r>
            <a:r>
              <a:rPr lang="en-US" dirty="0"/>
              <a:t>of the memory controller</a:t>
            </a:r>
          </a:p>
          <a:p>
            <a:pPr lvl="1"/>
            <a:r>
              <a:rPr lang="en-US" dirty="0"/>
              <a:t>Partition tasks across </a:t>
            </a:r>
            <a:r>
              <a:rPr lang="en-US" b="1" dirty="0">
                <a:solidFill>
                  <a:srgbClr val="0066FF"/>
                </a:solidFill>
              </a:rPr>
              <a:t>several simpler HW structures</a:t>
            </a:r>
          </a:p>
          <a:p>
            <a:pPr lvl="2">
              <a:buFont typeface="Wingdings"/>
              <a:buChar char="à"/>
            </a:pPr>
            <a:endParaRPr lang="en-US"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7" name="Title 1"/>
          <p:cNvSpPr txBox="1">
            <a:spLocks/>
          </p:cNvSpPr>
          <p:nvPr/>
        </p:nvSpPr>
        <p:spPr>
          <a:xfrm>
            <a:off x="457200" y="130604"/>
            <a:ext cx="8229600" cy="847546"/>
          </a:xfrm>
          <a:prstGeom prst="rect">
            <a:avLst/>
          </a:prstGeom>
        </p:spPr>
        <p:txBody>
          <a:bodyPr vert="horz" lIns="91440" tIns="45720" rIns="91440" bIns="45720" rtlCol="0" anchor="ctr">
            <a:normAutofit fontScale="92500"/>
          </a:bodyPr>
          <a:lstStyle/>
          <a:p>
            <a:pPr lvl="0">
              <a:spcBef>
                <a:spcPct val="0"/>
              </a:spcBef>
            </a:pPr>
            <a:r>
              <a:rPr lang="en-US" sz="4400" dirty="0"/>
              <a:t>Key Functions of a Memory Controller</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 name="Slide Number Placeholder 3">
            <a:extLst>
              <a:ext uri="{FF2B5EF4-FFF2-40B4-BE49-F238E27FC236}">
                <a16:creationId xmlns:a16="http://schemas.microsoft.com/office/drawing/2014/main" id="{F234E07B-F82A-4ABE-A6B0-C69E97E08570}"/>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bwMode="auto">
          <a:xfrm>
            <a:off x="1571650" y="242088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50" name="TextBox 49"/>
          <p:cNvSpPr txBox="1"/>
          <p:nvPr/>
        </p:nvSpPr>
        <p:spPr>
          <a:xfrm>
            <a:off x="1785918" y="1268760"/>
            <a:ext cx="928694" cy="369332"/>
          </a:xfrm>
          <a:prstGeom prst="rect">
            <a:avLst/>
          </a:prstGeom>
          <a:noFill/>
        </p:spPr>
        <p:txBody>
          <a:bodyPr wrap="square" rtlCol="0">
            <a:spAutoFit/>
          </a:bodyPr>
          <a:lstStyle/>
          <a:p>
            <a:r>
              <a:rPr lang="en-US" dirty="0"/>
              <a:t>Core 1</a:t>
            </a:r>
          </a:p>
        </p:txBody>
      </p:sp>
      <p:sp>
        <p:nvSpPr>
          <p:cNvPr id="51" name="TextBox 50"/>
          <p:cNvSpPr txBox="1"/>
          <p:nvPr/>
        </p:nvSpPr>
        <p:spPr>
          <a:xfrm>
            <a:off x="3357554" y="1280902"/>
            <a:ext cx="928694" cy="369332"/>
          </a:xfrm>
          <a:prstGeom prst="rect">
            <a:avLst/>
          </a:prstGeom>
          <a:noFill/>
        </p:spPr>
        <p:txBody>
          <a:bodyPr wrap="square" rtlCol="0">
            <a:spAutoFit/>
          </a:bodyPr>
          <a:lstStyle/>
          <a:p>
            <a:r>
              <a:rPr lang="en-US" dirty="0"/>
              <a:t>Core 2</a:t>
            </a:r>
          </a:p>
        </p:txBody>
      </p:sp>
      <p:sp>
        <p:nvSpPr>
          <p:cNvPr id="52" name="TextBox 51"/>
          <p:cNvSpPr txBox="1"/>
          <p:nvPr/>
        </p:nvSpPr>
        <p:spPr>
          <a:xfrm>
            <a:off x="4929190" y="1280902"/>
            <a:ext cx="928694" cy="369332"/>
          </a:xfrm>
          <a:prstGeom prst="rect">
            <a:avLst/>
          </a:prstGeom>
          <a:noFill/>
        </p:spPr>
        <p:txBody>
          <a:bodyPr wrap="square" rtlCol="0">
            <a:spAutoFit/>
          </a:bodyPr>
          <a:lstStyle/>
          <a:p>
            <a:r>
              <a:rPr lang="en-US" dirty="0"/>
              <a:t>Core 3</a:t>
            </a:r>
          </a:p>
        </p:txBody>
      </p:sp>
      <p:sp>
        <p:nvSpPr>
          <p:cNvPr id="53" name="TextBox 52"/>
          <p:cNvSpPr txBox="1"/>
          <p:nvPr/>
        </p:nvSpPr>
        <p:spPr>
          <a:xfrm>
            <a:off x="6429388" y="1280902"/>
            <a:ext cx="928694" cy="369332"/>
          </a:xfrm>
          <a:prstGeom prst="rect">
            <a:avLst/>
          </a:prstGeom>
          <a:noFill/>
        </p:spPr>
        <p:txBody>
          <a:bodyPr wrap="square" rtlCol="0">
            <a:spAutoFit/>
          </a:bodyPr>
          <a:lstStyle/>
          <a:p>
            <a:r>
              <a:rPr lang="en-US" dirty="0"/>
              <a:t>Core 4</a:t>
            </a:r>
          </a:p>
        </p:txBody>
      </p:sp>
      <p:sp>
        <p:nvSpPr>
          <p:cNvPr id="36" name="Down Arrow 35"/>
          <p:cNvSpPr/>
          <p:nvPr/>
        </p:nvSpPr>
        <p:spPr>
          <a:xfrm>
            <a:off x="3635896"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Down Arrow 44"/>
          <p:cNvSpPr/>
          <p:nvPr/>
        </p:nvSpPr>
        <p:spPr>
          <a:xfrm>
            <a:off x="2051720"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220072"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6732240" y="1844824"/>
            <a:ext cx="216024" cy="4320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bwMode="auto">
          <a:xfrm>
            <a:off x="3157536" y="242886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15" name="Rectangle 14"/>
          <p:cNvSpPr/>
          <p:nvPr/>
        </p:nvSpPr>
        <p:spPr bwMode="auto">
          <a:xfrm>
            <a:off x="4729172" y="2428868"/>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20" name="Rectangle 19"/>
          <p:cNvSpPr/>
          <p:nvPr/>
        </p:nvSpPr>
        <p:spPr bwMode="auto">
          <a:xfrm>
            <a:off x="6229370" y="2456981"/>
            <a:ext cx="1200150" cy="2472217"/>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26" name="Rectangle 25"/>
          <p:cNvSpPr/>
          <p:nvPr/>
        </p:nvSpPr>
        <p:spPr>
          <a:xfrm>
            <a:off x="1691680" y="1919682"/>
            <a:ext cx="928694" cy="357190"/>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A</a:t>
            </a:r>
          </a:p>
        </p:txBody>
      </p:sp>
      <p:sp>
        <p:nvSpPr>
          <p:cNvPr id="29" name="Rectangle 28"/>
          <p:cNvSpPr/>
          <p:nvPr/>
        </p:nvSpPr>
        <p:spPr>
          <a:xfrm>
            <a:off x="3286116" y="1916832"/>
            <a:ext cx="928694" cy="357190"/>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Row B</a:t>
            </a:r>
          </a:p>
        </p:txBody>
      </p:sp>
      <p:sp>
        <p:nvSpPr>
          <p:cNvPr id="30" name="Rectangle 29"/>
          <p:cNvSpPr/>
          <p:nvPr/>
        </p:nvSpPr>
        <p:spPr>
          <a:xfrm>
            <a:off x="3286116" y="1844824"/>
            <a:ext cx="928694" cy="357190"/>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Row B</a:t>
            </a:r>
          </a:p>
        </p:txBody>
      </p:sp>
      <p:sp>
        <p:nvSpPr>
          <p:cNvPr id="31" name="Rectangle 30"/>
          <p:cNvSpPr/>
          <p:nvPr/>
        </p:nvSpPr>
        <p:spPr>
          <a:xfrm>
            <a:off x="3286116" y="1700808"/>
            <a:ext cx="928694" cy="357190"/>
          </a:xfrm>
          <a:prstGeom prst="rect">
            <a:avLst/>
          </a:prstGeom>
          <a:solidFill>
            <a:schemeClr val="accent1">
              <a:lumMod val="5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C</a:t>
            </a:r>
          </a:p>
        </p:txBody>
      </p:sp>
      <p:sp>
        <p:nvSpPr>
          <p:cNvPr id="32" name="Rectangle 31"/>
          <p:cNvSpPr/>
          <p:nvPr/>
        </p:nvSpPr>
        <p:spPr>
          <a:xfrm>
            <a:off x="4857752" y="1916832"/>
            <a:ext cx="928694" cy="357190"/>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D</a:t>
            </a:r>
          </a:p>
        </p:txBody>
      </p:sp>
      <p:sp>
        <p:nvSpPr>
          <p:cNvPr id="33" name="Rectangle 32"/>
          <p:cNvSpPr/>
          <p:nvPr/>
        </p:nvSpPr>
        <p:spPr>
          <a:xfrm>
            <a:off x="4857752" y="1847674"/>
            <a:ext cx="928694" cy="357190"/>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D</a:t>
            </a:r>
          </a:p>
        </p:txBody>
      </p:sp>
      <p:sp>
        <p:nvSpPr>
          <p:cNvPr id="34" name="Rectangle 33"/>
          <p:cNvSpPr/>
          <p:nvPr/>
        </p:nvSpPr>
        <p:spPr>
          <a:xfrm>
            <a:off x="4857752" y="1772816"/>
            <a:ext cx="928694" cy="357190"/>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E</a:t>
            </a:r>
          </a:p>
        </p:txBody>
      </p:sp>
      <p:sp>
        <p:nvSpPr>
          <p:cNvPr id="35" name="Rectangle 34"/>
          <p:cNvSpPr/>
          <p:nvPr/>
        </p:nvSpPr>
        <p:spPr>
          <a:xfrm>
            <a:off x="6357950" y="1916832"/>
            <a:ext cx="928694" cy="357190"/>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F</a:t>
            </a:r>
          </a:p>
        </p:txBody>
      </p:sp>
      <p:sp>
        <p:nvSpPr>
          <p:cNvPr id="38" name="Rectangle 37"/>
          <p:cNvSpPr/>
          <p:nvPr/>
        </p:nvSpPr>
        <p:spPr>
          <a:xfrm>
            <a:off x="4857752" y="1700808"/>
            <a:ext cx="928694" cy="357190"/>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E</a:t>
            </a:r>
          </a:p>
        </p:txBody>
      </p:sp>
      <p:cxnSp>
        <p:nvCxnSpPr>
          <p:cNvPr id="40" name="Straight Connector 39"/>
          <p:cNvCxnSpPr/>
          <p:nvPr/>
        </p:nvCxnSpPr>
        <p:spPr>
          <a:xfrm>
            <a:off x="3143240" y="393305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a:off x="4714876" y="393305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1000100" y="3928542"/>
            <a:ext cx="571504" cy="857780"/>
          </a:xfrm>
          <a:prstGeom prst="straightConnector1">
            <a:avLst/>
          </a:prstGeom>
          <a:ln w="317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72116" y="4816433"/>
            <a:ext cx="2071702" cy="369332"/>
          </a:xfrm>
          <a:prstGeom prst="rect">
            <a:avLst/>
          </a:prstGeom>
          <a:noFill/>
        </p:spPr>
        <p:txBody>
          <a:bodyPr wrap="square" rtlCol="0">
            <a:spAutoFit/>
          </a:bodyPr>
          <a:lstStyle/>
          <a:p>
            <a:r>
              <a:rPr lang="en-US" dirty="0"/>
              <a:t>Batch Boundary</a:t>
            </a:r>
          </a:p>
        </p:txBody>
      </p:sp>
      <p:sp>
        <p:nvSpPr>
          <p:cNvPr id="28" name="Down Arrow 27"/>
          <p:cNvSpPr/>
          <p:nvPr/>
        </p:nvSpPr>
        <p:spPr>
          <a:xfrm>
            <a:off x="3719946" y="5213936"/>
            <a:ext cx="1289654" cy="59132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p:nvPr/>
        </p:nvCxnSpPr>
        <p:spPr>
          <a:xfrm>
            <a:off x="251520" y="530120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1557354" y="393305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771800" y="5805264"/>
            <a:ext cx="3744416" cy="369332"/>
          </a:xfrm>
          <a:prstGeom prst="rect">
            <a:avLst/>
          </a:prstGeom>
          <a:noFill/>
        </p:spPr>
        <p:txBody>
          <a:bodyPr wrap="square" rtlCol="0">
            <a:spAutoFit/>
          </a:bodyPr>
          <a:lstStyle/>
          <a:p>
            <a:r>
              <a:rPr lang="en-US" dirty="0"/>
              <a:t>To Stage 2 (Batch Scheduling)</a:t>
            </a:r>
          </a:p>
        </p:txBody>
      </p:sp>
      <p:sp>
        <p:nvSpPr>
          <p:cNvPr id="56" name="Rectangle 55"/>
          <p:cNvSpPr/>
          <p:nvPr/>
        </p:nvSpPr>
        <p:spPr>
          <a:xfrm>
            <a:off x="1691680" y="1847674"/>
            <a:ext cx="928694" cy="357190"/>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Row A</a:t>
            </a:r>
          </a:p>
        </p:txBody>
      </p:sp>
      <p:cxnSp>
        <p:nvCxnSpPr>
          <p:cNvPr id="42" name="Straight Connector 41"/>
          <p:cNvCxnSpPr/>
          <p:nvPr/>
        </p:nvCxnSpPr>
        <p:spPr>
          <a:xfrm>
            <a:off x="3131840" y="3284984"/>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a:off x="4716016" y="2852936"/>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a:off x="6237874" y="4365104"/>
            <a:ext cx="1214446"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149735" y="3563724"/>
            <a:ext cx="1328545" cy="923330"/>
          </a:xfrm>
          <a:prstGeom prst="rect">
            <a:avLst/>
          </a:prstGeom>
          <a:noFill/>
        </p:spPr>
        <p:txBody>
          <a:bodyPr wrap="square" rtlCol="0">
            <a:spAutoFit/>
          </a:bodyPr>
          <a:lstStyle/>
          <a:p>
            <a:r>
              <a:rPr lang="en-US" dirty="0"/>
              <a:t>Time window expires</a:t>
            </a:r>
          </a:p>
        </p:txBody>
      </p:sp>
      <p:sp>
        <p:nvSpPr>
          <p:cNvPr id="58" name="TextBox 57"/>
          <p:cNvSpPr txBox="1"/>
          <p:nvPr/>
        </p:nvSpPr>
        <p:spPr>
          <a:xfrm>
            <a:off x="2555776" y="980728"/>
            <a:ext cx="3850467" cy="369332"/>
          </a:xfrm>
          <a:prstGeom prst="rect">
            <a:avLst/>
          </a:prstGeom>
          <a:noFill/>
        </p:spPr>
        <p:txBody>
          <a:bodyPr wrap="square" rtlCol="0">
            <a:spAutoFit/>
          </a:bodyPr>
          <a:lstStyle/>
          <a:p>
            <a:r>
              <a:rPr lang="en-US" dirty="0"/>
              <a:t>Next request goes to a different row</a:t>
            </a:r>
          </a:p>
        </p:txBody>
      </p:sp>
      <p:sp>
        <p:nvSpPr>
          <p:cNvPr id="59" name="TextBox 58"/>
          <p:cNvSpPr txBox="1"/>
          <p:nvPr/>
        </p:nvSpPr>
        <p:spPr>
          <a:xfrm>
            <a:off x="179512" y="1052736"/>
            <a:ext cx="1244244" cy="430887"/>
          </a:xfrm>
          <a:prstGeom prst="rect">
            <a:avLst/>
          </a:prstGeom>
          <a:noFill/>
        </p:spPr>
        <p:txBody>
          <a:bodyPr wrap="square" rtlCol="0">
            <a:spAutoFit/>
          </a:bodyPr>
          <a:lstStyle/>
          <a:p>
            <a:r>
              <a:rPr lang="en-US" sz="2200" dirty="0"/>
              <a:t>Stage 1</a:t>
            </a:r>
          </a:p>
        </p:txBody>
      </p:sp>
      <p:sp>
        <p:nvSpPr>
          <p:cNvPr id="60" name="TextBox 59"/>
          <p:cNvSpPr txBox="1"/>
          <p:nvPr/>
        </p:nvSpPr>
        <p:spPr>
          <a:xfrm>
            <a:off x="216024" y="1628800"/>
            <a:ext cx="1403648" cy="646331"/>
          </a:xfrm>
          <a:prstGeom prst="rect">
            <a:avLst/>
          </a:prstGeom>
          <a:noFill/>
        </p:spPr>
        <p:txBody>
          <a:bodyPr wrap="square" rtlCol="0">
            <a:spAutoFit/>
          </a:bodyPr>
          <a:lstStyle/>
          <a:p>
            <a:r>
              <a:rPr lang="en-US" b="1" dirty="0"/>
              <a:t>Batch Formation</a:t>
            </a:r>
          </a:p>
        </p:txBody>
      </p:sp>
      <p:cxnSp>
        <p:nvCxnSpPr>
          <p:cNvPr id="61" name="Straight Connector 60"/>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62" name="Title 1"/>
          <p:cNvSpPr txBox="1">
            <a:spLocks/>
          </p:cNvSpPr>
          <p:nvPr/>
        </p:nvSpPr>
        <p:spPr>
          <a:xfrm>
            <a:off x="457200" y="130604"/>
            <a:ext cx="8229600" cy="847546"/>
          </a:xfrm>
          <a:prstGeom prst="rect">
            <a:avLst/>
          </a:prstGeom>
        </p:spPr>
        <p:txBody>
          <a:bodyPr vert="horz" lIns="91440" tIns="45720" rIns="91440" bIns="45720" rtlCol="0" anchor="ctr">
            <a:normAutofit/>
          </a:bodyPr>
          <a:lstStyle/>
          <a:p>
            <a:pPr lvl="0">
              <a:spcBef>
                <a:spcPct val="0"/>
              </a:spcBef>
            </a:pPr>
            <a:r>
              <a:rPr lang="en-US" sz="4400" dirty="0"/>
              <a:t>Stage 1: Batch Formation Example</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63" name="Slide Number Placeholder 3">
            <a:extLst>
              <a:ext uri="{FF2B5EF4-FFF2-40B4-BE49-F238E27FC236}">
                <a16:creationId xmlns:a16="http://schemas.microsoft.com/office/drawing/2014/main" id="{3257C464-856C-48E8-87D5-CE394FAEB300}"/>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27</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42" presetClass="path" presetSubtype="0" accel="50000" decel="50000" fill="hold" grpId="0" nodeType="withEffect">
                                  <p:stCondLst>
                                    <p:cond delay="0"/>
                                  </p:stCondLst>
                                  <p:childTnLst>
                                    <p:animMotion origin="layout" path="M 5.55556E-7 -2.19061E-6 L 5.55556E-7 0.37289 " pathEditMode="relative" rAng="0" ptsTypes="AA">
                                      <p:cBhvr>
                                        <p:cTn id="8" dur="1000" fill="hold"/>
                                        <p:tgtEl>
                                          <p:spTgt spid="29"/>
                                        </p:tgtEl>
                                        <p:attrNameLst>
                                          <p:attrName>ppt_x</p:attrName>
                                          <p:attrName>ppt_y</p:attrName>
                                        </p:attrNameLst>
                                      </p:cBhvr>
                                      <p:rCtr x="0" y="18644"/>
                                    </p:animMotion>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5.55556E-7 -2.75272E-6 L 5.55556E-7 0.33079 " pathEditMode="relative" rAng="0" ptsTypes="AA">
                                      <p:cBhvr>
                                        <p:cTn id="14" dur="1000" fill="hold"/>
                                        <p:tgtEl>
                                          <p:spTgt spid="30"/>
                                        </p:tgtEl>
                                        <p:attrNameLst>
                                          <p:attrName>ppt_x</p:attrName>
                                          <p:attrName>ppt_y</p:attrName>
                                        </p:attrNameLst>
                                      </p:cBhvr>
                                      <p:rCtr x="0" y="16539"/>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42" presetClass="path" presetSubtype="0" accel="50000" decel="50000" fill="hold" grpId="1" nodeType="clickEffect">
                                  <p:stCondLst>
                                    <p:cond delay="0"/>
                                  </p:stCondLst>
                                  <p:childTnLst>
                                    <p:animMotion origin="layout" path="M 0 0 L 0 0.25 E" pathEditMode="relative" ptsTypes="">
                                      <p:cBhvr>
                                        <p:cTn id="22" dur="1000" fill="hold"/>
                                        <p:tgtEl>
                                          <p:spTgt spid="31"/>
                                        </p:tgtEl>
                                        <p:attrNameLst>
                                          <p:attrName>ppt_x</p:attrName>
                                          <p:attrName>ppt_y</p:attrName>
                                        </p:attrNameLst>
                                      </p:cBhvr>
                                    </p:animMotion>
                                  </p:childTnLst>
                                </p:cTn>
                              </p:par>
                              <p:par>
                                <p:cTn id="23" presetID="10" presetClass="entr" presetSubtype="0" fill="hold" grpId="0" nodeType="withEffect">
                                  <p:stCondLst>
                                    <p:cond delay="0"/>
                                  </p:stCondLst>
                                  <p:childTnLst>
                                    <p:set>
                                      <p:cBhvr>
                                        <p:cTn id="24" dur="1" fill="hold">
                                          <p:stCondLst>
                                            <p:cond delay="0"/>
                                          </p:stCondLst>
                                        </p:cTn>
                                        <p:tgtEl>
                                          <p:spTgt spid="58"/>
                                        </p:tgtEl>
                                        <p:attrNameLst>
                                          <p:attrName>style.visibility</p:attrName>
                                        </p:attrNameLst>
                                      </p:cBhvr>
                                      <p:to>
                                        <p:strVal val="visible"/>
                                      </p:to>
                                    </p:set>
                                    <p:animEffect transition="in" filter="fade">
                                      <p:cBhvr>
                                        <p:cTn id="25" dur="500"/>
                                        <p:tgtEl>
                                          <p:spTgt spid="58"/>
                                        </p:tgtEl>
                                      </p:cBhvr>
                                    </p:animEffect>
                                  </p:childTnLst>
                                </p:cTn>
                              </p:par>
                              <p:par>
                                <p:cTn id="26" presetID="10" presetClass="entr" presetSubtype="0" fill="hold" nodeType="with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fade">
                                      <p:cBhvr>
                                        <p:cTn id="28" dur="500"/>
                                        <p:tgtEl>
                                          <p:spTgt spid="40"/>
                                        </p:tgtEl>
                                      </p:cBhvr>
                                    </p:animEffect>
                                  </p:childTnLst>
                                </p:cTn>
                              </p:par>
                            </p:childTnLst>
                          </p:cTn>
                        </p:par>
                        <p:par>
                          <p:cTn id="29" fill="hold">
                            <p:stCondLst>
                              <p:cond delay="1000"/>
                            </p:stCondLst>
                            <p:childTnLst>
                              <p:par>
                                <p:cTn id="30" presetID="10" presetClass="exit" presetSubtype="0" fill="hold" grpId="1" nodeType="afterEffect">
                                  <p:stCondLst>
                                    <p:cond delay="0"/>
                                  </p:stCondLst>
                                  <p:childTnLst>
                                    <p:animEffect transition="out" filter="fade">
                                      <p:cBhvr>
                                        <p:cTn id="31" dur="500"/>
                                        <p:tgtEl>
                                          <p:spTgt spid="58"/>
                                        </p:tgtEl>
                                      </p:cBhvr>
                                    </p:animEffect>
                                    <p:set>
                                      <p:cBhvr>
                                        <p:cTn id="32" dur="1" fill="hold">
                                          <p:stCondLst>
                                            <p:cond delay="499"/>
                                          </p:stCondLst>
                                        </p:cTn>
                                        <p:tgtEl>
                                          <p:spTgt spid="58"/>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42" presetClass="path" presetSubtype="0" accel="50000" decel="50000" fill="hold" grpId="1" nodeType="withEffect">
                                  <p:stCondLst>
                                    <p:cond delay="0"/>
                                  </p:stCondLst>
                                  <p:childTnLst>
                                    <p:animMotion origin="layout" path="M -3.88889E-6 -4.83229E-6 L -3.88889E-6 0.37289 " pathEditMode="relative" rAng="0" ptsTypes="AA">
                                      <p:cBhvr>
                                        <p:cTn id="38" dur="1000" fill="hold"/>
                                        <p:tgtEl>
                                          <p:spTgt spid="26"/>
                                        </p:tgtEl>
                                        <p:attrNameLst>
                                          <p:attrName>ppt_x</p:attrName>
                                          <p:attrName>ppt_y</p:attrName>
                                        </p:attrNameLst>
                                      </p:cBhvr>
                                      <p:rCtr x="0" y="18644"/>
                                    </p:animMotion>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42" presetClass="path" presetSubtype="0" accel="50000" decel="50000" fill="hold" grpId="1" nodeType="withEffect">
                                  <p:stCondLst>
                                    <p:cond delay="0"/>
                                  </p:stCondLst>
                                  <p:childTnLst>
                                    <p:animMotion origin="layout" path="M -3.88889E-6 4.6056E-6 L -3.88889E-6 0.31991 " pathEditMode="relative" rAng="0" ptsTypes="AA">
                                      <p:cBhvr>
                                        <p:cTn id="44" dur="1000" fill="hold"/>
                                        <p:tgtEl>
                                          <p:spTgt spid="56"/>
                                        </p:tgtEl>
                                        <p:attrNameLst>
                                          <p:attrName>ppt_x</p:attrName>
                                          <p:attrName>ppt_y</p:attrName>
                                        </p:attrNameLst>
                                      </p:cBhvr>
                                      <p:rCtr x="0" y="15984"/>
                                    </p:animMotion>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57"/>
                                        </p:tgtEl>
                                        <p:attrNameLst>
                                          <p:attrName>style.visibility</p:attrName>
                                        </p:attrNameLst>
                                      </p:cBhvr>
                                      <p:to>
                                        <p:strVal val="visible"/>
                                      </p:to>
                                    </p:set>
                                    <p:animEffect transition="in" filter="fade">
                                      <p:cBhvr>
                                        <p:cTn id="52" dur="500"/>
                                        <p:tgtEl>
                                          <p:spTgt spid="57"/>
                                        </p:tgtEl>
                                      </p:cBhvr>
                                    </p:animEffect>
                                  </p:childTnLst>
                                </p:cTn>
                              </p:par>
                              <p:par>
                                <p:cTn id="53" presetID="10"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fade">
                                      <p:cBhvr>
                                        <p:cTn id="55" dur="500"/>
                                        <p:tgtEl>
                                          <p:spTgt spid="4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9"/>
                                        </p:tgtEl>
                                        <p:attrNameLst>
                                          <p:attrName>style.visibility</p:attrName>
                                        </p:attrNameLst>
                                      </p:cBhvr>
                                      <p:to>
                                        <p:strVal val="visible"/>
                                      </p:to>
                                    </p:set>
                                    <p:animEffect transition="in" filter="fade">
                                      <p:cBhvr>
                                        <p:cTn id="58" dur="500"/>
                                        <p:tgtEl>
                                          <p:spTgt spid="49"/>
                                        </p:tgtEl>
                                      </p:cBhvr>
                                    </p:animEffect>
                                  </p:childTnLst>
                                </p:cTn>
                              </p:par>
                              <p:par>
                                <p:cTn id="59" presetID="42" presetClass="path" presetSubtype="0" accel="50000" decel="50000" fill="hold" grpId="2" nodeType="withEffect">
                                  <p:stCondLst>
                                    <p:cond delay="0"/>
                                  </p:stCondLst>
                                  <p:childTnLst>
                                    <p:animMotion origin="layout" path="M -3.88889E-6 0.31991 L -3.88889E-6 0.33032 " pathEditMode="relative" rAng="0" ptsTypes="AA">
                                      <p:cBhvr>
                                        <p:cTn id="60" dur="1000" fill="hold"/>
                                        <p:tgtEl>
                                          <p:spTgt spid="56"/>
                                        </p:tgtEl>
                                        <p:attrNameLst>
                                          <p:attrName>ppt_x</p:attrName>
                                          <p:attrName>ppt_y</p:attrName>
                                        </p:attrNameLst>
                                      </p:cBhvr>
                                      <p:rCtr x="0" y="509"/>
                                    </p:animMotion>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500"/>
                                        <p:tgtEl>
                                          <p:spTgt spid="57"/>
                                        </p:tgtEl>
                                      </p:cBhvr>
                                    </p:animEffect>
                                    <p:set>
                                      <p:cBhvr>
                                        <p:cTn id="65" dur="1" fill="hold">
                                          <p:stCondLst>
                                            <p:cond delay="499"/>
                                          </p:stCondLst>
                                        </p:cTn>
                                        <p:tgtEl>
                                          <p:spTgt spid="57"/>
                                        </p:tgtEl>
                                        <p:attrNameLst>
                                          <p:attrName>style.visibility</p:attrName>
                                        </p:attrNameLst>
                                      </p:cBhvr>
                                      <p:to>
                                        <p:strVal val="hidden"/>
                                      </p:to>
                                    </p:set>
                                  </p:childTnLst>
                                </p:cTn>
                              </p:par>
                              <p:par>
                                <p:cTn id="66" presetID="10" presetClass="exit" presetSubtype="0" fill="hold" nodeType="withEffect">
                                  <p:stCondLst>
                                    <p:cond delay="0"/>
                                  </p:stCondLst>
                                  <p:childTnLst>
                                    <p:animEffect transition="out" filter="fade">
                                      <p:cBhvr>
                                        <p:cTn id="67" dur="500"/>
                                        <p:tgtEl>
                                          <p:spTgt spid="47"/>
                                        </p:tgtEl>
                                      </p:cBhvr>
                                    </p:animEffect>
                                    <p:set>
                                      <p:cBhvr>
                                        <p:cTn id="68" dur="1" fill="hold">
                                          <p:stCondLst>
                                            <p:cond delay="499"/>
                                          </p:stCondLst>
                                        </p:cTn>
                                        <p:tgtEl>
                                          <p:spTgt spid="47"/>
                                        </p:tgtEl>
                                        <p:attrNameLst>
                                          <p:attrName>style.visibility</p:attrName>
                                        </p:attrNameLst>
                                      </p:cBhvr>
                                      <p:to>
                                        <p:strVal val="hidden"/>
                                      </p:to>
                                    </p:set>
                                  </p:childTnLst>
                                </p:cTn>
                              </p:par>
                              <p:par>
                                <p:cTn id="69" presetID="10" presetClass="exit" presetSubtype="0" fill="hold" grpId="1" nodeType="withEffect">
                                  <p:stCondLst>
                                    <p:cond delay="0"/>
                                  </p:stCondLst>
                                  <p:childTnLst>
                                    <p:animEffect transition="out" filter="fade">
                                      <p:cBhvr>
                                        <p:cTn id="70" dur="500"/>
                                        <p:tgtEl>
                                          <p:spTgt spid="49"/>
                                        </p:tgtEl>
                                      </p:cBhvr>
                                    </p:animEffect>
                                    <p:set>
                                      <p:cBhvr>
                                        <p:cTn id="71" dur="1" fill="hold">
                                          <p:stCondLst>
                                            <p:cond delay="499"/>
                                          </p:stCondLst>
                                        </p:cTn>
                                        <p:tgtEl>
                                          <p:spTgt spid="4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32"/>
                                        </p:tgtEl>
                                        <p:attrNameLst>
                                          <p:attrName>style.visibility</p:attrName>
                                        </p:attrNameLst>
                                      </p:cBhvr>
                                      <p:to>
                                        <p:strVal val="visible"/>
                                      </p:to>
                                    </p:set>
                                  </p:childTnLst>
                                </p:cTn>
                              </p:par>
                              <p:par>
                                <p:cTn id="76" presetID="42" presetClass="path" presetSubtype="0" accel="50000" decel="50000" fill="hold" grpId="1" nodeType="withEffect">
                                  <p:stCondLst>
                                    <p:cond delay="0"/>
                                  </p:stCondLst>
                                  <p:childTnLst>
                                    <p:animMotion origin="layout" path="M -4.44444E-6 -2.19061E-6 L -4.44444E-6 0.37289 " pathEditMode="relative" rAng="0" ptsTypes="AA">
                                      <p:cBhvr>
                                        <p:cTn id="77" dur="1000" fill="hold"/>
                                        <p:tgtEl>
                                          <p:spTgt spid="32"/>
                                        </p:tgtEl>
                                        <p:attrNameLst>
                                          <p:attrName>ppt_x</p:attrName>
                                          <p:attrName>ppt_y</p:attrName>
                                        </p:attrNameLst>
                                      </p:cBhvr>
                                      <p:rCtr x="0" y="18644"/>
                                    </p:animMotion>
                                  </p:childTnLst>
                                </p:cTn>
                              </p:par>
                              <p:par>
                                <p:cTn id="78" presetID="1" presetClass="entr" presetSubtype="0" fill="hold" grpId="0" nodeType="withEffect">
                                  <p:stCondLst>
                                    <p:cond delay="0"/>
                                  </p:stCondLst>
                                  <p:childTnLst>
                                    <p:set>
                                      <p:cBhvr>
                                        <p:cTn id="79" dur="1" fill="hold">
                                          <p:stCondLst>
                                            <p:cond delay="0"/>
                                          </p:stCondLst>
                                        </p:cTn>
                                        <p:tgtEl>
                                          <p:spTgt spid="33"/>
                                        </p:tgtEl>
                                        <p:attrNameLst>
                                          <p:attrName>style.visibility</p:attrName>
                                        </p:attrNameLst>
                                      </p:cBhvr>
                                      <p:to>
                                        <p:strVal val="visible"/>
                                      </p:to>
                                    </p:set>
                                  </p:childTnLst>
                                </p:cTn>
                              </p:par>
                              <p:par>
                                <p:cTn id="80" presetID="42" presetClass="path" presetSubtype="0" accel="50000" decel="50000" fill="hold" grpId="1" nodeType="withEffect">
                                  <p:stCondLst>
                                    <p:cond delay="0"/>
                                  </p:stCondLst>
                                  <p:childTnLst>
                                    <p:animMotion origin="layout" path="M -4.44444E-6 4.6056E-6 L -4.44444E-6 0.33032 " pathEditMode="relative" rAng="0" ptsTypes="AA">
                                      <p:cBhvr>
                                        <p:cTn id="81" dur="1000" fill="hold"/>
                                        <p:tgtEl>
                                          <p:spTgt spid="33"/>
                                        </p:tgtEl>
                                        <p:attrNameLst>
                                          <p:attrName>ppt_x</p:attrName>
                                          <p:attrName>ppt_y</p:attrName>
                                        </p:attrNameLst>
                                      </p:cBhvr>
                                      <p:rCtr x="0" y="16516"/>
                                    </p:animMotion>
                                  </p:childTnLst>
                                </p:cTn>
                              </p:par>
                              <p:par>
                                <p:cTn id="82" presetID="10" presetClass="entr" presetSubtype="0" fill="hold" nodeType="withEffect">
                                  <p:stCondLst>
                                    <p:cond delay="0"/>
                                  </p:stCondLst>
                                  <p:childTnLst>
                                    <p:set>
                                      <p:cBhvr>
                                        <p:cTn id="83" dur="1" fill="hold">
                                          <p:stCondLst>
                                            <p:cond delay="0"/>
                                          </p:stCondLst>
                                        </p:cTn>
                                        <p:tgtEl>
                                          <p:spTgt spid="41"/>
                                        </p:tgtEl>
                                        <p:attrNameLst>
                                          <p:attrName>style.visibility</p:attrName>
                                        </p:attrNameLst>
                                      </p:cBhvr>
                                      <p:to>
                                        <p:strVal val="visible"/>
                                      </p:to>
                                    </p:set>
                                    <p:animEffect transition="in" filter="fade">
                                      <p:cBhvr>
                                        <p:cTn id="84" dur="500"/>
                                        <p:tgtEl>
                                          <p:spTgt spid="41"/>
                                        </p:tgtEl>
                                      </p:cBhvr>
                                    </p:animEffect>
                                  </p:childTnLst>
                                </p:cTn>
                              </p:par>
                            </p:childTnLst>
                          </p:cTn>
                        </p:par>
                        <p:par>
                          <p:cTn id="85" fill="hold">
                            <p:stCondLst>
                              <p:cond delay="1000"/>
                            </p:stCondLst>
                            <p:childTnLst>
                              <p:par>
                                <p:cTn id="86" presetID="1" presetClass="entr" presetSubtype="0" fill="hold" grpId="0" nodeType="afterEffect">
                                  <p:stCondLst>
                                    <p:cond delay="0"/>
                                  </p:stCondLst>
                                  <p:childTnLst>
                                    <p:set>
                                      <p:cBhvr>
                                        <p:cTn id="87" dur="1" fill="hold">
                                          <p:stCondLst>
                                            <p:cond delay="0"/>
                                          </p:stCondLst>
                                        </p:cTn>
                                        <p:tgtEl>
                                          <p:spTgt spid="34"/>
                                        </p:tgtEl>
                                        <p:attrNameLst>
                                          <p:attrName>style.visibility</p:attrName>
                                        </p:attrNameLst>
                                      </p:cBhvr>
                                      <p:to>
                                        <p:strVal val="visible"/>
                                      </p:to>
                                    </p:set>
                                  </p:childTnLst>
                                </p:cTn>
                              </p:par>
                              <p:par>
                                <p:cTn id="88" presetID="42" presetClass="path" presetSubtype="0" accel="50000" decel="50000" fill="hold" grpId="1" nodeType="withEffect">
                                  <p:stCondLst>
                                    <p:cond delay="0"/>
                                  </p:stCondLst>
                                  <p:childTnLst>
                                    <p:animMotion origin="layout" path="M -4.44444E-6 -3.31483E-6 L -4.44444E-6 0.23641 " pathEditMode="relative" rAng="0" ptsTypes="AA">
                                      <p:cBhvr>
                                        <p:cTn id="89" dur="1000" fill="hold"/>
                                        <p:tgtEl>
                                          <p:spTgt spid="34"/>
                                        </p:tgtEl>
                                        <p:attrNameLst>
                                          <p:attrName>ppt_x</p:attrName>
                                          <p:attrName>ppt_y</p:attrName>
                                        </p:attrNameLst>
                                      </p:cBhvr>
                                      <p:rCtr x="0" y="11820"/>
                                    </p:animMotion>
                                  </p:childTnLst>
                                </p:cTn>
                              </p:par>
                              <p:par>
                                <p:cTn id="90" presetID="10" presetClass="entr" presetSubtype="0" fill="hold" nodeType="withEffect">
                                  <p:stCondLst>
                                    <p:cond delay="0"/>
                                  </p:stCondLst>
                                  <p:childTnLst>
                                    <p:set>
                                      <p:cBhvr>
                                        <p:cTn id="91" dur="1" fill="hold">
                                          <p:stCondLst>
                                            <p:cond delay="0"/>
                                          </p:stCondLst>
                                        </p:cTn>
                                        <p:tgtEl>
                                          <p:spTgt spid="42"/>
                                        </p:tgtEl>
                                        <p:attrNameLst>
                                          <p:attrName>style.visibility</p:attrName>
                                        </p:attrNameLst>
                                      </p:cBhvr>
                                      <p:to>
                                        <p:strVal val="visible"/>
                                      </p:to>
                                    </p:set>
                                    <p:animEffect transition="in" filter="fade">
                                      <p:cBhvr>
                                        <p:cTn id="92" dur="500"/>
                                        <p:tgtEl>
                                          <p:spTgt spid="42"/>
                                        </p:tgtEl>
                                      </p:cBhvr>
                                    </p:animEffect>
                                  </p:childTnLst>
                                </p:cTn>
                              </p:par>
                              <p:par>
                                <p:cTn id="93" presetID="1" presetClass="entr" presetSubtype="0" fill="hold" grpId="0" nodeType="withEffect">
                                  <p:stCondLst>
                                    <p:cond delay="0"/>
                                  </p:stCondLst>
                                  <p:childTnLst>
                                    <p:set>
                                      <p:cBhvr>
                                        <p:cTn id="94" dur="1" fill="hold">
                                          <p:stCondLst>
                                            <p:cond delay="0"/>
                                          </p:stCondLst>
                                        </p:cTn>
                                        <p:tgtEl>
                                          <p:spTgt spid="38"/>
                                        </p:tgtEl>
                                        <p:attrNameLst>
                                          <p:attrName>style.visibility</p:attrName>
                                        </p:attrNameLst>
                                      </p:cBhvr>
                                      <p:to>
                                        <p:strVal val="visible"/>
                                      </p:to>
                                    </p:set>
                                  </p:childTnLst>
                                </p:cTn>
                              </p:par>
                              <p:par>
                                <p:cTn id="95" presetID="42" presetClass="path" presetSubtype="0" accel="50000" decel="50000" fill="hold" grpId="1" nodeType="withEffect">
                                  <p:stCondLst>
                                    <p:cond delay="0"/>
                                  </p:stCondLst>
                                  <p:childTnLst>
                                    <p:animMotion origin="layout" path="M -4.44444E-6 -2.5561E-6 L -4.44444E-6 0.19454 " pathEditMode="relative" rAng="0" ptsTypes="AA">
                                      <p:cBhvr>
                                        <p:cTn id="96" dur="1000" fill="hold"/>
                                        <p:tgtEl>
                                          <p:spTgt spid="38"/>
                                        </p:tgtEl>
                                        <p:attrNameLst>
                                          <p:attrName>ppt_x</p:attrName>
                                          <p:attrName>ppt_y</p:attrName>
                                        </p:attrNameLst>
                                      </p:cBhvr>
                                      <p:rCtr x="0" y="9715"/>
                                    </p:animMotion>
                                  </p:childTnLst>
                                </p:cTn>
                              </p:par>
                            </p:childTnLst>
                          </p:cTn>
                        </p:par>
                        <p:par>
                          <p:cTn id="97" fill="hold">
                            <p:stCondLst>
                              <p:cond delay="2000"/>
                            </p:stCondLst>
                            <p:childTnLst>
                              <p:par>
                                <p:cTn id="98" presetID="1" presetClass="entr" presetSubtype="0" fill="hold" grpId="0" nodeType="afterEffect">
                                  <p:stCondLst>
                                    <p:cond delay="0"/>
                                  </p:stCondLst>
                                  <p:childTnLst>
                                    <p:set>
                                      <p:cBhvr>
                                        <p:cTn id="99" dur="1" fill="hold">
                                          <p:stCondLst>
                                            <p:cond delay="0"/>
                                          </p:stCondLst>
                                        </p:cTn>
                                        <p:tgtEl>
                                          <p:spTgt spid="35"/>
                                        </p:tgtEl>
                                        <p:attrNameLst>
                                          <p:attrName>style.visibility</p:attrName>
                                        </p:attrNameLst>
                                      </p:cBhvr>
                                      <p:to>
                                        <p:strVal val="visible"/>
                                      </p:to>
                                    </p:set>
                                  </p:childTnLst>
                                </p:cTn>
                              </p:par>
                              <p:par>
                                <p:cTn id="100" presetID="42" presetClass="path" presetSubtype="0" accel="50000" decel="50000" fill="hold" grpId="1" nodeType="withEffect">
                                  <p:stCondLst>
                                    <p:cond delay="0"/>
                                  </p:stCondLst>
                                  <p:childTnLst>
                                    <p:animMotion origin="layout" path="M 3.05556E-6 -2.19061E-6 L 3.05556E-6 0.37289 " pathEditMode="relative" rAng="0" ptsTypes="AA">
                                      <p:cBhvr>
                                        <p:cTn id="101" dur="1000" fill="hold"/>
                                        <p:tgtEl>
                                          <p:spTgt spid="35"/>
                                        </p:tgtEl>
                                        <p:attrNameLst>
                                          <p:attrName>ppt_x</p:attrName>
                                          <p:attrName>ppt_y</p:attrName>
                                        </p:attrNameLst>
                                      </p:cBhvr>
                                      <p:rCtr x="0" y="18644"/>
                                    </p:animMotion>
                                  </p:childTnLst>
                                </p:cTn>
                              </p:par>
                              <p:par>
                                <p:cTn id="102" presetID="10" presetClass="entr" presetSubtype="0" fill="hold" nodeType="withEffect">
                                  <p:stCondLst>
                                    <p:cond delay="0"/>
                                  </p:stCondLst>
                                  <p:childTnLst>
                                    <p:set>
                                      <p:cBhvr>
                                        <p:cTn id="103" dur="1" fill="hold">
                                          <p:stCondLst>
                                            <p:cond delay="0"/>
                                          </p:stCondLst>
                                        </p:cTn>
                                        <p:tgtEl>
                                          <p:spTgt spid="43"/>
                                        </p:tgtEl>
                                        <p:attrNameLst>
                                          <p:attrName>style.visibility</p:attrName>
                                        </p:attrNameLst>
                                      </p:cBhvr>
                                      <p:to>
                                        <p:strVal val="visible"/>
                                      </p:to>
                                    </p:set>
                                    <p:animEffect transition="in" filter="fade">
                                      <p:cBhvr>
                                        <p:cTn id="104" dur="500"/>
                                        <p:tgtEl>
                                          <p:spTgt spid="43"/>
                                        </p:tgtEl>
                                      </p:cBhvr>
                                    </p:animEffect>
                                  </p:childTnLst>
                                </p:cTn>
                              </p:par>
                              <p:par>
                                <p:cTn id="105" presetID="10" presetClass="entr" presetSubtype="0" fill="hold" nodeType="withEffect">
                                  <p:stCondLst>
                                    <p:cond delay="0"/>
                                  </p:stCondLst>
                                  <p:childTnLst>
                                    <p:set>
                                      <p:cBhvr>
                                        <p:cTn id="106" dur="1" fill="hold">
                                          <p:stCondLst>
                                            <p:cond delay="0"/>
                                          </p:stCondLst>
                                        </p:cTn>
                                        <p:tgtEl>
                                          <p:spTgt spid="54"/>
                                        </p:tgtEl>
                                        <p:attrNameLst>
                                          <p:attrName>style.visibility</p:attrName>
                                        </p:attrNameLst>
                                      </p:cBhvr>
                                      <p:to>
                                        <p:strVal val="visible"/>
                                      </p:to>
                                    </p:set>
                                    <p:animEffect transition="in" filter="fade">
                                      <p:cBhvr>
                                        <p:cTn id="107"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6" grpId="1" animBg="1"/>
      <p:bldP spid="29" grpId="0" animBg="1"/>
      <p:bldP spid="29" grpId="1" animBg="1"/>
      <p:bldP spid="30" grpId="0" animBg="1"/>
      <p:bldP spid="30" grpId="1"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8" grpId="0" animBg="1"/>
      <p:bldP spid="38" grpId="1" animBg="1"/>
      <p:bldP spid="49" grpId="0"/>
      <p:bldP spid="49" grpId="1"/>
      <p:bldP spid="56" grpId="0" animBg="1"/>
      <p:bldP spid="56" grpId="1" animBg="1"/>
      <p:bldP spid="56" grpId="2" animBg="1"/>
      <p:bldP spid="57" grpId="0"/>
      <p:bldP spid="57" grpId="1"/>
      <p:bldP spid="58" grpId="0"/>
      <p:bldP spid="58"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 name="Slide Number Placeholder 3">
            <a:extLst>
              <a:ext uri="{FF2B5EF4-FFF2-40B4-BE49-F238E27FC236}">
                <a16:creationId xmlns:a16="http://schemas.microsoft.com/office/drawing/2014/main" id="{92F02CAC-77EE-49AB-BF17-5F339D9B92D5}"/>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28</a:t>
            </a:fld>
            <a:endParaRPr lang="en-US"/>
          </a:p>
        </p:txBody>
      </p:sp>
      <p:sp>
        <p:nvSpPr>
          <p:cNvPr id="85" name="TextBox 84"/>
          <p:cNvSpPr txBox="1"/>
          <p:nvPr/>
        </p:nvSpPr>
        <p:spPr>
          <a:xfrm>
            <a:off x="1839821" y="3212976"/>
            <a:ext cx="5050441"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a:t>Batch Scheduler</a:t>
            </a:r>
          </a:p>
        </p:txBody>
      </p:sp>
      <p:sp>
        <p:nvSpPr>
          <p:cNvPr id="53" name="TextBox 52"/>
          <p:cNvSpPr txBox="1"/>
          <p:nvPr/>
        </p:nvSpPr>
        <p:spPr>
          <a:xfrm>
            <a:off x="4338312" y="3212976"/>
            <a:ext cx="2546081" cy="523220"/>
          </a:xfrm>
          <a:prstGeom prst="rect">
            <a:avLst/>
          </a:prstGeom>
          <a:solidFill>
            <a:schemeClr val="accent1">
              <a:lumMod val="20000"/>
              <a:lumOff val="80000"/>
            </a:schemeClr>
          </a:solidFill>
          <a:ln w="38100">
            <a:solidFill>
              <a:schemeClr val="tx1"/>
            </a:solidFill>
          </a:ln>
        </p:spPr>
        <p:txBody>
          <a:bodyPr wrap="square" rtlCol="0">
            <a:spAutoFit/>
          </a:bodyPr>
          <a:lstStyle/>
          <a:p>
            <a:pPr algn="ctr"/>
            <a:r>
              <a:rPr lang="en-US" sz="2800" dirty="0"/>
              <a:t>Round-Robin</a:t>
            </a:r>
          </a:p>
        </p:txBody>
      </p:sp>
      <p:sp>
        <p:nvSpPr>
          <p:cNvPr id="52" name="TextBox 51"/>
          <p:cNvSpPr txBox="1"/>
          <p:nvPr/>
        </p:nvSpPr>
        <p:spPr>
          <a:xfrm>
            <a:off x="1839821" y="3212976"/>
            <a:ext cx="2498491" cy="523220"/>
          </a:xfrm>
          <a:prstGeom prst="rect">
            <a:avLst/>
          </a:prstGeom>
          <a:solidFill>
            <a:schemeClr val="accent1">
              <a:lumMod val="20000"/>
              <a:lumOff val="80000"/>
            </a:schemeClr>
          </a:solidFill>
          <a:ln w="38100">
            <a:solidFill>
              <a:schemeClr val="tx1"/>
            </a:solidFill>
          </a:ln>
        </p:spPr>
        <p:txBody>
          <a:bodyPr wrap="square" rtlCol="0">
            <a:spAutoFit/>
          </a:bodyPr>
          <a:lstStyle/>
          <a:p>
            <a:pPr algn="ctr"/>
            <a:r>
              <a:rPr lang="en-US" sz="2800" dirty="0"/>
              <a:t>SJF</a:t>
            </a:r>
          </a:p>
        </p:txBody>
      </p:sp>
      <p:grpSp>
        <p:nvGrpSpPr>
          <p:cNvPr id="2" name="Group 9"/>
          <p:cNvGrpSpPr/>
          <p:nvPr/>
        </p:nvGrpSpPr>
        <p:grpSpPr>
          <a:xfrm>
            <a:off x="2634927" y="4005064"/>
            <a:ext cx="3532620" cy="1937073"/>
            <a:chOff x="2634927" y="4005064"/>
            <a:chExt cx="3532620" cy="1937073"/>
          </a:xfrm>
        </p:grpSpPr>
        <p:sp>
          <p:nvSpPr>
            <p:cNvPr id="86" name="Rectangle 85"/>
            <p:cNvSpPr/>
            <p:nvPr/>
          </p:nvSpPr>
          <p:spPr bwMode="auto">
            <a:xfrm>
              <a:off x="2719797" y="4005064"/>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87" name="Rectangle 86"/>
            <p:cNvSpPr/>
            <p:nvPr/>
          </p:nvSpPr>
          <p:spPr bwMode="auto">
            <a:xfrm>
              <a:off x="3611130" y="4009336"/>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88" name="Rectangle 87"/>
            <p:cNvSpPr/>
            <p:nvPr/>
          </p:nvSpPr>
          <p:spPr bwMode="auto">
            <a:xfrm>
              <a:off x="4494454" y="4009336"/>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89" name="Rectangle 88"/>
            <p:cNvSpPr/>
            <p:nvPr/>
          </p:nvSpPr>
          <p:spPr bwMode="auto">
            <a:xfrm>
              <a:off x="5337627" y="4010099"/>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90" name="TextBox 89"/>
            <p:cNvSpPr txBox="1"/>
            <p:nvPr/>
          </p:nvSpPr>
          <p:spPr>
            <a:xfrm>
              <a:off x="2634927" y="5570656"/>
              <a:ext cx="928694" cy="369332"/>
            </a:xfrm>
            <a:prstGeom prst="rect">
              <a:avLst/>
            </a:prstGeom>
            <a:noFill/>
          </p:spPr>
          <p:txBody>
            <a:bodyPr wrap="square" rtlCol="0">
              <a:spAutoFit/>
            </a:bodyPr>
            <a:lstStyle/>
            <a:p>
              <a:r>
                <a:rPr lang="en-US" dirty="0"/>
                <a:t>Bank 1</a:t>
              </a:r>
            </a:p>
          </p:txBody>
        </p:sp>
        <p:sp>
          <p:nvSpPr>
            <p:cNvPr id="91" name="TextBox 90"/>
            <p:cNvSpPr txBox="1"/>
            <p:nvPr/>
          </p:nvSpPr>
          <p:spPr>
            <a:xfrm>
              <a:off x="3508547" y="5572805"/>
              <a:ext cx="928694" cy="369332"/>
            </a:xfrm>
            <a:prstGeom prst="rect">
              <a:avLst/>
            </a:prstGeom>
            <a:noFill/>
          </p:spPr>
          <p:txBody>
            <a:bodyPr wrap="square" rtlCol="0">
              <a:spAutoFit/>
            </a:bodyPr>
            <a:lstStyle/>
            <a:p>
              <a:r>
                <a:rPr lang="en-US" dirty="0"/>
                <a:t>Bank 2</a:t>
              </a:r>
            </a:p>
          </p:txBody>
        </p:sp>
        <p:sp>
          <p:nvSpPr>
            <p:cNvPr id="92" name="TextBox 91"/>
            <p:cNvSpPr txBox="1"/>
            <p:nvPr/>
          </p:nvSpPr>
          <p:spPr>
            <a:xfrm>
              <a:off x="4397031" y="5570656"/>
              <a:ext cx="928694" cy="369332"/>
            </a:xfrm>
            <a:prstGeom prst="rect">
              <a:avLst/>
            </a:prstGeom>
            <a:noFill/>
          </p:spPr>
          <p:txBody>
            <a:bodyPr wrap="square" rtlCol="0">
              <a:spAutoFit/>
            </a:bodyPr>
            <a:lstStyle/>
            <a:p>
              <a:r>
                <a:rPr lang="en-US" dirty="0"/>
                <a:t>Bank 3</a:t>
              </a:r>
            </a:p>
          </p:txBody>
        </p:sp>
        <p:sp>
          <p:nvSpPr>
            <p:cNvPr id="93" name="TextBox 92"/>
            <p:cNvSpPr txBox="1"/>
            <p:nvPr/>
          </p:nvSpPr>
          <p:spPr>
            <a:xfrm>
              <a:off x="5238853" y="5568043"/>
              <a:ext cx="928694" cy="369332"/>
            </a:xfrm>
            <a:prstGeom prst="rect">
              <a:avLst/>
            </a:prstGeom>
            <a:noFill/>
          </p:spPr>
          <p:txBody>
            <a:bodyPr wrap="square" rtlCol="0">
              <a:spAutoFit/>
            </a:bodyPr>
            <a:lstStyle/>
            <a:p>
              <a:r>
                <a:rPr lang="en-US" dirty="0"/>
                <a:t>Bank 4</a:t>
              </a:r>
            </a:p>
          </p:txBody>
        </p:sp>
      </p:grpSp>
      <p:sp>
        <p:nvSpPr>
          <p:cNvPr id="60" name="TextBox 59"/>
          <p:cNvSpPr txBox="1"/>
          <p:nvPr/>
        </p:nvSpPr>
        <p:spPr>
          <a:xfrm>
            <a:off x="2203146" y="971436"/>
            <a:ext cx="928694" cy="369332"/>
          </a:xfrm>
          <a:prstGeom prst="rect">
            <a:avLst/>
          </a:prstGeom>
          <a:noFill/>
        </p:spPr>
        <p:txBody>
          <a:bodyPr wrap="square" rtlCol="0">
            <a:spAutoFit/>
          </a:bodyPr>
          <a:lstStyle/>
          <a:p>
            <a:r>
              <a:rPr lang="en-US" dirty="0"/>
              <a:t>Core 1</a:t>
            </a:r>
          </a:p>
        </p:txBody>
      </p:sp>
      <p:sp>
        <p:nvSpPr>
          <p:cNvPr id="61" name="TextBox 60"/>
          <p:cNvSpPr txBox="1"/>
          <p:nvPr/>
        </p:nvSpPr>
        <p:spPr>
          <a:xfrm>
            <a:off x="3067242" y="980728"/>
            <a:ext cx="928694" cy="369332"/>
          </a:xfrm>
          <a:prstGeom prst="rect">
            <a:avLst/>
          </a:prstGeom>
          <a:noFill/>
        </p:spPr>
        <p:txBody>
          <a:bodyPr wrap="square" rtlCol="0">
            <a:spAutoFit/>
          </a:bodyPr>
          <a:lstStyle/>
          <a:p>
            <a:r>
              <a:rPr lang="en-US" dirty="0"/>
              <a:t>Core 2</a:t>
            </a:r>
          </a:p>
        </p:txBody>
      </p:sp>
      <p:sp>
        <p:nvSpPr>
          <p:cNvPr id="62" name="TextBox 61"/>
          <p:cNvSpPr txBox="1"/>
          <p:nvPr/>
        </p:nvSpPr>
        <p:spPr>
          <a:xfrm>
            <a:off x="4003346" y="971436"/>
            <a:ext cx="928694" cy="369332"/>
          </a:xfrm>
          <a:prstGeom prst="rect">
            <a:avLst/>
          </a:prstGeom>
          <a:noFill/>
        </p:spPr>
        <p:txBody>
          <a:bodyPr wrap="square" rtlCol="0">
            <a:spAutoFit/>
          </a:bodyPr>
          <a:lstStyle/>
          <a:p>
            <a:r>
              <a:rPr lang="en-US" dirty="0"/>
              <a:t>Core 3</a:t>
            </a:r>
          </a:p>
        </p:txBody>
      </p:sp>
      <p:sp>
        <p:nvSpPr>
          <p:cNvPr id="63" name="TextBox 62"/>
          <p:cNvSpPr txBox="1"/>
          <p:nvPr/>
        </p:nvSpPr>
        <p:spPr>
          <a:xfrm>
            <a:off x="4867442" y="980728"/>
            <a:ext cx="928694" cy="369332"/>
          </a:xfrm>
          <a:prstGeom prst="rect">
            <a:avLst/>
          </a:prstGeom>
          <a:noFill/>
        </p:spPr>
        <p:txBody>
          <a:bodyPr wrap="square" rtlCol="0">
            <a:spAutoFit/>
          </a:bodyPr>
          <a:lstStyle/>
          <a:p>
            <a:r>
              <a:rPr lang="en-US" dirty="0"/>
              <a:t>Core 4</a:t>
            </a:r>
          </a:p>
        </p:txBody>
      </p:sp>
      <p:sp>
        <p:nvSpPr>
          <p:cNvPr id="59" name="Rectangle 58"/>
          <p:cNvSpPr/>
          <p:nvPr/>
        </p:nvSpPr>
        <p:spPr bwMode="auto">
          <a:xfrm>
            <a:off x="2287749" y="1582218"/>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64" name="Down Arrow 63"/>
          <p:cNvSpPr/>
          <p:nvPr/>
        </p:nvSpPr>
        <p:spPr>
          <a:xfrm>
            <a:off x="3447939"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2557568"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Down Arrow 65"/>
          <p:cNvSpPr/>
          <p:nvPr/>
        </p:nvSpPr>
        <p:spPr>
          <a:xfrm>
            <a:off x="4338312"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Down Arrow 66"/>
          <p:cNvSpPr/>
          <p:nvPr/>
        </p:nvSpPr>
        <p:spPr>
          <a:xfrm>
            <a:off x="5188211"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p:cNvSpPr/>
          <p:nvPr/>
        </p:nvSpPr>
        <p:spPr bwMode="auto">
          <a:xfrm>
            <a:off x="3179082"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69" name="Rectangle 68"/>
          <p:cNvSpPr/>
          <p:nvPr/>
        </p:nvSpPr>
        <p:spPr bwMode="auto">
          <a:xfrm>
            <a:off x="4062406"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70" name="Rectangle 69"/>
          <p:cNvSpPr/>
          <p:nvPr/>
        </p:nvSpPr>
        <p:spPr bwMode="auto">
          <a:xfrm>
            <a:off x="4932040" y="1589634"/>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74" name="Rectangle 73"/>
          <p:cNvSpPr/>
          <p:nvPr/>
        </p:nvSpPr>
        <p:spPr>
          <a:xfrm>
            <a:off x="3251349" y="2111152"/>
            <a:ext cx="521964" cy="191208"/>
          </a:xfrm>
          <a:prstGeom prst="rect">
            <a:avLst/>
          </a:prstGeom>
          <a:solidFill>
            <a:schemeClr val="accent1">
              <a:lumMod val="5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p:cNvSpPr/>
          <p:nvPr/>
        </p:nvSpPr>
        <p:spPr>
          <a:xfrm>
            <a:off x="5004048" y="2729711"/>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p:cNvSpPr/>
          <p:nvPr/>
        </p:nvSpPr>
        <p:spPr>
          <a:xfrm>
            <a:off x="4134673" y="2095912"/>
            <a:ext cx="521964" cy="191208"/>
          </a:xfrm>
          <a:prstGeom prst="rect">
            <a:avLst/>
          </a:prstGeom>
          <a:solidFill>
            <a:srgbClr val="663D63"/>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Connector 79"/>
          <p:cNvCxnSpPr/>
          <p:nvPr/>
        </p:nvCxnSpPr>
        <p:spPr>
          <a:xfrm>
            <a:off x="3171047"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4054371"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2279714" y="2391698"/>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a:off x="251520" y="386104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a:off x="251520" y="3140968"/>
            <a:ext cx="835292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323528" y="1412776"/>
            <a:ext cx="2232248" cy="1384995"/>
          </a:xfrm>
          <a:prstGeom prst="rect">
            <a:avLst/>
          </a:prstGeom>
          <a:noFill/>
        </p:spPr>
        <p:txBody>
          <a:bodyPr wrap="square" rtlCol="0">
            <a:spAutoFit/>
          </a:bodyPr>
          <a:lstStyle/>
          <a:p>
            <a:r>
              <a:rPr lang="en-US" sz="2800" dirty="0"/>
              <a:t>Stage 1:</a:t>
            </a:r>
          </a:p>
          <a:p>
            <a:r>
              <a:rPr lang="en-US" sz="2800" dirty="0"/>
              <a:t>Batch </a:t>
            </a:r>
          </a:p>
          <a:p>
            <a:r>
              <a:rPr lang="en-US" sz="2800" dirty="0"/>
              <a:t>Formation</a:t>
            </a:r>
          </a:p>
        </p:txBody>
      </p:sp>
      <p:sp>
        <p:nvSpPr>
          <p:cNvPr id="44" name="Rectangle 43"/>
          <p:cNvSpPr/>
          <p:nvPr/>
        </p:nvSpPr>
        <p:spPr bwMode="auto">
          <a:xfrm>
            <a:off x="5796136" y="1586490"/>
            <a:ext cx="674533" cy="1410462"/>
          </a:xfrm>
          <a:prstGeom prst="rect">
            <a:avLst/>
          </a:prstGeom>
          <a:solidFill>
            <a:schemeClr val="bg1">
              <a:lumMod val="85000"/>
            </a:schemeClr>
          </a:solidFill>
          <a:ln w="25400" algn="ctr">
            <a:solidFill>
              <a:schemeClr val="tx1"/>
            </a:solidFill>
            <a:round/>
            <a:headEnd/>
            <a:tailEnd/>
          </a:ln>
          <a:effectLst>
            <a:outerShdw blurRad="50800" dist="38100" dir="5400000" algn="t" rotWithShape="0">
              <a:prstClr val="black">
                <a:alpha val="40000"/>
              </a:prstClr>
            </a:outerShdw>
          </a:effectLst>
        </p:spPr>
        <p:txBody>
          <a:bodyPr lIns="228600" tIns="45714" rIns="228600" bIns="45714" rtlCol="0" anchor="ctr"/>
          <a:lstStyle/>
          <a:p>
            <a:pPr marL="1588" indent="-1588" algn="ctr" defTabSz="913183"/>
            <a:endParaRPr lang="en-US" b="1" dirty="0">
              <a:cs typeface="Arial" charset="0"/>
            </a:endParaRPr>
          </a:p>
        </p:txBody>
      </p:sp>
      <p:sp>
        <p:nvSpPr>
          <p:cNvPr id="45" name="TextBox 44"/>
          <p:cNvSpPr txBox="1"/>
          <p:nvPr/>
        </p:nvSpPr>
        <p:spPr>
          <a:xfrm>
            <a:off x="5803546" y="980728"/>
            <a:ext cx="928694" cy="369332"/>
          </a:xfrm>
          <a:prstGeom prst="rect">
            <a:avLst/>
          </a:prstGeom>
          <a:noFill/>
        </p:spPr>
        <p:txBody>
          <a:bodyPr wrap="square" rtlCol="0">
            <a:spAutoFit/>
          </a:bodyPr>
          <a:lstStyle/>
          <a:p>
            <a:r>
              <a:rPr lang="en-US" dirty="0"/>
              <a:t>GPU</a:t>
            </a:r>
          </a:p>
        </p:txBody>
      </p:sp>
      <p:sp>
        <p:nvSpPr>
          <p:cNvPr id="46" name="Down Arrow 45"/>
          <p:cNvSpPr/>
          <p:nvPr/>
        </p:nvSpPr>
        <p:spPr>
          <a:xfrm>
            <a:off x="6071784" y="1273845"/>
            <a:ext cx="121414" cy="23128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p:cNvSpPr/>
          <p:nvPr/>
        </p:nvSpPr>
        <p:spPr>
          <a:xfrm>
            <a:off x="3257948" y="2492896"/>
            <a:ext cx="521964" cy="43204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7" name="Rectangle 56"/>
          <p:cNvSpPr/>
          <p:nvPr/>
        </p:nvSpPr>
        <p:spPr>
          <a:xfrm>
            <a:off x="2360016" y="2492896"/>
            <a:ext cx="521964" cy="432048"/>
          </a:xfrm>
          <a:prstGeom prst="rect">
            <a:avLst/>
          </a:prstGeom>
          <a:solidFill>
            <a:srgbClr val="0070C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p:cNvSpPr/>
          <p:nvPr/>
        </p:nvSpPr>
        <p:spPr>
          <a:xfrm>
            <a:off x="4139952" y="2492896"/>
            <a:ext cx="521964" cy="43204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p:cNvSpPr/>
          <p:nvPr/>
        </p:nvSpPr>
        <p:spPr>
          <a:xfrm>
            <a:off x="5868144" y="1988840"/>
            <a:ext cx="521964" cy="936104"/>
          </a:xfrm>
          <a:prstGeom prst="rect">
            <a:avLst/>
          </a:prstGeom>
          <a:solidFill>
            <a:schemeClr val="tx2">
              <a:lumMod val="60000"/>
              <a:lumOff val="40000"/>
            </a:schemeClr>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cxnSp>
        <p:nvCxnSpPr>
          <p:cNvPr id="97" name="Straight Connector 96"/>
          <p:cNvCxnSpPr/>
          <p:nvPr/>
        </p:nvCxnSpPr>
        <p:spPr>
          <a:xfrm>
            <a:off x="4932040" y="2639293"/>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98" name="Rectangle 97"/>
          <p:cNvSpPr/>
          <p:nvPr/>
        </p:nvSpPr>
        <p:spPr>
          <a:xfrm>
            <a:off x="4572000" y="4869160"/>
            <a:ext cx="521964" cy="432048"/>
          </a:xfrm>
          <a:prstGeom prst="rect">
            <a:avLst/>
          </a:prstGeom>
          <a:solidFill>
            <a:srgbClr val="FFC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9" name="Rectangle 98"/>
          <p:cNvSpPr/>
          <p:nvPr/>
        </p:nvSpPr>
        <p:spPr>
          <a:xfrm>
            <a:off x="3689996" y="5110000"/>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p:cNvSpPr/>
          <p:nvPr/>
        </p:nvSpPr>
        <p:spPr>
          <a:xfrm>
            <a:off x="3689996" y="4581128"/>
            <a:ext cx="521964" cy="432048"/>
          </a:xfrm>
          <a:prstGeom prst="rect">
            <a:avLst/>
          </a:prstGeom>
          <a:solidFill>
            <a:srgbClr val="FF0000"/>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1" name="Straight Connector 100"/>
          <p:cNvCxnSpPr/>
          <p:nvPr/>
        </p:nvCxnSpPr>
        <p:spPr>
          <a:xfrm>
            <a:off x="3169352" y="263691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4067944" y="263691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23528" y="3212976"/>
            <a:ext cx="2232248" cy="523220"/>
          </a:xfrm>
          <a:prstGeom prst="rect">
            <a:avLst/>
          </a:prstGeom>
          <a:noFill/>
        </p:spPr>
        <p:txBody>
          <a:bodyPr wrap="square" rtlCol="0">
            <a:spAutoFit/>
          </a:bodyPr>
          <a:lstStyle/>
          <a:p>
            <a:r>
              <a:rPr lang="en-US" sz="2800" dirty="0"/>
              <a:t>Stage 2:</a:t>
            </a:r>
          </a:p>
        </p:txBody>
      </p:sp>
      <p:cxnSp>
        <p:nvCxnSpPr>
          <p:cNvPr id="82" name="Straight Connector 81"/>
          <p:cNvCxnSpPr/>
          <p:nvPr/>
        </p:nvCxnSpPr>
        <p:spPr>
          <a:xfrm>
            <a:off x="5796136" y="1916832"/>
            <a:ext cx="682568" cy="0"/>
          </a:xfrm>
          <a:prstGeom prst="line">
            <a:avLst/>
          </a:prstGeom>
          <a:ln w="254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5001890" y="1263907"/>
            <a:ext cx="521964" cy="191208"/>
          </a:xfrm>
          <a:prstGeom prst="rect">
            <a:avLst/>
          </a:prstGeom>
          <a:solidFill>
            <a:srgbClr val="A61A9F"/>
          </a:solidFill>
          <a:ln>
            <a:solidFill>
              <a:schemeClr val="tx1"/>
            </a:solidFill>
            <a:beve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4" name="Straight Connector 53"/>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55" name="Title 1"/>
          <p:cNvSpPr txBox="1">
            <a:spLocks/>
          </p:cNvSpPr>
          <p:nvPr/>
        </p:nvSpPr>
        <p:spPr>
          <a:xfrm>
            <a:off x="457200" y="130604"/>
            <a:ext cx="8229600" cy="847546"/>
          </a:xfrm>
          <a:prstGeom prst="rect">
            <a:avLst/>
          </a:prstGeom>
        </p:spPr>
        <p:txBody>
          <a:bodyPr vert="horz" lIns="91440" tIns="45720" rIns="91440" bIns="45720" rtlCol="0" anchor="ctr">
            <a:normAutofit/>
          </a:bodyPr>
          <a:lstStyle/>
          <a:p>
            <a:pPr lvl="0">
              <a:spcBef>
                <a:spcPct val="0"/>
              </a:spcBef>
            </a:pPr>
            <a:r>
              <a:rPr lang="en-US" sz="4400" dirty="0"/>
              <a:t>Staged Memory Scheduling</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71" name="Rounded Rectangle 70"/>
          <p:cNvSpPr/>
          <p:nvPr/>
        </p:nvSpPr>
        <p:spPr>
          <a:xfrm>
            <a:off x="132704" y="6032028"/>
            <a:ext cx="5391150" cy="689447"/>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SJF prioritizes CPU applications</a:t>
            </a:r>
          </a:p>
        </p:txBody>
      </p:sp>
      <p:sp>
        <p:nvSpPr>
          <p:cNvPr id="72" name="Rounded Rectangle 71"/>
          <p:cNvSpPr/>
          <p:nvPr/>
        </p:nvSpPr>
        <p:spPr>
          <a:xfrm>
            <a:off x="2962282" y="6011626"/>
            <a:ext cx="5926491" cy="689447"/>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Round-robin prioritizes GPU applications</a:t>
            </a:r>
          </a:p>
        </p:txBody>
      </p:sp>
      <p:sp>
        <p:nvSpPr>
          <p:cNvPr id="73" name="Rounded Rectangle 72"/>
          <p:cNvSpPr/>
          <p:nvPr/>
        </p:nvSpPr>
        <p:spPr>
          <a:xfrm>
            <a:off x="680634" y="4236404"/>
            <a:ext cx="3454039" cy="689447"/>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Probability </a:t>
            </a:r>
            <a:r>
              <a:rPr lang="en-US" sz="2600" b="1" i="1" dirty="0">
                <a:solidFill>
                  <a:schemeClr val="tx1"/>
                </a:solidFill>
              </a:rPr>
              <a:t>p</a:t>
            </a:r>
            <a:r>
              <a:rPr lang="en-US" sz="2600" dirty="0">
                <a:solidFill>
                  <a:schemeClr val="tx1"/>
                </a:solidFill>
              </a:rPr>
              <a:t> : SJF</a:t>
            </a:r>
          </a:p>
        </p:txBody>
      </p:sp>
      <p:sp>
        <p:nvSpPr>
          <p:cNvPr id="75" name="Rounded Rectangle 74"/>
          <p:cNvSpPr/>
          <p:nvPr/>
        </p:nvSpPr>
        <p:spPr>
          <a:xfrm>
            <a:off x="4358300" y="4236404"/>
            <a:ext cx="4507507" cy="689447"/>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Probability </a:t>
            </a:r>
            <a:r>
              <a:rPr lang="en-US" sz="2600" b="1" i="1" dirty="0">
                <a:solidFill>
                  <a:schemeClr val="tx1"/>
                </a:solidFill>
              </a:rPr>
              <a:t>1-p</a:t>
            </a:r>
            <a:r>
              <a:rPr lang="en-US" sz="2600" dirty="0">
                <a:solidFill>
                  <a:schemeClr val="tx1"/>
                </a:solidFill>
              </a:rPr>
              <a:t> : Round-robin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5"/>
                                        </p:tgtEl>
                                        <p:attrNameLst>
                                          <p:attrName>style.visibility</p:attrName>
                                        </p:attrNameLst>
                                      </p:cBhvr>
                                      <p:to>
                                        <p:strVal val="visible"/>
                                      </p:to>
                                    </p:set>
                                    <p:animEffect transition="in" filter="fade">
                                      <p:cBhvr>
                                        <p:cTn id="7" dur="500"/>
                                        <p:tgtEl>
                                          <p:spTgt spid="8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77"/>
                                        </p:tgtEl>
                                        <p:attrNameLst>
                                          <p:attrName>style.visibility</p:attrName>
                                        </p:attrNameLst>
                                      </p:cBhvr>
                                      <p:to>
                                        <p:strVal val="visible"/>
                                      </p:to>
                                    </p:set>
                                  </p:childTnLst>
                                </p:cTn>
                              </p:par>
                              <p:par>
                                <p:cTn id="10" presetID="10" presetClass="entr" presetSubtype="0" fill="hold" nodeType="withEffect">
                                  <p:stCondLst>
                                    <p:cond delay="0"/>
                                  </p:stCondLst>
                                  <p:childTnLst>
                                    <p:set>
                                      <p:cBhvr>
                                        <p:cTn id="11" dur="1" fill="hold">
                                          <p:stCondLst>
                                            <p:cond delay="0"/>
                                          </p:stCondLst>
                                        </p:cTn>
                                        <p:tgtEl>
                                          <p:spTgt spid="95"/>
                                        </p:tgtEl>
                                        <p:attrNameLst>
                                          <p:attrName>style.visibility</p:attrName>
                                        </p:attrNameLst>
                                      </p:cBhvr>
                                      <p:to>
                                        <p:strVal val="visible"/>
                                      </p:to>
                                    </p:set>
                                    <p:animEffect transition="in" filter="fade">
                                      <p:cBhvr>
                                        <p:cTn id="12" dur="500"/>
                                        <p:tgtEl>
                                          <p:spTgt spid="9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nodeType="withEffect">
                                  <p:stCondLst>
                                    <p:cond delay="0"/>
                                  </p:stCondLst>
                                  <p:childTnLst>
                                    <p:set>
                                      <p:cBhvr>
                                        <p:cTn id="19" dur="1" fill="hold">
                                          <p:stCondLst>
                                            <p:cond delay="0"/>
                                          </p:stCondLst>
                                        </p:cTn>
                                        <p:tgtEl>
                                          <p:spTgt spid="94"/>
                                        </p:tgtEl>
                                        <p:attrNameLst>
                                          <p:attrName>style.visibility</p:attrName>
                                        </p:attrNameLst>
                                      </p:cBhvr>
                                      <p:to>
                                        <p:strVal val="visible"/>
                                      </p:to>
                                    </p:set>
                                    <p:animEffect transition="in" filter="fade">
                                      <p:cBhvr>
                                        <p:cTn id="20" dur="500"/>
                                        <p:tgtEl>
                                          <p:spTgt spid="9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xit" presetSubtype="10" fill="hold" grpId="1" nodeType="clickEffect">
                                  <p:stCondLst>
                                    <p:cond delay="0"/>
                                  </p:stCondLst>
                                  <p:childTnLst>
                                    <p:animEffect transition="out" filter="blinds(horizontal)">
                                      <p:cBhvr>
                                        <p:cTn id="24" dur="500"/>
                                        <p:tgtEl>
                                          <p:spTgt spid="85"/>
                                        </p:tgtEl>
                                      </p:cBhvr>
                                    </p:animEffect>
                                    <p:set>
                                      <p:cBhvr>
                                        <p:cTn id="25" dur="1" fill="hold">
                                          <p:stCondLst>
                                            <p:cond delay="499"/>
                                          </p:stCondLst>
                                        </p:cTn>
                                        <p:tgtEl>
                                          <p:spTgt spid="85"/>
                                        </p:tgtEl>
                                        <p:attrNameLst>
                                          <p:attrName>style.visibility</p:attrName>
                                        </p:attrNameLst>
                                      </p:cBhvr>
                                      <p:to>
                                        <p:strVal val="hidden"/>
                                      </p:to>
                                    </p:set>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52"/>
                                        </p:tgtEl>
                                        <p:attrNameLst>
                                          <p:attrName>style.visibility</p:attrName>
                                        </p:attrNameLst>
                                      </p:cBhvr>
                                      <p:to>
                                        <p:strVal val="visible"/>
                                      </p:to>
                                    </p:set>
                                    <p:animEffect transition="in" filter="fade">
                                      <p:cBhvr>
                                        <p:cTn id="29" dur="500"/>
                                        <p:tgtEl>
                                          <p:spTgt spid="52"/>
                                        </p:tgtEl>
                                      </p:cBhvr>
                                    </p:animEffect>
                                  </p:childTnLst>
                                </p:cTn>
                              </p:par>
                            </p:childTnLst>
                          </p:cTn>
                        </p:par>
                        <p:par>
                          <p:cTn id="30" fill="hold">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71"/>
                                        </p:tgtEl>
                                        <p:attrNameLst>
                                          <p:attrName>style.visibility</p:attrName>
                                        </p:attrNameLst>
                                      </p:cBhvr>
                                      <p:to>
                                        <p:strVal val="visible"/>
                                      </p:to>
                                    </p:set>
                                    <p:animEffect transition="in" filter="blinds(horizontal)">
                                      <p:cBhvr>
                                        <p:cTn id="33" dur="500"/>
                                        <p:tgtEl>
                                          <p:spTgt spid="71"/>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xit" presetSubtype="10" fill="hold" grpId="1" nodeType="clickEffect">
                                  <p:stCondLst>
                                    <p:cond delay="0"/>
                                  </p:stCondLst>
                                  <p:childTnLst>
                                    <p:animEffect transition="out" filter="blinds(horizontal)">
                                      <p:cBhvr>
                                        <p:cTn id="37" dur="500"/>
                                        <p:tgtEl>
                                          <p:spTgt spid="71"/>
                                        </p:tgtEl>
                                      </p:cBhvr>
                                    </p:animEffect>
                                    <p:set>
                                      <p:cBhvr>
                                        <p:cTn id="38" dur="1" fill="hold">
                                          <p:stCondLst>
                                            <p:cond delay="499"/>
                                          </p:stCondLst>
                                        </p:cTn>
                                        <p:tgtEl>
                                          <p:spTgt spid="71"/>
                                        </p:tgtEl>
                                        <p:attrNameLst>
                                          <p:attrName>style.visibility</p:attrName>
                                        </p:attrNameLst>
                                      </p:cBhvr>
                                      <p:to>
                                        <p:strVal val="hidden"/>
                                      </p:to>
                                    </p:set>
                                  </p:childTnLst>
                                </p:cTn>
                              </p:par>
                            </p:childTnLst>
                          </p:cTn>
                        </p:par>
                        <p:par>
                          <p:cTn id="39" fill="hold">
                            <p:stCondLst>
                              <p:cond delay="500"/>
                            </p:stCondLst>
                            <p:childTnLst>
                              <p:par>
                                <p:cTn id="40" presetID="42" presetClass="path" presetSubtype="0" accel="50000" decel="50000" fill="hold" grpId="0" nodeType="afterEffect">
                                  <p:stCondLst>
                                    <p:cond delay="0"/>
                                  </p:stCondLst>
                                  <p:childTnLst>
                                    <p:animMotion origin="layout" path="M -4.44444E-6 -0.00255 L -0.14652 0.34421 " pathEditMode="relative" rAng="0" ptsTypes="AA">
                                      <p:cBhvr>
                                        <p:cTn id="41" dur="1000" fill="hold"/>
                                        <p:tgtEl>
                                          <p:spTgt spid="78"/>
                                        </p:tgtEl>
                                        <p:attrNameLst>
                                          <p:attrName>ppt_x</p:attrName>
                                          <p:attrName>ppt_y</p:attrName>
                                        </p:attrNameLst>
                                      </p:cBhvr>
                                      <p:rCtr x="-73" y="173"/>
                                    </p:animMotion>
                                  </p:childTnLst>
                                </p:cTn>
                              </p:par>
                            </p:childTnLst>
                          </p:cTn>
                        </p:par>
                        <p:par>
                          <p:cTn id="42" fill="hold">
                            <p:stCondLst>
                              <p:cond delay="1500"/>
                            </p:stCondLst>
                            <p:childTnLst>
                              <p:par>
                                <p:cTn id="43" presetID="10" presetClass="exit" presetSubtype="0" fill="hold" nodeType="afterEffect">
                                  <p:stCondLst>
                                    <p:cond delay="0"/>
                                  </p:stCondLst>
                                  <p:childTnLst>
                                    <p:animEffect transition="out" filter="fade">
                                      <p:cBhvr>
                                        <p:cTn id="44" dur="500"/>
                                        <p:tgtEl>
                                          <p:spTgt spid="78"/>
                                        </p:tgtEl>
                                      </p:cBhvr>
                                    </p:animEffect>
                                    <p:set>
                                      <p:cBhvr>
                                        <p:cTn id="45" dur="1" fill="hold">
                                          <p:stCondLst>
                                            <p:cond delay="499"/>
                                          </p:stCondLst>
                                        </p:cTn>
                                        <p:tgtEl>
                                          <p:spTgt spid="78"/>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99"/>
                                        </p:tgtEl>
                                        <p:attrNameLst>
                                          <p:attrName>style.visibility</p:attrName>
                                        </p:attrNameLst>
                                      </p:cBhvr>
                                      <p:to>
                                        <p:strVal val="visible"/>
                                      </p:to>
                                    </p:set>
                                  </p:childTnLst>
                                </p:cTn>
                              </p:par>
                              <p:par>
                                <p:cTn id="48" presetID="3" presetClass="exit" presetSubtype="10" fill="hold" nodeType="withEffect">
                                  <p:stCondLst>
                                    <p:cond delay="0"/>
                                  </p:stCondLst>
                                  <p:childTnLst>
                                    <p:animEffect transition="out" filter="blinds(horizontal)">
                                      <p:cBhvr>
                                        <p:cTn id="49" dur="500"/>
                                        <p:tgtEl>
                                          <p:spTgt spid="97"/>
                                        </p:tgtEl>
                                      </p:cBhvr>
                                    </p:animEffect>
                                    <p:set>
                                      <p:cBhvr>
                                        <p:cTn id="50" dur="1" fill="hold">
                                          <p:stCondLst>
                                            <p:cond delay="499"/>
                                          </p:stCondLst>
                                        </p:cTn>
                                        <p:tgtEl>
                                          <p:spTgt spid="97"/>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3"/>
                                        </p:tgtEl>
                                        <p:attrNameLst>
                                          <p:attrName>style.visibility</p:attrName>
                                        </p:attrNameLst>
                                      </p:cBhvr>
                                      <p:to>
                                        <p:strVal val="visible"/>
                                      </p:to>
                                    </p:set>
                                    <p:animEffect transition="in" filter="fade">
                                      <p:cBhvr>
                                        <p:cTn id="55" dur="500"/>
                                        <p:tgtEl>
                                          <p:spTgt spid="53"/>
                                        </p:tgtEl>
                                      </p:cBhvr>
                                    </p:animEffect>
                                  </p:childTnLst>
                                </p:cTn>
                              </p:par>
                            </p:childTnLst>
                          </p:cTn>
                        </p:par>
                        <p:par>
                          <p:cTn id="56" fill="hold">
                            <p:stCondLst>
                              <p:cond delay="500"/>
                            </p:stCondLst>
                            <p:childTnLst>
                              <p:par>
                                <p:cTn id="57" presetID="3" presetClass="entr" presetSubtype="10" fill="hold" grpId="0" nodeType="afterEffect">
                                  <p:stCondLst>
                                    <p:cond delay="0"/>
                                  </p:stCondLst>
                                  <p:childTnLst>
                                    <p:set>
                                      <p:cBhvr>
                                        <p:cTn id="58" dur="1" fill="hold">
                                          <p:stCondLst>
                                            <p:cond delay="0"/>
                                          </p:stCondLst>
                                        </p:cTn>
                                        <p:tgtEl>
                                          <p:spTgt spid="72"/>
                                        </p:tgtEl>
                                        <p:attrNameLst>
                                          <p:attrName>style.visibility</p:attrName>
                                        </p:attrNameLst>
                                      </p:cBhvr>
                                      <p:to>
                                        <p:strVal val="visible"/>
                                      </p:to>
                                    </p:set>
                                    <p:animEffect transition="in" filter="blinds(horizontal)">
                                      <p:cBhvr>
                                        <p:cTn id="59" dur="500"/>
                                        <p:tgtEl>
                                          <p:spTgt spid="72"/>
                                        </p:tgtEl>
                                      </p:cBhvr>
                                    </p:animEffect>
                                  </p:childTnLst>
                                </p:cTn>
                              </p:par>
                            </p:childTnLst>
                          </p:cTn>
                        </p:par>
                      </p:childTnLst>
                    </p:cTn>
                  </p:par>
                  <p:par>
                    <p:cTn id="60" fill="hold">
                      <p:stCondLst>
                        <p:cond delay="indefinite"/>
                      </p:stCondLst>
                      <p:childTnLst>
                        <p:par>
                          <p:cTn id="61" fill="hold">
                            <p:stCondLst>
                              <p:cond delay="0"/>
                            </p:stCondLst>
                            <p:childTnLst>
                              <p:par>
                                <p:cTn id="62" presetID="3" presetClass="exit" presetSubtype="10" fill="hold" grpId="1" nodeType="clickEffect">
                                  <p:stCondLst>
                                    <p:cond delay="0"/>
                                  </p:stCondLst>
                                  <p:childTnLst>
                                    <p:animEffect transition="out" filter="blinds(horizontal)">
                                      <p:cBhvr>
                                        <p:cTn id="63" dur="500"/>
                                        <p:tgtEl>
                                          <p:spTgt spid="72"/>
                                        </p:tgtEl>
                                      </p:cBhvr>
                                    </p:animEffect>
                                    <p:set>
                                      <p:cBhvr>
                                        <p:cTn id="64" dur="1" fill="hold">
                                          <p:stCondLst>
                                            <p:cond delay="499"/>
                                          </p:stCondLst>
                                        </p:cTn>
                                        <p:tgtEl>
                                          <p:spTgt spid="72"/>
                                        </p:tgtEl>
                                        <p:attrNameLst>
                                          <p:attrName>style.visibility</p:attrName>
                                        </p:attrNameLst>
                                      </p:cBhvr>
                                      <p:to>
                                        <p:strVal val="hidden"/>
                                      </p:to>
                                    </p:set>
                                  </p:childTnLst>
                                </p:cTn>
                              </p:par>
                            </p:childTnLst>
                          </p:cTn>
                        </p:par>
                        <p:par>
                          <p:cTn id="65" fill="hold">
                            <p:stCondLst>
                              <p:cond delay="500"/>
                            </p:stCondLst>
                            <p:childTnLst>
                              <p:par>
                                <p:cTn id="66" presetID="42" presetClass="path" presetSubtype="0" accel="50000" decel="50000" fill="hold" grpId="0" nodeType="afterEffect">
                                  <p:stCondLst>
                                    <p:cond delay="0"/>
                                  </p:stCondLst>
                                  <p:childTnLst>
                                    <p:animMotion origin="layout" path="M 2.22222E-6 -4.07407E-6 L 0.14739 0.34676 " pathEditMode="relative" rAng="0" ptsTypes="AA">
                                      <p:cBhvr>
                                        <p:cTn id="67" dur="1000" fill="hold"/>
                                        <p:tgtEl>
                                          <p:spTgt spid="56"/>
                                        </p:tgtEl>
                                        <p:attrNameLst>
                                          <p:attrName>ppt_x</p:attrName>
                                          <p:attrName>ppt_y</p:attrName>
                                        </p:attrNameLst>
                                      </p:cBhvr>
                                      <p:rCtr x="7361" y="17338"/>
                                    </p:animMotion>
                                  </p:childTnLst>
                                </p:cTn>
                              </p:par>
                            </p:childTnLst>
                          </p:cTn>
                        </p:par>
                        <p:par>
                          <p:cTn id="68" fill="hold">
                            <p:stCondLst>
                              <p:cond delay="1500"/>
                            </p:stCondLst>
                            <p:childTnLst>
                              <p:par>
                                <p:cTn id="69" presetID="10" presetClass="exit" presetSubtype="0" fill="hold" grpId="1" nodeType="afterEffect">
                                  <p:stCondLst>
                                    <p:cond delay="0"/>
                                  </p:stCondLst>
                                  <p:childTnLst>
                                    <p:animEffect transition="out" filter="fade">
                                      <p:cBhvr>
                                        <p:cTn id="70" dur="500"/>
                                        <p:tgtEl>
                                          <p:spTgt spid="56"/>
                                        </p:tgtEl>
                                      </p:cBhvr>
                                    </p:animEffect>
                                    <p:set>
                                      <p:cBhvr>
                                        <p:cTn id="71" dur="1" fill="hold">
                                          <p:stCondLst>
                                            <p:cond delay="499"/>
                                          </p:stCondLst>
                                        </p:cTn>
                                        <p:tgtEl>
                                          <p:spTgt spid="56"/>
                                        </p:tgtEl>
                                        <p:attrNameLst>
                                          <p:attrName>style.visibility</p:attrName>
                                        </p:attrNameLst>
                                      </p:cBhvr>
                                      <p:to>
                                        <p:strVal val="hidden"/>
                                      </p:to>
                                    </p:set>
                                  </p:childTnLst>
                                </p:cTn>
                              </p:par>
                              <p:par>
                                <p:cTn id="72" presetID="10" presetClass="entr" presetSubtype="0" fill="hold" grpId="0" nodeType="withEffect">
                                  <p:stCondLst>
                                    <p:cond delay="0"/>
                                  </p:stCondLst>
                                  <p:childTnLst>
                                    <p:set>
                                      <p:cBhvr>
                                        <p:cTn id="73" dur="1" fill="hold">
                                          <p:stCondLst>
                                            <p:cond delay="0"/>
                                          </p:stCondLst>
                                        </p:cTn>
                                        <p:tgtEl>
                                          <p:spTgt spid="98"/>
                                        </p:tgtEl>
                                        <p:attrNameLst>
                                          <p:attrName>style.visibility</p:attrName>
                                        </p:attrNameLst>
                                      </p:cBhvr>
                                      <p:to>
                                        <p:strVal val="visible"/>
                                      </p:to>
                                    </p:set>
                                    <p:animEffect transition="in" filter="fade">
                                      <p:cBhvr>
                                        <p:cTn id="74" dur="500"/>
                                        <p:tgtEl>
                                          <p:spTgt spid="98"/>
                                        </p:tgtEl>
                                      </p:cBhvr>
                                    </p:animEffect>
                                  </p:childTnLst>
                                </p:cTn>
                              </p:par>
                            </p:childTnLst>
                          </p:cTn>
                        </p:par>
                        <p:par>
                          <p:cTn id="75" fill="hold">
                            <p:stCondLst>
                              <p:cond delay="2000"/>
                            </p:stCondLst>
                            <p:childTnLst>
                              <p:par>
                                <p:cTn id="76" presetID="42" presetClass="path" presetSubtype="0" accel="50000" decel="50000" fill="hold" grpId="0" nodeType="afterEffect">
                                  <p:stCondLst>
                                    <p:cond delay="0"/>
                                  </p:stCondLst>
                                  <p:childTnLst>
                                    <p:animMotion origin="layout" path="M 2.22222E-6 -2.96296E-6 L 2.22222E-6 0.08959 " pathEditMode="relative" rAng="0" ptsTypes="AA">
                                      <p:cBhvr>
                                        <p:cTn id="77" dur="1000" fill="hold"/>
                                        <p:tgtEl>
                                          <p:spTgt spid="74"/>
                                        </p:tgtEl>
                                        <p:attrNameLst>
                                          <p:attrName>ppt_x</p:attrName>
                                          <p:attrName>ppt_y</p:attrName>
                                        </p:attrNameLst>
                                      </p:cBhvr>
                                      <p:rCtr x="0" y="45"/>
                                    </p:animMotion>
                                  </p:childTnLst>
                                </p:cTn>
                              </p:par>
                            </p:childTnLst>
                          </p:cTn>
                        </p:par>
                        <p:par>
                          <p:cTn id="78" fill="hold">
                            <p:stCondLst>
                              <p:cond delay="3000"/>
                            </p:stCondLst>
                            <p:childTnLst>
                              <p:par>
                                <p:cTn id="79" presetID="10" presetClass="entr" presetSubtype="0" fill="hold" nodeType="afterEffect">
                                  <p:stCondLst>
                                    <p:cond delay="0"/>
                                  </p:stCondLst>
                                  <p:childTnLst>
                                    <p:set>
                                      <p:cBhvr>
                                        <p:cTn id="80" dur="1" fill="hold">
                                          <p:stCondLst>
                                            <p:cond delay="0"/>
                                          </p:stCondLst>
                                        </p:cTn>
                                        <p:tgtEl>
                                          <p:spTgt spid="101"/>
                                        </p:tgtEl>
                                        <p:attrNameLst>
                                          <p:attrName>style.visibility</p:attrName>
                                        </p:attrNameLst>
                                      </p:cBhvr>
                                      <p:to>
                                        <p:strVal val="visible"/>
                                      </p:to>
                                    </p:set>
                                    <p:animEffect transition="in" filter="fade">
                                      <p:cBhvr>
                                        <p:cTn id="81" dur="500"/>
                                        <p:tgtEl>
                                          <p:spTgt spid="101"/>
                                        </p:tgtEl>
                                      </p:cBhvr>
                                    </p:animEffect>
                                  </p:childTnLst>
                                </p:cTn>
                              </p:par>
                              <p:par>
                                <p:cTn id="82" presetID="10" presetClass="exit" presetSubtype="0" fill="hold" nodeType="withEffect">
                                  <p:stCondLst>
                                    <p:cond delay="0"/>
                                  </p:stCondLst>
                                  <p:childTnLst>
                                    <p:animEffect transition="out" filter="fade">
                                      <p:cBhvr>
                                        <p:cTn id="83" dur="500"/>
                                        <p:tgtEl>
                                          <p:spTgt spid="80"/>
                                        </p:tgtEl>
                                      </p:cBhvr>
                                    </p:animEffect>
                                    <p:set>
                                      <p:cBhvr>
                                        <p:cTn id="84" dur="1" fill="hold">
                                          <p:stCondLst>
                                            <p:cond delay="499"/>
                                          </p:stCondLst>
                                        </p:cTn>
                                        <p:tgtEl>
                                          <p:spTgt spid="80"/>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103"/>
                                        </p:tgtEl>
                                        <p:attrNameLst>
                                          <p:attrName>style.visibility</p:attrName>
                                        </p:attrNameLst>
                                      </p:cBhvr>
                                      <p:to>
                                        <p:strVal val="visible"/>
                                      </p:to>
                                    </p:set>
                                  </p:childTnLst>
                                </p:cTn>
                              </p:par>
                              <p:par>
                                <p:cTn id="89" presetID="42" presetClass="path" presetSubtype="0" accel="50000" decel="50000" fill="hold" nodeType="withEffect">
                                  <p:stCondLst>
                                    <p:cond delay="0"/>
                                  </p:stCondLst>
                                  <p:childTnLst>
                                    <p:animMotion origin="layout" path="M 0.00017 -0.00416 L 0.00017 0.21135 " pathEditMode="relative" rAng="0" ptsTypes="AA">
                                      <p:cBhvr>
                                        <p:cTn id="90" dur="1000" fill="hold"/>
                                        <p:tgtEl>
                                          <p:spTgt spid="103"/>
                                        </p:tgtEl>
                                        <p:attrNameLst>
                                          <p:attrName>ppt_x</p:attrName>
                                          <p:attrName>ppt_y</p:attrName>
                                        </p:attrNameLst>
                                      </p:cBhvr>
                                      <p:rCtr x="0" y="108"/>
                                    </p:animMotion>
                                  </p:childTnLst>
                                </p:cTn>
                              </p:par>
                            </p:childTnLst>
                          </p:cTn>
                        </p:par>
                        <p:par>
                          <p:cTn id="91" fill="hold">
                            <p:stCondLst>
                              <p:cond delay="1000"/>
                            </p:stCondLst>
                            <p:childTnLst>
                              <p:par>
                                <p:cTn id="92" presetID="10" presetClass="entr" presetSubtype="0" fill="hold" nodeType="afterEffect">
                                  <p:stCondLst>
                                    <p:cond delay="0"/>
                                  </p:stCondLst>
                                  <p:childTnLst>
                                    <p:set>
                                      <p:cBhvr>
                                        <p:cTn id="93" dur="1" fill="hold">
                                          <p:stCondLst>
                                            <p:cond delay="0"/>
                                          </p:stCondLst>
                                        </p:cTn>
                                        <p:tgtEl>
                                          <p:spTgt spid="97"/>
                                        </p:tgtEl>
                                        <p:attrNameLst>
                                          <p:attrName>style.visibility</p:attrName>
                                        </p:attrNameLst>
                                      </p:cBhvr>
                                      <p:to>
                                        <p:strVal val="visible"/>
                                      </p:to>
                                    </p:set>
                                    <p:animEffect transition="in" filter="fade">
                                      <p:cBhvr>
                                        <p:cTn id="94" dur="500"/>
                                        <p:tgtEl>
                                          <p:spTgt spid="97"/>
                                        </p:tgtEl>
                                      </p:cBhvr>
                                    </p:animEffect>
                                  </p:childTnLst>
                                </p:cTn>
                              </p:par>
                            </p:childTnLst>
                          </p:cTn>
                        </p:par>
                        <p:par>
                          <p:cTn id="95" fill="hold">
                            <p:stCondLst>
                              <p:cond delay="1500"/>
                            </p:stCondLst>
                            <p:childTnLst>
                              <p:par>
                                <p:cTn id="96" presetID="42" presetClass="path" presetSubtype="0" accel="50000" decel="50000" fill="hold" grpId="0" nodeType="afterEffect">
                                  <p:stCondLst>
                                    <p:cond delay="0"/>
                                  </p:stCondLst>
                                  <p:childTnLst>
                                    <p:animMotion origin="layout" path="M 8.33333E-7 7.40741E-7 L -0.05156 0.30463 " pathEditMode="relative" rAng="0" ptsTypes="AA">
                                      <p:cBhvr>
                                        <p:cTn id="97" dur="1000" fill="hold"/>
                                        <p:tgtEl>
                                          <p:spTgt spid="58"/>
                                        </p:tgtEl>
                                        <p:attrNameLst>
                                          <p:attrName>ppt_x</p:attrName>
                                          <p:attrName>ppt_y</p:attrName>
                                        </p:attrNameLst>
                                      </p:cBhvr>
                                      <p:rCtr x="-2587" y="15231"/>
                                    </p:animMotion>
                                  </p:childTnLst>
                                </p:cTn>
                              </p:par>
                            </p:childTnLst>
                          </p:cTn>
                        </p:par>
                        <p:par>
                          <p:cTn id="98" fill="hold">
                            <p:stCondLst>
                              <p:cond delay="2500"/>
                            </p:stCondLst>
                            <p:childTnLst>
                              <p:par>
                                <p:cTn id="99" presetID="10" presetClass="exit" presetSubtype="0" fill="hold" grpId="1" nodeType="afterEffect">
                                  <p:stCondLst>
                                    <p:cond delay="0"/>
                                  </p:stCondLst>
                                  <p:childTnLst>
                                    <p:animEffect transition="out" filter="fade">
                                      <p:cBhvr>
                                        <p:cTn id="100" dur="500"/>
                                        <p:tgtEl>
                                          <p:spTgt spid="58"/>
                                        </p:tgtEl>
                                      </p:cBhvr>
                                    </p:animEffect>
                                    <p:set>
                                      <p:cBhvr>
                                        <p:cTn id="101" dur="1" fill="hold">
                                          <p:stCondLst>
                                            <p:cond delay="499"/>
                                          </p:stCondLst>
                                        </p:cTn>
                                        <p:tgtEl>
                                          <p:spTgt spid="58"/>
                                        </p:tgtEl>
                                        <p:attrNameLst>
                                          <p:attrName>style.visibility</p:attrName>
                                        </p:attrNameLst>
                                      </p:cBhvr>
                                      <p:to>
                                        <p:strVal val="hidden"/>
                                      </p:to>
                                    </p:set>
                                  </p:childTnLst>
                                </p:cTn>
                              </p:par>
                              <p:par>
                                <p:cTn id="102" presetID="1" presetClass="entr" presetSubtype="0" fill="hold" grpId="0" nodeType="withEffect">
                                  <p:stCondLst>
                                    <p:cond delay="0"/>
                                  </p:stCondLst>
                                  <p:childTnLst>
                                    <p:set>
                                      <p:cBhvr>
                                        <p:cTn id="103" dur="1" fill="hold">
                                          <p:stCondLst>
                                            <p:cond delay="0"/>
                                          </p:stCondLst>
                                        </p:cTn>
                                        <p:tgtEl>
                                          <p:spTgt spid="100"/>
                                        </p:tgtEl>
                                        <p:attrNameLst>
                                          <p:attrName>style.visibility</p:attrName>
                                        </p:attrNameLst>
                                      </p:cBhvr>
                                      <p:to>
                                        <p:strVal val="visible"/>
                                      </p:to>
                                    </p:set>
                                  </p:childTnLst>
                                </p:cTn>
                              </p:par>
                            </p:childTnLst>
                          </p:cTn>
                        </p:par>
                        <p:par>
                          <p:cTn id="104" fill="hold">
                            <p:stCondLst>
                              <p:cond delay="3000"/>
                            </p:stCondLst>
                            <p:childTnLst>
                              <p:par>
                                <p:cTn id="105" presetID="42" presetClass="path" presetSubtype="0" accel="50000" decel="50000" fill="hold" grpId="0" nodeType="afterEffect">
                                  <p:stCondLst>
                                    <p:cond delay="0"/>
                                  </p:stCondLst>
                                  <p:childTnLst>
                                    <p:animMotion origin="layout" path="M 8.33333E-7 -2.96296E-6 L 8.33333E-7 0.09167 " pathEditMode="relative" rAng="0" ptsTypes="AA">
                                      <p:cBhvr>
                                        <p:cTn id="106" dur="1000" fill="hold"/>
                                        <p:tgtEl>
                                          <p:spTgt spid="79"/>
                                        </p:tgtEl>
                                        <p:attrNameLst>
                                          <p:attrName>ppt_x</p:attrName>
                                          <p:attrName>ppt_y</p:attrName>
                                        </p:attrNameLst>
                                      </p:cBhvr>
                                      <p:rCtr x="0" y="46"/>
                                    </p:animMotion>
                                  </p:childTnLst>
                                </p:cTn>
                              </p:par>
                            </p:childTnLst>
                          </p:cTn>
                        </p:par>
                        <p:par>
                          <p:cTn id="107" fill="hold">
                            <p:stCondLst>
                              <p:cond delay="4000"/>
                            </p:stCondLst>
                            <p:childTnLst>
                              <p:par>
                                <p:cTn id="108" presetID="10" presetClass="entr" presetSubtype="0" fill="hold" nodeType="afterEffect">
                                  <p:stCondLst>
                                    <p:cond delay="0"/>
                                  </p:stCondLst>
                                  <p:childTnLst>
                                    <p:set>
                                      <p:cBhvr>
                                        <p:cTn id="109" dur="1" fill="hold">
                                          <p:stCondLst>
                                            <p:cond delay="0"/>
                                          </p:stCondLst>
                                        </p:cTn>
                                        <p:tgtEl>
                                          <p:spTgt spid="102"/>
                                        </p:tgtEl>
                                        <p:attrNameLst>
                                          <p:attrName>style.visibility</p:attrName>
                                        </p:attrNameLst>
                                      </p:cBhvr>
                                      <p:to>
                                        <p:strVal val="visible"/>
                                      </p:to>
                                    </p:set>
                                    <p:animEffect transition="in" filter="fade">
                                      <p:cBhvr>
                                        <p:cTn id="110" dur="500"/>
                                        <p:tgtEl>
                                          <p:spTgt spid="102"/>
                                        </p:tgtEl>
                                      </p:cBhvr>
                                    </p:animEffect>
                                  </p:childTnLst>
                                </p:cTn>
                              </p:par>
                              <p:par>
                                <p:cTn id="111" presetID="10" presetClass="exit" presetSubtype="0" fill="hold" nodeType="withEffect">
                                  <p:stCondLst>
                                    <p:cond delay="0"/>
                                  </p:stCondLst>
                                  <p:childTnLst>
                                    <p:animEffect transition="out" filter="fade">
                                      <p:cBhvr>
                                        <p:cTn id="112" dur="500"/>
                                        <p:tgtEl>
                                          <p:spTgt spid="81"/>
                                        </p:tgtEl>
                                      </p:cBhvr>
                                    </p:animEffect>
                                    <p:set>
                                      <p:cBhvr>
                                        <p:cTn id="113" dur="1" fill="hold">
                                          <p:stCondLst>
                                            <p:cond delay="499"/>
                                          </p:stCondLst>
                                        </p:cTn>
                                        <p:tgtEl>
                                          <p:spTgt spid="81"/>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73"/>
                                        </p:tgtEl>
                                        <p:attrNameLst>
                                          <p:attrName>style.visibility</p:attrName>
                                        </p:attrNameLst>
                                      </p:cBhvr>
                                      <p:to>
                                        <p:strVal val="visible"/>
                                      </p:to>
                                    </p:set>
                                    <p:animEffect transition="in" filter="blinds(horizontal)">
                                      <p:cBhvr>
                                        <p:cTn id="118" dur="500"/>
                                        <p:tgtEl>
                                          <p:spTgt spid="73"/>
                                        </p:tgtEl>
                                      </p:cBhvr>
                                    </p:animEffect>
                                  </p:childTnLst>
                                </p:cTn>
                              </p:par>
                            </p:childTnLst>
                          </p:cTn>
                        </p:par>
                      </p:childTnLst>
                    </p:cTn>
                  </p:par>
                  <p:par>
                    <p:cTn id="119" fill="hold">
                      <p:stCondLst>
                        <p:cond delay="indefinite"/>
                      </p:stCondLst>
                      <p:childTnLst>
                        <p:par>
                          <p:cTn id="120" fill="hold">
                            <p:stCondLst>
                              <p:cond delay="0"/>
                            </p:stCondLst>
                            <p:childTnLst>
                              <p:par>
                                <p:cTn id="121" presetID="3" presetClass="entr" presetSubtype="10" fill="hold" grpId="0" nodeType="clickEffect">
                                  <p:stCondLst>
                                    <p:cond delay="0"/>
                                  </p:stCondLst>
                                  <p:childTnLst>
                                    <p:set>
                                      <p:cBhvr>
                                        <p:cTn id="122" dur="1" fill="hold">
                                          <p:stCondLst>
                                            <p:cond delay="0"/>
                                          </p:stCondLst>
                                        </p:cTn>
                                        <p:tgtEl>
                                          <p:spTgt spid="75"/>
                                        </p:tgtEl>
                                        <p:attrNameLst>
                                          <p:attrName>style.visibility</p:attrName>
                                        </p:attrNameLst>
                                      </p:cBhvr>
                                      <p:to>
                                        <p:strVal val="visible"/>
                                      </p:to>
                                    </p:set>
                                    <p:animEffect transition="in" filter="blinds(horizontal)">
                                      <p:cBhvr>
                                        <p:cTn id="123"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 grpId="0" animBg="1"/>
      <p:bldP spid="85" grpId="1" animBg="1"/>
      <p:bldP spid="53" grpId="0" animBg="1"/>
      <p:bldP spid="52" grpId="0" animBg="1"/>
      <p:bldP spid="74" grpId="0" animBg="1"/>
      <p:bldP spid="78" grpId="0" animBg="1"/>
      <p:bldP spid="79" grpId="0" animBg="1"/>
      <p:bldP spid="56" grpId="0" animBg="1"/>
      <p:bldP spid="56" grpId="1" animBg="1"/>
      <p:bldP spid="58" grpId="0" animBg="1"/>
      <p:bldP spid="58" grpId="1" animBg="1"/>
      <p:bldP spid="98" grpId="0" animBg="1"/>
      <p:bldP spid="100" grpId="0" animBg="1"/>
      <p:bldP spid="77" grpId="0"/>
      <p:bldP spid="103" grpId="0" animBg="1"/>
      <p:bldP spid="71" grpId="0" animBg="1"/>
      <p:bldP spid="71" grpId="1" animBg="1"/>
      <p:bldP spid="72" grpId="0" animBg="1"/>
      <p:bldP spid="72" grpId="1" animBg="1"/>
      <p:bldP spid="73" grpId="0" animBg="1"/>
      <p:bldP spid="7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p:cNvGraphicFramePr>
            <a:graphicFrameLocks/>
          </p:cNvGraphicFramePr>
          <p:nvPr/>
        </p:nvGraphicFramePr>
        <p:xfrm>
          <a:off x="323528" y="980728"/>
          <a:ext cx="7992888" cy="424815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2473036" y="1517925"/>
            <a:ext cx="2327563" cy="830997"/>
          </a:xfrm>
          <a:prstGeom prst="rect">
            <a:avLst/>
          </a:prstGeom>
          <a:solidFill>
            <a:schemeClr val="bg1"/>
          </a:solidFill>
        </p:spPr>
        <p:txBody>
          <a:bodyPr wrap="square" rtlCol="0">
            <a:spAutoFit/>
          </a:bodyPr>
          <a:lstStyle/>
          <a:p>
            <a:r>
              <a:rPr lang="en-US" sz="2400" b="1" dirty="0"/>
              <a:t>Best Previous </a:t>
            </a:r>
          </a:p>
          <a:p>
            <a:r>
              <a:rPr lang="en-US" sz="2400" b="1" dirty="0"/>
              <a:t>Scheduler</a:t>
            </a:r>
          </a:p>
        </p:txBody>
      </p:sp>
      <p:sp>
        <p:nvSpPr>
          <p:cNvPr id="6" name="Right Brace 5"/>
          <p:cNvSpPr/>
          <p:nvPr/>
        </p:nvSpPr>
        <p:spPr>
          <a:xfrm rot="5400000">
            <a:off x="3210792" y="1776844"/>
            <a:ext cx="415634" cy="3719945"/>
          </a:xfrm>
          <a:prstGeom prst="rightBrac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ight Brace 6"/>
          <p:cNvSpPr/>
          <p:nvPr/>
        </p:nvSpPr>
        <p:spPr>
          <a:xfrm rot="5400000">
            <a:off x="6422024" y="2507017"/>
            <a:ext cx="421698" cy="2251384"/>
          </a:xfrm>
          <a:prstGeom prst="rightBrac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Right Brace 8"/>
          <p:cNvSpPr/>
          <p:nvPr/>
        </p:nvSpPr>
        <p:spPr>
          <a:xfrm rot="5400000">
            <a:off x="5179434" y="3521002"/>
            <a:ext cx="426892" cy="228601"/>
          </a:xfrm>
          <a:prstGeom prst="rightBrace">
            <a:avLst/>
          </a:prstGeom>
          <a:ln w="317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2951017" y="3803074"/>
            <a:ext cx="1003801" cy="400110"/>
          </a:xfrm>
          <a:prstGeom prst="rect">
            <a:avLst/>
          </a:prstGeom>
          <a:noFill/>
        </p:spPr>
        <p:txBody>
          <a:bodyPr wrap="none" rtlCol="0">
            <a:spAutoFit/>
          </a:bodyPr>
          <a:lstStyle/>
          <a:p>
            <a:r>
              <a:rPr lang="en-US" sz="2000" b="1" dirty="0"/>
              <a:t>ATLAS</a:t>
            </a:r>
          </a:p>
        </p:txBody>
      </p:sp>
      <p:sp>
        <p:nvSpPr>
          <p:cNvPr id="11" name="TextBox 10"/>
          <p:cNvSpPr txBox="1"/>
          <p:nvPr/>
        </p:nvSpPr>
        <p:spPr>
          <a:xfrm>
            <a:off x="5056925" y="3789218"/>
            <a:ext cx="742511" cy="400110"/>
          </a:xfrm>
          <a:prstGeom prst="rect">
            <a:avLst/>
          </a:prstGeom>
          <a:noFill/>
        </p:spPr>
        <p:txBody>
          <a:bodyPr wrap="none" rtlCol="0">
            <a:spAutoFit/>
          </a:bodyPr>
          <a:lstStyle/>
          <a:p>
            <a:r>
              <a:rPr lang="en-US" sz="2000" b="1" dirty="0"/>
              <a:t>TCM</a:t>
            </a:r>
          </a:p>
        </p:txBody>
      </p:sp>
      <p:sp>
        <p:nvSpPr>
          <p:cNvPr id="12" name="TextBox 9"/>
          <p:cNvSpPr txBox="1"/>
          <p:nvPr/>
        </p:nvSpPr>
        <p:spPr>
          <a:xfrm>
            <a:off x="6040023" y="3790054"/>
            <a:ext cx="1261884" cy="400110"/>
          </a:xfrm>
          <a:prstGeom prst="rect">
            <a:avLst/>
          </a:prstGeom>
          <a:noFill/>
        </p:spPr>
        <p:txBody>
          <a:bodyPr wrap="non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2000" b="1" dirty="0"/>
              <a:t>FR-FCFS</a:t>
            </a:r>
          </a:p>
        </p:txBody>
      </p:sp>
      <p:sp>
        <p:nvSpPr>
          <p:cNvPr id="13" name="Rectangle 12"/>
          <p:cNvSpPr/>
          <p:nvPr/>
        </p:nvSpPr>
        <p:spPr>
          <a:xfrm>
            <a:off x="2127380" y="1791478"/>
            <a:ext cx="345656"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p:nvCxnSpPr>
        <p:spPr>
          <a:xfrm>
            <a:off x="2152648" y="1814523"/>
            <a:ext cx="26193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16" name="Title 1"/>
          <p:cNvSpPr txBox="1">
            <a:spLocks/>
          </p:cNvSpPr>
          <p:nvPr/>
        </p:nvSpPr>
        <p:spPr>
          <a:xfrm>
            <a:off x="457200" y="130604"/>
            <a:ext cx="8229600" cy="847546"/>
          </a:xfrm>
          <a:prstGeom prst="rect">
            <a:avLst/>
          </a:prstGeom>
        </p:spPr>
        <p:txBody>
          <a:bodyPr vert="horz" lIns="91440" tIns="45720" rIns="91440" bIns="45720" rtlCol="0" anchor="ctr">
            <a:normAutofit fontScale="85000" lnSpcReduction="10000"/>
          </a:bodyPr>
          <a:lstStyle/>
          <a:p>
            <a:pPr lvl="0">
              <a:spcBef>
                <a:spcPct val="0"/>
              </a:spcBef>
            </a:pPr>
            <a:r>
              <a:rPr lang="en-US" sz="4400" dirty="0"/>
              <a:t>Performance at Different GPU Weights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15" name="Rounded Rectangle 14"/>
          <p:cNvSpPr/>
          <p:nvPr/>
        </p:nvSpPr>
        <p:spPr>
          <a:xfrm>
            <a:off x="696498" y="5247928"/>
            <a:ext cx="5391150" cy="927995"/>
          </a:xfrm>
          <a:prstGeom prst="roundRect">
            <a:avLst>
              <a:gd name="adj" fmla="val 23167"/>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ATLAS [Kim et al., HPCA’10]</a:t>
            </a:r>
          </a:p>
          <a:p>
            <a:pPr algn="ctr"/>
            <a:r>
              <a:rPr lang="en-US" sz="2600" dirty="0">
                <a:solidFill>
                  <a:schemeClr val="tx1"/>
                </a:solidFill>
              </a:rPr>
              <a:t>Good Multi Core CPU Performance</a:t>
            </a:r>
          </a:p>
        </p:txBody>
      </p:sp>
      <p:sp>
        <p:nvSpPr>
          <p:cNvPr id="18" name="Rounded Rectangle 17"/>
          <p:cNvSpPr/>
          <p:nvPr/>
        </p:nvSpPr>
        <p:spPr>
          <a:xfrm>
            <a:off x="2657476" y="5247928"/>
            <a:ext cx="5289130" cy="927995"/>
          </a:xfrm>
          <a:prstGeom prst="roundRect">
            <a:avLst>
              <a:gd name="adj" fmla="val 27546"/>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00" dirty="0">
                <a:solidFill>
                  <a:schemeClr val="tx1"/>
                </a:solidFill>
              </a:rPr>
              <a:t>TCM [Kim et al., MICRO’10]</a:t>
            </a:r>
          </a:p>
          <a:p>
            <a:pPr algn="ctr"/>
            <a:r>
              <a:rPr lang="en-US" sz="2600" dirty="0">
                <a:solidFill>
                  <a:schemeClr val="tx1"/>
                </a:solidFill>
              </a:rPr>
              <a:t>Good Fairness</a:t>
            </a:r>
          </a:p>
        </p:txBody>
      </p:sp>
      <p:sp>
        <p:nvSpPr>
          <p:cNvPr id="19" name="Rounded Rectangle 18"/>
          <p:cNvSpPr/>
          <p:nvPr/>
        </p:nvSpPr>
        <p:spPr>
          <a:xfrm>
            <a:off x="4295776" y="5247928"/>
            <a:ext cx="4581524" cy="927995"/>
          </a:xfrm>
          <a:prstGeom prst="roundRect">
            <a:avLst>
              <a:gd name="adj" fmla="val 20977"/>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FR-FCFS [</a:t>
            </a:r>
            <a:r>
              <a:rPr lang="en-US" sz="2600" dirty="0" err="1">
                <a:solidFill>
                  <a:schemeClr val="tx1"/>
                </a:solidFill>
              </a:rPr>
              <a:t>Rixner</a:t>
            </a:r>
            <a:r>
              <a:rPr lang="en-US" sz="2600" dirty="0">
                <a:solidFill>
                  <a:schemeClr val="tx1"/>
                </a:solidFill>
              </a:rPr>
              <a:t> et al., ISCA’00]</a:t>
            </a:r>
          </a:p>
          <a:p>
            <a:pPr algn="ctr"/>
            <a:r>
              <a:rPr lang="en-US" sz="2600" dirty="0">
                <a:solidFill>
                  <a:schemeClr val="tx1"/>
                </a:solidFill>
              </a:rPr>
              <a:t>Good Throughput</a:t>
            </a:r>
          </a:p>
        </p:txBody>
      </p:sp>
      <p:sp>
        <p:nvSpPr>
          <p:cNvPr id="20" name="Slide Number Placeholder 3">
            <a:extLst>
              <a:ext uri="{FF2B5EF4-FFF2-40B4-BE49-F238E27FC236}">
                <a16:creationId xmlns:a16="http://schemas.microsoft.com/office/drawing/2014/main" id="{E390A1F0-1375-4587-81ED-D03F050A3F2F}"/>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29</a:t>
            </a:fld>
            <a:endParaRPr lang="en-US"/>
          </a:p>
        </p:txBody>
      </p:sp>
    </p:spTree>
    <p:extLst>
      <p:ext uri="{BB962C8B-B14F-4D97-AF65-F5344CB8AC3E}">
        <p14:creationId xmlns:p14="http://schemas.microsoft.com/office/powerpoint/2010/main" val="20170433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par>
                          <p:cTn id="9" fill="hold">
                            <p:stCondLst>
                              <p:cond delay="0"/>
                            </p:stCondLst>
                            <p:childTnLst>
                              <p:par>
                                <p:cTn id="10" presetID="3" presetClass="entr" presetSubtype="10"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xit" presetSubtype="10" fill="hold" grpId="1" nodeType="clickEffect">
                                  <p:stCondLst>
                                    <p:cond delay="0"/>
                                  </p:stCondLst>
                                  <p:childTnLst>
                                    <p:animEffect transition="out" filter="blinds(horizontal)">
                                      <p:cBhvr>
                                        <p:cTn id="16" dur="500"/>
                                        <p:tgtEl>
                                          <p:spTgt spid="15"/>
                                        </p:tgtEl>
                                      </p:cBhvr>
                                    </p:animEffect>
                                    <p:set>
                                      <p:cBhvr>
                                        <p:cTn id="17" dur="1" fill="hold">
                                          <p:stCondLst>
                                            <p:cond delay="499"/>
                                          </p:stCondLst>
                                        </p:cTn>
                                        <p:tgtEl>
                                          <p:spTgt spid="15"/>
                                        </p:tgtEl>
                                        <p:attrNameLst>
                                          <p:attrName>style.visibility</p:attrName>
                                        </p:attrNameLst>
                                      </p:cBhvr>
                                      <p:to>
                                        <p:strVal val="hidden"/>
                                      </p:to>
                                    </p:set>
                                  </p:childTnLst>
                                </p:cTn>
                              </p:par>
                              <p:par>
                                <p:cTn id="18" presetID="1" presetClass="entr" presetSubtype="0"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childTnLst>
                                </p:cTn>
                              </p:par>
                            </p:childTnLst>
                          </p:cTn>
                        </p:par>
                        <p:par>
                          <p:cTn id="22" fill="hold">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xit" presetSubtype="10" fill="hold" grpId="1" nodeType="clickEffect">
                                  <p:stCondLst>
                                    <p:cond delay="0"/>
                                  </p:stCondLst>
                                  <p:childTnLst>
                                    <p:animEffect transition="out" filter="blinds(horizontal)">
                                      <p:cBhvr>
                                        <p:cTn id="29" dur="500"/>
                                        <p:tgtEl>
                                          <p:spTgt spid="18"/>
                                        </p:tgtEl>
                                      </p:cBhvr>
                                    </p:animEffect>
                                    <p:set>
                                      <p:cBhvr>
                                        <p:cTn id="30" dur="1" fill="hold">
                                          <p:stCondLst>
                                            <p:cond delay="499"/>
                                          </p:stCondLst>
                                        </p:cTn>
                                        <p:tgtEl>
                                          <p:spTgt spid="1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par>
                          <p:cTn id="35" fill="hold">
                            <p:stCondLst>
                              <p:cond delay="500"/>
                            </p:stCondLst>
                            <p:childTnLst>
                              <p:par>
                                <p:cTn id="36" presetID="3" presetClass="entr" presetSubtype="1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blinds(horizontal)">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p:bldP spid="11" grpId="0"/>
      <p:bldP spid="12" grpId="0"/>
      <p:bldP spid="15" grpId="0" animBg="1"/>
      <p:bldP spid="15" grpId="1" animBg="1"/>
      <p:bldP spid="18" grpId="0" animBg="1"/>
      <p:bldP spid="18" grpId="1"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Parallelism in GPU</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a:t>
            </a:fld>
            <a:endParaRPr lang="en-US" dirty="0"/>
          </a:p>
        </p:txBody>
      </p:sp>
      <p:grpSp>
        <p:nvGrpSpPr>
          <p:cNvPr id="3" name="Group 84"/>
          <p:cNvGrpSpPr/>
          <p:nvPr/>
        </p:nvGrpSpPr>
        <p:grpSpPr>
          <a:xfrm>
            <a:off x="3926735" y="2280976"/>
            <a:ext cx="1518216" cy="177445"/>
            <a:chOff x="3795554" y="1705859"/>
            <a:chExt cx="1518216" cy="177445"/>
          </a:xfrm>
          <a:solidFill>
            <a:schemeClr val="accent5">
              <a:lumMod val="60000"/>
              <a:lumOff val="40000"/>
            </a:schemeClr>
          </a:solidFill>
        </p:grpSpPr>
        <p:sp>
          <p:nvSpPr>
            <p:cNvPr id="68" name="Rectangle 67"/>
            <p:cNvSpPr/>
            <p:nvPr/>
          </p:nvSpPr>
          <p:spPr>
            <a:xfrm>
              <a:off x="3795554"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9" name="Rectangle 68"/>
            <p:cNvSpPr/>
            <p:nvPr/>
          </p:nvSpPr>
          <p:spPr>
            <a:xfrm>
              <a:off x="3985331"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0" name="Rectangle 69"/>
            <p:cNvSpPr/>
            <p:nvPr/>
          </p:nvSpPr>
          <p:spPr>
            <a:xfrm>
              <a:off x="4175108"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1" name="Rectangle 70"/>
            <p:cNvSpPr/>
            <p:nvPr/>
          </p:nvSpPr>
          <p:spPr>
            <a:xfrm>
              <a:off x="4364885"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2" name="Rectangle 71"/>
            <p:cNvSpPr/>
            <p:nvPr/>
          </p:nvSpPr>
          <p:spPr>
            <a:xfrm>
              <a:off x="4554662"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Rectangle 72"/>
            <p:cNvSpPr/>
            <p:nvPr/>
          </p:nvSpPr>
          <p:spPr>
            <a:xfrm>
              <a:off x="4744439"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4" name="Rectangle 73"/>
            <p:cNvSpPr/>
            <p:nvPr/>
          </p:nvSpPr>
          <p:spPr>
            <a:xfrm>
              <a:off x="4934216"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5" name="Rectangle 74"/>
            <p:cNvSpPr/>
            <p:nvPr/>
          </p:nvSpPr>
          <p:spPr>
            <a:xfrm>
              <a:off x="5123993" y="170585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6" name="Group 85"/>
          <p:cNvGrpSpPr/>
          <p:nvPr/>
        </p:nvGrpSpPr>
        <p:grpSpPr>
          <a:xfrm>
            <a:off x="3926735" y="2866699"/>
            <a:ext cx="1518216" cy="177445"/>
            <a:chOff x="3795554" y="1883304"/>
            <a:chExt cx="1518216" cy="177445"/>
          </a:xfrm>
          <a:solidFill>
            <a:schemeClr val="accent5">
              <a:lumMod val="60000"/>
              <a:lumOff val="40000"/>
            </a:schemeClr>
          </a:solidFill>
        </p:grpSpPr>
        <p:sp>
          <p:nvSpPr>
            <p:cNvPr id="60" name="Rectangle 59"/>
            <p:cNvSpPr/>
            <p:nvPr/>
          </p:nvSpPr>
          <p:spPr>
            <a:xfrm>
              <a:off x="3795554"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1" name="Rectangle 60"/>
            <p:cNvSpPr/>
            <p:nvPr/>
          </p:nvSpPr>
          <p:spPr>
            <a:xfrm>
              <a:off x="3985331"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2" name="Rectangle 61"/>
            <p:cNvSpPr/>
            <p:nvPr/>
          </p:nvSpPr>
          <p:spPr>
            <a:xfrm>
              <a:off x="4175108"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Rectangle 62"/>
            <p:cNvSpPr/>
            <p:nvPr/>
          </p:nvSpPr>
          <p:spPr>
            <a:xfrm>
              <a:off x="4364885"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4" name="Rectangle 63"/>
            <p:cNvSpPr/>
            <p:nvPr/>
          </p:nvSpPr>
          <p:spPr>
            <a:xfrm>
              <a:off x="4554662"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5" name="Rectangle 64"/>
            <p:cNvSpPr/>
            <p:nvPr/>
          </p:nvSpPr>
          <p:spPr>
            <a:xfrm>
              <a:off x="4744439"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6" name="Rectangle 65"/>
            <p:cNvSpPr/>
            <p:nvPr/>
          </p:nvSpPr>
          <p:spPr>
            <a:xfrm>
              <a:off x="4934216"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7" name="Rectangle 66"/>
            <p:cNvSpPr/>
            <p:nvPr/>
          </p:nvSpPr>
          <p:spPr>
            <a:xfrm>
              <a:off x="5123993" y="188330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7" name="Group 86"/>
          <p:cNvGrpSpPr/>
          <p:nvPr/>
        </p:nvGrpSpPr>
        <p:grpSpPr>
          <a:xfrm>
            <a:off x="3926735" y="3501457"/>
            <a:ext cx="1518216" cy="177445"/>
            <a:chOff x="3795554" y="2060749"/>
            <a:chExt cx="1518216" cy="177445"/>
          </a:xfrm>
          <a:solidFill>
            <a:schemeClr val="accent5">
              <a:lumMod val="60000"/>
              <a:lumOff val="40000"/>
            </a:schemeClr>
          </a:solidFill>
        </p:grpSpPr>
        <p:sp>
          <p:nvSpPr>
            <p:cNvPr id="52" name="Rectangle 51"/>
            <p:cNvSpPr/>
            <p:nvPr/>
          </p:nvSpPr>
          <p:spPr>
            <a:xfrm>
              <a:off x="3795554"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Rectangle 52"/>
            <p:cNvSpPr/>
            <p:nvPr/>
          </p:nvSpPr>
          <p:spPr>
            <a:xfrm>
              <a:off x="3985331"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4" name="Rectangle 53"/>
            <p:cNvSpPr/>
            <p:nvPr/>
          </p:nvSpPr>
          <p:spPr>
            <a:xfrm>
              <a:off x="4175108"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5" name="Rectangle 54"/>
            <p:cNvSpPr/>
            <p:nvPr/>
          </p:nvSpPr>
          <p:spPr>
            <a:xfrm>
              <a:off x="4364885"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6" name="Rectangle 55"/>
            <p:cNvSpPr/>
            <p:nvPr/>
          </p:nvSpPr>
          <p:spPr>
            <a:xfrm>
              <a:off x="4554662"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Rectangle 56"/>
            <p:cNvSpPr/>
            <p:nvPr/>
          </p:nvSpPr>
          <p:spPr>
            <a:xfrm>
              <a:off x="4744439"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Rectangle 57"/>
            <p:cNvSpPr/>
            <p:nvPr/>
          </p:nvSpPr>
          <p:spPr>
            <a:xfrm>
              <a:off x="4934216"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9" name="Rectangle 58"/>
            <p:cNvSpPr/>
            <p:nvPr/>
          </p:nvSpPr>
          <p:spPr>
            <a:xfrm>
              <a:off x="5123993" y="2060749"/>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8" name="Group 87"/>
          <p:cNvGrpSpPr/>
          <p:nvPr/>
        </p:nvGrpSpPr>
        <p:grpSpPr>
          <a:xfrm>
            <a:off x="3928415" y="4115995"/>
            <a:ext cx="1518216" cy="177445"/>
            <a:chOff x="3795554" y="2238194"/>
            <a:chExt cx="1518216" cy="177445"/>
          </a:xfrm>
          <a:solidFill>
            <a:schemeClr val="accent5">
              <a:lumMod val="60000"/>
              <a:lumOff val="40000"/>
            </a:schemeClr>
          </a:solidFill>
        </p:grpSpPr>
        <p:sp>
          <p:nvSpPr>
            <p:cNvPr id="44" name="Rectangle 43"/>
            <p:cNvSpPr/>
            <p:nvPr/>
          </p:nvSpPr>
          <p:spPr>
            <a:xfrm>
              <a:off x="3795554"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5" name="Rectangle 44"/>
            <p:cNvSpPr/>
            <p:nvPr/>
          </p:nvSpPr>
          <p:spPr>
            <a:xfrm>
              <a:off x="3985331"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6" name="Rectangle 45"/>
            <p:cNvSpPr/>
            <p:nvPr/>
          </p:nvSpPr>
          <p:spPr>
            <a:xfrm>
              <a:off x="4175108"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Rectangle 46"/>
            <p:cNvSpPr/>
            <p:nvPr/>
          </p:nvSpPr>
          <p:spPr>
            <a:xfrm>
              <a:off x="4364885"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8" name="Rectangle 47"/>
            <p:cNvSpPr/>
            <p:nvPr/>
          </p:nvSpPr>
          <p:spPr>
            <a:xfrm>
              <a:off x="4554662"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9" name="Rectangle 48"/>
            <p:cNvSpPr/>
            <p:nvPr/>
          </p:nvSpPr>
          <p:spPr>
            <a:xfrm>
              <a:off x="4744439"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0" name="Rectangle 49"/>
            <p:cNvSpPr/>
            <p:nvPr/>
          </p:nvSpPr>
          <p:spPr>
            <a:xfrm>
              <a:off x="4934216"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1" name="Rectangle 50"/>
            <p:cNvSpPr/>
            <p:nvPr/>
          </p:nvSpPr>
          <p:spPr>
            <a:xfrm>
              <a:off x="5123993" y="2238194"/>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cxnSp>
        <p:nvCxnSpPr>
          <p:cNvPr id="105" name="Straight Arrow Connector 104"/>
          <p:cNvCxnSpPr/>
          <p:nvPr/>
        </p:nvCxnSpPr>
        <p:spPr>
          <a:xfrm rot="10800000">
            <a:off x="5446631" y="4203130"/>
            <a:ext cx="1137848" cy="1588"/>
          </a:xfrm>
          <a:prstGeom prst="straightConnector1">
            <a:avLst/>
          </a:prstGeom>
          <a:ln w="317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a:off x="5448311" y="3588592"/>
            <a:ext cx="1136168" cy="1588"/>
          </a:xfrm>
          <a:prstGeom prst="straightConnector1">
            <a:avLst/>
          </a:prstGeom>
          <a:ln w="317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7" name="Straight Arrow Connector 106"/>
          <p:cNvCxnSpPr/>
          <p:nvPr/>
        </p:nvCxnSpPr>
        <p:spPr>
          <a:xfrm rot="10800000">
            <a:off x="5448311" y="2941925"/>
            <a:ext cx="1136168" cy="1588"/>
          </a:xfrm>
          <a:prstGeom prst="straightConnector1">
            <a:avLst/>
          </a:prstGeom>
          <a:ln w="31750">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8" name="Straight Arrow Connector 107"/>
          <p:cNvCxnSpPr/>
          <p:nvPr/>
        </p:nvCxnSpPr>
        <p:spPr>
          <a:xfrm rot="10800000">
            <a:off x="5449991" y="2352784"/>
            <a:ext cx="1136168" cy="1589"/>
          </a:xfrm>
          <a:prstGeom prst="straightConnector1">
            <a:avLst/>
          </a:prstGeom>
          <a:ln w="317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66" name="TextBox 165"/>
          <p:cNvSpPr txBox="1"/>
          <p:nvPr/>
        </p:nvSpPr>
        <p:spPr>
          <a:xfrm>
            <a:off x="1780613" y="4653265"/>
            <a:ext cx="743730" cy="461665"/>
          </a:xfrm>
          <a:prstGeom prst="rect">
            <a:avLst/>
          </a:prstGeom>
          <a:noFill/>
        </p:spPr>
        <p:txBody>
          <a:bodyPr wrap="none" rtlCol="0">
            <a:spAutoFit/>
          </a:bodyPr>
          <a:lstStyle/>
          <a:p>
            <a:r>
              <a:rPr lang="en-US" sz="2400" b="1" i="1" dirty="0">
                <a:solidFill>
                  <a:srgbClr val="FF0000"/>
                </a:solidFill>
              </a:rPr>
              <a:t>Stall</a:t>
            </a:r>
          </a:p>
        </p:txBody>
      </p:sp>
      <p:grpSp>
        <p:nvGrpSpPr>
          <p:cNvPr id="9" name="Group 166"/>
          <p:cNvGrpSpPr/>
          <p:nvPr/>
        </p:nvGrpSpPr>
        <p:grpSpPr>
          <a:xfrm>
            <a:off x="3931775" y="4115996"/>
            <a:ext cx="1518216" cy="177445"/>
            <a:chOff x="1090704" y="2486063"/>
            <a:chExt cx="1518216" cy="177445"/>
          </a:xfrm>
          <a:solidFill>
            <a:srgbClr val="FF0000"/>
          </a:solidFill>
        </p:grpSpPr>
        <p:sp>
          <p:nvSpPr>
            <p:cNvPr id="168" name="Rectangle 167"/>
            <p:cNvSpPr/>
            <p:nvPr/>
          </p:nvSpPr>
          <p:spPr>
            <a:xfrm>
              <a:off x="1090704"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9" name="Rectangle 168"/>
            <p:cNvSpPr/>
            <p:nvPr/>
          </p:nvSpPr>
          <p:spPr>
            <a:xfrm>
              <a:off x="1280481"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0" name="Rectangle 169"/>
            <p:cNvSpPr/>
            <p:nvPr/>
          </p:nvSpPr>
          <p:spPr>
            <a:xfrm>
              <a:off x="1470258"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1" name="Rectangle 170"/>
            <p:cNvSpPr/>
            <p:nvPr/>
          </p:nvSpPr>
          <p:spPr>
            <a:xfrm>
              <a:off x="1660035"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2" name="Rectangle 171"/>
            <p:cNvSpPr/>
            <p:nvPr/>
          </p:nvSpPr>
          <p:spPr>
            <a:xfrm>
              <a:off x="1849812"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3" name="Rectangle 172"/>
            <p:cNvSpPr/>
            <p:nvPr/>
          </p:nvSpPr>
          <p:spPr>
            <a:xfrm>
              <a:off x="2039589"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4" name="Rectangle 173"/>
            <p:cNvSpPr/>
            <p:nvPr/>
          </p:nvSpPr>
          <p:spPr>
            <a:xfrm>
              <a:off x="2229366"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5" name="Rectangle 174"/>
            <p:cNvSpPr/>
            <p:nvPr/>
          </p:nvSpPr>
          <p:spPr>
            <a:xfrm>
              <a:off x="2419143"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0" name="Group 175"/>
          <p:cNvGrpSpPr/>
          <p:nvPr/>
        </p:nvGrpSpPr>
        <p:grpSpPr>
          <a:xfrm>
            <a:off x="3926735" y="3499868"/>
            <a:ext cx="1518216" cy="177445"/>
            <a:chOff x="3950150" y="2486063"/>
            <a:chExt cx="1518216" cy="177445"/>
          </a:xfrm>
          <a:solidFill>
            <a:srgbClr val="FF0000"/>
          </a:solidFill>
          <a:effectLst/>
        </p:grpSpPr>
        <p:sp>
          <p:nvSpPr>
            <p:cNvPr id="177" name="Rectangle 176"/>
            <p:cNvSpPr/>
            <p:nvPr/>
          </p:nvSpPr>
          <p:spPr>
            <a:xfrm>
              <a:off x="3950150"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8" name="Rectangle 177"/>
            <p:cNvSpPr/>
            <p:nvPr/>
          </p:nvSpPr>
          <p:spPr>
            <a:xfrm>
              <a:off x="4139927"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9" name="Rectangle 178"/>
            <p:cNvSpPr/>
            <p:nvPr/>
          </p:nvSpPr>
          <p:spPr>
            <a:xfrm>
              <a:off x="4329704"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0" name="Rectangle 179"/>
            <p:cNvSpPr/>
            <p:nvPr/>
          </p:nvSpPr>
          <p:spPr>
            <a:xfrm>
              <a:off x="4519481"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1" name="Rectangle 180"/>
            <p:cNvSpPr/>
            <p:nvPr/>
          </p:nvSpPr>
          <p:spPr>
            <a:xfrm>
              <a:off x="4709258"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2" name="Rectangle 181"/>
            <p:cNvSpPr/>
            <p:nvPr/>
          </p:nvSpPr>
          <p:spPr>
            <a:xfrm>
              <a:off x="4899035"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3" name="Rectangle 182"/>
            <p:cNvSpPr/>
            <p:nvPr/>
          </p:nvSpPr>
          <p:spPr>
            <a:xfrm>
              <a:off x="5088812"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4" name="Rectangle 183"/>
            <p:cNvSpPr/>
            <p:nvPr/>
          </p:nvSpPr>
          <p:spPr>
            <a:xfrm>
              <a:off x="5278589"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1" name="Group 184"/>
          <p:cNvGrpSpPr/>
          <p:nvPr/>
        </p:nvGrpSpPr>
        <p:grpSpPr>
          <a:xfrm>
            <a:off x="3931775" y="2280976"/>
            <a:ext cx="1518216" cy="177445"/>
            <a:chOff x="6827229" y="2486063"/>
            <a:chExt cx="1518216" cy="177445"/>
          </a:xfrm>
          <a:solidFill>
            <a:srgbClr val="FF0000"/>
          </a:solidFill>
        </p:grpSpPr>
        <p:sp>
          <p:nvSpPr>
            <p:cNvPr id="186" name="Rectangle 185"/>
            <p:cNvSpPr/>
            <p:nvPr/>
          </p:nvSpPr>
          <p:spPr>
            <a:xfrm>
              <a:off x="6827229"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7" name="Rectangle 186"/>
            <p:cNvSpPr/>
            <p:nvPr/>
          </p:nvSpPr>
          <p:spPr>
            <a:xfrm>
              <a:off x="7017006"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8" name="Rectangle 187"/>
            <p:cNvSpPr/>
            <p:nvPr/>
          </p:nvSpPr>
          <p:spPr>
            <a:xfrm>
              <a:off x="7206783"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9" name="Rectangle 188"/>
            <p:cNvSpPr/>
            <p:nvPr/>
          </p:nvSpPr>
          <p:spPr>
            <a:xfrm>
              <a:off x="7396560"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0" name="Rectangle 189"/>
            <p:cNvSpPr/>
            <p:nvPr/>
          </p:nvSpPr>
          <p:spPr>
            <a:xfrm>
              <a:off x="7586337"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1" name="Rectangle 190"/>
            <p:cNvSpPr/>
            <p:nvPr/>
          </p:nvSpPr>
          <p:spPr>
            <a:xfrm>
              <a:off x="7776114"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2" name="Rectangle 191"/>
            <p:cNvSpPr/>
            <p:nvPr/>
          </p:nvSpPr>
          <p:spPr>
            <a:xfrm>
              <a:off x="7965891"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3" name="Rectangle 192"/>
            <p:cNvSpPr/>
            <p:nvPr/>
          </p:nvSpPr>
          <p:spPr>
            <a:xfrm>
              <a:off x="8155668" y="2486063"/>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nvGrpSpPr>
          <p:cNvPr id="12" name="Group 52"/>
          <p:cNvGrpSpPr/>
          <p:nvPr/>
        </p:nvGrpSpPr>
        <p:grpSpPr>
          <a:xfrm>
            <a:off x="3926735" y="2866699"/>
            <a:ext cx="1518216" cy="177445"/>
            <a:chOff x="879912" y="1691307"/>
            <a:chExt cx="1518216" cy="177445"/>
          </a:xfrm>
          <a:solidFill>
            <a:srgbClr val="FF0000"/>
          </a:solidFill>
          <a:effectLst/>
        </p:grpSpPr>
        <p:sp>
          <p:nvSpPr>
            <p:cNvPr id="195" name="Rectangle 194"/>
            <p:cNvSpPr/>
            <p:nvPr/>
          </p:nvSpPr>
          <p:spPr>
            <a:xfrm>
              <a:off x="879912"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6" name="Rectangle 195"/>
            <p:cNvSpPr/>
            <p:nvPr/>
          </p:nvSpPr>
          <p:spPr>
            <a:xfrm>
              <a:off x="1069689"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7" name="Rectangle 196"/>
            <p:cNvSpPr/>
            <p:nvPr/>
          </p:nvSpPr>
          <p:spPr>
            <a:xfrm>
              <a:off x="1259466"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8" name="Rectangle 197"/>
            <p:cNvSpPr/>
            <p:nvPr/>
          </p:nvSpPr>
          <p:spPr>
            <a:xfrm>
              <a:off x="1449243"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99" name="Rectangle 198"/>
            <p:cNvSpPr/>
            <p:nvPr/>
          </p:nvSpPr>
          <p:spPr>
            <a:xfrm>
              <a:off x="1639020"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0" name="Rectangle 199"/>
            <p:cNvSpPr/>
            <p:nvPr/>
          </p:nvSpPr>
          <p:spPr>
            <a:xfrm>
              <a:off x="1828797"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1" name="Rectangle 200"/>
            <p:cNvSpPr/>
            <p:nvPr/>
          </p:nvSpPr>
          <p:spPr>
            <a:xfrm>
              <a:off x="2018574"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2" name="Rectangle 201"/>
            <p:cNvSpPr/>
            <p:nvPr/>
          </p:nvSpPr>
          <p:spPr>
            <a:xfrm>
              <a:off x="2208351" y="1691307"/>
              <a:ext cx="189777" cy="177445"/>
            </a:xfrm>
            <a:prstGeom prst="rect">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3" name="TextBox 92"/>
          <p:cNvSpPr txBox="1"/>
          <p:nvPr/>
        </p:nvSpPr>
        <p:spPr>
          <a:xfrm>
            <a:off x="606989" y="1168616"/>
            <a:ext cx="809837" cy="461665"/>
          </a:xfrm>
          <a:prstGeom prst="rect">
            <a:avLst/>
          </a:prstGeom>
          <a:noFill/>
        </p:spPr>
        <p:txBody>
          <a:bodyPr wrap="none" rtlCol="0">
            <a:spAutoFit/>
          </a:bodyPr>
          <a:lstStyle/>
          <a:p>
            <a:pPr algn="ctr"/>
            <a:r>
              <a:rPr lang="en-US" sz="2400" b="1" i="1" dirty="0"/>
              <a:t>Time</a:t>
            </a:r>
          </a:p>
        </p:txBody>
      </p:sp>
      <p:cxnSp>
        <p:nvCxnSpPr>
          <p:cNvPr id="94" name="Straight Connector 93"/>
          <p:cNvCxnSpPr/>
          <p:nvPr/>
        </p:nvCxnSpPr>
        <p:spPr>
          <a:xfrm rot="5400000">
            <a:off x="-1226341" y="4013404"/>
            <a:ext cx="4504454" cy="1"/>
          </a:xfrm>
          <a:prstGeom prst="line">
            <a:avLst/>
          </a:prstGeom>
          <a:ln w="38100">
            <a:solidFill>
              <a:schemeClr val="tx1"/>
            </a:solidFill>
            <a:headEnd type="none" w="lg" len="sm"/>
            <a:tailEnd type="arrow" w="lg" len="sm"/>
          </a:ln>
        </p:spPr>
        <p:style>
          <a:lnRef idx="2">
            <a:schemeClr val="accent1"/>
          </a:lnRef>
          <a:fillRef idx="0">
            <a:schemeClr val="accent1"/>
          </a:fillRef>
          <a:effectRef idx="1">
            <a:schemeClr val="accent1"/>
          </a:effectRef>
          <a:fontRef idx="minor">
            <a:schemeClr val="tx1"/>
          </a:fontRef>
        </p:style>
      </p:cxnSp>
      <p:sp>
        <p:nvSpPr>
          <p:cNvPr id="95" name="Rectangle 94"/>
          <p:cNvSpPr/>
          <p:nvPr/>
        </p:nvSpPr>
        <p:spPr>
          <a:xfrm>
            <a:off x="1238025" y="1761177"/>
            <a:ext cx="178801" cy="2469179"/>
          </a:xfrm>
          <a:prstGeom prst="rect">
            <a:avLst/>
          </a:prstGeom>
          <a:solidFill>
            <a:srgbClr val="00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Rectangle 95"/>
          <p:cNvSpPr/>
          <p:nvPr/>
        </p:nvSpPr>
        <p:spPr>
          <a:xfrm>
            <a:off x="1238025" y="4230356"/>
            <a:ext cx="178801" cy="1197429"/>
          </a:xfrm>
          <a:prstGeom prst="rect">
            <a:avLst/>
          </a:prstGeom>
          <a:solidFill>
            <a:srgbClr val="FF454C"/>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7" name="Rectangle 96"/>
          <p:cNvSpPr/>
          <p:nvPr/>
        </p:nvSpPr>
        <p:spPr>
          <a:xfrm>
            <a:off x="3245618" y="1399449"/>
            <a:ext cx="4511709" cy="4689852"/>
          </a:xfrm>
          <a:prstGeom prst="rect">
            <a:avLst/>
          </a:prstGeom>
          <a:noFill/>
          <a:ln w="53975">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dirty="0">
              <a:solidFill>
                <a:schemeClr val="tx1"/>
              </a:solidFill>
            </a:endParaRPr>
          </a:p>
          <a:p>
            <a:pPr algn="r"/>
            <a:endParaRPr lang="en-US" sz="2400" dirty="0">
              <a:solidFill>
                <a:schemeClr val="tx1"/>
              </a:solidFill>
            </a:endParaRPr>
          </a:p>
          <a:p>
            <a:pPr algn="r"/>
            <a:r>
              <a:rPr lang="en-US" sz="2400" dirty="0">
                <a:solidFill>
                  <a:schemeClr val="tx1"/>
                </a:solidFill>
              </a:rPr>
              <a:t>GPU Core</a:t>
            </a:r>
          </a:p>
        </p:txBody>
      </p:sp>
      <p:sp>
        <p:nvSpPr>
          <p:cNvPr id="98" name="TextBox 97"/>
          <p:cNvSpPr txBox="1"/>
          <p:nvPr/>
        </p:nvSpPr>
        <p:spPr>
          <a:xfrm>
            <a:off x="1665093" y="2914174"/>
            <a:ext cx="974947" cy="461665"/>
          </a:xfrm>
          <a:prstGeom prst="rect">
            <a:avLst/>
          </a:prstGeom>
          <a:noFill/>
        </p:spPr>
        <p:txBody>
          <a:bodyPr wrap="none" rtlCol="0">
            <a:spAutoFit/>
          </a:bodyPr>
          <a:lstStyle/>
          <a:p>
            <a:r>
              <a:rPr lang="en-US" sz="2400" b="1" i="1" dirty="0">
                <a:solidFill>
                  <a:srgbClr val="0066FF"/>
                </a:solidFill>
              </a:rPr>
              <a:t>Active</a:t>
            </a:r>
          </a:p>
        </p:txBody>
      </p:sp>
      <p:sp>
        <p:nvSpPr>
          <p:cNvPr id="99" name="TextBox 98"/>
          <p:cNvSpPr txBox="1"/>
          <p:nvPr/>
        </p:nvSpPr>
        <p:spPr>
          <a:xfrm>
            <a:off x="1479177" y="1041701"/>
            <a:ext cx="1463862" cy="830997"/>
          </a:xfrm>
          <a:prstGeom prst="rect">
            <a:avLst/>
          </a:prstGeom>
          <a:noFill/>
        </p:spPr>
        <p:txBody>
          <a:bodyPr wrap="none" rtlCol="0">
            <a:spAutoFit/>
          </a:bodyPr>
          <a:lstStyle/>
          <a:p>
            <a:pPr algn="ctr"/>
            <a:r>
              <a:rPr lang="en-US" sz="2400" b="1" i="1" dirty="0"/>
              <a:t>GPU Core </a:t>
            </a:r>
          </a:p>
          <a:p>
            <a:pPr algn="ctr"/>
            <a:r>
              <a:rPr lang="en-US" sz="2400" b="1" i="1" dirty="0"/>
              <a:t>Status</a:t>
            </a:r>
          </a:p>
        </p:txBody>
      </p:sp>
      <p:sp>
        <p:nvSpPr>
          <p:cNvPr id="100" name="Rectangle 99"/>
          <p:cNvSpPr/>
          <p:nvPr/>
        </p:nvSpPr>
        <p:spPr>
          <a:xfrm>
            <a:off x="1238025" y="5427785"/>
            <a:ext cx="178801" cy="718845"/>
          </a:xfrm>
          <a:prstGeom prst="rect">
            <a:avLst/>
          </a:prstGeom>
          <a:solidFill>
            <a:srgbClr val="0066FF"/>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1" name="TextBox 100"/>
          <p:cNvSpPr txBox="1"/>
          <p:nvPr/>
        </p:nvSpPr>
        <p:spPr>
          <a:xfrm>
            <a:off x="1649876" y="5547252"/>
            <a:ext cx="974947" cy="461665"/>
          </a:xfrm>
          <a:prstGeom prst="rect">
            <a:avLst/>
          </a:prstGeom>
          <a:noFill/>
        </p:spPr>
        <p:txBody>
          <a:bodyPr wrap="none" rtlCol="0">
            <a:spAutoFit/>
          </a:bodyPr>
          <a:lstStyle/>
          <a:p>
            <a:r>
              <a:rPr lang="en-US" sz="2400" b="1" i="1" dirty="0">
                <a:solidFill>
                  <a:srgbClr val="0066FF"/>
                </a:solidFill>
              </a:rPr>
              <a:t>Active</a:t>
            </a:r>
          </a:p>
        </p:txBody>
      </p:sp>
      <p:sp>
        <p:nvSpPr>
          <p:cNvPr id="92" name="TextBox 91"/>
          <p:cNvSpPr txBox="1"/>
          <p:nvPr/>
        </p:nvSpPr>
        <p:spPr>
          <a:xfrm>
            <a:off x="4188507" y="1872698"/>
            <a:ext cx="980205" cy="400110"/>
          </a:xfrm>
          <a:prstGeom prst="rect">
            <a:avLst/>
          </a:prstGeom>
          <a:noFill/>
        </p:spPr>
        <p:txBody>
          <a:bodyPr wrap="none" rtlCol="0">
            <a:spAutoFit/>
          </a:bodyPr>
          <a:lstStyle/>
          <a:p>
            <a:pPr algn="ctr"/>
            <a:r>
              <a:rPr lang="en-US" sz="2000" b="1" i="1" dirty="0"/>
              <a:t>Warp A</a:t>
            </a:r>
          </a:p>
        </p:txBody>
      </p:sp>
      <p:sp>
        <p:nvSpPr>
          <p:cNvPr id="102" name="TextBox 101"/>
          <p:cNvSpPr txBox="1"/>
          <p:nvPr/>
        </p:nvSpPr>
        <p:spPr>
          <a:xfrm>
            <a:off x="4173354" y="2458421"/>
            <a:ext cx="968983" cy="400110"/>
          </a:xfrm>
          <a:prstGeom prst="rect">
            <a:avLst/>
          </a:prstGeom>
          <a:noFill/>
        </p:spPr>
        <p:txBody>
          <a:bodyPr wrap="none" rtlCol="0">
            <a:spAutoFit/>
          </a:bodyPr>
          <a:lstStyle/>
          <a:p>
            <a:pPr algn="ctr"/>
            <a:r>
              <a:rPr lang="en-US" sz="2000" b="1" i="1" dirty="0"/>
              <a:t>Warp B</a:t>
            </a:r>
          </a:p>
        </p:txBody>
      </p:sp>
      <p:sp>
        <p:nvSpPr>
          <p:cNvPr id="103" name="TextBox 102"/>
          <p:cNvSpPr txBox="1"/>
          <p:nvPr/>
        </p:nvSpPr>
        <p:spPr>
          <a:xfrm>
            <a:off x="4170091" y="3126865"/>
            <a:ext cx="957763" cy="400110"/>
          </a:xfrm>
          <a:prstGeom prst="rect">
            <a:avLst/>
          </a:prstGeom>
          <a:noFill/>
        </p:spPr>
        <p:txBody>
          <a:bodyPr wrap="none" rtlCol="0">
            <a:spAutoFit/>
          </a:bodyPr>
          <a:lstStyle/>
          <a:p>
            <a:pPr algn="ctr"/>
            <a:r>
              <a:rPr lang="en-US" sz="2000" b="1" i="1" dirty="0"/>
              <a:t>Warp C</a:t>
            </a:r>
          </a:p>
        </p:txBody>
      </p:sp>
      <p:sp>
        <p:nvSpPr>
          <p:cNvPr id="104" name="TextBox 103"/>
          <p:cNvSpPr txBox="1"/>
          <p:nvPr/>
        </p:nvSpPr>
        <p:spPr>
          <a:xfrm>
            <a:off x="4164986" y="3712588"/>
            <a:ext cx="986617" cy="400110"/>
          </a:xfrm>
          <a:prstGeom prst="rect">
            <a:avLst/>
          </a:prstGeom>
          <a:noFill/>
        </p:spPr>
        <p:txBody>
          <a:bodyPr wrap="none" rtlCol="0">
            <a:spAutoFit/>
          </a:bodyPr>
          <a:lstStyle/>
          <a:p>
            <a:pPr algn="ctr"/>
            <a:r>
              <a:rPr lang="en-US" sz="2000" b="1" i="1" dirty="0"/>
              <a:t>Warp D</a:t>
            </a:r>
          </a:p>
        </p:txBody>
      </p:sp>
      <p:sp>
        <p:nvSpPr>
          <p:cNvPr id="13" name="Curved Right Arrow 12"/>
          <p:cNvSpPr/>
          <p:nvPr/>
        </p:nvSpPr>
        <p:spPr>
          <a:xfrm rot="10800000">
            <a:off x="6861194" y="2232693"/>
            <a:ext cx="569333" cy="1763213"/>
          </a:xfrm>
          <a:prstGeom prst="curved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109" name="TextBox 108"/>
          <p:cNvSpPr txBox="1"/>
          <p:nvPr/>
        </p:nvSpPr>
        <p:spPr>
          <a:xfrm>
            <a:off x="5307167" y="4181437"/>
            <a:ext cx="1495634" cy="830997"/>
          </a:xfrm>
          <a:prstGeom prst="rect">
            <a:avLst/>
          </a:prstGeom>
          <a:noFill/>
        </p:spPr>
        <p:txBody>
          <a:bodyPr wrap="none" rtlCol="0">
            <a:spAutoFit/>
          </a:bodyPr>
          <a:lstStyle/>
          <a:p>
            <a:pPr algn="ctr"/>
            <a:r>
              <a:rPr lang="en-US" sz="2400" b="1" i="1" dirty="0"/>
              <a:t>Lockstep</a:t>
            </a:r>
          </a:p>
          <a:p>
            <a:pPr algn="ctr"/>
            <a:r>
              <a:rPr lang="en-US" sz="2400" b="1" i="1" dirty="0"/>
              <a:t>Execution</a:t>
            </a:r>
          </a:p>
        </p:txBody>
      </p:sp>
      <p:cxnSp>
        <p:nvCxnSpPr>
          <p:cNvPr id="110" name="Straight Arrow Connector 109"/>
          <p:cNvCxnSpPr>
            <a:endCxn id="44" idx="2"/>
          </p:cNvCxnSpPr>
          <p:nvPr/>
        </p:nvCxnSpPr>
        <p:spPr>
          <a:xfrm flipV="1">
            <a:off x="4023304" y="4293440"/>
            <a:ext cx="0" cy="359825"/>
          </a:xfrm>
          <a:prstGeom prst="straightConnector1">
            <a:avLst/>
          </a:prstGeom>
          <a:ln w="3175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11" name="TextBox 110"/>
          <p:cNvSpPr txBox="1"/>
          <p:nvPr/>
        </p:nvSpPr>
        <p:spPr>
          <a:xfrm>
            <a:off x="3608937" y="4620169"/>
            <a:ext cx="995560" cy="400110"/>
          </a:xfrm>
          <a:prstGeom prst="rect">
            <a:avLst/>
          </a:prstGeom>
          <a:noFill/>
        </p:spPr>
        <p:txBody>
          <a:bodyPr wrap="none" rtlCol="0">
            <a:spAutoFit/>
          </a:bodyPr>
          <a:lstStyle/>
          <a:p>
            <a:pPr algn="ctr"/>
            <a:r>
              <a:rPr lang="en-US" sz="2000" b="1" i="1" dirty="0"/>
              <a:t>Thread</a:t>
            </a:r>
          </a:p>
        </p:txBody>
      </p:sp>
      <p:sp>
        <p:nvSpPr>
          <p:cNvPr id="112" name="Rounded Rectangle 111"/>
          <p:cNvSpPr/>
          <p:nvPr/>
        </p:nvSpPr>
        <p:spPr>
          <a:xfrm>
            <a:off x="606989" y="4620169"/>
            <a:ext cx="8067996" cy="1006829"/>
          </a:xfrm>
          <a:prstGeom prst="roundRect">
            <a:avLst>
              <a:gd name="adj" fmla="val 21597"/>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GPU is </a:t>
            </a:r>
            <a:r>
              <a:rPr lang="en-US" sz="2600" b="1" i="1" dirty="0">
                <a:solidFill>
                  <a:srgbClr val="FF0000"/>
                </a:solidFill>
              </a:rPr>
              <a:t>much more (4x-20x) memory-intensive </a:t>
            </a:r>
          </a:p>
          <a:p>
            <a:pPr algn="ctr"/>
            <a:r>
              <a:rPr lang="en-US" sz="2600" dirty="0">
                <a:solidFill>
                  <a:schemeClr val="tx1"/>
                </a:solidFill>
              </a:rPr>
              <a:t>than memory-intensive CPU applications</a:t>
            </a:r>
          </a:p>
        </p:txBody>
      </p:sp>
      <p:sp>
        <p:nvSpPr>
          <p:cNvPr id="113" name="Rounded Rectangle 112"/>
          <p:cNvSpPr/>
          <p:nvPr/>
        </p:nvSpPr>
        <p:spPr>
          <a:xfrm>
            <a:off x="5449992" y="1635593"/>
            <a:ext cx="1411202" cy="474210"/>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8 Loads</a:t>
            </a:r>
          </a:p>
        </p:txBody>
      </p:sp>
      <p:sp>
        <p:nvSpPr>
          <p:cNvPr id="114" name="Rounded Rectangle 113"/>
          <p:cNvSpPr/>
          <p:nvPr/>
        </p:nvSpPr>
        <p:spPr>
          <a:xfrm>
            <a:off x="5948407" y="2670504"/>
            <a:ext cx="1825574" cy="546017"/>
          </a:xfrm>
          <a:prstGeom prst="roundRect">
            <a:avLst>
              <a:gd name="adj" fmla="val 41779"/>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32 Loads</a:t>
            </a:r>
          </a:p>
        </p:txBody>
      </p:sp>
    </p:spTree>
    <p:extLst>
      <p:ext uri="{BB962C8B-B14F-4D97-AF65-F5344CB8AC3E}">
        <p14:creationId xmlns:p14="http://schemas.microsoft.com/office/powerpoint/2010/main" val="277495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7"/>
                                        </p:tgtEl>
                                        <p:attrNameLst>
                                          <p:attrName>style.visibility</p:attrName>
                                        </p:attrNameLst>
                                      </p:cBhvr>
                                      <p:to>
                                        <p:strVal val="visible"/>
                                      </p:to>
                                    </p:set>
                                    <p:animEffect transition="in" filter="blinds(horizontal)">
                                      <p:cBhvr>
                                        <p:cTn id="7" dur="500"/>
                                        <p:tgtEl>
                                          <p:spTgt spid="9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par>
                          <p:cTn id="22" fill="hold">
                            <p:stCondLst>
                              <p:cond delay="500"/>
                            </p:stCondLst>
                            <p:childTnLst>
                              <p:par>
                                <p:cTn id="23" presetID="1" presetClass="entr" presetSubtype="0" fill="hold" grpId="0" nodeType="afterEffect">
                                  <p:stCondLst>
                                    <p:cond delay="0"/>
                                  </p:stCondLst>
                                  <p:childTnLst>
                                    <p:set>
                                      <p:cBhvr>
                                        <p:cTn id="24" dur="1" fill="hold">
                                          <p:stCondLst>
                                            <p:cond delay="0"/>
                                          </p:stCondLst>
                                        </p:cTn>
                                        <p:tgtEl>
                                          <p:spTgt spid="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11"/>
                                        </p:tgtEl>
                                        <p:attrNameLst>
                                          <p:attrName>style.visibility</p:attrName>
                                        </p:attrNameLst>
                                      </p:cBhvr>
                                      <p:to>
                                        <p:strVal val="visible"/>
                                      </p:to>
                                    </p:set>
                                    <p:animEffect transition="in" filter="blinds(horizontal)">
                                      <p:cBhvr>
                                        <p:cTn id="35" dur="500"/>
                                        <p:tgtEl>
                                          <p:spTgt spid="111"/>
                                        </p:tgtEl>
                                      </p:cBhvr>
                                    </p:animEffect>
                                  </p:childTnLst>
                                </p:cTn>
                              </p:par>
                              <p:par>
                                <p:cTn id="36" presetID="3" presetClass="entr" presetSubtype="10" fill="hold" nodeType="withEffect">
                                  <p:stCondLst>
                                    <p:cond delay="0"/>
                                  </p:stCondLst>
                                  <p:childTnLst>
                                    <p:set>
                                      <p:cBhvr>
                                        <p:cTn id="37" dur="1" fill="hold">
                                          <p:stCondLst>
                                            <p:cond delay="0"/>
                                          </p:stCondLst>
                                        </p:cTn>
                                        <p:tgtEl>
                                          <p:spTgt spid="110"/>
                                        </p:tgtEl>
                                        <p:attrNameLst>
                                          <p:attrName>style.visibility</p:attrName>
                                        </p:attrNameLst>
                                      </p:cBhvr>
                                      <p:to>
                                        <p:strVal val="visible"/>
                                      </p:to>
                                    </p:set>
                                    <p:animEffect transition="in" filter="blinds(horizontal)">
                                      <p:cBhvr>
                                        <p:cTn id="38" dur="500"/>
                                        <p:tgtEl>
                                          <p:spTgt spid="1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xit" presetSubtype="10" fill="hold" grpId="1" nodeType="clickEffect">
                                  <p:stCondLst>
                                    <p:cond delay="0"/>
                                  </p:stCondLst>
                                  <p:childTnLst>
                                    <p:animEffect transition="out" filter="blinds(horizontal)">
                                      <p:cBhvr>
                                        <p:cTn id="42" dur="500"/>
                                        <p:tgtEl>
                                          <p:spTgt spid="111"/>
                                        </p:tgtEl>
                                      </p:cBhvr>
                                    </p:animEffect>
                                    <p:set>
                                      <p:cBhvr>
                                        <p:cTn id="43" dur="1" fill="hold">
                                          <p:stCondLst>
                                            <p:cond delay="499"/>
                                          </p:stCondLst>
                                        </p:cTn>
                                        <p:tgtEl>
                                          <p:spTgt spid="111"/>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110"/>
                                        </p:tgtEl>
                                      </p:cBhvr>
                                    </p:animEffect>
                                    <p:set>
                                      <p:cBhvr>
                                        <p:cTn id="46" dur="1" fill="hold">
                                          <p:stCondLst>
                                            <p:cond delay="499"/>
                                          </p:stCondLst>
                                        </p:cTn>
                                        <p:tgtEl>
                                          <p:spTgt spid="110"/>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94"/>
                                        </p:tgtEl>
                                        <p:attrNameLst>
                                          <p:attrName>style.visibility</p:attrName>
                                        </p:attrNameLst>
                                      </p:cBhvr>
                                      <p:to>
                                        <p:strVal val="visible"/>
                                      </p:to>
                                    </p:set>
                                    <p:animEffect transition="in" filter="wipe(up)">
                                      <p:cBhvr>
                                        <p:cTn id="51" dur="500"/>
                                        <p:tgtEl>
                                          <p:spTgt spid="94"/>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grpId="0" nodeType="clickEffect">
                                  <p:stCondLst>
                                    <p:cond delay="0"/>
                                  </p:stCondLst>
                                  <p:childTnLst>
                                    <p:set>
                                      <p:cBhvr>
                                        <p:cTn id="57" dur="1" fill="hold">
                                          <p:stCondLst>
                                            <p:cond delay="0"/>
                                          </p:stCondLst>
                                        </p:cTn>
                                        <p:tgtEl>
                                          <p:spTgt spid="98"/>
                                        </p:tgtEl>
                                        <p:attrNameLst>
                                          <p:attrName>style.visibility</p:attrName>
                                        </p:attrNameLst>
                                      </p:cBhvr>
                                      <p:to>
                                        <p:strVal val="visible"/>
                                      </p:to>
                                    </p:set>
                                    <p:animEffect transition="in" filter="wipe(down)">
                                      <p:cBhvr>
                                        <p:cTn id="58" dur="500"/>
                                        <p:tgtEl>
                                          <p:spTgt spid="98"/>
                                        </p:tgtEl>
                                      </p:cBhvr>
                                    </p:animEffect>
                                  </p:childTnLst>
                                </p:cTn>
                              </p:par>
                              <p:par>
                                <p:cTn id="59" presetID="1" presetClass="entr" presetSubtype="0" fill="hold" grpId="0" nodeType="withEffect">
                                  <p:stCondLst>
                                    <p:cond delay="0"/>
                                  </p:stCondLst>
                                  <p:childTnLst>
                                    <p:set>
                                      <p:cBhvr>
                                        <p:cTn id="60" dur="1" fill="hold">
                                          <p:stCondLst>
                                            <p:cond delay="0"/>
                                          </p:stCondLst>
                                        </p:cTn>
                                        <p:tgtEl>
                                          <p:spTgt spid="9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05"/>
                                        </p:tgtEl>
                                        <p:attrNameLst>
                                          <p:attrName>style.visibility</p:attrName>
                                        </p:attrNameLst>
                                      </p:cBhvr>
                                      <p:to>
                                        <p:strVal val="visible"/>
                                      </p:to>
                                    </p:set>
                                    <p:animEffect transition="in" filter="blinds(horizontal)">
                                      <p:cBhvr>
                                        <p:cTn id="65" dur="500"/>
                                        <p:tgtEl>
                                          <p:spTgt spid="105"/>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109"/>
                                        </p:tgtEl>
                                        <p:attrNameLst>
                                          <p:attrName>style.visibility</p:attrName>
                                        </p:attrNameLst>
                                      </p:cBhvr>
                                      <p:to>
                                        <p:strVal val="visible"/>
                                      </p:to>
                                    </p:set>
                                    <p:animEffect transition="in" filter="blinds(horizontal)">
                                      <p:cBhvr>
                                        <p:cTn id="70" dur="500"/>
                                        <p:tgtEl>
                                          <p:spTgt spid="109"/>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blinds(horizontal)">
                                      <p:cBhvr>
                                        <p:cTn id="75" dur="500"/>
                                        <p:tgtEl>
                                          <p:spTgt spid="13"/>
                                        </p:tgtEl>
                                      </p:cBhvr>
                                    </p:animEffect>
                                  </p:childTnLst>
                                </p:cTn>
                              </p:par>
                            </p:childTnLst>
                          </p:cTn>
                        </p:par>
                      </p:childTnLst>
                    </p:cTn>
                  </p:par>
                  <p:par>
                    <p:cTn id="76" fill="hold">
                      <p:stCondLst>
                        <p:cond delay="indefinite"/>
                      </p:stCondLst>
                      <p:childTnLst>
                        <p:par>
                          <p:cTn id="77" fill="hold">
                            <p:stCondLst>
                              <p:cond delay="0"/>
                            </p:stCondLst>
                            <p:childTnLst>
                              <p:par>
                                <p:cTn id="78" presetID="3" presetClass="exit" presetSubtype="10" fill="hold" grpId="1" nodeType="clickEffect">
                                  <p:stCondLst>
                                    <p:cond delay="0"/>
                                  </p:stCondLst>
                                  <p:childTnLst>
                                    <p:animEffect transition="out" filter="blinds(horizontal)">
                                      <p:cBhvr>
                                        <p:cTn id="79" dur="500"/>
                                        <p:tgtEl>
                                          <p:spTgt spid="13"/>
                                        </p:tgtEl>
                                      </p:cBhvr>
                                    </p:animEffect>
                                    <p:set>
                                      <p:cBhvr>
                                        <p:cTn id="80" dur="1" fill="hold">
                                          <p:stCondLst>
                                            <p:cond delay="499"/>
                                          </p:stCondLst>
                                        </p:cTn>
                                        <p:tgtEl>
                                          <p:spTgt spid="13"/>
                                        </p:tgtEl>
                                        <p:attrNameLst>
                                          <p:attrName>style.visibility</p:attrName>
                                        </p:attrNameLst>
                                      </p:cBhvr>
                                      <p:to>
                                        <p:strVal val="hidden"/>
                                      </p:to>
                                    </p:set>
                                  </p:childTnLst>
                                </p:cTn>
                              </p:par>
                              <p:par>
                                <p:cTn id="81" presetID="3" presetClass="exit" presetSubtype="10" fill="hold" grpId="1" nodeType="withEffect">
                                  <p:stCondLst>
                                    <p:cond delay="0"/>
                                  </p:stCondLst>
                                  <p:childTnLst>
                                    <p:animEffect transition="out" filter="blinds(horizontal)">
                                      <p:cBhvr>
                                        <p:cTn id="82" dur="500"/>
                                        <p:tgtEl>
                                          <p:spTgt spid="109"/>
                                        </p:tgtEl>
                                      </p:cBhvr>
                                    </p:animEffect>
                                    <p:set>
                                      <p:cBhvr>
                                        <p:cTn id="83" dur="1" fill="hold">
                                          <p:stCondLst>
                                            <p:cond delay="499"/>
                                          </p:stCondLst>
                                        </p:cTn>
                                        <p:tgtEl>
                                          <p:spTgt spid="109"/>
                                        </p:tgtEl>
                                        <p:attrNameLst>
                                          <p:attrName>style.visibility</p:attrName>
                                        </p:attrNameLst>
                                      </p:cBhvr>
                                      <p:to>
                                        <p:strVal val="hidden"/>
                                      </p:to>
                                    </p:set>
                                  </p:childTnLst>
                                </p:cTn>
                              </p:par>
                            </p:childTnLst>
                          </p:cTn>
                        </p:par>
                      </p:childTnLst>
                    </p:cTn>
                  </p:par>
                  <p:par>
                    <p:cTn id="84" fill="hold">
                      <p:stCondLst>
                        <p:cond delay="indefinite"/>
                      </p:stCondLst>
                      <p:childTnLst>
                        <p:par>
                          <p:cTn id="85" fill="hold">
                            <p:stCondLst>
                              <p:cond delay="0"/>
                            </p:stCondLst>
                            <p:childTnLst>
                              <p:par>
                                <p:cTn id="86" presetID="1" presetClass="exit" presetSubtype="0" fill="hold" nodeType="clickEffect">
                                  <p:stCondLst>
                                    <p:cond delay="0"/>
                                  </p:stCondLst>
                                  <p:childTnLst>
                                    <p:set>
                                      <p:cBhvr>
                                        <p:cTn id="87" dur="1" fill="hold">
                                          <p:stCondLst>
                                            <p:cond delay="0"/>
                                          </p:stCondLst>
                                        </p:cTn>
                                        <p:tgtEl>
                                          <p:spTgt spid="105"/>
                                        </p:tgtEl>
                                        <p:attrNameLst>
                                          <p:attrName>style.visibility</p:attrName>
                                        </p:attrNameLst>
                                      </p:cBhvr>
                                      <p:to>
                                        <p:strVal val="hidden"/>
                                      </p:to>
                                    </p:set>
                                  </p:childTnLst>
                                </p:cTn>
                              </p:par>
                              <p:par>
                                <p:cTn id="88" presetID="3" presetClass="entr" presetSubtype="10" fill="hold" nodeType="withEffect">
                                  <p:stCondLst>
                                    <p:cond delay="0"/>
                                  </p:stCondLst>
                                  <p:childTnLst>
                                    <p:set>
                                      <p:cBhvr>
                                        <p:cTn id="89" dur="1" fill="hold">
                                          <p:stCondLst>
                                            <p:cond delay="0"/>
                                          </p:stCondLst>
                                        </p:cTn>
                                        <p:tgtEl>
                                          <p:spTgt spid="106"/>
                                        </p:tgtEl>
                                        <p:attrNameLst>
                                          <p:attrName>style.visibility</p:attrName>
                                        </p:attrNameLst>
                                      </p:cBhvr>
                                      <p:to>
                                        <p:strVal val="visible"/>
                                      </p:to>
                                    </p:set>
                                    <p:animEffect transition="in" filter="blinds(horizontal)">
                                      <p:cBhvr>
                                        <p:cTn id="90" dur="500"/>
                                        <p:tgtEl>
                                          <p:spTgt spid="106"/>
                                        </p:tgtEl>
                                      </p:cBhvr>
                                    </p:animEffec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6"/>
                                        </p:tgtEl>
                                        <p:attrNameLst>
                                          <p:attrName>style.visibility</p:attrName>
                                        </p:attrNameLst>
                                      </p:cBhvr>
                                      <p:to>
                                        <p:strVal val="hidden"/>
                                      </p:to>
                                    </p:set>
                                  </p:childTnLst>
                                </p:cTn>
                              </p:par>
                              <p:par>
                                <p:cTn id="95" presetID="3" presetClass="entr" presetSubtype="10" fill="hold" nodeType="withEffect">
                                  <p:stCondLst>
                                    <p:cond delay="0"/>
                                  </p:stCondLst>
                                  <p:childTnLst>
                                    <p:set>
                                      <p:cBhvr>
                                        <p:cTn id="96" dur="1" fill="hold">
                                          <p:stCondLst>
                                            <p:cond delay="0"/>
                                          </p:stCondLst>
                                        </p:cTn>
                                        <p:tgtEl>
                                          <p:spTgt spid="107"/>
                                        </p:tgtEl>
                                        <p:attrNameLst>
                                          <p:attrName>style.visibility</p:attrName>
                                        </p:attrNameLst>
                                      </p:cBhvr>
                                      <p:to>
                                        <p:strVal val="visible"/>
                                      </p:to>
                                    </p:set>
                                    <p:animEffect transition="in" filter="blinds(horizontal)">
                                      <p:cBhvr>
                                        <p:cTn id="97" dur="500"/>
                                        <p:tgtEl>
                                          <p:spTgt spid="107"/>
                                        </p:tgtEl>
                                      </p:cBhvr>
                                    </p:animEffect>
                                  </p:childTnLst>
                                </p:cTn>
                              </p:par>
                            </p:childTnLst>
                          </p:cTn>
                        </p:par>
                      </p:childTnLst>
                    </p:cTn>
                  </p:par>
                  <p:par>
                    <p:cTn id="98" fill="hold">
                      <p:stCondLst>
                        <p:cond delay="indefinite"/>
                      </p:stCondLst>
                      <p:childTnLst>
                        <p:par>
                          <p:cTn id="99" fill="hold">
                            <p:stCondLst>
                              <p:cond delay="0"/>
                            </p:stCondLst>
                            <p:childTnLst>
                              <p:par>
                                <p:cTn id="100" presetID="1" presetClass="exit" presetSubtype="0" fill="hold" nodeType="clickEffect">
                                  <p:stCondLst>
                                    <p:cond delay="0"/>
                                  </p:stCondLst>
                                  <p:childTnLst>
                                    <p:set>
                                      <p:cBhvr>
                                        <p:cTn id="101" dur="1" fill="hold">
                                          <p:stCondLst>
                                            <p:cond delay="0"/>
                                          </p:stCondLst>
                                        </p:cTn>
                                        <p:tgtEl>
                                          <p:spTgt spid="107"/>
                                        </p:tgtEl>
                                        <p:attrNameLst>
                                          <p:attrName>style.visibility</p:attrName>
                                        </p:attrNameLst>
                                      </p:cBhvr>
                                      <p:to>
                                        <p:strVal val="hidden"/>
                                      </p:to>
                                    </p:set>
                                  </p:childTnLst>
                                </p:cTn>
                              </p:par>
                              <p:par>
                                <p:cTn id="102" presetID="3" presetClass="entr" presetSubtype="10" fill="hold" nodeType="withEffect">
                                  <p:stCondLst>
                                    <p:cond delay="0"/>
                                  </p:stCondLst>
                                  <p:childTnLst>
                                    <p:set>
                                      <p:cBhvr>
                                        <p:cTn id="103" dur="1" fill="hold">
                                          <p:stCondLst>
                                            <p:cond delay="0"/>
                                          </p:stCondLst>
                                        </p:cTn>
                                        <p:tgtEl>
                                          <p:spTgt spid="108"/>
                                        </p:tgtEl>
                                        <p:attrNameLst>
                                          <p:attrName>style.visibility</p:attrName>
                                        </p:attrNameLst>
                                      </p:cBhvr>
                                      <p:to>
                                        <p:strVal val="visible"/>
                                      </p:to>
                                    </p:set>
                                    <p:animEffect transition="in" filter="blinds(horizontal)">
                                      <p:cBhvr>
                                        <p:cTn id="104" dur="500"/>
                                        <p:tgtEl>
                                          <p:spTgt spid="108"/>
                                        </p:tgtEl>
                                      </p:cBhvr>
                                    </p:animEffect>
                                  </p:childTnLst>
                                </p:cTn>
                              </p:par>
                            </p:childTnLst>
                          </p:cTn>
                        </p:par>
                      </p:childTnLst>
                    </p:cTn>
                  </p:par>
                  <p:par>
                    <p:cTn id="105" fill="hold">
                      <p:stCondLst>
                        <p:cond delay="indefinite"/>
                      </p:stCondLst>
                      <p:childTnLst>
                        <p:par>
                          <p:cTn id="106" fill="hold">
                            <p:stCondLst>
                              <p:cond delay="0"/>
                            </p:stCondLst>
                            <p:childTnLst>
                              <p:par>
                                <p:cTn id="107" presetID="3" presetClass="entr" presetSubtype="10" fill="hold" nodeType="clickEffect">
                                  <p:stCondLst>
                                    <p:cond delay="0"/>
                                  </p:stCondLst>
                                  <p:childTnLst>
                                    <p:set>
                                      <p:cBhvr>
                                        <p:cTn id="108" dur="1" fill="hold">
                                          <p:stCondLst>
                                            <p:cond delay="0"/>
                                          </p:stCondLst>
                                        </p:cTn>
                                        <p:tgtEl>
                                          <p:spTgt spid="11"/>
                                        </p:tgtEl>
                                        <p:attrNameLst>
                                          <p:attrName>style.visibility</p:attrName>
                                        </p:attrNameLst>
                                      </p:cBhvr>
                                      <p:to>
                                        <p:strVal val="visible"/>
                                      </p:to>
                                    </p:set>
                                    <p:animEffect transition="in" filter="blinds(horizontal)">
                                      <p:cBhvr>
                                        <p:cTn id="109" dur="500"/>
                                        <p:tgtEl>
                                          <p:spTgt spid="11"/>
                                        </p:tgtEl>
                                      </p:cBhvr>
                                    </p:animEffect>
                                  </p:childTnLst>
                                </p:cTn>
                              </p:par>
                            </p:childTnLst>
                          </p:cTn>
                        </p:par>
                      </p:childTnLst>
                    </p:cTn>
                  </p:par>
                  <p:par>
                    <p:cTn id="110" fill="hold">
                      <p:stCondLst>
                        <p:cond delay="indefinite"/>
                      </p:stCondLst>
                      <p:childTnLst>
                        <p:par>
                          <p:cTn id="111" fill="hold">
                            <p:stCondLst>
                              <p:cond delay="0"/>
                            </p:stCondLst>
                            <p:childTnLst>
                              <p:par>
                                <p:cTn id="112" presetID="3" presetClass="entr" presetSubtype="10" fill="hold" grpId="0" nodeType="clickEffect">
                                  <p:stCondLst>
                                    <p:cond delay="0"/>
                                  </p:stCondLst>
                                  <p:childTnLst>
                                    <p:set>
                                      <p:cBhvr>
                                        <p:cTn id="113" dur="1" fill="hold">
                                          <p:stCondLst>
                                            <p:cond delay="0"/>
                                          </p:stCondLst>
                                        </p:cTn>
                                        <p:tgtEl>
                                          <p:spTgt spid="113"/>
                                        </p:tgtEl>
                                        <p:attrNameLst>
                                          <p:attrName>style.visibility</p:attrName>
                                        </p:attrNameLst>
                                      </p:cBhvr>
                                      <p:to>
                                        <p:strVal val="visible"/>
                                      </p:to>
                                    </p:set>
                                    <p:animEffect transition="in" filter="blinds(horizontal)">
                                      <p:cBhvr>
                                        <p:cTn id="114" dur="500"/>
                                        <p:tgtEl>
                                          <p:spTgt spid="113"/>
                                        </p:tgtEl>
                                      </p:cBhvr>
                                    </p:animEffect>
                                  </p:childTnLst>
                                </p:cTn>
                              </p:par>
                            </p:childTnLst>
                          </p:cTn>
                        </p:par>
                      </p:childTnLst>
                    </p:cTn>
                  </p:par>
                  <p:par>
                    <p:cTn id="115" fill="hold">
                      <p:stCondLst>
                        <p:cond delay="indefinite"/>
                      </p:stCondLst>
                      <p:childTnLst>
                        <p:par>
                          <p:cTn id="116" fill="hold">
                            <p:stCondLst>
                              <p:cond delay="0"/>
                            </p:stCondLst>
                            <p:childTnLst>
                              <p:par>
                                <p:cTn id="117" presetID="3" presetClass="exit" presetSubtype="10" fill="hold" grpId="1" nodeType="clickEffect">
                                  <p:stCondLst>
                                    <p:cond delay="0"/>
                                  </p:stCondLst>
                                  <p:childTnLst>
                                    <p:animEffect transition="out" filter="blinds(horizontal)">
                                      <p:cBhvr>
                                        <p:cTn id="118" dur="500"/>
                                        <p:tgtEl>
                                          <p:spTgt spid="113"/>
                                        </p:tgtEl>
                                      </p:cBhvr>
                                    </p:animEffect>
                                    <p:set>
                                      <p:cBhvr>
                                        <p:cTn id="119" dur="1" fill="hold">
                                          <p:stCondLst>
                                            <p:cond delay="499"/>
                                          </p:stCondLst>
                                        </p:cTn>
                                        <p:tgtEl>
                                          <p:spTgt spid="113"/>
                                        </p:tgtEl>
                                        <p:attrNameLst>
                                          <p:attrName>style.visibility</p:attrName>
                                        </p:attrNameLst>
                                      </p:cBhvr>
                                      <p:to>
                                        <p:strVal val="hidden"/>
                                      </p:to>
                                    </p:set>
                                  </p:childTnLst>
                                </p:cTn>
                              </p:par>
                            </p:childTnLst>
                          </p:cTn>
                        </p:par>
                        <p:par>
                          <p:cTn id="120" fill="hold">
                            <p:stCondLst>
                              <p:cond delay="500"/>
                            </p:stCondLst>
                            <p:childTnLst>
                              <p:par>
                                <p:cTn id="121" presetID="1" presetClass="exit" presetSubtype="0" fill="hold" nodeType="afterEffect">
                                  <p:stCondLst>
                                    <p:cond delay="0"/>
                                  </p:stCondLst>
                                  <p:childTnLst>
                                    <p:set>
                                      <p:cBhvr>
                                        <p:cTn id="122" dur="1" fill="hold">
                                          <p:stCondLst>
                                            <p:cond delay="0"/>
                                          </p:stCondLst>
                                        </p:cTn>
                                        <p:tgtEl>
                                          <p:spTgt spid="108"/>
                                        </p:tgtEl>
                                        <p:attrNameLst>
                                          <p:attrName>style.visibility</p:attrName>
                                        </p:attrNameLst>
                                      </p:cBhvr>
                                      <p:to>
                                        <p:strVal val="hidden"/>
                                      </p:to>
                                    </p:set>
                                  </p:childTnLst>
                                </p:cTn>
                              </p:par>
                              <p:par>
                                <p:cTn id="123" presetID="3" presetClass="entr" presetSubtype="10" fill="hold" nodeType="withEffect">
                                  <p:stCondLst>
                                    <p:cond delay="0"/>
                                  </p:stCondLst>
                                  <p:childTnLst>
                                    <p:set>
                                      <p:cBhvr>
                                        <p:cTn id="124" dur="1" fill="hold">
                                          <p:stCondLst>
                                            <p:cond delay="0"/>
                                          </p:stCondLst>
                                        </p:cTn>
                                        <p:tgtEl>
                                          <p:spTgt spid="105"/>
                                        </p:tgtEl>
                                        <p:attrNameLst>
                                          <p:attrName>style.visibility</p:attrName>
                                        </p:attrNameLst>
                                      </p:cBhvr>
                                      <p:to>
                                        <p:strVal val="visible"/>
                                      </p:to>
                                    </p:set>
                                    <p:animEffect transition="in" filter="blinds(horizontal)">
                                      <p:cBhvr>
                                        <p:cTn id="125" dur="500"/>
                                        <p:tgtEl>
                                          <p:spTgt spid="105"/>
                                        </p:tgtEl>
                                      </p:cBhvr>
                                    </p:animEffect>
                                  </p:childTnLst>
                                </p:cTn>
                              </p:par>
                            </p:childTnLst>
                          </p:cTn>
                        </p:par>
                      </p:childTnLst>
                    </p:cTn>
                  </p:par>
                  <p:par>
                    <p:cTn id="126" fill="hold">
                      <p:stCondLst>
                        <p:cond delay="indefinite"/>
                      </p:stCondLst>
                      <p:childTnLst>
                        <p:par>
                          <p:cTn id="127" fill="hold">
                            <p:stCondLst>
                              <p:cond delay="0"/>
                            </p:stCondLst>
                            <p:childTnLst>
                              <p:par>
                                <p:cTn id="128" presetID="1" presetClass="exit" presetSubtype="0" fill="hold" nodeType="clickEffect">
                                  <p:stCondLst>
                                    <p:cond delay="0"/>
                                  </p:stCondLst>
                                  <p:childTnLst>
                                    <p:set>
                                      <p:cBhvr>
                                        <p:cTn id="129" dur="1" fill="hold">
                                          <p:stCondLst>
                                            <p:cond delay="0"/>
                                          </p:stCondLst>
                                        </p:cTn>
                                        <p:tgtEl>
                                          <p:spTgt spid="105"/>
                                        </p:tgtEl>
                                        <p:attrNameLst>
                                          <p:attrName>style.visibility</p:attrName>
                                        </p:attrNameLst>
                                      </p:cBhvr>
                                      <p:to>
                                        <p:strVal val="hidden"/>
                                      </p:to>
                                    </p:set>
                                  </p:childTnLst>
                                </p:cTn>
                              </p:par>
                              <p:par>
                                <p:cTn id="130" presetID="3" presetClass="entr" presetSubtype="10" fill="hold" nodeType="withEffect">
                                  <p:stCondLst>
                                    <p:cond delay="0"/>
                                  </p:stCondLst>
                                  <p:childTnLst>
                                    <p:set>
                                      <p:cBhvr>
                                        <p:cTn id="131" dur="1" fill="hold">
                                          <p:stCondLst>
                                            <p:cond delay="0"/>
                                          </p:stCondLst>
                                        </p:cTn>
                                        <p:tgtEl>
                                          <p:spTgt spid="106"/>
                                        </p:tgtEl>
                                        <p:attrNameLst>
                                          <p:attrName>style.visibility</p:attrName>
                                        </p:attrNameLst>
                                      </p:cBhvr>
                                      <p:to>
                                        <p:strVal val="visible"/>
                                      </p:to>
                                    </p:set>
                                    <p:animEffect transition="in" filter="blinds(horizontal)">
                                      <p:cBhvr>
                                        <p:cTn id="132" dur="500"/>
                                        <p:tgtEl>
                                          <p:spTgt spid="106"/>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nodeType="clickEffect">
                                  <p:stCondLst>
                                    <p:cond delay="0"/>
                                  </p:stCondLst>
                                  <p:childTnLst>
                                    <p:set>
                                      <p:cBhvr>
                                        <p:cTn id="136" dur="1" fill="hold">
                                          <p:stCondLst>
                                            <p:cond delay="0"/>
                                          </p:stCondLst>
                                        </p:cTn>
                                        <p:tgtEl>
                                          <p:spTgt spid="106"/>
                                        </p:tgtEl>
                                        <p:attrNameLst>
                                          <p:attrName>style.visibility</p:attrName>
                                        </p:attrNameLst>
                                      </p:cBhvr>
                                      <p:to>
                                        <p:strVal val="hidden"/>
                                      </p:to>
                                    </p:set>
                                  </p:childTnLst>
                                </p:cTn>
                              </p:par>
                              <p:par>
                                <p:cTn id="137" presetID="3" presetClass="entr" presetSubtype="10" fill="hold" nodeType="withEffect">
                                  <p:stCondLst>
                                    <p:cond delay="0"/>
                                  </p:stCondLst>
                                  <p:childTnLst>
                                    <p:set>
                                      <p:cBhvr>
                                        <p:cTn id="138" dur="1" fill="hold">
                                          <p:stCondLst>
                                            <p:cond delay="0"/>
                                          </p:stCondLst>
                                        </p:cTn>
                                        <p:tgtEl>
                                          <p:spTgt spid="107"/>
                                        </p:tgtEl>
                                        <p:attrNameLst>
                                          <p:attrName>style.visibility</p:attrName>
                                        </p:attrNameLst>
                                      </p:cBhvr>
                                      <p:to>
                                        <p:strVal val="visible"/>
                                      </p:to>
                                    </p:set>
                                    <p:animEffect transition="in" filter="blinds(horizontal)">
                                      <p:cBhvr>
                                        <p:cTn id="139" dur="500"/>
                                        <p:tgtEl>
                                          <p:spTgt spid="107"/>
                                        </p:tgtEl>
                                      </p:cBhvr>
                                    </p:animEffect>
                                  </p:childTnLst>
                                </p:cTn>
                              </p:par>
                            </p:childTnLst>
                          </p:cTn>
                        </p:par>
                      </p:childTnLst>
                    </p:cTn>
                  </p:par>
                  <p:par>
                    <p:cTn id="140" fill="hold">
                      <p:stCondLst>
                        <p:cond delay="indefinite"/>
                      </p:stCondLst>
                      <p:childTnLst>
                        <p:par>
                          <p:cTn id="141" fill="hold">
                            <p:stCondLst>
                              <p:cond delay="0"/>
                            </p:stCondLst>
                            <p:childTnLst>
                              <p:par>
                                <p:cTn id="142" presetID="1" presetClass="exit" presetSubtype="0" fill="hold" nodeType="clickEffect">
                                  <p:stCondLst>
                                    <p:cond delay="0"/>
                                  </p:stCondLst>
                                  <p:childTnLst>
                                    <p:set>
                                      <p:cBhvr>
                                        <p:cTn id="143" dur="1" fill="hold">
                                          <p:stCondLst>
                                            <p:cond delay="0"/>
                                          </p:stCondLst>
                                        </p:cTn>
                                        <p:tgtEl>
                                          <p:spTgt spid="107"/>
                                        </p:tgtEl>
                                        <p:attrNameLst>
                                          <p:attrName>style.visibility</p:attrName>
                                        </p:attrNameLst>
                                      </p:cBhvr>
                                      <p:to>
                                        <p:strVal val="hidden"/>
                                      </p:to>
                                    </p:set>
                                  </p:childTnLst>
                                </p:cTn>
                              </p:par>
                              <p:par>
                                <p:cTn id="144" presetID="3" presetClass="entr" presetSubtype="10" fill="hold" nodeType="withEffect">
                                  <p:stCondLst>
                                    <p:cond delay="0"/>
                                  </p:stCondLst>
                                  <p:childTnLst>
                                    <p:set>
                                      <p:cBhvr>
                                        <p:cTn id="145" dur="1" fill="hold">
                                          <p:stCondLst>
                                            <p:cond delay="0"/>
                                          </p:stCondLst>
                                        </p:cTn>
                                        <p:tgtEl>
                                          <p:spTgt spid="105"/>
                                        </p:tgtEl>
                                        <p:attrNameLst>
                                          <p:attrName>style.visibility</p:attrName>
                                        </p:attrNameLst>
                                      </p:cBhvr>
                                      <p:to>
                                        <p:strVal val="visible"/>
                                      </p:to>
                                    </p:set>
                                    <p:animEffect transition="in" filter="blinds(horizontal)">
                                      <p:cBhvr>
                                        <p:cTn id="146" dur="500"/>
                                        <p:tgtEl>
                                          <p:spTgt spid="105"/>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ntr" presetSubtype="1" fill="hold" grpId="0" nodeType="clickEffect">
                                  <p:stCondLst>
                                    <p:cond delay="0"/>
                                  </p:stCondLst>
                                  <p:childTnLst>
                                    <p:set>
                                      <p:cBhvr>
                                        <p:cTn id="150" dur="1" fill="hold">
                                          <p:stCondLst>
                                            <p:cond delay="0"/>
                                          </p:stCondLst>
                                        </p:cTn>
                                        <p:tgtEl>
                                          <p:spTgt spid="95"/>
                                        </p:tgtEl>
                                        <p:attrNameLst>
                                          <p:attrName>style.visibility</p:attrName>
                                        </p:attrNameLst>
                                      </p:cBhvr>
                                      <p:to>
                                        <p:strVal val="visible"/>
                                      </p:to>
                                    </p:set>
                                    <p:animEffect transition="in" filter="wipe(up)">
                                      <p:cBhvr>
                                        <p:cTn id="151" dur="500"/>
                                        <p:tgtEl>
                                          <p:spTgt spid="95"/>
                                        </p:tgtEl>
                                      </p:cBhvr>
                                    </p:animEffect>
                                  </p:childTnLst>
                                </p:cTn>
                              </p:par>
                            </p:childTnLst>
                          </p:cTn>
                        </p:par>
                      </p:childTnLst>
                    </p:cTn>
                  </p:par>
                  <p:par>
                    <p:cTn id="152" fill="hold">
                      <p:stCondLst>
                        <p:cond delay="indefinite"/>
                      </p:stCondLst>
                      <p:childTnLst>
                        <p:par>
                          <p:cTn id="153" fill="hold">
                            <p:stCondLst>
                              <p:cond delay="0"/>
                            </p:stCondLst>
                            <p:childTnLst>
                              <p:par>
                                <p:cTn id="154" presetID="3" presetClass="entr" presetSubtype="10" fill="hold" nodeType="clickEffect">
                                  <p:stCondLst>
                                    <p:cond delay="0"/>
                                  </p:stCondLst>
                                  <p:childTnLst>
                                    <p:set>
                                      <p:cBhvr>
                                        <p:cTn id="155" dur="1" fill="hold">
                                          <p:stCondLst>
                                            <p:cond delay="0"/>
                                          </p:stCondLst>
                                        </p:cTn>
                                        <p:tgtEl>
                                          <p:spTgt spid="12"/>
                                        </p:tgtEl>
                                        <p:attrNameLst>
                                          <p:attrName>style.visibility</p:attrName>
                                        </p:attrNameLst>
                                      </p:cBhvr>
                                      <p:to>
                                        <p:strVal val="visible"/>
                                      </p:to>
                                    </p:set>
                                    <p:animEffect transition="in" filter="blinds(horizontal)">
                                      <p:cBhvr>
                                        <p:cTn id="156" dur="500"/>
                                        <p:tgtEl>
                                          <p:spTgt spid="12"/>
                                        </p:tgtEl>
                                      </p:cBhvr>
                                    </p:animEffect>
                                  </p:childTnLst>
                                </p:cTn>
                              </p:par>
                              <p:par>
                                <p:cTn id="157" presetID="3" presetClass="entr" presetSubtype="10" fill="hold" nodeType="withEffect">
                                  <p:stCondLst>
                                    <p:cond delay="0"/>
                                  </p:stCondLst>
                                  <p:childTnLst>
                                    <p:set>
                                      <p:cBhvr>
                                        <p:cTn id="158" dur="1" fill="hold">
                                          <p:stCondLst>
                                            <p:cond delay="0"/>
                                          </p:stCondLst>
                                        </p:cTn>
                                        <p:tgtEl>
                                          <p:spTgt spid="10"/>
                                        </p:tgtEl>
                                        <p:attrNameLst>
                                          <p:attrName>style.visibility</p:attrName>
                                        </p:attrNameLst>
                                      </p:cBhvr>
                                      <p:to>
                                        <p:strVal val="visible"/>
                                      </p:to>
                                    </p:set>
                                    <p:animEffect transition="in" filter="blinds(horizontal)">
                                      <p:cBhvr>
                                        <p:cTn id="159" dur="500"/>
                                        <p:tgtEl>
                                          <p:spTgt spid="10"/>
                                        </p:tgtEl>
                                      </p:cBhvr>
                                    </p:animEffect>
                                  </p:childTnLst>
                                </p:cTn>
                              </p:par>
                              <p:par>
                                <p:cTn id="160" presetID="3" presetClass="entr" presetSubtype="10" fill="hold" nodeType="withEffect">
                                  <p:stCondLst>
                                    <p:cond delay="0"/>
                                  </p:stCondLst>
                                  <p:childTnLst>
                                    <p:set>
                                      <p:cBhvr>
                                        <p:cTn id="161" dur="1" fill="hold">
                                          <p:stCondLst>
                                            <p:cond delay="0"/>
                                          </p:stCondLst>
                                        </p:cTn>
                                        <p:tgtEl>
                                          <p:spTgt spid="9"/>
                                        </p:tgtEl>
                                        <p:attrNameLst>
                                          <p:attrName>style.visibility</p:attrName>
                                        </p:attrNameLst>
                                      </p:cBhvr>
                                      <p:to>
                                        <p:strVal val="visible"/>
                                      </p:to>
                                    </p:set>
                                    <p:animEffect transition="in" filter="blinds(horizontal)">
                                      <p:cBhvr>
                                        <p:cTn id="162" dur="500"/>
                                        <p:tgtEl>
                                          <p:spTgt spid="9"/>
                                        </p:tgtEl>
                                      </p:cBhvr>
                                    </p:animEffect>
                                  </p:childTnLst>
                                </p:cTn>
                              </p:par>
                            </p:childTnLst>
                          </p:cTn>
                        </p:par>
                      </p:childTnLst>
                    </p:cTn>
                  </p:par>
                  <p:par>
                    <p:cTn id="163" fill="hold">
                      <p:stCondLst>
                        <p:cond delay="indefinite"/>
                      </p:stCondLst>
                      <p:childTnLst>
                        <p:par>
                          <p:cTn id="164" fill="hold">
                            <p:stCondLst>
                              <p:cond delay="0"/>
                            </p:stCondLst>
                            <p:childTnLst>
                              <p:par>
                                <p:cTn id="165" presetID="3" presetClass="entr" presetSubtype="10" fill="hold" grpId="0" nodeType="clickEffect">
                                  <p:stCondLst>
                                    <p:cond delay="0"/>
                                  </p:stCondLst>
                                  <p:childTnLst>
                                    <p:set>
                                      <p:cBhvr>
                                        <p:cTn id="166" dur="1" fill="hold">
                                          <p:stCondLst>
                                            <p:cond delay="0"/>
                                          </p:stCondLst>
                                        </p:cTn>
                                        <p:tgtEl>
                                          <p:spTgt spid="114"/>
                                        </p:tgtEl>
                                        <p:attrNameLst>
                                          <p:attrName>style.visibility</p:attrName>
                                        </p:attrNameLst>
                                      </p:cBhvr>
                                      <p:to>
                                        <p:strVal val="visible"/>
                                      </p:to>
                                    </p:set>
                                    <p:animEffect transition="in" filter="blinds(horizontal)">
                                      <p:cBhvr>
                                        <p:cTn id="167" dur="500"/>
                                        <p:tgtEl>
                                          <p:spTgt spid="114"/>
                                        </p:tgtEl>
                                      </p:cBhvr>
                                    </p:animEffect>
                                  </p:childTnLst>
                                </p:cTn>
                              </p:par>
                            </p:childTnLst>
                          </p:cTn>
                        </p:par>
                      </p:childTnLst>
                    </p:cTn>
                  </p:par>
                  <p:par>
                    <p:cTn id="168" fill="hold">
                      <p:stCondLst>
                        <p:cond delay="indefinite"/>
                      </p:stCondLst>
                      <p:childTnLst>
                        <p:par>
                          <p:cTn id="169" fill="hold">
                            <p:stCondLst>
                              <p:cond delay="0"/>
                            </p:stCondLst>
                            <p:childTnLst>
                              <p:par>
                                <p:cTn id="170" presetID="3" presetClass="exit" presetSubtype="10" fill="hold" grpId="1" nodeType="clickEffect">
                                  <p:stCondLst>
                                    <p:cond delay="0"/>
                                  </p:stCondLst>
                                  <p:childTnLst>
                                    <p:animEffect transition="out" filter="blinds(horizontal)">
                                      <p:cBhvr>
                                        <p:cTn id="171" dur="500"/>
                                        <p:tgtEl>
                                          <p:spTgt spid="114"/>
                                        </p:tgtEl>
                                      </p:cBhvr>
                                    </p:animEffect>
                                    <p:set>
                                      <p:cBhvr>
                                        <p:cTn id="172" dur="1" fill="hold">
                                          <p:stCondLst>
                                            <p:cond delay="499"/>
                                          </p:stCondLst>
                                        </p:cTn>
                                        <p:tgtEl>
                                          <p:spTgt spid="114"/>
                                        </p:tgtEl>
                                        <p:attrNameLst>
                                          <p:attrName>style.visibility</p:attrName>
                                        </p:attrNameLst>
                                      </p:cBhvr>
                                      <p:to>
                                        <p:strVal val="hidden"/>
                                      </p:to>
                                    </p:set>
                                  </p:childTnLst>
                                </p:cTn>
                              </p:par>
                            </p:childTnLst>
                          </p:cTn>
                        </p:par>
                        <p:par>
                          <p:cTn id="173" fill="hold">
                            <p:stCondLst>
                              <p:cond delay="500"/>
                            </p:stCondLst>
                            <p:childTnLst>
                              <p:par>
                                <p:cTn id="174" presetID="3" presetClass="entr" presetSubtype="10" fill="hold" grpId="0" nodeType="afterEffect">
                                  <p:stCondLst>
                                    <p:cond delay="0"/>
                                  </p:stCondLst>
                                  <p:childTnLst>
                                    <p:set>
                                      <p:cBhvr>
                                        <p:cTn id="175" dur="1" fill="hold">
                                          <p:stCondLst>
                                            <p:cond delay="0"/>
                                          </p:stCondLst>
                                        </p:cTn>
                                        <p:tgtEl>
                                          <p:spTgt spid="166"/>
                                        </p:tgtEl>
                                        <p:attrNameLst>
                                          <p:attrName>style.visibility</p:attrName>
                                        </p:attrNameLst>
                                      </p:cBhvr>
                                      <p:to>
                                        <p:strVal val="visible"/>
                                      </p:to>
                                    </p:set>
                                    <p:animEffect transition="in" filter="blinds(horizontal)">
                                      <p:cBhvr>
                                        <p:cTn id="176" dur="500"/>
                                        <p:tgtEl>
                                          <p:spTgt spid="166"/>
                                        </p:tgtEl>
                                      </p:cBhvr>
                                    </p:animEffect>
                                  </p:childTnLst>
                                </p:cTn>
                              </p:par>
                              <p:par>
                                <p:cTn id="177" presetID="22" presetClass="entr" presetSubtype="1" fill="hold" grpId="0" nodeType="withEffect">
                                  <p:stCondLst>
                                    <p:cond delay="0"/>
                                  </p:stCondLst>
                                  <p:childTnLst>
                                    <p:set>
                                      <p:cBhvr>
                                        <p:cTn id="178" dur="1" fill="hold">
                                          <p:stCondLst>
                                            <p:cond delay="0"/>
                                          </p:stCondLst>
                                        </p:cTn>
                                        <p:tgtEl>
                                          <p:spTgt spid="96"/>
                                        </p:tgtEl>
                                        <p:attrNameLst>
                                          <p:attrName>style.visibility</p:attrName>
                                        </p:attrNameLst>
                                      </p:cBhvr>
                                      <p:to>
                                        <p:strVal val="visible"/>
                                      </p:to>
                                    </p:set>
                                    <p:animEffect transition="in" filter="wipe(up)">
                                      <p:cBhvr>
                                        <p:cTn id="179" dur="500"/>
                                        <p:tgtEl>
                                          <p:spTgt spid="96"/>
                                        </p:tgtEl>
                                      </p:cBhvr>
                                    </p:animEffect>
                                  </p:childTnLst>
                                </p:cTn>
                              </p:par>
                            </p:childTnLst>
                          </p:cTn>
                        </p:par>
                      </p:childTnLst>
                    </p:cTn>
                  </p:par>
                  <p:par>
                    <p:cTn id="180" fill="hold">
                      <p:stCondLst>
                        <p:cond delay="indefinite"/>
                      </p:stCondLst>
                      <p:childTnLst>
                        <p:par>
                          <p:cTn id="181" fill="hold">
                            <p:stCondLst>
                              <p:cond delay="0"/>
                            </p:stCondLst>
                            <p:childTnLst>
                              <p:par>
                                <p:cTn id="182" presetID="3" presetClass="exit" presetSubtype="10" fill="hold" nodeType="clickEffect">
                                  <p:stCondLst>
                                    <p:cond delay="0"/>
                                  </p:stCondLst>
                                  <p:childTnLst>
                                    <p:animEffect transition="out" filter="blinds(horizontal)">
                                      <p:cBhvr>
                                        <p:cTn id="183" dur="500"/>
                                        <p:tgtEl>
                                          <p:spTgt spid="9"/>
                                        </p:tgtEl>
                                      </p:cBhvr>
                                    </p:animEffect>
                                    <p:set>
                                      <p:cBhvr>
                                        <p:cTn id="184" dur="1" fill="hold">
                                          <p:stCondLst>
                                            <p:cond delay="499"/>
                                          </p:stCondLst>
                                        </p:cTn>
                                        <p:tgtEl>
                                          <p:spTgt spid="9"/>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1" presetClass="entr" presetSubtype="0" fill="hold" nodeType="clickEffect">
                                  <p:stCondLst>
                                    <p:cond delay="0"/>
                                  </p:stCondLst>
                                  <p:childTnLst>
                                    <p:set>
                                      <p:cBhvr>
                                        <p:cTn id="188" dur="1" fill="hold">
                                          <p:stCondLst>
                                            <p:cond delay="0"/>
                                          </p:stCondLst>
                                        </p:cTn>
                                        <p:tgtEl>
                                          <p:spTgt spid="10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22" presetClass="entr" presetSubtype="1" fill="hold" grpId="0" nodeType="clickEffect">
                                  <p:stCondLst>
                                    <p:cond delay="0"/>
                                  </p:stCondLst>
                                  <p:childTnLst>
                                    <p:set>
                                      <p:cBhvr>
                                        <p:cTn id="192" dur="1" fill="hold">
                                          <p:stCondLst>
                                            <p:cond delay="0"/>
                                          </p:stCondLst>
                                        </p:cTn>
                                        <p:tgtEl>
                                          <p:spTgt spid="100"/>
                                        </p:tgtEl>
                                        <p:attrNameLst>
                                          <p:attrName>style.visibility</p:attrName>
                                        </p:attrNameLst>
                                      </p:cBhvr>
                                      <p:to>
                                        <p:strVal val="visible"/>
                                      </p:to>
                                    </p:set>
                                    <p:animEffect transition="in" filter="wipe(up)">
                                      <p:cBhvr>
                                        <p:cTn id="193" dur="500"/>
                                        <p:tgtEl>
                                          <p:spTgt spid="100"/>
                                        </p:tgtEl>
                                      </p:cBhvr>
                                    </p:animEffect>
                                  </p:childTnLst>
                                </p:cTn>
                              </p:par>
                              <p:par>
                                <p:cTn id="194" presetID="3" presetClass="entr" presetSubtype="10" fill="hold" grpId="0" nodeType="withEffect">
                                  <p:stCondLst>
                                    <p:cond delay="0"/>
                                  </p:stCondLst>
                                  <p:childTnLst>
                                    <p:set>
                                      <p:cBhvr>
                                        <p:cTn id="195" dur="1" fill="hold">
                                          <p:stCondLst>
                                            <p:cond delay="0"/>
                                          </p:stCondLst>
                                        </p:cTn>
                                        <p:tgtEl>
                                          <p:spTgt spid="101"/>
                                        </p:tgtEl>
                                        <p:attrNameLst>
                                          <p:attrName>style.visibility</p:attrName>
                                        </p:attrNameLst>
                                      </p:cBhvr>
                                      <p:to>
                                        <p:strVal val="visible"/>
                                      </p:to>
                                    </p:set>
                                    <p:animEffect transition="in" filter="blinds(horizontal)">
                                      <p:cBhvr>
                                        <p:cTn id="196" dur="500"/>
                                        <p:tgtEl>
                                          <p:spTgt spid="101"/>
                                        </p:tgtEl>
                                      </p:cBhvr>
                                    </p:animEffect>
                                  </p:childTnLst>
                                </p:cTn>
                              </p:par>
                            </p:childTnLst>
                          </p:cTn>
                        </p:par>
                      </p:childTnLst>
                    </p:cTn>
                  </p:par>
                  <p:par>
                    <p:cTn id="197" fill="hold">
                      <p:stCondLst>
                        <p:cond delay="indefinite"/>
                      </p:stCondLst>
                      <p:childTnLst>
                        <p:par>
                          <p:cTn id="198" fill="hold">
                            <p:stCondLst>
                              <p:cond delay="0"/>
                            </p:stCondLst>
                            <p:childTnLst>
                              <p:par>
                                <p:cTn id="199" presetID="3" presetClass="entr" presetSubtype="10" fill="hold" grpId="0" nodeType="clickEffect">
                                  <p:stCondLst>
                                    <p:cond delay="0"/>
                                  </p:stCondLst>
                                  <p:childTnLst>
                                    <p:set>
                                      <p:cBhvr>
                                        <p:cTn id="200" dur="1" fill="hold">
                                          <p:stCondLst>
                                            <p:cond delay="0"/>
                                          </p:stCondLst>
                                        </p:cTn>
                                        <p:tgtEl>
                                          <p:spTgt spid="112"/>
                                        </p:tgtEl>
                                        <p:attrNameLst>
                                          <p:attrName>style.visibility</p:attrName>
                                        </p:attrNameLst>
                                      </p:cBhvr>
                                      <p:to>
                                        <p:strVal val="visible"/>
                                      </p:to>
                                    </p:set>
                                    <p:animEffect transition="in" filter="blinds(horizontal)">
                                      <p:cBhvr>
                                        <p:cTn id="201" dur="500"/>
                                        <p:tgtEl>
                                          <p:spTgt spid="1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p:bldP spid="93" grpId="0"/>
      <p:bldP spid="95" grpId="0" animBg="1"/>
      <p:bldP spid="96" grpId="0" animBg="1"/>
      <p:bldP spid="97" grpId="0" animBg="1"/>
      <p:bldP spid="98" grpId="0"/>
      <p:bldP spid="99" grpId="0"/>
      <p:bldP spid="100" grpId="0" animBg="1"/>
      <p:bldP spid="101" grpId="0"/>
      <p:bldP spid="92" grpId="0"/>
      <p:bldP spid="102" grpId="0"/>
      <p:bldP spid="103" grpId="0"/>
      <p:bldP spid="104" grpId="0"/>
      <p:bldP spid="13" grpId="0" animBg="1"/>
      <p:bldP spid="13" grpId="1" animBg="1"/>
      <p:bldP spid="109" grpId="0"/>
      <p:bldP spid="109" grpId="1"/>
      <p:bldP spid="111" grpId="0"/>
      <p:bldP spid="111" grpId="1"/>
      <p:bldP spid="112" grpId="0" animBg="1"/>
      <p:bldP spid="113" grpId="0" animBg="1"/>
      <p:bldP spid="113" grpId="1" animBg="1"/>
      <p:bldP spid="114" grpId="0" animBg="1"/>
      <p:bldP spid="114" grpId="1"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228600" y="1175420"/>
            <a:ext cx="8610600" cy="5339680"/>
          </a:xfrm>
        </p:spPr>
        <p:txBody>
          <a:bodyPr>
            <a:normAutofit fontScale="92500" lnSpcReduction="10000"/>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At every GPU weight, SMS outperforms the best previous scheduling algorithm for that weight</a:t>
            </a:r>
          </a:p>
        </p:txBody>
      </p:sp>
      <p:graphicFrame>
        <p:nvGraphicFramePr>
          <p:cNvPr id="8" name="Chart 7"/>
          <p:cNvGraphicFramePr>
            <a:graphicFrameLocks/>
          </p:cNvGraphicFramePr>
          <p:nvPr/>
        </p:nvGraphicFramePr>
        <p:xfrm>
          <a:off x="323528" y="980728"/>
          <a:ext cx="7992888" cy="4248150"/>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2043113" y="1620010"/>
            <a:ext cx="429695"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2152648" y="1814523"/>
            <a:ext cx="261938" cy="0"/>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414611" y="2110583"/>
            <a:ext cx="429695"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2476502" y="2251365"/>
            <a:ext cx="2327563" cy="461665"/>
          </a:xfrm>
          <a:prstGeom prst="rect">
            <a:avLst/>
          </a:prstGeom>
          <a:solidFill>
            <a:schemeClr val="bg1"/>
          </a:solidFill>
        </p:spPr>
        <p:txBody>
          <a:bodyPr wrap="square" rtlCol="0">
            <a:spAutoFit/>
          </a:bodyPr>
          <a:lstStyle/>
          <a:p>
            <a:r>
              <a:rPr lang="en-US" sz="2400" b="1" dirty="0"/>
              <a:t>SMS</a:t>
            </a:r>
          </a:p>
        </p:txBody>
      </p:sp>
      <p:sp>
        <p:nvSpPr>
          <p:cNvPr id="10" name="TextBox 9"/>
          <p:cNvSpPr txBox="1"/>
          <p:nvPr/>
        </p:nvSpPr>
        <p:spPr>
          <a:xfrm>
            <a:off x="2473036" y="1517925"/>
            <a:ext cx="2327563" cy="830997"/>
          </a:xfrm>
          <a:prstGeom prst="rect">
            <a:avLst/>
          </a:prstGeom>
          <a:solidFill>
            <a:schemeClr val="bg1"/>
          </a:solidFill>
        </p:spPr>
        <p:txBody>
          <a:bodyPr wrap="square" rtlCol="0">
            <a:spAutoFit/>
          </a:bodyPr>
          <a:lstStyle/>
          <a:p>
            <a:r>
              <a:rPr lang="en-US" sz="2400" b="1" dirty="0"/>
              <a:t>Best Previous </a:t>
            </a:r>
          </a:p>
          <a:p>
            <a:r>
              <a:rPr lang="en-US" sz="2400" b="1" dirty="0"/>
              <a:t>Scheduler</a:t>
            </a:r>
          </a:p>
        </p:txBody>
      </p:sp>
      <p:sp>
        <p:nvSpPr>
          <p:cNvPr id="14" name="Rectangle 13"/>
          <p:cNvSpPr/>
          <p:nvPr/>
        </p:nvSpPr>
        <p:spPr>
          <a:xfrm>
            <a:off x="1852614" y="2053473"/>
            <a:ext cx="620194" cy="54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17" name="Title 1"/>
          <p:cNvSpPr txBox="1">
            <a:spLocks/>
          </p:cNvSpPr>
          <p:nvPr/>
        </p:nvSpPr>
        <p:spPr>
          <a:xfrm>
            <a:off x="457200" y="130604"/>
            <a:ext cx="8229600" cy="847546"/>
          </a:xfrm>
          <a:prstGeom prst="rect">
            <a:avLst/>
          </a:prstGeom>
        </p:spPr>
        <p:txBody>
          <a:bodyPr vert="horz" lIns="91440" tIns="45720" rIns="91440" bIns="45720" rtlCol="0" anchor="ctr">
            <a:normAutofit fontScale="85000" lnSpcReduction="10000"/>
          </a:bodyPr>
          <a:lstStyle/>
          <a:p>
            <a:pPr lvl="0">
              <a:spcBef>
                <a:spcPct val="0"/>
              </a:spcBef>
            </a:pPr>
            <a:r>
              <a:rPr lang="en-US" sz="4400" dirty="0"/>
              <a:t>Performance at Different GPU Weights</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cxnSp>
        <p:nvCxnSpPr>
          <p:cNvPr id="18" name="Straight Connector 17"/>
          <p:cNvCxnSpPr/>
          <p:nvPr/>
        </p:nvCxnSpPr>
        <p:spPr>
          <a:xfrm>
            <a:off x="2152648" y="2508098"/>
            <a:ext cx="261938" cy="0"/>
          </a:xfrm>
          <a:prstGeom prst="line">
            <a:avLst/>
          </a:prstGeom>
          <a:ln w="63500">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Slide Number Placeholder 3">
            <a:extLst>
              <a:ext uri="{FF2B5EF4-FFF2-40B4-BE49-F238E27FC236}">
                <a16:creationId xmlns:a16="http://schemas.microsoft.com/office/drawing/2014/main" id="{079E14B2-6F2E-4B06-85BD-1F5F468073ED}"/>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30</a:t>
            </a:fld>
            <a:endParaRPr lang="en-US"/>
          </a:p>
        </p:txBody>
      </p:sp>
    </p:spTree>
    <p:extLst>
      <p:ext uri="{BB962C8B-B14F-4D97-AF65-F5344CB8AC3E}">
        <p14:creationId xmlns:p14="http://schemas.microsoft.com/office/powerpoint/2010/main" val="38629369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DE617299-003C-4562-A18C-08939EEBB0F4}"/>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8" name="Title 1">
            <a:extLst>
              <a:ext uri="{FF2B5EF4-FFF2-40B4-BE49-F238E27FC236}">
                <a16:creationId xmlns:a16="http://schemas.microsoft.com/office/drawing/2014/main" id="{C1BFFAC6-7CA8-4395-BFD7-6FF12DFA4CE4}"/>
              </a:ext>
            </a:extLst>
          </p:cNvPr>
          <p:cNvSpPr txBox="1">
            <a:spLocks/>
          </p:cNvSpPr>
          <p:nvPr/>
        </p:nvSpPr>
        <p:spPr>
          <a:xfrm>
            <a:off x="457200" y="130604"/>
            <a:ext cx="8229600" cy="847546"/>
          </a:xfrm>
          <a:prstGeom prst="rect">
            <a:avLst/>
          </a:prstGeom>
        </p:spPr>
        <p:txBody>
          <a:bodyPr vert="horz" lIns="91440" tIns="45720" rIns="91440" bIns="45720" rtlCol="0" anchor="ctr">
            <a:normAutofit/>
          </a:bodyPr>
          <a:lstStyle/>
          <a:p>
            <a:pPr lvl="0">
              <a:spcBef>
                <a:spcPct val="0"/>
              </a:spcBef>
            </a:pPr>
            <a:r>
              <a:rPr lang="en-US" sz="4400" dirty="0"/>
              <a:t>SMS: Summary</a:t>
            </a:r>
            <a:endParaRPr kumimoji="0" lang="en-US"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9" name="Content Placeholder 2">
            <a:extLst>
              <a:ext uri="{FF2B5EF4-FFF2-40B4-BE49-F238E27FC236}">
                <a16:creationId xmlns:a16="http://schemas.microsoft.com/office/drawing/2014/main" id="{AC6246E8-4B38-40A7-8384-6BFB7B51724B}"/>
              </a:ext>
            </a:extLst>
          </p:cNvPr>
          <p:cNvSpPr txBox="1">
            <a:spLocks/>
          </p:cNvSpPr>
          <p:nvPr/>
        </p:nvSpPr>
        <p:spPr>
          <a:xfrm>
            <a:off x="457200" y="1143000"/>
            <a:ext cx="8229600" cy="5101931"/>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Observation: </a:t>
            </a:r>
            <a:r>
              <a:rPr lang="en-US" sz="2200" dirty="0"/>
              <a:t>Heterogeneous CPU-GPU systems require memory schedulers with </a:t>
            </a:r>
            <a:r>
              <a:rPr lang="en-US" sz="2200" dirty="0">
                <a:solidFill>
                  <a:srgbClr val="FF0000"/>
                </a:solidFill>
              </a:rPr>
              <a:t>large request buffers</a:t>
            </a:r>
          </a:p>
          <a:p>
            <a:endParaRPr lang="en-US" sz="1000" dirty="0"/>
          </a:p>
          <a:p>
            <a:r>
              <a:rPr lang="en-US" b="1" dirty="0"/>
              <a:t>Problem: </a:t>
            </a:r>
            <a:r>
              <a:rPr lang="en-US" sz="2200" dirty="0"/>
              <a:t>Existing monolithic application-aware memory scheduler designs are </a:t>
            </a:r>
            <a:r>
              <a:rPr lang="en-US" sz="2200" dirty="0">
                <a:solidFill>
                  <a:srgbClr val="FF0000"/>
                </a:solidFill>
              </a:rPr>
              <a:t>hard to scale</a:t>
            </a:r>
            <a:r>
              <a:rPr lang="en-US" sz="2200" dirty="0"/>
              <a:t> to large request buffer size</a:t>
            </a:r>
          </a:p>
          <a:p>
            <a:endParaRPr lang="en-US" sz="1000" dirty="0"/>
          </a:p>
          <a:p>
            <a:r>
              <a:rPr lang="en-US" b="1" dirty="0"/>
              <a:t>Solution: </a:t>
            </a:r>
            <a:r>
              <a:rPr lang="en-US" sz="2200" dirty="0"/>
              <a:t>Staged Memory Scheduling (SMS) </a:t>
            </a:r>
          </a:p>
          <a:p>
            <a:pPr lvl="1">
              <a:buNone/>
            </a:pPr>
            <a:r>
              <a:rPr lang="en-US" dirty="0">
                <a:solidFill>
                  <a:srgbClr val="0000FF"/>
                </a:solidFill>
              </a:rPr>
              <a:t>decomposes the memory controller into three simple stages</a:t>
            </a:r>
            <a:r>
              <a:rPr lang="en-US" dirty="0"/>
              <a:t>:</a:t>
            </a:r>
          </a:p>
          <a:p>
            <a:pPr lvl="1">
              <a:buNone/>
            </a:pPr>
            <a:r>
              <a:rPr lang="en-US" dirty="0"/>
              <a:t>1) Batch formation: maintains row buffer locality</a:t>
            </a:r>
          </a:p>
          <a:p>
            <a:pPr lvl="1">
              <a:buNone/>
            </a:pPr>
            <a:r>
              <a:rPr lang="en-US" dirty="0"/>
              <a:t>2) Batch scheduler: reduces interference between applications</a:t>
            </a:r>
          </a:p>
          <a:p>
            <a:pPr lvl="1">
              <a:buNone/>
            </a:pPr>
            <a:r>
              <a:rPr lang="en-US" dirty="0"/>
              <a:t>3) DRAM command scheduler: issues requests to DRAM</a:t>
            </a:r>
          </a:p>
          <a:p>
            <a:endParaRPr lang="en-US" sz="1000" dirty="0"/>
          </a:p>
          <a:p>
            <a:r>
              <a:rPr lang="en-US" dirty="0"/>
              <a:t>Compared to state-of-the-art memory schedulers:</a:t>
            </a:r>
          </a:p>
          <a:p>
            <a:pPr lvl="1"/>
            <a:r>
              <a:rPr lang="en-US" dirty="0">
                <a:solidFill>
                  <a:srgbClr val="0000FF"/>
                </a:solidFill>
              </a:rPr>
              <a:t>SMS is significantly simpler and more scalable</a:t>
            </a:r>
          </a:p>
          <a:p>
            <a:pPr lvl="1"/>
            <a:r>
              <a:rPr lang="en-US" dirty="0">
                <a:solidFill>
                  <a:srgbClr val="0000FF"/>
                </a:solidFill>
              </a:rPr>
              <a:t>SMS provides higher performance and fairness</a:t>
            </a:r>
          </a:p>
        </p:txBody>
      </p:sp>
      <p:sp>
        <p:nvSpPr>
          <p:cNvPr id="6" name="Slide Number Placeholder 3">
            <a:extLst>
              <a:ext uri="{FF2B5EF4-FFF2-40B4-BE49-F238E27FC236}">
                <a16:creationId xmlns:a16="http://schemas.microsoft.com/office/drawing/2014/main" id="{C4489631-7F55-48BF-ABBA-44AADDCC1C36}"/>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Redesigning GPU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32</a:t>
            </a:fld>
            <a:endParaRPr lang="en-US"/>
          </a:p>
        </p:txBody>
      </p:sp>
      <p:sp>
        <p:nvSpPr>
          <p:cNvPr id="9" name="Content Placeholder 2">
            <a:extLst>
              <a:ext uri="{FF2B5EF4-FFF2-40B4-BE49-F238E27FC236}">
                <a16:creationId xmlns:a16="http://schemas.microsoft.com/office/drawing/2014/main" id="{E2351B68-541E-47B4-AB52-069B9466C14E}"/>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75000"/>
                  </a:schemeClr>
                </a:solidFill>
              </a:rPr>
              <a:t>Memory divergence at the caches and the main memory</a:t>
            </a:r>
          </a:p>
          <a:p>
            <a:pPr lvl="1"/>
            <a:endParaRPr lang="en-US" sz="1200" dirty="0">
              <a:solidFill>
                <a:schemeClr val="bg1">
                  <a:lumMod val="75000"/>
                </a:schemeClr>
              </a:solidFill>
            </a:endParaRPr>
          </a:p>
          <a:p>
            <a:r>
              <a:rPr lang="en-US" dirty="0">
                <a:solidFill>
                  <a:schemeClr val="bg1">
                    <a:lumMod val="75000"/>
                  </a:schemeClr>
                </a:solidFill>
              </a:rPr>
              <a:t>Interference at the main memory</a:t>
            </a:r>
          </a:p>
          <a:p>
            <a:endParaRPr lang="en-US" sz="1200" dirty="0"/>
          </a:p>
          <a:p>
            <a:r>
              <a:rPr lang="en-US" dirty="0"/>
              <a:t>Limited TLB reach and high address translation latency</a:t>
            </a:r>
          </a:p>
          <a:p>
            <a:pPr lvl="1"/>
            <a:r>
              <a:rPr lang="en-US" dirty="0"/>
              <a:t>Increase TLB reach</a:t>
            </a:r>
          </a:p>
          <a:p>
            <a:pPr lvl="1"/>
            <a:r>
              <a:rPr lang="en-US" dirty="0">
                <a:solidFill>
                  <a:schemeClr val="bg1">
                    <a:lumMod val="75000"/>
                  </a:schemeClr>
                </a:solidFill>
              </a:rPr>
              <a:t>Reduce address translation latency</a:t>
            </a:r>
          </a:p>
          <a:p>
            <a:endParaRPr lang="en-US" sz="1200" dirty="0"/>
          </a:p>
          <a:p>
            <a:r>
              <a:rPr lang="en-US" dirty="0">
                <a:solidFill>
                  <a:schemeClr val="bg1">
                    <a:lumMod val="75000"/>
                  </a:schemeClr>
                </a:solidFill>
              </a:rPr>
              <a:t>High latency CPU-GPU data transfer</a:t>
            </a:r>
          </a:p>
          <a:p>
            <a:pPr lvl="4"/>
            <a:endParaRPr lang="en-US" dirty="0"/>
          </a:p>
          <a:p>
            <a:endParaRPr lang="en-US" dirty="0"/>
          </a:p>
        </p:txBody>
      </p:sp>
    </p:spTree>
    <p:extLst>
      <p:ext uri="{BB962C8B-B14F-4D97-AF65-F5344CB8AC3E}">
        <p14:creationId xmlns:p14="http://schemas.microsoft.com/office/powerpoint/2010/main" val="17284449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000" b="1" dirty="0">
                <a:solidFill>
                  <a:schemeClr val="accent6">
                    <a:lumMod val="75000"/>
                  </a:schemeClr>
                </a:solidFill>
                <a:latin typeface="+mn-lt"/>
              </a:rPr>
              <a:t>Mosaic: A GPU Memory Manager </a:t>
            </a:r>
            <a:br>
              <a:rPr lang="en-US" sz="4000" b="1" dirty="0">
                <a:solidFill>
                  <a:schemeClr val="accent6">
                    <a:lumMod val="75000"/>
                  </a:schemeClr>
                </a:solidFill>
                <a:latin typeface="+mn-lt"/>
              </a:rPr>
            </a:br>
            <a:r>
              <a:rPr lang="en-US" sz="4000" b="1" dirty="0">
                <a:solidFill>
                  <a:schemeClr val="accent6">
                    <a:lumMod val="75000"/>
                  </a:schemeClr>
                </a:solidFill>
                <a:latin typeface="+mn-lt"/>
              </a:rPr>
              <a:t>with Application-Transparent Support </a:t>
            </a:r>
            <a:br>
              <a:rPr lang="en-US" sz="4000" b="1" dirty="0">
                <a:solidFill>
                  <a:schemeClr val="accent6">
                    <a:lumMod val="75000"/>
                  </a:schemeClr>
                </a:solidFill>
                <a:latin typeface="+mn-lt"/>
              </a:rPr>
            </a:br>
            <a:r>
              <a:rPr lang="en-US" sz="4000" b="1" dirty="0">
                <a:solidFill>
                  <a:schemeClr val="accent6">
                    <a:lumMod val="75000"/>
                  </a:schemeClr>
                </a:solidFill>
                <a:latin typeface="+mn-lt"/>
              </a:rPr>
              <a:t>for Multiple Page Sizes</a:t>
            </a:r>
          </a:p>
        </p:txBody>
      </p:sp>
      <p:sp>
        <p:nvSpPr>
          <p:cNvPr id="3" name="Subtitle 2"/>
          <p:cNvSpPr>
            <a:spLocks noGrp="1"/>
          </p:cNvSpPr>
          <p:nvPr>
            <p:ph type="subTitle" idx="1"/>
          </p:nvPr>
        </p:nvSpPr>
        <p:spPr>
          <a:xfrm>
            <a:off x="0" y="2236648"/>
            <a:ext cx="9144000" cy="2932981"/>
          </a:xfrm>
        </p:spPr>
        <p:txBody>
          <a:bodyPr>
            <a:normAutofit/>
          </a:bodyPr>
          <a:lstStyle/>
          <a:p>
            <a:endParaRPr lang="en-US" sz="1200" b="1" i="1" dirty="0">
              <a:solidFill>
                <a:schemeClr val="tx1"/>
              </a:solidFill>
            </a:endParaRPr>
          </a:p>
          <a:p>
            <a:r>
              <a:rPr lang="en-US" b="1" dirty="0" err="1">
                <a:solidFill>
                  <a:schemeClr val="tx1"/>
                </a:solidFill>
              </a:rPr>
              <a:t>Rachata</a:t>
            </a:r>
            <a:r>
              <a:rPr lang="en-US" b="1" dirty="0">
                <a:solidFill>
                  <a:schemeClr val="tx1"/>
                </a:solidFill>
              </a:rPr>
              <a:t> </a:t>
            </a:r>
            <a:r>
              <a:rPr lang="en-US" b="1" dirty="0" err="1">
                <a:solidFill>
                  <a:schemeClr val="tx1"/>
                </a:solidFill>
              </a:rPr>
              <a:t>Ausavarungniru</a:t>
            </a:r>
            <a:r>
              <a:rPr lang="en-US" b="1" dirty="0" err="1"/>
              <a:t>n</a:t>
            </a:r>
            <a:r>
              <a:rPr lang="en-US" b="1" dirty="0"/>
              <a:t>         </a:t>
            </a:r>
          </a:p>
          <a:p>
            <a:r>
              <a:rPr lang="en-US" dirty="0"/>
              <a:t>Joshua Landgraf         Vance Miller	</a:t>
            </a:r>
            <a:r>
              <a:rPr lang="en-US" dirty="0" err="1"/>
              <a:t>Saugata</a:t>
            </a:r>
            <a:r>
              <a:rPr lang="en-US" dirty="0"/>
              <a:t> Ghose		</a:t>
            </a:r>
          </a:p>
          <a:p>
            <a:r>
              <a:rPr lang="en-US" dirty="0" err="1"/>
              <a:t>Jayneel</a:t>
            </a:r>
            <a:r>
              <a:rPr lang="en-US" dirty="0"/>
              <a:t> Gandhi	Christopher J. Rossbach	</a:t>
            </a:r>
            <a:r>
              <a:rPr lang="en-US" dirty="0" err="1"/>
              <a:t>Onur</a:t>
            </a:r>
            <a:r>
              <a:rPr lang="en-US" dirty="0"/>
              <a:t> </a:t>
            </a:r>
            <a:r>
              <a:rPr lang="en-US" dirty="0" err="1"/>
              <a:t>Mutlu</a:t>
            </a:r>
            <a:endParaRPr lang="en-US" dirty="0"/>
          </a:p>
          <a:p>
            <a:endParaRPr lang="en-US" sz="800" dirty="0"/>
          </a:p>
          <a:p>
            <a:r>
              <a:rPr lang="en-US" b="1" i="1" dirty="0"/>
              <a:t>MICRO-50 </a:t>
            </a:r>
            <a:r>
              <a:rPr lang="en-US" b="1" dirty="0"/>
              <a:t>|</a:t>
            </a:r>
            <a:r>
              <a:rPr lang="en-US" b="1" i="1" dirty="0"/>
              <a:t> Boston, MA </a:t>
            </a:r>
            <a:r>
              <a:rPr lang="en-US" b="1" dirty="0"/>
              <a:t>|</a:t>
            </a:r>
            <a:r>
              <a:rPr lang="en-US" b="1" i="1" dirty="0"/>
              <a:t> 2017</a:t>
            </a:r>
          </a:p>
        </p:txBody>
      </p:sp>
      <p:pic>
        <p:nvPicPr>
          <p:cNvPr id="4" name="Picture 3" descr="Burgundy_CMU_JPG_Logo.jpg"/>
          <p:cNvPicPr>
            <a:picLocks noChangeAspect="1"/>
          </p:cNvPicPr>
          <p:nvPr/>
        </p:nvPicPr>
        <p:blipFill rotWithShape="1">
          <a:blip r:embed="rId3" cstate="print"/>
          <a:srcRect t="26333" b="26267"/>
          <a:stretch/>
        </p:blipFill>
        <p:spPr>
          <a:xfrm>
            <a:off x="1002458" y="4827404"/>
            <a:ext cx="2987824" cy="511415"/>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7684" y="5252976"/>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91485" y="5414737"/>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6192" y="4667579"/>
            <a:ext cx="1932446" cy="772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2803080"/>
      </p:ext>
    </p:extLst>
  </p:cSld>
  <p:clrMapOvr>
    <a:masterClrMapping/>
  </p:clrMapOvr>
  <mc:AlternateContent xmlns:mc="http://schemas.openxmlformats.org/markup-compatibility/2006" xmlns:p14="http://schemas.microsoft.com/office/powerpoint/2010/main">
    <mc:Choice Requires="p14">
      <p:transition spd="slow" p14:dur="2000" advTm="19478"/>
    </mc:Choice>
    <mc:Fallback xmlns="">
      <p:transition spd="slow" advTm="19478"/>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30604"/>
            <a:ext cx="8686800" cy="847546"/>
          </a:xfrm>
        </p:spPr>
        <p:txBody>
          <a:bodyPr>
            <a:normAutofit fontScale="90000"/>
          </a:bodyPr>
          <a:lstStyle/>
          <a:p>
            <a:pPr algn="l"/>
            <a:r>
              <a:rPr lang="en-US" dirty="0"/>
              <a:t>Demands for Memory Protection in GPUs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34</a:t>
            </a:fld>
            <a:endParaRPr lang="en-US" dirty="0"/>
          </a:p>
        </p:txBody>
      </p:sp>
      <p:pic>
        <p:nvPicPr>
          <p:cNvPr id="38" name="Picture 37" descr="safari.png"/>
          <p:cNvPicPr>
            <a:picLocks noChangeAspect="1"/>
          </p:cNvPicPr>
          <p:nvPr/>
        </p:nvPicPr>
        <p:blipFill>
          <a:blip r:embed="rId4" cstate="print"/>
          <a:stretch>
            <a:fillRect/>
          </a:stretch>
        </p:blipFill>
        <p:spPr>
          <a:xfrm>
            <a:off x="164139" y="6425519"/>
            <a:ext cx="1315038" cy="380494"/>
          </a:xfrm>
          <a:prstGeom prst="rect">
            <a:avLst/>
          </a:prstGeom>
        </p:spPr>
      </p:pic>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500" dirty="0"/>
              <a:t>Enables multiple GPGPU applications to</a:t>
            </a:r>
            <a:br>
              <a:rPr lang="en-US" sz="3500" dirty="0"/>
            </a:br>
            <a:r>
              <a:rPr lang="en-US" sz="3500" dirty="0"/>
              <a:t>run </a:t>
            </a:r>
            <a:r>
              <a:rPr lang="en-US" sz="3500" dirty="0">
                <a:solidFill>
                  <a:srgbClr val="0000FF"/>
                </a:solidFill>
              </a:rPr>
              <a:t>concurrently</a:t>
            </a:r>
          </a:p>
          <a:p>
            <a:endParaRPr lang="en-US" sz="900" dirty="0"/>
          </a:p>
          <a:p>
            <a:r>
              <a:rPr lang="en-US" sz="3500" dirty="0"/>
              <a:t>Better resource utilization </a:t>
            </a:r>
          </a:p>
          <a:p>
            <a:pPr lvl="1"/>
            <a:r>
              <a:rPr lang="en-US" sz="3000" dirty="0"/>
              <a:t>An application often cannot utilize an entire GPU</a:t>
            </a:r>
          </a:p>
          <a:p>
            <a:pPr lvl="1"/>
            <a:r>
              <a:rPr lang="en-US" sz="3000" dirty="0"/>
              <a:t>Different compute and bandwidth demands</a:t>
            </a:r>
          </a:p>
          <a:p>
            <a:pPr lvl="1"/>
            <a:endParaRPr lang="en-US" sz="900" dirty="0"/>
          </a:p>
          <a:p>
            <a:r>
              <a:rPr lang="en-US" sz="3500" dirty="0"/>
              <a:t>Enables GPU sharing in the cloud</a:t>
            </a:r>
          </a:p>
          <a:p>
            <a:pPr lvl="1"/>
            <a:r>
              <a:rPr lang="en-US" sz="3000" dirty="0"/>
              <a:t>Multiple users spatially share each GPU</a:t>
            </a:r>
          </a:p>
          <a:p>
            <a:pPr marL="0" indent="0">
              <a:buNone/>
            </a:pPr>
            <a:endParaRPr lang="en-US" sz="3000" b="1" dirty="0">
              <a:solidFill>
                <a:srgbClr val="0066FF"/>
              </a:solidFill>
            </a:endParaRPr>
          </a:p>
          <a:p>
            <a:endParaRPr lang="en-US" sz="4000" b="1" dirty="0">
              <a:solidFill>
                <a:srgbClr val="0066FF"/>
              </a:solidFill>
            </a:endParaRPr>
          </a:p>
        </p:txBody>
      </p:sp>
      <p:sp>
        <p:nvSpPr>
          <p:cNvPr id="7" name="Rounded Rectangle 18">
            <a:extLst>
              <a:ext uri="{FF2B5EF4-FFF2-40B4-BE49-F238E27FC236}">
                <a16:creationId xmlns:a16="http://schemas.microsoft.com/office/drawing/2014/main" id="{9B27A14F-E143-9E44-9310-0FDB95DA1C96}"/>
              </a:ext>
            </a:extLst>
          </p:cNvPr>
          <p:cNvSpPr/>
          <p:nvPr/>
        </p:nvSpPr>
        <p:spPr>
          <a:xfrm>
            <a:off x="277792" y="5422341"/>
            <a:ext cx="8588415" cy="79565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000" b="1" dirty="0">
                <a:solidFill>
                  <a:srgbClr val="0000FF"/>
                </a:solidFill>
              </a:rPr>
              <a:t>Key requirement: fine-grained memory protection</a:t>
            </a:r>
          </a:p>
        </p:txBody>
      </p:sp>
    </p:spTree>
    <p:custDataLst>
      <p:tags r:id="rId1"/>
    </p:custDataLst>
    <p:extLst>
      <p:ext uri="{BB962C8B-B14F-4D97-AF65-F5344CB8AC3E}">
        <p14:creationId xmlns:p14="http://schemas.microsoft.com/office/powerpoint/2010/main" val="2647817356"/>
      </p:ext>
    </p:extLst>
  </p:cSld>
  <p:clrMapOvr>
    <a:masterClrMapping/>
  </p:clrMapOvr>
  <mc:AlternateContent xmlns:mc="http://schemas.openxmlformats.org/markup-compatibility/2006" xmlns:p14="http://schemas.microsoft.com/office/powerpoint/2010/main">
    <mc:Choice Requires="p14">
      <p:transition spd="slow" p14:dur="2000" advTm="48360"/>
    </mc:Choice>
    <mc:Fallback xmlns="">
      <p:transition spd="slow" advTm="4836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07359"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07359" y="1936190"/>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a:bodyPr>
          <a:lstStyle/>
          <a:p>
            <a:pPr algn="l"/>
            <a:r>
              <a:rPr lang="en-US" dirty="0"/>
              <a:t>Virtual Memory on GPUs</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35</a:t>
            </a:fld>
            <a:endParaRPr lang="en-US" dirty="0"/>
          </a:p>
        </p:txBody>
      </p:sp>
      <p:sp>
        <p:nvSpPr>
          <p:cNvPr id="3" name="Rectangle 2">
            <a:extLst>
              <a:ext uri="{FF2B5EF4-FFF2-40B4-BE49-F238E27FC236}">
                <a16:creationId xmlns:a16="http://schemas.microsoft.com/office/drawing/2014/main" id="{785FD01A-3115-4651-A65B-6C332888F4FB}"/>
              </a:ext>
            </a:extLst>
          </p:cNvPr>
          <p:cNvSpPr/>
          <p:nvPr/>
        </p:nvSpPr>
        <p:spPr>
          <a:xfrm>
            <a:off x="5725301" y="1146480"/>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19016" y="1146481"/>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25316" y="1149244"/>
            <a:ext cx="1558637" cy="789709"/>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470451" y="2999084"/>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25316" y="193895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469308" y="3987646"/>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082656" y="5027679"/>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b="1" i="1" dirty="0">
                <a:solidFill>
                  <a:schemeClr val="tx1"/>
                </a:solidFill>
              </a:rPr>
              <a:t>(Main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19015" y="1936248"/>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25301" y="194227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626764"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331363" y="3628837"/>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162763"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3701083" y="2493360"/>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237082" y="2481518"/>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462583" y="2695575"/>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626764"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162763"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3701083" y="2493360"/>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237082" y="2481518"/>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Arrow: Up-Down 6">
            <a:extLst>
              <a:ext uri="{FF2B5EF4-FFF2-40B4-BE49-F238E27FC236}">
                <a16:creationId xmlns:a16="http://schemas.microsoft.com/office/drawing/2014/main" id="{7944B6F0-577B-44C0-B856-C4E144FC3108}"/>
              </a:ext>
            </a:extLst>
          </p:cNvPr>
          <p:cNvSpPr/>
          <p:nvPr/>
        </p:nvSpPr>
        <p:spPr>
          <a:xfrm>
            <a:off x="2765900" y="4757128"/>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Arrow: Up-Down 33">
            <a:extLst>
              <a:ext uri="{FF2B5EF4-FFF2-40B4-BE49-F238E27FC236}">
                <a16:creationId xmlns:a16="http://schemas.microsoft.com/office/drawing/2014/main" id="{49D3A7D9-3B21-44F7-A5DE-A11DB2764D9A}"/>
              </a:ext>
            </a:extLst>
          </p:cNvPr>
          <p:cNvSpPr/>
          <p:nvPr/>
        </p:nvSpPr>
        <p:spPr>
          <a:xfrm>
            <a:off x="3043129" y="4757604"/>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Up-Down 35">
            <a:extLst>
              <a:ext uri="{FF2B5EF4-FFF2-40B4-BE49-F238E27FC236}">
                <a16:creationId xmlns:a16="http://schemas.microsoft.com/office/drawing/2014/main" id="{6D9159C4-CC20-4A9B-9329-46AEA3652A53}"/>
              </a:ext>
            </a:extLst>
          </p:cNvPr>
          <p:cNvSpPr/>
          <p:nvPr/>
        </p:nvSpPr>
        <p:spPr>
          <a:xfrm>
            <a:off x="3320358"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Down 36">
            <a:extLst>
              <a:ext uri="{FF2B5EF4-FFF2-40B4-BE49-F238E27FC236}">
                <a16:creationId xmlns:a16="http://schemas.microsoft.com/office/drawing/2014/main" id="{2CF7593C-7919-4E63-804B-F6B7657A8E2F}"/>
              </a:ext>
            </a:extLst>
          </p:cNvPr>
          <p:cNvSpPr/>
          <p:nvPr/>
        </p:nvSpPr>
        <p:spPr>
          <a:xfrm>
            <a:off x="3597587" y="4756652"/>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Arrow: Up-Down 38">
            <a:extLst>
              <a:ext uri="{FF2B5EF4-FFF2-40B4-BE49-F238E27FC236}">
                <a16:creationId xmlns:a16="http://schemas.microsoft.com/office/drawing/2014/main" id="{076E4B93-C3B6-4190-BC6E-36587CE05795}"/>
              </a:ext>
            </a:extLst>
          </p:cNvPr>
          <p:cNvSpPr/>
          <p:nvPr/>
        </p:nvSpPr>
        <p:spPr>
          <a:xfrm>
            <a:off x="3882510" y="4755700"/>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Arrow: Up-Down 39">
            <a:extLst>
              <a:ext uri="{FF2B5EF4-FFF2-40B4-BE49-F238E27FC236}">
                <a16:creationId xmlns:a16="http://schemas.microsoft.com/office/drawing/2014/main" id="{77328EDB-C137-478E-B993-EAE2F26A34A9}"/>
              </a:ext>
            </a:extLst>
          </p:cNvPr>
          <p:cNvSpPr/>
          <p:nvPr/>
        </p:nvSpPr>
        <p:spPr>
          <a:xfrm>
            <a:off x="4159739" y="4756176"/>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Arrow: Up-Down 42">
            <a:extLst>
              <a:ext uri="{FF2B5EF4-FFF2-40B4-BE49-F238E27FC236}">
                <a16:creationId xmlns:a16="http://schemas.microsoft.com/office/drawing/2014/main" id="{5A2DD4C9-46B9-4E73-82D7-22466B3680A1}"/>
              </a:ext>
            </a:extLst>
          </p:cNvPr>
          <p:cNvSpPr/>
          <p:nvPr/>
        </p:nvSpPr>
        <p:spPr>
          <a:xfrm>
            <a:off x="2764757" y="4757128"/>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Arrow: Up-Down 43">
            <a:extLst>
              <a:ext uri="{FF2B5EF4-FFF2-40B4-BE49-F238E27FC236}">
                <a16:creationId xmlns:a16="http://schemas.microsoft.com/office/drawing/2014/main" id="{20BED759-9560-4FD2-85E0-8EA467180BA5}"/>
              </a:ext>
            </a:extLst>
          </p:cNvPr>
          <p:cNvSpPr/>
          <p:nvPr/>
        </p:nvSpPr>
        <p:spPr>
          <a:xfrm>
            <a:off x="3041986" y="4757604"/>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Arrow: Up-Down 44">
            <a:extLst>
              <a:ext uri="{FF2B5EF4-FFF2-40B4-BE49-F238E27FC236}">
                <a16:creationId xmlns:a16="http://schemas.microsoft.com/office/drawing/2014/main" id="{6A7C92DF-9632-4622-A505-0FD727033780}"/>
              </a:ext>
            </a:extLst>
          </p:cNvPr>
          <p:cNvSpPr/>
          <p:nvPr/>
        </p:nvSpPr>
        <p:spPr>
          <a:xfrm>
            <a:off x="3319215"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Up-Down 45">
            <a:extLst>
              <a:ext uri="{FF2B5EF4-FFF2-40B4-BE49-F238E27FC236}">
                <a16:creationId xmlns:a16="http://schemas.microsoft.com/office/drawing/2014/main" id="{B6F661EA-A857-4067-B2F9-4E87A5CBB077}"/>
              </a:ext>
            </a:extLst>
          </p:cNvPr>
          <p:cNvSpPr/>
          <p:nvPr/>
        </p:nvSpPr>
        <p:spPr>
          <a:xfrm>
            <a:off x="3596444" y="4756652"/>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Arrow: Up-Down 46">
            <a:extLst>
              <a:ext uri="{FF2B5EF4-FFF2-40B4-BE49-F238E27FC236}">
                <a16:creationId xmlns:a16="http://schemas.microsoft.com/office/drawing/2014/main" id="{A9A29EF8-4865-46AB-9A42-4372ED106A8F}"/>
              </a:ext>
            </a:extLst>
          </p:cNvPr>
          <p:cNvSpPr/>
          <p:nvPr/>
        </p:nvSpPr>
        <p:spPr>
          <a:xfrm>
            <a:off x="3881367" y="4755700"/>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Arrow: Up-Down 47">
            <a:extLst>
              <a:ext uri="{FF2B5EF4-FFF2-40B4-BE49-F238E27FC236}">
                <a16:creationId xmlns:a16="http://schemas.microsoft.com/office/drawing/2014/main" id="{E75E3909-0AAA-41EA-9DC6-7A569040955B}"/>
              </a:ext>
            </a:extLst>
          </p:cNvPr>
          <p:cNvSpPr/>
          <p:nvPr/>
        </p:nvSpPr>
        <p:spPr>
          <a:xfrm>
            <a:off x="4158596" y="4756176"/>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ounded Rectangle 163">
            <a:extLst>
              <a:ext uri="{FF2B5EF4-FFF2-40B4-BE49-F238E27FC236}">
                <a16:creationId xmlns:a16="http://schemas.microsoft.com/office/drawing/2014/main" id="{FF83BCF8-D038-4C22-A2A4-A98DF4747D4C}"/>
              </a:ext>
            </a:extLst>
          </p:cNvPr>
          <p:cNvSpPr/>
          <p:nvPr/>
        </p:nvSpPr>
        <p:spPr>
          <a:xfrm>
            <a:off x="4662732" y="2959168"/>
            <a:ext cx="2539863"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Limited TLB reach</a:t>
            </a:r>
          </a:p>
        </p:txBody>
      </p:sp>
      <p:sp>
        <p:nvSpPr>
          <p:cNvPr id="53" name="Rounded Rectangle 163">
            <a:extLst>
              <a:ext uri="{FF2B5EF4-FFF2-40B4-BE49-F238E27FC236}">
                <a16:creationId xmlns:a16="http://schemas.microsoft.com/office/drawing/2014/main" id="{6513679A-C400-4F32-B76A-F5F776977748}"/>
              </a:ext>
            </a:extLst>
          </p:cNvPr>
          <p:cNvSpPr/>
          <p:nvPr/>
        </p:nvSpPr>
        <p:spPr>
          <a:xfrm>
            <a:off x="-173010" y="4090638"/>
            <a:ext cx="2642317" cy="1463376"/>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High latency page walks</a:t>
            </a:r>
          </a:p>
        </p:txBody>
      </p:sp>
      <p:sp>
        <p:nvSpPr>
          <p:cNvPr id="56" name="Arrow: Up-Down 55">
            <a:extLst>
              <a:ext uri="{FF2B5EF4-FFF2-40B4-BE49-F238E27FC236}">
                <a16:creationId xmlns:a16="http://schemas.microsoft.com/office/drawing/2014/main" id="{6E560392-9930-423F-A760-98F874094A86}"/>
              </a:ext>
            </a:extLst>
          </p:cNvPr>
          <p:cNvSpPr/>
          <p:nvPr/>
        </p:nvSpPr>
        <p:spPr>
          <a:xfrm rot="16200000">
            <a:off x="5361617" y="5554973"/>
            <a:ext cx="458152" cy="1282939"/>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B757D735-3206-4F20-A01A-D74D0B415BDC}"/>
              </a:ext>
            </a:extLst>
          </p:cNvPr>
          <p:cNvSpPr/>
          <p:nvPr/>
        </p:nvSpPr>
        <p:spPr>
          <a:xfrm>
            <a:off x="2082655" y="5786898"/>
            <a:ext cx="2764538" cy="779175"/>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Data </a:t>
            </a:r>
          </a:p>
          <a:p>
            <a:pPr algn="ctr"/>
            <a:r>
              <a:rPr lang="en-US" sz="2400" b="1" i="1" dirty="0">
                <a:solidFill>
                  <a:schemeClr val="tx1"/>
                </a:solidFill>
              </a:rPr>
              <a:t>(Main Memory)</a:t>
            </a:r>
          </a:p>
        </p:txBody>
      </p:sp>
      <p:sp>
        <p:nvSpPr>
          <p:cNvPr id="58" name="Rectangle 57">
            <a:extLst>
              <a:ext uri="{FF2B5EF4-FFF2-40B4-BE49-F238E27FC236}">
                <a16:creationId xmlns:a16="http://schemas.microsoft.com/office/drawing/2014/main" id="{1D46C141-C73A-45FF-9A33-6BE26CAD7B57}"/>
              </a:ext>
            </a:extLst>
          </p:cNvPr>
          <p:cNvSpPr/>
          <p:nvPr/>
        </p:nvSpPr>
        <p:spPr>
          <a:xfrm>
            <a:off x="6324045" y="5806854"/>
            <a:ext cx="1988620" cy="779175"/>
          </a:xfrm>
          <a:prstGeom prst="rect">
            <a:avLst/>
          </a:prstGeom>
          <a:solidFill>
            <a:schemeClr val="tx1">
              <a:lumMod val="50000"/>
              <a:lumOff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CPU Memory</a:t>
            </a:r>
          </a:p>
        </p:txBody>
      </p:sp>
      <p:sp>
        <p:nvSpPr>
          <p:cNvPr id="59" name="Rounded Rectangle 163">
            <a:extLst>
              <a:ext uri="{FF2B5EF4-FFF2-40B4-BE49-F238E27FC236}">
                <a16:creationId xmlns:a16="http://schemas.microsoft.com/office/drawing/2014/main" id="{67EF5EF1-BB3E-4DBD-B4C2-BF6F7EE8B932}"/>
              </a:ext>
            </a:extLst>
          </p:cNvPr>
          <p:cNvSpPr/>
          <p:nvPr/>
        </p:nvSpPr>
        <p:spPr>
          <a:xfrm>
            <a:off x="4494927" y="4485328"/>
            <a:ext cx="1883580" cy="1463376"/>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rgbClr val="FF0000"/>
                </a:solidFill>
              </a:rPr>
              <a:t>High latency</a:t>
            </a:r>
          </a:p>
          <a:p>
            <a:pPr algn="ctr"/>
            <a:r>
              <a:rPr lang="en-US" sz="2600" b="1" dirty="0">
                <a:solidFill>
                  <a:srgbClr val="FF0000"/>
                </a:solidFill>
              </a:rPr>
              <a:t>I/O</a:t>
            </a:r>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10312" y="2222132"/>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10312" y="254295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67" name="Group 66">
            <a:extLst>
              <a:ext uri="{FF2B5EF4-FFF2-40B4-BE49-F238E27FC236}">
                <a16:creationId xmlns:a16="http://schemas.microsoft.com/office/drawing/2014/main" id="{E1225B29-1002-433D-8BEB-3E072B1CC3F6}"/>
              </a:ext>
            </a:extLst>
          </p:cNvPr>
          <p:cNvGrpSpPr/>
          <p:nvPr/>
        </p:nvGrpSpPr>
        <p:grpSpPr>
          <a:xfrm>
            <a:off x="6112565" y="4953242"/>
            <a:ext cx="2571558" cy="1662524"/>
            <a:chOff x="6112565" y="4953242"/>
            <a:chExt cx="2571558" cy="1662524"/>
          </a:xfrm>
        </p:grpSpPr>
        <p:cxnSp>
          <p:nvCxnSpPr>
            <p:cNvPr id="62" name="Straight Arrow Connector 61">
              <a:extLst>
                <a:ext uri="{FF2B5EF4-FFF2-40B4-BE49-F238E27FC236}">
                  <a16:creationId xmlns:a16="http://schemas.microsoft.com/office/drawing/2014/main" id="{2ED0423E-63F9-4EDD-B657-6005B3700502}"/>
                </a:ext>
              </a:extLst>
            </p:cNvPr>
            <p:cNvCxnSpPr>
              <a:cxnSpLocks/>
            </p:cNvCxnSpPr>
            <p:nvPr/>
          </p:nvCxnSpPr>
          <p:spPr>
            <a:xfrm>
              <a:off x="6112565" y="4953242"/>
              <a:ext cx="257155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144F7BA6-2022-4716-AA98-5B5CB7254F21}"/>
                </a:ext>
              </a:extLst>
            </p:cNvPr>
            <p:cNvCxnSpPr>
              <a:cxnSpLocks/>
            </p:cNvCxnSpPr>
            <p:nvPr/>
          </p:nvCxnSpPr>
          <p:spPr>
            <a:xfrm>
              <a:off x="6112565" y="4953242"/>
              <a:ext cx="0" cy="166252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sp>
        <p:nvSpPr>
          <p:cNvPr id="65" name="Rounded Rectangle 163">
            <a:extLst>
              <a:ext uri="{FF2B5EF4-FFF2-40B4-BE49-F238E27FC236}">
                <a16:creationId xmlns:a16="http://schemas.microsoft.com/office/drawing/2014/main" id="{7AA82E72-AA74-4DD1-AE11-3D43F0C3F045}"/>
              </a:ext>
            </a:extLst>
          </p:cNvPr>
          <p:cNvSpPr/>
          <p:nvPr/>
        </p:nvSpPr>
        <p:spPr>
          <a:xfrm>
            <a:off x="6410264" y="4843339"/>
            <a:ext cx="2591479"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CPU-side memory</a:t>
            </a:r>
            <a:endParaRPr lang="en-US" sz="2000" i="1" dirty="0">
              <a:solidFill>
                <a:schemeClr val="tx1"/>
              </a:solidFill>
            </a:endParaRPr>
          </a:p>
        </p:txBody>
      </p:sp>
      <p:sp>
        <p:nvSpPr>
          <p:cNvPr id="66" name="Rounded Rectangle 163">
            <a:extLst>
              <a:ext uri="{FF2B5EF4-FFF2-40B4-BE49-F238E27FC236}">
                <a16:creationId xmlns:a16="http://schemas.microsoft.com/office/drawing/2014/main" id="{F25D6553-F099-4353-923F-BB45C1B8D030}"/>
              </a:ext>
            </a:extLst>
          </p:cNvPr>
          <p:cNvSpPr/>
          <p:nvPr/>
        </p:nvSpPr>
        <p:spPr>
          <a:xfrm>
            <a:off x="6410265" y="4462904"/>
            <a:ext cx="2591478"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a:solidFill>
                  <a:schemeClr val="tx1"/>
                </a:solidFill>
              </a:rPr>
              <a:t>GPU-side memory</a:t>
            </a:r>
            <a:endParaRPr lang="en-US" sz="2000" i="1" dirty="0">
              <a:solidFill>
                <a:schemeClr val="tx1"/>
              </a:solidFill>
            </a:endParaRPr>
          </a:p>
        </p:txBody>
      </p:sp>
    </p:spTree>
    <p:extLst>
      <p:ext uri="{BB962C8B-B14F-4D97-AF65-F5344CB8AC3E}">
        <p14:creationId xmlns:p14="http://schemas.microsoft.com/office/powerpoint/2010/main" val="1258448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randombar(horizontal)">
                                      <p:cBhvr>
                                        <p:cTn id="10" dur="500"/>
                                        <p:tgtEl>
                                          <p:spTgt spid="26"/>
                                        </p:tgtEl>
                                      </p:cBhvr>
                                    </p:animEffect>
                                  </p:childTnLst>
                                </p:cTn>
                              </p:par>
                            </p:childTnLst>
                          </p:cTn>
                        </p:par>
                        <p:par>
                          <p:cTn id="11" fill="hold">
                            <p:stCondLst>
                              <p:cond delay="500"/>
                            </p:stCondLst>
                            <p:childTnLst>
                              <p:par>
                                <p:cTn id="12" presetID="14" presetClass="entr" presetSubtype="10" fill="hold" grpId="0" nodeType="after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randombar(horizontal)">
                                      <p:cBhvr>
                                        <p:cTn id="14" dur="500"/>
                                        <p:tgtEl>
                                          <p:spTgt spid="9"/>
                                        </p:tgtEl>
                                      </p:cBhvr>
                                    </p:animEffect>
                                  </p:childTnLst>
                                </p:cTn>
                              </p:par>
                              <p:par>
                                <p:cTn id="15" presetID="14" presetClass="entr" presetSubtype="1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randombar(horizontal)">
                                      <p:cBhvr>
                                        <p:cTn id="17" dur="500"/>
                                        <p:tgtEl>
                                          <p:spTgt spid="15"/>
                                        </p:tgtEl>
                                      </p:cBhvr>
                                    </p:animEffect>
                                  </p:childTnLst>
                                </p:cTn>
                              </p:par>
                            </p:childTnLst>
                          </p:cTn>
                        </p:par>
                        <p:par>
                          <p:cTn id="18" fill="hold">
                            <p:stCondLst>
                              <p:cond delay="1000"/>
                            </p:stCondLst>
                            <p:childTnLst>
                              <p:par>
                                <p:cTn id="19" presetID="14"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randombar(horizontal)">
                                      <p:cBhvr>
                                        <p:cTn id="21" dur="500"/>
                                        <p:tgtEl>
                                          <p:spTgt spid="8"/>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randombar(horizontal)">
                                      <p:cBhvr>
                                        <p:cTn id="24" dur="500"/>
                                        <p:tgtEl>
                                          <p:spTgt spid="17"/>
                                        </p:tgtEl>
                                      </p:cBhvr>
                                    </p:animEffect>
                                  </p:childTnLst>
                                </p:cTn>
                              </p:par>
                            </p:childTnLst>
                          </p:cTn>
                        </p:par>
                        <p:par>
                          <p:cTn id="25" fill="hold">
                            <p:stCondLst>
                              <p:cond delay="1500"/>
                            </p:stCondLst>
                            <p:childTnLst>
                              <p:par>
                                <p:cTn id="26" presetID="14" presetClass="entr" presetSubtype="10" fill="hold" grpId="0" nodeType="after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randombar(horizontal)">
                                      <p:cBhvr>
                                        <p:cTn id="28" dur="500"/>
                                        <p:tgtEl>
                                          <p:spTgt spid="3"/>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randombar(horizontal)">
                                      <p:cBhvr>
                                        <p:cTn id="31" dur="500"/>
                                        <p:tgtEl>
                                          <p:spTgt spid="18"/>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nodeType="clickEffect">
                                  <p:stCondLst>
                                    <p:cond delay="0"/>
                                  </p:stCondLst>
                                  <p:childTnLst>
                                    <p:set>
                                      <p:cBhvr>
                                        <p:cTn id="35" dur="1" fill="hold">
                                          <p:stCondLst>
                                            <p:cond delay="0"/>
                                          </p:stCondLst>
                                        </p:cTn>
                                        <p:tgtEl>
                                          <p:spTgt spid="25"/>
                                        </p:tgtEl>
                                        <p:attrNameLst>
                                          <p:attrName>style.visibility</p:attrName>
                                        </p:attrNameLst>
                                      </p:cBhvr>
                                      <p:to>
                                        <p:strVal val="visible"/>
                                      </p:to>
                                    </p:set>
                                    <p:animEffect transition="in" filter="randombar(horizontal)">
                                      <p:cBhvr>
                                        <p:cTn id="36" dur="500"/>
                                        <p:tgtEl>
                                          <p:spTgt spid="25"/>
                                        </p:tgtEl>
                                      </p:cBhvr>
                                    </p:animEffect>
                                  </p:childTnLst>
                                </p:cTn>
                              </p:par>
                            </p:childTnLst>
                          </p:cTn>
                        </p:par>
                        <p:par>
                          <p:cTn id="37" fill="hold">
                            <p:stCondLst>
                              <p:cond delay="500"/>
                            </p:stCondLst>
                            <p:childTnLst>
                              <p:par>
                                <p:cTn id="38" presetID="3" presetClass="entr" presetSubtype="10" fill="hold" grpId="0" nodeType="afterEffect">
                                  <p:stCondLst>
                                    <p:cond delay="0"/>
                                  </p:stCondLst>
                                  <p:childTnLst>
                                    <p:set>
                                      <p:cBhvr>
                                        <p:cTn id="39" dur="1" fill="hold">
                                          <p:stCondLst>
                                            <p:cond delay="0"/>
                                          </p:stCondLst>
                                        </p:cTn>
                                        <p:tgtEl>
                                          <p:spTgt spid="60"/>
                                        </p:tgtEl>
                                        <p:attrNameLst>
                                          <p:attrName>style.visibility</p:attrName>
                                        </p:attrNameLst>
                                      </p:cBhvr>
                                      <p:to>
                                        <p:strVal val="visible"/>
                                      </p:to>
                                    </p:set>
                                    <p:animEffect transition="in" filter="blinds(horizontal)">
                                      <p:cBhvr>
                                        <p:cTn id="40" dur="500"/>
                                        <p:tgtEl>
                                          <p:spTgt spid="60"/>
                                        </p:tgtEl>
                                      </p:cBhvr>
                                    </p:animEffect>
                                  </p:childTnLst>
                                </p:cTn>
                              </p:par>
                            </p:childTnLst>
                          </p:cTn>
                        </p:par>
                        <p:par>
                          <p:cTn id="41" fill="hold">
                            <p:stCondLst>
                              <p:cond delay="1000"/>
                            </p:stCondLst>
                            <p:childTnLst>
                              <p:par>
                                <p:cTn id="42" presetID="3" presetClass="entr" presetSubtype="10" fill="hold" grpId="0" nodeType="afterEffect">
                                  <p:stCondLst>
                                    <p:cond delay="0"/>
                                  </p:stCondLst>
                                  <p:childTnLst>
                                    <p:set>
                                      <p:cBhvr>
                                        <p:cTn id="43" dur="1" fill="hold">
                                          <p:stCondLst>
                                            <p:cond delay="0"/>
                                          </p:stCondLst>
                                        </p:cTn>
                                        <p:tgtEl>
                                          <p:spTgt spid="61"/>
                                        </p:tgtEl>
                                        <p:attrNameLst>
                                          <p:attrName>style.visibility</p:attrName>
                                        </p:attrNameLst>
                                      </p:cBhvr>
                                      <p:to>
                                        <p:strVal val="visible"/>
                                      </p:to>
                                    </p:set>
                                    <p:animEffect transition="in" filter="blinds(horizontal)">
                                      <p:cBhvr>
                                        <p:cTn id="44" dur="500"/>
                                        <p:tgtEl>
                                          <p:spTgt spid="61"/>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randombar(horizontal)">
                                      <p:cBhvr>
                                        <p:cTn id="49" dur="500"/>
                                        <p:tgtEl>
                                          <p:spTgt spid="16"/>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6"/>
                                        </p:tgtEl>
                                        <p:attrNameLst>
                                          <p:attrName>style.visibility</p:attrName>
                                        </p:attrNameLst>
                                      </p:cBhvr>
                                      <p:to>
                                        <p:strVal val="visible"/>
                                      </p:to>
                                    </p:set>
                                    <p:animEffect transition="in" filter="randombar(horizontal)">
                                      <p:cBhvr>
                                        <p:cTn id="52" dur="500"/>
                                        <p:tgtEl>
                                          <p:spTgt spid="6"/>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randombar(horizontal)">
                                      <p:cBhvr>
                                        <p:cTn id="55" dur="500"/>
                                        <p:tgtEl>
                                          <p:spTgt spid="21"/>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randombar(horizontal)">
                                      <p:cBhvr>
                                        <p:cTn id="58" dur="500"/>
                                        <p:tgtEl>
                                          <p:spTgt spid="23"/>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randombar(horizontal)">
                                      <p:cBhvr>
                                        <p:cTn id="61" dur="500"/>
                                        <p:tgtEl>
                                          <p:spTgt spid="24"/>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randombar(horizontal)">
                                      <p:cBhvr>
                                        <p:cTn id="64" dur="500"/>
                                        <p:tgtEl>
                                          <p:spTgt spid="3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31"/>
                                        </p:tgtEl>
                                        <p:attrNameLst>
                                          <p:attrName>style.visibility</p:attrName>
                                        </p:attrNameLst>
                                      </p:cBhvr>
                                      <p:to>
                                        <p:strVal val="visible"/>
                                      </p:to>
                                    </p:set>
                                    <p:animEffect transition="in" filter="randombar(horizontal)">
                                      <p:cBhvr>
                                        <p:cTn id="67" dur="500"/>
                                        <p:tgtEl>
                                          <p:spTgt spid="3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30"/>
                                        </p:tgtEl>
                                        <p:attrNameLst>
                                          <p:attrName>style.visibility</p:attrName>
                                        </p:attrNameLst>
                                      </p:cBhvr>
                                      <p:to>
                                        <p:strVal val="visible"/>
                                      </p:to>
                                    </p:set>
                                    <p:animEffect transition="in" filter="randombar(horizontal)">
                                      <p:cBhvr>
                                        <p:cTn id="70" dur="500"/>
                                        <p:tgtEl>
                                          <p:spTgt spid="30"/>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randombar(horizontal)">
                                      <p:cBhvr>
                                        <p:cTn id="73" dur="500"/>
                                        <p:tgtEl>
                                          <p:spTgt spid="29"/>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ntr" presetSubtype="10"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randombar(horizontal)">
                                      <p:cBhvr>
                                        <p:cTn id="78" dur="500"/>
                                        <p:tgtEl>
                                          <p:spTgt spid="19"/>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randombar(horizontal)">
                                      <p:cBhvr>
                                        <p:cTn id="81" dur="500"/>
                                        <p:tgtEl>
                                          <p:spTgt spid="27"/>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randombar(horizontal)">
                                      <p:cBhvr>
                                        <p:cTn id="84" dur="500"/>
                                        <p:tgtEl>
                                          <p:spTgt spid="28"/>
                                        </p:tgtEl>
                                      </p:cBhvr>
                                    </p:animEffect>
                                  </p:childTnLst>
                                </p:cTn>
                              </p:par>
                              <p:par>
                                <p:cTn id="85" presetID="14" presetClass="entr" presetSubtype="10" fill="hold" grpId="0" nodeType="withEffect">
                                  <p:stCondLst>
                                    <p:cond delay="0"/>
                                  </p:stCondLst>
                                  <p:childTnLst>
                                    <p:set>
                                      <p:cBhvr>
                                        <p:cTn id="86" dur="1" fill="hold">
                                          <p:stCondLst>
                                            <p:cond delay="0"/>
                                          </p:stCondLst>
                                        </p:cTn>
                                        <p:tgtEl>
                                          <p:spTgt spid="7"/>
                                        </p:tgtEl>
                                        <p:attrNameLst>
                                          <p:attrName>style.visibility</p:attrName>
                                        </p:attrNameLst>
                                      </p:cBhvr>
                                      <p:to>
                                        <p:strVal val="visible"/>
                                      </p:to>
                                    </p:set>
                                    <p:animEffect transition="in" filter="randombar(horizontal)">
                                      <p:cBhvr>
                                        <p:cTn id="87" dur="500"/>
                                        <p:tgtEl>
                                          <p:spTgt spid="7"/>
                                        </p:tgtEl>
                                      </p:cBhvr>
                                    </p:animEffect>
                                  </p:childTnLst>
                                </p:cTn>
                              </p:par>
                              <p:par>
                                <p:cTn id="88" presetID="14" presetClass="entr" presetSubtype="10" fill="hold" grpId="0" nodeType="withEffect">
                                  <p:stCondLst>
                                    <p:cond delay="0"/>
                                  </p:stCondLst>
                                  <p:childTnLst>
                                    <p:set>
                                      <p:cBhvr>
                                        <p:cTn id="89" dur="1" fill="hold">
                                          <p:stCondLst>
                                            <p:cond delay="0"/>
                                          </p:stCondLst>
                                        </p:cTn>
                                        <p:tgtEl>
                                          <p:spTgt spid="34"/>
                                        </p:tgtEl>
                                        <p:attrNameLst>
                                          <p:attrName>style.visibility</p:attrName>
                                        </p:attrNameLst>
                                      </p:cBhvr>
                                      <p:to>
                                        <p:strVal val="visible"/>
                                      </p:to>
                                    </p:set>
                                    <p:animEffect transition="in" filter="randombar(horizontal)">
                                      <p:cBhvr>
                                        <p:cTn id="90" dur="500"/>
                                        <p:tgtEl>
                                          <p:spTgt spid="34"/>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randombar(horizontal)">
                                      <p:cBhvr>
                                        <p:cTn id="93" dur="500"/>
                                        <p:tgtEl>
                                          <p:spTgt spid="36"/>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randombar(horizontal)">
                                      <p:cBhvr>
                                        <p:cTn id="96" dur="500"/>
                                        <p:tgtEl>
                                          <p:spTgt spid="37"/>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randombar(horizontal)">
                                      <p:cBhvr>
                                        <p:cTn id="99" dur="500"/>
                                        <p:tgtEl>
                                          <p:spTgt spid="39"/>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40"/>
                                        </p:tgtEl>
                                        <p:attrNameLst>
                                          <p:attrName>style.visibility</p:attrName>
                                        </p:attrNameLst>
                                      </p:cBhvr>
                                      <p:to>
                                        <p:strVal val="visible"/>
                                      </p:to>
                                    </p:set>
                                    <p:animEffect transition="in" filter="randombar(horizontal)">
                                      <p:cBhvr>
                                        <p:cTn id="102" dur="500"/>
                                        <p:tgtEl>
                                          <p:spTgt spid="40"/>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43"/>
                                        </p:tgtEl>
                                        <p:attrNameLst>
                                          <p:attrName>style.visibility</p:attrName>
                                        </p:attrNameLst>
                                      </p:cBhvr>
                                      <p:to>
                                        <p:strVal val="visible"/>
                                      </p:to>
                                    </p:set>
                                    <p:animEffect transition="in" filter="randombar(horizontal)">
                                      <p:cBhvr>
                                        <p:cTn id="105" dur="500"/>
                                        <p:tgtEl>
                                          <p:spTgt spid="43"/>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44"/>
                                        </p:tgtEl>
                                        <p:attrNameLst>
                                          <p:attrName>style.visibility</p:attrName>
                                        </p:attrNameLst>
                                      </p:cBhvr>
                                      <p:to>
                                        <p:strVal val="visible"/>
                                      </p:to>
                                    </p:set>
                                    <p:animEffect transition="in" filter="randombar(horizontal)">
                                      <p:cBhvr>
                                        <p:cTn id="108" dur="500"/>
                                        <p:tgtEl>
                                          <p:spTgt spid="44"/>
                                        </p:tgtEl>
                                      </p:cBhvr>
                                    </p:animEffect>
                                  </p:childTnLst>
                                </p:cTn>
                              </p:par>
                              <p:par>
                                <p:cTn id="109" presetID="14" presetClass="entr" presetSubtype="10" fill="hold" grpId="0" nodeType="withEffect">
                                  <p:stCondLst>
                                    <p:cond delay="0"/>
                                  </p:stCondLst>
                                  <p:childTnLst>
                                    <p:set>
                                      <p:cBhvr>
                                        <p:cTn id="110" dur="1" fill="hold">
                                          <p:stCondLst>
                                            <p:cond delay="0"/>
                                          </p:stCondLst>
                                        </p:cTn>
                                        <p:tgtEl>
                                          <p:spTgt spid="45"/>
                                        </p:tgtEl>
                                        <p:attrNameLst>
                                          <p:attrName>style.visibility</p:attrName>
                                        </p:attrNameLst>
                                      </p:cBhvr>
                                      <p:to>
                                        <p:strVal val="visible"/>
                                      </p:to>
                                    </p:set>
                                    <p:animEffect transition="in" filter="randombar(horizontal)">
                                      <p:cBhvr>
                                        <p:cTn id="111" dur="500"/>
                                        <p:tgtEl>
                                          <p:spTgt spid="45"/>
                                        </p:tgtEl>
                                      </p:cBhvr>
                                    </p:animEffect>
                                  </p:childTnLst>
                                </p:cTn>
                              </p:par>
                              <p:par>
                                <p:cTn id="112" presetID="14" presetClass="entr" presetSubtype="10" fill="hold" grpId="0" nodeType="withEffect">
                                  <p:stCondLst>
                                    <p:cond delay="0"/>
                                  </p:stCondLst>
                                  <p:childTnLst>
                                    <p:set>
                                      <p:cBhvr>
                                        <p:cTn id="113" dur="1" fill="hold">
                                          <p:stCondLst>
                                            <p:cond delay="0"/>
                                          </p:stCondLst>
                                        </p:cTn>
                                        <p:tgtEl>
                                          <p:spTgt spid="46"/>
                                        </p:tgtEl>
                                        <p:attrNameLst>
                                          <p:attrName>style.visibility</p:attrName>
                                        </p:attrNameLst>
                                      </p:cBhvr>
                                      <p:to>
                                        <p:strVal val="visible"/>
                                      </p:to>
                                    </p:set>
                                    <p:animEffect transition="in" filter="randombar(horizontal)">
                                      <p:cBhvr>
                                        <p:cTn id="114" dur="500"/>
                                        <p:tgtEl>
                                          <p:spTgt spid="46"/>
                                        </p:tgtEl>
                                      </p:cBhvr>
                                    </p:animEffect>
                                  </p:childTnLst>
                                </p:cTn>
                              </p:par>
                              <p:par>
                                <p:cTn id="115" presetID="14" presetClass="entr" presetSubtype="10" fill="hold" grpId="0" nodeType="withEffect">
                                  <p:stCondLst>
                                    <p:cond delay="0"/>
                                  </p:stCondLst>
                                  <p:childTnLst>
                                    <p:set>
                                      <p:cBhvr>
                                        <p:cTn id="116" dur="1" fill="hold">
                                          <p:stCondLst>
                                            <p:cond delay="0"/>
                                          </p:stCondLst>
                                        </p:cTn>
                                        <p:tgtEl>
                                          <p:spTgt spid="47"/>
                                        </p:tgtEl>
                                        <p:attrNameLst>
                                          <p:attrName>style.visibility</p:attrName>
                                        </p:attrNameLst>
                                      </p:cBhvr>
                                      <p:to>
                                        <p:strVal val="visible"/>
                                      </p:to>
                                    </p:set>
                                    <p:animEffect transition="in" filter="randombar(horizontal)">
                                      <p:cBhvr>
                                        <p:cTn id="117" dur="500"/>
                                        <p:tgtEl>
                                          <p:spTgt spid="47"/>
                                        </p:tgtEl>
                                      </p:cBhvr>
                                    </p:animEffect>
                                  </p:childTnLst>
                                </p:cTn>
                              </p:par>
                              <p:par>
                                <p:cTn id="118" presetID="14" presetClass="entr" presetSubtype="10" fill="hold" grpId="0" nodeType="withEffect">
                                  <p:stCondLst>
                                    <p:cond delay="0"/>
                                  </p:stCondLst>
                                  <p:childTnLst>
                                    <p:set>
                                      <p:cBhvr>
                                        <p:cTn id="119" dur="1" fill="hold">
                                          <p:stCondLst>
                                            <p:cond delay="0"/>
                                          </p:stCondLst>
                                        </p:cTn>
                                        <p:tgtEl>
                                          <p:spTgt spid="48"/>
                                        </p:tgtEl>
                                        <p:attrNameLst>
                                          <p:attrName>style.visibility</p:attrName>
                                        </p:attrNameLst>
                                      </p:cBhvr>
                                      <p:to>
                                        <p:strVal val="visible"/>
                                      </p:to>
                                    </p:set>
                                    <p:animEffect transition="in" filter="randombar(horizontal)">
                                      <p:cBhvr>
                                        <p:cTn id="120" dur="500"/>
                                        <p:tgtEl>
                                          <p:spTgt spid="48"/>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grpId="0" nodeType="clickEffect">
                                  <p:stCondLst>
                                    <p:cond delay="0"/>
                                  </p:stCondLst>
                                  <p:childTnLst>
                                    <p:set>
                                      <p:cBhvr>
                                        <p:cTn id="124" dur="1" fill="hold">
                                          <p:stCondLst>
                                            <p:cond delay="0"/>
                                          </p:stCondLst>
                                        </p:cTn>
                                        <p:tgtEl>
                                          <p:spTgt spid="55"/>
                                        </p:tgtEl>
                                        <p:attrNameLst>
                                          <p:attrName>style.visibility</p:attrName>
                                        </p:attrNameLst>
                                      </p:cBhvr>
                                      <p:to>
                                        <p:strVal val="visible"/>
                                      </p:to>
                                    </p:set>
                                    <p:animEffect transition="in" filter="blinds(horizontal)">
                                      <p:cBhvr>
                                        <p:cTn id="125" dur="500"/>
                                        <p:tgtEl>
                                          <p:spTgt spid="55"/>
                                        </p:tgtEl>
                                      </p:cBhvr>
                                    </p:animEffect>
                                  </p:childTnLst>
                                </p:cTn>
                              </p:par>
                            </p:childTnLst>
                          </p:cTn>
                        </p:par>
                        <p:par>
                          <p:cTn id="126" fill="hold">
                            <p:stCondLst>
                              <p:cond delay="500"/>
                            </p:stCondLst>
                            <p:childTnLst>
                              <p:par>
                                <p:cTn id="127" presetID="3" presetClass="entr" presetSubtype="10" fill="hold" grpId="0" nodeType="afterEffect">
                                  <p:stCondLst>
                                    <p:cond delay="0"/>
                                  </p:stCondLst>
                                  <p:childTnLst>
                                    <p:set>
                                      <p:cBhvr>
                                        <p:cTn id="128" dur="1" fill="hold">
                                          <p:stCondLst>
                                            <p:cond delay="0"/>
                                          </p:stCondLst>
                                        </p:cTn>
                                        <p:tgtEl>
                                          <p:spTgt spid="53"/>
                                        </p:tgtEl>
                                        <p:attrNameLst>
                                          <p:attrName>style.visibility</p:attrName>
                                        </p:attrNameLst>
                                      </p:cBhvr>
                                      <p:to>
                                        <p:strVal val="visible"/>
                                      </p:to>
                                    </p:set>
                                    <p:animEffect transition="in" filter="blinds(horizontal)">
                                      <p:cBhvr>
                                        <p:cTn id="129" dur="500"/>
                                        <p:tgtEl>
                                          <p:spTgt spid="53"/>
                                        </p:tgtEl>
                                      </p:cBhvr>
                                    </p:animEffect>
                                  </p:childTnLst>
                                </p:cTn>
                              </p:par>
                            </p:childTnLst>
                          </p:cTn>
                        </p:par>
                      </p:childTnLst>
                    </p:cTn>
                  </p:par>
                  <p:par>
                    <p:cTn id="130" fill="hold">
                      <p:stCondLst>
                        <p:cond delay="indefinite"/>
                      </p:stCondLst>
                      <p:childTnLst>
                        <p:par>
                          <p:cTn id="131" fill="hold">
                            <p:stCondLst>
                              <p:cond delay="0"/>
                            </p:stCondLst>
                            <p:childTnLst>
                              <p:par>
                                <p:cTn id="132" presetID="14" presetClass="entr" presetSubtype="10" fill="hold" grpId="0" nodeType="clickEffect">
                                  <p:stCondLst>
                                    <p:cond delay="0"/>
                                  </p:stCondLst>
                                  <p:childTnLst>
                                    <p:set>
                                      <p:cBhvr>
                                        <p:cTn id="133" dur="1" fill="hold">
                                          <p:stCondLst>
                                            <p:cond delay="0"/>
                                          </p:stCondLst>
                                        </p:cTn>
                                        <p:tgtEl>
                                          <p:spTgt spid="57"/>
                                        </p:tgtEl>
                                        <p:attrNameLst>
                                          <p:attrName>style.visibility</p:attrName>
                                        </p:attrNameLst>
                                      </p:cBhvr>
                                      <p:to>
                                        <p:strVal val="visible"/>
                                      </p:to>
                                    </p:set>
                                    <p:animEffect transition="in" filter="randombar(horizontal)">
                                      <p:cBhvr>
                                        <p:cTn id="134" dur="500"/>
                                        <p:tgtEl>
                                          <p:spTgt spid="57"/>
                                        </p:tgtEl>
                                      </p:cBhvr>
                                    </p:animEffect>
                                  </p:childTnLst>
                                </p:cTn>
                              </p:par>
                            </p:childTnLst>
                          </p:cTn>
                        </p:par>
                        <p:par>
                          <p:cTn id="135" fill="hold">
                            <p:stCondLst>
                              <p:cond delay="500"/>
                            </p:stCondLst>
                            <p:childTnLst>
                              <p:par>
                                <p:cTn id="136" presetID="14" presetClass="entr" presetSubtype="10" fill="hold" nodeType="afterEffect">
                                  <p:stCondLst>
                                    <p:cond delay="0"/>
                                  </p:stCondLst>
                                  <p:childTnLst>
                                    <p:set>
                                      <p:cBhvr>
                                        <p:cTn id="137" dur="1" fill="hold">
                                          <p:stCondLst>
                                            <p:cond delay="0"/>
                                          </p:stCondLst>
                                        </p:cTn>
                                        <p:tgtEl>
                                          <p:spTgt spid="67"/>
                                        </p:tgtEl>
                                        <p:attrNameLst>
                                          <p:attrName>style.visibility</p:attrName>
                                        </p:attrNameLst>
                                      </p:cBhvr>
                                      <p:to>
                                        <p:strVal val="visible"/>
                                      </p:to>
                                    </p:set>
                                    <p:animEffect transition="in" filter="randombar(horizontal)">
                                      <p:cBhvr>
                                        <p:cTn id="138" dur="500"/>
                                        <p:tgtEl>
                                          <p:spTgt spid="67"/>
                                        </p:tgtEl>
                                      </p:cBhvr>
                                    </p:animEffect>
                                  </p:childTnLst>
                                </p:cTn>
                              </p:par>
                            </p:childTnLst>
                          </p:cTn>
                        </p:par>
                        <p:par>
                          <p:cTn id="139" fill="hold">
                            <p:stCondLst>
                              <p:cond delay="1000"/>
                            </p:stCondLst>
                            <p:childTnLst>
                              <p:par>
                                <p:cTn id="140" presetID="3" presetClass="entr" presetSubtype="10" fill="hold" grpId="0" nodeType="afterEffect">
                                  <p:stCondLst>
                                    <p:cond delay="0"/>
                                  </p:stCondLst>
                                  <p:childTnLst>
                                    <p:set>
                                      <p:cBhvr>
                                        <p:cTn id="141" dur="1" fill="hold">
                                          <p:stCondLst>
                                            <p:cond delay="0"/>
                                          </p:stCondLst>
                                        </p:cTn>
                                        <p:tgtEl>
                                          <p:spTgt spid="66"/>
                                        </p:tgtEl>
                                        <p:attrNameLst>
                                          <p:attrName>style.visibility</p:attrName>
                                        </p:attrNameLst>
                                      </p:cBhvr>
                                      <p:to>
                                        <p:strVal val="visible"/>
                                      </p:to>
                                    </p:set>
                                    <p:animEffect transition="in" filter="blinds(horizontal)">
                                      <p:cBhvr>
                                        <p:cTn id="142" dur="500"/>
                                        <p:tgtEl>
                                          <p:spTgt spid="66"/>
                                        </p:tgtEl>
                                      </p:cBhvr>
                                    </p:animEffect>
                                  </p:childTnLst>
                                </p:cTn>
                              </p:par>
                            </p:childTnLst>
                          </p:cTn>
                        </p:par>
                        <p:par>
                          <p:cTn id="143" fill="hold">
                            <p:stCondLst>
                              <p:cond delay="1500"/>
                            </p:stCondLst>
                            <p:childTnLst>
                              <p:par>
                                <p:cTn id="144" presetID="3" presetClass="entr" presetSubtype="10" fill="hold" grpId="0" nodeType="afterEffect">
                                  <p:stCondLst>
                                    <p:cond delay="0"/>
                                  </p:stCondLst>
                                  <p:childTnLst>
                                    <p:set>
                                      <p:cBhvr>
                                        <p:cTn id="145" dur="1" fill="hold">
                                          <p:stCondLst>
                                            <p:cond delay="0"/>
                                          </p:stCondLst>
                                        </p:cTn>
                                        <p:tgtEl>
                                          <p:spTgt spid="65"/>
                                        </p:tgtEl>
                                        <p:attrNameLst>
                                          <p:attrName>style.visibility</p:attrName>
                                        </p:attrNameLst>
                                      </p:cBhvr>
                                      <p:to>
                                        <p:strVal val="visible"/>
                                      </p:to>
                                    </p:set>
                                    <p:animEffect transition="in" filter="blinds(horizontal)">
                                      <p:cBhvr>
                                        <p:cTn id="146" dur="500"/>
                                        <p:tgtEl>
                                          <p:spTgt spid="65"/>
                                        </p:tgtEl>
                                      </p:cBhvr>
                                    </p:animEffect>
                                  </p:childTnLst>
                                </p:cTn>
                              </p:par>
                            </p:childTnLst>
                          </p:cTn>
                        </p:par>
                        <p:par>
                          <p:cTn id="147" fill="hold">
                            <p:stCondLst>
                              <p:cond delay="2000"/>
                            </p:stCondLst>
                            <p:childTnLst>
                              <p:par>
                                <p:cTn id="148" presetID="14" presetClass="entr" presetSubtype="10" fill="hold" grpId="0" nodeType="afterEffect">
                                  <p:stCondLst>
                                    <p:cond delay="0"/>
                                  </p:stCondLst>
                                  <p:childTnLst>
                                    <p:set>
                                      <p:cBhvr>
                                        <p:cTn id="149" dur="1" fill="hold">
                                          <p:stCondLst>
                                            <p:cond delay="0"/>
                                          </p:stCondLst>
                                        </p:cTn>
                                        <p:tgtEl>
                                          <p:spTgt spid="58"/>
                                        </p:tgtEl>
                                        <p:attrNameLst>
                                          <p:attrName>style.visibility</p:attrName>
                                        </p:attrNameLst>
                                      </p:cBhvr>
                                      <p:to>
                                        <p:strVal val="visible"/>
                                      </p:to>
                                    </p:set>
                                    <p:animEffect transition="in" filter="randombar(horizontal)">
                                      <p:cBhvr>
                                        <p:cTn id="150" dur="500"/>
                                        <p:tgtEl>
                                          <p:spTgt spid="58"/>
                                        </p:tgtEl>
                                      </p:cBhvr>
                                    </p:animEffect>
                                  </p:childTnLst>
                                </p:cTn>
                              </p:par>
                            </p:childTnLst>
                          </p:cTn>
                        </p:par>
                        <p:par>
                          <p:cTn id="151" fill="hold">
                            <p:stCondLst>
                              <p:cond delay="2500"/>
                            </p:stCondLst>
                            <p:childTnLst>
                              <p:par>
                                <p:cTn id="152" presetID="14" presetClass="entr" presetSubtype="10" fill="hold" grpId="0" nodeType="afterEffect">
                                  <p:stCondLst>
                                    <p:cond delay="0"/>
                                  </p:stCondLst>
                                  <p:childTnLst>
                                    <p:set>
                                      <p:cBhvr>
                                        <p:cTn id="153" dur="1" fill="hold">
                                          <p:stCondLst>
                                            <p:cond delay="0"/>
                                          </p:stCondLst>
                                        </p:cTn>
                                        <p:tgtEl>
                                          <p:spTgt spid="56"/>
                                        </p:tgtEl>
                                        <p:attrNameLst>
                                          <p:attrName>style.visibility</p:attrName>
                                        </p:attrNameLst>
                                      </p:cBhvr>
                                      <p:to>
                                        <p:strVal val="visible"/>
                                      </p:to>
                                    </p:set>
                                    <p:animEffect transition="in" filter="randombar(horizontal)">
                                      <p:cBhvr>
                                        <p:cTn id="154" dur="500"/>
                                        <p:tgtEl>
                                          <p:spTgt spid="56"/>
                                        </p:tgtEl>
                                      </p:cBhvr>
                                    </p:animEffect>
                                  </p:childTnLst>
                                </p:cTn>
                              </p:par>
                            </p:childTnLst>
                          </p:cTn>
                        </p:par>
                        <p:par>
                          <p:cTn id="155" fill="hold">
                            <p:stCondLst>
                              <p:cond delay="3000"/>
                            </p:stCondLst>
                            <p:childTnLst>
                              <p:par>
                                <p:cTn id="156" presetID="3" presetClass="entr" presetSubtype="10" fill="hold" grpId="0" nodeType="afterEffect">
                                  <p:stCondLst>
                                    <p:cond delay="0"/>
                                  </p:stCondLst>
                                  <p:childTnLst>
                                    <p:set>
                                      <p:cBhvr>
                                        <p:cTn id="157" dur="1" fill="hold">
                                          <p:stCondLst>
                                            <p:cond delay="0"/>
                                          </p:stCondLst>
                                        </p:cTn>
                                        <p:tgtEl>
                                          <p:spTgt spid="59"/>
                                        </p:tgtEl>
                                        <p:attrNameLst>
                                          <p:attrName>style.visibility</p:attrName>
                                        </p:attrNameLst>
                                      </p:cBhvr>
                                      <p:to>
                                        <p:strVal val="visible"/>
                                      </p:to>
                                    </p:set>
                                    <p:animEffect transition="in" filter="blinds(horizontal)">
                                      <p:cBhvr>
                                        <p:cTn id="1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3" grpId="0" animBg="1"/>
      <p:bldP spid="8" grpId="0" animBg="1"/>
      <p:bldP spid="10" grpId="0" animBg="1"/>
      <p:bldP spid="16" grpId="0" animBg="1"/>
      <p:bldP spid="26" grpId="0" animBg="1"/>
      <p:bldP spid="27" grpId="0" animBg="1"/>
      <p:bldP spid="28" grpId="0" animBg="1"/>
      <p:bldP spid="17" grpId="0" animBg="1"/>
      <p:bldP spid="18" grpId="0" animBg="1"/>
      <p:bldP spid="6" grpId="0" animBg="1"/>
      <p:bldP spid="19" grpId="0" animBg="1"/>
      <p:bldP spid="21" grpId="0" animBg="1"/>
      <p:bldP spid="23" grpId="0" animBg="1"/>
      <p:bldP spid="24" grpId="0" animBg="1"/>
      <p:bldP spid="29" grpId="0" animBg="1"/>
      <p:bldP spid="30" grpId="0" animBg="1"/>
      <p:bldP spid="31" grpId="0" animBg="1"/>
      <p:bldP spid="32" grpId="0" animBg="1"/>
      <p:bldP spid="7" grpId="0" animBg="1"/>
      <p:bldP spid="34" grpId="0" animBg="1"/>
      <p:bldP spid="36" grpId="0" animBg="1"/>
      <p:bldP spid="37" grpId="0" animBg="1"/>
      <p:bldP spid="39" grpId="0" animBg="1"/>
      <p:bldP spid="40" grpId="0" animBg="1"/>
      <p:bldP spid="43" grpId="0" animBg="1"/>
      <p:bldP spid="44" grpId="0" animBg="1"/>
      <p:bldP spid="45" grpId="0" animBg="1"/>
      <p:bldP spid="46" grpId="0" animBg="1"/>
      <p:bldP spid="47" grpId="0" animBg="1"/>
      <p:bldP spid="48" grpId="0" animBg="1"/>
      <p:bldP spid="55" grpId="0" animBg="1"/>
      <p:bldP spid="53" grpId="0" animBg="1"/>
      <p:bldP spid="56" grpId="0" animBg="1"/>
      <p:bldP spid="57" grpId="0" animBg="1"/>
      <p:bldP spid="58" grpId="0" animBg="1"/>
      <p:bldP spid="59" grpId="0" animBg="1"/>
      <p:bldP spid="60" grpId="0"/>
      <p:bldP spid="61" grpId="0"/>
      <p:bldP spid="65" grpId="0"/>
      <p:bldP spid="6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Trade-Off with Page Size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36</a:t>
            </a:fld>
            <a:endParaRPr lang="en-US" dirty="0"/>
          </a:p>
        </p:txBody>
      </p:sp>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4000" b="1" dirty="0"/>
              <a:t>Larger pages: </a:t>
            </a:r>
          </a:p>
          <a:p>
            <a:pPr lvl="1"/>
            <a:r>
              <a:rPr lang="en-US" sz="3200" b="1" dirty="0">
                <a:solidFill>
                  <a:srgbClr val="0066FF"/>
                </a:solidFill>
              </a:rPr>
              <a:t>Better TLB reach</a:t>
            </a:r>
          </a:p>
          <a:p>
            <a:pPr lvl="1"/>
            <a:r>
              <a:rPr lang="en-US" sz="3200" b="1" dirty="0">
                <a:solidFill>
                  <a:srgbClr val="FF0000"/>
                </a:solidFill>
              </a:rPr>
              <a:t>High demand paging latency</a:t>
            </a:r>
          </a:p>
          <a:p>
            <a:endParaRPr lang="en-US" sz="1000" b="1" dirty="0"/>
          </a:p>
          <a:p>
            <a:endParaRPr lang="en-US" sz="3000" b="1" dirty="0"/>
          </a:p>
          <a:p>
            <a:r>
              <a:rPr lang="en-US" sz="4000" b="1" dirty="0"/>
              <a:t>Smaller pages: </a:t>
            </a:r>
          </a:p>
          <a:p>
            <a:pPr lvl="1"/>
            <a:r>
              <a:rPr lang="en-US" sz="3200" b="1" dirty="0">
                <a:solidFill>
                  <a:srgbClr val="0066FF"/>
                </a:solidFill>
              </a:rPr>
              <a:t>Lower demand paging latency</a:t>
            </a:r>
          </a:p>
          <a:p>
            <a:pPr lvl="1"/>
            <a:r>
              <a:rPr lang="en-US" sz="3200" b="1" dirty="0">
                <a:solidFill>
                  <a:srgbClr val="FF0000"/>
                </a:solidFill>
              </a:rPr>
              <a:t>Limited TLB reach</a:t>
            </a:r>
          </a:p>
          <a:p>
            <a:endParaRPr lang="en-US" sz="3000" b="1" dirty="0"/>
          </a:p>
        </p:txBody>
      </p:sp>
      <p:sp>
        <p:nvSpPr>
          <p:cNvPr id="7" name="Rounded Rectangle 163">
            <a:extLst>
              <a:ext uri="{FF2B5EF4-FFF2-40B4-BE49-F238E27FC236}">
                <a16:creationId xmlns:a16="http://schemas.microsoft.com/office/drawing/2014/main" id="{B3425965-F836-4755-B36B-D171264FA14E}"/>
              </a:ext>
            </a:extLst>
          </p:cNvPr>
          <p:cNvSpPr/>
          <p:nvPr/>
        </p:nvSpPr>
        <p:spPr>
          <a:xfrm>
            <a:off x="523875" y="5392882"/>
            <a:ext cx="8162925" cy="777395"/>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600" b="1" dirty="0">
                <a:solidFill>
                  <a:schemeClr val="tx1"/>
                </a:solidFill>
              </a:rPr>
              <a:t>Can we get the best of </a:t>
            </a:r>
            <a:r>
              <a:rPr lang="en-US" sz="3600" b="1">
                <a:solidFill>
                  <a:schemeClr val="tx1"/>
                </a:solidFill>
              </a:rPr>
              <a:t>both page sizes</a:t>
            </a:r>
            <a:r>
              <a:rPr lang="en-US" sz="3600" b="1" dirty="0">
                <a:solidFill>
                  <a:schemeClr val="tx1"/>
                </a:solidFill>
              </a:rPr>
              <a:t>?</a:t>
            </a:r>
          </a:p>
        </p:txBody>
      </p:sp>
    </p:spTree>
    <p:extLst>
      <p:ext uri="{BB962C8B-B14F-4D97-AF65-F5344CB8AC3E}">
        <p14:creationId xmlns:p14="http://schemas.microsoft.com/office/powerpoint/2010/main" val="769792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Challenges with Multiple Page Sizes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37</a:t>
            </a:fld>
            <a:endParaRPr lang="en-US" dirty="0"/>
          </a:p>
        </p:txBody>
      </p:sp>
      <p:sp>
        <p:nvSpPr>
          <p:cNvPr id="54" name="Rectangle 53">
            <a:extLst>
              <a:ext uri="{FF2B5EF4-FFF2-40B4-BE49-F238E27FC236}">
                <a16:creationId xmlns:a16="http://schemas.microsoft.com/office/drawing/2014/main" id="{80598758-D553-4439-BA0D-B1B6C11986E6}"/>
              </a:ext>
            </a:extLst>
          </p:cNvPr>
          <p:cNvSpPr/>
          <p:nvPr/>
        </p:nvSpPr>
        <p:spPr>
          <a:xfrm>
            <a:off x="5689030" y="233995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5ECF280E-2309-4619-975C-9191D0C07162}"/>
              </a:ext>
            </a:extLst>
          </p:cNvPr>
          <p:cNvGrpSpPr/>
          <p:nvPr/>
        </p:nvGrpSpPr>
        <p:grpSpPr>
          <a:xfrm>
            <a:off x="5761766" y="2408820"/>
            <a:ext cx="2177048" cy="236334"/>
            <a:chOff x="5217994" y="3655709"/>
            <a:chExt cx="2177048" cy="236334"/>
          </a:xfrm>
          <a:solidFill>
            <a:schemeClr val="bg1"/>
          </a:solidFill>
        </p:grpSpPr>
        <p:sp>
          <p:nvSpPr>
            <p:cNvPr id="56" name="Rectangle 55">
              <a:extLst>
                <a:ext uri="{FF2B5EF4-FFF2-40B4-BE49-F238E27FC236}">
                  <a16:creationId xmlns:a16="http://schemas.microsoft.com/office/drawing/2014/main" id="{5678F278-F3B9-4D5A-8A21-33ECDF4DFCB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F41B431-20F9-492B-9833-BF638528AEC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A5E0F9DB-064A-4A7D-8704-6D12034E15DA}"/>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9978B9D-8D97-4E5F-8105-874AAE58B79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FED9B224-69F9-4896-947C-5D057372D5B3}"/>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A067256B-1226-46FB-BA1D-56078109C05C}"/>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F22D6D1-A519-4C8D-B1ED-BC1726BD1BE7}"/>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9617DCF-29E3-4349-A6CA-677CBA47438D}"/>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TextBox 63">
            <a:extLst>
              <a:ext uri="{FF2B5EF4-FFF2-40B4-BE49-F238E27FC236}">
                <a16:creationId xmlns:a16="http://schemas.microsoft.com/office/drawing/2014/main" id="{7387E23F-7DA6-4E92-9135-A7A9895E1B69}"/>
              </a:ext>
            </a:extLst>
          </p:cNvPr>
          <p:cNvSpPr txBox="1"/>
          <p:nvPr/>
        </p:nvSpPr>
        <p:spPr>
          <a:xfrm>
            <a:off x="3653639" y="2293785"/>
            <a:ext cx="2006640" cy="369332"/>
          </a:xfrm>
          <a:prstGeom prst="rect">
            <a:avLst/>
          </a:prstGeom>
          <a:noFill/>
        </p:spPr>
        <p:txBody>
          <a:bodyPr wrap="none" rtlCol="0">
            <a:spAutoFit/>
          </a:bodyPr>
          <a:lstStyle/>
          <a:p>
            <a:r>
              <a:rPr lang="en-US" dirty="0"/>
              <a:t>Large Page Frame 1</a:t>
            </a:r>
          </a:p>
        </p:txBody>
      </p:sp>
      <p:sp>
        <p:nvSpPr>
          <p:cNvPr id="117" name="Rectangle 116">
            <a:extLst>
              <a:ext uri="{FF2B5EF4-FFF2-40B4-BE49-F238E27FC236}">
                <a16:creationId xmlns:a16="http://schemas.microsoft.com/office/drawing/2014/main" id="{31DA083B-88E2-458E-86F0-FA2D5B435E4D}"/>
              </a:ext>
            </a:extLst>
          </p:cNvPr>
          <p:cNvSpPr/>
          <p:nvPr/>
        </p:nvSpPr>
        <p:spPr>
          <a:xfrm>
            <a:off x="5690758" y="271281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8" name="Group 117">
            <a:extLst>
              <a:ext uri="{FF2B5EF4-FFF2-40B4-BE49-F238E27FC236}">
                <a16:creationId xmlns:a16="http://schemas.microsoft.com/office/drawing/2014/main" id="{80BE6EE2-C307-44B2-A383-773F57775006}"/>
              </a:ext>
            </a:extLst>
          </p:cNvPr>
          <p:cNvGrpSpPr/>
          <p:nvPr/>
        </p:nvGrpSpPr>
        <p:grpSpPr>
          <a:xfrm>
            <a:off x="5757144" y="2781680"/>
            <a:ext cx="2177048" cy="236334"/>
            <a:chOff x="5217994" y="3655709"/>
            <a:chExt cx="2177048" cy="236334"/>
          </a:xfrm>
          <a:solidFill>
            <a:schemeClr val="bg1"/>
          </a:solidFill>
        </p:grpSpPr>
        <p:sp>
          <p:nvSpPr>
            <p:cNvPr id="119" name="Rectangle 118">
              <a:extLst>
                <a:ext uri="{FF2B5EF4-FFF2-40B4-BE49-F238E27FC236}">
                  <a16:creationId xmlns:a16="http://schemas.microsoft.com/office/drawing/2014/main" id="{BCCE8CE4-23AE-4FDB-B54A-2CB53CF5D8ED}"/>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656EF979-CCC8-431C-910E-38FEB8AA7233}"/>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713D4BA-FE30-40DA-AC30-E8F024DD3AA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F06E6F0A-DB43-40AA-A932-C292E102AC29}"/>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6044E53F-57FB-458C-BB6E-3FB8EFAAF8B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98B264EA-6488-41ED-93BA-1EBDD6DD85F5}"/>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C553B531-D7F7-490A-BD85-B28036B63EC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06664684-CE44-45D1-955A-534ED7D13A0C}"/>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5" name="Straight Arrow Connector 214">
            <a:extLst>
              <a:ext uri="{FF2B5EF4-FFF2-40B4-BE49-F238E27FC236}">
                <a16:creationId xmlns:a16="http://schemas.microsoft.com/office/drawing/2014/main" id="{9DE05F65-0274-4292-BED0-35FDFCB66C0B}"/>
              </a:ext>
            </a:extLst>
          </p:cNvPr>
          <p:cNvCxnSpPr>
            <a:cxnSpLocks/>
          </p:cNvCxnSpPr>
          <p:nvPr/>
        </p:nvCxnSpPr>
        <p:spPr>
          <a:xfrm>
            <a:off x="344358" y="1775855"/>
            <a:ext cx="0" cy="4118823"/>
          </a:xfrm>
          <a:prstGeom prst="straightConnector1">
            <a:avLst/>
          </a:prstGeom>
          <a:ln w="254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73727A77-970C-4357-B325-977CEBE06E2B}"/>
              </a:ext>
            </a:extLst>
          </p:cNvPr>
          <p:cNvSpPr/>
          <p:nvPr/>
        </p:nvSpPr>
        <p:spPr>
          <a:xfrm>
            <a:off x="6762249" y="603062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id="{AAE245B4-646F-4E28-8918-E9F2CCD10094}"/>
              </a:ext>
            </a:extLst>
          </p:cNvPr>
          <p:cNvSpPr/>
          <p:nvPr/>
        </p:nvSpPr>
        <p:spPr>
          <a:xfrm>
            <a:off x="4941753" y="602945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id="{8BD46FA6-B856-411D-A6B3-D9B0E41ADA4A}"/>
              </a:ext>
            </a:extLst>
          </p:cNvPr>
          <p:cNvSpPr/>
          <p:nvPr/>
        </p:nvSpPr>
        <p:spPr>
          <a:xfrm>
            <a:off x="7959444" y="602699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A0EC96D8-343F-4E86-AFC7-07C6743BA32E}"/>
              </a:ext>
            </a:extLst>
          </p:cNvPr>
          <p:cNvSpPr txBox="1"/>
          <p:nvPr/>
        </p:nvSpPr>
        <p:spPr>
          <a:xfrm>
            <a:off x="5234174" y="5965673"/>
            <a:ext cx="1456448" cy="369332"/>
          </a:xfrm>
          <a:prstGeom prst="rect">
            <a:avLst/>
          </a:prstGeom>
          <a:noFill/>
        </p:spPr>
        <p:txBody>
          <a:bodyPr wrap="square" rtlCol="0">
            <a:spAutoFit/>
          </a:bodyPr>
          <a:lstStyle/>
          <a:p>
            <a:r>
              <a:rPr lang="en-US" b="1" dirty="0"/>
              <a:t>Unallocated</a:t>
            </a:r>
          </a:p>
        </p:txBody>
      </p:sp>
      <p:sp>
        <p:nvSpPr>
          <p:cNvPr id="223" name="TextBox 222">
            <a:extLst>
              <a:ext uri="{FF2B5EF4-FFF2-40B4-BE49-F238E27FC236}">
                <a16:creationId xmlns:a16="http://schemas.microsoft.com/office/drawing/2014/main" id="{F87881AB-3D65-4DF4-AFC5-40C60D889A69}"/>
              </a:ext>
            </a:extLst>
          </p:cNvPr>
          <p:cNvSpPr txBox="1"/>
          <p:nvPr/>
        </p:nvSpPr>
        <p:spPr>
          <a:xfrm>
            <a:off x="7054670" y="5964125"/>
            <a:ext cx="1456448" cy="369332"/>
          </a:xfrm>
          <a:prstGeom prst="rect">
            <a:avLst/>
          </a:prstGeom>
          <a:noFill/>
        </p:spPr>
        <p:txBody>
          <a:bodyPr wrap="square" rtlCol="0">
            <a:spAutoFit/>
          </a:bodyPr>
          <a:lstStyle/>
          <a:p>
            <a:r>
              <a:rPr lang="en-US" b="1" dirty="0"/>
              <a:t>App 1</a:t>
            </a:r>
          </a:p>
        </p:txBody>
      </p:sp>
      <p:sp>
        <p:nvSpPr>
          <p:cNvPr id="224" name="TextBox 223">
            <a:extLst>
              <a:ext uri="{FF2B5EF4-FFF2-40B4-BE49-F238E27FC236}">
                <a16:creationId xmlns:a16="http://schemas.microsoft.com/office/drawing/2014/main" id="{074F3644-86FF-4289-8D83-909EA4E52A71}"/>
              </a:ext>
            </a:extLst>
          </p:cNvPr>
          <p:cNvSpPr txBox="1"/>
          <p:nvPr/>
        </p:nvSpPr>
        <p:spPr>
          <a:xfrm>
            <a:off x="8228971" y="5964125"/>
            <a:ext cx="1456448" cy="369332"/>
          </a:xfrm>
          <a:prstGeom prst="rect">
            <a:avLst/>
          </a:prstGeom>
          <a:noFill/>
        </p:spPr>
        <p:txBody>
          <a:bodyPr wrap="square" rtlCol="0">
            <a:spAutoFit/>
          </a:bodyPr>
          <a:lstStyle/>
          <a:p>
            <a:r>
              <a:rPr lang="en-US" b="1" dirty="0"/>
              <a:t>App 2</a:t>
            </a:r>
          </a:p>
        </p:txBody>
      </p:sp>
      <p:sp>
        <p:nvSpPr>
          <p:cNvPr id="234" name="TextBox 233">
            <a:extLst>
              <a:ext uri="{FF2B5EF4-FFF2-40B4-BE49-F238E27FC236}">
                <a16:creationId xmlns:a16="http://schemas.microsoft.com/office/drawing/2014/main" id="{3B9969D1-8FAA-41A1-BA6C-FD7B5835F317}"/>
              </a:ext>
            </a:extLst>
          </p:cNvPr>
          <p:cNvSpPr txBox="1"/>
          <p:nvPr/>
        </p:nvSpPr>
        <p:spPr>
          <a:xfrm>
            <a:off x="5744131" y="1185095"/>
            <a:ext cx="2211888" cy="461665"/>
          </a:xfrm>
          <a:prstGeom prst="rect">
            <a:avLst/>
          </a:prstGeom>
          <a:noFill/>
        </p:spPr>
        <p:txBody>
          <a:bodyPr wrap="none" rtlCol="0">
            <a:spAutoFit/>
          </a:bodyPr>
          <a:lstStyle/>
          <a:p>
            <a:pPr algn="ctr"/>
            <a:r>
              <a:rPr lang="en-US" sz="2400" b="1" i="1" dirty="0"/>
              <a:t>State-of-the-Art</a:t>
            </a:r>
          </a:p>
        </p:txBody>
      </p:sp>
      <p:sp>
        <p:nvSpPr>
          <p:cNvPr id="139" name="TextBox 138">
            <a:extLst>
              <a:ext uri="{FF2B5EF4-FFF2-40B4-BE49-F238E27FC236}">
                <a16:creationId xmlns:a16="http://schemas.microsoft.com/office/drawing/2014/main" id="{2860C345-F8F5-4862-A1BC-CE3E93E5E4ED}"/>
              </a:ext>
            </a:extLst>
          </p:cNvPr>
          <p:cNvSpPr txBox="1"/>
          <p:nvPr/>
        </p:nvSpPr>
        <p:spPr>
          <a:xfrm>
            <a:off x="48940" y="1414770"/>
            <a:ext cx="649537" cy="369332"/>
          </a:xfrm>
          <a:prstGeom prst="rect">
            <a:avLst/>
          </a:prstGeom>
          <a:noFill/>
        </p:spPr>
        <p:txBody>
          <a:bodyPr wrap="none" rtlCol="0">
            <a:spAutoFit/>
          </a:bodyPr>
          <a:lstStyle/>
          <a:p>
            <a:r>
              <a:rPr lang="en-US" dirty="0"/>
              <a:t>Time</a:t>
            </a:r>
          </a:p>
        </p:txBody>
      </p:sp>
      <p:sp>
        <p:nvSpPr>
          <p:cNvPr id="140" name="TextBox 139">
            <a:extLst>
              <a:ext uri="{FF2B5EF4-FFF2-40B4-BE49-F238E27FC236}">
                <a16:creationId xmlns:a16="http://schemas.microsoft.com/office/drawing/2014/main" id="{2438E9CD-8A74-4D70-B0BA-EF83B8224890}"/>
              </a:ext>
            </a:extLst>
          </p:cNvPr>
          <p:cNvSpPr txBox="1"/>
          <p:nvPr/>
        </p:nvSpPr>
        <p:spPr>
          <a:xfrm>
            <a:off x="445982" y="1736186"/>
            <a:ext cx="1456448" cy="646331"/>
          </a:xfrm>
          <a:prstGeom prst="rect">
            <a:avLst/>
          </a:prstGeom>
          <a:noFill/>
        </p:spPr>
        <p:txBody>
          <a:bodyPr wrap="square" rtlCol="0">
            <a:spAutoFit/>
          </a:bodyPr>
          <a:lstStyle/>
          <a:p>
            <a:pPr algn="ctr"/>
            <a:r>
              <a:rPr lang="en-US" b="1" dirty="0"/>
              <a:t>App 1 Allocation</a:t>
            </a:r>
          </a:p>
        </p:txBody>
      </p:sp>
      <p:sp>
        <p:nvSpPr>
          <p:cNvPr id="141" name="TextBox 140">
            <a:extLst>
              <a:ext uri="{FF2B5EF4-FFF2-40B4-BE49-F238E27FC236}">
                <a16:creationId xmlns:a16="http://schemas.microsoft.com/office/drawing/2014/main" id="{F8211660-3CE4-454F-92BD-0A56205BCA16}"/>
              </a:ext>
            </a:extLst>
          </p:cNvPr>
          <p:cNvSpPr txBox="1"/>
          <p:nvPr/>
        </p:nvSpPr>
        <p:spPr>
          <a:xfrm>
            <a:off x="445982" y="2449530"/>
            <a:ext cx="1456448" cy="646331"/>
          </a:xfrm>
          <a:prstGeom prst="rect">
            <a:avLst/>
          </a:prstGeom>
          <a:noFill/>
        </p:spPr>
        <p:txBody>
          <a:bodyPr wrap="square" rtlCol="0">
            <a:spAutoFit/>
          </a:bodyPr>
          <a:lstStyle/>
          <a:p>
            <a:pPr algn="ctr"/>
            <a:r>
              <a:rPr lang="en-US" b="1" dirty="0"/>
              <a:t>App 2 Allocation</a:t>
            </a:r>
          </a:p>
        </p:txBody>
      </p:sp>
      <p:sp>
        <p:nvSpPr>
          <p:cNvPr id="142" name="TextBox 141">
            <a:extLst>
              <a:ext uri="{FF2B5EF4-FFF2-40B4-BE49-F238E27FC236}">
                <a16:creationId xmlns:a16="http://schemas.microsoft.com/office/drawing/2014/main" id="{5D712D96-279F-4A81-9AFB-0F2A3CDF23FF}"/>
              </a:ext>
            </a:extLst>
          </p:cNvPr>
          <p:cNvSpPr txBox="1"/>
          <p:nvPr/>
        </p:nvSpPr>
        <p:spPr>
          <a:xfrm>
            <a:off x="454375" y="3162874"/>
            <a:ext cx="1456448" cy="646331"/>
          </a:xfrm>
          <a:prstGeom prst="rect">
            <a:avLst/>
          </a:prstGeom>
          <a:noFill/>
        </p:spPr>
        <p:txBody>
          <a:bodyPr wrap="square" rtlCol="0">
            <a:spAutoFit/>
          </a:bodyPr>
          <a:lstStyle/>
          <a:p>
            <a:pPr algn="ctr"/>
            <a:r>
              <a:rPr lang="en-US" b="1" dirty="0"/>
              <a:t>App 1 Allocation</a:t>
            </a:r>
          </a:p>
        </p:txBody>
      </p:sp>
      <p:sp>
        <p:nvSpPr>
          <p:cNvPr id="143" name="TextBox 142">
            <a:extLst>
              <a:ext uri="{FF2B5EF4-FFF2-40B4-BE49-F238E27FC236}">
                <a16:creationId xmlns:a16="http://schemas.microsoft.com/office/drawing/2014/main" id="{25FE87CF-3DD3-432B-8A7E-3B4F3A2A1E7B}"/>
              </a:ext>
            </a:extLst>
          </p:cNvPr>
          <p:cNvSpPr txBox="1"/>
          <p:nvPr/>
        </p:nvSpPr>
        <p:spPr>
          <a:xfrm>
            <a:off x="3652192" y="2655369"/>
            <a:ext cx="2006640" cy="369332"/>
          </a:xfrm>
          <a:prstGeom prst="rect">
            <a:avLst/>
          </a:prstGeom>
          <a:noFill/>
        </p:spPr>
        <p:txBody>
          <a:bodyPr wrap="none" rtlCol="0">
            <a:spAutoFit/>
          </a:bodyPr>
          <a:lstStyle/>
          <a:p>
            <a:r>
              <a:rPr lang="en-US" dirty="0"/>
              <a:t>Large Page Frame 2</a:t>
            </a:r>
          </a:p>
        </p:txBody>
      </p:sp>
      <p:sp>
        <p:nvSpPr>
          <p:cNvPr id="144" name="TextBox 143">
            <a:extLst>
              <a:ext uri="{FF2B5EF4-FFF2-40B4-BE49-F238E27FC236}">
                <a16:creationId xmlns:a16="http://schemas.microsoft.com/office/drawing/2014/main" id="{FAEBA305-C6B4-4D1D-A55F-7AB7201321D1}"/>
              </a:ext>
            </a:extLst>
          </p:cNvPr>
          <p:cNvSpPr txBox="1"/>
          <p:nvPr/>
        </p:nvSpPr>
        <p:spPr>
          <a:xfrm>
            <a:off x="6107915" y="1925924"/>
            <a:ext cx="1453796" cy="369332"/>
          </a:xfrm>
          <a:prstGeom prst="rect">
            <a:avLst/>
          </a:prstGeom>
          <a:noFill/>
        </p:spPr>
        <p:txBody>
          <a:bodyPr wrap="none" rtlCol="0">
            <a:spAutoFit/>
          </a:bodyPr>
          <a:lstStyle/>
          <a:p>
            <a:pPr algn="ctr"/>
            <a:r>
              <a:rPr lang="en-US" dirty="0"/>
              <a:t>GPU Memory</a:t>
            </a:r>
          </a:p>
        </p:txBody>
      </p:sp>
      <p:sp>
        <p:nvSpPr>
          <p:cNvPr id="173" name="TextBox 172">
            <a:extLst>
              <a:ext uri="{FF2B5EF4-FFF2-40B4-BE49-F238E27FC236}">
                <a16:creationId xmlns:a16="http://schemas.microsoft.com/office/drawing/2014/main" id="{E4A52672-E823-4264-82D5-386FBC492539}"/>
              </a:ext>
            </a:extLst>
          </p:cNvPr>
          <p:cNvSpPr txBox="1"/>
          <p:nvPr/>
        </p:nvSpPr>
        <p:spPr>
          <a:xfrm>
            <a:off x="454375" y="3819946"/>
            <a:ext cx="1456448" cy="646331"/>
          </a:xfrm>
          <a:prstGeom prst="rect">
            <a:avLst/>
          </a:prstGeom>
          <a:noFill/>
        </p:spPr>
        <p:txBody>
          <a:bodyPr wrap="square" rtlCol="0">
            <a:spAutoFit/>
          </a:bodyPr>
          <a:lstStyle/>
          <a:p>
            <a:pPr algn="ctr"/>
            <a:r>
              <a:rPr lang="en-US" b="1" dirty="0"/>
              <a:t>App 2 Allocation</a:t>
            </a:r>
          </a:p>
        </p:txBody>
      </p:sp>
      <p:sp>
        <p:nvSpPr>
          <p:cNvPr id="184" name="Rectangle 183">
            <a:extLst>
              <a:ext uri="{FF2B5EF4-FFF2-40B4-BE49-F238E27FC236}">
                <a16:creationId xmlns:a16="http://schemas.microsoft.com/office/drawing/2014/main" id="{973892C8-687D-4F4A-AAB1-6EB7F097162C}"/>
              </a:ext>
            </a:extLst>
          </p:cNvPr>
          <p:cNvSpPr/>
          <p:nvPr/>
        </p:nvSpPr>
        <p:spPr>
          <a:xfrm>
            <a:off x="5689267" y="2333386"/>
            <a:ext cx="2325018" cy="3502702"/>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EB95A402-AD53-4733-B49E-044B3F0251ED}"/>
              </a:ext>
            </a:extLst>
          </p:cNvPr>
          <p:cNvSpPr txBox="1"/>
          <p:nvPr/>
        </p:nvSpPr>
        <p:spPr>
          <a:xfrm>
            <a:off x="421384" y="4564029"/>
            <a:ext cx="1456448" cy="646331"/>
          </a:xfrm>
          <a:prstGeom prst="rect">
            <a:avLst/>
          </a:prstGeom>
          <a:noFill/>
        </p:spPr>
        <p:txBody>
          <a:bodyPr wrap="square" rtlCol="0">
            <a:spAutoFit/>
          </a:bodyPr>
          <a:lstStyle/>
          <a:p>
            <a:pPr algn="ctr"/>
            <a:r>
              <a:rPr lang="en-US" b="1" dirty="0"/>
              <a:t>Coalesce</a:t>
            </a:r>
          </a:p>
          <a:p>
            <a:pPr algn="ctr"/>
            <a:r>
              <a:rPr lang="en-US" b="1" dirty="0"/>
              <a:t>App 1 Pages</a:t>
            </a:r>
          </a:p>
        </p:txBody>
      </p:sp>
      <p:sp>
        <p:nvSpPr>
          <p:cNvPr id="92" name="Rectangle 91">
            <a:extLst>
              <a:ext uri="{FF2B5EF4-FFF2-40B4-BE49-F238E27FC236}">
                <a16:creationId xmlns:a16="http://schemas.microsoft.com/office/drawing/2014/main" id="{ED4C9E9D-80FE-4C65-A307-AF357A4D69CD}"/>
              </a:ext>
            </a:extLst>
          </p:cNvPr>
          <p:cNvSpPr/>
          <p:nvPr/>
        </p:nvSpPr>
        <p:spPr>
          <a:xfrm>
            <a:off x="5690733" y="307744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AC6DC64D-E805-4494-9E68-8C6AC817E9C4}"/>
              </a:ext>
            </a:extLst>
          </p:cNvPr>
          <p:cNvGrpSpPr/>
          <p:nvPr/>
        </p:nvGrpSpPr>
        <p:grpSpPr>
          <a:xfrm>
            <a:off x="5763469" y="3146314"/>
            <a:ext cx="2177048" cy="236334"/>
            <a:chOff x="5217994" y="3655709"/>
            <a:chExt cx="2177048" cy="236334"/>
          </a:xfrm>
          <a:solidFill>
            <a:schemeClr val="bg1"/>
          </a:solidFill>
        </p:grpSpPr>
        <p:sp>
          <p:nvSpPr>
            <p:cNvPr id="94" name="Rectangle 93">
              <a:extLst>
                <a:ext uri="{FF2B5EF4-FFF2-40B4-BE49-F238E27FC236}">
                  <a16:creationId xmlns:a16="http://schemas.microsoft.com/office/drawing/2014/main" id="{71AEB76C-B110-4702-B9BB-7BDEF5E8F048}"/>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9FEA102F-8D28-4606-9398-A0B8539BE12D}"/>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CB908AC0-F7F4-481E-8DFC-9D4A37341271}"/>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7984D368-8234-4D13-BCAA-74DCDBB1D68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16D6E4B9-2B15-4F1C-AD19-CFF6EF65D00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75A476D-898C-442F-AF73-5D4F0817E4EA}"/>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4465F0A8-A4AF-4BB0-9B70-F3D741A4DF9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7FCE8747-9F74-4CCE-B682-4694F7BE4BF7}"/>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Rectangle 102">
            <a:extLst>
              <a:ext uri="{FF2B5EF4-FFF2-40B4-BE49-F238E27FC236}">
                <a16:creationId xmlns:a16="http://schemas.microsoft.com/office/drawing/2014/main" id="{11DB682B-3E8F-4BD2-8497-AA5A2B92F5E1}"/>
              </a:ext>
            </a:extLst>
          </p:cNvPr>
          <p:cNvSpPr/>
          <p:nvPr/>
        </p:nvSpPr>
        <p:spPr>
          <a:xfrm>
            <a:off x="5689286" y="344395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B0245A48-F1B0-451A-A66C-FAEF4D2CABD7}"/>
              </a:ext>
            </a:extLst>
          </p:cNvPr>
          <p:cNvGrpSpPr/>
          <p:nvPr/>
        </p:nvGrpSpPr>
        <p:grpSpPr>
          <a:xfrm>
            <a:off x="5755672" y="3512824"/>
            <a:ext cx="2177048" cy="236334"/>
            <a:chOff x="5217994" y="3655709"/>
            <a:chExt cx="2177048" cy="236334"/>
          </a:xfrm>
          <a:solidFill>
            <a:schemeClr val="bg1"/>
          </a:solidFill>
        </p:grpSpPr>
        <p:sp>
          <p:nvSpPr>
            <p:cNvPr id="105" name="Rectangle 104">
              <a:extLst>
                <a:ext uri="{FF2B5EF4-FFF2-40B4-BE49-F238E27FC236}">
                  <a16:creationId xmlns:a16="http://schemas.microsoft.com/office/drawing/2014/main" id="{CCFB33CF-05D7-4385-863E-AC484864D63F}"/>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08A07BA-CE05-42CE-BA77-EEA77DD085B7}"/>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DEE06BDA-6D41-4AA5-8A86-13B19DB1B5A3}"/>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A3AD0ECC-9FEB-4966-958F-C2ECAF78C0A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249732EB-AE2C-4AEB-9771-C21E93C30C7D}"/>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E49F0A37-916F-404A-BDB0-9F8BA7398BC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73E163FF-3B21-4012-8DAA-9AAA23990DD0}"/>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C20B2996-A962-434C-B0C0-5F6CB6B36CB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3" name="Rectangle 112">
            <a:extLst>
              <a:ext uri="{FF2B5EF4-FFF2-40B4-BE49-F238E27FC236}">
                <a16:creationId xmlns:a16="http://schemas.microsoft.com/office/drawing/2014/main" id="{33945730-1223-47DE-BB29-5F68A2962735}"/>
              </a:ext>
            </a:extLst>
          </p:cNvPr>
          <p:cNvSpPr/>
          <p:nvPr/>
        </p:nvSpPr>
        <p:spPr>
          <a:xfrm>
            <a:off x="5692897" y="3812700"/>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0D0BDA7B-88E9-4C67-9E60-37AD4514576F}"/>
              </a:ext>
            </a:extLst>
          </p:cNvPr>
          <p:cNvGrpSpPr/>
          <p:nvPr/>
        </p:nvGrpSpPr>
        <p:grpSpPr>
          <a:xfrm>
            <a:off x="5759283" y="3881568"/>
            <a:ext cx="2177048" cy="236334"/>
            <a:chOff x="5217994" y="3655709"/>
            <a:chExt cx="2177048" cy="236334"/>
          </a:xfrm>
          <a:solidFill>
            <a:schemeClr val="bg1"/>
          </a:solidFill>
        </p:grpSpPr>
        <p:sp>
          <p:nvSpPr>
            <p:cNvPr id="115" name="Rectangle 114">
              <a:extLst>
                <a:ext uri="{FF2B5EF4-FFF2-40B4-BE49-F238E27FC236}">
                  <a16:creationId xmlns:a16="http://schemas.microsoft.com/office/drawing/2014/main" id="{227C1394-4CF1-488E-A5B3-D77301DB2C8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3997AD18-B840-4336-AA12-D75E1590B041}"/>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393F772B-4101-46C8-AB18-72C7DAF93CF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EA4ABC5F-5F84-4392-8EE1-D30FBC58ABA7}"/>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D388BC0-BF0A-41B1-B585-255A3E7B08E6}"/>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573E7324-5145-4E30-9AC3-F4A8F5F5E3D6}"/>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53109B04-9CB1-4804-AD88-4E3A68DE5B33}"/>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id="{8BA982EF-9D35-4DF3-90A9-C42F9C265489}"/>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5">
            <a:extLst>
              <a:ext uri="{FF2B5EF4-FFF2-40B4-BE49-F238E27FC236}">
                <a16:creationId xmlns:a16="http://schemas.microsoft.com/office/drawing/2014/main" id="{712F67B7-5B9F-4E1E-B56E-6D992D0FB8BD}"/>
              </a:ext>
            </a:extLst>
          </p:cNvPr>
          <p:cNvGrpSpPr/>
          <p:nvPr/>
        </p:nvGrpSpPr>
        <p:grpSpPr>
          <a:xfrm>
            <a:off x="5760435" y="2410094"/>
            <a:ext cx="2180082" cy="607380"/>
            <a:chOff x="5760435" y="2410094"/>
            <a:chExt cx="2180082" cy="607380"/>
          </a:xfrm>
        </p:grpSpPr>
        <p:sp>
          <p:nvSpPr>
            <p:cNvPr id="66" name="Rectangle 65">
              <a:extLst>
                <a:ext uri="{FF2B5EF4-FFF2-40B4-BE49-F238E27FC236}">
                  <a16:creationId xmlns:a16="http://schemas.microsoft.com/office/drawing/2014/main" id="{B3A3F8D9-95D8-4853-AFF6-06FF6560F6AB}"/>
                </a:ext>
              </a:extLst>
            </p:cNvPr>
            <p:cNvSpPr/>
            <p:nvPr/>
          </p:nvSpPr>
          <p:spPr>
            <a:xfrm>
              <a:off x="5763469"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1CAF9A8B-919D-4BC8-B6F9-6A1017B4AF77}"/>
                </a:ext>
              </a:extLst>
            </p:cNvPr>
            <p:cNvSpPr/>
            <p:nvPr/>
          </p:nvSpPr>
          <p:spPr>
            <a:xfrm>
              <a:off x="6041273"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42B1A4CD-310A-48D4-A66D-84216C0861DB}"/>
                </a:ext>
              </a:extLst>
            </p:cNvPr>
            <p:cNvSpPr/>
            <p:nvPr/>
          </p:nvSpPr>
          <p:spPr>
            <a:xfrm>
              <a:off x="6319077"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A5E29FFA-BA21-439D-A22B-951CD04E4893}"/>
                </a:ext>
              </a:extLst>
            </p:cNvPr>
            <p:cNvSpPr/>
            <p:nvPr/>
          </p:nvSpPr>
          <p:spPr>
            <a:xfrm>
              <a:off x="6596881"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4488A714-E01B-462E-B01C-94499221D95A}"/>
                </a:ext>
              </a:extLst>
            </p:cNvPr>
            <p:cNvSpPr/>
            <p:nvPr/>
          </p:nvSpPr>
          <p:spPr>
            <a:xfrm>
              <a:off x="6874685"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Rectangle 70">
              <a:extLst>
                <a:ext uri="{FF2B5EF4-FFF2-40B4-BE49-F238E27FC236}">
                  <a16:creationId xmlns:a16="http://schemas.microsoft.com/office/drawing/2014/main" id="{E245AFB8-A0F3-4994-B7FA-8AE68296F184}"/>
                </a:ext>
              </a:extLst>
            </p:cNvPr>
            <p:cNvSpPr/>
            <p:nvPr/>
          </p:nvSpPr>
          <p:spPr>
            <a:xfrm>
              <a:off x="7152489"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A8D0AEAF-2B5E-49E6-AEC4-44F6C370B955}"/>
                </a:ext>
              </a:extLst>
            </p:cNvPr>
            <p:cNvSpPr/>
            <p:nvPr/>
          </p:nvSpPr>
          <p:spPr>
            <a:xfrm>
              <a:off x="7430293"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96D43366-471E-4F83-A4CA-FA6004C372D1}"/>
                </a:ext>
              </a:extLst>
            </p:cNvPr>
            <p:cNvSpPr/>
            <p:nvPr/>
          </p:nvSpPr>
          <p:spPr>
            <a:xfrm>
              <a:off x="7708097" y="241009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id="{3C5B1520-38A5-4207-B5EB-97151B186AEB}"/>
                </a:ext>
              </a:extLst>
            </p:cNvPr>
            <p:cNvSpPr/>
            <p:nvPr/>
          </p:nvSpPr>
          <p:spPr>
            <a:xfrm>
              <a:off x="5760435" y="278114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Rectangle 187">
              <a:extLst>
                <a:ext uri="{FF2B5EF4-FFF2-40B4-BE49-F238E27FC236}">
                  <a16:creationId xmlns:a16="http://schemas.microsoft.com/office/drawing/2014/main" id="{36E9265F-1583-4A45-A084-EDD4535B9AC0}"/>
                </a:ext>
              </a:extLst>
            </p:cNvPr>
            <p:cNvSpPr/>
            <p:nvPr/>
          </p:nvSpPr>
          <p:spPr>
            <a:xfrm>
              <a:off x="6038239" y="278114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3168FC19-3D53-4A96-A34D-F1EC81DC4A4F}"/>
              </a:ext>
            </a:extLst>
          </p:cNvPr>
          <p:cNvGrpSpPr/>
          <p:nvPr/>
        </p:nvGrpSpPr>
        <p:grpSpPr>
          <a:xfrm>
            <a:off x="5763469" y="2781140"/>
            <a:ext cx="2174014" cy="598024"/>
            <a:chOff x="5763469" y="2781140"/>
            <a:chExt cx="2174014" cy="598024"/>
          </a:xfrm>
        </p:grpSpPr>
        <p:sp>
          <p:nvSpPr>
            <p:cNvPr id="189" name="Rectangle 188">
              <a:extLst>
                <a:ext uri="{FF2B5EF4-FFF2-40B4-BE49-F238E27FC236}">
                  <a16:creationId xmlns:a16="http://schemas.microsoft.com/office/drawing/2014/main" id="{1C482464-9522-49D0-97B3-2D307A2C2FFB}"/>
                </a:ext>
              </a:extLst>
            </p:cNvPr>
            <p:cNvSpPr/>
            <p:nvPr/>
          </p:nvSpPr>
          <p:spPr>
            <a:xfrm>
              <a:off x="6316043"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0" name="Rectangle 189">
              <a:extLst>
                <a:ext uri="{FF2B5EF4-FFF2-40B4-BE49-F238E27FC236}">
                  <a16:creationId xmlns:a16="http://schemas.microsoft.com/office/drawing/2014/main" id="{66CF0D11-F66D-468A-B527-77B1BA666B4B}"/>
                </a:ext>
              </a:extLst>
            </p:cNvPr>
            <p:cNvSpPr/>
            <p:nvPr/>
          </p:nvSpPr>
          <p:spPr>
            <a:xfrm>
              <a:off x="6593847"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5C711B7C-3A5D-464D-B88A-86E7FA050604}"/>
                </a:ext>
              </a:extLst>
            </p:cNvPr>
            <p:cNvSpPr/>
            <p:nvPr/>
          </p:nvSpPr>
          <p:spPr>
            <a:xfrm>
              <a:off x="6871651"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0" name="Rectangle 179">
              <a:extLst>
                <a:ext uri="{FF2B5EF4-FFF2-40B4-BE49-F238E27FC236}">
                  <a16:creationId xmlns:a16="http://schemas.microsoft.com/office/drawing/2014/main" id="{B1CD3CE4-984A-4EBC-9684-BDD7E546CBE6}"/>
                </a:ext>
              </a:extLst>
            </p:cNvPr>
            <p:cNvSpPr/>
            <p:nvPr/>
          </p:nvSpPr>
          <p:spPr>
            <a:xfrm>
              <a:off x="7149455"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a:extLst>
                <a:ext uri="{FF2B5EF4-FFF2-40B4-BE49-F238E27FC236}">
                  <a16:creationId xmlns:a16="http://schemas.microsoft.com/office/drawing/2014/main" id="{73B76AC2-6DEB-4A56-B96C-20FE4EFAA43B}"/>
                </a:ext>
              </a:extLst>
            </p:cNvPr>
            <p:cNvSpPr/>
            <p:nvPr/>
          </p:nvSpPr>
          <p:spPr>
            <a:xfrm>
              <a:off x="7427259"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19F55FBC-2C6B-440A-8B10-75D187A21365}"/>
                </a:ext>
              </a:extLst>
            </p:cNvPr>
            <p:cNvSpPr/>
            <p:nvPr/>
          </p:nvSpPr>
          <p:spPr>
            <a:xfrm>
              <a:off x="7705063" y="278114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Rectangle 197">
              <a:extLst>
                <a:ext uri="{FF2B5EF4-FFF2-40B4-BE49-F238E27FC236}">
                  <a16:creationId xmlns:a16="http://schemas.microsoft.com/office/drawing/2014/main" id="{B820936C-B032-47D4-81D3-C984B695BA50}"/>
                </a:ext>
              </a:extLst>
            </p:cNvPr>
            <p:cNvSpPr/>
            <p:nvPr/>
          </p:nvSpPr>
          <p:spPr>
            <a:xfrm>
              <a:off x="5763469"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Rectangle 198">
              <a:extLst>
                <a:ext uri="{FF2B5EF4-FFF2-40B4-BE49-F238E27FC236}">
                  <a16:creationId xmlns:a16="http://schemas.microsoft.com/office/drawing/2014/main" id="{7E6F1286-C853-4962-8A22-6B0E307F72AD}"/>
                </a:ext>
              </a:extLst>
            </p:cNvPr>
            <p:cNvSpPr/>
            <p:nvPr/>
          </p:nvSpPr>
          <p:spPr>
            <a:xfrm>
              <a:off x="6041273"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Rectangle 199">
              <a:extLst>
                <a:ext uri="{FF2B5EF4-FFF2-40B4-BE49-F238E27FC236}">
                  <a16:creationId xmlns:a16="http://schemas.microsoft.com/office/drawing/2014/main" id="{775DDA72-A371-4D37-8A3F-5266D0EFFA08}"/>
                </a:ext>
              </a:extLst>
            </p:cNvPr>
            <p:cNvSpPr/>
            <p:nvPr/>
          </p:nvSpPr>
          <p:spPr>
            <a:xfrm>
              <a:off x="6319077"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F18F7456-2CFA-4181-B4BF-D5966964E0E3}"/>
                </a:ext>
              </a:extLst>
            </p:cNvPr>
            <p:cNvSpPr/>
            <p:nvPr/>
          </p:nvSpPr>
          <p:spPr>
            <a:xfrm>
              <a:off x="6596881" y="314283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A18CD32A-9D89-476C-B628-88FBB5453756}"/>
              </a:ext>
            </a:extLst>
          </p:cNvPr>
          <p:cNvGrpSpPr/>
          <p:nvPr/>
        </p:nvGrpSpPr>
        <p:grpSpPr>
          <a:xfrm>
            <a:off x="5758762" y="3142830"/>
            <a:ext cx="2181755" cy="608601"/>
            <a:chOff x="5758762" y="3142830"/>
            <a:chExt cx="2181755" cy="608601"/>
          </a:xfrm>
        </p:grpSpPr>
        <p:sp>
          <p:nvSpPr>
            <p:cNvPr id="194" name="Rectangle 193">
              <a:extLst>
                <a:ext uri="{FF2B5EF4-FFF2-40B4-BE49-F238E27FC236}">
                  <a16:creationId xmlns:a16="http://schemas.microsoft.com/office/drawing/2014/main" id="{8B747F02-D71F-477C-A818-2A7257D4E0ED}"/>
                </a:ext>
              </a:extLst>
            </p:cNvPr>
            <p:cNvSpPr/>
            <p:nvPr/>
          </p:nvSpPr>
          <p:spPr>
            <a:xfrm>
              <a:off x="6874685"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5" name="Rectangle 194">
              <a:extLst>
                <a:ext uri="{FF2B5EF4-FFF2-40B4-BE49-F238E27FC236}">
                  <a16:creationId xmlns:a16="http://schemas.microsoft.com/office/drawing/2014/main" id="{2D2941B7-D696-49DE-A21C-A4580940F4AD}"/>
                </a:ext>
              </a:extLst>
            </p:cNvPr>
            <p:cNvSpPr/>
            <p:nvPr/>
          </p:nvSpPr>
          <p:spPr>
            <a:xfrm>
              <a:off x="7152489"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Rectangle 195">
              <a:extLst>
                <a:ext uri="{FF2B5EF4-FFF2-40B4-BE49-F238E27FC236}">
                  <a16:creationId xmlns:a16="http://schemas.microsoft.com/office/drawing/2014/main" id="{966FF36C-4C33-49C2-B504-E8CBC732C4B3}"/>
                </a:ext>
              </a:extLst>
            </p:cNvPr>
            <p:cNvSpPr/>
            <p:nvPr/>
          </p:nvSpPr>
          <p:spPr>
            <a:xfrm>
              <a:off x="7430293"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Rectangle 196">
              <a:extLst>
                <a:ext uri="{FF2B5EF4-FFF2-40B4-BE49-F238E27FC236}">
                  <a16:creationId xmlns:a16="http://schemas.microsoft.com/office/drawing/2014/main" id="{CAD5A68F-21DD-487B-B549-BD205D58A28A}"/>
                </a:ext>
              </a:extLst>
            </p:cNvPr>
            <p:cNvSpPr/>
            <p:nvPr/>
          </p:nvSpPr>
          <p:spPr>
            <a:xfrm>
              <a:off x="7708097" y="314283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9" name="Rectangle 208">
              <a:extLst>
                <a:ext uri="{FF2B5EF4-FFF2-40B4-BE49-F238E27FC236}">
                  <a16:creationId xmlns:a16="http://schemas.microsoft.com/office/drawing/2014/main" id="{9E891A25-EDA3-45D0-84ED-EA37619A03B7}"/>
                </a:ext>
              </a:extLst>
            </p:cNvPr>
            <p:cNvSpPr/>
            <p:nvPr/>
          </p:nvSpPr>
          <p:spPr>
            <a:xfrm>
              <a:off x="5758762"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0" name="Rectangle 209">
              <a:extLst>
                <a:ext uri="{FF2B5EF4-FFF2-40B4-BE49-F238E27FC236}">
                  <a16:creationId xmlns:a16="http://schemas.microsoft.com/office/drawing/2014/main" id="{660C6519-A44A-4901-84D2-A0BDBACB55FB}"/>
                </a:ext>
              </a:extLst>
            </p:cNvPr>
            <p:cNvSpPr/>
            <p:nvPr/>
          </p:nvSpPr>
          <p:spPr>
            <a:xfrm>
              <a:off x="6036566"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1" name="Rectangle 210">
              <a:extLst>
                <a:ext uri="{FF2B5EF4-FFF2-40B4-BE49-F238E27FC236}">
                  <a16:creationId xmlns:a16="http://schemas.microsoft.com/office/drawing/2014/main" id="{63A3E91A-C0FA-4563-BD26-3B4D86DCB4CA}"/>
                </a:ext>
              </a:extLst>
            </p:cNvPr>
            <p:cNvSpPr/>
            <p:nvPr/>
          </p:nvSpPr>
          <p:spPr>
            <a:xfrm>
              <a:off x="6314370"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2" name="Rectangle 211">
              <a:extLst>
                <a:ext uri="{FF2B5EF4-FFF2-40B4-BE49-F238E27FC236}">
                  <a16:creationId xmlns:a16="http://schemas.microsoft.com/office/drawing/2014/main" id="{1B3C8520-C433-46BE-8D16-172A03A2D442}"/>
                </a:ext>
              </a:extLst>
            </p:cNvPr>
            <p:cNvSpPr/>
            <p:nvPr/>
          </p:nvSpPr>
          <p:spPr>
            <a:xfrm>
              <a:off x="6592174"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Rectangle 204">
              <a:extLst>
                <a:ext uri="{FF2B5EF4-FFF2-40B4-BE49-F238E27FC236}">
                  <a16:creationId xmlns:a16="http://schemas.microsoft.com/office/drawing/2014/main" id="{F45746CB-58AA-459C-A6F3-4F0555F7E069}"/>
                </a:ext>
              </a:extLst>
            </p:cNvPr>
            <p:cNvSpPr/>
            <p:nvPr/>
          </p:nvSpPr>
          <p:spPr>
            <a:xfrm>
              <a:off x="6869978"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 name="Rectangle 205">
              <a:extLst>
                <a:ext uri="{FF2B5EF4-FFF2-40B4-BE49-F238E27FC236}">
                  <a16:creationId xmlns:a16="http://schemas.microsoft.com/office/drawing/2014/main" id="{02221D9C-0D09-49A5-9DBB-FFAAEE880EA6}"/>
                </a:ext>
              </a:extLst>
            </p:cNvPr>
            <p:cNvSpPr/>
            <p:nvPr/>
          </p:nvSpPr>
          <p:spPr>
            <a:xfrm>
              <a:off x="7147782" y="3515097"/>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2" name="Group 11">
            <a:extLst>
              <a:ext uri="{FF2B5EF4-FFF2-40B4-BE49-F238E27FC236}">
                <a16:creationId xmlns:a16="http://schemas.microsoft.com/office/drawing/2014/main" id="{43E75F98-E9BA-4C03-93A2-57970260FA72}"/>
              </a:ext>
            </a:extLst>
          </p:cNvPr>
          <p:cNvGrpSpPr/>
          <p:nvPr/>
        </p:nvGrpSpPr>
        <p:grpSpPr>
          <a:xfrm>
            <a:off x="5759629" y="3515097"/>
            <a:ext cx="2177048" cy="602253"/>
            <a:chOff x="5759629" y="3515097"/>
            <a:chExt cx="2177048" cy="602253"/>
          </a:xfrm>
        </p:grpSpPr>
        <p:sp>
          <p:nvSpPr>
            <p:cNvPr id="207" name="Rectangle 206">
              <a:extLst>
                <a:ext uri="{FF2B5EF4-FFF2-40B4-BE49-F238E27FC236}">
                  <a16:creationId xmlns:a16="http://schemas.microsoft.com/office/drawing/2014/main" id="{0498D5D1-C1D3-4D1B-AA59-B5345229401E}"/>
                </a:ext>
              </a:extLst>
            </p:cNvPr>
            <p:cNvSpPr/>
            <p:nvPr/>
          </p:nvSpPr>
          <p:spPr>
            <a:xfrm>
              <a:off x="7425586" y="3515097"/>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8" name="Rectangle 207">
              <a:extLst>
                <a:ext uri="{FF2B5EF4-FFF2-40B4-BE49-F238E27FC236}">
                  <a16:creationId xmlns:a16="http://schemas.microsoft.com/office/drawing/2014/main" id="{6E4C8126-A987-4747-85B9-EF4CBCF7A8C9}"/>
                </a:ext>
              </a:extLst>
            </p:cNvPr>
            <p:cNvSpPr/>
            <p:nvPr/>
          </p:nvSpPr>
          <p:spPr>
            <a:xfrm>
              <a:off x="7703390" y="3515097"/>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Rectangle 228">
              <a:extLst>
                <a:ext uri="{FF2B5EF4-FFF2-40B4-BE49-F238E27FC236}">
                  <a16:creationId xmlns:a16="http://schemas.microsoft.com/office/drawing/2014/main" id="{2DD67FB9-1379-4BF1-A042-A5F9CA996F82}"/>
                </a:ext>
              </a:extLst>
            </p:cNvPr>
            <p:cNvSpPr/>
            <p:nvPr/>
          </p:nvSpPr>
          <p:spPr>
            <a:xfrm>
              <a:off x="5759629"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0" name="Rectangle 229">
              <a:extLst>
                <a:ext uri="{FF2B5EF4-FFF2-40B4-BE49-F238E27FC236}">
                  <a16:creationId xmlns:a16="http://schemas.microsoft.com/office/drawing/2014/main" id="{97F33637-6087-4DE8-84F2-456D503173BA}"/>
                </a:ext>
              </a:extLst>
            </p:cNvPr>
            <p:cNvSpPr/>
            <p:nvPr/>
          </p:nvSpPr>
          <p:spPr>
            <a:xfrm>
              <a:off x="6037433"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1" name="Rectangle 230">
              <a:extLst>
                <a:ext uri="{FF2B5EF4-FFF2-40B4-BE49-F238E27FC236}">
                  <a16:creationId xmlns:a16="http://schemas.microsoft.com/office/drawing/2014/main" id="{47E304CD-2A8D-4074-8D27-1811D905C42A}"/>
                </a:ext>
              </a:extLst>
            </p:cNvPr>
            <p:cNvSpPr/>
            <p:nvPr/>
          </p:nvSpPr>
          <p:spPr>
            <a:xfrm>
              <a:off x="6315237"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ACFA3009-9996-44DD-8E01-491AC9E5878A}"/>
                </a:ext>
              </a:extLst>
            </p:cNvPr>
            <p:cNvSpPr/>
            <p:nvPr/>
          </p:nvSpPr>
          <p:spPr>
            <a:xfrm>
              <a:off x="6593041" y="3881016"/>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B6D88693-05B0-4DDA-9148-9728C6593A33}"/>
                </a:ext>
              </a:extLst>
            </p:cNvPr>
            <p:cNvSpPr/>
            <p:nvPr/>
          </p:nvSpPr>
          <p:spPr>
            <a:xfrm>
              <a:off x="6870845"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Rectangle 225">
              <a:extLst>
                <a:ext uri="{FF2B5EF4-FFF2-40B4-BE49-F238E27FC236}">
                  <a16:creationId xmlns:a16="http://schemas.microsoft.com/office/drawing/2014/main" id="{6D120C23-6FBB-402F-9B2C-2FF48B17E3BD}"/>
                </a:ext>
              </a:extLst>
            </p:cNvPr>
            <p:cNvSpPr/>
            <p:nvPr/>
          </p:nvSpPr>
          <p:spPr>
            <a:xfrm>
              <a:off x="7148649"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98E6B732-D804-4F3D-9CEF-7B90C7FF76C8}"/>
                </a:ext>
              </a:extLst>
            </p:cNvPr>
            <p:cNvSpPr/>
            <p:nvPr/>
          </p:nvSpPr>
          <p:spPr>
            <a:xfrm>
              <a:off x="7426453"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Rectangle 227">
              <a:extLst>
                <a:ext uri="{FF2B5EF4-FFF2-40B4-BE49-F238E27FC236}">
                  <a16:creationId xmlns:a16="http://schemas.microsoft.com/office/drawing/2014/main" id="{35254464-20E8-4FDD-BCE6-119E5D76D1BF}"/>
                </a:ext>
              </a:extLst>
            </p:cNvPr>
            <p:cNvSpPr/>
            <p:nvPr/>
          </p:nvSpPr>
          <p:spPr>
            <a:xfrm>
              <a:off x="7704257" y="388101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3" name="TextBox 292">
            <a:extLst>
              <a:ext uri="{FF2B5EF4-FFF2-40B4-BE49-F238E27FC236}">
                <a16:creationId xmlns:a16="http://schemas.microsoft.com/office/drawing/2014/main" id="{F532FC29-CAC7-4C1D-8120-04636C8EEBC2}"/>
              </a:ext>
            </a:extLst>
          </p:cNvPr>
          <p:cNvSpPr txBox="1"/>
          <p:nvPr/>
        </p:nvSpPr>
        <p:spPr>
          <a:xfrm>
            <a:off x="3652192" y="3059465"/>
            <a:ext cx="2006640" cy="369332"/>
          </a:xfrm>
          <a:prstGeom prst="rect">
            <a:avLst/>
          </a:prstGeom>
          <a:noFill/>
        </p:spPr>
        <p:txBody>
          <a:bodyPr wrap="none" rtlCol="0">
            <a:spAutoFit/>
          </a:bodyPr>
          <a:lstStyle/>
          <a:p>
            <a:r>
              <a:rPr lang="en-US" dirty="0"/>
              <a:t>Large Page Frame 3</a:t>
            </a:r>
          </a:p>
        </p:txBody>
      </p:sp>
      <p:sp>
        <p:nvSpPr>
          <p:cNvPr id="294" name="TextBox 293">
            <a:extLst>
              <a:ext uri="{FF2B5EF4-FFF2-40B4-BE49-F238E27FC236}">
                <a16:creationId xmlns:a16="http://schemas.microsoft.com/office/drawing/2014/main" id="{0823754B-DF2F-4E7A-800D-52F37120C1C0}"/>
              </a:ext>
            </a:extLst>
          </p:cNvPr>
          <p:cNvSpPr txBox="1"/>
          <p:nvPr/>
        </p:nvSpPr>
        <p:spPr>
          <a:xfrm>
            <a:off x="3652192" y="3425795"/>
            <a:ext cx="2006640" cy="369332"/>
          </a:xfrm>
          <a:prstGeom prst="rect">
            <a:avLst/>
          </a:prstGeom>
          <a:noFill/>
        </p:spPr>
        <p:txBody>
          <a:bodyPr wrap="none" rtlCol="0">
            <a:spAutoFit/>
          </a:bodyPr>
          <a:lstStyle/>
          <a:p>
            <a:r>
              <a:rPr lang="en-US" dirty="0"/>
              <a:t>Large Page Frame 4</a:t>
            </a:r>
          </a:p>
        </p:txBody>
      </p:sp>
      <p:sp>
        <p:nvSpPr>
          <p:cNvPr id="295" name="TextBox 294">
            <a:extLst>
              <a:ext uri="{FF2B5EF4-FFF2-40B4-BE49-F238E27FC236}">
                <a16:creationId xmlns:a16="http://schemas.microsoft.com/office/drawing/2014/main" id="{12DC78C8-4CCE-4694-A071-74160002FD43}"/>
              </a:ext>
            </a:extLst>
          </p:cNvPr>
          <p:cNvSpPr txBox="1"/>
          <p:nvPr/>
        </p:nvSpPr>
        <p:spPr>
          <a:xfrm>
            <a:off x="3652192" y="3822271"/>
            <a:ext cx="2006640" cy="369332"/>
          </a:xfrm>
          <a:prstGeom prst="rect">
            <a:avLst/>
          </a:prstGeom>
          <a:noFill/>
        </p:spPr>
        <p:txBody>
          <a:bodyPr wrap="none" rtlCol="0">
            <a:spAutoFit/>
          </a:bodyPr>
          <a:lstStyle/>
          <a:p>
            <a:r>
              <a:rPr lang="en-US" dirty="0"/>
              <a:t>Large Page Frame 5</a:t>
            </a:r>
          </a:p>
        </p:txBody>
      </p:sp>
      <p:sp>
        <p:nvSpPr>
          <p:cNvPr id="97" name="Rectangle 96">
            <a:extLst>
              <a:ext uri="{FF2B5EF4-FFF2-40B4-BE49-F238E27FC236}">
                <a16:creationId xmlns:a16="http://schemas.microsoft.com/office/drawing/2014/main" id="{440F7AEB-5C5A-4448-9E54-F59FD4DC0B7D}"/>
              </a:ext>
            </a:extLst>
          </p:cNvPr>
          <p:cNvSpPr/>
          <p:nvPr/>
        </p:nvSpPr>
        <p:spPr>
          <a:xfrm>
            <a:off x="5689684" y="2339952"/>
            <a:ext cx="2319698"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Related image">
            <a:extLst>
              <a:ext uri="{FF2B5EF4-FFF2-40B4-BE49-F238E27FC236}">
                <a16:creationId xmlns:a16="http://schemas.microsoft.com/office/drawing/2014/main" id="{B3481419-7677-427B-A2B2-62C0A3BFB1BC}"/>
              </a:ext>
            </a:extLst>
          </p:cNvPr>
          <p:cNvPicPr>
            <a:picLocks noChangeAspect="1" noChangeArrowheads="1"/>
          </p:cNvPicPr>
          <p:nvPr/>
        </p:nvPicPr>
        <p:blipFill>
          <a:blip r:embed="rId3"/>
          <a:srcRect/>
          <a:stretch>
            <a:fillRect/>
          </a:stretch>
        </p:blipFill>
        <p:spPr bwMode="auto">
          <a:xfrm>
            <a:off x="8082515" y="2738147"/>
            <a:ext cx="304528" cy="318420"/>
          </a:xfrm>
          <a:prstGeom prst="rect">
            <a:avLst/>
          </a:prstGeom>
          <a:noFill/>
        </p:spPr>
      </p:pic>
      <p:sp>
        <p:nvSpPr>
          <p:cNvPr id="129" name="Rounded Rectangle 163">
            <a:extLst>
              <a:ext uri="{FF2B5EF4-FFF2-40B4-BE49-F238E27FC236}">
                <a16:creationId xmlns:a16="http://schemas.microsoft.com/office/drawing/2014/main" id="{404EDC60-D554-4DC8-B827-CF47255B3D2C}"/>
              </a:ext>
            </a:extLst>
          </p:cNvPr>
          <p:cNvSpPr/>
          <p:nvPr/>
        </p:nvSpPr>
        <p:spPr>
          <a:xfrm>
            <a:off x="1851484" y="4344182"/>
            <a:ext cx="6017376" cy="971763"/>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Cannot coalesce </a:t>
            </a:r>
          </a:p>
          <a:p>
            <a:pPr algn="ctr"/>
            <a:r>
              <a:rPr lang="en-US" sz="2800" b="1" dirty="0">
                <a:solidFill>
                  <a:srgbClr val="FF0000"/>
                </a:solidFill>
              </a:rPr>
              <a:t>(without migrating multiple 4K pages)</a:t>
            </a:r>
          </a:p>
        </p:txBody>
      </p:sp>
      <p:sp>
        <p:nvSpPr>
          <p:cNvPr id="130" name="Rounded Rectangle 163">
            <a:extLst>
              <a:ext uri="{FF2B5EF4-FFF2-40B4-BE49-F238E27FC236}">
                <a16:creationId xmlns:a16="http://schemas.microsoft.com/office/drawing/2014/main" id="{404EDC60-D554-4DC8-B827-CF47255B3D2C}"/>
              </a:ext>
            </a:extLst>
          </p:cNvPr>
          <p:cNvSpPr/>
          <p:nvPr/>
        </p:nvSpPr>
        <p:spPr>
          <a:xfrm>
            <a:off x="1851483" y="5536105"/>
            <a:ext cx="4688831" cy="1013065"/>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Need to search </a:t>
            </a:r>
          </a:p>
          <a:p>
            <a:pPr algn="ctr"/>
            <a:r>
              <a:rPr lang="en-US" sz="2800" b="1" dirty="0">
                <a:solidFill>
                  <a:srgbClr val="FF0000"/>
                </a:solidFill>
              </a:rPr>
              <a:t>which pages to coalesce</a:t>
            </a:r>
          </a:p>
        </p:txBody>
      </p:sp>
      <p:pic>
        <p:nvPicPr>
          <p:cNvPr id="131" name="Picture 2" descr="Related image">
            <a:extLst>
              <a:ext uri="{FF2B5EF4-FFF2-40B4-BE49-F238E27FC236}">
                <a16:creationId xmlns:a16="http://schemas.microsoft.com/office/drawing/2014/main" id="{B3481419-7677-427B-A2B2-62C0A3BFB1BC}"/>
              </a:ext>
            </a:extLst>
          </p:cNvPr>
          <p:cNvPicPr>
            <a:picLocks noChangeAspect="1" noChangeArrowheads="1"/>
          </p:cNvPicPr>
          <p:nvPr/>
        </p:nvPicPr>
        <p:blipFill>
          <a:blip r:embed="rId3"/>
          <a:srcRect/>
          <a:stretch>
            <a:fillRect/>
          </a:stretch>
        </p:blipFill>
        <p:spPr bwMode="auto">
          <a:xfrm>
            <a:off x="8075654" y="3123988"/>
            <a:ext cx="321822" cy="318420"/>
          </a:xfrm>
          <a:prstGeom prst="rect">
            <a:avLst/>
          </a:prstGeom>
          <a:noFill/>
        </p:spPr>
      </p:pic>
      <p:pic>
        <p:nvPicPr>
          <p:cNvPr id="132" name="Picture 2" descr="Related image">
            <a:extLst>
              <a:ext uri="{FF2B5EF4-FFF2-40B4-BE49-F238E27FC236}">
                <a16:creationId xmlns:a16="http://schemas.microsoft.com/office/drawing/2014/main" id="{B3481419-7677-427B-A2B2-62C0A3BFB1BC}"/>
              </a:ext>
            </a:extLst>
          </p:cNvPr>
          <p:cNvPicPr>
            <a:picLocks noChangeAspect="1" noChangeArrowheads="1"/>
          </p:cNvPicPr>
          <p:nvPr/>
        </p:nvPicPr>
        <p:blipFill>
          <a:blip r:embed="rId3"/>
          <a:srcRect/>
          <a:stretch>
            <a:fillRect/>
          </a:stretch>
        </p:blipFill>
        <p:spPr bwMode="auto">
          <a:xfrm>
            <a:off x="8084558" y="3476707"/>
            <a:ext cx="312918" cy="318420"/>
          </a:xfrm>
          <a:prstGeom prst="rect">
            <a:avLst/>
          </a:prstGeom>
          <a:noFill/>
        </p:spPr>
      </p:pic>
      <p:pic>
        <p:nvPicPr>
          <p:cNvPr id="133"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0901" y="2347837"/>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5" name="Picture 2" descr="Image result for green check mark">
            <a:extLst>
              <a:ext uri="{FF2B5EF4-FFF2-40B4-BE49-F238E27FC236}">
                <a16:creationId xmlns:a16="http://schemas.microsoft.com/office/drawing/2014/main" id="{A950125F-3AB9-46BE-A462-1CE4DD84E3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86045" y="3844569"/>
            <a:ext cx="311616" cy="324736"/>
          </a:xfrm>
          <a:prstGeom prst="rect">
            <a:avLst/>
          </a:prstGeom>
          <a:noFill/>
          <a:extLst>
            <a:ext uri="{909E8E84-426E-40DD-AFC4-6F175D3DCCD1}">
              <a14:hiddenFill xmlns:a14="http://schemas.microsoft.com/office/drawing/2010/main">
                <a:solidFill>
                  <a:srgbClr val="FFFFFF"/>
                </a:solidFill>
              </a14:hiddenFill>
            </a:ext>
          </a:extLst>
        </p:spPr>
      </p:pic>
      <p:sp>
        <p:nvSpPr>
          <p:cNvPr id="146" name="Rectangle 145">
            <a:extLst>
              <a:ext uri="{FF2B5EF4-FFF2-40B4-BE49-F238E27FC236}">
                <a16:creationId xmlns:a16="http://schemas.microsoft.com/office/drawing/2014/main" id="{53CED024-049F-4152-82A9-C729C74AAF81}"/>
              </a:ext>
            </a:extLst>
          </p:cNvPr>
          <p:cNvSpPr/>
          <p:nvPr/>
        </p:nvSpPr>
        <p:spPr>
          <a:xfrm>
            <a:off x="5697660" y="3822271"/>
            <a:ext cx="2318213"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TextBox 146">
            <a:extLst>
              <a:ext uri="{FF2B5EF4-FFF2-40B4-BE49-F238E27FC236}">
                <a16:creationId xmlns:a16="http://schemas.microsoft.com/office/drawing/2014/main" id="{E272B38D-CE6F-4934-A86A-C1AC31ECA90E}"/>
              </a:ext>
            </a:extLst>
          </p:cNvPr>
          <p:cNvSpPr txBox="1"/>
          <p:nvPr/>
        </p:nvSpPr>
        <p:spPr>
          <a:xfrm>
            <a:off x="421384" y="5177443"/>
            <a:ext cx="1456448" cy="646331"/>
          </a:xfrm>
          <a:prstGeom prst="rect">
            <a:avLst/>
          </a:prstGeom>
          <a:noFill/>
        </p:spPr>
        <p:txBody>
          <a:bodyPr wrap="square" rtlCol="0">
            <a:spAutoFit/>
          </a:bodyPr>
          <a:lstStyle/>
          <a:p>
            <a:pPr algn="ctr"/>
            <a:r>
              <a:rPr lang="en-US" b="1" dirty="0"/>
              <a:t>Coalesce</a:t>
            </a:r>
          </a:p>
          <a:p>
            <a:pPr algn="ctr"/>
            <a:r>
              <a:rPr lang="en-US" b="1" dirty="0"/>
              <a:t>App 2 Pages</a:t>
            </a:r>
          </a:p>
        </p:txBody>
      </p:sp>
    </p:spTree>
    <p:extLst>
      <p:ext uri="{BB962C8B-B14F-4D97-AF65-F5344CB8AC3E}">
        <p14:creationId xmlns:p14="http://schemas.microsoft.com/office/powerpoint/2010/main" val="52471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84"/>
                                        </p:tgtEl>
                                        <p:attrNameLst>
                                          <p:attrName>style.visibility</p:attrName>
                                        </p:attrNameLst>
                                      </p:cBhvr>
                                      <p:to>
                                        <p:strVal val="visible"/>
                                      </p:to>
                                    </p:set>
                                    <p:animEffect transition="in" filter="blinds(horizontal)">
                                      <p:cBhvr>
                                        <p:cTn id="7" dur="500"/>
                                        <p:tgtEl>
                                          <p:spTgt spid="18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44"/>
                                        </p:tgtEl>
                                        <p:attrNameLst>
                                          <p:attrName>style.visibility</p:attrName>
                                        </p:attrNameLst>
                                      </p:cBhvr>
                                      <p:to>
                                        <p:strVal val="visible"/>
                                      </p:to>
                                    </p:set>
                                    <p:animEffect transition="in" filter="blinds(horizontal)">
                                      <p:cBhvr>
                                        <p:cTn id="10" dur="500"/>
                                        <p:tgtEl>
                                          <p:spTgt spid="144"/>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34"/>
                                        </p:tgtEl>
                                        <p:attrNameLst>
                                          <p:attrName>style.visibility</p:attrName>
                                        </p:attrNameLst>
                                      </p:cBhvr>
                                      <p:to>
                                        <p:strVal val="visible"/>
                                      </p:to>
                                    </p:set>
                                    <p:animEffect transition="in" filter="blinds(horizontal)">
                                      <p:cBhvr>
                                        <p:cTn id="13" dur="500"/>
                                        <p:tgtEl>
                                          <p:spTgt spid="234"/>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20"/>
                                        </p:tgtEl>
                                        <p:attrNameLst>
                                          <p:attrName>style.visibility</p:attrName>
                                        </p:attrNameLst>
                                      </p:cBhvr>
                                      <p:to>
                                        <p:strVal val="visible"/>
                                      </p:to>
                                    </p:set>
                                    <p:animEffect transition="in" filter="blinds(horizontal)">
                                      <p:cBhvr>
                                        <p:cTn id="16" dur="500"/>
                                        <p:tgtEl>
                                          <p:spTgt spid="22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221"/>
                                        </p:tgtEl>
                                        <p:attrNameLst>
                                          <p:attrName>style.visibility</p:attrName>
                                        </p:attrNameLst>
                                      </p:cBhvr>
                                      <p:to>
                                        <p:strVal val="visible"/>
                                      </p:to>
                                    </p:set>
                                    <p:animEffect transition="in" filter="blinds(horizontal)">
                                      <p:cBhvr>
                                        <p:cTn id="19" dur="500"/>
                                        <p:tgtEl>
                                          <p:spTgt spid="22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219"/>
                                        </p:tgtEl>
                                        <p:attrNameLst>
                                          <p:attrName>style.visibility</p:attrName>
                                        </p:attrNameLst>
                                      </p:cBhvr>
                                      <p:to>
                                        <p:strVal val="visible"/>
                                      </p:to>
                                    </p:set>
                                    <p:animEffect transition="in" filter="blinds(horizontal)">
                                      <p:cBhvr>
                                        <p:cTn id="22" dur="500"/>
                                        <p:tgtEl>
                                          <p:spTgt spid="219"/>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222"/>
                                        </p:tgtEl>
                                        <p:attrNameLst>
                                          <p:attrName>style.visibility</p:attrName>
                                        </p:attrNameLst>
                                      </p:cBhvr>
                                      <p:to>
                                        <p:strVal val="visible"/>
                                      </p:to>
                                    </p:set>
                                    <p:animEffect transition="in" filter="blinds(horizontal)">
                                      <p:cBhvr>
                                        <p:cTn id="25" dur="500"/>
                                        <p:tgtEl>
                                          <p:spTgt spid="2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223"/>
                                        </p:tgtEl>
                                        <p:attrNameLst>
                                          <p:attrName>style.visibility</p:attrName>
                                        </p:attrNameLst>
                                      </p:cBhvr>
                                      <p:to>
                                        <p:strVal val="visible"/>
                                      </p:to>
                                    </p:set>
                                    <p:animEffect transition="in" filter="blinds(horizontal)">
                                      <p:cBhvr>
                                        <p:cTn id="28" dur="500"/>
                                        <p:tgtEl>
                                          <p:spTgt spid="223"/>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224"/>
                                        </p:tgtEl>
                                        <p:attrNameLst>
                                          <p:attrName>style.visibility</p:attrName>
                                        </p:attrNameLst>
                                      </p:cBhvr>
                                      <p:to>
                                        <p:strVal val="visible"/>
                                      </p:to>
                                    </p:set>
                                    <p:animEffect transition="in" filter="blinds(horizontal)">
                                      <p:cBhvr>
                                        <p:cTn id="31" dur="500"/>
                                        <p:tgtEl>
                                          <p:spTgt spid="224"/>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39"/>
                                        </p:tgtEl>
                                        <p:attrNameLst>
                                          <p:attrName>style.visibility</p:attrName>
                                        </p:attrNameLst>
                                      </p:cBhvr>
                                      <p:to>
                                        <p:strVal val="visible"/>
                                      </p:to>
                                    </p:set>
                                    <p:animEffect transition="in" filter="randombar(horizontal)">
                                      <p:cBhvr>
                                        <p:cTn id="36" dur="500"/>
                                        <p:tgtEl>
                                          <p:spTgt spid="139"/>
                                        </p:tgtEl>
                                      </p:cBhvr>
                                    </p:animEffect>
                                  </p:childTnLst>
                                </p:cTn>
                              </p:par>
                              <p:par>
                                <p:cTn id="37" presetID="14" presetClass="entr" presetSubtype="10" fill="hold" nodeType="withEffect">
                                  <p:stCondLst>
                                    <p:cond delay="0"/>
                                  </p:stCondLst>
                                  <p:childTnLst>
                                    <p:set>
                                      <p:cBhvr>
                                        <p:cTn id="38" dur="1" fill="hold">
                                          <p:stCondLst>
                                            <p:cond delay="0"/>
                                          </p:stCondLst>
                                        </p:cTn>
                                        <p:tgtEl>
                                          <p:spTgt spid="215"/>
                                        </p:tgtEl>
                                        <p:attrNameLst>
                                          <p:attrName>style.visibility</p:attrName>
                                        </p:attrNameLst>
                                      </p:cBhvr>
                                      <p:to>
                                        <p:strVal val="visible"/>
                                      </p:to>
                                    </p:set>
                                    <p:animEffect transition="in" filter="randombar(horizontal)">
                                      <p:cBhvr>
                                        <p:cTn id="39" dur="500"/>
                                        <p:tgtEl>
                                          <p:spTgt spid="21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nodeType="click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randombar(horizontal)">
                                      <p:cBhvr>
                                        <p:cTn id="44" dur="500"/>
                                        <p:tgtEl>
                                          <p:spTgt spid="55"/>
                                        </p:tgtEl>
                                      </p:cBhvr>
                                    </p:animEffect>
                                  </p:childTnLst>
                                </p:cTn>
                              </p:par>
                              <p:par>
                                <p:cTn id="45" presetID="14" presetClass="entr" presetSubtype="10" fill="hold" nodeType="withEffect">
                                  <p:stCondLst>
                                    <p:cond delay="0"/>
                                  </p:stCondLst>
                                  <p:childTnLst>
                                    <p:set>
                                      <p:cBhvr>
                                        <p:cTn id="46" dur="1" fill="hold">
                                          <p:stCondLst>
                                            <p:cond delay="0"/>
                                          </p:stCondLst>
                                        </p:cTn>
                                        <p:tgtEl>
                                          <p:spTgt spid="118"/>
                                        </p:tgtEl>
                                        <p:attrNameLst>
                                          <p:attrName>style.visibility</p:attrName>
                                        </p:attrNameLst>
                                      </p:cBhvr>
                                      <p:to>
                                        <p:strVal val="visible"/>
                                      </p:to>
                                    </p:set>
                                    <p:animEffect transition="in" filter="randombar(horizontal)">
                                      <p:cBhvr>
                                        <p:cTn id="47" dur="500"/>
                                        <p:tgtEl>
                                          <p:spTgt spid="118"/>
                                        </p:tgtEl>
                                      </p:cBhvr>
                                    </p:animEffect>
                                  </p:childTnLst>
                                </p:cTn>
                              </p:par>
                              <p:par>
                                <p:cTn id="48" presetID="14" presetClass="entr" presetSubtype="10" fill="hold"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randombar(horizontal)">
                                      <p:cBhvr>
                                        <p:cTn id="50" dur="500"/>
                                        <p:tgtEl>
                                          <p:spTgt spid="93"/>
                                        </p:tgtEl>
                                      </p:cBhvr>
                                    </p:animEffect>
                                  </p:childTnLst>
                                </p:cTn>
                              </p:par>
                              <p:par>
                                <p:cTn id="51" presetID="14" presetClass="entr" presetSubtype="10" fill="hold" nodeType="withEffect">
                                  <p:stCondLst>
                                    <p:cond delay="0"/>
                                  </p:stCondLst>
                                  <p:childTnLst>
                                    <p:set>
                                      <p:cBhvr>
                                        <p:cTn id="52" dur="1" fill="hold">
                                          <p:stCondLst>
                                            <p:cond delay="0"/>
                                          </p:stCondLst>
                                        </p:cTn>
                                        <p:tgtEl>
                                          <p:spTgt spid="104"/>
                                        </p:tgtEl>
                                        <p:attrNameLst>
                                          <p:attrName>style.visibility</p:attrName>
                                        </p:attrNameLst>
                                      </p:cBhvr>
                                      <p:to>
                                        <p:strVal val="visible"/>
                                      </p:to>
                                    </p:set>
                                    <p:animEffect transition="in" filter="randombar(horizontal)">
                                      <p:cBhvr>
                                        <p:cTn id="53" dur="500"/>
                                        <p:tgtEl>
                                          <p:spTgt spid="104"/>
                                        </p:tgtEl>
                                      </p:cBhvr>
                                    </p:animEffect>
                                  </p:childTnLst>
                                </p:cTn>
                              </p:par>
                              <p:par>
                                <p:cTn id="54" presetID="14" presetClass="entr" presetSubtype="10" fill="hold" nodeType="withEffect">
                                  <p:stCondLst>
                                    <p:cond delay="0"/>
                                  </p:stCondLst>
                                  <p:childTnLst>
                                    <p:set>
                                      <p:cBhvr>
                                        <p:cTn id="55" dur="1" fill="hold">
                                          <p:stCondLst>
                                            <p:cond delay="0"/>
                                          </p:stCondLst>
                                        </p:cTn>
                                        <p:tgtEl>
                                          <p:spTgt spid="114"/>
                                        </p:tgtEl>
                                        <p:attrNameLst>
                                          <p:attrName>style.visibility</p:attrName>
                                        </p:attrNameLst>
                                      </p:cBhvr>
                                      <p:to>
                                        <p:strVal val="visible"/>
                                      </p:to>
                                    </p:set>
                                    <p:animEffect transition="in" filter="randombar(horizontal)">
                                      <p:cBhvr>
                                        <p:cTn id="56" dur="500"/>
                                        <p:tgtEl>
                                          <p:spTgt spid="114"/>
                                        </p:tgtEl>
                                      </p:cBhvr>
                                    </p:animEffect>
                                  </p:childTnLst>
                                </p:cTn>
                              </p:par>
                            </p:childTnLst>
                          </p:cTn>
                        </p:par>
                        <p:par>
                          <p:cTn id="57" fill="hold">
                            <p:stCondLst>
                              <p:cond delay="500"/>
                            </p:stCondLst>
                            <p:childTnLst>
                              <p:par>
                                <p:cTn id="58" presetID="14" presetClass="entr" presetSubtype="10" fill="hold" grpId="0" nodeType="afterEffect">
                                  <p:stCondLst>
                                    <p:cond delay="0"/>
                                  </p:stCondLst>
                                  <p:childTnLst>
                                    <p:set>
                                      <p:cBhvr>
                                        <p:cTn id="59" dur="1" fill="hold">
                                          <p:stCondLst>
                                            <p:cond delay="0"/>
                                          </p:stCondLst>
                                        </p:cTn>
                                        <p:tgtEl>
                                          <p:spTgt spid="117"/>
                                        </p:tgtEl>
                                        <p:attrNameLst>
                                          <p:attrName>style.visibility</p:attrName>
                                        </p:attrNameLst>
                                      </p:cBhvr>
                                      <p:to>
                                        <p:strVal val="visible"/>
                                      </p:to>
                                    </p:set>
                                    <p:animEffect transition="in" filter="randombar(horizontal)">
                                      <p:cBhvr>
                                        <p:cTn id="60" dur="500"/>
                                        <p:tgtEl>
                                          <p:spTgt spid="117"/>
                                        </p:tgtEl>
                                      </p:cBhvr>
                                    </p:animEffect>
                                  </p:childTnLst>
                                </p:cTn>
                              </p:par>
                              <p:par>
                                <p:cTn id="61" presetID="14" presetClass="entr" presetSubtype="10" fill="hold" grpId="0" nodeType="withEffect">
                                  <p:stCondLst>
                                    <p:cond delay="0"/>
                                  </p:stCondLst>
                                  <p:childTnLst>
                                    <p:set>
                                      <p:cBhvr>
                                        <p:cTn id="62" dur="1" fill="hold">
                                          <p:stCondLst>
                                            <p:cond delay="0"/>
                                          </p:stCondLst>
                                        </p:cTn>
                                        <p:tgtEl>
                                          <p:spTgt spid="54"/>
                                        </p:tgtEl>
                                        <p:attrNameLst>
                                          <p:attrName>style.visibility</p:attrName>
                                        </p:attrNameLst>
                                      </p:cBhvr>
                                      <p:to>
                                        <p:strVal val="visible"/>
                                      </p:to>
                                    </p:set>
                                    <p:animEffect transition="in" filter="randombar(horizontal)">
                                      <p:cBhvr>
                                        <p:cTn id="63" dur="500"/>
                                        <p:tgtEl>
                                          <p:spTgt spid="54"/>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64"/>
                                        </p:tgtEl>
                                        <p:attrNameLst>
                                          <p:attrName>style.visibility</p:attrName>
                                        </p:attrNameLst>
                                      </p:cBhvr>
                                      <p:to>
                                        <p:strVal val="visible"/>
                                      </p:to>
                                    </p:set>
                                    <p:animEffect transition="in" filter="randombar(horizontal)">
                                      <p:cBhvr>
                                        <p:cTn id="66" dur="500"/>
                                        <p:tgtEl>
                                          <p:spTgt spid="64"/>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143"/>
                                        </p:tgtEl>
                                        <p:attrNameLst>
                                          <p:attrName>style.visibility</p:attrName>
                                        </p:attrNameLst>
                                      </p:cBhvr>
                                      <p:to>
                                        <p:strVal val="visible"/>
                                      </p:to>
                                    </p:set>
                                    <p:animEffect transition="in" filter="randombar(horizontal)">
                                      <p:cBhvr>
                                        <p:cTn id="69" dur="500"/>
                                        <p:tgtEl>
                                          <p:spTgt spid="143"/>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293"/>
                                        </p:tgtEl>
                                        <p:attrNameLst>
                                          <p:attrName>style.visibility</p:attrName>
                                        </p:attrNameLst>
                                      </p:cBhvr>
                                      <p:to>
                                        <p:strVal val="visible"/>
                                      </p:to>
                                    </p:set>
                                    <p:animEffect transition="in" filter="randombar(horizontal)">
                                      <p:cBhvr>
                                        <p:cTn id="72" dur="500"/>
                                        <p:tgtEl>
                                          <p:spTgt spid="293"/>
                                        </p:tgtEl>
                                      </p:cBhvr>
                                    </p:animEffect>
                                  </p:childTnLst>
                                </p:cTn>
                              </p:par>
                              <p:par>
                                <p:cTn id="73" presetID="14" presetClass="entr" presetSubtype="10" fill="hold" grpId="0" nodeType="withEffect">
                                  <p:stCondLst>
                                    <p:cond delay="0"/>
                                  </p:stCondLst>
                                  <p:childTnLst>
                                    <p:set>
                                      <p:cBhvr>
                                        <p:cTn id="74" dur="1" fill="hold">
                                          <p:stCondLst>
                                            <p:cond delay="0"/>
                                          </p:stCondLst>
                                        </p:cTn>
                                        <p:tgtEl>
                                          <p:spTgt spid="294"/>
                                        </p:tgtEl>
                                        <p:attrNameLst>
                                          <p:attrName>style.visibility</p:attrName>
                                        </p:attrNameLst>
                                      </p:cBhvr>
                                      <p:to>
                                        <p:strVal val="visible"/>
                                      </p:to>
                                    </p:set>
                                    <p:animEffect transition="in" filter="randombar(horizontal)">
                                      <p:cBhvr>
                                        <p:cTn id="75" dur="500"/>
                                        <p:tgtEl>
                                          <p:spTgt spid="294"/>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95"/>
                                        </p:tgtEl>
                                        <p:attrNameLst>
                                          <p:attrName>style.visibility</p:attrName>
                                        </p:attrNameLst>
                                      </p:cBhvr>
                                      <p:to>
                                        <p:strVal val="visible"/>
                                      </p:to>
                                    </p:set>
                                    <p:animEffect transition="in" filter="randombar(horizontal)">
                                      <p:cBhvr>
                                        <p:cTn id="78" dur="500"/>
                                        <p:tgtEl>
                                          <p:spTgt spid="295"/>
                                        </p:tgtEl>
                                      </p:cBhvr>
                                    </p:animEffect>
                                  </p:childTnLst>
                                </p:cTn>
                              </p:par>
                              <p:par>
                                <p:cTn id="79" presetID="14" presetClass="entr" presetSubtype="10" fill="hold" grpId="0" nodeType="withEffect">
                                  <p:stCondLst>
                                    <p:cond delay="0"/>
                                  </p:stCondLst>
                                  <p:childTnLst>
                                    <p:set>
                                      <p:cBhvr>
                                        <p:cTn id="80" dur="1" fill="hold">
                                          <p:stCondLst>
                                            <p:cond delay="0"/>
                                          </p:stCondLst>
                                        </p:cTn>
                                        <p:tgtEl>
                                          <p:spTgt spid="92"/>
                                        </p:tgtEl>
                                        <p:attrNameLst>
                                          <p:attrName>style.visibility</p:attrName>
                                        </p:attrNameLst>
                                      </p:cBhvr>
                                      <p:to>
                                        <p:strVal val="visible"/>
                                      </p:to>
                                    </p:set>
                                    <p:animEffect transition="in" filter="randombar(horizontal)">
                                      <p:cBhvr>
                                        <p:cTn id="81" dur="500"/>
                                        <p:tgtEl>
                                          <p:spTgt spid="92"/>
                                        </p:tgtEl>
                                      </p:cBhvr>
                                    </p:animEffect>
                                  </p:childTnLst>
                                </p:cTn>
                              </p:par>
                              <p:par>
                                <p:cTn id="82" presetID="14" presetClass="entr" presetSubtype="10" fill="hold" grpId="0" nodeType="withEffect">
                                  <p:stCondLst>
                                    <p:cond delay="0"/>
                                  </p:stCondLst>
                                  <p:childTnLst>
                                    <p:set>
                                      <p:cBhvr>
                                        <p:cTn id="83" dur="1" fill="hold">
                                          <p:stCondLst>
                                            <p:cond delay="0"/>
                                          </p:stCondLst>
                                        </p:cTn>
                                        <p:tgtEl>
                                          <p:spTgt spid="103"/>
                                        </p:tgtEl>
                                        <p:attrNameLst>
                                          <p:attrName>style.visibility</p:attrName>
                                        </p:attrNameLst>
                                      </p:cBhvr>
                                      <p:to>
                                        <p:strVal val="visible"/>
                                      </p:to>
                                    </p:set>
                                    <p:animEffect transition="in" filter="randombar(horizontal)">
                                      <p:cBhvr>
                                        <p:cTn id="84" dur="500"/>
                                        <p:tgtEl>
                                          <p:spTgt spid="103"/>
                                        </p:tgtEl>
                                      </p:cBhvr>
                                    </p:animEffect>
                                  </p:childTnLst>
                                </p:cTn>
                              </p:par>
                            </p:childTnLst>
                          </p:cTn>
                        </p:par>
                        <p:par>
                          <p:cTn id="85" fill="hold">
                            <p:stCondLst>
                              <p:cond delay="1000"/>
                            </p:stCondLst>
                            <p:childTnLst>
                              <p:par>
                                <p:cTn id="86" presetID="14" presetClass="entr" presetSubtype="10" fill="hold" grpId="0" nodeType="afterEffect">
                                  <p:stCondLst>
                                    <p:cond delay="0"/>
                                  </p:stCondLst>
                                  <p:childTnLst>
                                    <p:set>
                                      <p:cBhvr>
                                        <p:cTn id="87" dur="1" fill="hold">
                                          <p:stCondLst>
                                            <p:cond delay="0"/>
                                          </p:stCondLst>
                                        </p:cTn>
                                        <p:tgtEl>
                                          <p:spTgt spid="113"/>
                                        </p:tgtEl>
                                        <p:attrNameLst>
                                          <p:attrName>style.visibility</p:attrName>
                                        </p:attrNameLst>
                                      </p:cBhvr>
                                      <p:to>
                                        <p:strVal val="visible"/>
                                      </p:to>
                                    </p:set>
                                    <p:animEffect transition="in" filter="randombar(horizontal)">
                                      <p:cBhvr>
                                        <p:cTn id="88" dur="500"/>
                                        <p:tgtEl>
                                          <p:spTgt spid="113"/>
                                        </p:tgtEl>
                                      </p:cBhvr>
                                    </p:animEffect>
                                  </p:childTnLst>
                                </p:cTn>
                              </p:par>
                            </p:childTnLst>
                          </p:cTn>
                        </p:par>
                      </p:childTnLst>
                    </p:cTn>
                  </p:par>
                  <p:par>
                    <p:cTn id="89" fill="hold">
                      <p:stCondLst>
                        <p:cond delay="indefinite"/>
                      </p:stCondLst>
                      <p:childTnLst>
                        <p:par>
                          <p:cTn id="90" fill="hold">
                            <p:stCondLst>
                              <p:cond delay="0"/>
                            </p:stCondLst>
                            <p:childTnLst>
                              <p:par>
                                <p:cTn id="91" presetID="14" presetClass="entr" presetSubtype="10" fill="hold" grpId="0" nodeType="clickEffect">
                                  <p:stCondLst>
                                    <p:cond delay="0"/>
                                  </p:stCondLst>
                                  <p:childTnLst>
                                    <p:set>
                                      <p:cBhvr>
                                        <p:cTn id="92" dur="1" fill="hold">
                                          <p:stCondLst>
                                            <p:cond delay="0"/>
                                          </p:stCondLst>
                                        </p:cTn>
                                        <p:tgtEl>
                                          <p:spTgt spid="140"/>
                                        </p:tgtEl>
                                        <p:attrNameLst>
                                          <p:attrName>style.visibility</p:attrName>
                                        </p:attrNameLst>
                                      </p:cBhvr>
                                      <p:to>
                                        <p:strVal val="visible"/>
                                      </p:to>
                                    </p:set>
                                    <p:animEffect transition="in" filter="randombar(horizontal)">
                                      <p:cBhvr>
                                        <p:cTn id="93" dur="500"/>
                                        <p:tgtEl>
                                          <p:spTgt spid="140"/>
                                        </p:tgtEl>
                                      </p:cBhvr>
                                    </p:animEffect>
                                  </p:childTnLst>
                                </p:cTn>
                              </p:par>
                            </p:childTnLst>
                          </p:cTn>
                        </p:par>
                        <p:par>
                          <p:cTn id="94" fill="hold">
                            <p:stCondLst>
                              <p:cond delay="500"/>
                            </p:stCondLst>
                            <p:childTnLst>
                              <p:par>
                                <p:cTn id="95" presetID="14" presetClass="entr" presetSubtype="10" fill="hold" nodeType="afterEffect">
                                  <p:stCondLst>
                                    <p:cond delay="0"/>
                                  </p:stCondLst>
                                  <p:childTnLst>
                                    <p:set>
                                      <p:cBhvr>
                                        <p:cTn id="96" dur="1" fill="hold">
                                          <p:stCondLst>
                                            <p:cond delay="0"/>
                                          </p:stCondLst>
                                        </p:cTn>
                                        <p:tgtEl>
                                          <p:spTgt spid="6"/>
                                        </p:tgtEl>
                                        <p:attrNameLst>
                                          <p:attrName>style.visibility</p:attrName>
                                        </p:attrNameLst>
                                      </p:cBhvr>
                                      <p:to>
                                        <p:strVal val="visible"/>
                                      </p:to>
                                    </p:set>
                                    <p:animEffect transition="in" filter="randombar(horizontal)">
                                      <p:cBhvr>
                                        <p:cTn id="97" dur="500"/>
                                        <p:tgtEl>
                                          <p:spTgt spid="6"/>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grpId="0" nodeType="clickEffect">
                                  <p:stCondLst>
                                    <p:cond delay="0"/>
                                  </p:stCondLst>
                                  <p:childTnLst>
                                    <p:set>
                                      <p:cBhvr>
                                        <p:cTn id="101" dur="1" fill="hold">
                                          <p:stCondLst>
                                            <p:cond delay="0"/>
                                          </p:stCondLst>
                                        </p:cTn>
                                        <p:tgtEl>
                                          <p:spTgt spid="141"/>
                                        </p:tgtEl>
                                        <p:attrNameLst>
                                          <p:attrName>style.visibility</p:attrName>
                                        </p:attrNameLst>
                                      </p:cBhvr>
                                      <p:to>
                                        <p:strVal val="visible"/>
                                      </p:to>
                                    </p:set>
                                    <p:animEffect transition="in" filter="randombar(horizontal)">
                                      <p:cBhvr>
                                        <p:cTn id="102" dur="500"/>
                                        <p:tgtEl>
                                          <p:spTgt spid="141"/>
                                        </p:tgtEl>
                                      </p:cBhvr>
                                    </p:animEffect>
                                  </p:childTnLst>
                                </p:cTn>
                              </p:par>
                            </p:childTnLst>
                          </p:cTn>
                        </p:par>
                        <p:par>
                          <p:cTn id="103" fill="hold">
                            <p:stCondLst>
                              <p:cond delay="500"/>
                            </p:stCondLst>
                            <p:childTnLst>
                              <p:par>
                                <p:cTn id="104" presetID="14" presetClass="entr" presetSubtype="10" fill="hold" nodeType="afterEffect">
                                  <p:stCondLst>
                                    <p:cond delay="0"/>
                                  </p:stCondLst>
                                  <p:childTnLst>
                                    <p:set>
                                      <p:cBhvr>
                                        <p:cTn id="105" dur="1" fill="hold">
                                          <p:stCondLst>
                                            <p:cond delay="0"/>
                                          </p:stCondLst>
                                        </p:cTn>
                                        <p:tgtEl>
                                          <p:spTgt spid="9"/>
                                        </p:tgtEl>
                                        <p:attrNameLst>
                                          <p:attrName>style.visibility</p:attrName>
                                        </p:attrNameLst>
                                      </p:cBhvr>
                                      <p:to>
                                        <p:strVal val="visible"/>
                                      </p:to>
                                    </p:set>
                                    <p:animEffect transition="in" filter="randombar(horizontal)">
                                      <p:cBhvr>
                                        <p:cTn id="106" dur="500"/>
                                        <p:tgtEl>
                                          <p:spTgt spid="9"/>
                                        </p:tgtEl>
                                      </p:cBhvr>
                                    </p:animEffect>
                                  </p:childTnLst>
                                </p:cTn>
                              </p:par>
                            </p:childTnLst>
                          </p:cTn>
                        </p:par>
                      </p:childTnLst>
                    </p:cTn>
                  </p:par>
                  <p:par>
                    <p:cTn id="107" fill="hold">
                      <p:stCondLst>
                        <p:cond delay="indefinite"/>
                      </p:stCondLst>
                      <p:childTnLst>
                        <p:par>
                          <p:cTn id="108" fill="hold">
                            <p:stCondLst>
                              <p:cond delay="0"/>
                            </p:stCondLst>
                            <p:childTnLst>
                              <p:par>
                                <p:cTn id="109" presetID="14" presetClass="entr" presetSubtype="10" fill="hold" grpId="0" nodeType="click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randombar(horizontal)">
                                      <p:cBhvr>
                                        <p:cTn id="111" dur="500"/>
                                        <p:tgtEl>
                                          <p:spTgt spid="142"/>
                                        </p:tgtEl>
                                      </p:cBhvr>
                                    </p:animEffect>
                                  </p:childTnLst>
                                </p:cTn>
                              </p:par>
                            </p:childTnLst>
                          </p:cTn>
                        </p:par>
                        <p:par>
                          <p:cTn id="112" fill="hold">
                            <p:stCondLst>
                              <p:cond delay="500"/>
                            </p:stCondLst>
                            <p:childTnLst>
                              <p:par>
                                <p:cTn id="113" presetID="14" presetClass="entr" presetSubtype="10" fill="hold" nodeType="afterEffect">
                                  <p:stCondLst>
                                    <p:cond delay="0"/>
                                  </p:stCondLst>
                                  <p:childTnLst>
                                    <p:set>
                                      <p:cBhvr>
                                        <p:cTn id="114" dur="1" fill="hold">
                                          <p:stCondLst>
                                            <p:cond delay="0"/>
                                          </p:stCondLst>
                                        </p:cTn>
                                        <p:tgtEl>
                                          <p:spTgt spid="11"/>
                                        </p:tgtEl>
                                        <p:attrNameLst>
                                          <p:attrName>style.visibility</p:attrName>
                                        </p:attrNameLst>
                                      </p:cBhvr>
                                      <p:to>
                                        <p:strVal val="visible"/>
                                      </p:to>
                                    </p:set>
                                    <p:animEffect transition="in" filter="randombar(horizontal)">
                                      <p:cBhvr>
                                        <p:cTn id="115" dur="500"/>
                                        <p:tgtEl>
                                          <p:spTgt spid="11"/>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173"/>
                                        </p:tgtEl>
                                        <p:attrNameLst>
                                          <p:attrName>style.visibility</p:attrName>
                                        </p:attrNameLst>
                                      </p:cBhvr>
                                      <p:to>
                                        <p:strVal val="visible"/>
                                      </p:to>
                                    </p:set>
                                    <p:animEffect transition="in" filter="randombar(horizontal)">
                                      <p:cBhvr>
                                        <p:cTn id="120" dur="500"/>
                                        <p:tgtEl>
                                          <p:spTgt spid="173"/>
                                        </p:tgtEl>
                                      </p:cBhvr>
                                    </p:animEffect>
                                  </p:childTnLst>
                                </p:cTn>
                              </p:par>
                            </p:childTnLst>
                          </p:cTn>
                        </p:par>
                        <p:par>
                          <p:cTn id="121" fill="hold">
                            <p:stCondLst>
                              <p:cond delay="500"/>
                            </p:stCondLst>
                            <p:childTnLst>
                              <p:par>
                                <p:cTn id="122" presetID="14" presetClass="entr" presetSubtype="10" fill="hold" nodeType="afterEffect">
                                  <p:stCondLst>
                                    <p:cond delay="0"/>
                                  </p:stCondLst>
                                  <p:childTnLst>
                                    <p:set>
                                      <p:cBhvr>
                                        <p:cTn id="123" dur="1" fill="hold">
                                          <p:stCondLst>
                                            <p:cond delay="0"/>
                                          </p:stCondLst>
                                        </p:cTn>
                                        <p:tgtEl>
                                          <p:spTgt spid="12"/>
                                        </p:tgtEl>
                                        <p:attrNameLst>
                                          <p:attrName>style.visibility</p:attrName>
                                        </p:attrNameLst>
                                      </p:cBhvr>
                                      <p:to>
                                        <p:strVal val="visible"/>
                                      </p:to>
                                    </p:set>
                                    <p:animEffect transition="in" filter="randombar(horizontal)">
                                      <p:cBhvr>
                                        <p:cTn id="124" dur="500"/>
                                        <p:tgtEl>
                                          <p:spTgt spid="12"/>
                                        </p:tgtEl>
                                      </p:cBhvr>
                                    </p:animEffect>
                                  </p:childTnLst>
                                </p:cTn>
                              </p:par>
                            </p:childTnLst>
                          </p:cTn>
                        </p:par>
                      </p:childTnLst>
                    </p:cTn>
                  </p:par>
                  <p:par>
                    <p:cTn id="125" fill="hold">
                      <p:stCondLst>
                        <p:cond delay="indefinite"/>
                      </p:stCondLst>
                      <p:childTnLst>
                        <p:par>
                          <p:cTn id="126" fill="hold">
                            <p:stCondLst>
                              <p:cond delay="0"/>
                            </p:stCondLst>
                            <p:childTnLst>
                              <p:par>
                                <p:cTn id="127" presetID="14" presetClass="entr" presetSubtype="10" fill="hold" grpId="1" nodeType="clickEffect">
                                  <p:stCondLst>
                                    <p:cond delay="0"/>
                                  </p:stCondLst>
                                  <p:childTnLst>
                                    <p:set>
                                      <p:cBhvr>
                                        <p:cTn id="128" dur="1" fill="hold">
                                          <p:stCondLst>
                                            <p:cond delay="0"/>
                                          </p:stCondLst>
                                        </p:cTn>
                                        <p:tgtEl>
                                          <p:spTgt spid="186"/>
                                        </p:tgtEl>
                                        <p:attrNameLst>
                                          <p:attrName>style.visibility</p:attrName>
                                        </p:attrNameLst>
                                      </p:cBhvr>
                                      <p:to>
                                        <p:strVal val="visible"/>
                                      </p:to>
                                    </p:set>
                                    <p:animEffect transition="in" filter="randombar(horizontal)">
                                      <p:cBhvr>
                                        <p:cTn id="129" dur="500"/>
                                        <p:tgtEl>
                                          <p:spTgt spid="186"/>
                                        </p:tgtEl>
                                      </p:cBhvr>
                                    </p:animEffect>
                                  </p:childTnLst>
                                </p:cTn>
                              </p:par>
                            </p:childTnLst>
                          </p:cTn>
                        </p:par>
                        <p:par>
                          <p:cTn id="130" fill="hold">
                            <p:stCondLst>
                              <p:cond delay="500"/>
                            </p:stCondLst>
                            <p:childTnLst>
                              <p:par>
                                <p:cTn id="131" presetID="14" presetClass="entr" presetSubtype="10" fill="hold" grpId="1" nodeType="afterEffect">
                                  <p:stCondLst>
                                    <p:cond delay="0"/>
                                  </p:stCondLst>
                                  <p:childTnLst>
                                    <p:set>
                                      <p:cBhvr>
                                        <p:cTn id="132" dur="1" fill="hold">
                                          <p:stCondLst>
                                            <p:cond delay="0"/>
                                          </p:stCondLst>
                                        </p:cTn>
                                        <p:tgtEl>
                                          <p:spTgt spid="97"/>
                                        </p:tgtEl>
                                        <p:attrNameLst>
                                          <p:attrName>style.visibility</p:attrName>
                                        </p:attrNameLst>
                                      </p:cBhvr>
                                      <p:to>
                                        <p:strVal val="visible"/>
                                      </p:to>
                                    </p:set>
                                    <p:animEffect transition="in" filter="randombar(horizontal)">
                                      <p:cBhvr>
                                        <p:cTn id="133" dur="500"/>
                                        <p:tgtEl>
                                          <p:spTgt spid="97"/>
                                        </p:tgtEl>
                                      </p:cBhvr>
                                    </p:animEffect>
                                  </p:childTnLst>
                                </p:cTn>
                              </p:par>
                            </p:childTnLst>
                          </p:cTn>
                        </p:par>
                        <p:par>
                          <p:cTn id="134" fill="hold">
                            <p:stCondLst>
                              <p:cond delay="1000"/>
                            </p:stCondLst>
                            <p:childTnLst>
                              <p:par>
                                <p:cTn id="135" presetID="14" presetClass="entr" presetSubtype="10" fill="hold" nodeType="afterEffect">
                                  <p:stCondLst>
                                    <p:cond delay="0"/>
                                  </p:stCondLst>
                                  <p:childTnLst>
                                    <p:set>
                                      <p:cBhvr>
                                        <p:cTn id="136" dur="1" fill="hold">
                                          <p:stCondLst>
                                            <p:cond delay="0"/>
                                          </p:stCondLst>
                                        </p:cTn>
                                        <p:tgtEl>
                                          <p:spTgt spid="133"/>
                                        </p:tgtEl>
                                        <p:attrNameLst>
                                          <p:attrName>style.visibility</p:attrName>
                                        </p:attrNameLst>
                                      </p:cBhvr>
                                      <p:to>
                                        <p:strVal val="visible"/>
                                      </p:to>
                                    </p:set>
                                    <p:animEffect transition="in" filter="randombar(horizontal)">
                                      <p:cBhvr>
                                        <p:cTn id="137" dur="500"/>
                                        <p:tgtEl>
                                          <p:spTgt spid="133"/>
                                        </p:tgtEl>
                                      </p:cBhvr>
                                    </p:animEffect>
                                  </p:childTnLst>
                                </p:cTn>
                              </p:par>
                            </p:childTnLst>
                          </p:cTn>
                        </p:par>
                      </p:childTnLst>
                    </p:cTn>
                  </p:par>
                  <p:par>
                    <p:cTn id="138" fill="hold">
                      <p:stCondLst>
                        <p:cond delay="indefinite"/>
                      </p:stCondLst>
                      <p:childTnLst>
                        <p:par>
                          <p:cTn id="139" fill="hold">
                            <p:stCondLst>
                              <p:cond delay="0"/>
                            </p:stCondLst>
                            <p:childTnLst>
                              <p:par>
                                <p:cTn id="140" presetID="14" presetClass="entr" presetSubtype="10" fill="hold" grpId="0" nodeType="clickEffect">
                                  <p:stCondLst>
                                    <p:cond delay="0"/>
                                  </p:stCondLst>
                                  <p:childTnLst>
                                    <p:set>
                                      <p:cBhvr>
                                        <p:cTn id="141" dur="1" fill="hold">
                                          <p:stCondLst>
                                            <p:cond delay="0"/>
                                          </p:stCondLst>
                                        </p:cTn>
                                        <p:tgtEl>
                                          <p:spTgt spid="147"/>
                                        </p:tgtEl>
                                        <p:attrNameLst>
                                          <p:attrName>style.visibility</p:attrName>
                                        </p:attrNameLst>
                                      </p:cBhvr>
                                      <p:to>
                                        <p:strVal val="visible"/>
                                      </p:to>
                                    </p:set>
                                    <p:animEffect transition="in" filter="randombar(horizontal)">
                                      <p:cBhvr>
                                        <p:cTn id="142" dur="500"/>
                                        <p:tgtEl>
                                          <p:spTgt spid="147"/>
                                        </p:tgtEl>
                                      </p:cBhvr>
                                    </p:animEffect>
                                  </p:childTnLst>
                                </p:cTn>
                              </p:par>
                            </p:childTnLst>
                          </p:cTn>
                        </p:par>
                        <p:par>
                          <p:cTn id="143" fill="hold">
                            <p:stCondLst>
                              <p:cond delay="500"/>
                            </p:stCondLst>
                            <p:childTnLst>
                              <p:par>
                                <p:cTn id="144" presetID="14" presetClass="entr" presetSubtype="10" fill="hold" grpId="0" nodeType="afterEffect">
                                  <p:stCondLst>
                                    <p:cond delay="0"/>
                                  </p:stCondLst>
                                  <p:childTnLst>
                                    <p:set>
                                      <p:cBhvr>
                                        <p:cTn id="145" dur="1" fill="hold">
                                          <p:stCondLst>
                                            <p:cond delay="0"/>
                                          </p:stCondLst>
                                        </p:cTn>
                                        <p:tgtEl>
                                          <p:spTgt spid="146"/>
                                        </p:tgtEl>
                                        <p:attrNameLst>
                                          <p:attrName>style.visibility</p:attrName>
                                        </p:attrNameLst>
                                      </p:cBhvr>
                                      <p:to>
                                        <p:strVal val="visible"/>
                                      </p:to>
                                    </p:set>
                                    <p:animEffect transition="in" filter="randombar(horizontal)">
                                      <p:cBhvr>
                                        <p:cTn id="146" dur="500"/>
                                        <p:tgtEl>
                                          <p:spTgt spid="146"/>
                                        </p:tgtEl>
                                      </p:cBhvr>
                                    </p:animEffect>
                                  </p:childTnLst>
                                </p:cTn>
                              </p:par>
                            </p:childTnLst>
                          </p:cTn>
                        </p:par>
                        <p:par>
                          <p:cTn id="147" fill="hold">
                            <p:stCondLst>
                              <p:cond delay="1000"/>
                            </p:stCondLst>
                            <p:childTnLst>
                              <p:par>
                                <p:cTn id="148" presetID="14" presetClass="entr" presetSubtype="10" fill="hold" nodeType="afterEffect">
                                  <p:stCondLst>
                                    <p:cond delay="0"/>
                                  </p:stCondLst>
                                  <p:childTnLst>
                                    <p:set>
                                      <p:cBhvr>
                                        <p:cTn id="149" dur="1" fill="hold">
                                          <p:stCondLst>
                                            <p:cond delay="0"/>
                                          </p:stCondLst>
                                        </p:cTn>
                                        <p:tgtEl>
                                          <p:spTgt spid="135"/>
                                        </p:tgtEl>
                                        <p:attrNameLst>
                                          <p:attrName>style.visibility</p:attrName>
                                        </p:attrNameLst>
                                      </p:cBhvr>
                                      <p:to>
                                        <p:strVal val="visible"/>
                                      </p:to>
                                    </p:set>
                                    <p:animEffect transition="in" filter="randombar(horizontal)">
                                      <p:cBhvr>
                                        <p:cTn id="150" dur="500"/>
                                        <p:tgtEl>
                                          <p:spTgt spid="135"/>
                                        </p:tgtEl>
                                      </p:cBhvr>
                                    </p:animEffect>
                                  </p:childTnLst>
                                </p:cTn>
                              </p:par>
                            </p:childTnLst>
                          </p:cTn>
                        </p:par>
                      </p:childTnLst>
                    </p:cTn>
                  </p:par>
                  <p:par>
                    <p:cTn id="151" fill="hold">
                      <p:stCondLst>
                        <p:cond delay="indefinite"/>
                      </p:stCondLst>
                      <p:childTnLst>
                        <p:par>
                          <p:cTn id="152" fill="hold">
                            <p:stCondLst>
                              <p:cond delay="0"/>
                            </p:stCondLst>
                            <p:childTnLst>
                              <p:par>
                                <p:cTn id="153" presetID="3" presetClass="entr" presetSubtype="10" fill="hold" nodeType="clickEffect">
                                  <p:stCondLst>
                                    <p:cond delay="0"/>
                                  </p:stCondLst>
                                  <p:childTnLst>
                                    <p:set>
                                      <p:cBhvr>
                                        <p:cTn id="154" dur="1" fill="hold">
                                          <p:stCondLst>
                                            <p:cond delay="0"/>
                                          </p:stCondLst>
                                        </p:cTn>
                                        <p:tgtEl>
                                          <p:spTgt spid="128"/>
                                        </p:tgtEl>
                                        <p:attrNameLst>
                                          <p:attrName>style.visibility</p:attrName>
                                        </p:attrNameLst>
                                      </p:cBhvr>
                                      <p:to>
                                        <p:strVal val="visible"/>
                                      </p:to>
                                    </p:set>
                                    <p:animEffect transition="in" filter="blinds(horizontal)">
                                      <p:cBhvr>
                                        <p:cTn id="155" dur="500"/>
                                        <p:tgtEl>
                                          <p:spTgt spid="128"/>
                                        </p:tgtEl>
                                      </p:cBhvr>
                                    </p:animEffect>
                                  </p:childTnLst>
                                </p:cTn>
                              </p:par>
                            </p:childTnLst>
                          </p:cTn>
                        </p:par>
                        <p:par>
                          <p:cTn id="156" fill="hold">
                            <p:stCondLst>
                              <p:cond delay="500"/>
                            </p:stCondLst>
                            <p:childTnLst>
                              <p:par>
                                <p:cTn id="157" presetID="3" presetClass="entr" presetSubtype="10" fill="hold" nodeType="afterEffect">
                                  <p:stCondLst>
                                    <p:cond delay="0"/>
                                  </p:stCondLst>
                                  <p:childTnLst>
                                    <p:set>
                                      <p:cBhvr>
                                        <p:cTn id="158" dur="1" fill="hold">
                                          <p:stCondLst>
                                            <p:cond delay="0"/>
                                          </p:stCondLst>
                                        </p:cTn>
                                        <p:tgtEl>
                                          <p:spTgt spid="131"/>
                                        </p:tgtEl>
                                        <p:attrNameLst>
                                          <p:attrName>style.visibility</p:attrName>
                                        </p:attrNameLst>
                                      </p:cBhvr>
                                      <p:to>
                                        <p:strVal val="visible"/>
                                      </p:to>
                                    </p:set>
                                    <p:animEffect transition="in" filter="blinds(horizontal)">
                                      <p:cBhvr>
                                        <p:cTn id="159" dur="500"/>
                                        <p:tgtEl>
                                          <p:spTgt spid="131"/>
                                        </p:tgtEl>
                                      </p:cBhvr>
                                    </p:animEffect>
                                  </p:childTnLst>
                                </p:cTn>
                              </p:par>
                            </p:childTnLst>
                          </p:cTn>
                        </p:par>
                        <p:par>
                          <p:cTn id="160" fill="hold">
                            <p:stCondLst>
                              <p:cond delay="1000"/>
                            </p:stCondLst>
                            <p:childTnLst>
                              <p:par>
                                <p:cTn id="161" presetID="3" presetClass="entr" presetSubtype="10" fill="hold" nodeType="afterEffect">
                                  <p:stCondLst>
                                    <p:cond delay="0"/>
                                  </p:stCondLst>
                                  <p:childTnLst>
                                    <p:set>
                                      <p:cBhvr>
                                        <p:cTn id="162" dur="1" fill="hold">
                                          <p:stCondLst>
                                            <p:cond delay="0"/>
                                          </p:stCondLst>
                                        </p:cTn>
                                        <p:tgtEl>
                                          <p:spTgt spid="132"/>
                                        </p:tgtEl>
                                        <p:attrNameLst>
                                          <p:attrName>style.visibility</p:attrName>
                                        </p:attrNameLst>
                                      </p:cBhvr>
                                      <p:to>
                                        <p:strVal val="visible"/>
                                      </p:to>
                                    </p:set>
                                    <p:animEffect transition="in" filter="blinds(horizontal)">
                                      <p:cBhvr>
                                        <p:cTn id="163" dur="500"/>
                                        <p:tgtEl>
                                          <p:spTgt spid="132"/>
                                        </p:tgtEl>
                                      </p:cBhvr>
                                    </p:animEffect>
                                  </p:childTnLst>
                                </p:cTn>
                              </p:par>
                            </p:childTnLst>
                          </p:cTn>
                        </p:par>
                        <p:par>
                          <p:cTn id="164" fill="hold">
                            <p:stCondLst>
                              <p:cond delay="1500"/>
                            </p:stCondLst>
                            <p:childTnLst>
                              <p:par>
                                <p:cTn id="165" presetID="14" presetClass="entr" presetSubtype="10" fill="hold" grpId="0" nodeType="afterEffect">
                                  <p:stCondLst>
                                    <p:cond delay="0"/>
                                  </p:stCondLst>
                                  <p:childTnLst>
                                    <p:set>
                                      <p:cBhvr>
                                        <p:cTn id="166" dur="1" fill="hold">
                                          <p:stCondLst>
                                            <p:cond delay="0"/>
                                          </p:stCondLst>
                                        </p:cTn>
                                        <p:tgtEl>
                                          <p:spTgt spid="129"/>
                                        </p:tgtEl>
                                        <p:attrNameLst>
                                          <p:attrName>style.visibility</p:attrName>
                                        </p:attrNameLst>
                                      </p:cBhvr>
                                      <p:to>
                                        <p:strVal val="visible"/>
                                      </p:to>
                                    </p:set>
                                    <p:animEffect transition="in" filter="randombar(horizontal)">
                                      <p:cBhvr>
                                        <p:cTn id="167" dur="500"/>
                                        <p:tgtEl>
                                          <p:spTgt spid="129"/>
                                        </p:tgtEl>
                                      </p:cBhvr>
                                    </p:animEffect>
                                  </p:childTnLst>
                                </p:cTn>
                              </p:par>
                            </p:childTnLst>
                          </p:cTn>
                        </p:par>
                      </p:childTnLst>
                    </p:cTn>
                  </p:par>
                  <p:par>
                    <p:cTn id="168" fill="hold">
                      <p:stCondLst>
                        <p:cond delay="indefinite"/>
                      </p:stCondLst>
                      <p:childTnLst>
                        <p:par>
                          <p:cTn id="169" fill="hold">
                            <p:stCondLst>
                              <p:cond delay="0"/>
                            </p:stCondLst>
                            <p:childTnLst>
                              <p:par>
                                <p:cTn id="170" presetID="14" presetClass="entr" presetSubtype="10" fill="hold" grpId="0" nodeType="clickEffect">
                                  <p:stCondLst>
                                    <p:cond delay="0"/>
                                  </p:stCondLst>
                                  <p:childTnLst>
                                    <p:set>
                                      <p:cBhvr>
                                        <p:cTn id="171" dur="1" fill="hold">
                                          <p:stCondLst>
                                            <p:cond delay="0"/>
                                          </p:stCondLst>
                                        </p:cTn>
                                        <p:tgtEl>
                                          <p:spTgt spid="130"/>
                                        </p:tgtEl>
                                        <p:attrNameLst>
                                          <p:attrName>style.visibility</p:attrName>
                                        </p:attrNameLst>
                                      </p:cBhvr>
                                      <p:to>
                                        <p:strVal val="visible"/>
                                      </p:to>
                                    </p:set>
                                    <p:animEffect transition="in" filter="randombar(horizontal)">
                                      <p:cBhvr>
                                        <p:cTn id="172"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64" grpId="0"/>
      <p:bldP spid="117" grpId="0" animBg="1"/>
      <p:bldP spid="219" grpId="0" animBg="1"/>
      <p:bldP spid="220" grpId="0" animBg="1"/>
      <p:bldP spid="221" grpId="0" animBg="1"/>
      <p:bldP spid="222" grpId="0"/>
      <p:bldP spid="223" grpId="0"/>
      <p:bldP spid="224" grpId="0"/>
      <p:bldP spid="234" grpId="0"/>
      <p:bldP spid="139" grpId="0"/>
      <p:bldP spid="140" grpId="0"/>
      <p:bldP spid="141" grpId="0"/>
      <p:bldP spid="142" grpId="0"/>
      <p:bldP spid="143" grpId="0"/>
      <p:bldP spid="144" grpId="0"/>
      <p:bldP spid="173" grpId="0"/>
      <p:bldP spid="184" grpId="0" animBg="1"/>
      <p:bldP spid="186" grpId="1"/>
      <p:bldP spid="92" grpId="0" animBg="1"/>
      <p:bldP spid="103" grpId="0" animBg="1"/>
      <p:bldP spid="113" grpId="0" animBg="1"/>
      <p:bldP spid="293" grpId="0"/>
      <p:bldP spid="294" grpId="0"/>
      <p:bldP spid="295" grpId="0"/>
      <p:bldP spid="97" grpId="1" animBg="1"/>
      <p:bldP spid="129" grpId="0" animBg="1"/>
      <p:bldP spid="130" grpId="0" animBg="1"/>
      <p:bldP spid="146" grpId="0" animBg="1"/>
      <p:bldP spid="14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Desirable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38</a:t>
            </a:fld>
            <a:endParaRPr lang="en-US" dirty="0"/>
          </a:p>
        </p:txBody>
      </p:sp>
      <p:sp>
        <p:nvSpPr>
          <p:cNvPr id="54" name="Rectangle 53">
            <a:extLst>
              <a:ext uri="{FF2B5EF4-FFF2-40B4-BE49-F238E27FC236}">
                <a16:creationId xmlns:a16="http://schemas.microsoft.com/office/drawing/2014/main" id="{80598758-D553-4439-BA0D-B1B6C11986E6}"/>
              </a:ext>
            </a:extLst>
          </p:cNvPr>
          <p:cNvSpPr/>
          <p:nvPr/>
        </p:nvSpPr>
        <p:spPr>
          <a:xfrm>
            <a:off x="5689030" y="233995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 name="Group 54">
            <a:extLst>
              <a:ext uri="{FF2B5EF4-FFF2-40B4-BE49-F238E27FC236}">
                <a16:creationId xmlns:a16="http://schemas.microsoft.com/office/drawing/2014/main" id="{5ECF280E-2309-4619-975C-9191D0C07162}"/>
              </a:ext>
            </a:extLst>
          </p:cNvPr>
          <p:cNvGrpSpPr/>
          <p:nvPr/>
        </p:nvGrpSpPr>
        <p:grpSpPr>
          <a:xfrm>
            <a:off x="5761766" y="2408820"/>
            <a:ext cx="2177048" cy="236334"/>
            <a:chOff x="5217994" y="3655709"/>
            <a:chExt cx="2177048" cy="236334"/>
          </a:xfrm>
          <a:solidFill>
            <a:schemeClr val="bg1"/>
          </a:solidFill>
        </p:grpSpPr>
        <p:sp>
          <p:nvSpPr>
            <p:cNvPr id="56" name="Rectangle 55">
              <a:extLst>
                <a:ext uri="{FF2B5EF4-FFF2-40B4-BE49-F238E27FC236}">
                  <a16:creationId xmlns:a16="http://schemas.microsoft.com/office/drawing/2014/main" id="{5678F278-F3B9-4D5A-8A21-33ECDF4DFCB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CF41B431-20F9-492B-9833-BF638528AEC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A5E0F9DB-064A-4A7D-8704-6D12034E15DA}"/>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9978B9D-8D97-4E5F-8105-874AAE58B79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FED9B224-69F9-4896-947C-5D057372D5B3}"/>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A067256B-1226-46FB-BA1D-56078109C05C}"/>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7F22D6D1-A519-4C8D-B1ED-BC1726BD1BE7}"/>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39617DCF-29E3-4349-A6CA-677CBA47438D}"/>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4" name="TextBox 63">
            <a:extLst>
              <a:ext uri="{FF2B5EF4-FFF2-40B4-BE49-F238E27FC236}">
                <a16:creationId xmlns:a16="http://schemas.microsoft.com/office/drawing/2014/main" id="{7387E23F-7DA6-4E92-9135-A7A9895E1B69}"/>
              </a:ext>
            </a:extLst>
          </p:cNvPr>
          <p:cNvSpPr txBox="1"/>
          <p:nvPr/>
        </p:nvSpPr>
        <p:spPr>
          <a:xfrm>
            <a:off x="3653639" y="2293785"/>
            <a:ext cx="2006640" cy="369332"/>
          </a:xfrm>
          <a:prstGeom prst="rect">
            <a:avLst/>
          </a:prstGeom>
          <a:noFill/>
        </p:spPr>
        <p:txBody>
          <a:bodyPr wrap="none" rtlCol="0">
            <a:spAutoFit/>
          </a:bodyPr>
          <a:lstStyle/>
          <a:p>
            <a:r>
              <a:rPr lang="en-US" dirty="0"/>
              <a:t>Large Page Frame 1</a:t>
            </a:r>
          </a:p>
        </p:txBody>
      </p:sp>
      <p:sp>
        <p:nvSpPr>
          <p:cNvPr id="117" name="Rectangle 116">
            <a:extLst>
              <a:ext uri="{FF2B5EF4-FFF2-40B4-BE49-F238E27FC236}">
                <a16:creationId xmlns:a16="http://schemas.microsoft.com/office/drawing/2014/main" id="{31DA083B-88E2-458E-86F0-FA2D5B435E4D}"/>
              </a:ext>
            </a:extLst>
          </p:cNvPr>
          <p:cNvSpPr/>
          <p:nvPr/>
        </p:nvSpPr>
        <p:spPr>
          <a:xfrm>
            <a:off x="5690758" y="2712812"/>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8" name="Group 117">
            <a:extLst>
              <a:ext uri="{FF2B5EF4-FFF2-40B4-BE49-F238E27FC236}">
                <a16:creationId xmlns:a16="http://schemas.microsoft.com/office/drawing/2014/main" id="{80BE6EE2-C307-44B2-A383-773F57775006}"/>
              </a:ext>
            </a:extLst>
          </p:cNvPr>
          <p:cNvGrpSpPr/>
          <p:nvPr/>
        </p:nvGrpSpPr>
        <p:grpSpPr>
          <a:xfrm>
            <a:off x="5757144" y="2781680"/>
            <a:ext cx="2177048" cy="236334"/>
            <a:chOff x="5217994" y="3655709"/>
            <a:chExt cx="2177048" cy="236334"/>
          </a:xfrm>
          <a:solidFill>
            <a:schemeClr val="bg1"/>
          </a:solidFill>
        </p:grpSpPr>
        <p:sp>
          <p:nvSpPr>
            <p:cNvPr id="119" name="Rectangle 118">
              <a:extLst>
                <a:ext uri="{FF2B5EF4-FFF2-40B4-BE49-F238E27FC236}">
                  <a16:creationId xmlns:a16="http://schemas.microsoft.com/office/drawing/2014/main" id="{BCCE8CE4-23AE-4FDB-B54A-2CB53CF5D8ED}"/>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656EF979-CCC8-431C-910E-38FEB8AA7233}"/>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6713D4BA-FE30-40DA-AC30-E8F024DD3AA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F06E6F0A-DB43-40AA-A932-C292E102AC29}"/>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3" name="Rectangle 122">
              <a:extLst>
                <a:ext uri="{FF2B5EF4-FFF2-40B4-BE49-F238E27FC236}">
                  <a16:creationId xmlns:a16="http://schemas.microsoft.com/office/drawing/2014/main" id="{6044E53F-57FB-458C-BB6E-3FB8EFAAF8B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 name="Rectangle 123">
              <a:extLst>
                <a:ext uri="{FF2B5EF4-FFF2-40B4-BE49-F238E27FC236}">
                  <a16:creationId xmlns:a16="http://schemas.microsoft.com/office/drawing/2014/main" id="{98B264EA-6488-41ED-93BA-1EBDD6DD85F5}"/>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 name="Rectangle 124">
              <a:extLst>
                <a:ext uri="{FF2B5EF4-FFF2-40B4-BE49-F238E27FC236}">
                  <a16:creationId xmlns:a16="http://schemas.microsoft.com/office/drawing/2014/main" id="{C553B531-D7F7-490A-BD85-B28036B63EC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06664684-CE44-45D1-955A-534ED7D13A0C}"/>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215" name="Straight Arrow Connector 214">
            <a:extLst>
              <a:ext uri="{FF2B5EF4-FFF2-40B4-BE49-F238E27FC236}">
                <a16:creationId xmlns:a16="http://schemas.microsoft.com/office/drawing/2014/main" id="{9DE05F65-0274-4292-BED0-35FDFCB66C0B}"/>
              </a:ext>
            </a:extLst>
          </p:cNvPr>
          <p:cNvCxnSpPr>
            <a:cxnSpLocks/>
          </p:cNvCxnSpPr>
          <p:nvPr/>
        </p:nvCxnSpPr>
        <p:spPr>
          <a:xfrm>
            <a:off x="344358" y="1775855"/>
            <a:ext cx="0" cy="4118823"/>
          </a:xfrm>
          <a:prstGeom prst="straightConnector1">
            <a:avLst/>
          </a:prstGeom>
          <a:ln w="25400">
            <a:solidFill>
              <a:schemeClr val="tx1"/>
            </a:solidFill>
            <a:prstDash val="solid"/>
            <a:tailEnd type="triangle" w="lg" len="lg"/>
          </a:ln>
        </p:spPr>
        <p:style>
          <a:lnRef idx="1">
            <a:schemeClr val="accent1"/>
          </a:lnRef>
          <a:fillRef idx="0">
            <a:schemeClr val="accent1"/>
          </a:fillRef>
          <a:effectRef idx="0">
            <a:schemeClr val="accent1"/>
          </a:effectRef>
          <a:fontRef idx="minor">
            <a:schemeClr val="tx1"/>
          </a:fontRef>
        </p:style>
      </p:cxnSp>
      <p:sp>
        <p:nvSpPr>
          <p:cNvPr id="219" name="Rectangle 218">
            <a:extLst>
              <a:ext uri="{FF2B5EF4-FFF2-40B4-BE49-F238E27FC236}">
                <a16:creationId xmlns:a16="http://schemas.microsoft.com/office/drawing/2014/main" id="{73727A77-970C-4357-B325-977CEBE06E2B}"/>
              </a:ext>
            </a:extLst>
          </p:cNvPr>
          <p:cNvSpPr/>
          <p:nvPr/>
        </p:nvSpPr>
        <p:spPr>
          <a:xfrm>
            <a:off x="6762249" y="6030624"/>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0" name="Rectangle 219">
            <a:extLst>
              <a:ext uri="{FF2B5EF4-FFF2-40B4-BE49-F238E27FC236}">
                <a16:creationId xmlns:a16="http://schemas.microsoft.com/office/drawing/2014/main" id="{AAE245B4-646F-4E28-8918-E9F2CCD10094}"/>
              </a:ext>
            </a:extLst>
          </p:cNvPr>
          <p:cNvSpPr/>
          <p:nvPr/>
        </p:nvSpPr>
        <p:spPr>
          <a:xfrm>
            <a:off x="4941753" y="6029456"/>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1" name="Rectangle 220">
            <a:extLst>
              <a:ext uri="{FF2B5EF4-FFF2-40B4-BE49-F238E27FC236}">
                <a16:creationId xmlns:a16="http://schemas.microsoft.com/office/drawing/2014/main" id="{8BD46FA6-B856-411D-A6B3-D9B0E41ADA4A}"/>
              </a:ext>
            </a:extLst>
          </p:cNvPr>
          <p:cNvSpPr/>
          <p:nvPr/>
        </p:nvSpPr>
        <p:spPr>
          <a:xfrm>
            <a:off x="7959444" y="602699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TextBox 221">
            <a:extLst>
              <a:ext uri="{FF2B5EF4-FFF2-40B4-BE49-F238E27FC236}">
                <a16:creationId xmlns:a16="http://schemas.microsoft.com/office/drawing/2014/main" id="{A0EC96D8-343F-4E86-AFC7-07C6743BA32E}"/>
              </a:ext>
            </a:extLst>
          </p:cNvPr>
          <p:cNvSpPr txBox="1"/>
          <p:nvPr/>
        </p:nvSpPr>
        <p:spPr>
          <a:xfrm>
            <a:off x="5234174" y="5965673"/>
            <a:ext cx="1456448" cy="369332"/>
          </a:xfrm>
          <a:prstGeom prst="rect">
            <a:avLst/>
          </a:prstGeom>
          <a:noFill/>
        </p:spPr>
        <p:txBody>
          <a:bodyPr wrap="square" rtlCol="0">
            <a:spAutoFit/>
          </a:bodyPr>
          <a:lstStyle/>
          <a:p>
            <a:r>
              <a:rPr lang="en-US" b="1" dirty="0"/>
              <a:t>Unallocated</a:t>
            </a:r>
          </a:p>
        </p:txBody>
      </p:sp>
      <p:sp>
        <p:nvSpPr>
          <p:cNvPr id="223" name="TextBox 222">
            <a:extLst>
              <a:ext uri="{FF2B5EF4-FFF2-40B4-BE49-F238E27FC236}">
                <a16:creationId xmlns:a16="http://schemas.microsoft.com/office/drawing/2014/main" id="{F87881AB-3D65-4DF4-AFC5-40C60D889A69}"/>
              </a:ext>
            </a:extLst>
          </p:cNvPr>
          <p:cNvSpPr txBox="1"/>
          <p:nvPr/>
        </p:nvSpPr>
        <p:spPr>
          <a:xfrm>
            <a:off x="7054670" y="5964125"/>
            <a:ext cx="1456448" cy="369332"/>
          </a:xfrm>
          <a:prstGeom prst="rect">
            <a:avLst/>
          </a:prstGeom>
          <a:noFill/>
        </p:spPr>
        <p:txBody>
          <a:bodyPr wrap="square" rtlCol="0">
            <a:spAutoFit/>
          </a:bodyPr>
          <a:lstStyle/>
          <a:p>
            <a:r>
              <a:rPr lang="en-US" b="1" dirty="0"/>
              <a:t>App 1</a:t>
            </a:r>
          </a:p>
        </p:txBody>
      </p:sp>
      <p:sp>
        <p:nvSpPr>
          <p:cNvPr id="224" name="TextBox 223">
            <a:extLst>
              <a:ext uri="{FF2B5EF4-FFF2-40B4-BE49-F238E27FC236}">
                <a16:creationId xmlns:a16="http://schemas.microsoft.com/office/drawing/2014/main" id="{074F3644-86FF-4289-8D83-909EA4E52A71}"/>
              </a:ext>
            </a:extLst>
          </p:cNvPr>
          <p:cNvSpPr txBox="1"/>
          <p:nvPr/>
        </p:nvSpPr>
        <p:spPr>
          <a:xfrm>
            <a:off x="8228971" y="5964125"/>
            <a:ext cx="1456448" cy="369332"/>
          </a:xfrm>
          <a:prstGeom prst="rect">
            <a:avLst/>
          </a:prstGeom>
          <a:noFill/>
        </p:spPr>
        <p:txBody>
          <a:bodyPr wrap="square" rtlCol="0">
            <a:spAutoFit/>
          </a:bodyPr>
          <a:lstStyle/>
          <a:p>
            <a:r>
              <a:rPr lang="en-US" b="1" dirty="0"/>
              <a:t>App 2</a:t>
            </a:r>
          </a:p>
        </p:txBody>
      </p:sp>
      <p:sp>
        <p:nvSpPr>
          <p:cNvPr id="234" name="TextBox 233">
            <a:extLst>
              <a:ext uri="{FF2B5EF4-FFF2-40B4-BE49-F238E27FC236}">
                <a16:creationId xmlns:a16="http://schemas.microsoft.com/office/drawing/2014/main" id="{3B9969D1-8FAA-41A1-BA6C-FD7B5835F317}"/>
              </a:ext>
            </a:extLst>
          </p:cNvPr>
          <p:cNvSpPr txBox="1"/>
          <p:nvPr/>
        </p:nvSpPr>
        <p:spPr>
          <a:xfrm>
            <a:off x="5553882" y="1185095"/>
            <a:ext cx="2592376" cy="461665"/>
          </a:xfrm>
          <a:prstGeom prst="rect">
            <a:avLst/>
          </a:prstGeom>
          <a:noFill/>
        </p:spPr>
        <p:txBody>
          <a:bodyPr wrap="none" rtlCol="0">
            <a:spAutoFit/>
          </a:bodyPr>
          <a:lstStyle/>
          <a:p>
            <a:pPr algn="ctr"/>
            <a:r>
              <a:rPr lang="en-US" sz="2400" b="1" i="1" dirty="0"/>
              <a:t>Desirable Behavior</a:t>
            </a:r>
          </a:p>
        </p:txBody>
      </p:sp>
      <p:sp>
        <p:nvSpPr>
          <p:cNvPr id="139" name="TextBox 138">
            <a:extLst>
              <a:ext uri="{FF2B5EF4-FFF2-40B4-BE49-F238E27FC236}">
                <a16:creationId xmlns:a16="http://schemas.microsoft.com/office/drawing/2014/main" id="{2860C345-F8F5-4862-A1BC-CE3E93E5E4ED}"/>
              </a:ext>
            </a:extLst>
          </p:cNvPr>
          <p:cNvSpPr txBox="1"/>
          <p:nvPr/>
        </p:nvSpPr>
        <p:spPr>
          <a:xfrm>
            <a:off x="48940" y="1414770"/>
            <a:ext cx="649537" cy="369332"/>
          </a:xfrm>
          <a:prstGeom prst="rect">
            <a:avLst/>
          </a:prstGeom>
          <a:noFill/>
        </p:spPr>
        <p:txBody>
          <a:bodyPr wrap="none" rtlCol="0">
            <a:spAutoFit/>
          </a:bodyPr>
          <a:lstStyle/>
          <a:p>
            <a:r>
              <a:rPr lang="en-US" dirty="0"/>
              <a:t>Time</a:t>
            </a:r>
          </a:p>
        </p:txBody>
      </p:sp>
      <p:sp>
        <p:nvSpPr>
          <p:cNvPr id="140" name="TextBox 139">
            <a:extLst>
              <a:ext uri="{FF2B5EF4-FFF2-40B4-BE49-F238E27FC236}">
                <a16:creationId xmlns:a16="http://schemas.microsoft.com/office/drawing/2014/main" id="{2438E9CD-8A74-4D70-B0BA-EF83B8224890}"/>
              </a:ext>
            </a:extLst>
          </p:cNvPr>
          <p:cNvSpPr txBox="1"/>
          <p:nvPr/>
        </p:nvSpPr>
        <p:spPr>
          <a:xfrm>
            <a:off x="445982" y="1736186"/>
            <a:ext cx="1456448" cy="646331"/>
          </a:xfrm>
          <a:prstGeom prst="rect">
            <a:avLst/>
          </a:prstGeom>
          <a:noFill/>
        </p:spPr>
        <p:txBody>
          <a:bodyPr wrap="square" rtlCol="0">
            <a:spAutoFit/>
          </a:bodyPr>
          <a:lstStyle/>
          <a:p>
            <a:pPr algn="ctr"/>
            <a:r>
              <a:rPr lang="en-US" b="1" dirty="0"/>
              <a:t>App 1 Allocation</a:t>
            </a:r>
          </a:p>
        </p:txBody>
      </p:sp>
      <p:sp>
        <p:nvSpPr>
          <p:cNvPr id="141" name="TextBox 140">
            <a:extLst>
              <a:ext uri="{FF2B5EF4-FFF2-40B4-BE49-F238E27FC236}">
                <a16:creationId xmlns:a16="http://schemas.microsoft.com/office/drawing/2014/main" id="{F8211660-3CE4-454F-92BD-0A56205BCA16}"/>
              </a:ext>
            </a:extLst>
          </p:cNvPr>
          <p:cNvSpPr txBox="1"/>
          <p:nvPr/>
        </p:nvSpPr>
        <p:spPr>
          <a:xfrm>
            <a:off x="445982" y="2449530"/>
            <a:ext cx="1456448" cy="646331"/>
          </a:xfrm>
          <a:prstGeom prst="rect">
            <a:avLst/>
          </a:prstGeom>
          <a:noFill/>
        </p:spPr>
        <p:txBody>
          <a:bodyPr wrap="square" rtlCol="0">
            <a:spAutoFit/>
          </a:bodyPr>
          <a:lstStyle/>
          <a:p>
            <a:pPr algn="ctr"/>
            <a:r>
              <a:rPr lang="en-US" b="1" dirty="0"/>
              <a:t>App 2 Allocation</a:t>
            </a:r>
          </a:p>
        </p:txBody>
      </p:sp>
      <p:sp>
        <p:nvSpPr>
          <p:cNvPr id="142" name="TextBox 141">
            <a:extLst>
              <a:ext uri="{FF2B5EF4-FFF2-40B4-BE49-F238E27FC236}">
                <a16:creationId xmlns:a16="http://schemas.microsoft.com/office/drawing/2014/main" id="{5D712D96-279F-4A81-9AFB-0F2A3CDF23FF}"/>
              </a:ext>
            </a:extLst>
          </p:cNvPr>
          <p:cNvSpPr txBox="1"/>
          <p:nvPr/>
        </p:nvSpPr>
        <p:spPr>
          <a:xfrm>
            <a:off x="454375" y="3162874"/>
            <a:ext cx="1456448" cy="646331"/>
          </a:xfrm>
          <a:prstGeom prst="rect">
            <a:avLst/>
          </a:prstGeom>
          <a:noFill/>
        </p:spPr>
        <p:txBody>
          <a:bodyPr wrap="square" rtlCol="0">
            <a:spAutoFit/>
          </a:bodyPr>
          <a:lstStyle/>
          <a:p>
            <a:pPr algn="ctr"/>
            <a:r>
              <a:rPr lang="en-US" b="1" dirty="0"/>
              <a:t>App 1 Allocation</a:t>
            </a:r>
          </a:p>
        </p:txBody>
      </p:sp>
      <p:sp>
        <p:nvSpPr>
          <p:cNvPr id="143" name="TextBox 142">
            <a:extLst>
              <a:ext uri="{FF2B5EF4-FFF2-40B4-BE49-F238E27FC236}">
                <a16:creationId xmlns:a16="http://schemas.microsoft.com/office/drawing/2014/main" id="{25FE87CF-3DD3-432B-8A7E-3B4F3A2A1E7B}"/>
              </a:ext>
            </a:extLst>
          </p:cNvPr>
          <p:cNvSpPr txBox="1"/>
          <p:nvPr/>
        </p:nvSpPr>
        <p:spPr>
          <a:xfrm>
            <a:off x="3652192" y="2655369"/>
            <a:ext cx="2006640" cy="369332"/>
          </a:xfrm>
          <a:prstGeom prst="rect">
            <a:avLst/>
          </a:prstGeom>
          <a:noFill/>
        </p:spPr>
        <p:txBody>
          <a:bodyPr wrap="none" rtlCol="0">
            <a:spAutoFit/>
          </a:bodyPr>
          <a:lstStyle/>
          <a:p>
            <a:r>
              <a:rPr lang="en-US" dirty="0"/>
              <a:t>Large Page Frame 2</a:t>
            </a:r>
          </a:p>
        </p:txBody>
      </p:sp>
      <p:sp>
        <p:nvSpPr>
          <p:cNvPr id="144" name="TextBox 143">
            <a:extLst>
              <a:ext uri="{FF2B5EF4-FFF2-40B4-BE49-F238E27FC236}">
                <a16:creationId xmlns:a16="http://schemas.microsoft.com/office/drawing/2014/main" id="{FAEBA305-C6B4-4D1D-A55F-7AB7201321D1}"/>
              </a:ext>
            </a:extLst>
          </p:cNvPr>
          <p:cNvSpPr txBox="1"/>
          <p:nvPr/>
        </p:nvSpPr>
        <p:spPr>
          <a:xfrm>
            <a:off x="6107915" y="1925924"/>
            <a:ext cx="1453796" cy="369332"/>
          </a:xfrm>
          <a:prstGeom prst="rect">
            <a:avLst/>
          </a:prstGeom>
          <a:noFill/>
        </p:spPr>
        <p:txBody>
          <a:bodyPr wrap="none" rtlCol="0">
            <a:spAutoFit/>
          </a:bodyPr>
          <a:lstStyle/>
          <a:p>
            <a:pPr algn="ctr"/>
            <a:r>
              <a:rPr lang="en-US" dirty="0"/>
              <a:t>GPU Memory</a:t>
            </a:r>
          </a:p>
        </p:txBody>
      </p:sp>
      <p:sp>
        <p:nvSpPr>
          <p:cNvPr id="173" name="TextBox 172">
            <a:extLst>
              <a:ext uri="{FF2B5EF4-FFF2-40B4-BE49-F238E27FC236}">
                <a16:creationId xmlns:a16="http://schemas.microsoft.com/office/drawing/2014/main" id="{E4A52672-E823-4264-82D5-386FBC492539}"/>
              </a:ext>
            </a:extLst>
          </p:cNvPr>
          <p:cNvSpPr txBox="1"/>
          <p:nvPr/>
        </p:nvSpPr>
        <p:spPr>
          <a:xfrm>
            <a:off x="454375" y="3819946"/>
            <a:ext cx="1456448" cy="646331"/>
          </a:xfrm>
          <a:prstGeom prst="rect">
            <a:avLst/>
          </a:prstGeom>
          <a:noFill/>
        </p:spPr>
        <p:txBody>
          <a:bodyPr wrap="square" rtlCol="0">
            <a:spAutoFit/>
          </a:bodyPr>
          <a:lstStyle/>
          <a:p>
            <a:pPr algn="ctr"/>
            <a:r>
              <a:rPr lang="en-US" b="1" dirty="0"/>
              <a:t>App 2 Allocation</a:t>
            </a:r>
          </a:p>
        </p:txBody>
      </p:sp>
      <p:sp>
        <p:nvSpPr>
          <p:cNvPr id="184" name="Rectangle 183">
            <a:extLst>
              <a:ext uri="{FF2B5EF4-FFF2-40B4-BE49-F238E27FC236}">
                <a16:creationId xmlns:a16="http://schemas.microsoft.com/office/drawing/2014/main" id="{973892C8-687D-4F4A-AAB1-6EB7F097162C}"/>
              </a:ext>
            </a:extLst>
          </p:cNvPr>
          <p:cNvSpPr/>
          <p:nvPr/>
        </p:nvSpPr>
        <p:spPr>
          <a:xfrm>
            <a:off x="5689267" y="2333386"/>
            <a:ext cx="2325018" cy="3502702"/>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a:extLst>
              <a:ext uri="{FF2B5EF4-FFF2-40B4-BE49-F238E27FC236}">
                <a16:creationId xmlns:a16="http://schemas.microsoft.com/office/drawing/2014/main" id="{EB95A402-AD53-4733-B49E-044B3F0251ED}"/>
              </a:ext>
            </a:extLst>
          </p:cNvPr>
          <p:cNvSpPr txBox="1"/>
          <p:nvPr/>
        </p:nvSpPr>
        <p:spPr>
          <a:xfrm>
            <a:off x="421384" y="4564029"/>
            <a:ext cx="1456448" cy="646331"/>
          </a:xfrm>
          <a:prstGeom prst="rect">
            <a:avLst/>
          </a:prstGeom>
          <a:noFill/>
        </p:spPr>
        <p:txBody>
          <a:bodyPr wrap="square" rtlCol="0">
            <a:spAutoFit/>
          </a:bodyPr>
          <a:lstStyle/>
          <a:p>
            <a:pPr algn="ctr"/>
            <a:r>
              <a:rPr lang="en-US" b="1" dirty="0"/>
              <a:t>Coalesce</a:t>
            </a:r>
          </a:p>
          <a:p>
            <a:pPr algn="ctr"/>
            <a:r>
              <a:rPr lang="en-US" b="1" dirty="0"/>
              <a:t>App 1 Pages</a:t>
            </a:r>
          </a:p>
        </p:txBody>
      </p:sp>
      <p:sp>
        <p:nvSpPr>
          <p:cNvPr id="187" name="TextBox 186">
            <a:extLst>
              <a:ext uri="{FF2B5EF4-FFF2-40B4-BE49-F238E27FC236}">
                <a16:creationId xmlns:a16="http://schemas.microsoft.com/office/drawing/2014/main" id="{A58B9A08-59D7-48A6-942B-959E4E504057}"/>
              </a:ext>
            </a:extLst>
          </p:cNvPr>
          <p:cNvSpPr txBox="1"/>
          <p:nvPr/>
        </p:nvSpPr>
        <p:spPr>
          <a:xfrm>
            <a:off x="421384" y="5177443"/>
            <a:ext cx="1456448" cy="646331"/>
          </a:xfrm>
          <a:prstGeom prst="rect">
            <a:avLst/>
          </a:prstGeom>
          <a:noFill/>
        </p:spPr>
        <p:txBody>
          <a:bodyPr wrap="square" rtlCol="0">
            <a:spAutoFit/>
          </a:bodyPr>
          <a:lstStyle/>
          <a:p>
            <a:pPr algn="ctr"/>
            <a:r>
              <a:rPr lang="en-US" b="1" dirty="0"/>
              <a:t>Coalesce</a:t>
            </a:r>
          </a:p>
          <a:p>
            <a:pPr algn="ctr"/>
            <a:r>
              <a:rPr lang="en-US" b="1" dirty="0"/>
              <a:t>App 2 Pages</a:t>
            </a:r>
          </a:p>
        </p:txBody>
      </p:sp>
      <p:sp>
        <p:nvSpPr>
          <p:cNvPr id="92" name="Rectangle 91">
            <a:extLst>
              <a:ext uri="{FF2B5EF4-FFF2-40B4-BE49-F238E27FC236}">
                <a16:creationId xmlns:a16="http://schemas.microsoft.com/office/drawing/2014/main" id="{ED4C9E9D-80FE-4C65-A307-AF357A4D69CD}"/>
              </a:ext>
            </a:extLst>
          </p:cNvPr>
          <p:cNvSpPr/>
          <p:nvPr/>
        </p:nvSpPr>
        <p:spPr>
          <a:xfrm>
            <a:off x="5690733" y="307744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3" name="Group 92">
            <a:extLst>
              <a:ext uri="{FF2B5EF4-FFF2-40B4-BE49-F238E27FC236}">
                <a16:creationId xmlns:a16="http://schemas.microsoft.com/office/drawing/2014/main" id="{AC6DC64D-E805-4494-9E68-8C6AC817E9C4}"/>
              </a:ext>
            </a:extLst>
          </p:cNvPr>
          <p:cNvGrpSpPr/>
          <p:nvPr/>
        </p:nvGrpSpPr>
        <p:grpSpPr>
          <a:xfrm>
            <a:off x="5763469" y="3146314"/>
            <a:ext cx="2177048" cy="236334"/>
            <a:chOff x="5217994" y="3655709"/>
            <a:chExt cx="2177048" cy="236334"/>
          </a:xfrm>
          <a:solidFill>
            <a:schemeClr val="bg1"/>
          </a:solidFill>
        </p:grpSpPr>
        <p:sp>
          <p:nvSpPr>
            <p:cNvPr id="94" name="Rectangle 93">
              <a:extLst>
                <a:ext uri="{FF2B5EF4-FFF2-40B4-BE49-F238E27FC236}">
                  <a16:creationId xmlns:a16="http://schemas.microsoft.com/office/drawing/2014/main" id="{71AEB76C-B110-4702-B9BB-7BDEF5E8F048}"/>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5" name="Rectangle 94">
              <a:extLst>
                <a:ext uri="{FF2B5EF4-FFF2-40B4-BE49-F238E27FC236}">
                  <a16:creationId xmlns:a16="http://schemas.microsoft.com/office/drawing/2014/main" id="{9FEA102F-8D28-4606-9398-A0B8539BE12D}"/>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6" name="Rectangle 95">
              <a:extLst>
                <a:ext uri="{FF2B5EF4-FFF2-40B4-BE49-F238E27FC236}">
                  <a16:creationId xmlns:a16="http://schemas.microsoft.com/office/drawing/2014/main" id="{CB908AC0-F7F4-481E-8DFC-9D4A37341271}"/>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8" name="Rectangle 97">
              <a:extLst>
                <a:ext uri="{FF2B5EF4-FFF2-40B4-BE49-F238E27FC236}">
                  <a16:creationId xmlns:a16="http://schemas.microsoft.com/office/drawing/2014/main" id="{7984D368-8234-4D13-BCAA-74DCDBB1D68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9" name="Rectangle 98">
              <a:extLst>
                <a:ext uri="{FF2B5EF4-FFF2-40B4-BE49-F238E27FC236}">
                  <a16:creationId xmlns:a16="http://schemas.microsoft.com/office/drawing/2014/main" id="{16D6E4B9-2B15-4F1C-AD19-CFF6EF65D00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0" name="Rectangle 99">
              <a:extLst>
                <a:ext uri="{FF2B5EF4-FFF2-40B4-BE49-F238E27FC236}">
                  <a16:creationId xmlns:a16="http://schemas.microsoft.com/office/drawing/2014/main" id="{D75A476D-898C-442F-AF73-5D4F0817E4EA}"/>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Rectangle 100">
              <a:extLst>
                <a:ext uri="{FF2B5EF4-FFF2-40B4-BE49-F238E27FC236}">
                  <a16:creationId xmlns:a16="http://schemas.microsoft.com/office/drawing/2014/main" id="{4465F0A8-A4AF-4BB0-9B70-F3D741A4DF9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2" name="Rectangle 101">
              <a:extLst>
                <a:ext uri="{FF2B5EF4-FFF2-40B4-BE49-F238E27FC236}">
                  <a16:creationId xmlns:a16="http://schemas.microsoft.com/office/drawing/2014/main" id="{7FCE8747-9F74-4CCE-B682-4694F7BE4BF7}"/>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3" name="Rectangle 102">
            <a:extLst>
              <a:ext uri="{FF2B5EF4-FFF2-40B4-BE49-F238E27FC236}">
                <a16:creationId xmlns:a16="http://schemas.microsoft.com/office/drawing/2014/main" id="{11DB682B-3E8F-4BD2-8497-AA5A2B92F5E1}"/>
              </a:ext>
            </a:extLst>
          </p:cNvPr>
          <p:cNvSpPr/>
          <p:nvPr/>
        </p:nvSpPr>
        <p:spPr>
          <a:xfrm>
            <a:off x="5689286" y="3443956"/>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4" name="Group 103">
            <a:extLst>
              <a:ext uri="{FF2B5EF4-FFF2-40B4-BE49-F238E27FC236}">
                <a16:creationId xmlns:a16="http://schemas.microsoft.com/office/drawing/2014/main" id="{B0245A48-F1B0-451A-A66C-FAEF4D2CABD7}"/>
              </a:ext>
            </a:extLst>
          </p:cNvPr>
          <p:cNvGrpSpPr/>
          <p:nvPr/>
        </p:nvGrpSpPr>
        <p:grpSpPr>
          <a:xfrm>
            <a:off x="5755672" y="3512824"/>
            <a:ext cx="2177048" cy="236334"/>
            <a:chOff x="5217994" y="3655709"/>
            <a:chExt cx="2177048" cy="236334"/>
          </a:xfrm>
          <a:solidFill>
            <a:schemeClr val="bg1"/>
          </a:solidFill>
        </p:grpSpPr>
        <p:sp>
          <p:nvSpPr>
            <p:cNvPr id="105" name="Rectangle 104">
              <a:extLst>
                <a:ext uri="{FF2B5EF4-FFF2-40B4-BE49-F238E27FC236}">
                  <a16:creationId xmlns:a16="http://schemas.microsoft.com/office/drawing/2014/main" id="{CCFB33CF-05D7-4385-863E-AC484864D63F}"/>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6" name="Rectangle 105">
              <a:extLst>
                <a:ext uri="{FF2B5EF4-FFF2-40B4-BE49-F238E27FC236}">
                  <a16:creationId xmlns:a16="http://schemas.microsoft.com/office/drawing/2014/main" id="{B08A07BA-CE05-42CE-BA77-EEA77DD085B7}"/>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7" name="Rectangle 106">
              <a:extLst>
                <a:ext uri="{FF2B5EF4-FFF2-40B4-BE49-F238E27FC236}">
                  <a16:creationId xmlns:a16="http://schemas.microsoft.com/office/drawing/2014/main" id="{DEE06BDA-6D41-4AA5-8A86-13B19DB1B5A3}"/>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A3AD0ECC-9FEB-4966-958F-C2ECAF78C0AD}"/>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9" name="Rectangle 108">
              <a:extLst>
                <a:ext uri="{FF2B5EF4-FFF2-40B4-BE49-F238E27FC236}">
                  <a16:creationId xmlns:a16="http://schemas.microsoft.com/office/drawing/2014/main" id="{249732EB-AE2C-4AEB-9771-C21E93C30C7D}"/>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Rectangle 109">
              <a:extLst>
                <a:ext uri="{FF2B5EF4-FFF2-40B4-BE49-F238E27FC236}">
                  <a16:creationId xmlns:a16="http://schemas.microsoft.com/office/drawing/2014/main" id="{E49F0A37-916F-404A-BDB0-9F8BA7398BC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1" name="Rectangle 110">
              <a:extLst>
                <a:ext uri="{FF2B5EF4-FFF2-40B4-BE49-F238E27FC236}">
                  <a16:creationId xmlns:a16="http://schemas.microsoft.com/office/drawing/2014/main" id="{73E163FF-3B21-4012-8DAA-9AAA23990DD0}"/>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2" name="Rectangle 111">
              <a:extLst>
                <a:ext uri="{FF2B5EF4-FFF2-40B4-BE49-F238E27FC236}">
                  <a16:creationId xmlns:a16="http://schemas.microsoft.com/office/drawing/2014/main" id="{C20B2996-A962-434C-B0C0-5F6CB6B36CB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3" name="Rectangle 112">
            <a:extLst>
              <a:ext uri="{FF2B5EF4-FFF2-40B4-BE49-F238E27FC236}">
                <a16:creationId xmlns:a16="http://schemas.microsoft.com/office/drawing/2014/main" id="{33945730-1223-47DE-BB29-5F68A2962735}"/>
              </a:ext>
            </a:extLst>
          </p:cNvPr>
          <p:cNvSpPr/>
          <p:nvPr/>
        </p:nvSpPr>
        <p:spPr>
          <a:xfrm>
            <a:off x="5692897" y="3812700"/>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0D0BDA7B-88E9-4C67-9E60-37AD4514576F}"/>
              </a:ext>
            </a:extLst>
          </p:cNvPr>
          <p:cNvGrpSpPr/>
          <p:nvPr/>
        </p:nvGrpSpPr>
        <p:grpSpPr>
          <a:xfrm>
            <a:off x="5759283" y="3881568"/>
            <a:ext cx="2177048" cy="236334"/>
            <a:chOff x="5217994" y="3655709"/>
            <a:chExt cx="2177048" cy="236334"/>
          </a:xfrm>
          <a:solidFill>
            <a:schemeClr val="bg1"/>
          </a:solidFill>
        </p:grpSpPr>
        <p:sp>
          <p:nvSpPr>
            <p:cNvPr id="115" name="Rectangle 114">
              <a:extLst>
                <a:ext uri="{FF2B5EF4-FFF2-40B4-BE49-F238E27FC236}">
                  <a16:creationId xmlns:a16="http://schemas.microsoft.com/office/drawing/2014/main" id="{227C1394-4CF1-488E-A5B3-D77301DB2C87}"/>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3997AD18-B840-4336-AA12-D75E1590B041}"/>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393F772B-4101-46C8-AB18-72C7DAF93CFF}"/>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EA4ABC5F-5F84-4392-8EE1-D30FBC58ABA7}"/>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Rectangle 136">
              <a:extLst>
                <a:ext uri="{FF2B5EF4-FFF2-40B4-BE49-F238E27FC236}">
                  <a16:creationId xmlns:a16="http://schemas.microsoft.com/office/drawing/2014/main" id="{6D388BC0-BF0A-41B1-B585-255A3E7B08E6}"/>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573E7324-5145-4E30-9AC3-F4A8F5F5E3D6}"/>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53109B04-9CB1-4804-AD88-4E3A68DE5B33}"/>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id="{8BA982EF-9D35-4DF3-90A9-C42F9C265489}"/>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94513378-1A47-4881-8E6A-22511D85792F}"/>
              </a:ext>
            </a:extLst>
          </p:cNvPr>
          <p:cNvGrpSpPr/>
          <p:nvPr/>
        </p:nvGrpSpPr>
        <p:grpSpPr>
          <a:xfrm>
            <a:off x="5758847" y="2416614"/>
            <a:ext cx="2180082" cy="607380"/>
            <a:chOff x="8345718" y="2408820"/>
            <a:chExt cx="2180082" cy="607380"/>
          </a:xfrm>
        </p:grpSpPr>
        <p:sp>
          <p:nvSpPr>
            <p:cNvPr id="245" name="Rectangle 244">
              <a:extLst>
                <a:ext uri="{FF2B5EF4-FFF2-40B4-BE49-F238E27FC236}">
                  <a16:creationId xmlns:a16="http://schemas.microsoft.com/office/drawing/2014/main" id="{D23CD6B3-10CA-4352-A5B4-B7C598340051}"/>
                </a:ext>
              </a:extLst>
            </p:cNvPr>
            <p:cNvSpPr/>
            <p:nvPr/>
          </p:nvSpPr>
          <p:spPr>
            <a:xfrm>
              <a:off x="8348752"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6" name="Rectangle 245">
              <a:extLst>
                <a:ext uri="{FF2B5EF4-FFF2-40B4-BE49-F238E27FC236}">
                  <a16:creationId xmlns:a16="http://schemas.microsoft.com/office/drawing/2014/main" id="{14A46A62-5EDA-4E0C-A0D6-7591B38038D8}"/>
                </a:ext>
              </a:extLst>
            </p:cNvPr>
            <p:cNvSpPr/>
            <p:nvPr/>
          </p:nvSpPr>
          <p:spPr>
            <a:xfrm>
              <a:off x="8626556"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7" name="Rectangle 246">
              <a:extLst>
                <a:ext uri="{FF2B5EF4-FFF2-40B4-BE49-F238E27FC236}">
                  <a16:creationId xmlns:a16="http://schemas.microsoft.com/office/drawing/2014/main" id="{90396F04-81BC-4673-A633-F844EEA08B49}"/>
                </a:ext>
              </a:extLst>
            </p:cNvPr>
            <p:cNvSpPr/>
            <p:nvPr/>
          </p:nvSpPr>
          <p:spPr>
            <a:xfrm>
              <a:off x="8904360"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8" name="Rectangle 247">
              <a:extLst>
                <a:ext uri="{FF2B5EF4-FFF2-40B4-BE49-F238E27FC236}">
                  <a16:creationId xmlns:a16="http://schemas.microsoft.com/office/drawing/2014/main" id="{C7B9FD6E-1A4D-41D5-A8B8-8945815D13AE}"/>
                </a:ext>
              </a:extLst>
            </p:cNvPr>
            <p:cNvSpPr/>
            <p:nvPr/>
          </p:nvSpPr>
          <p:spPr>
            <a:xfrm>
              <a:off x="9182164"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1" name="Rectangle 240">
              <a:extLst>
                <a:ext uri="{FF2B5EF4-FFF2-40B4-BE49-F238E27FC236}">
                  <a16:creationId xmlns:a16="http://schemas.microsoft.com/office/drawing/2014/main" id="{5CA395C9-2DE2-4F32-8F3A-94004BC2FC82}"/>
                </a:ext>
              </a:extLst>
            </p:cNvPr>
            <p:cNvSpPr/>
            <p:nvPr/>
          </p:nvSpPr>
          <p:spPr>
            <a:xfrm>
              <a:off x="9459968"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2" name="Rectangle 241">
              <a:extLst>
                <a:ext uri="{FF2B5EF4-FFF2-40B4-BE49-F238E27FC236}">
                  <a16:creationId xmlns:a16="http://schemas.microsoft.com/office/drawing/2014/main" id="{6B8BDDB1-9D1D-4916-BDB9-5135E91FCBCF}"/>
                </a:ext>
              </a:extLst>
            </p:cNvPr>
            <p:cNvSpPr/>
            <p:nvPr/>
          </p:nvSpPr>
          <p:spPr>
            <a:xfrm>
              <a:off x="9737772"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3" name="Rectangle 242">
              <a:extLst>
                <a:ext uri="{FF2B5EF4-FFF2-40B4-BE49-F238E27FC236}">
                  <a16:creationId xmlns:a16="http://schemas.microsoft.com/office/drawing/2014/main" id="{9CC2D6AA-417A-4484-97CD-091665CB8827}"/>
                </a:ext>
              </a:extLst>
            </p:cNvPr>
            <p:cNvSpPr/>
            <p:nvPr/>
          </p:nvSpPr>
          <p:spPr>
            <a:xfrm>
              <a:off x="10015576"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4" name="Rectangle 243">
              <a:extLst>
                <a:ext uri="{FF2B5EF4-FFF2-40B4-BE49-F238E27FC236}">
                  <a16:creationId xmlns:a16="http://schemas.microsoft.com/office/drawing/2014/main" id="{7AEC388B-6010-4F90-9243-4F5A8346F947}"/>
                </a:ext>
              </a:extLst>
            </p:cNvPr>
            <p:cNvSpPr/>
            <p:nvPr/>
          </p:nvSpPr>
          <p:spPr>
            <a:xfrm>
              <a:off x="10293380" y="24088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6" name="Rectangle 255">
              <a:extLst>
                <a:ext uri="{FF2B5EF4-FFF2-40B4-BE49-F238E27FC236}">
                  <a16:creationId xmlns:a16="http://schemas.microsoft.com/office/drawing/2014/main" id="{C079FF3A-BA01-410A-9725-38497EDAB06D}"/>
                </a:ext>
              </a:extLst>
            </p:cNvPr>
            <p:cNvSpPr/>
            <p:nvPr/>
          </p:nvSpPr>
          <p:spPr>
            <a:xfrm>
              <a:off x="8345718" y="2779866"/>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7" name="Rectangle 256">
              <a:extLst>
                <a:ext uri="{FF2B5EF4-FFF2-40B4-BE49-F238E27FC236}">
                  <a16:creationId xmlns:a16="http://schemas.microsoft.com/office/drawing/2014/main" id="{98CC56A5-BABB-4D8A-B373-F4D88AF1E11A}"/>
                </a:ext>
              </a:extLst>
            </p:cNvPr>
            <p:cNvSpPr/>
            <p:nvPr/>
          </p:nvSpPr>
          <p:spPr>
            <a:xfrm>
              <a:off x="8623522" y="2779866"/>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3325B245-8D16-4D91-B3AC-50D07432D761}"/>
              </a:ext>
            </a:extLst>
          </p:cNvPr>
          <p:cNvGrpSpPr/>
          <p:nvPr/>
        </p:nvGrpSpPr>
        <p:grpSpPr>
          <a:xfrm>
            <a:off x="5761881" y="2787864"/>
            <a:ext cx="2177048" cy="1333917"/>
            <a:chOff x="5763469" y="2783169"/>
            <a:chExt cx="2177048" cy="1333917"/>
          </a:xfrm>
        </p:grpSpPr>
        <p:sp>
          <p:nvSpPr>
            <p:cNvPr id="258" name="Rectangle 257">
              <a:extLst>
                <a:ext uri="{FF2B5EF4-FFF2-40B4-BE49-F238E27FC236}">
                  <a16:creationId xmlns:a16="http://schemas.microsoft.com/office/drawing/2014/main" id="{9020B6EE-805F-4F95-A8B0-BA71F658B235}"/>
                </a:ext>
              </a:extLst>
            </p:cNvPr>
            <p:cNvSpPr/>
            <p:nvPr/>
          </p:nvSpPr>
          <p:spPr>
            <a:xfrm>
              <a:off x="6314526"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9" name="Rectangle 258">
              <a:extLst>
                <a:ext uri="{FF2B5EF4-FFF2-40B4-BE49-F238E27FC236}">
                  <a16:creationId xmlns:a16="http://schemas.microsoft.com/office/drawing/2014/main" id="{2A4C221E-A940-46B7-A750-A89E2FFAF64B}"/>
                </a:ext>
              </a:extLst>
            </p:cNvPr>
            <p:cNvSpPr/>
            <p:nvPr/>
          </p:nvSpPr>
          <p:spPr>
            <a:xfrm>
              <a:off x="6592330"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2" name="Rectangle 251">
              <a:extLst>
                <a:ext uri="{FF2B5EF4-FFF2-40B4-BE49-F238E27FC236}">
                  <a16:creationId xmlns:a16="http://schemas.microsoft.com/office/drawing/2014/main" id="{08999FB5-BBDE-42B5-AE9B-50FD6FD18FDA}"/>
                </a:ext>
              </a:extLst>
            </p:cNvPr>
            <p:cNvSpPr/>
            <p:nvPr/>
          </p:nvSpPr>
          <p:spPr>
            <a:xfrm>
              <a:off x="6870134"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3" name="Rectangle 252">
              <a:extLst>
                <a:ext uri="{FF2B5EF4-FFF2-40B4-BE49-F238E27FC236}">
                  <a16:creationId xmlns:a16="http://schemas.microsoft.com/office/drawing/2014/main" id="{88DE68CF-B1FC-4BC1-AE3E-DE7DD1F10A53}"/>
                </a:ext>
              </a:extLst>
            </p:cNvPr>
            <p:cNvSpPr/>
            <p:nvPr/>
          </p:nvSpPr>
          <p:spPr>
            <a:xfrm>
              <a:off x="7147938"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4" name="Rectangle 253">
              <a:extLst>
                <a:ext uri="{FF2B5EF4-FFF2-40B4-BE49-F238E27FC236}">
                  <a16:creationId xmlns:a16="http://schemas.microsoft.com/office/drawing/2014/main" id="{3689C260-9FBF-4667-AE8A-FD3E9F0CDD55}"/>
                </a:ext>
              </a:extLst>
            </p:cNvPr>
            <p:cNvSpPr/>
            <p:nvPr/>
          </p:nvSpPr>
          <p:spPr>
            <a:xfrm>
              <a:off x="7425742"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5" name="Rectangle 254">
              <a:extLst>
                <a:ext uri="{FF2B5EF4-FFF2-40B4-BE49-F238E27FC236}">
                  <a16:creationId xmlns:a16="http://schemas.microsoft.com/office/drawing/2014/main" id="{132C09CF-1DA6-4116-B639-C6D36F63BED5}"/>
                </a:ext>
              </a:extLst>
            </p:cNvPr>
            <p:cNvSpPr/>
            <p:nvPr/>
          </p:nvSpPr>
          <p:spPr>
            <a:xfrm>
              <a:off x="7703546" y="2783169"/>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7" name="Rectangle 266">
              <a:extLst>
                <a:ext uri="{FF2B5EF4-FFF2-40B4-BE49-F238E27FC236}">
                  <a16:creationId xmlns:a16="http://schemas.microsoft.com/office/drawing/2014/main" id="{2C1738A4-20A7-4D12-B2D1-D8841384BDA4}"/>
                </a:ext>
              </a:extLst>
            </p:cNvPr>
            <p:cNvSpPr/>
            <p:nvPr/>
          </p:nvSpPr>
          <p:spPr>
            <a:xfrm>
              <a:off x="5763469"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8" name="Rectangle 267">
              <a:extLst>
                <a:ext uri="{FF2B5EF4-FFF2-40B4-BE49-F238E27FC236}">
                  <a16:creationId xmlns:a16="http://schemas.microsoft.com/office/drawing/2014/main" id="{9B185313-8BD7-40ED-9697-BCDCCB3ED707}"/>
                </a:ext>
              </a:extLst>
            </p:cNvPr>
            <p:cNvSpPr/>
            <p:nvPr/>
          </p:nvSpPr>
          <p:spPr>
            <a:xfrm>
              <a:off x="6041273"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9" name="Rectangle 268">
              <a:extLst>
                <a:ext uri="{FF2B5EF4-FFF2-40B4-BE49-F238E27FC236}">
                  <a16:creationId xmlns:a16="http://schemas.microsoft.com/office/drawing/2014/main" id="{C2C3C90B-21BA-452C-8291-796178FE9999}"/>
                </a:ext>
              </a:extLst>
            </p:cNvPr>
            <p:cNvSpPr/>
            <p:nvPr/>
          </p:nvSpPr>
          <p:spPr>
            <a:xfrm>
              <a:off x="6319077"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0" name="Rectangle 269">
              <a:extLst>
                <a:ext uri="{FF2B5EF4-FFF2-40B4-BE49-F238E27FC236}">
                  <a16:creationId xmlns:a16="http://schemas.microsoft.com/office/drawing/2014/main" id="{00749E8D-F989-4C0E-A96B-8E427858A0B3}"/>
                </a:ext>
              </a:extLst>
            </p:cNvPr>
            <p:cNvSpPr/>
            <p:nvPr/>
          </p:nvSpPr>
          <p:spPr>
            <a:xfrm>
              <a:off x="6596881" y="3880752"/>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3" name="Rectangle 262">
              <a:extLst>
                <a:ext uri="{FF2B5EF4-FFF2-40B4-BE49-F238E27FC236}">
                  <a16:creationId xmlns:a16="http://schemas.microsoft.com/office/drawing/2014/main" id="{120DB819-89E2-444A-8F28-64246D995820}"/>
                </a:ext>
              </a:extLst>
            </p:cNvPr>
            <p:cNvSpPr/>
            <p:nvPr/>
          </p:nvSpPr>
          <p:spPr>
            <a:xfrm>
              <a:off x="6874685"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4" name="Rectangle 263">
              <a:extLst>
                <a:ext uri="{FF2B5EF4-FFF2-40B4-BE49-F238E27FC236}">
                  <a16:creationId xmlns:a16="http://schemas.microsoft.com/office/drawing/2014/main" id="{CF8399B6-E990-47EC-B1BD-CCE841205A7F}"/>
                </a:ext>
              </a:extLst>
            </p:cNvPr>
            <p:cNvSpPr/>
            <p:nvPr/>
          </p:nvSpPr>
          <p:spPr>
            <a:xfrm>
              <a:off x="7152489"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Rectangle 264">
              <a:extLst>
                <a:ext uri="{FF2B5EF4-FFF2-40B4-BE49-F238E27FC236}">
                  <a16:creationId xmlns:a16="http://schemas.microsoft.com/office/drawing/2014/main" id="{1A67685B-142B-4D5E-8FA2-DD1D13E8FC58}"/>
                </a:ext>
              </a:extLst>
            </p:cNvPr>
            <p:cNvSpPr/>
            <p:nvPr/>
          </p:nvSpPr>
          <p:spPr>
            <a:xfrm>
              <a:off x="7430293"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Rectangle 265">
              <a:extLst>
                <a:ext uri="{FF2B5EF4-FFF2-40B4-BE49-F238E27FC236}">
                  <a16:creationId xmlns:a16="http://schemas.microsoft.com/office/drawing/2014/main" id="{2E08C709-47A4-4D2E-B9C4-B99F5B535162}"/>
                </a:ext>
              </a:extLst>
            </p:cNvPr>
            <p:cNvSpPr/>
            <p:nvPr/>
          </p:nvSpPr>
          <p:spPr>
            <a:xfrm>
              <a:off x="7708097" y="3880752"/>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5" name="Group 14">
            <a:extLst>
              <a:ext uri="{FF2B5EF4-FFF2-40B4-BE49-F238E27FC236}">
                <a16:creationId xmlns:a16="http://schemas.microsoft.com/office/drawing/2014/main" id="{EC0A76D0-0C04-4281-9195-9D252AB54B98}"/>
              </a:ext>
            </a:extLst>
          </p:cNvPr>
          <p:cNvGrpSpPr/>
          <p:nvPr/>
        </p:nvGrpSpPr>
        <p:grpSpPr>
          <a:xfrm>
            <a:off x="5761881" y="3150350"/>
            <a:ext cx="2177048" cy="602253"/>
            <a:chOff x="8344045" y="3513823"/>
            <a:chExt cx="2177048" cy="602253"/>
          </a:xfrm>
        </p:grpSpPr>
        <p:sp>
          <p:nvSpPr>
            <p:cNvPr id="278" name="Rectangle 277">
              <a:extLst>
                <a:ext uri="{FF2B5EF4-FFF2-40B4-BE49-F238E27FC236}">
                  <a16:creationId xmlns:a16="http://schemas.microsoft.com/office/drawing/2014/main" id="{65C2E680-53F0-4B4A-A58E-E8B7CCE63838}"/>
                </a:ext>
              </a:extLst>
            </p:cNvPr>
            <p:cNvSpPr/>
            <p:nvPr/>
          </p:nvSpPr>
          <p:spPr>
            <a:xfrm>
              <a:off x="8344045"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9" name="Rectangle 278">
              <a:extLst>
                <a:ext uri="{FF2B5EF4-FFF2-40B4-BE49-F238E27FC236}">
                  <a16:creationId xmlns:a16="http://schemas.microsoft.com/office/drawing/2014/main" id="{962C7E78-A338-474A-9A13-3C2D0B4A24BB}"/>
                </a:ext>
              </a:extLst>
            </p:cNvPr>
            <p:cNvSpPr/>
            <p:nvPr/>
          </p:nvSpPr>
          <p:spPr>
            <a:xfrm>
              <a:off x="8621849"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0" name="Rectangle 279">
              <a:extLst>
                <a:ext uri="{FF2B5EF4-FFF2-40B4-BE49-F238E27FC236}">
                  <a16:creationId xmlns:a16="http://schemas.microsoft.com/office/drawing/2014/main" id="{07C2476E-096B-45C8-800E-33CB0D3AAABD}"/>
                </a:ext>
              </a:extLst>
            </p:cNvPr>
            <p:cNvSpPr/>
            <p:nvPr/>
          </p:nvSpPr>
          <p:spPr>
            <a:xfrm>
              <a:off x="8899653"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1" name="Rectangle 280">
              <a:extLst>
                <a:ext uri="{FF2B5EF4-FFF2-40B4-BE49-F238E27FC236}">
                  <a16:creationId xmlns:a16="http://schemas.microsoft.com/office/drawing/2014/main" id="{1B2868F0-F059-40D0-925B-4D3D82D605DE}"/>
                </a:ext>
              </a:extLst>
            </p:cNvPr>
            <p:cNvSpPr/>
            <p:nvPr/>
          </p:nvSpPr>
          <p:spPr>
            <a:xfrm>
              <a:off x="9177457"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4" name="Rectangle 273">
              <a:extLst>
                <a:ext uri="{FF2B5EF4-FFF2-40B4-BE49-F238E27FC236}">
                  <a16:creationId xmlns:a16="http://schemas.microsoft.com/office/drawing/2014/main" id="{768AC3BB-86F3-41C0-9527-9D5DE60DF8C8}"/>
                </a:ext>
              </a:extLst>
            </p:cNvPr>
            <p:cNvSpPr/>
            <p:nvPr/>
          </p:nvSpPr>
          <p:spPr>
            <a:xfrm>
              <a:off x="9455261"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5" name="Rectangle 274">
              <a:extLst>
                <a:ext uri="{FF2B5EF4-FFF2-40B4-BE49-F238E27FC236}">
                  <a16:creationId xmlns:a16="http://schemas.microsoft.com/office/drawing/2014/main" id="{FA08EAC8-6ACD-41CD-8F3B-498CA43D6684}"/>
                </a:ext>
              </a:extLst>
            </p:cNvPr>
            <p:cNvSpPr/>
            <p:nvPr/>
          </p:nvSpPr>
          <p:spPr>
            <a:xfrm>
              <a:off x="9733065"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6" name="Rectangle 275">
              <a:extLst>
                <a:ext uri="{FF2B5EF4-FFF2-40B4-BE49-F238E27FC236}">
                  <a16:creationId xmlns:a16="http://schemas.microsoft.com/office/drawing/2014/main" id="{15323466-A06B-4871-B15F-57A1DF180F23}"/>
                </a:ext>
              </a:extLst>
            </p:cNvPr>
            <p:cNvSpPr/>
            <p:nvPr/>
          </p:nvSpPr>
          <p:spPr>
            <a:xfrm>
              <a:off x="10010869"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7" name="Rectangle 276">
              <a:extLst>
                <a:ext uri="{FF2B5EF4-FFF2-40B4-BE49-F238E27FC236}">
                  <a16:creationId xmlns:a16="http://schemas.microsoft.com/office/drawing/2014/main" id="{E7EEF680-C11C-4F87-9E58-1FAC3C2FC815}"/>
                </a:ext>
              </a:extLst>
            </p:cNvPr>
            <p:cNvSpPr/>
            <p:nvPr/>
          </p:nvSpPr>
          <p:spPr>
            <a:xfrm>
              <a:off x="10288673" y="3513823"/>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9" name="Rectangle 288">
              <a:extLst>
                <a:ext uri="{FF2B5EF4-FFF2-40B4-BE49-F238E27FC236}">
                  <a16:creationId xmlns:a16="http://schemas.microsoft.com/office/drawing/2014/main" id="{92A838DA-0D68-499F-918C-77A1B18F10E7}"/>
                </a:ext>
              </a:extLst>
            </p:cNvPr>
            <p:cNvSpPr/>
            <p:nvPr/>
          </p:nvSpPr>
          <p:spPr>
            <a:xfrm>
              <a:off x="8344912"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0" name="Rectangle 289">
              <a:extLst>
                <a:ext uri="{FF2B5EF4-FFF2-40B4-BE49-F238E27FC236}">
                  <a16:creationId xmlns:a16="http://schemas.microsoft.com/office/drawing/2014/main" id="{731795A1-18FE-4A91-8DC4-9BFA719D95AD}"/>
                </a:ext>
              </a:extLst>
            </p:cNvPr>
            <p:cNvSpPr/>
            <p:nvPr/>
          </p:nvSpPr>
          <p:spPr>
            <a:xfrm>
              <a:off x="8622716"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5D1EDDA3-8B3D-48B4-93D5-D5170CF64604}"/>
              </a:ext>
            </a:extLst>
          </p:cNvPr>
          <p:cNvGrpSpPr/>
          <p:nvPr/>
        </p:nvGrpSpPr>
        <p:grpSpPr>
          <a:xfrm>
            <a:off x="6313705" y="3515615"/>
            <a:ext cx="1621440" cy="236334"/>
            <a:chOff x="8900520" y="3879742"/>
            <a:chExt cx="1621440" cy="236334"/>
          </a:xfrm>
        </p:grpSpPr>
        <p:sp>
          <p:nvSpPr>
            <p:cNvPr id="291" name="Rectangle 290">
              <a:extLst>
                <a:ext uri="{FF2B5EF4-FFF2-40B4-BE49-F238E27FC236}">
                  <a16:creationId xmlns:a16="http://schemas.microsoft.com/office/drawing/2014/main" id="{B722A3D8-C11B-4ACE-9193-7544E1A0D1F3}"/>
                </a:ext>
              </a:extLst>
            </p:cNvPr>
            <p:cNvSpPr/>
            <p:nvPr/>
          </p:nvSpPr>
          <p:spPr>
            <a:xfrm>
              <a:off x="8900520"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2" name="Rectangle 291">
              <a:extLst>
                <a:ext uri="{FF2B5EF4-FFF2-40B4-BE49-F238E27FC236}">
                  <a16:creationId xmlns:a16="http://schemas.microsoft.com/office/drawing/2014/main" id="{14D2AECC-B800-4BA7-95F5-C6962BFDE49E}"/>
                </a:ext>
              </a:extLst>
            </p:cNvPr>
            <p:cNvSpPr/>
            <p:nvPr/>
          </p:nvSpPr>
          <p:spPr>
            <a:xfrm>
              <a:off x="9178324"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5" name="Rectangle 284">
              <a:extLst>
                <a:ext uri="{FF2B5EF4-FFF2-40B4-BE49-F238E27FC236}">
                  <a16:creationId xmlns:a16="http://schemas.microsoft.com/office/drawing/2014/main" id="{2ADDBF59-FE30-4E2E-8DB1-EA1F817961DF}"/>
                </a:ext>
              </a:extLst>
            </p:cNvPr>
            <p:cNvSpPr/>
            <p:nvPr/>
          </p:nvSpPr>
          <p:spPr>
            <a:xfrm>
              <a:off x="9456128"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6" name="Rectangle 285">
              <a:extLst>
                <a:ext uri="{FF2B5EF4-FFF2-40B4-BE49-F238E27FC236}">
                  <a16:creationId xmlns:a16="http://schemas.microsoft.com/office/drawing/2014/main" id="{28A39CEE-C010-4C41-8DB0-BA8C837E268E}"/>
                </a:ext>
              </a:extLst>
            </p:cNvPr>
            <p:cNvSpPr/>
            <p:nvPr/>
          </p:nvSpPr>
          <p:spPr>
            <a:xfrm>
              <a:off x="9733932"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7" name="Rectangle 286">
              <a:extLst>
                <a:ext uri="{FF2B5EF4-FFF2-40B4-BE49-F238E27FC236}">
                  <a16:creationId xmlns:a16="http://schemas.microsoft.com/office/drawing/2014/main" id="{3B2089AB-C04D-44E3-9843-365324DA26A8}"/>
                </a:ext>
              </a:extLst>
            </p:cNvPr>
            <p:cNvSpPr/>
            <p:nvPr/>
          </p:nvSpPr>
          <p:spPr>
            <a:xfrm>
              <a:off x="10011736"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8" name="Rectangle 287">
              <a:extLst>
                <a:ext uri="{FF2B5EF4-FFF2-40B4-BE49-F238E27FC236}">
                  <a16:creationId xmlns:a16="http://schemas.microsoft.com/office/drawing/2014/main" id="{8805F971-0D56-4EA8-990D-C0EB8D9716EE}"/>
                </a:ext>
              </a:extLst>
            </p:cNvPr>
            <p:cNvSpPr/>
            <p:nvPr/>
          </p:nvSpPr>
          <p:spPr>
            <a:xfrm>
              <a:off x="10289540" y="3879742"/>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93" name="TextBox 292">
            <a:extLst>
              <a:ext uri="{FF2B5EF4-FFF2-40B4-BE49-F238E27FC236}">
                <a16:creationId xmlns:a16="http://schemas.microsoft.com/office/drawing/2014/main" id="{F532FC29-CAC7-4C1D-8120-04636C8EEBC2}"/>
              </a:ext>
            </a:extLst>
          </p:cNvPr>
          <p:cNvSpPr txBox="1"/>
          <p:nvPr/>
        </p:nvSpPr>
        <p:spPr>
          <a:xfrm>
            <a:off x="3652192" y="3059465"/>
            <a:ext cx="2006640" cy="369332"/>
          </a:xfrm>
          <a:prstGeom prst="rect">
            <a:avLst/>
          </a:prstGeom>
          <a:noFill/>
        </p:spPr>
        <p:txBody>
          <a:bodyPr wrap="none" rtlCol="0">
            <a:spAutoFit/>
          </a:bodyPr>
          <a:lstStyle/>
          <a:p>
            <a:r>
              <a:rPr lang="en-US" dirty="0"/>
              <a:t>Large Page Frame 3</a:t>
            </a:r>
          </a:p>
        </p:txBody>
      </p:sp>
      <p:sp>
        <p:nvSpPr>
          <p:cNvPr id="294" name="TextBox 293">
            <a:extLst>
              <a:ext uri="{FF2B5EF4-FFF2-40B4-BE49-F238E27FC236}">
                <a16:creationId xmlns:a16="http://schemas.microsoft.com/office/drawing/2014/main" id="{0823754B-DF2F-4E7A-800D-52F37120C1C0}"/>
              </a:ext>
            </a:extLst>
          </p:cNvPr>
          <p:cNvSpPr txBox="1"/>
          <p:nvPr/>
        </p:nvSpPr>
        <p:spPr>
          <a:xfrm>
            <a:off x="3652192" y="3425795"/>
            <a:ext cx="2006640" cy="369332"/>
          </a:xfrm>
          <a:prstGeom prst="rect">
            <a:avLst/>
          </a:prstGeom>
          <a:noFill/>
        </p:spPr>
        <p:txBody>
          <a:bodyPr wrap="none" rtlCol="0">
            <a:spAutoFit/>
          </a:bodyPr>
          <a:lstStyle/>
          <a:p>
            <a:r>
              <a:rPr lang="en-US" dirty="0"/>
              <a:t>Large Page Frame 4</a:t>
            </a:r>
          </a:p>
        </p:txBody>
      </p:sp>
      <p:sp>
        <p:nvSpPr>
          <p:cNvPr id="295" name="TextBox 294">
            <a:extLst>
              <a:ext uri="{FF2B5EF4-FFF2-40B4-BE49-F238E27FC236}">
                <a16:creationId xmlns:a16="http://schemas.microsoft.com/office/drawing/2014/main" id="{12DC78C8-4CCE-4694-A071-74160002FD43}"/>
              </a:ext>
            </a:extLst>
          </p:cNvPr>
          <p:cNvSpPr txBox="1"/>
          <p:nvPr/>
        </p:nvSpPr>
        <p:spPr>
          <a:xfrm>
            <a:off x="3652192" y="3822271"/>
            <a:ext cx="2006640" cy="369332"/>
          </a:xfrm>
          <a:prstGeom prst="rect">
            <a:avLst/>
          </a:prstGeom>
          <a:noFill/>
        </p:spPr>
        <p:txBody>
          <a:bodyPr wrap="none" rtlCol="0">
            <a:spAutoFit/>
          </a:bodyPr>
          <a:lstStyle/>
          <a:p>
            <a:r>
              <a:rPr lang="en-US" dirty="0"/>
              <a:t>Large Page Frame 5</a:t>
            </a:r>
          </a:p>
        </p:txBody>
      </p:sp>
      <p:sp>
        <p:nvSpPr>
          <p:cNvPr id="97" name="Rectangle 96">
            <a:extLst>
              <a:ext uri="{FF2B5EF4-FFF2-40B4-BE49-F238E27FC236}">
                <a16:creationId xmlns:a16="http://schemas.microsoft.com/office/drawing/2014/main" id="{440F7AEB-5C5A-4448-9E54-F59FD4DC0B7D}"/>
              </a:ext>
            </a:extLst>
          </p:cNvPr>
          <p:cNvSpPr/>
          <p:nvPr/>
        </p:nvSpPr>
        <p:spPr>
          <a:xfrm>
            <a:off x="5696175" y="2344988"/>
            <a:ext cx="2319698"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7" name="Rectangle 296">
            <a:extLst>
              <a:ext uri="{FF2B5EF4-FFF2-40B4-BE49-F238E27FC236}">
                <a16:creationId xmlns:a16="http://schemas.microsoft.com/office/drawing/2014/main" id="{6FE7344B-5E81-4BE7-B3BA-167CD33C19B6}"/>
              </a:ext>
            </a:extLst>
          </p:cNvPr>
          <p:cNvSpPr/>
          <p:nvPr/>
        </p:nvSpPr>
        <p:spPr>
          <a:xfrm>
            <a:off x="5693793" y="2718149"/>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8" name="Rectangle 297">
            <a:extLst>
              <a:ext uri="{FF2B5EF4-FFF2-40B4-BE49-F238E27FC236}">
                <a16:creationId xmlns:a16="http://schemas.microsoft.com/office/drawing/2014/main" id="{31805454-D18E-43D3-A4B0-1FB9383909CE}"/>
              </a:ext>
            </a:extLst>
          </p:cNvPr>
          <p:cNvSpPr/>
          <p:nvPr/>
        </p:nvSpPr>
        <p:spPr>
          <a:xfrm>
            <a:off x="5693793" y="3813961"/>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5BAC4ED8-C021-44C1-B6B8-CDD206689CD6}"/>
              </a:ext>
            </a:extLst>
          </p:cNvPr>
          <p:cNvSpPr/>
          <p:nvPr/>
        </p:nvSpPr>
        <p:spPr>
          <a:xfrm>
            <a:off x="5693793" y="3087258"/>
            <a:ext cx="2322080"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295">
            <a:extLst>
              <a:ext uri="{FF2B5EF4-FFF2-40B4-BE49-F238E27FC236}">
                <a16:creationId xmlns:a16="http://schemas.microsoft.com/office/drawing/2014/main" id="{27A90573-B648-4D92-BE97-E7DF70B1E6EF}"/>
              </a:ext>
            </a:extLst>
          </p:cNvPr>
          <p:cNvSpPr/>
          <p:nvPr/>
        </p:nvSpPr>
        <p:spPr>
          <a:xfrm>
            <a:off x="5697660" y="3448215"/>
            <a:ext cx="2318213" cy="369091"/>
          </a:xfrm>
          <a:prstGeom prst="rect">
            <a:avLst/>
          </a:prstGeom>
          <a:solidFill>
            <a:srgbClr val="00B0F0">
              <a:alpha val="80000"/>
            </a:srgb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8"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654" y="2362689"/>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29"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163" y="2737479"/>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0"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0901" y="3131613"/>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1"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3163" y="3505462"/>
            <a:ext cx="311616" cy="324736"/>
          </a:xfrm>
          <a:prstGeom prst="rect">
            <a:avLst/>
          </a:prstGeom>
          <a:noFill/>
          <a:extLst>
            <a:ext uri="{909E8E84-426E-40DD-AFC4-6F175D3DCCD1}">
              <a14:hiddenFill xmlns:a14="http://schemas.microsoft.com/office/drawing/2010/main">
                <a:solidFill>
                  <a:srgbClr val="FFFFFF"/>
                </a:solidFill>
              </a14:hiddenFill>
            </a:ext>
          </a:extLst>
        </p:spPr>
      </p:pic>
      <p:pic>
        <p:nvPicPr>
          <p:cNvPr id="132"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82586" y="3866867"/>
            <a:ext cx="311616" cy="324736"/>
          </a:xfrm>
          <a:prstGeom prst="rect">
            <a:avLst/>
          </a:prstGeom>
          <a:noFill/>
          <a:extLst>
            <a:ext uri="{909E8E84-426E-40DD-AFC4-6F175D3DCCD1}">
              <a14:hiddenFill xmlns:a14="http://schemas.microsoft.com/office/drawing/2010/main">
                <a:solidFill>
                  <a:srgbClr val="FFFFFF"/>
                </a:solidFill>
              </a14:hiddenFill>
            </a:ext>
          </a:extLst>
        </p:spPr>
      </p:pic>
      <p:sp>
        <p:nvSpPr>
          <p:cNvPr id="133" name="Rounded Rectangle 163">
            <a:extLst>
              <a:ext uri="{FF2B5EF4-FFF2-40B4-BE49-F238E27FC236}">
                <a16:creationId xmlns:a16="http://schemas.microsoft.com/office/drawing/2014/main" id="{404EDC60-D554-4DC8-B827-CF47255B3D2C}"/>
              </a:ext>
            </a:extLst>
          </p:cNvPr>
          <p:cNvSpPr/>
          <p:nvPr/>
        </p:nvSpPr>
        <p:spPr>
          <a:xfrm>
            <a:off x="2276629" y="4566880"/>
            <a:ext cx="3825335" cy="971763"/>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0066FF"/>
                </a:solidFill>
              </a:rPr>
              <a:t>Can coalesce </a:t>
            </a:r>
          </a:p>
          <a:p>
            <a:pPr algn="ctr"/>
            <a:r>
              <a:rPr lang="en-US" sz="2800" b="1" dirty="0">
                <a:solidFill>
                  <a:srgbClr val="0066FF"/>
                </a:solidFill>
              </a:rPr>
              <a:t>(without moving data)</a:t>
            </a:r>
          </a:p>
        </p:txBody>
      </p:sp>
    </p:spTree>
    <p:extLst>
      <p:ext uri="{BB962C8B-B14F-4D97-AF65-F5344CB8AC3E}">
        <p14:creationId xmlns:p14="http://schemas.microsoft.com/office/powerpoint/2010/main" val="991223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randombar(horizontal)">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2" nodeType="clickEffect">
                                  <p:stCondLst>
                                    <p:cond delay="0"/>
                                  </p:stCondLst>
                                  <p:childTnLst>
                                    <p:set>
                                      <p:cBhvr>
                                        <p:cTn id="11" dur="1" fill="hold">
                                          <p:stCondLst>
                                            <p:cond delay="0"/>
                                          </p:stCondLst>
                                        </p:cTn>
                                        <p:tgtEl>
                                          <p:spTgt spid="140"/>
                                        </p:tgtEl>
                                        <p:attrNameLst>
                                          <p:attrName>style.visibility</p:attrName>
                                        </p:attrNameLst>
                                      </p:cBhvr>
                                      <p:to>
                                        <p:strVal val="visible"/>
                                      </p:to>
                                    </p:set>
                                    <p:animEffect transition="in" filter="randombar(horizontal)">
                                      <p:cBhvr>
                                        <p:cTn id="12" dur="500"/>
                                        <p:tgtEl>
                                          <p:spTgt spid="140"/>
                                        </p:tgtEl>
                                      </p:cBhvr>
                                    </p:animEffect>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randombar(horizontal)">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2" nodeType="clickEffect">
                                  <p:stCondLst>
                                    <p:cond delay="0"/>
                                  </p:stCondLst>
                                  <p:childTnLst>
                                    <p:set>
                                      <p:cBhvr>
                                        <p:cTn id="20" dur="1" fill="hold">
                                          <p:stCondLst>
                                            <p:cond delay="0"/>
                                          </p:stCondLst>
                                        </p:cTn>
                                        <p:tgtEl>
                                          <p:spTgt spid="141"/>
                                        </p:tgtEl>
                                        <p:attrNameLst>
                                          <p:attrName>style.visibility</p:attrName>
                                        </p:attrNameLst>
                                      </p:cBhvr>
                                      <p:to>
                                        <p:strVal val="visible"/>
                                      </p:to>
                                    </p:set>
                                    <p:animEffect transition="in" filter="randombar(horizontal)">
                                      <p:cBhvr>
                                        <p:cTn id="21" dur="500"/>
                                        <p:tgtEl>
                                          <p:spTgt spid="141"/>
                                        </p:tgtEl>
                                      </p:cBhvr>
                                    </p:animEffect>
                                  </p:childTnLst>
                                </p:cTn>
                              </p:par>
                            </p:childTnLst>
                          </p:cTn>
                        </p:par>
                        <p:par>
                          <p:cTn id="22" fill="hold">
                            <p:stCondLst>
                              <p:cond delay="500"/>
                            </p:stCondLst>
                            <p:childTnLst>
                              <p:par>
                                <p:cTn id="23" presetID="14" presetClass="entr" presetSubtype="1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randombar(horizontal)">
                                      <p:cBhvr>
                                        <p:cTn id="25" dur="5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2" nodeType="clickEffect">
                                  <p:stCondLst>
                                    <p:cond delay="0"/>
                                  </p:stCondLst>
                                  <p:childTnLst>
                                    <p:set>
                                      <p:cBhvr>
                                        <p:cTn id="29" dur="1" fill="hold">
                                          <p:stCondLst>
                                            <p:cond delay="0"/>
                                          </p:stCondLst>
                                        </p:cTn>
                                        <p:tgtEl>
                                          <p:spTgt spid="142"/>
                                        </p:tgtEl>
                                        <p:attrNameLst>
                                          <p:attrName>style.visibility</p:attrName>
                                        </p:attrNameLst>
                                      </p:cBhvr>
                                      <p:to>
                                        <p:strVal val="visible"/>
                                      </p:to>
                                    </p:set>
                                    <p:animEffect transition="in" filter="randombar(horizontal)">
                                      <p:cBhvr>
                                        <p:cTn id="30" dur="500"/>
                                        <p:tgtEl>
                                          <p:spTgt spid="142"/>
                                        </p:tgtEl>
                                      </p:cBhvr>
                                    </p:animEffect>
                                  </p:childTnLst>
                                </p:cTn>
                              </p:par>
                            </p:childTnLst>
                          </p:cTn>
                        </p:par>
                        <p:par>
                          <p:cTn id="31" fill="hold">
                            <p:stCondLst>
                              <p:cond delay="500"/>
                            </p:stCondLst>
                            <p:childTnLst>
                              <p:par>
                                <p:cTn id="32" presetID="14" presetClass="entr" presetSubtype="10" fill="hold"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grpId="2" nodeType="clickEffect">
                                  <p:stCondLst>
                                    <p:cond delay="0"/>
                                  </p:stCondLst>
                                  <p:childTnLst>
                                    <p:set>
                                      <p:cBhvr>
                                        <p:cTn id="38" dur="1" fill="hold">
                                          <p:stCondLst>
                                            <p:cond delay="0"/>
                                          </p:stCondLst>
                                        </p:cTn>
                                        <p:tgtEl>
                                          <p:spTgt spid="173"/>
                                        </p:tgtEl>
                                        <p:attrNameLst>
                                          <p:attrName>style.visibility</p:attrName>
                                        </p:attrNameLst>
                                      </p:cBhvr>
                                      <p:to>
                                        <p:strVal val="visible"/>
                                      </p:to>
                                    </p:set>
                                    <p:animEffect transition="in" filter="randombar(horizontal)">
                                      <p:cBhvr>
                                        <p:cTn id="39" dur="500"/>
                                        <p:tgtEl>
                                          <p:spTgt spid="173"/>
                                        </p:tgtEl>
                                      </p:cBhvr>
                                    </p:animEffect>
                                  </p:childTnLst>
                                </p:cTn>
                              </p:par>
                            </p:childTnLst>
                          </p:cTn>
                        </p:par>
                        <p:par>
                          <p:cTn id="40" fill="hold">
                            <p:stCondLst>
                              <p:cond delay="500"/>
                            </p:stCondLst>
                            <p:childTnLst>
                              <p:par>
                                <p:cTn id="41" presetID="14" presetClass="entr" presetSubtype="10" fill="hold" nodeType="after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randombar(horizontal)">
                                      <p:cBhvr>
                                        <p:cTn id="43" dur="5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86"/>
                                        </p:tgtEl>
                                        <p:attrNameLst>
                                          <p:attrName>style.visibility</p:attrName>
                                        </p:attrNameLst>
                                      </p:cBhvr>
                                      <p:to>
                                        <p:strVal val="visible"/>
                                      </p:to>
                                    </p:set>
                                    <p:animEffect transition="in" filter="randombar(horizontal)">
                                      <p:cBhvr>
                                        <p:cTn id="48" dur="500"/>
                                        <p:tgtEl>
                                          <p:spTgt spid="186"/>
                                        </p:tgtEl>
                                      </p:cBhvr>
                                    </p:animEffect>
                                  </p:childTnLst>
                                </p:cTn>
                              </p:par>
                            </p:childTnLst>
                          </p:cTn>
                        </p:par>
                        <p:par>
                          <p:cTn id="49" fill="hold">
                            <p:stCondLst>
                              <p:cond delay="500"/>
                            </p:stCondLst>
                            <p:childTnLst>
                              <p:par>
                                <p:cTn id="50" presetID="14" presetClass="entr" presetSubtype="10" fill="hold" grpId="0" nodeType="afterEffect">
                                  <p:stCondLst>
                                    <p:cond delay="0"/>
                                  </p:stCondLst>
                                  <p:childTnLst>
                                    <p:set>
                                      <p:cBhvr>
                                        <p:cTn id="51" dur="1" fill="hold">
                                          <p:stCondLst>
                                            <p:cond delay="0"/>
                                          </p:stCondLst>
                                        </p:cTn>
                                        <p:tgtEl>
                                          <p:spTgt spid="97"/>
                                        </p:tgtEl>
                                        <p:attrNameLst>
                                          <p:attrName>style.visibility</p:attrName>
                                        </p:attrNameLst>
                                      </p:cBhvr>
                                      <p:to>
                                        <p:strVal val="visible"/>
                                      </p:to>
                                    </p:set>
                                    <p:animEffect transition="in" filter="randombar(horizontal)">
                                      <p:cBhvr>
                                        <p:cTn id="52" dur="500"/>
                                        <p:tgtEl>
                                          <p:spTgt spid="97"/>
                                        </p:tgtEl>
                                      </p:cBhvr>
                                    </p:animEffect>
                                  </p:childTnLst>
                                </p:cTn>
                              </p:par>
                            </p:childTnLst>
                          </p:cTn>
                        </p:par>
                        <p:par>
                          <p:cTn id="53" fill="hold">
                            <p:stCondLst>
                              <p:cond delay="1000"/>
                            </p:stCondLst>
                            <p:childTnLst>
                              <p:par>
                                <p:cTn id="54" presetID="14" presetClass="entr" presetSubtype="10" fill="hold" grpId="0" nodeType="afterEffect">
                                  <p:stCondLst>
                                    <p:cond delay="0"/>
                                  </p:stCondLst>
                                  <p:childTnLst>
                                    <p:set>
                                      <p:cBhvr>
                                        <p:cTn id="55" dur="1" fill="hold">
                                          <p:stCondLst>
                                            <p:cond delay="0"/>
                                          </p:stCondLst>
                                        </p:cTn>
                                        <p:tgtEl>
                                          <p:spTgt spid="297"/>
                                        </p:tgtEl>
                                        <p:attrNameLst>
                                          <p:attrName>style.visibility</p:attrName>
                                        </p:attrNameLst>
                                      </p:cBhvr>
                                      <p:to>
                                        <p:strVal val="visible"/>
                                      </p:to>
                                    </p:set>
                                    <p:animEffect transition="in" filter="randombar(horizontal)">
                                      <p:cBhvr>
                                        <p:cTn id="56" dur="500"/>
                                        <p:tgtEl>
                                          <p:spTgt spid="297"/>
                                        </p:tgtEl>
                                      </p:cBhvr>
                                    </p:animEffect>
                                  </p:childTnLst>
                                </p:cTn>
                              </p:par>
                            </p:childTnLst>
                          </p:cTn>
                        </p:par>
                        <p:par>
                          <p:cTn id="57" fill="hold">
                            <p:stCondLst>
                              <p:cond delay="1500"/>
                            </p:stCondLst>
                            <p:childTnLst>
                              <p:par>
                                <p:cTn id="58" presetID="14" presetClass="entr" presetSubtype="10" fill="hold" grpId="0" nodeType="afterEffect">
                                  <p:stCondLst>
                                    <p:cond delay="0"/>
                                  </p:stCondLst>
                                  <p:childTnLst>
                                    <p:set>
                                      <p:cBhvr>
                                        <p:cTn id="59" dur="1" fill="hold">
                                          <p:stCondLst>
                                            <p:cond delay="0"/>
                                          </p:stCondLst>
                                        </p:cTn>
                                        <p:tgtEl>
                                          <p:spTgt spid="298"/>
                                        </p:tgtEl>
                                        <p:attrNameLst>
                                          <p:attrName>style.visibility</p:attrName>
                                        </p:attrNameLst>
                                      </p:cBhvr>
                                      <p:to>
                                        <p:strVal val="visible"/>
                                      </p:to>
                                    </p:set>
                                    <p:animEffect transition="in" filter="randombar(horizontal)">
                                      <p:cBhvr>
                                        <p:cTn id="60" dur="500"/>
                                        <p:tgtEl>
                                          <p:spTgt spid="298"/>
                                        </p:tgtEl>
                                      </p:cBhvr>
                                    </p:animEffect>
                                  </p:childTnLst>
                                </p:cTn>
                              </p:par>
                            </p:childTnLst>
                          </p:cTn>
                        </p:par>
                      </p:childTnLst>
                    </p:cTn>
                  </p:par>
                  <p:par>
                    <p:cTn id="61" fill="hold">
                      <p:stCondLst>
                        <p:cond delay="indefinite"/>
                      </p:stCondLst>
                      <p:childTnLst>
                        <p:par>
                          <p:cTn id="62" fill="hold">
                            <p:stCondLst>
                              <p:cond delay="0"/>
                            </p:stCondLst>
                            <p:childTnLst>
                              <p:par>
                                <p:cTn id="63" presetID="14" presetClass="entr" presetSubtype="10" fill="hold" grpId="0" nodeType="clickEffect">
                                  <p:stCondLst>
                                    <p:cond delay="0"/>
                                  </p:stCondLst>
                                  <p:childTnLst>
                                    <p:set>
                                      <p:cBhvr>
                                        <p:cTn id="64" dur="1" fill="hold">
                                          <p:stCondLst>
                                            <p:cond delay="0"/>
                                          </p:stCondLst>
                                        </p:cTn>
                                        <p:tgtEl>
                                          <p:spTgt spid="187"/>
                                        </p:tgtEl>
                                        <p:attrNameLst>
                                          <p:attrName>style.visibility</p:attrName>
                                        </p:attrNameLst>
                                      </p:cBhvr>
                                      <p:to>
                                        <p:strVal val="visible"/>
                                      </p:to>
                                    </p:set>
                                    <p:animEffect transition="in" filter="randombar(horizontal)">
                                      <p:cBhvr>
                                        <p:cTn id="65" dur="500"/>
                                        <p:tgtEl>
                                          <p:spTgt spid="187"/>
                                        </p:tgtEl>
                                      </p:cBhvr>
                                    </p:animEffect>
                                  </p:childTnLst>
                                </p:cTn>
                              </p:par>
                            </p:childTnLst>
                          </p:cTn>
                        </p:par>
                        <p:par>
                          <p:cTn id="66" fill="hold">
                            <p:stCondLst>
                              <p:cond delay="500"/>
                            </p:stCondLst>
                            <p:childTnLst>
                              <p:par>
                                <p:cTn id="67" presetID="14" presetClass="entr" presetSubtype="10" fill="hold" grpId="0" nodeType="afterEffect">
                                  <p:stCondLst>
                                    <p:cond delay="0"/>
                                  </p:stCondLst>
                                  <p:childTnLst>
                                    <p:set>
                                      <p:cBhvr>
                                        <p:cTn id="68" dur="1" fill="hold">
                                          <p:stCondLst>
                                            <p:cond delay="0"/>
                                          </p:stCondLst>
                                        </p:cTn>
                                        <p:tgtEl>
                                          <p:spTgt spid="174"/>
                                        </p:tgtEl>
                                        <p:attrNameLst>
                                          <p:attrName>style.visibility</p:attrName>
                                        </p:attrNameLst>
                                      </p:cBhvr>
                                      <p:to>
                                        <p:strVal val="visible"/>
                                      </p:to>
                                    </p:set>
                                    <p:animEffect transition="in" filter="randombar(horizontal)">
                                      <p:cBhvr>
                                        <p:cTn id="69" dur="500"/>
                                        <p:tgtEl>
                                          <p:spTgt spid="174"/>
                                        </p:tgtEl>
                                      </p:cBhvr>
                                    </p:animEffect>
                                  </p:childTnLst>
                                </p:cTn>
                              </p:par>
                            </p:childTnLst>
                          </p:cTn>
                        </p:par>
                        <p:par>
                          <p:cTn id="70" fill="hold">
                            <p:stCondLst>
                              <p:cond delay="1000"/>
                            </p:stCondLst>
                            <p:childTnLst>
                              <p:par>
                                <p:cTn id="71" presetID="14" presetClass="entr" presetSubtype="10" fill="hold" grpId="0" nodeType="afterEffect">
                                  <p:stCondLst>
                                    <p:cond delay="0"/>
                                  </p:stCondLst>
                                  <p:childTnLst>
                                    <p:set>
                                      <p:cBhvr>
                                        <p:cTn id="72" dur="1" fill="hold">
                                          <p:stCondLst>
                                            <p:cond delay="0"/>
                                          </p:stCondLst>
                                        </p:cTn>
                                        <p:tgtEl>
                                          <p:spTgt spid="296"/>
                                        </p:tgtEl>
                                        <p:attrNameLst>
                                          <p:attrName>style.visibility</p:attrName>
                                        </p:attrNameLst>
                                      </p:cBhvr>
                                      <p:to>
                                        <p:strVal val="visible"/>
                                      </p:to>
                                    </p:set>
                                    <p:animEffect transition="in" filter="randombar(horizontal)">
                                      <p:cBhvr>
                                        <p:cTn id="73" dur="500"/>
                                        <p:tgtEl>
                                          <p:spTgt spid="296"/>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133"/>
                                        </p:tgtEl>
                                        <p:attrNameLst>
                                          <p:attrName>style.visibility</p:attrName>
                                        </p:attrNameLst>
                                      </p:cBhvr>
                                      <p:to>
                                        <p:strVal val="visible"/>
                                      </p:to>
                                    </p:set>
                                    <p:animEffect transition="in" filter="blinds(horizontal)">
                                      <p:cBhvr>
                                        <p:cTn id="78" dur="500"/>
                                        <p:tgtEl>
                                          <p:spTgt spid="133"/>
                                        </p:tgtEl>
                                      </p:cBhvr>
                                    </p:animEffect>
                                  </p:childTnLst>
                                </p:cTn>
                              </p:par>
                            </p:childTnLst>
                          </p:cTn>
                        </p:par>
                        <p:par>
                          <p:cTn id="79" fill="hold">
                            <p:stCondLst>
                              <p:cond delay="500"/>
                            </p:stCondLst>
                            <p:childTnLst>
                              <p:par>
                                <p:cTn id="80" presetID="14" presetClass="entr" presetSubtype="10" fill="hold" nodeType="afterEffect">
                                  <p:stCondLst>
                                    <p:cond delay="0"/>
                                  </p:stCondLst>
                                  <p:childTnLst>
                                    <p:set>
                                      <p:cBhvr>
                                        <p:cTn id="81" dur="1" fill="hold">
                                          <p:stCondLst>
                                            <p:cond delay="0"/>
                                          </p:stCondLst>
                                        </p:cTn>
                                        <p:tgtEl>
                                          <p:spTgt spid="128"/>
                                        </p:tgtEl>
                                        <p:attrNameLst>
                                          <p:attrName>style.visibility</p:attrName>
                                        </p:attrNameLst>
                                      </p:cBhvr>
                                      <p:to>
                                        <p:strVal val="visible"/>
                                      </p:to>
                                    </p:set>
                                    <p:animEffect transition="in" filter="randombar(horizontal)">
                                      <p:cBhvr>
                                        <p:cTn id="82" dur="500"/>
                                        <p:tgtEl>
                                          <p:spTgt spid="128"/>
                                        </p:tgtEl>
                                      </p:cBhvr>
                                    </p:animEffect>
                                  </p:childTnLst>
                                </p:cTn>
                              </p:par>
                            </p:childTnLst>
                          </p:cTn>
                        </p:par>
                        <p:par>
                          <p:cTn id="83" fill="hold">
                            <p:stCondLst>
                              <p:cond delay="1000"/>
                            </p:stCondLst>
                            <p:childTnLst>
                              <p:par>
                                <p:cTn id="84" presetID="14" presetClass="entr" presetSubtype="10" fill="hold" nodeType="afterEffect">
                                  <p:stCondLst>
                                    <p:cond delay="0"/>
                                  </p:stCondLst>
                                  <p:childTnLst>
                                    <p:set>
                                      <p:cBhvr>
                                        <p:cTn id="85" dur="1" fill="hold">
                                          <p:stCondLst>
                                            <p:cond delay="0"/>
                                          </p:stCondLst>
                                        </p:cTn>
                                        <p:tgtEl>
                                          <p:spTgt spid="129"/>
                                        </p:tgtEl>
                                        <p:attrNameLst>
                                          <p:attrName>style.visibility</p:attrName>
                                        </p:attrNameLst>
                                      </p:cBhvr>
                                      <p:to>
                                        <p:strVal val="visible"/>
                                      </p:to>
                                    </p:set>
                                    <p:animEffect transition="in" filter="randombar(horizontal)">
                                      <p:cBhvr>
                                        <p:cTn id="86" dur="500"/>
                                        <p:tgtEl>
                                          <p:spTgt spid="129"/>
                                        </p:tgtEl>
                                      </p:cBhvr>
                                    </p:animEffect>
                                  </p:childTnLst>
                                </p:cTn>
                              </p:par>
                            </p:childTnLst>
                          </p:cTn>
                        </p:par>
                        <p:par>
                          <p:cTn id="87" fill="hold">
                            <p:stCondLst>
                              <p:cond delay="1500"/>
                            </p:stCondLst>
                            <p:childTnLst>
                              <p:par>
                                <p:cTn id="88" presetID="14" presetClass="entr" presetSubtype="10" fill="hold" nodeType="afterEffect">
                                  <p:stCondLst>
                                    <p:cond delay="0"/>
                                  </p:stCondLst>
                                  <p:childTnLst>
                                    <p:set>
                                      <p:cBhvr>
                                        <p:cTn id="89" dur="1" fill="hold">
                                          <p:stCondLst>
                                            <p:cond delay="0"/>
                                          </p:stCondLst>
                                        </p:cTn>
                                        <p:tgtEl>
                                          <p:spTgt spid="130"/>
                                        </p:tgtEl>
                                        <p:attrNameLst>
                                          <p:attrName>style.visibility</p:attrName>
                                        </p:attrNameLst>
                                      </p:cBhvr>
                                      <p:to>
                                        <p:strVal val="visible"/>
                                      </p:to>
                                    </p:set>
                                    <p:animEffect transition="in" filter="randombar(horizontal)">
                                      <p:cBhvr>
                                        <p:cTn id="90" dur="500"/>
                                        <p:tgtEl>
                                          <p:spTgt spid="130"/>
                                        </p:tgtEl>
                                      </p:cBhvr>
                                    </p:animEffect>
                                  </p:childTnLst>
                                </p:cTn>
                              </p:par>
                            </p:childTnLst>
                          </p:cTn>
                        </p:par>
                        <p:par>
                          <p:cTn id="91" fill="hold">
                            <p:stCondLst>
                              <p:cond delay="2000"/>
                            </p:stCondLst>
                            <p:childTnLst>
                              <p:par>
                                <p:cTn id="92" presetID="14" presetClass="entr" presetSubtype="10" fill="hold" nodeType="afterEffect">
                                  <p:stCondLst>
                                    <p:cond delay="0"/>
                                  </p:stCondLst>
                                  <p:childTnLst>
                                    <p:set>
                                      <p:cBhvr>
                                        <p:cTn id="93" dur="1" fill="hold">
                                          <p:stCondLst>
                                            <p:cond delay="0"/>
                                          </p:stCondLst>
                                        </p:cTn>
                                        <p:tgtEl>
                                          <p:spTgt spid="131"/>
                                        </p:tgtEl>
                                        <p:attrNameLst>
                                          <p:attrName>style.visibility</p:attrName>
                                        </p:attrNameLst>
                                      </p:cBhvr>
                                      <p:to>
                                        <p:strVal val="visible"/>
                                      </p:to>
                                    </p:set>
                                    <p:animEffect transition="in" filter="randombar(horizontal)">
                                      <p:cBhvr>
                                        <p:cTn id="94" dur="500"/>
                                        <p:tgtEl>
                                          <p:spTgt spid="131"/>
                                        </p:tgtEl>
                                      </p:cBhvr>
                                    </p:animEffect>
                                  </p:childTnLst>
                                </p:cTn>
                              </p:par>
                            </p:childTnLst>
                          </p:cTn>
                        </p:par>
                        <p:par>
                          <p:cTn id="95" fill="hold">
                            <p:stCondLst>
                              <p:cond delay="2500"/>
                            </p:stCondLst>
                            <p:childTnLst>
                              <p:par>
                                <p:cTn id="96" presetID="14" presetClass="entr" presetSubtype="10" fill="hold" nodeType="afterEffect">
                                  <p:stCondLst>
                                    <p:cond delay="0"/>
                                  </p:stCondLst>
                                  <p:childTnLst>
                                    <p:set>
                                      <p:cBhvr>
                                        <p:cTn id="97" dur="1" fill="hold">
                                          <p:stCondLst>
                                            <p:cond delay="0"/>
                                          </p:stCondLst>
                                        </p:cTn>
                                        <p:tgtEl>
                                          <p:spTgt spid="132"/>
                                        </p:tgtEl>
                                        <p:attrNameLst>
                                          <p:attrName>style.visibility</p:attrName>
                                        </p:attrNameLst>
                                      </p:cBhvr>
                                      <p:to>
                                        <p:strVal val="visible"/>
                                      </p:to>
                                    </p:set>
                                    <p:animEffect transition="in" filter="randombar(horizontal)">
                                      <p:cBhvr>
                                        <p:cTn id="98" dur="500"/>
                                        <p:tgtEl>
                                          <p:spTgt spid="1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4" grpId="0"/>
      <p:bldP spid="140" grpId="2"/>
      <p:bldP spid="141" grpId="2"/>
      <p:bldP spid="142" grpId="2"/>
      <p:bldP spid="173" grpId="2"/>
      <p:bldP spid="186" grpId="0"/>
      <p:bldP spid="187" grpId="0"/>
      <p:bldP spid="97" grpId="0" animBg="1"/>
      <p:bldP spid="297" grpId="0" animBg="1"/>
      <p:bldP spid="298" grpId="0" animBg="1"/>
      <p:bldP spid="174" grpId="0" animBg="1"/>
      <p:bldP spid="296" grpId="0" animBg="1"/>
      <p:bldP spid="13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Mosaic Design Goals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39</a:t>
            </a:fld>
            <a:endParaRPr lang="en-US" dirty="0"/>
          </a:p>
        </p:txBody>
      </p:sp>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4000" dirty="0"/>
              <a:t>High TLB reach</a:t>
            </a:r>
          </a:p>
          <a:p>
            <a:endParaRPr lang="en-US" sz="3000" dirty="0"/>
          </a:p>
          <a:p>
            <a:endParaRPr lang="en-US" sz="4000" dirty="0"/>
          </a:p>
          <a:p>
            <a:r>
              <a:rPr lang="en-US" sz="4000" dirty="0"/>
              <a:t>Low demand paging latency</a:t>
            </a:r>
          </a:p>
          <a:p>
            <a:pPr lvl="1"/>
            <a:endParaRPr lang="en-US" sz="2600" dirty="0"/>
          </a:p>
          <a:p>
            <a:endParaRPr lang="en-US" sz="4000" dirty="0"/>
          </a:p>
          <a:p>
            <a:r>
              <a:rPr lang="en-US" sz="4000" dirty="0"/>
              <a:t>Application transparency</a:t>
            </a:r>
          </a:p>
          <a:p>
            <a:pPr lvl="1"/>
            <a:r>
              <a:rPr lang="en-US" sz="2800" dirty="0"/>
              <a:t>Programmers </a:t>
            </a:r>
            <a:r>
              <a:rPr lang="en-US" sz="2800" b="1" dirty="0">
                <a:solidFill>
                  <a:srgbClr val="0066FF"/>
                </a:solidFill>
              </a:rPr>
              <a:t>do not need to modify the applications</a:t>
            </a:r>
          </a:p>
        </p:txBody>
      </p:sp>
    </p:spTree>
    <p:extLst>
      <p:ext uri="{BB962C8B-B14F-4D97-AF65-F5344CB8AC3E}">
        <p14:creationId xmlns:p14="http://schemas.microsoft.com/office/powerpoint/2010/main" val="201245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Memory Bottlenecks in the GPU </a:t>
            </a:r>
          </a:p>
        </p:txBody>
      </p:sp>
      <p:sp>
        <p:nvSpPr>
          <p:cNvPr id="3" name="Content Placeholder 2"/>
          <p:cNvSpPr>
            <a:spLocks noGrp="1"/>
          </p:cNvSpPr>
          <p:nvPr>
            <p:ph idx="1"/>
          </p:nvPr>
        </p:nvSpPr>
        <p:spPr>
          <a:xfrm>
            <a:off x="457200" y="1094944"/>
            <a:ext cx="8686800" cy="5517543"/>
          </a:xfrm>
        </p:spPr>
        <p:txBody>
          <a:bodyPr>
            <a:normAutofit/>
          </a:bodyPr>
          <a:lstStyle/>
          <a:p>
            <a:endParaRPr lang="en-US" dirty="0"/>
          </a:p>
          <a:p>
            <a:endParaRPr lang="en-US" dirty="0"/>
          </a:p>
          <a:p>
            <a:endParaRPr lang="en-US"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4</a:t>
            </a:fld>
            <a:endParaRPr lang="en-US"/>
          </a:p>
        </p:txBody>
      </p:sp>
      <p:sp>
        <p:nvSpPr>
          <p:cNvPr id="6" name="Content Placeholder 2">
            <a:extLst>
              <a:ext uri="{FF2B5EF4-FFF2-40B4-BE49-F238E27FC236}">
                <a16:creationId xmlns:a16="http://schemas.microsoft.com/office/drawing/2014/main" id="{CF4326E5-5C05-42AC-ACA0-08C9EACB8A47}"/>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pPr lvl="1"/>
            <a:endParaRPr lang="en-US" sz="1200" dirty="0"/>
          </a:p>
          <a:p>
            <a:endParaRPr lang="en-US" dirty="0"/>
          </a:p>
          <a:p>
            <a:endParaRPr lang="en-US" dirty="0"/>
          </a:p>
        </p:txBody>
      </p:sp>
      <p:cxnSp>
        <p:nvCxnSpPr>
          <p:cNvPr id="7" name="Straight Connector 6">
            <a:extLst>
              <a:ext uri="{FF2B5EF4-FFF2-40B4-BE49-F238E27FC236}">
                <a16:creationId xmlns:a16="http://schemas.microsoft.com/office/drawing/2014/main" id="{DAEF8AF6-D3FA-42AB-88DE-F47F6ABB1CE6}"/>
              </a:ext>
            </a:extLst>
          </p:cNvPr>
          <p:cNvCxnSpPr/>
          <p:nvPr/>
        </p:nvCxnSpPr>
        <p:spPr>
          <a:xfrm rot="5400000">
            <a:off x="2548996" y="3297004"/>
            <a:ext cx="206466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A1F9793-A5DA-4151-A79F-DFFFA851D921}"/>
              </a:ext>
            </a:extLst>
          </p:cNvPr>
          <p:cNvCxnSpPr/>
          <p:nvPr/>
        </p:nvCxnSpPr>
        <p:spPr>
          <a:xfrm rot="16200000" flipH="1">
            <a:off x="2749995" y="3298608"/>
            <a:ext cx="2059051" cy="399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E311C884-F161-4366-AE89-14D9D3B50830}"/>
              </a:ext>
            </a:extLst>
          </p:cNvPr>
          <p:cNvCxnSpPr/>
          <p:nvPr/>
        </p:nvCxnSpPr>
        <p:spPr>
          <a:xfrm rot="5400000">
            <a:off x="3890927" y="3302624"/>
            <a:ext cx="2055015"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F51AD3F5-99B1-41B7-B9FB-C3B6DE2DDD41}"/>
              </a:ext>
            </a:extLst>
          </p:cNvPr>
          <p:cNvCxnSpPr/>
          <p:nvPr/>
        </p:nvCxnSpPr>
        <p:spPr>
          <a:xfrm>
            <a:off x="3967300" y="2264671"/>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09DA853B-E64D-4C5F-96E3-45C27F8DE3DB}"/>
              </a:ext>
            </a:extLst>
          </p:cNvPr>
          <p:cNvCxnSpPr/>
          <p:nvPr/>
        </p:nvCxnSpPr>
        <p:spPr>
          <a:xfrm>
            <a:off x="4163494" y="2271081"/>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8972B36-C262-4BC4-8CEB-52F1A4BC4DAF}"/>
              </a:ext>
            </a:extLst>
          </p:cNvPr>
          <p:cNvCxnSpPr/>
          <p:nvPr/>
        </p:nvCxnSpPr>
        <p:spPr>
          <a:xfrm rot="5400000">
            <a:off x="3314521" y="3297004"/>
            <a:ext cx="206466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85C6F152-E9B1-43E9-AF9C-FC6638750CEF}"/>
              </a:ext>
            </a:extLst>
          </p:cNvPr>
          <p:cNvCxnSpPr/>
          <p:nvPr/>
        </p:nvCxnSpPr>
        <p:spPr>
          <a:xfrm rot="5400000">
            <a:off x="3513920" y="3300209"/>
            <a:ext cx="2058257" cy="1588"/>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7439D8C7-7CF2-4B5C-A901-CC4E2B8913D2}"/>
              </a:ext>
            </a:extLst>
          </p:cNvPr>
          <p:cNvCxnSpPr/>
          <p:nvPr/>
        </p:nvCxnSpPr>
        <p:spPr>
          <a:xfrm>
            <a:off x="4729018" y="2271084"/>
            <a:ext cx="0" cy="477575"/>
          </a:xfrm>
          <a:prstGeom prst="line">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nvGrpSpPr>
          <p:cNvPr id="15" name="Group 145">
            <a:extLst>
              <a:ext uri="{FF2B5EF4-FFF2-40B4-BE49-F238E27FC236}">
                <a16:creationId xmlns:a16="http://schemas.microsoft.com/office/drawing/2014/main" id="{C858F8EA-C631-45B9-BE23-BD21BAB70154}"/>
              </a:ext>
            </a:extLst>
          </p:cNvPr>
          <p:cNvGrpSpPr/>
          <p:nvPr/>
        </p:nvGrpSpPr>
        <p:grpSpPr>
          <a:xfrm>
            <a:off x="3777523" y="5356409"/>
            <a:ext cx="1504887" cy="840824"/>
            <a:chOff x="457200" y="4950044"/>
            <a:chExt cx="1504887" cy="840824"/>
          </a:xfrm>
        </p:grpSpPr>
        <p:sp>
          <p:nvSpPr>
            <p:cNvPr id="16" name="Rectangle 15">
              <a:extLst>
                <a:ext uri="{FF2B5EF4-FFF2-40B4-BE49-F238E27FC236}">
                  <a16:creationId xmlns:a16="http://schemas.microsoft.com/office/drawing/2014/main" id="{9CD77415-7CFF-48CA-9778-3BE36A1EBC4C}"/>
                </a:ext>
              </a:extLst>
            </p:cNvPr>
            <p:cNvSpPr/>
            <p:nvPr/>
          </p:nvSpPr>
          <p:spPr>
            <a:xfrm>
              <a:off x="457200" y="5027601"/>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C0326DEB-687A-4018-9D2C-688814B1FA01}"/>
                </a:ext>
              </a:extLst>
            </p:cNvPr>
            <p:cNvSpPr/>
            <p:nvPr/>
          </p:nvSpPr>
          <p:spPr>
            <a:xfrm>
              <a:off x="457200" y="5499874"/>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8" name="TextBox 17">
              <a:extLst>
                <a:ext uri="{FF2B5EF4-FFF2-40B4-BE49-F238E27FC236}">
                  <a16:creationId xmlns:a16="http://schemas.microsoft.com/office/drawing/2014/main" id="{B75CBA31-9D9C-454F-AD82-E1120C39FE9F}"/>
                </a:ext>
              </a:extLst>
            </p:cNvPr>
            <p:cNvSpPr txBox="1"/>
            <p:nvPr/>
          </p:nvSpPr>
          <p:spPr>
            <a:xfrm>
              <a:off x="711424" y="4950044"/>
              <a:ext cx="1250663" cy="369332"/>
            </a:xfrm>
            <a:prstGeom prst="rect">
              <a:avLst/>
            </a:prstGeom>
            <a:noFill/>
          </p:spPr>
          <p:txBody>
            <a:bodyPr wrap="none" rtlCol="0">
              <a:spAutoFit/>
            </a:bodyPr>
            <a:lstStyle/>
            <a:p>
              <a:pPr algn="ctr"/>
              <a:r>
                <a:rPr lang="en-US" b="1" dirty="0"/>
                <a:t>Cache Miss</a:t>
              </a:r>
            </a:p>
          </p:txBody>
        </p:sp>
        <p:sp>
          <p:nvSpPr>
            <p:cNvPr id="19" name="TextBox 18">
              <a:extLst>
                <a:ext uri="{FF2B5EF4-FFF2-40B4-BE49-F238E27FC236}">
                  <a16:creationId xmlns:a16="http://schemas.microsoft.com/office/drawing/2014/main" id="{37D3A528-E3C5-4CE8-AFD5-A573848A1070}"/>
                </a:ext>
              </a:extLst>
            </p:cNvPr>
            <p:cNvSpPr txBox="1"/>
            <p:nvPr/>
          </p:nvSpPr>
          <p:spPr>
            <a:xfrm>
              <a:off x="721472" y="5421536"/>
              <a:ext cx="1091966" cy="369332"/>
            </a:xfrm>
            <a:prstGeom prst="rect">
              <a:avLst/>
            </a:prstGeom>
            <a:noFill/>
          </p:spPr>
          <p:txBody>
            <a:bodyPr wrap="none" rtlCol="0">
              <a:spAutoFit/>
            </a:bodyPr>
            <a:lstStyle/>
            <a:p>
              <a:pPr algn="ctr"/>
              <a:r>
                <a:rPr lang="en-US" b="1" dirty="0"/>
                <a:t>Cache Hit</a:t>
              </a:r>
            </a:p>
          </p:txBody>
        </p:sp>
      </p:grpSp>
      <p:sp>
        <p:nvSpPr>
          <p:cNvPr id="20" name="TextBox 19">
            <a:extLst>
              <a:ext uri="{FF2B5EF4-FFF2-40B4-BE49-F238E27FC236}">
                <a16:creationId xmlns:a16="http://schemas.microsoft.com/office/drawing/2014/main" id="{219C0595-1A65-462C-8CDD-7B0CD79351F6}"/>
              </a:ext>
            </a:extLst>
          </p:cNvPr>
          <p:cNvSpPr txBox="1"/>
          <p:nvPr/>
        </p:nvSpPr>
        <p:spPr>
          <a:xfrm>
            <a:off x="3597624" y="1568610"/>
            <a:ext cx="1313180" cy="523220"/>
          </a:xfrm>
          <a:prstGeom prst="rect">
            <a:avLst/>
          </a:prstGeom>
          <a:noFill/>
        </p:spPr>
        <p:txBody>
          <a:bodyPr wrap="none" rtlCol="0">
            <a:spAutoFit/>
          </a:bodyPr>
          <a:lstStyle/>
          <a:p>
            <a:pPr algn="ctr"/>
            <a:r>
              <a:rPr lang="en-US" sz="2800" b="1" dirty="0"/>
              <a:t>Warp A</a:t>
            </a:r>
          </a:p>
        </p:txBody>
      </p:sp>
      <p:sp>
        <p:nvSpPr>
          <p:cNvPr id="21" name="TextBox 20">
            <a:extLst>
              <a:ext uri="{FF2B5EF4-FFF2-40B4-BE49-F238E27FC236}">
                <a16:creationId xmlns:a16="http://schemas.microsoft.com/office/drawing/2014/main" id="{3223605B-FD33-4A97-8E28-6EEA233EC8B1}"/>
              </a:ext>
            </a:extLst>
          </p:cNvPr>
          <p:cNvSpPr txBox="1"/>
          <p:nvPr/>
        </p:nvSpPr>
        <p:spPr>
          <a:xfrm>
            <a:off x="2466480" y="3867673"/>
            <a:ext cx="809837" cy="461665"/>
          </a:xfrm>
          <a:prstGeom prst="rect">
            <a:avLst/>
          </a:prstGeom>
          <a:noFill/>
        </p:spPr>
        <p:txBody>
          <a:bodyPr wrap="none" rtlCol="0">
            <a:spAutoFit/>
          </a:bodyPr>
          <a:lstStyle/>
          <a:p>
            <a:pPr algn="ctr"/>
            <a:r>
              <a:rPr lang="en-US" sz="2400" b="1" i="1" dirty="0"/>
              <a:t>Time</a:t>
            </a:r>
          </a:p>
        </p:txBody>
      </p:sp>
      <p:cxnSp>
        <p:nvCxnSpPr>
          <p:cNvPr id="22" name="Straight Connector 21">
            <a:extLst>
              <a:ext uri="{FF2B5EF4-FFF2-40B4-BE49-F238E27FC236}">
                <a16:creationId xmlns:a16="http://schemas.microsoft.com/office/drawing/2014/main" id="{95E06438-270A-4DF0-ACCA-62295155E123}"/>
              </a:ext>
            </a:extLst>
          </p:cNvPr>
          <p:cNvCxnSpPr/>
          <p:nvPr/>
        </p:nvCxnSpPr>
        <p:spPr>
          <a:xfrm rot="5400000">
            <a:off x="1024090" y="4350757"/>
            <a:ext cx="4504454" cy="1"/>
          </a:xfrm>
          <a:prstGeom prst="line">
            <a:avLst/>
          </a:prstGeom>
          <a:ln w="38100">
            <a:solidFill>
              <a:schemeClr val="tx1"/>
            </a:solidFill>
            <a:headEnd type="none" w="lg" len="sm"/>
            <a:tailEnd type="arrow" w="lg" len="sm"/>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656B7A66-95F4-4559-9E32-25D12E70F68F}"/>
              </a:ext>
            </a:extLst>
          </p:cNvPr>
          <p:cNvSpPr txBox="1"/>
          <p:nvPr/>
        </p:nvSpPr>
        <p:spPr>
          <a:xfrm>
            <a:off x="5182777" y="2458079"/>
            <a:ext cx="1394432" cy="461665"/>
          </a:xfrm>
          <a:prstGeom prst="rect">
            <a:avLst/>
          </a:prstGeom>
          <a:noFill/>
        </p:spPr>
        <p:txBody>
          <a:bodyPr wrap="none" rtlCol="0">
            <a:spAutoFit/>
          </a:bodyPr>
          <a:lstStyle/>
          <a:p>
            <a:pPr algn="ctr"/>
            <a:r>
              <a:rPr lang="en-US" sz="2400" b="1" dirty="0"/>
              <a:t>Cache Hit</a:t>
            </a:r>
          </a:p>
        </p:txBody>
      </p:sp>
      <p:sp>
        <p:nvSpPr>
          <p:cNvPr id="24" name="TextBox 23">
            <a:extLst>
              <a:ext uri="{FF2B5EF4-FFF2-40B4-BE49-F238E27FC236}">
                <a16:creationId xmlns:a16="http://schemas.microsoft.com/office/drawing/2014/main" id="{1E16B537-A4A1-45EB-9714-F542589D4211}"/>
              </a:ext>
            </a:extLst>
          </p:cNvPr>
          <p:cNvSpPr txBox="1"/>
          <p:nvPr/>
        </p:nvSpPr>
        <p:spPr>
          <a:xfrm>
            <a:off x="5025252" y="4256343"/>
            <a:ext cx="2010887" cy="461665"/>
          </a:xfrm>
          <a:prstGeom prst="rect">
            <a:avLst/>
          </a:prstGeom>
          <a:noFill/>
        </p:spPr>
        <p:txBody>
          <a:bodyPr wrap="none" rtlCol="0">
            <a:spAutoFit/>
          </a:bodyPr>
          <a:lstStyle/>
          <a:p>
            <a:pPr algn="ctr"/>
            <a:r>
              <a:rPr lang="en-US" sz="2400" b="1" dirty="0"/>
              <a:t>Main Memory</a:t>
            </a:r>
          </a:p>
        </p:txBody>
      </p:sp>
      <p:sp>
        <p:nvSpPr>
          <p:cNvPr id="25" name="Rectangle 24">
            <a:extLst>
              <a:ext uri="{FF2B5EF4-FFF2-40B4-BE49-F238E27FC236}">
                <a16:creationId xmlns:a16="http://schemas.microsoft.com/office/drawing/2014/main" id="{8338057D-60D5-4DAE-97C4-8D7ED463A422}"/>
              </a:ext>
            </a:extLst>
          </p:cNvPr>
          <p:cNvSpPr/>
          <p:nvPr/>
        </p:nvSpPr>
        <p:spPr>
          <a:xfrm>
            <a:off x="3335301" y="2770470"/>
            <a:ext cx="1678021" cy="219031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sp>
        <p:nvSpPr>
          <p:cNvPr id="26" name="Rectangle 25">
            <a:extLst>
              <a:ext uri="{FF2B5EF4-FFF2-40B4-BE49-F238E27FC236}">
                <a16:creationId xmlns:a16="http://schemas.microsoft.com/office/drawing/2014/main" id="{675DF89E-D8A5-4C63-B34A-2E7D759F8613}"/>
              </a:ext>
            </a:extLst>
          </p:cNvPr>
          <p:cNvSpPr/>
          <p:nvPr/>
        </p:nvSpPr>
        <p:spPr>
          <a:xfrm>
            <a:off x="3455740" y="2258261"/>
            <a:ext cx="1678021" cy="512209"/>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FFFFFF"/>
              </a:solidFill>
            </a:endParaRPr>
          </a:p>
        </p:txBody>
      </p:sp>
      <p:grpSp>
        <p:nvGrpSpPr>
          <p:cNvPr id="27" name="Group 130">
            <a:extLst>
              <a:ext uri="{FF2B5EF4-FFF2-40B4-BE49-F238E27FC236}">
                <a16:creationId xmlns:a16="http://schemas.microsoft.com/office/drawing/2014/main" id="{FDEF54D5-5AE7-4829-BC32-04160AC5A3F3}"/>
              </a:ext>
            </a:extLst>
          </p:cNvPr>
          <p:cNvGrpSpPr/>
          <p:nvPr/>
        </p:nvGrpSpPr>
        <p:grpSpPr>
          <a:xfrm>
            <a:off x="3495106" y="2098531"/>
            <a:ext cx="1518216" cy="177445"/>
            <a:chOff x="881277" y="1692166"/>
            <a:chExt cx="1518216" cy="177445"/>
          </a:xfrm>
        </p:grpSpPr>
        <p:sp>
          <p:nvSpPr>
            <p:cNvPr id="28" name="Rectangle 27">
              <a:extLst>
                <a:ext uri="{FF2B5EF4-FFF2-40B4-BE49-F238E27FC236}">
                  <a16:creationId xmlns:a16="http://schemas.microsoft.com/office/drawing/2014/main" id="{CADF7099-C7ED-43E1-8ECF-1EC9E926DEFC}"/>
                </a:ext>
              </a:extLst>
            </p:cNvPr>
            <p:cNvSpPr/>
            <p:nvPr/>
          </p:nvSpPr>
          <p:spPr>
            <a:xfrm>
              <a:off x="881277"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AACFA5E-DEE2-4ECC-B8BB-CF2405922B0D}"/>
                </a:ext>
              </a:extLst>
            </p:cNvPr>
            <p:cNvSpPr/>
            <p:nvPr/>
          </p:nvSpPr>
          <p:spPr>
            <a:xfrm>
              <a:off x="1071054"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60A02ECB-AF43-47EC-A0CE-E8B77F6F8ACE}"/>
                </a:ext>
              </a:extLst>
            </p:cNvPr>
            <p:cNvSpPr/>
            <p:nvPr/>
          </p:nvSpPr>
          <p:spPr>
            <a:xfrm>
              <a:off x="1260831" y="1692166"/>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B68F41E4-5E0C-40B0-A089-919945D7D488}"/>
                </a:ext>
              </a:extLst>
            </p:cNvPr>
            <p:cNvSpPr/>
            <p:nvPr/>
          </p:nvSpPr>
          <p:spPr>
            <a:xfrm>
              <a:off x="1450608" y="1692166"/>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079F114-CD3E-437A-A594-5296189691EC}"/>
                </a:ext>
              </a:extLst>
            </p:cNvPr>
            <p:cNvSpPr/>
            <p:nvPr/>
          </p:nvSpPr>
          <p:spPr>
            <a:xfrm>
              <a:off x="1640385"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04126365-715E-4C41-8D86-B8380B187CAF}"/>
                </a:ext>
              </a:extLst>
            </p:cNvPr>
            <p:cNvSpPr/>
            <p:nvPr/>
          </p:nvSpPr>
          <p:spPr>
            <a:xfrm>
              <a:off x="1830162"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4857C46-A138-4502-A2E0-EFA64020F030}"/>
                </a:ext>
              </a:extLst>
            </p:cNvPr>
            <p:cNvSpPr/>
            <p:nvPr/>
          </p:nvSpPr>
          <p:spPr>
            <a:xfrm>
              <a:off x="2019939" y="1692166"/>
              <a:ext cx="189777" cy="177445"/>
            </a:xfrm>
            <a:prstGeom prst="rect">
              <a:avLst/>
            </a:prstGeom>
            <a:solidFill>
              <a:srgbClr val="92D05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187190DD-3405-489E-9A95-646CD7D1458F}"/>
                </a:ext>
              </a:extLst>
            </p:cNvPr>
            <p:cNvSpPr/>
            <p:nvPr/>
          </p:nvSpPr>
          <p:spPr>
            <a:xfrm>
              <a:off x="2209716" y="1692166"/>
              <a:ext cx="189777" cy="177445"/>
            </a:xfrm>
            <a:prstGeom prst="rect">
              <a:avLst/>
            </a:prstGeom>
            <a:solidFill>
              <a:srgbClr val="FF0000"/>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36" name="TextBox 35">
            <a:extLst>
              <a:ext uri="{FF2B5EF4-FFF2-40B4-BE49-F238E27FC236}">
                <a16:creationId xmlns:a16="http://schemas.microsoft.com/office/drawing/2014/main" id="{8DCBB0C2-6324-4D7E-91F1-DBE27654723F}"/>
              </a:ext>
            </a:extLst>
          </p:cNvPr>
          <p:cNvSpPr txBox="1"/>
          <p:nvPr/>
        </p:nvSpPr>
        <p:spPr>
          <a:xfrm>
            <a:off x="5540579" y="2736119"/>
            <a:ext cx="1518778" cy="461665"/>
          </a:xfrm>
          <a:prstGeom prst="rect">
            <a:avLst/>
          </a:prstGeom>
          <a:noFill/>
        </p:spPr>
        <p:txBody>
          <a:bodyPr wrap="none" rtlCol="0">
            <a:spAutoFit/>
          </a:bodyPr>
          <a:lstStyle/>
          <a:p>
            <a:pPr algn="ctr"/>
            <a:r>
              <a:rPr lang="en-US" sz="2400" b="1" i="1" dirty="0">
                <a:solidFill>
                  <a:srgbClr val="0070C0"/>
                </a:solidFill>
              </a:rPr>
              <a:t>Stall Time</a:t>
            </a:r>
          </a:p>
        </p:txBody>
      </p:sp>
      <p:cxnSp>
        <p:nvCxnSpPr>
          <p:cNvPr id="37" name="Straight Connector 36">
            <a:extLst>
              <a:ext uri="{FF2B5EF4-FFF2-40B4-BE49-F238E27FC236}">
                <a16:creationId xmlns:a16="http://schemas.microsoft.com/office/drawing/2014/main" id="{0E6AE5BA-87CB-4106-AD74-CBBA70952B22}"/>
              </a:ext>
            </a:extLst>
          </p:cNvPr>
          <p:cNvCxnSpPr/>
          <p:nvPr/>
        </p:nvCxnSpPr>
        <p:spPr>
          <a:xfrm flipH="1">
            <a:off x="5223300" y="2406648"/>
            <a:ext cx="1" cy="1924278"/>
          </a:xfrm>
          <a:prstGeom prst="line">
            <a:avLst/>
          </a:prstGeom>
          <a:ln w="38100">
            <a:solidFill>
              <a:srgbClr val="0070C0"/>
            </a:solidFill>
            <a:headEnd type="arrow" w="lg" len="sm"/>
            <a:tailEnd type="arrow" w="lg" len="s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29162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1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1"/>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xit" presetSubtype="1" fill="hold" grpId="0" nodeType="clickEffect">
                                  <p:stCondLst>
                                    <p:cond delay="0"/>
                                  </p:stCondLst>
                                  <p:childTnLst>
                                    <p:animEffect transition="out" filter="wipe(up)">
                                      <p:cBhvr>
                                        <p:cTn id="25" dur="500"/>
                                        <p:tgtEl>
                                          <p:spTgt spid="26"/>
                                        </p:tgtEl>
                                      </p:cBhvr>
                                    </p:animEffect>
                                    <p:set>
                                      <p:cBhvr>
                                        <p:cTn id="26" dur="1" fill="hold">
                                          <p:stCondLst>
                                            <p:cond delay="499"/>
                                          </p:stCondLst>
                                        </p:cTn>
                                        <p:tgtEl>
                                          <p:spTgt spid="26"/>
                                        </p:tgtEl>
                                        <p:attrNameLst>
                                          <p:attrName>style.visibility</p:attrName>
                                        </p:attrNameLst>
                                      </p:cBhvr>
                                      <p:to>
                                        <p:strVal val="hidden"/>
                                      </p:to>
                                    </p:set>
                                  </p:childTnLst>
                                </p:cTn>
                              </p:par>
                            </p:childTnLst>
                          </p:cTn>
                        </p:par>
                        <p:par>
                          <p:cTn id="27" fill="hold">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blinds(horizontal)">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xit" presetSubtype="1" fill="hold" grpId="0" nodeType="clickEffect">
                                  <p:stCondLst>
                                    <p:cond delay="0"/>
                                  </p:stCondLst>
                                  <p:childTnLst>
                                    <p:animEffect transition="out" filter="wipe(up)">
                                      <p:cBhvr>
                                        <p:cTn id="34" dur="2000"/>
                                        <p:tgtEl>
                                          <p:spTgt spid="25"/>
                                        </p:tgtEl>
                                      </p:cBhvr>
                                    </p:animEffect>
                                    <p:set>
                                      <p:cBhvr>
                                        <p:cTn id="35" dur="1" fill="hold">
                                          <p:stCondLst>
                                            <p:cond delay="1999"/>
                                          </p:stCondLst>
                                        </p:cTn>
                                        <p:tgtEl>
                                          <p:spTgt spid="25"/>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blinds(horizontal)">
                                      <p:cBhvr>
                                        <p:cTn id="40" dur="500"/>
                                        <p:tgtEl>
                                          <p:spTgt spid="24"/>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xit" presetSubtype="10" fill="hold" grpId="1" nodeType="clickEffect">
                                  <p:stCondLst>
                                    <p:cond delay="0"/>
                                  </p:stCondLst>
                                  <p:childTnLst>
                                    <p:animEffect transition="out" filter="blinds(horizontal)">
                                      <p:cBhvr>
                                        <p:cTn id="44" dur="500"/>
                                        <p:tgtEl>
                                          <p:spTgt spid="23"/>
                                        </p:tgtEl>
                                      </p:cBhvr>
                                    </p:animEffect>
                                    <p:set>
                                      <p:cBhvr>
                                        <p:cTn id="45" dur="1" fill="hold">
                                          <p:stCondLst>
                                            <p:cond delay="499"/>
                                          </p:stCondLst>
                                        </p:cTn>
                                        <p:tgtEl>
                                          <p:spTgt spid="23"/>
                                        </p:tgtEl>
                                        <p:attrNameLst>
                                          <p:attrName>style.visibility</p:attrName>
                                        </p:attrNameLst>
                                      </p:cBhvr>
                                      <p:to>
                                        <p:strVal val="hidden"/>
                                      </p:to>
                                    </p:set>
                                  </p:childTnLst>
                                </p:cTn>
                              </p:par>
                              <p:par>
                                <p:cTn id="46" presetID="3" presetClass="exit" presetSubtype="10" fill="hold" grpId="1" nodeType="withEffect">
                                  <p:stCondLst>
                                    <p:cond delay="0"/>
                                  </p:stCondLst>
                                  <p:childTnLst>
                                    <p:animEffect transition="out" filter="blinds(horizontal)">
                                      <p:cBhvr>
                                        <p:cTn id="47" dur="500"/>
                                        <p:tgtEl>
                                          <p:spTgt spid="24"/>
                                        </p:tgtEl>
                                      </p:cBhvr>
                                    </p:animEffect>
                                    <p:set>
                                      <p:cBhvr>
                                        <p:cTn id="48" dur="1" fill="hold">
                                          <p:stCondLst>
                                            <p:cond delay="499"/>
                                          </p:stCondLst>
                                        </p:cTn>
                                        <p:tgtEl>
                                          <p:spTgt spid="24"/>
                                        </p:tgtEl>
                                        <p:attrNameLst>
                                          <p:attrName>style.visibility</p:attrName>
                                        </p:attrNameLst>
                                      </p:cBhvr>
                                      <p:to>
                                        <p:strVal val="hidden"/>
                                      </p:to>
                                    </p:set>
                                  </p:childTnLst>
                                </p:cTn>
                              </p:par>
                            </p:childTnLst>
                          </p:cTn>
                        </p:par>
                        <p:par>
                          <p:cTn id="49" fill="hold">
                            <p:stCondLst>
                              <p:cond delay="500"/>
                            </p:stCondLst>
                            <p:childTnLst>
                              <p:par>
                                <p:cTn id="50" presetID="10" presetClass="entr" presetSubtype="0" fill="hold" grpId="0" nodeType="after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fade">
                                      <p:cBhvr>
                                        <p:cTn id="52" dur="500"/>
                                        <p:tgtEl>
                                          <p:spTgt spid="36"/>
                                        </p:tgtEl>
                                      </p:cBhvr>
                                    </p:animEffect>
                                  </p:childTnLst>
                                </p:cTn>
                              </p:par>
                              <p:par>
                                <p:cTn id="53" presetID="1" presetClass="entr" presetSubtype="0" fill="hold" nodeType="withEffect">
                                  <p:stCondLst>
                                    <p:cond delay="0"/>
                                  </p:stCondLst>
                                  <p:childTnLst>
                                    <p:set>
                                      <p:cBhvr>
                                        <p:cTn id="54"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0" grpId="0"/>
      <p:bldP spid="21" grpId="0"/>
      <p:bldP spid="23" grpId="0"/>
      <p:bldP spid="23" grpId="1"/>
      <p:bldP spid="24" grpId="0"/>
      <p:bldP spid="24" grpId="1"/>
      <p:bldP spid="25" grpId="0" animBg="1"/>
      <p:bldP spid="26" grpId="0" animBg="1"/>
      <p:bldP spid="3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Mosaic</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40</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grpSp>
        <p:nvGrpSpPr>
          <p:cNvPr id="20" name="Group 19">
            <a:extLst>
              <a:ext uri="{FF2B5EF4-FFF2-40B4-BE49-F238E27FC236}">
                <a16:creationId xmlns:a16="http://schemas.microsoft.com/office/drawing/2014/main" id="{0920ADA5-77B0-43C0-AF0B-FA81E0A3D3B2}"/>
              </a:ext>
            </a:extLst>
          </p:cNvPr>
          <p:cNvGrpSpPr/>
          <p:nvPr/>
        </p:nvGrpSpPr>
        <p:grpSpPr>
          <a:xfrm>
            <a:off x="190738" y="1006289"/>
            <a:ext cx="8886587" cy="1716990"/>
            <a:chOff x="190738" y="1006289"/>
            <a:chExt cx="8886587" cy="1716990"/>
          </a:xfrm>
        </p:grpSpPr>
        <p:sp>
          <p:nvSpPr>
            <p:cNvPr id="14" name="TextBox 13">
              <a:extLst>
                <a:ext uri="{FF2B5EF4-FFF2-40B4-BE49-F238E27FC236}">
                  <a16:creationId xmlns:a16="http://schemas.microsoft.com/office/drawing/2014/main" id="{7A6A22C3-D0D5-49F3-8FDB-92CDF7F598D0}"/>
                </a:ext>
              </a:extLst>
            </p:cNvPr>
            <p:cNvSpPr txBox="1"/>
            <p:nvPr/>
          </p:nvSpPr>
          <p:spPr>
            <a:xfrm>
              <a:off x="7473922" y="2261614"/>
              <a:ext cx="1462260" cy="461665"/>
            </a:xfrm>
            <a:prstGeom prst="rect">
              <a:avLst/>
            </a:prstGeom>
            <a:noFill/>
          </p:spPr>
          <p:txBody>
            <a:bodyPr wrap="none" rtlCol="0">
              <a:spAutoFit/>
            </a:bodyPr>
            <a:lstStyle/>
            <a:p>
              <a:r>
                <a:rPr lang="en-US" sz="2400" b="1" i="1" dirty="0"/>
                <a:t>Hardware</a:t>
              </a:r>
            </a:p>
          </p:txBody>
        </p:sp>
        <p:grpSp>
          <p:nvGrpSpPr>
            <p:cNvPr id="19" name="Group 18">
              <a:extLst>
                <a:ext uri="{FF2B5EF4-FFF2-40B4-BE49-F238E27FC236}">
                  <a16:creationId xmlns:a16="http://schemas.microsoft.com/office/drawing/2014/main" id="{26209C59-23F3-43E8-A400-FE87576E944D}"/>
                </a:ext>
              </a:extLst>
            </p:cNvPr>
            <p:cNvGrpSpPr/>
            <p:nvPr/>
          </p:nvGrpSpPr>
          <p:grpSpPr>
            <a:xfrm>
              <a:off x="190738" y="1006289"/>
              <a:ext cx="8886587" cy="1460686"/>
              <a:chOff x="190738" y="1006289"/>
              <a:chExt cx="8886587" cy="1460686"/>
            </a:xfrm>
          </p:grpSpPr>
          <p:cxnSp>
            <p:nvCxnSpPr>
              <p:cNvPr id="13" name="Straight Arrow Connector 12">
                <a:extLst>
                  <a:ext uri="{FF2B5EF4-FFF2-40B4-BE49-F238E27FC236}">
                    <a16:creationId xmlns:a16="http://schemas.microsoft.com/office/drawing/2014/main" id="{C39DAD6A-A785-4992-8FAB-C80275B5A404}"/>
                  </a:ext>
                </a:extLst>
              </p:cNvPr>
              <p:cNvCxnSpPr>
                <a:cxnSpLocks/>
              </p:cNvCxnSpPr>
              <p:nvPr/>
            </p:nvCxnSpPr>
            <p:spPr>
              <a:xfrm>
                <a:off x="190738" y="2466975"/>
                <a:ext cx="3487644"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BFCD449B-6184-49AC-9C9D-6C78E10B7EDB}"/>
                  </a:ext>
                </a:extLst>
              </p:cNvPr>
              <p:cNvSpPr txBox="1"/>
              <p:nvPr/>
            </p:nvSpPr>
            <p:spPr>
              <a:xfrm>
                <a:off x="638864" y="1006289"/>
                <a:ext cx="1887376" cy="461665"/>
              </a:xfrm>
              <a:prstGeom prst="rect">
                <a:avLst/>
              </a:prstGeom>
              <a:noFill/>
            </p:spPr>
            <p:txBody>
              <a:bodyPr wrap="none" rtlCol="0">
                <a:spAutoFit/>
              </a:bodyPr>
              <a:lstStyle/>
              <a:p>
                <a:r>
                  <a:rPr lang="en-US" sz="2400" b="1" i="1" dirty="0"/>
                  <a:t>GPU Runtime</a:t>
                </a:r>
              </a:p>
            </p:txBody>
          </p:sp>
          <p:cxnSp>
            <p:nvCxnSpPr>
              <p:cNvPr id="16" name="Straight Arrow Connector 15">
                <a:extLst>
                  <a:ext uri="{FF2B5EF4-FFF2-40B4-BE49-F238E27FC236}">
                    <a16:creationId xmlns:a16="http://schemas.microsoft.com/office/drawing/2014/main" id="{CD2D0BAD-D558-4B9A-91F0-55CD0CB65783}"/>
                  </a:ext>
                </a:extLst>
              </p:cNvPr>
              <p:cNvCxnSpPr>
                <a:cxnSpLocks/>
              </p:cNvCxnSpPr>
              <p:nvPr/>
            </p:nvCxnSpPr>
            <p:spPr>
              <a:xfrm flipV="1">
                <a:off x="3678382" y="1827847"/>
                <a:ext cx="5398943" cy="25472"/>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ED8BC0C-7973-4D0A-8E63-4A131013EB17}"/>
                  </a:ext>
                </a:extLst>
              </p:cNvPr>
              <p:cNvCxnSpPr>
                <a:cxnSpLocks/>
              </p:cNvCxnSpPr>
              <p:nvPr/>
            </p:nvCxnSpPr>
            <p:spPr>
              <a:xfrm>
                <a:off x="3678382" y="1846897"/>
                <a:ext cx="0" cy="598598"/>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229837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randombar(horizontal)">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randombar(horizont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randombar(horizont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Content Placeholder 2">
            <a:extLst>
              <a:ext uri="{FF2B5EF4-FFF2-40B4-BE49-F238E27FC236}">
                <a16:creationId xmlns:a16="http://schemas.microsoft.com/office/drawing/2014/main" id="{8C5C1EA2-48AF-421D-9446-5F401370342A}"/>
              </a:ext>
            </a:extLst>
          </p:cNvPr>
          <p:cNvSpPr>
            <a:spLocks noGrp="1"/>
          </p:cNvSpPr>
          <p:nvPr>
            <p:ph idx="1"/>
          </p:nvPr>
        </p:nvSpPr>
        <p:spPr>
          <a:xfrm>
            <a:off x="353238" y="1750523"/>
            <a:ext cx="8568267" cy="5517543"/>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pPr marL="0" indent="0">
              <a:buNone/>
            </a:pPr>
            <a:r>
              <a:rPr lang="en-US" sz="3200" b="1" dirty="0"/>
              <a:t>Conserves contiguity within the large page frame</a:t>
            </a:r>
          </a:p>
          <a:p>
            <a:endParaRPr lang="en-US" b="1" dirty="0"/>
          </a:p>
        </p:txBody>
      </p:sp>
      <p:sp>
        <p:nvSpPr>
          <p:cNvPr id="9" name="Speech Bubble: Rectangle 8">
            <a:extLst>
              <a:ext uri="{FF2B5EF4-FFF2-40B4-BE49-F238E27FC236}">
                <a16:creationId xmlns:a16="http://schemas.microsoft.com/office/drawing/2014/main" id="{A262CE85-97D5-4A46-8F1C-47E9C9C6557A}"/>
              </a:ext>
            </a:extLst>
          </p:cNvPr>
          <p:cNvSpPr/>
          <p:nvPr/>
        </p:nvSpPr>
        <p:spPr>
          <a:xfrm>
            <a:off x="2574554" y="3090913"/>
            <a:ext cx="2778496" cy="1014362"/>
          </a:xfrm>
          <a:prstGeom prst="wedgeRectCallout">
            <a:avLst>
              <a:gd name="adj1" fmla="val -60277"/>
              <a:gd name="adj2" fmla="val 10127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0604"/>
            <a:ext cx="8229600" cy="847546"/>
          </a:xfrm>
        </p:spPr>
        <p:txBody>
          <a:bodyPr/>
          <a:lstStyle/>
          <a:p>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41</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17" name="TextBox 16">
            <a:extLst>
              <a:ext uri="{FF2B5EF4-FFF2-40B4-BE49-F238E27FC236}">
                <a16:creationId xmlns:a16="http://schemas.microsoft.com/office/drawing/2014/main" id="{5D587CF3-89D3-499F-80FC-CE93C676EB61}"/>
              </a:ext>
            </a:extLst>
          </p:cNvPr>
          <p:cNvSpPr txBox="1"/>
          <p:nvPr/>
        </p:nvSpPr>
        <p:spPr>
          <a:xfrm>
            <a:off x="1547977" y="2709499"/>
            <a:ext cx="1796710" cy="369332"/>
          </a:xfrm>
          <a:prstGeom prst="rect">
            <a:avLst/>
          </a:prstGeom>
          <a:noFill/>
        </p:spPr>
        <p:txBody>
          <a:bodyPr wrap="none" rtlCol="0">
            <a:spAutoFit/>
          </a:bodyPr>
          <a:lstStyle/>
          <a:p>
            <a:r>
              <a:rPr lang="en-US" dirty="0"/>
              <a:t>Allocate Memory</a:t>
            </a:r>
          </a:p>
        </p:txBody>
      </p:sp>
      <p:cxnSp>
        <p:nvCxnSpPr>
          <p:cNvPr id="20" name="Straight Arrow Connector 19">
            <a:extLst>
              <a:ext uri="{FF2B5EF4-FFF2-40B4-BE49-F238E27FC236}">
                <a16:creationId xmlns:a16="http://schemas.microsoft.com/office/drawing/2014/main" id="{3E07CF29-97FF-4040-84E7-A7C3248B4681}"/>
              </a:ext>
            </a:extLst>
          </p:cNvPr>
          <p:cNvCxnSpPr>
            <a:cxnSpLocks/>
          </p:cNvCxnSpPr>
          <p:nvPr/>
        </p:nvCxnSpPr>
        <p:spPr>
          <a:xfrm>
            <a:off x="1525588" y="2306759"/>
            <a:ext cx="0" cy="12621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10A04EE-DE06-4C14-B3C4-63949C43046A}"/>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2" name="Rectangle 21">
            <a:extLst>
              <a:ext uri="{FF2B5EF4-FFF2-40B4-BE49-F238E27FC236}">
                <a16:creationId xmlns:a16="http://schemas.microsoft.com/office/drawing/2014/main" id="{D667890A-3AF7-400B-9B9B-FD27582E95DC}"/>
              </a:ext>
            </a:extLst>
          </p:cNvPr>
          <p:cNvSpPr/>
          <p:nvPr/>
        </p:nvSpPr>
        <p:spPr>
          <a:xfrm>
            <a:off x="104585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28" name="Oval 27">
            <a:extLst>
              <a:ext uri="{FF2B5EF4-FFF2-40B4-BE49-F238E27FC236}">
                <a16:creationId xmlns:a16="http://schemas.microsoft.com/office/drawing/2014/main" id="{2FB83680-658B-40DB-954F-71FC7422F8E3}"/>
              </a:ext>
            </a:extLst>
          </p:cNvPr>
          <p:cNvSpPr/>
          <p:nvPr/>
        </p:nvSpPr>
        <p:spPr>
          <a:xfrm>
            <a:off x="976400" y="2784715"/>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49" name="Rectangle 48">
            <a:extLst>
              <a:ext uri="{FF2B5EF4-FFF2-40B4-BE49-F238E27FC236}">
                <a16:creationId xmlns:a16="http://schemas.microsoft.com/office/drawing/2014/main" id="{522E950E-F6A0-47BE-A17E-CD222413D148}"/>
              </a:ext>
            </a:extLst>
          </p:cNvPr>
          <p:cNvSpPr/>
          <p:nvPr/>
        </p:nvSpPr>
        <p:spPr>
          <a:xfrm>
            <a:off x="2817544" y="351573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BB32EF2F-0A23-401D-AB03-00ACFA690C62}"/>
              </a:ext>
            </a:extLst>
          </p:cNvPr>
          <p:cNvSpPr/>
          <p:nvPr/>
        </p:nvSpPr>
        <p:spPr>
          <a:xfrm>
            <a:off x="289028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72BD64E-73CC-403A-B175-CCFF8ACC461B}"/>
              </a:ext>
            </a:extLst>
          </p:cNvPr>
          <p:cNvSpPr/>
          <p:nvPr/>
        </p:nvSpPr>
        <p:spPr>
          <a:xfrm>
            <a:off x="316808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70F33CCB-CB97-497F-A970-927FB24C2A4D}"/>
              </a:ext>
            </a:extLst>
          </p:cNvPr>
          <p:cNvSpPr/>
          <p:nvPr/>
        </p:nvSpPr>
        <p:spPr>
          <a:xfrm>
            <a:off x="344588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CB07D2AC-3DAE-40A4-B1E6-1EC575B6A726}"/>
              </a:ext>
            </a:extLst>
          </p:cNvPr>
          <p:cNvSpPr/>
          <p:nvPr/>
        </p:nvSpPr>
        <p:spPr>
          <a:xfrm>
            <a:off x="3723692"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6BBE165-0C97-4026-B09A-1F4147F8610D}"/>
              </a:ext>
            </a:extLst>
          </p:cNvPr>
          <p:cNvSpPr/>
          <p:nvPr/>
        </p:nvSpPr>
        <p:spPr>
          <a:xfrm>
            <a:off x="4001496"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C2BE2182-3F97-4769-8AE7-3097EFD50689}"/>
              </a:ext>
            </a:extLst>
          </p:cNvPr>
          <p:cNvSpPr/>
          <p:nvPr/>
        </p:nvSpPr>
        <p:spPr>
          <a:xfrm>
            <a:off x="427930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165F4125-4046-415B-BD0A-F3B1BC316E0B}"/>
              </a:ext>
            </a:extLst>
          </p:cNvPr>
          <p:cNvSpPr/>
          <p:nvPr/>
        </p:nvSpPr>
        <p:spPr>
          <a:xfrm>
            <a:off x="455710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030AE3F-BB10-4ABF-AB03-A7EE39564DC8}"/>
              </a:ext>
            </a:extLst>
          </p:cNvPr>
          <p:cNvSpPr/>
          <p:nvPr/>
        </p:nvSpPr>
        <p:spPr>
          <a:xfrm>
            <a:off x="483490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TextBox 57">
            <a:extLst>
              <a:ext uri="{FF2B5EF4-FFF2-40B4-BE49-F238E27FC236}">
                <a16:creationId xmlns:a16="http://schemas.microsoft.com/office/drawing/2014/main" id="{C2A53A4E-D263-42D5-B146-516E38500CF8}"/>
              </a:ext>
            </a:extLst>
          </p:cNvPr>
          <p:cNvSpPr txBox="1"/>
          <p:nvPr/>
        </p:nvSpPr>
        <p:spPr>
          <a:xfrm>
            <a:off x="3065550" y="3124040"/>
            <a:ext cx="1836721" cy="369332"/>
          </a:xfrm>
          <a:prstGeom prst="rect">
            <a:avLst/>
          </a:prstGeom>
          <a:noFill/>
        </p:spPr>
        <p:txBody>
          <a:bodyPr wrap="none" rtlCol="0">
            <a:spAutoFit/>
          </a:bodyPr>
          <a:lstStyle/>
          <a:p>
            <a:r>
              <a:rPr lang="en-US" dirty="0"/>
              <a:t>Large Page Frame</a:t>
            </a:r>
          </a:p>
        </p:txBody>
      </p:sp>
      <p:sp>
        <p:nvSpPr>
          <p:cNvPr id="59" name="Rectangle 58">
            <a:extLst>
              <a:ext uri="{FF2B5EF4-FFF2-40B4-BE49-F238E27FC236}">
                <a16:creationId xmlns:a16="http://schemas.microsoft.com/office/drawing/2014/main" id="{ECB39C2D-FF4B-448D-B602-BF891B905DF3}"/>
              </a:ext>
            </a:extLst>
          </p:cNvPr>
          <p:cNvSpPr/>
          <p:nvPr/>
        </p:nvSpPr>
        <p:spPr>
          <a:xfrm>
            <a:off x="3819525" y="1188719"/>
            <a:ext cx="5257800"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7" name="Group 26">
            <a:extLst>
              <a:ext uri="{FF2B5EF4-FFF2-40B4-BE49-F238E27FC236}">
                <a16:creationId xmlns:a16="http://schemas.microsoft.com/office/drawing/2014/main" id="{1B6F3010-C720-4132-A40B-01E9AC095539}"/>
              </a:ext>
            </a:extLst>
          </p:cNvPr>
          <p:cNvGrpSpPr/>
          <p:nvPr/>
        </p:nvGrpSpPr>
        <p:grpSpPr>
          <a:xfrm>
            <a:off x="190738" y="1006289"/>
            <a:ext cx="8886587" cy="1716990"/>
            <a:chOff x="190738" y="1006289"/>
            <a:chExt cx="8886587" cy="1716990"/>
          </a:xfrm>
        </p:grpSpPr>
        <p:sp>
          <p:nvSpPr>
            <p:cNvPr id="29" name="TextBox 28">
              <a:extLst>
                <a:ext uri="{FF2B5EF4-FFF2-40B4-BE49-F238E27FC236}">
                  <a16:creationId xmlns:a16="http://schemas.microsoft.com/office/drawing/2014/main" id="{23797D00-E82E-4B15-939C-A2EDCD1EBAE1}"/>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30" name="Group 29">
              <a:extLst>
                <a:ext uri="{FF2B5EF4-FFF2-40B4-BE49-F238E27FC236}">
                  <a16:creationId xmlns:a16="http://schemas.microsoft.com/office/drawing/2014/main" id="{A3FE49B4-455D-4328-BEC6-53461C5B4902}"/>
                </a:ext>
              </a:extLst>
            </p:cNvPr>
            <p:cNvGrpSpPr/>
            <p:nvPr/>
          </p:nvGrpSpPr>
          <p:grpSpPr>
            <a:xfrm>
              <a:off x="190738" y="1006289"/>
              <a:ext cx="8886587" cy="1460686"/>
              <a:chOff x="190738" y="1006289"/>
              <a:chExt cx="8886587" cy="1460686"/>
            </a:xfrm>
          </p:grpSpPr>
          <p:cxnSp>
            <p:nvCxnSpPr>
              <p:cNvPr id="31" name="Straight Arrow Connector 30">
                <a:extLst>
                  <a:ext uri="{FF2B5EF4-FFF2-40B4-BE49-F238E27FC236}">
                    <a16:creationId xmlns:a16="http://schemas.microsoft.com/office/drawing/2014/main" id="{8996E0E4-2B84-4FDE-A824-F0F5F1B54295}"/>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DD496B48-B77E-4C0E-92C1-6046A212D31B}"/>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33" name="Straight Arrow Connector 32">
                <a:extLst>
                  <a:ext uri="{FF2B5EF4-FFF2-40B4-BE49-F238E27FC236}">
                    <a16:creationId xmlns:a16="http://schemas.microsoft.com/office/drawing/2014/main" id="{D23B1A9B-A207-4656-B245-4EDD8A8E3633}"/>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46A033D-963C-40E9-8233-9EE8AE3752F8}"/>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A6B9CB23-1ECB-46D9-B8F8-9041197FA261}"/>
              </a:ext>
            </a:extLst>
          </p:cNvPr>
          <p:cNvGrpSpPr/>
          <p:nvPr/>
        </p:nvGrpSpPr>
        <p:grpSpPr>
          <a:xfrm>
            <a:off x="2456391" y="1013059"/>
            <a:ext cx="3313660" cy="454895"/>
            <a:chOff x="2456391" y="1013059"/>
            <a:chExt cx="3313660" cy="454895"/>
          </a:xfrm>
        </p:grpSpPr>
        <p:grpSp>
          <p:nvGrpSpPr>
            <p:cNvPr id="37" name="Group 36">
              <a:extLst>
                <a:ext uri="{FF2B5EF4-FFF2-40B4-BE49-F238E27FC236}">
                  <a16:creationId xmlns:a16="http://schemas.microsoft.com/office/drawing/2014/main" id="{E7A5A313-337C-4BD0-9A7B-705B15571BDA}"/>
                </a:ext>
              </a:extLst>
            </p:cNvPr>
            <p:cNvGrpSpPr/>
            <p:nvPr/>
          </p:nvGrpSpPr>
          <p:grpSpPr>
            <a:xfrm>
              <a:off x="2456391" y="1013059"/>
              <a:ext cx="3313660" cy="375797"/>
              <a:chOff x="2456391" y="1013059"/>
              <a:chExt cx="3313660" cy="375797"/>
            </a:xfrm>
          </p:grpSpPr>
          <p:sp>
            <p:nvSpPr>
              <p:cNvPr id="41" name="TextBox 40">
                <a:extLst>
                  <a:ext uri="{FF2B5EF4-FFF2-40B4-BE49-F238E27FC236}">
                    <a16:creationId xmlns:a16="http://schemas.microsoft.com/office/drawing/2014/main" id="{0B1C139A-CB7D-4424-B38F-3F8799B1E381}"/>
                  </a:ext>
                </a:extLst>
              </p:cNvPr>
              <p:cNvSpPr txBox="1"/>
              <p:nvPr/>
            </p:nvSpPr>
            <p:spPr>
              <a:xfrm>
                <a:off x="3096883" y="1013059"/>
                <a:ext cx="2673168" cy="369332"/>
              </a:xfrm>
              <a:prstGeom prst="rect">
                <a:avLst/>
              </a:prstGeom>
              <a:noFill/>
            </p:spPr>
            <p:txBody>
              <a:bodyPr wrap="none" rtlCol="0">
                <a:spAutoFit/>
              </a:bodyPr>
              <a:lstStyle/>
              <a:p>
                <a:r>
                  <a:rPr lang="en-US" dirty="0"/>
                  <a:t>Application Demands Data</a:t>
                </a:r>
              </a:p>
            </p:txBody>
          </p:sp>
          <p:sp>
            <p:nvSpPr>
              <p:cNvPr id="42" name="Oval 41">
                <a:extLst>
                  <a:ext uri="{FF2B5EF4-FFF2-40B4-BE49-F238E27FC236}">
                    <a16:creationId xmlns:a16="http://schemas.microsoft.com/office/drawing/2014/main" id="{7E0C7070-7B18-4B7F-9F32-4A7D20571C9A}"/>
                  </a:ext>
                </a:extLst>
              </p:cNvPr>
              <p:cNvSpPr/>
              <p:nvPr/>
            </p:nvSpPr>
            <p:spPr>
              <a:xfrm>
                <a:off x="2456391" y="1082658"/>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grpSp>
        <p:cxnSp>
          <p:nvCxnSpPr>
            <p:cNvPr id="39" name="Straight Arrow Connector 38">
              <a:extLst>
                <a:ext uri="{FF2B5EF4-FFF2-40B4-BE49-F238E27FC236}">
                  <a16:creationId xmlns:a16="http://schemas.microsoft.com/office/drawing/2014/main" id="{9221F1F5-52B7-49B8-8B2C-9D7E3BFD6570}"/>
                </a:ext>
              </a:extLst>
            </p:cNvPr>
            <p:cNvCxnSpPr>
              <a:cxnSpLocks/>
            </p:cNvCxnSpPr>
            <p:nvPr/>
          </p:nvCxnSpPr>
          <p:spPr>
            <a:xfrm>
              <a:off x="2860534" y="1181099"/>
              <a:ext cx="0" cy="2868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76BA4F6-13C0-4E23-9741-93AAA935E6C1}"/>
                </a:ext>
              </a:extLst>
            </p:cNvPr>
            <p:cNvCxnSpPr>
              <a:cxnSpLocks/>
            </p:cNvCxnSpPr>
            <p:nvPr/>
          </p:nvCxnSpPr>
          <p:spPr>
            <a:xfrm flipH="1">
              <a:off x="2871300" y="1178520"/>
              <a:ext cx="270244"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
        <p:nvSpPr>
          <p:cNvPr id="3" name="TextBox 2"/>
          <p:cNvSpPr txBox="1"/>
          <p:nvPr/>
        </p:nvSpPr>
        <p:spPr>
          <a:xfrm>
            <a:off x="2385585" y="4195340"/>
            <a:ext cx="6753067" cy="1569660"/>
          </a:xfrm>
          <a:prstGeom prst="rect">
            <a:avLst/>
          </a:prstGeom>
          <a:noFill/>
        </p:spPr>
        <p:txBody>
          <a:bodyPr wrap="none" rtlCol="0">
            <a:spAutoFit/>
          </a:bodyPr>
          <a:lstStyle/>
          <a:p>
            <a:pPr algn="ctr"/>
            <a:r>
              <a:rPr lang="en-US" sz="3200" b="1" dirty="0"/>
              <a:t>Soft guarantee:</a:t>
            </a:r>
          </a:p>
          <a:p>
            <a:pPr algn="ctr"/>
            <a:r>
              <a:rPr lang="en-US" sz="3200" b="1" dirty="0">
                <a:solidFill>
                  <a:srgbClr val="0066FF"/>
                </a:solidFill>
              </a:rPr>
              <a:t>A large page frame contains </a:t>
            </a:r>
          </a:p>
          <a:p>
            <a:pPr algn="ctr"/>
            <a:r>
              <a:rPr lang="en-US" sz="3200" b="1" dirty="0">
                <a:solidFill>
                  <a:srgbClr val="0066FF"/>
                </a:solidFill>
              </a:rPr>
              <a:t>pages from only a single address space</a:t>
            </a:r>
          </a:p>
        </p:txBody>
      </p:sp>
    </p:spTree>
    <p:extLst>
      <p:ext uri="{BB962C8B-B14F-4D97-AF65-F5344CB8AC3E}">
        <p14:creationId xmlns:p14="http://schemas.microsoft.com/office/powerpoint/2010/main" val="228416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randombar(horizontal)">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randombar(horizontal)">
                                      <p:cBhvr>
                                        <p:cTn id="12" dur="500"/>
                                        <p:tgtEl>
                                          <p:spTgt spid="17"/>
                                        </p:tgtEl>
                                      </p:cBhvr>
                                    </p:animEffect>
                                  </p:childTnLst>
                                </p:cTn>
                              </p:par>
                              <p:par>
                                <p:cTn id="13" presetID="14" presetClass="entr" presetSubtype="1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randombar(horizontal)">
                                      <p:cBhvr>
                                        <p:cTn id="15" dur="500"/>
                                        <p:tgtEl>
                                          <p:spTgt spid="20"/>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randombar(horizontal)">
                                      <p:cBhvr>
                                        <p:cTn id="18" dur="500"/>
                                        <p:tgtEl>
                                          <p:spTgt spid="28"/>
                                        </p:tgtEl>
                                      </p:cBhvr>
                                    </p:animEffect>
                                  </p:childTnLst>
                                </p:cTn>
                              </p:par>
                            </p:childTnLst>
                          </p:cTn>
                        </p:par>
                        <p:par>
                          <p:cTn id="19" fill="hold">
                            <p:stCondLst>
                              <p:cond delay="500"/>
                            </p:stCondLst>
                            <p:childTnLst>
                              <p:par>
                                <p:cTn id="20" presetID="14" presetClass="entr" presetSubtype="10" fill="hold" grpId="0" nodeType="afterEffect">
                                  <p:stCondLst>
                                    <p:cond delay="0"/>
                                  </p:stCondLst>
                                  <p:childTnLst>
                                    <p:set>
                                      <p:cBhvr>
                                        <p:cTn id="21" dur="1" fill="hold">
                                          <p:stCondLst>
                                            <p:cond delay="0"/>
                                          </p:stCondLst>
                                        </p:cTn>
                                        <p:tgtEl>
                                          <p:spTgt spid="21"/>
                                        </p:tgtEl>
                                        <p:attrNameLst>
                                          <p:attrName>style.visibility</p:attrName>
                                        </p:attrNameLst>
                                      </p:cBhvr>
                                      <p:to>
                                        <p:strVal val="visible"/>
                                      </p:to>
                                    </p:set>
                                    <p:animEffect transition="in" filter="randombar(horizontal)">
                                      <p:cBhvr>
                                        <p:cTn id="22" dur="500"/>
                                        <p:tgtEl>
                                          <p:spTgt spid="21"/>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randombar(horizontal)">
                                      <p:cBhvr>
                                        <p:cTn id="25" dur="5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randombar(horizontal)">
                                      <p:cBhvr>
                                        <p:cTn id="30" dur="500"/>
                                        <p:tgtEl>
                                          <p:spTgt spid="9"/>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58"/>
                                        </p:tgtEl>
                                        <p:attrNameLst>
                                          <p:attrName>style.visibility</p:attrName>
                                        </p:attrNameLst>
                                      </p:cBhvr>
                                      <p:to>
                                        <p:strVal val="visible"/>
                                      </p:to>
                                    </p:set>
                                    <p:animEffect transition="in" filter="randombar(horizontal)">
                                      <p:cBhvr>
                                        <p:cTn id="33" dur="500"/>
                                        <p:tgtEl>
                                          <p:spTgt spid="58"/>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randombar(horizontal)">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57"/>
                                        </p:tgtEl>
                                        <p:attrNameLst>
                                          <p:attrName>style.visibility</p:attrName>
                                        </p:attrNameLst>
                                      </p:cBhvr>
                                      <p:to>
                                        <p:strVal val="visible"/>
                                      </p:to>
                                    </p:set>
                                    <p:animEffect transition="in" filter="randombar(horizontal)">
                                      <p:cBhvr>
                                        <p:cTn id="41" dur="500"/>
                                        <p:tgtEl>
                                          <p:spTgt spid="57"/>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56"/>
                                        </p:tgtEl>
                                        <p:attrNameLst>
                                          <p:attrName>style.visibility</p:attrName>
                                        </p:attrNameLst>
                                      </p:cBhvr>
                                      <p:to>
                                        <p:strVal val="visible"/>
                                      </p:to>
                                    </p:set>
                                    <p:animEffect transition="in" filter="randombar(horizontal)">
                                      <p:cBhvr>
                                        <p:cTn id="44" dur="500"/>
                                        <p:tgtEl>
                                          <p:spTgt spid="56"/>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Effect transition="in" filter="randombar(horizontal)">
                                      <p:cBhvr>
                                        <p:cTn id="47" dur="500"/>
                                        <p:tgtEl>
                                          <p:spTgt spid="55"/>
                                        </p:tgtEl>
                                      </p:cBhvr>
                                    </p:animEffect>
                                  </p:childTnLst>
                                </p:cTn>
                              </p:par>
                              <p:par>
                                <p:cTn id="48" presetID="14" presetClass="entr" presetSubtype="10" fill="hold" grpId="0" nodeType="withEffect">
                                  <p:stCondLst>
                                    <p:cond delay="0"/>
                                  </p:stCondLst>
                                  <p:childTnLst>
                                    <p:set>
                                      <p:cBhvr>
                                        <p:cTn id="49" dur="1" fill="hold">
                                          <p:stCondLst>
                                            <p:cond delay="0"/>
                                          </p:stCondLst>
                                        </p:cTn>
                                        <p:tgtEl>
                                          <p:spTgt spid="54"/>
                                        </p:tgtEl>
                                        <p:attrNameLst>
                                          <p:attrName>style.visibility</p:attrName>
                                        </p:attrNameLst>
                                      </p:cBhvr>
                                      <p:to>
                                        <p:strVal val="visible"/>
                                      </p:to>
                                    </p:set>
                                    <p:animEffect transition="in" filter="randombar(horizontal)">
                                      <p:cBhvr>
                                        <p:cTn id="50" dur="500"/>
                                        <p:tgtEl>
                                          <p:spTgt spid="54"/>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53"/>
                                        </p:tgtEl>
                                        <p:attrNameLst>
                                          <p:attrName>style.visibility</p:attrName>
                                        </p:attrNameLst>
                                      </p:cBhvr>
                                      <p:to>
                                        <p:strVal val="visible"/>
                                      </p:to>
                                    </p:set>
                                    <p:animEffect transition="in" filter="randombar(horizontal)">
                                      <p:cBhvr>
                                        <p:cTn id="53" dur="500"/>
                                        <p:tgtEl>
                                          <p:spTgt spid="53"/>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52"/>
                                        </p:tgtEl>
                                        <p:attrNameLst>
                                          <p:attrName>style.visibility</p:attrName>
                                        </p:attrNameLst>
                                      </p:cBhvr>
                                      <p:to>
                                        <p:strVal val="visible"/>
                                      </p:to>
                                    </p:set>
                                    <p:animEffect transition="in" filter="randombar(horizontal)">
                                      <p:cBhvr>
                                        <p:cTn id="56" dur="500"/>
                                        <p:tgtEl>
                                          <p:spTgt spid="52"/>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51"/>
                                        </p:tgtEl>
                                        <p:attrNameLst>
                                          <p:attrName>style.visibility</p:attrName>
                                        </p:attrNameLst>
                                      </p:cBhvr>
                                      <p:to>
                                        <p:strVal val="visible"/>
                                      </p:to>
                                    </p:set>
                                    <p:animEffect transition="in" filter="randombar(horizontal)">
                                      <p:cBhvr>
                                        <p:cTn id="59" dur="500"/>
                                        <p:tgtEl>
                                          <p:spTgt spid="51"/>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50"/>
                                        </p:tgtEl>
                                        <p:attrNameLst>
                                          <p:attrName>style.visibility</p:attrName>
                                        </p:attrNameLst>
                                      </p:cBhvr>
                                      <p:to>
                                        <p:strVal val="visible"/>
                                      </p:to>
                                    </p:set>
                                    <p:animEffect transition="in" filter="randombar(horizontal)">
                                      <p:cBhvr>
                                        <p:cTn id="62" dur="500"/>
                                        <p:tgtEl>
                                          <p:spTgt spid="50"/>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animEffect transition="in" filter="blinds(horizontal)">
                                      <p:cBhvr>
                                        <p:cTn id="67" dur="500"/>
                                        <p:tgtEl>
                                          <p:spTgt spid="3"/>
                                        </p:tgtEl>
                                      </p:cBhvr>
                                    </p:animEffec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6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uiExpand="1" build="p"/>
      <p:bldP spid="9" grpId="0" animBg="1"/>
      <p:bldP spid="17" grpId="0"/>
      <p:bldP spid="21" grpId="0" animBg="1"/>
      <p:bldP spid="22" grpId="0" animBg="1"/>
      <p:bldP spid="2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p:bldP spid="3"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Content Placeholder 2">
            <a:extLst>
              <a:ext uri="{FF2B5EF4-FFF2-40B4-BE49-F238E27FC236}">
                <a16:creationId xmlns:a16="http://schemas.microsoft.com/office/drawing/2014/main" id="{E26E5FF7-67BC-4155-ACF3-E76B0AAE141A}"/>
              </a:ext>
            </a:extLst>
          </p:cNvPr>
          <p:cNvSpPr>
            <a:spLocks noGrp="1"/>
          </p:cNvSpPr>
          <p:nvPr>
            <p:ph idx="1"/>
          </p:nvPr>
        </p:nvSpPr>
        <p:spPr>
          <a:xfrm>
            <a:off x="457199" y="1094944"/>
            <a:ext cx="8568267" cy="5517543"/>
          </a:xfrm>
        </p:spPr>
        <p:txBody>
          <a:bodyPr>
            <a:normAutofit fontScale="92500" lnSpcReduction="10000"/>
          </a:bodyPr>
          <a:lstStyle/>
          <a:p>
            <a:endParaRPr lang="en-US" b="1" dirty="0"/>
          </a:p>
          <a:p>
            <a:endParaRPr lang="en-US" b="1" dirty="0"/>
          </a:p>
          <a:p>
            <a:endParaRPr lang="en-US" b="1" dirty="0"/>
          </a:p>
          <a:p>
            <a:endParaRPr lang="en-US" b="1" dirty="0"/>
          </a:p>
          <a:p>
            <a:endParaRPr lang="en-US" b="1" dirty="0"/>
          </a:p>
          <a:p>
            <a:endParaRPr lang="en-US" sz="1500" b="1" dirty="0"/>
          </a:p>
          <a:p>
            <a:endParaRPr lang="en-US" sz="1500" b="1" dirty="0"/>
          </a:p>
          <a:p>
            <a:endParaRPr lang="en-US" sz="4300" b="1" dirty="0"/>
          </a:p>
          <a:p>
            <a:pPr marL="0" indent="0">
              <a:buNone/>
            </a:pPr>
            <a:endParaRPr lang="en-US" b="1" dirty="0"/>
          </a:p>
          <a:p>
            <a:pPr marL="0" indent="0">
              <a:buNone/>
            </a:pPr>
            <a:endParaRPr lang="en-US" sz="4000" b="1" dirty="0"/>
          </a:p>
          <a:p>
            <a:r>
              <a:rPr lang="en-US" b="1" dirty="0"/>
              <a:t>Data transfer is done at a </a:t>
            </a:r>
            <a:r>
              <a:rPr lang="en-US" b="1" dirty="0">
                <a:solidFill>
                  <a:srgbClr val="0066FF"/>
                </a:solidFill>
              </a:rPr>
              <a:t>small page granularity</a:t>
            </a:r>
          </a:p>
          <a:p>
            <a:pPr lvl="1"/>
            <a:r>
              <a:rPr lang="en-US" sz="2800" dirty="0"/>
              <a:t>A page that is transferred is immediately ready to use</a:t>
            </a:r>
          </a:p>
          <a:p>
            <a:endParaRPr lang="en-US" b="1" dirty="0"/>
          </a:p>
        </p:txBody>
      </p:sp>
      <p:sp>
        <p:nvSpPr>
          <p:cNvPr id="50" name="Speech Bubble: Rectangle 49">
            <a:extLst>
              <a:ext uri="{FF2B5EF4-FFF2-40B4-BE49-F238E27FC236}">
                <a16:creationId xmlns:a16="http://schemas.microsoft.com/office/drawing/2014/main" id="{B24F6CC3-F9B6-43C4-99D7-16C8384F7E07}"/>
              </a:ext>
            </a:extLst>
          </p:cNvPr>
          <p:cNvSpPr/>
          <p:nvPr/>
        </p:nvSpPr>
        <p:spPr>
          <a:xfrm>
            <a:off x="2574554" y="3090913"/>
            <a:ext cx="2778496" cy="1014362"/>
          </a:xfrm>
          <a:prstGeom prst="wedgeRectCallout">
            <a:avLst>
              <a:gd name="adj1" fmla="val -60277"/>
              <a:gd name="adj2" fmla="val 10127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457200" y="130604"/>
            <a:ext cx="8229600" cy="847546"/>
          </a:xfrm>
        </p:spPr>
        <p:txBody>
          <a:bodyPr/>
          <a:lstStyle/>
          <a:p>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42</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17" name="TextBox 16">
            <a:extLst>
              <a:ext uri="{FF2B5EF4-FFF2-40B4-BE49-F238E27FC236}">
                <a16:creationId xmlns:a16="http://schemas.microsoft.com/office/drawing/2014/main" id="{5D587CF3-89D3-499F-80FC-CE93C676EB61}"/>
              </a:ext>
            </a:extLst>
          </p:cNvPr>
          <p:cNvSpPr txBox="1"/>
          <p:nvPr/>
        </p:nvSpPr>
        <p:spPr>
          <a:xfrm>
            <a:off x="3036480" y="4454685"/>
            <a:ext cx="1427186" cy="369332"/>
          </a:xfrm>
          <a:prstGeom prst="rect">
            <a:avLst/>
          </a:prstGeom>
          <a:noFill/>
        </p:spPr>
        <p:txBody>
          <a:bodyPr wrap="none" rtlCol="0">
            <a:spAutoFit/>
          </a:bodyPr>
          <a:lstStyle/>
          <a:p>
            <a:r>
              <a:rPr lang="en-US" dirty="0"/>
              <a:t>Transfer Data</a:t>
            </a:r>
          </a:p>
        </p:txBody>
      </p:sp>
      <p:cxnSp>
        <p:nvCxnSpPr>
          <p:cNvPr id="20" name="Straight Arrow Connector 19">
            <a:extLst>
              <a:ext uri="{FF2B5EF4-FFF2-40B4-BE49-F238E27FC236}">
                <a16:creationId xmlns:a16="http://schemas.microsoft.com/office/drawing/2014/main" id="{3E07CF29-97FF-4040-84E7-A7C3248B4681}"/>
              </a:ext>
            </a:extLst>
          </p:cNvPr>
          <p:cNvCxnSpPr>
            <a:cxnSpLocks/>
          </p:cNvCxnSpPr>
          <p:nvPr/>
        </p:nvCxnSpPr>
        <p:spPr>
          <a:xfrm>
            <a:off x="2264696" y="4810968"/>
            <a:ext cx="2965828"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310A04EE-DE06-4C14-B3C4-63949C43046A}"/>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22" name="Rectangle 21">
            <a:extLst>
              <a:ext uri="{FF2B5EF4-FFF2-40B4-BE49-F238E27FC236}">
                <a16:creationId xmlns:a16="http://schemas.microsoft.com/office/drawing/2014/main" id="{D667890A-3AF7-400B-9B9B-FD27582E95DC}"/>
              </a:ext>
            </a:extLst>
          </p:cNvPr>
          <p:cNvSpPr/>
          <p:nvPr/>
        </p:nvSpPr>
        <p:spPr>
          <a:xfrm>
            <a:off x="104585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28" name="Oval 27">
            <a:extLst>
              <a:ext uri="{FF2B5EF4-FFF2-40B4-BE49-F238E27FC236}">
                <a16:creationId xmlns:a16="http://schemas.microsoft.com/office/drawing/2014/main" id="{2FB83680-658B-40DB-954F-71FC7422F8E3}"/>
              </a:ext>
            </a:extLst>
          </p:cNvPr>
          <p:cNvSpPr/>
          <p:nvPr/>
        </p:nvSpPr>
        <p:spPr>
          <a:xfrm>
            <a:off x="2592950" y="4902110"/>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25" name="TextBox 24">
            <a:extLst>
              <a:ext uri="{FF2B5EF4-FFF2-40B4-BE49-F238E27FC236}">
                <a16:creationId xmlns:a16="http://schemas.microsoft.com/office/drawing/2014/main" id="{57BA7046-2721-4744-9666-B8175C45945B}"/>
              </a:ext>
            </a:extLst>
          </p:cNvPr>
          <p:cNvSpPr txBox="1"/>
          <p:nvPr/>
        </p:nvSpPr>
        <p:spPr>
          <a:xfrm>
            <a:off x="2952096" y="4838976"/>
            <a:ext cx="1593321" cy="369332"/>
          </a:xfrm>
          <a:prstGeom prst="rect">
            <a:avLst/>
          </a:prstGeom>
          <a:noFill/>
        </p:spPr>
        <p:txBody>
          <a:bodyPr wrap="none" rtlCol="0">
            <a:spAutoFit/>
          </a:bodyPr>
          <a:lstStyle/>
          <a:p>
            <a:r>
              <a:rPr lang="en-US" dirty="0"/>
              <a:t>System I/O Bus</a:t>
            </a:r>
          </a:p>
        </p:txBody>
      </p:sp>
      <p:sp>
        <p:nvSpPr>
          <p:cNvPr id="46" name="Rectangle 45">
            <a:extLst>
              <a:ext uri="{FF2B5EF4-FFF2-40B4-BE49-F238E27FC236}">
                <a16:creationId xmlns:a16="http://schemas.microsoft.com/office/drawing/2014/main" id="{0DFD3905-2365-451C-A8A6-3BAC3ECA2432}"/>
              </a:ext>
            </a:extLst>
          </p:cNvPr>
          <p:cNvSpPr/>
          <p:nvPr/>
        </p:nvSpPr>
        <p:spPr>
          <a:xfrm>
            <a:off x="5230524" y="4423063"/>
            <a:ext cx="1225088" cy="85898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bg1"/>
                </a:solidFill>
              </a:rPr>
              <a:t>CPU Memory</a:t>
            </a:r>
          </a:p>
        </p:txBody>
      </p:sp>
      <p:sp>
        <p:nvSpPr>
          <p:cNvPr id="49" name="Rectangle 48">
            <a:extLst>
              <a:ext uri="{FF2B5EF4-FFF2-40B4-BE49-F238E27FC236}">
                <a16:creationId xmlns:a16="http://schemas.microsoft.com/office/drawing/2014/main" id="{60BDFB2B-349D-40AA-A524-665214466E2A}"/>
              </a:ext>
            </a:extLst>
          </p:cNvPr>
          <p:cNvSpPr/>
          <p:nvPr/>
        </p:nvSpPr>
        <p:spPr>
          <a:xfrm>
            <a:off x="3819525" y="1188719"/>
            <a:ext cx="5257800"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44737C37-8A0C-45CE-9F66-18177D168238}"/>
              </a:ext>
            </a:extLst>
          </p:cNvPr>
          <p:cNvSpPr/>
          <p:nvPr/>
        </p:nvSpPr>
        <p:spPr>
          <a:xfrm>
            <a:off x="2817544" y="351573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C1A7A701-1B59-4F7E-A906-2197BDD63312}"/>
              </a:ext>
            </a:extLst>
          </p:cNvPr>
          <p:cNvSpPr/>
          <p:nvPr/>
        </p:nvSpPr>
        <p:spPr>
          <a:xfrm>
            <a:off x="289028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C38A419-74E6-4642-9BED-A523281BA878}"/>
              </a:ext>
            </a:extLst>
          </p:cNvPr>
          <p:cNvSpPr/>
          <p:nvPr/>
        </p:nvSpPr>
        <p:spPr>
          <a:xfrm>
            <a:off x="316808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395FF4D9-5876-44F6-8304-BF7283B763A8}"/>
              </a:ext>
            </a:extLst>
          </p:cNvPr>
          <p:cNvSpPr/>
          <p:nvPr/>
        </p:nvSpPr>
        <p:spPr>
          <a:xfrm>
            <a:off x="344588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494BC969-7B14-4D4C-8F0B-2EE253FB0BB1}"/>
              </a:ext>
            </a:extLst>
          </p:cNvPr>
          <p:cNvSpPr/>
          <p:nvPr/>
        </p:nvSpPr>
        <p:spPr>
          <a:xfrm>
            <a:off x="3723692"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93EAFB31-6983-4F5D-91D6-062483B22156}"/>
              </a:ext>
            </a:extLst>
          </p:cNvPr>
          <p:cNvSpPr/>
          <p:nvPr/>
        </p:nvSpPr>
        <p:spPr>
          <a:xfrm>
            <a:off x="4001496"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31F0A677-E93D-4886-967C-7DDAF97BA195}"/>
              </a:ext>
            </a:extLst>
          </p:cNvPr>
          <p:cNvSpPr/>
          <p:nvPr/>
        </p:nvSpPr>
        <p:spPr>
          <a:xfrm>
            <a:off x="427930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9C8D6886-3963-465E-8FD3-954F8F75DB59}"/>
              </a:ext>
            </a:extLst>
          </p:cNvPr>
          <p:cNvSpPr/>
          <p:nvPr/>
        </p:nvSpPr>
        <p:spPr>
          <a:xfrm>
            <a:off x="455710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7553E2DB-EF83-4E94-A8E0-42C1091137E0}"/>
              </a:ext>
            </a:extLst>
          </p:cNvPr>
          <p:cNvSpPr/>
          <p:nvPr/>
        </p:nvSpPr>
        <p:spPr>
          <a:xfrm>
            <a:off x="483490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F630A007-398B-4BEF-ADB1-8FF98E108A0B}"/>
              </a:ext>
            </a:extLst>
          </p:cNvPr>
          <p:cNvSpPr txBox="1"/>
          <p:nvPr/>
        </p:nvSpPr>
        <p:spPr>
          <a:xfrm>
            <a:off x="3065550" y="3124040"/>
            <a:ext cx="1836721" cy="369332"/>
          </a:xfrm>
          <a:prstGeom prst="rect">
            <a:avLst/>
          </a:prstGeom>
          <a:noFill/>
        </p:spPr>
        <p:txBody>
          <a:bodyPr wrap="none" rtlCol="0">
            <a:spAutoFit/>
          </a:bodyPr>
          <a:lstStyle/>
          <a:p>
            <a:r>
              <a:rPr lang="en-US" dirty="0"/>
              <a:t>Large Page Frame</a:t>
            </a:r>
          </a:p>
        </p:txBody>
      </p:sp>
      <p:sp>
        <p:nvSpPr>
          <p:cNvPr id="29" name="Rectangle 28">
            <a:extLst>
              <a:ext uri="{FF2B5EF4-FFF2-40B4-BE49-F238E27FC236}">
                <a16:creationId xmlns:a16="http://schemas.microsoft.com/office/drawing/2014/main" id="{8B6C2BF5-F8D4-441C-A76A-D9B85A860786}"/>
              </a:ext>
            </a:extLst>
          </p:cNvPr>
          <p:cNvSpPr/>
          <p:nvPr/>
        </p:nvSpPr>
        <p:spPr>
          <a:xfrm>
            <a:off x="289028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236CD2D-F89D-467B-B8E1-55F9821CF40A}"/>
              </a:ext>
            </a:extLst>
          </p:cNvPr>
          <p:cNvSpPr/>
          <p:nvPr/>
        </p:nvSpPr>
        <p:spPr>
          <a:xfrm>
            <a:off x="316808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30B4CB4-0DAC-4A0B-A5A2-24B785446148}"/>
              </a:ext>
            </a:extLst>
          </p:cNvPr>
          <p:cNvSpPr/>
          <p:nvPr/>
        </p:nvSpPr>
        <p:spPr>
          <a:xfrm>
            <a:off x="344588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1B2F11F-4C0D-46B3-AABC-78C362309DBA}"/>
              </a:ext>
            </a:extLst>
          </p:cNvPr>
          <p:cNvSpPr/>
          <p:nvPr/>
        </p:nvSpPr>
        <p:spPr>
          <a:xfrm>
            <a:off x="3723692"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5007520-B5A1-412D-BEB7-19B3C64028DA}"/>
              </a:ext>
            </a:extLst>
          </p:cNvPr>
          <p:cNvSpPr/>
          <p:nvPr/>
        </p:nvSpPr>
        <p:spPr>
          <a:xfrm>
            <a:off x="4001496"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62A6AF73-05A9-41D1-8947-E9D38402B619}"/>
              </a:ext>
            </a:extLst>
          </p:cNvPr>
          <p:cNvSpPr/>
          <p:nvPr/>
        </p:nvSpPr>
        <p:spPr>
          <a:xfrm>
            <a:off x="427930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5599CB2-C684-446B-A565-84C0C09C5F2E}"/>
              </a:ext>
            </a:extLst>
          </p:cNvPr>
          <p:cNvSpPr/>
          <p:nvPr/>
        </p:nvSpPr>
        <p:spPr>
          <a:xfrm>
            <a:off x="455710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778AD3A-BC77-412D-9A9B-9B4FA00D1B7A}"/>
              </a:ext>
            </a:extLst>
          </p:cNvPr>
          <p:cNvSpPr/>
          <p:nvPr/>
        </p:nvSpPr>
        <p:spPr>
          <a:xfrm>
            <a:off x="483490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7" name="Group 36">
            <a:extLst>
              <a:ext uri="{FF2B5EF4-FFF2-40B4-BE49-F238E27FC236}">
                <a16:creationId xmlns:a16="http://schemas.microsoft.com/office/drawing/2014/main" id="{66132D47-DED1-4E05-855E-FA07378B6AD6}"/>
              </a:ext>
            </a:extLst>
          </p:cNvPr>
          <p:cNvGrpSpPr/>
          <p:nvPr/>
        </p:nvGrpSpPr>
        <p:grpSpPr>
          <a:xfrm>
            <a:off x="190738" y="1006289"/>
            <a:ext cx="8886587" cy="1716990"/>
            <a:chOff x="190738" y="1006289"/>
            <a:chExt cx="8886587" cy="1716990"/>
          </a:xfrm>
        </p:grpSpPr>
        <p:sp>
          <p:nvSpPr>
            <p:cNvPr id="48" name="TextBox 47">
              <a:extLst>
                <a:ext uri="{FF2B5EF4-FFF2-40B4-BE49-F238E27FC236}">
                  <a16:creationId xmlns:a16="http://schemas.microsoft.com/office/drawing/2014/main" id="{652B45B5-5B01-45BB-B4C5-592AEC092F7C}"/>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61" name="Group 60">
              <a:extLst>
                <a:ext uri="{FF2B5EF4-FFF2-40B4-BE49-F238E27FC236}">
                  <a16:creationId xmlns:a16="http://schemas.microsoft.com/office/drawing/2014/main" id="{F253D080-329B-4DD0-8139-C96FDE651935}"/>
                </a:ext>
              </a:extLst>
            </p:cNvPr>
            <p:cNvGrpSpPr/>
            <p:nvPr/>
          </p:nvGrpSpPr>
          <p:grpSpPr>
            <a:xfrm>
              <a:off x="190738" y="1006289"/>
              <a:ext cx="8886587" cy="1460686"/>
              <a:chOff x="190738" y="1006289"/>
              <a:chExt cx="8886587" cy="1460686"/>
            </a:xfrm>
          </p:grpSpPr>
          <p:cxnSp>
            <p:nvCxnSpPr>
              <p:cNvPr id="62" name="Straight Arrow Connector 61">
                <a:extLst>
                  <a:ext uri="{FF2B5EF4-FFF2-40B4-BE49-F238E27FC236}">
                    <a16:creationId xmlns:a16="http://schemas.microsoft.com/office/drawing/2014/main" id="{EB03318A-E689-47C9-ACB7-D9B06A386776}"/>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2FAF1622-5E35-445A-9B70-FD7AD1CE3BD8}"/>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64" name="Straight Arrow Connector 63">
                <a:extLst>
                  <a:ext uri="{FF2B5EF4-FFF2-40B4-BE49-F238E27FC236}">
                    <a16:creationId xmlns:a16="http://schemas.microsoft.com/office/drawing/2014/main" id="{5D16B481-26F3-4FB4-8205-2F400321AE33}"/>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310F016C-2882-45B0-A5FB-E40036B68871}"/>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66" name="TextBox 65">
            <a:extLst>
              <a:ext uri="{FF2B5EF4-FFF2-40B4-BE49-F238E27FC236}">
                <a16:creationId xmlns:a16="http://schemas.microsoft.com/office/drawing/2014/main" id="{E5A9EDD4-F0D4-46B3-9D49-200ED244C759}"/>
              </a:ext>
            </a:extLst>
          </p:cNvPr>
          <p:cNvSpPr txBox="1"/>
          <p:nvPr/>
        </p:nvSpPr>
        <p:spPr>
          <a:xfrm>
            <a:off x="1547977" y="2709499"/>
            <a:ext cx="1796710" cy="369332"/>
          </a:xfrm>
          <a:prstGeom prst="rect">
            <a:avLst/>
          </a:prstGeom>
          <a:noFill/>
        </p:spPr>
        <p:txBody>
          <a:bodyPr wrap="none" rtlCol="0">
            <a:spAutoFit/>
          </a:bodyPr>
          <a:lstStyle/>
          <a:p>
            <a:r>
              <a:rPr lang="en-US" dirty="0"/>
              <a:t>Allocate Memory</a:t>
            </a:r>
          </a:p>
        </p:txBody>
      </p:sp>
      <p:cxnSp>
        <p:nvCxnSpPr>
          <p:cNvPr id="67" name="Straight Arrow Connector 66">
            <a:extLst>
              <a:ext uri="{FF2B5EF4-FFF2-40B4-BE49-F238E27FC236}">
                <a16:creationId xmlns:a16="http://schemas.microsoft.com/office/drawing/2014/main" id="{73ADC51D-0669-4D22-BC26-4E5F809D26D6}"/>
              </a:ext>
            </a:extLst>
          </p:cNvPr>
          <p:cNvCxnSpPr>
            <a:cxnSpLocks/>
          </p:cNvCxnSpPr>
          <p:nvPr/>
        </p:nvCxnSpPr>
        <p:spPr>
          <a:xfrm>
            <a:off x="1525588" y="2306759"/>
            <a:ext cx="0" cy="1262112"/>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750189FF-0C98-4B72-9348-70B7E5209376}"/>
              </a:ext>
            </a:extLst>
          </p:cNvPr>
          <p:cNvSpPr/>
          <p:nvPr/>
        </p:nvSpPr>
        <p:spPr>
          <a:xfrm>
            <a:off x="976400" y="2784715"/>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grpSp>
        <p:nvGrpSpPr>
          <p:cNvPr id="69" name="Group 68">
            <a:extLst>
              <a:ext uri="{FF2B5EF4-FFF2-40B4-BE49-F238E27FC236}">
                <a16:creationId xmlns:a16="http://schemas.microsoft.com/office/drawing/2014/main" id="{AA680784-21A8-41D9-9E7C-84EB3C767A22}"/>
              </a:ext>
            </a:extLst>
          </p:cNvPr>
          <p:cNvGrpSpPr/>
          <p:nvPr/>
        </p:nvGrpSpPr>
        <p:grpSpPr>
          <a:xfrm>
            <a:off x="2456391" y="1013059"/>
            <a:ext cx="3313660" cy="454895"/>
            <a:chOff x="2456391" y="1013059"/>
            <a:chExt cx="3313660" cy="454895"/>
          </a:xfrm>
        </p:grpSpPr>
        <p:grpSp>
          <p:nvGrpSpPr>
            <p:cNvPr id="70" name="Group 69">
              <a:extLst>
                <a:ext uri="{FF2B5EF4-FFF2-40B4-BE49-F238E27FC236}">
                  <a16:creationId xmlns:a16="http://schemas.microsoft.com/office/drawing/2014/main" id="{5601AC09-1C97-4148-A1CD-EDB0F2E44FB3}"/>
                </a:ext>
              </a:extLst>
            </p:cNvPr>
            <p:cNvGrpSpPr/>
            <p:nvPr/>
          </p:nvGrpSpPr>
          <p:grpSpPr>
            <a:xfrm>
              <a:off x="2456391" y="1013059"/>
              <a:ext cx="3313660" cy="375797"/>
              <a:chOff x="2456391" y="1013059"/>
              <a:chExt cx="3313660" cy="375797"/>
            </a:xfrm>
          </p:grpSpPr>
          <p:sp>
            <p:nvSpPr>
              <p:cNvPr id="73" name="TextBox 72">
                <a:extLst>
                  <a:ext uri="{FF2B5EF4-FFF2-40B4-BE49-F238E27FC236}">
                    <a16:creationId xmlns:a16="http://schemas.microsoft.com/office/drawing/2014/main" id="{7403E89C-E2E1-4C95-BE9D-BB7D1B4D8A33}"/>
                  </a:ext>
                </a:extLst>
              </p:cNvPr>
              <p:cNvSpPr txBox="1"/>
              <p:nvPr/>
            </p:nvSpPr>
            <p:spPr>
              <a:xfrm>
                <a:off x="3096883" y="1013059"/>
                <a:ext cx="2673168" cy="369332"/>
              </a:xfrm>
              <a:prstGeom prst="rect">
                <a:avLst/>
              </a:prstGeom>
              <a:noFill/>
            </p:spPr>
            <p:txBody>
              <a:bodyPr wrap="none" rtlCol="0">
                <a:spAutoFit/>
              </a:bodyPr>
              <a:lstStyle/>
              <a:p>
                <a:r>
                  <a:rPr lang="en-US" dirty="0"/>
                  <a:t>Application Demands Data</a:t>
                </a:r>
              </a:p>
            </p:txBody>
          </p:sp>
          <p:sp>
            <p:nvSpPr>
              <p:cNvPr id="74" name="Oval 73">
                <a:extLst>
                  <a:ext uri="{FF2B5EF4-FFF2-40B4-BE49-F238E27FC236}">
                    <a16:creationId xmlns:a16="http://schemas.microsoft.com/office/drawing/2014/main" id="{4655EC74-C88F-40EB-89FD-D116DBD53C00}"/>
                  </a:ext>
                </a:extLst>
              </p:cNvPr>
              <p:cNvSpPr/>
              <p:nvPr/>
            </p:nvSpPr>
            <p:spPr>
              <a:xfrm>
                <a:off x="2456391" y="1082658"/>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grpSp>
        <p:cxnSp>
          <p:nvCxnSpPr>
            <p:cNvPr id="71" name="Straight Arrow Connector 70">
              <a:extLst>
                <a:ext uri="{FF2B5EF4-FFF2-40B4-BE49-F238E27FC236}">
                  <a16:creationId xmlns:a16="http://schemas.microsoft.com/office/drawing/2014/main" id="{CD987973-4CA6-4E45-85AA-5486312273DF}"/>
                </a:ext>
              </a:extLst>
            </p:cNvPr>
            <p:cNvCxnSpPr>
              <a:cxnSpLocks/>
            </p:cNvCxnSpPr>
            <p:nvPr/>
          </p:nvCxnSpPr>
          <p:spPr>
            <a:xfrm>
              <a:off x="2860534" y="1181099"/>
              <a:ext cx="0" cy="2868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C9F8872-DD5E-4BAB-8020-949BE75BEFE7}"/>
                </a:ext>
              </a:extLst>
            </p:cNvPr>
            <p:cNvCxnSpPr>
              <a:cxnSpLocks/>
            </p:cNvCxnSpPr>
            <p:nvPr/>
          </p:nvCxnSpPr>
          <p:spPr>
            <a:xfrm flipH="1">
              <a:off x="2871300" y="1178520"/>
              <a:ext cx="270244"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9950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randombar(horizontal)">
                                      <p:cBhvr>
                                        <p:cTn id="7" dur="500"/>
                                        <p:tgtEl>
                                          <p:spTgt spid="1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randombar(horizontal)">
                                      <p:cBhvr>
                                        <p:cTn id="10" dur="500"/>
                                        <p:tgtEl>
                                          <p:spTgt spid="2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animEffect transition="in" filter="randombar(horizontal)">
                                      <p:cBhvr>
                                        <p:cTn id="13" dur="500"/>
                                        <p:tgtEl>
                                          <p:spTgt spid="2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46"/>
                                        </p:tgtEl>
                                        <p:attrNameLst>
                                          <p:attrName>style.visibility</p:attrName>
                                        </p:attrNameLst>
                                      </p:cBhvr>
                                      <p:to>
                                        <p:strVal val="visible"/>
                                      </p:to>
                                    </p:set>
                                    <p:animEffect transition="in" filter="randombar(horizontal)">
                                      <p:cBhvr>
                                        <p:cTn id="16" dur="500"/>
                                        <p:tgtEl>
                                          <p:spTgt spid="46"/>
                                        </p:tgtEl>
                                      </p:cBhvr>
                                    </p:animEffect>
                                  </p:childTnLst>
                                </p:cTn>
                              </p:par>
                              <p:par>
                                <p:cTn id="17" presetID="14" presetClass="entr" presetSubtype="10"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randombar(horizontal)">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47">
                                            <p:txEl>
                                              <p:pRg st="10" end="10"/>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7">
                                            <p:txEl>
                                              <p:pRg st="11" end="11"/>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randombar(horizontal)">
                                      <p:cBhvr>
                                        <p:cTn id="30" dur="500"/>
                                        <p:tgtEl>
                                          <p:spTgt spid="29"/>
                                        </p:tgtEl>
                                      </p:cBhvr>
                                    </p:animEffect>
                                  </p:childTnLst>
                                </p:cTn>
                              </p:par>
                            </p:childTnLst>
                          </p:cTn>
                        </p:par>
                        <p:par>
                          <p:cTn id="31" fill="hold">
                            <p:stCondLst>
                              <p:cond delay="500"/>
                            </p:stCondLst>
                            <p:childTnLst>
                              <p:par>
                                <p:cTn id="32" presetID="14" presetClass="entr" presetSubtype="10" fill="hold" grpId="0" nodeType="afterEffect">
                                  <p:stCondLst>
                                    <p:cond delay="0"/>
                                  </p:stCondLst>
                                  <p:childTnLst>
                                    <p:set>
                                      <p:cBhvr>
                                        <p:cTn id="33" dur="1" fill="hold">
                                          <p:stCondLst>
                                            <p:cond delay="0"/>
                                          </p:stCondLst>
                                        </p:cTn>
                                        <p:tgtEl>
                                          <p:spTgt spid="39"/>
                                        </p:tgtEl>
                                        <p:attrNameLst>
                                          <p:attrName>style.visibility</p:attrName>
                                        </p:attrNameLst>
                                      </p:cBhvr>
                                      <p:to>
                                        <p:strVal val="visible"/>
                                      </p:to>
                                    </p:set>
                                    <p:animEffect transition="in" filter="randombar(horizontal)">
                                      <p:cBhvr>
                                        <p:cTn id="34" dur="500"/>
                                        <p:tgtEl>
                                          <p:spTgt spid="39"/>
                                        </p:tgtEl>
                                      </p:cBhvr>
                                    </p:animEffect>
                                  </p:childTnLst>
                                </p:cTn>
                              </p:par>
                            </p:childTnLst>
                          </p:cTn>
                        </p:par>
                        <p:par>
                          <p:cTn id="35" fill="hold">
                            <p:stCondLst>
                              <p:cond delay="1000"/>
                            </p:stCondLst>
                            <p:childTnLst>
                              <p:par>
                                <p:cTn id="36" presetID="14" presetClass="entr" presetSubtype="10" fill="hold" grpId="0" nodeType="after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randombar(horizontal)">
                                      <p:cBhvr>
                                        <p:cTn id="38" dur="500"/>
                                        <p:tgtEl>
                                          <p:spTgt spid="40"/>
                                        </p:tgtEl>
                                      </p:cBhvr>
                                    </p:animEffect>
                                  </p:childTnLst>
                                </p:cTn>
                              </p:par>
                            </p:childTnLst>
                          </p:cTn>
                        </p:par>
                        <p:par>
                          <p:cTn id="39" fill="hold">
                            <p:stCondLst>
                              <p:cond delay="1500"/>
                            </p:stCondLst>
                            <p:childTnLst>
                              <p:par>
                                <p:cTn id="40" presetID="14" presetClass="entr" presetSubtype="10" fill="hold" grpId="0" nodeType="after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randombar(horizontal)">
                                      <p:cBhvr>
                                        <p:cTn id="42" dur="500"/>
                                        <p:tgtEl>
                                          <p:spTgt spid="41"/>
                                        </p:tgtEl>
                                      </p:cBhvr>
                                    </p:animEffect>
                                  </p:childTnLst>
                                </p:cTn>
                              </p:par>
                            </p:childTnLst>
                          </p:cTn>
                        </p:par>
                        <p:par>
                          <p:cTn id="43" fill="hold">
                            <p:stCondLst>
                              <p:cond delay="2000"/>
                            </p:stCondLst>
                            <p:childTnLst>
                              <p:par>
                                <p:cTn id="44" presetID="14" presetClass="entr" presetSubtype="10" fill="hold" grpId="0" nodeType="after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randombar(horizontal)">
                                      <p:cBhvr>
                                        <p:cTn id="46" dur="500"/>
                                        <p:tgtEl>
                                          <p:spTgt spid="42"/>
                                        </p:tgtEl>
                                      </p:cBhvr>
                                    </p:animEffect>
                                  </p:childTnLst>
                                </p:cTn>
                              </p:par>
                            </p:childTnLst>
                          </p:cTn>
                        </p:par>
                        <p:par>
                          <p:cTn id="47" fill="hold">
                            <p:stCondLst>
                              <p:cond delay="2500"/>
                            </p:stCondLst>
                            <p:childTnLst>
                              <p:par>
                                <p:cTn id="48" presetID="14" presetClass="entr" presetSubtype="10" fill="hold" grpId="0" nodeType="after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randombar(horizontal)">
                                      <p:cBhvr>
                                        <p:cTn id="50" dur="500"/>
                                        <p:tgtEl>
                                          <p:spTgt spid="43"/>
                                        </p:tgtEl>
                                      </p:cBhvr>
                                    </p:animEffect>
                                  </p:childTnLst>
                                </p:cTn>
                              </p:par>
                            </p:childTnLst>
                          </p:cTn>
                        </p:par>
                        <p:par>
                          <p:cTn id="51" fill="hold">
                            <p:stCondLst>
                              <p:cond delay="3000"/>
                            </p:stCondLst>
                            <p:childTnLst>
                              <p:par>
                                <p:cTn id="52" presetID="14" presetClass="entr" presetSubtype="10" fill="hold" grpId="0" nodeType="after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randombar(horizontal)">
                                      <p:cBhvr>
                                        <p:cTn id="54" dur="500"/>
                                        <p:tgtEl>
                                          <p:spTgt spid="44"/>
                                        </p:tgtEl>
                                      </p:cBhvr>
                                    </p:animEffect>
                                  </p:childTnLst>
                                </p:cTn>
                              </p:par>
                            </p:childTnLst>
                          </p:cTn>
                        </p:par>
                        <p:par>
                          <p:cTn id="55" fill="hold">
                            <p:stCondLst>
                              <p:cond delay="3500"/>
                            </p:stCondLst>
                            <p:childTnLst>
                              <p:par>
                                <p:cTn id="56" presetID="14" presetClass="entr" presetSubtype="10" fill="hold" grpId="0" nodeType="after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randombar(horizontal)">
                                      <p:cBhvr>
                                        <p:cTn id="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uiExpand="1" build="p"/>
      <p:bldP spid="17" grpId="0"/>
      <p:bldP spid="28" grpId="0" animBg="1"/>
      <p:bldP spid="25" grpId="0"/>
      <p:bldP spid="46" grpId="0" animBg="1"/>
      <p:bldP spid="29" grpId="0" animBg="1"/>
      <p:bldP spid="39" grpId="0" animBg="1"/>
      <p:bldP spid="40" grpId="0" animBg="1"/>
      <p:bldP spid="41" grpId="0" animBg="1"/>
      <p:bldP spid="42" grpId="0" animBg="1"/>
      <p:bldP spid="43" grpId="0" animBg="1"/>
      <p:bldP spid="44" grpId="0" animBg="1"/>
      <p:bldP spid="4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Mosaic: Data 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43</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21" name="Rectangle 20">
            <a:extLst>
              <a:ext uri="{FF2B5EF4-FFF2-40B4-BE49-F238E27FC236}">
                <a16:creationId xmlns:a16="http://schemas.microsoft.com/office/drawing/2014/main" id="{310A04EE-DE06-4C14-B3C4-63949C43046A}"/>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46" name="TextBox 45">
            <a:extLst>
              <a:ext uri="{FF2B5EF4-FFF2-40B4-BE49-F238E27FC236}">
                <a16:creationId xmlns:a16="http://schemas.microsoft.com/office/drawing/2014/main" id="{CF81F096-E598-40CB-A0BB-30EBC4335F7B}"/>
              </a:ext>
            </a:extLst>
          </p:cNvPr>
          <p:cNvSpPr txBox="1"/>
          <p:nvPr/>
        </p:nvSpPr>
        <p:spPr>
          <a:xfrm>
            <a:off x="1547977" y="2709499"/>
            <a:ext cx="1493037" cy="369332"/>
          </a:xfrm>
          <a:prstGeom prst="rect">
            <a:avLst/>
          </a:prstGeom>
          <a:noFill/>
        </p:spPr>
        <p:txBody>
          <a:bodyPr wrap="none" rtlCol="0">
            <a:spAutoFit/>
          </a:bodyPr>
          <a:lstStyle/>
          <a:p>
            <a:r>
              <a:rPr lang="en-US" dirty="0"/>
              <a:t>Transfer Done</a:t>
            </a:r>
          </a:p>
        </p:txBody>
      </p:sp>
      <p:cxnSp>
        <p:nvCxnSpPr>
          <p:cNvPr id="47" name="Straight Arrow Connector 46">
            <a:extLst>
              <a:ext uri="{FF2B5EF4-FFF2-40B4-BE49-F238E27FC236}">
                <a16:creationId xmlns:a16="http://schemas.microsoft.com/office/drawing/2014/main" id="{F422C68A-3BD4-46AF-81BC-B72C6798B37C}"/>
              </a:ext>
            </a:extLst>
          </p:cNvPr>
          <p:cNvCxnSpPr>
            <a:cxnSpLocks/>
          </p:cNvCxnSpPr>
          <p:nvPr/>
        </p:nvCxnSpPr>
        <p:spPr>
          <a:xfrm>
            <a:off x="1525588" y="2306759"/>
            <a:ext cx="0" cy="1262112"/>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EB282267-6C01-41C4-95BB-8A775BDFC5BF}"/>
              </a:ext>
            </a:extLst>
          </p:cNvPr>
          <p:cNvSpPr/>
          <p:nvPr/>
        </p:nvSpPr>
        <p:spPr>
          <a:xfrm>
            <a:off x="976400" y="2784715"/>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4</a:t>
            </a:r>
          </a:p>
        </p:txBody>
      </p:sp>
      <p:sp>
        <p:nvSpPr>
          <p:cNvPr id="51" name="Rectangle 50">
            <a:extLst>
              <a:ext uri="{FF2B5EF4-FFF2-40B4-BE49-F238E27FC236}">
                <a16:creationId xmlns:a16="http://schemas.microsoft.com/office/drawing/2014/main" id="{020A1951-5789-4923-8D2C-F9FE07C1704C}"/>
              </a:ext>
            </a:extLst>
          </p:cNvPr>
          <p:cNvSpPr/>
          <p:nvPr/>
        </p:nvSpPr>
        <p:spPr>
          <a:xfrm>
            <a:off x="3819525" y="1188719"/>
            <a:ext cx="5257800"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Speech Bubble: Rectangle 51">
            <a:extLst>
              <a:ext uri="{FF2B5EF4-FFF2-40B4-BE49-F238E27FC236}">
                <a16:creationId xmlns:a16="http://schemas.microsoft.com/office/drawing/2014/main" id="{CAF4BF34-935C-4FBD-8CDD-DD7F8EBBAB5E}"/>
              </a:ext>
            </a:extLst>
          </p:cNvPr>
          <p:cNvSpPr/>
          <p:nvPr/>
        </p:nvSpPr>
        <p:spPr>
          <a:xfrm>
            <a:off x="2574554" y="3090913"/>
            <a:ext cx="2778496" cy="1014362"/>
          </a:xfrm>
          <a:prstGeom prst="wedgeRectCallout">
            <a:avLst>
              <a:gd name="adj1" fmla="val -60277"/>
              <a:gd name="adj2" fmla="val 101277"/>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76EFFBF4-6B66-41EE-802A-3CBC59B343A4}"/>
              </a:ext>
            </a:extLst>
          </p:cNvPr>
          <p:cNvSpPr/>
          <p:nvPr/>
        </p:nvSpPr>
        <p:spPr>
          <a:xfrm>
            <a:off x="2817544" y="351573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5DE5F703-810D-43D2-9B73-F1EEDC3D7872}"/>
              </a:ext>
            </a:extLst>
          </p:cNvPr>
          <p:cNvSpPr/>
          <p:nvPr/>
        </p:nvSpPr>
        <p:spPr>
          <a:xfrm>
            <a:off x="289028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4197802-6660-48F0-A4EA-1E1FA1145807}"/>
              </a:ext>
            </a:extLst>
          </p:cNvPr>
          <p:cNvSpPr/>
          <p:nvPr/>
        </p:nvSpPr>
        <p:spPr>
          <a:xfrm>
            <a:off x="316808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753AAC24-9377-43DD-AAB9-2B9A6A21C405}"/>
              </a:ext>
            </a:extLst>
          </p:cNvPr>
          <p:cNvSpPr/>
          <p:nvPr/>
        </p:nvSpPr>
        <p:spPr>
          <a:xfrm>
            <a:off x="344588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6C03FCA0-5143-4D9E-A44A-2CAC17782A1D}"/>
              </a:ext>
            </a:extLst>
          </p:cNvPr>
          <p:cNvSpPr/>
          <p:nvPr/>
        </p:nvSpPr>
        <p:spPr>
          <a:xfrm>
            <a:off x="3723692"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95EFE8A7-A202-4F0D-A934-36FD4A10D3C7}"/>
              </a:ext>
            </a:extLst>
          </p:cNvPr>
          <p:cNvSpPr/>
          <p:nvPr/>
        </p:nvSpPr>
        <p:spPr>
          <a:xfrm>
            <a:off x="4001496"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30DE9147-2EC8-4555-BF4C-AA247488B040}"/>
              </a:ext>
            </a:extLst>
          </p:cNvPr>
          <p:cNvSpPr/>
          <p:nvPr/>
        </p:nvSpPr>
        <p:spPr>
          <a:xfrm>
            <a:off x="4279300"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1F65F36D-4969-4AD9-ADFC-4AEFA7BB912E}"/>
              </a:ext>
            </a:extLst>
          </p:cNvPr>
          <p:cNvSpPr/>
          <p:nvPr/>
        </p:nvSpPr>
        <p:spPr>
          <a:xfrm>
            <a:off x="4557104"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33B33BF1-BC8D-4CB3-8BB1-887219ADFFBC}"/>
              </a:ext>
            </a:extLst>
          </p:cNvPr>
          <p:cNvSpPr/>
          <p:nvPr/>
        </p:nvSpPr>
        <p:spPr>
          <a:xfrm>
            <a:off x="4834908" y="3584602"/>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TextBox 61">
            <a:extLst>
              <a:ext uri="{FF2B5EF4-FFF2-40B4-BE49-F238E27FC236}">
                <a16:creationId xmlns:a16="http://schemas.microsoft.com/office/drawing/2014/main" id="{F3672915-4249-4AD1-B1F7-BE5CEC158C6D}"/>
              </a:ext>
            </a:extLst>
          </p:cNvPr>
          <p:cNvSpPr txBox="1"/>
          <p:nvPr/>
        </p:nvSpPr>
        <p:spPr>
          <a:xfrm>
            <a:off x="3065550" y="3124040"/>
            <a:ext cx="1836721" cy="369332"/>
          </a:xfrm>
          <a:prstGeom prst="rect">
            <a:avLst/>
          </a:prstGeom>
          <a:noFill/>
        </p:spPr>
        <p:txBody>
          <a:bodyPr wrap="none" rtlCol="0">
            <a:spAutoFit/>
          </a:bodyPr>
          <a:lstStyle/>
          <a:p>
            <a:r>
              <a:rPr lang="en-US" dirty="0"/>
              <a:t>Large Page Frame</a:t>
            </a:r>
          </a:p>
        </p:txBody>
      </p:sp>
      <p:sp>
        <p:nvSpPr>
          <p:cNvPr id="63" name="Rectangle 62">
            <a:extLst>
              <a:ext uri="{FF2B5EF4-FFF2-40B4-BE49-F238E27FC236}">
                <a16:creationId xmlns:a16="http://schemas.microsoft.com/office/drawing/2014/main" id="{471B32B8-46F4-46D6-A229-4B6B0DAF9C61}"/>
              </a:ext>
            </a:extLst>
          </p:cNvPr>
          <p:cNvSpPr/>
          <p:nvPr/>
        </p:nvSpPr>
        <p:spPr>
          <a:xfrm>
            <a:off x="289028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824567FF-D32A-4263-804A-623BFC1AA90E}"/>
              </a:ext>
            </a:extLst>
          </p:cNvPr>
          <p:cNvSpPr/>
          <p:nvPr/>
        </p:nvSpPr>
        <p:spPr>
          <a:xfrm>
            <a:off x="316808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DC6EE4EC-8D38-417C-AC12-6D2DCF2DE1BC}"/>
              </a:ext>
            </a:extLst>
          </p:cNvPr>
          <p:cNvSpPr/>
          <p:nvPr/>
        </p:nvSpPr>
        <p:spPr>
          <a:xfrm>
            <a:off x="344588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FC61E7E0-DE84-489C-8548-88920DB12D5F}"/>
              </a:ext>
            </a:extLst>
          </p:cNvPr>
          <p:cNvSpPr/>
          <p:nvPr/>
        </p:nvSpPr>
        <p:spPr>
          <a:xfrm>
            <a:off x="3723692"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D45C0A64-5111-4813-A291-FB228CAC1AF1}"/>
              </a:ext>
            </a:extLst>
          </p:cNvPr>
          <p:cNvSpPr/>
          <p:nvPr/>
        </p:nvSpPr>
        <p:spPr>
          <a:xfrm>
            <a:off x="4001496"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F9B351FA-ADEE-48AB-96EB-880EA1E8D9B6}"/>
              </a:ext>
            </a:extLst>
          </p:cNvPr>
          <p:cNvSpPr/>
          <p:nvPr/>
        </p:nvSpPr>
        <p:spPr>
          <a:xfrm>
            <a:off x="4279300"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8AD0BE27-05ED-46DE-B61D-67C7AC17A1B5}"/>
              </a:ext>
            </a:extLst>
          </p:cNvPr>
          <p:cNvSpPr/>
          <p:nvPr/>
        </p:nvSpPr>
        <p:spPr>
          <a:xfrm>
            <a:off x="4557104"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9E86450A-22EF-4D2A-B9D4-AE92B77FA7F5}"/>
              </a:ext>
            </a:extLst>
          </p:cNvPr>
          <p:cNvSpPr/>
          <p:nvPr/>
        </p:nvSpPr>
        <p:spPr>
          <a:xfrm>
            <a:off x="4834908" y="3585420"/>
            <a:ext cx="232420" cy="236334"/>
          </a:xfrm>
          <a:prstGeom prst="rect">
            <a:avLst/>
          </a:prstGeom>
          <a:solidFill>
            <a:schemeClr val="accent6">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D667890A-3AF7-400B-9B9B-FD27582E95DC}"/>
              </a:ext>
            </a:extLst>
          </p:cNvPr>
          <p:cNvSpPr/>
          <p:nvPr/>
        </p:nvSpPr>
        <p:spPr>
          <a:xfrm>
            <a:off x="104585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grpSp>
        <p:nvGrpSpPr>
          <p:cNvPr id="34" name="Group 33">
            <a:extLst>
              <a:ext uri="{FF2B5EF4-FFF2-40B4-BE49-F238E27FC236}">
                <a16:creationId xmlns:a16="http://schemas.microsoft.com/office/drawing/2014/main" id="{DC62332B-25DF-4C6F-B268-EF0E207B6D32}"/>
              </a:ext>
            </a:extLst>
          </p:cNvPr>
          <p:cNvGrpSpPr/>
          <p:nvPr/>
        </p:nvGrpSpPr>
        <p:grpSpPr>
          <a:xfrm>
            <a:off x="190738" y="1006289"/>
            <a:ext cx="8886587" cy="1716990"/>
            <a:chOff x="190738" y="1006289"/>
            <a:chExt cx="8886587" cy="1716990"/>
          </a:xfrm>
        </p:grpSpPr>
        <p:sp>
          <p:nvSpPr>
            <p:cNvPr id="35" name="TextBox 34">
              <a:extLst>
                <a:ext uri="{FF2B5EF4-FFF2-40B4-BE49-F238E27FC236}">
                  <a16:creationId xmlns:a16="http://schemas.microsoft.com/office/drawing/2014/main" id="{9CD32ABD-C0B7-4923-B9F9-5DE5AF5941F0}"/>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36" name="Group 35">
              <a:extLst>
                <a:ext uri="{FF2B5EF4-FFF2-40B4-BE49-F238E27FC236}">
                  <a16:creationId xmlns:a16="http://schemas.microsoft.com/office/drawing/2014/main" id="{260A9097-E341-4F52-B4C9-D7406B1BECF2}"/>
                </a:ext>
              </a:extLst>
            </p:cNvPr>
            <p:cNvGrpSpPr/>
            <p:nvPr/>
          </p:nvGrpSpPr>
          <p:grpSpPr>
            <a:xfrm>
              <a:off x="190738" y="1006289"/>
              <a:ext cx="8886587" cy="1460686"/>
              <a:chOff x="190738" y="1006289"/>
              <a:chExt cx="8886587" cy="1460686"/>
            </a:xfrm>
          </p:grpSpPr>
          <p:cxnSp>
            <p:nvCxnSpPr>
              <p:cNvPr id="37" name="Straight Arrow Connector 36">
                <a:extLst>
                  <a:ext uri="{FF2B5EF4-FFF2-40B4-BE49-F238E27FC236}">
                    <a16:creationId xmlns:a16="http://schemas.microsoft.com/office/drawing/2014/main" id="{7BAFF019-DAC0-4EB4-A503-5BCD72E1C3C3}"/>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36812DF4-C1A4-4D85-8EA0-61976027FA64}"/>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40" name="Straight Arrow Connector 39">
                <a:extLst>
                  <a:ext uri="{FF2B5EF4-FFF2-40B4-BE49-F238E27FC236}">
                    <a16:creationId xmlns:a16="http://schemas.microsoft.com/office/drawing/2014/main" id="{70E657EA-A839-4681-94A4-09AD7523CBE8}"/>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D5EC9E-69E0-4AA5-852A-0DE62527332B}"/>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FC792A2F-96B2-4A95-8D8B-5D12D91A59C9}"/>
              </a:ext>
            </a:extLst>
          </p:cNvPr>
          <p:cNvGrpSpPr/>
          <p:nvPr/>
        </p:nvGrpSpPr>
        <p:grpSpPr>
          <a:xfrm>
            <a:off x="2264696" y="4423063"/>
            <a:ext cx="4190916" cy="858982"/>
            <a:chOff x="2264696" y="4423063"/>
            <a:chExt cx="4190916" cy="858982"/>
          </a:xfrm>
        </p:grpSpPr>
        <p:sp>
          <p:nvSpPr>
            <p:cNvPr id="50" name="TextBox 49">
              <a:extLst>
                <a:ext uri="{FF2B5EF4-FFF2-40B4-BE49-F238E27FC236}">
                  <a16:creationId xmlns:a16="http://schemas.microsoft.com/office/drawing/2014/main" id="{604A670F-24F7-443F-9E54-F9AA81E14886}"/>
                </a:ext>
              </a:extLst>
            </p:cNvPr>
            <p:cNvSpPr txBox="1"/>
            <p:nvPr/>
          </p:nvSpPr>
          <p:spPr>
            <a:xfrm>
              <a:off x="3036480" y="4454685"/>
              <a:ext cx="1427186" cy="369332"/>
            </a:xfrm>
            <a:prstGeom prst="rect">
              <a:avLst/>
            </a:prstGeom>
            <a:noFill/>
          </p:spPr>
          <p:txBody>
            <a:bodyPr wrap="none" rtlCol="0">
              <a:spAutoFit/>
            </a:bodyPr>
            <a:lstStyle/>
            <a:p>
              <a:r>
                <a:rPr lang="en-US" dirty="0"/>
                <a:t>Transfer Data</a:t>
              </a:r>
            </a:p>
          </p:txBody>
        </p:sp>
        <p:cxnSp>
          <p:nvCxnSpPr>
            <p:cNvPr id="71" name="Straight Arrow Connector 70">
              <a:extLst>
                <a:ext uri="{FF2B5EF4-FFF2-40B4-BE49-F238E27FC236}">
                  <a16:creationId xmlns:a16="http://schemas.microsoft.com/office/drawing/2014/main" id="{0C7BE83D-7A65-47E2-B047-564FBEA90E41}"/>
                </a:ext>
              </a:extLst>
            </p:cNvPr>
            <p:cNvCxnSpPr>
              <a:cxnSpLocks/>
            </p:cNvCxnSpPr>
            <p:nvPr/>
          </p:nvCxnSpPr>
          <p:spPr>
            <a:xfrm>
              <a:off x="2264696" y="4810968"/>
              <a:ext cx="2965828" cy="0"/>
            </a:xfrm>
            <a:prstGeom prst="straightConnector1">
              <a:avLst/>
            </a:prstGeom>
            <a:ln w="25400">
              <a:solidFill>
                <a:schemeClr val="tx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0CE0DCBB-7B45-4315-98BC-ED79C7182B96}"/>
                </a:ext>
              </a:extLst>
            </p:cNvPr>
            <p:cNvSpPr/>
            <p:nvPr/>
          </p:nvSpPr>
          <p:spPr>
            <a:xfrm>
              <a:off x="2592950" y="4902110"/>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3</a:t>
              </a:r>
            </a:p>
          </p:txBody>
        </p:sp>
        <p:sp>
          <p:nvSpPr>
            <p:cNvPr id="73" name="TextBox 72">
              <a:extLst>
                <a:ext uri="{FF2B5EF4-FFF2-40B4-BE49-F238E27FC236}">
                  <a16:creationId xmlns:a16="http://schemas.microsoft.com/office/drawing/2014/main" id="{5F890C41-FDC1-417C-804A-753F6C0081BA}"/>
                </a:ext>
              </a:extLst>
            </p:cNvPr>
            <p:cNvSpPr txBox="1"/>
            <p:nvPr/>
          </p:nvSpPr>
          <p:spPr>
            <a:xfrm>
              <a:off x="2952096" y="4838976"/>
              <a:ext cx="1593321" cy="369332"/>
            </a:xfrm>
            <a:prstGeom prst="rect">
              <a:avLst/>
            </a:prstGeom>
            <a:noFill/>
          </p:spPr>
          <p:txBody>
            <a:bodyPr wrap="none" rtlCol="0">
              <a:spAutoFit/>
            </a:bodyPr>
            <a:lstStyle/>
            <a:p>
              <a:r>
                <a:rPr lang="en-US" dirty="0"/>
                <a:t>System I/O Bus</a:t>
              </a:r>
            </a:p>
          </p:txBody>
        </p:sp>
        <p:sp>
          <p:nvSpPr>
            <p:cNvPr id="74" name="Rectangle 73">
              <a:extLst>
                <a:ext uri="{FF2B5EF4-FFF2-40B4-BE49-F238E27FC236}">
                  <a16:creationId xmlns:a16="http://schemas.microsoft.com/office/drawing/2014/main" id="{9D5679B8-F3C9-400B-83F7-232226D9A9B7}"/>
                </a:ext>
              </a:extLst>
            </p:cNvPr>
            <p:cNvSpPr/>
            <p:nvPr/>
          </p:nvSpPr>
          <p:spPr>
            <a:xfrm>
              <a:off x="5230524" y="4423063"/>
              <a:ext cx="1225088" cy="858982"/>
            </a:xfrm>
            <a:prstGeom prst="rect">
              <a:avLst/>
            </a:prstGeom>
            <a:solidFill>
              <a:schemeClr val="tx1">
                <a:lumMod val="50000"/>
                <a:lumOff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bg1"/>
                  </a:solidFill>
                </a:rPr>
                <a:t>CPU Memory</a:t>
              </a:r>
            </a:p>
          </p:txBody>
        </p:sp>
      </p:grpSp>
    </p:spTree>
    <p:extLst>
      <p:ext uri="{BB962C8B-B14F-4D97-AF65-F5344CB8AC3E}">
        <p14:creationId xmlns:p14="http://schemas.microsoft.com/office/powerpoint/2010/main" val="368479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randombar(horizontal)">
                                      <p:cBhvr>
                                        <p:cTn id="7" dur="500"/>
                                        <p:tgtEl>
                                          <p:spTgt spid="46"/>
                                        </p:tgtEl>
                                      </p:cBhvr>
                                    </p:animEffect>
                                  </p:childTnLst>
                                </p:cTn>
                              </p:par>
                              <p:par>
                                <p:cTn id="8" presetID="14" presetClass="entr" presetSubtype="10" fill="hold"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randombar(horizontal)">
                                      <p:cBhvr>
                                        <p:cTn id="10" dur="500"/>
                                        <p:tgtEl>
                                          <p:spTgt spid="4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randombar(horizontal)">
                                      <p:cBhvr>
                                        <p:cTn id="1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p:bldP spid="4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2">
            <a:extLst>
              <a:ext uri="{FF2B5EF4-FFF2-40B4-BE49-F238E27FC236}">
                <a16:creationId xmlns:a16="http://schemas.microsoft.com/office/drawing/2014/main" id="{54045E8C-EE5F-40D6-9C8D-9F010CAB649D}"/>
              </a:ext>
            </a:extLst>
          </p:cNvPr>
          <p:cNvSpPr>
            <a:spLocks noGrp="1"/>
          </p:cNvSpPr>
          <p:nvPr>
            <p:ph idx="1"/>
          </p:nvPr>
        </p:nvSpPr>
        <p:spPr>
          <a:xfrm>
            <a:off x="457199" y="1094944"/>
            <a:ext cx="8568267" cy="5517543"/>
          </a:xfrm>
        </p:spPr>
        <p:txBody>
          <a:bodyPr>
            <a:normAutofit/>
          </a:bodyPr>
          <a:lstStyle/>
          <a:p>
            <a:endParaRPr lang="en-US" b="1" dirty="0"/>
          </a:p>
          <a:p>
            <a:endParaRPr lang="en-US" b="1" dirty="0"/>
          </a:p>
          <a:p>
            <a:endParaRPr lang="en-US" b="1" dirty="0"/>
          </a:p>
          <a:p>
            <a:endParaRPr lang="en-US" b="1" dirty="0"/>
          </a:p>
          <a:p>
            <a:endParaRPr lang="en-US" b="1" dirty="0"/>
          </a:p>
          <a:p>
            <a:endParaRPr lang="en-US" b="1" dirty="0"/>
          </a:p>
          <a:p>
            <a:pPr marL="0" indent="0">
              <a:buNone/>
            </a:pPr>
            <a:endParaRPr lang="en-US" b="1" dirty="0"/>
          </a:p>
          <a:p>
            <a:r>
              <a:rPr lang="en-US" b="1" dirty="0">
                <a:solidFill>
                  <a:srgbClr val="0066FF"/>
                </a:solidFill>
              </a:rPr>
              <a:t>Fully-allocated large page frame </a:t>
            </a:r>
            <a:r>
              <a:rPr lang="en-US" b="1" dirty="0">
                <a:solidFill>
                  <a:srgbClr val="0066FF"/>
                </a:solidFill>
                <a:sym typeface="Wingdings" panose="05000000000000000000" pitchFamily="2" charset="2"/>
              </a:rPr>
              <a:t> </a:t>
            </a:r>
            <a:r>
              <a:rPr lang="en-US" b="1" dirty="0" err="1">
                <a:solidFill>
                  <a:srgbClr val="0066FF"/>
                </a:solidFill>
              </a:rPr>
              <a:t>Coalesceable</a:t>
            </a:r>
            <a:endParaRPr lang="en-US" b="1" dirty="0">
              <a:solidFill>
                <a:srgbClr val="0066FF"/>
              </a:solidFill>
            </a:endParaRPr>
          </a:p>
          <a:p>
            <a:r>
              <a:rPr lang="en-US" b="1" dirty="0"/>
              <a:t>Allocator sends </a:t>
            </a:r>
            <a:r>
              <a:rPr lang="en-US" b="1" dirty="0">
                <a:solidFill>
                  <a:srgbClr val="0066FF"/>
                </a:solidFill>
              </a:rPr>
              <a:t>the list of </a:t>
            </a:r>
            <a:r>
              <a:rPr lang="en-US" b="1" dirty="0" err="1">
                <a:solidFill>
                  <a:srgbClr val="0066FF"/>
                </a:solidFill>
              </a:rPr>
              <a:t>coalesceable</a:t>
            </a:r>
            <a:r>
              <a:rPr lang="en-US" b="1" dirty="0">
                <a:solidFill>
                  <a:srgbClr val="0066FF"/>
                </a:solidFill>
              </a:rPr>
              <a:t> pages</a:t>
            </a:r>
            <a:r>
              <a:rPr lang="en-US" b="1" dirty="0"/>
              <a:t> to the  In-Place </a:t>
            </a:r>
            <a:r>
              <a:rPr lang="en-US" b="1" dirty="0" err="1"/>
              <a:t>Coalescer</a:t>
            </a:r>
            <a:endParaRPr lang="en-US" b="1" dirty="0">
              <a:solidFill>
                <a:srgbClr val="0066FF"/>
              </a:solidFill>
            </a:endParaRPr>
          </a:p>
        </p:txBody>
      </p:sp>
      <p:sp>
        <p:nvSpPr>
          <p:cNvPr id="2" name="Title 1"/>
          <p:cNvSpPr>
            <a:spLocks noGrp="1"/>
          </p:cNvSpPr>
          <p:nvPr>
            <p:ph type="title"/>
          </p:nvPr>
        </p:nvSpPr>
        <p:spPr>
          <a:xfrm>
            <a:off x="457200" y="130604"/>
            <a:ext cx="8229600" cy="847546"/>
          </a:xfrm>
        </p:spPr>
        <p:txBody>
          <a:bodyPr/>
          <a:lstStyle/>
          <a:p>
            <a:r>
              <a:rPr lang="en-US" dirty="0"/>
              <a:t>Mosaic: Coalescing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44</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 name="Rectangle 6">
            <a:extLst>
              <a:ext uri="{FF2B5EF4-FFF2-40B4-BE49-F238E27FC236}">
                <a16:creationId xmlns:a16="http://schemas.microsoft.com/office/drawing/2014/main" id="{79E10CE5-511C-42EC-8AC3-BD84765ECE5C}"/>
              </a:ext>
            </a:extLst>
          </p:cNvPr>
          <p:cNvSpPr/>
          <p:nvPr/>
        </p:nvSpPr>
        <p:spPr>
          <a:xfrm>
            <a:off x="944733" y="3525193"/>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7B085CD7-66A4-4FFE-82F1-3F551C6DB90B}"/>
              </a:ext>
            </a:extLst>
          </p:cNvPr>
          <p:cNvGrpSpPr/>
          <p:nvPr/>
        </p:nvGrpSpPr>
        <p:grpSpPr>
          <a:xfrm>
            <a:off x="1017469" y="3594061"/>
            <a:ext cx="2177048" cy="236334"/>
            <a:chOff x="5217994" y="3655709"/>
            <a:chExt cx="2177048" cy="236334"/>
          </a:xfrm>
        </p:grpSpPr>
        <p:sp>
          <p:nvSpPr>
            <p:cNvPr id="30" name="Rectangle 29">
              <a:extLst>
                <a:ext uri="{FF2B5EF4-FFF2-40B4-BE49-F238E27FC236}">
                  <a16:creationId xmlns:a16="http://schemas.microsoft.com/office/drawing/2014/main" id="{DF6C93C6-B383-433D-A3AA-74C6694FD05A}"/>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819F61A8-3F50-4EF5-88CB-7AFD348F0D67}"/>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218B15B-5780-4C86-9CCF-55247BFEC68C}"/>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D1B54DC5-A71F-450E-B14E-A53A4F19E317}"/>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7B62DA77-5157-48DE-8C94-EB13D0DB5CB8}"/>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ectangle 34">
              <a:extLst>
                <a:ext uri="{FF2B5EF4-FFF2-40B4-BE49-F238E27FC236}">
                  <a16:creationId xmlns:a16="http://schemas.microsoft.com/office/drawing/2014/main" id="{5BCCB3C9-500E-4035-8003-3E6A79113A07}"/>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a:extLst>
                <a:ext uri="{FF2B5EF4-FFF2-40B4-BE49-F238E27FC236}">
                  <a16:creationId xmlns:a16="http://schemas.microsoft.com/office/drawing/2014/main" id="{C3A5DAA0-ABD2-4413-9C39-9FA224A65F66}"/>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ectangle 36">
              <a:extLst>
                <a:ext uri="{FF2B5EF4-FFF2-40B4-BE49-F238E27FC236}">
                  <a16:creationId xmlns:a16="http://schemas.microsoft.com/office/drawing/2014/main" id="{81071840-9A53-4924-9575-D8955CC04D32}"/>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8" name="TextBox 47">
            <a:extLst>
              <a:ext uri="{FF2B5EF4-FFF2-40B4-BE49-F238E27FC236}">
                <a16:creationId xmlns:a16="http://schemas.microsoft.com/office/drawing/2014/main" id="{AA5A4ECF-2A84-4CC3-AB94-6FAC5CB9AA17}"/>
              </a:ext>
            </a:extLst>
          </p:cNvPr>
          <p:cNvSpPr txBox="1"/>
          <p:nvPr/>
        </p:nvSpPr>
        <p:spPr>
          <a:xfrm>
            <a:off x="1192739" y="3133499"/>
            <a:ext cx="1836721" cy="369332"/>
          </a:xfrm>
          <a:prstGeom prst="rect">
            <a:avLst/>
          </a:prstGeom>
          <a:noFill/>
        </p:spPr>
        <p:txBody>
          <a:bodyPr wrap="none" rtlCol="0">
            <a:spAutoFit/>
          </a:bodyPr>
          <a:lstStyle/>
          <a:p>
            <a:r>
              <a:rPr lang="en-US" dirty="0"/>
              <a:t>Large Page Frame</a:t>
            </a:r>
          </a:p>
        </p:txBody>
      </p:sp>
      <p:grpSp>
        <p:nvGrpSpPr>
          <p:cNvPr id="27" name="Group 26">
            <a:extLst>
              <a:ext uri="{FF2B5EF4-FFF2-40B4-BE49-F238E27FC236}">
                <a16:creationId xmlns:a16="http://schemas.microsoft.com/office/drawing/2014/main" id="{64452339-D396-4A1A-BCB0-03D123D35611}"/>
              </a:ext>
            </a:extLst>
          </p:cNvPr>
          <p:cNvGrpSpPr/>
          <p:nvPr/>
        </p:nvGrpSpPr>
        <p:grpSpPr>
          <a:xfrm>
            <a:off x="1017469" y="3591571"/>
            <a:ext cx="2177048" cy="236334"/>
            <a:chOff x="5217994" y="3655709"/>
            <a:chExt cx="2177048" cy="236334"/>
          </a:xfrm>
          <a:solidFill>
            <a:schemeClr val="accent6">
              <a:lumMod val="60000"/>
              <a:lumOff val="40000"/>
            </a:schemeClr>
          </a:solidFill>
        </p:grpSpPr>
        <p:sp>
          <p:nvSpPr>
            <p:cNvPr id="29" name="Rectangle 28">
              <a:extLst>
                <a:ext uri="{FF2B5EF4-FFF2-40B4-BE49-F238E27FC236}">
                  <a16:creationId xmlns:a16="http://schemas.microsoft.com/office/drawing/2014/main" id="{8B6C2BF5-F8D4-441C-A76A-D9B85A860786}"/>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9236CD2D-F89D-467B-B8E1-55F9821CF40A}"/>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A30B4CB4-0DAC-4A0B-A5A2-24B785446148}"/>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61B2F11F-4C0D-46B3-AABC-78C362309DBA}"/>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5007520-B5A1-412D-BEB7-19B3C64028DA}"/>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62A6AF73-05A9-41D1-8947-E9D38402B619}"/>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B5599CB2-C684-446B-A565-84C0C09C5F2E}"/>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3778AD3A-BC77-412D-9A9B-9B4FA00D1B7A}"/>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6" name="TextBox 45">
            <a:extLst>
              <a:ext uri="{FF2B5EF4-FFF2-40B4-BE49-F238E27FC236}">
                <a16:creationId xmlns:a16="http://schemas.microsoft.com/office/drawing/2014/main" id="{CF81F096-E598-40CB-A0BB-30EBC4335F7B}"/>
              </a:ext>
            </a:extLst>
          </p:cNvPr>
          <p:cNvSpPr txBox="1"/>
          <p:nvPr/>
        </p:nvSpPr>
        <p:spPr>
          <a:xfrm>
            <a:off x="3380688" y="2504525"/>
            <a:ext cx="1858266" cy="369332"/>
          </a:xfrm>
          <a:prstGeom prst="rect">
            <a:avLst/>
          </a:prstGeom>
          <a:noFill/>
        </p:spPr>
        <p:txBody>
          <a:bodyPr wrap="none" rtlCol="0">
            <a:spAutoFit/>
          </a:bodyPr>
          <a:lstStyle/>
          <a:p>
            <a:r>
              <a:rPr lang="en-US" dirty="0"/>
              <a:t>List of large pages</a:t>
            </a:r>
          </a:p>
        </p:txBody>
      </p:sp>
      <p:cxnSp>
        <p:nvCxnSpPr>
          <p:cNvPr id="47" name="Straight Arrow Connector 46">
            <a:extLst>
              <a:ext uri="{FF2B5EF4-FFF2-40B4-BE49-F238E27FC236}">
                <a16:creationId xmlns:a16="http://schemas.microsoft.com/office/drawing/2014/main" id="{F422C68A-3BD4-46AF-81BC-B72C6798B37C}"/>
              </a:ext>
            </a:extLst>
          </p:cNvPr>
          <p:cNvCxnSpPr>
            <a:cxnSpLocks/>
          </p:cNvCxnSpPr>
          <p:nvPr/>
        </p:nvCxnSpPr>
        <p:spPr>
          <a:xfrm flipH="1">
            <a:off x="3480955" y="1681868"/>
            <a:ext cx="448126"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EB282267-6C01-41C4-95BB-8A775BDFC5BF}"/>
              </a:ext>
            </a:extLst>
          </p:cNvPr>
          <p:cNvSpPr/>
          <p:nvPr/>
        </p:nvSpPr>
        <p:spPr>
          <a:xfrm>
            <a:off x="3075837" y="253480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51" name="Rectangle 50">
            <a:extLst>
              <a:ext uri="{FF2B5EF4-FFF2-40B4-BE49-F238E27FC236}">
                <a16:creationId xmlns:a16="http://schemas.microsoft.com/office/drawing/2014/main" id="{4211EF8D-9633-4285-B95A-C89BBF98E753}"/>
              </a:ext>
            </a:extLst>
          </p:cNvPr>
          <p:cNvSpPr/>
          <p:nvPr/>
        </p:nvSpPr>
        <p:spPr>
          <a:xfrm>
            <a:off x="5431699" y="352802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2" name="Group 51">
            <a:extLst>
              <a:ext uri="{FF2B5EF4-FFF2-40B4-BE49-F238E27FC236}">
                <a16:creationId xmlns:a16="http://schemas.microsoft.com/office/drawing/2014/main" id="{C8CFDCA6-3419-4BE8-BF72-9A9B96DA6365}"/>
              </a:ext>
            </a:extLst>
          </p:cNvPr>
          <p:cNvGrpSpPr/>
          <p:nvPr/>
        </p:nvGrpSpPr>
        <p:grpSpPr>
          <a:xfrm>
            <a:off x="5504435" y="3596892"/>
            <a:ext cx="2177048" cy="236334"/>
            <a:chOff x="5217994" y="3655709"/>
            <a:chExt cx="2177048" cy="236334"/>
          </a:xfrm>
        </p:grpSpPr>
        <p:sp>
          <p:nvSpPr>
            <p:cNvPr id="53" name="Rectangle 52">
              <a:extLst>
                <a:ext uri="{FF2B5EF4-FFF2-40B4-BE49-F238E27FC236}">
                  <a16:creationId xmlns:a16="http://schemas.microsoft.com/office/drawing/2014/main" id="{0891B394-23E1-467C-B966-855521F6070C}"/>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4C91292B-7888-4AF5-8128-78C176FCCD6F}"/>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2DE1CB7-4903-4249-AD22-039EA39AD06C}"/>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F2F4E4CD-EFAB-4318-B3CB-EA1ACC8ED830}"/>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4745FED1-C9EB-49BE-9B0B-1821B7DA5E9A}"/>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B71A52FD-4786-4776-99DF-D55782FADA9B}"/>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6F159F59-A35E-4F6B-979E-0BA8A798B472}"/>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E18B0511-65D8-438D-9393-FFF4B6A8D657}"/>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1" name="TextBox 60">
            <a:extLst>
              <a:ext uri="{FF2B5EF4-FFF2-40B4-BE49-F238E27FC236}">
                <a16:creationId xmlns:a16="http://schemas.microsoft.com/office/drawing/2014/main" id="{58803A60-67C5-4F3F-9731-52C1ED4DC42F}"/>
              </a:ext>
            </a:extLst>
          </p:cNvPr>
          <p:cNvSpPr txBox="1"/>
          <p:nvPr/>
        </p:nvSpPr>
        <p:spPr>
          <a:xfrm>
            <a:off x="5679705" y="3136330"/>
            <a:ext cx="1836721" cy="369332"/>
          </a:xfrm>
          <a:prstGeom prst="rect">
            <a:avLst/>
          </a:prstGeom>
          <a:noFill/>
        </p:spPr>
        <p:txBody>
          <a:bodyPr wrap="none" rtlCol="0">
            <a:spAutoFit/>
          </a:bodyPr>
          <a:lstStyle/>
          <a:p>
            <a:r>
              <a:rPr lang="en-US" dirty="0"/>
              <a:t>Large Page Frame</a:t>
            </a:r>
          </a:p>
        </p:txBody>
      </p:sp>
      <p:grpSp>
        <p:nvGrpSpPr>
          <p:cNvPr id="62" name="Group 61">
            <a:extLst>
              <a:ext uri="{FF2B5EF4-FFF2-40B4-BE49-F238E27FC236}">
                <a16:creationId xmlns:a16="http://schemas.microsoft.com/office/drawing/2014/main" id="{2D4E86D0-4643-48F5-B4D2-8D454BCD8A19}"/>
              </a:ext>
            </a:extLst>
          </p:cNvPr>
          <p:cNvGrpSpPr/>
          <p:nvPr/>
        </p:nvGrpSpPr>
        <p:grpSpPr>
          <a:xfrm>
            <a:off x="5504435" y="3594402"/>
            <a:ext cx="2177048" cy="236334"/>
            <a:chOff x="5217994" y="3655709"/>
            <a:chExt cx="2177048" cy="236334"/>
          </a:xfrm>
          <a:solidFill>
            <a:schemeClr val="accent6">
              <a:lumMod val="60000"/>
              <a:lumOff val="40000"/>
            </a:schemeClr>
          </a:solidFill>
        </p:grpSpPr>
        <p:sp>
          <p:nvSpPr>
            <p:cNvPr id="63" name="Rectangle 62">
              <a:extLst>
                <a:ext uri="{FF2B5EF4-FFF2-40B4-BE49-F238E27FC236}">
                  <a16:creationId xmlns:a16="http://schemas.microsoft.com/office/drawing/2014/main" id="{1B65A28B-EF52-4762-AD51-A1F9F158A493}"/>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C1EE13E0-F23F-440E-A5EC-090201AF5BB6}"/>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3E4420EA-777B-4DB0-BA29-683A20C8FE69}"/>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6F88D978-E28C-4FFE-9D11-C1D22CD43B34}"/>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55705FAC-ACBF-420C-BCF0-1617B1E3E76C}"/>
                </a:ext>
              </a:extLst>
            </p:cNvPr>
            <p:cNvSpPr/>
            <p:nvPr/>
          </p:nvSpPr>
          <p:spPr>
            <a:xfrm>
              <a:off x="6329210"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CA233480-B6F5-45D7-86ED-A7F556E3EFCB}"/>
                </a:ext>
              </a:extLst>
            </p:cNvPr>
            <p:cNvSpPr/>
            <p:nvPr/>
          </p:nvSpPr>
          <p:spPr>
            <a:xfrm>
              <a:off x="660701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07B069CF-4D84-4F78-BCD4-7DDEE77736B3}"/>
                </a:ext>
              </a:extLst>
            </p:cNvPr>
            <p:cNvSpPr/>
            <p:nvPr/>
          </p:nvSpPr>
          <p:spPr>
            <a:xfrm>
              <a:off x="688481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AB5CEA8C-4301-435F-B9FE-FF9169C646E0}"/>
                </a:ext>
              </a:extLst>
            </p:cNvPr>
            <p:cNvSpPr/>
            <p:nvPr/>
          </p:nvSpPr>
          <p:spPr>
            <a:xfrm>
              <a:off x="716262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1" name="Picture 2" descr="Related image">
            <a:extLst>
              <a:ext uri="{FF2B5EF4-FFF2-40B4-BE49-F238E27FC236}">
                <a16:creationId xmlns:a16="http://schemas.microsoft.com/office/drawing/2014/main" id="{562DF7E6-3D15-4E97-8B90-ED770B323AFE}"/>
              </a:ext>
            </a:extLst>
          </p:cNvPr>
          <p:cNvPicPr>
            <a:picLocks noChangeAspect="1" noChangeArrowheads="1"/>
          </p:cNvPicPr>
          <p:nvPr/>
        </p:nvPicPr>
        <p:blipFill>
          <a:blip r:embed="rId3"/>
          <a:srcRect/>
          <a:stretch>
            <a:fillRect/>
          </a:stretch>
        </p:blipFill>
        <p:spPr bwMode="auto">
          <a:xfrm>
            <a:off x="7820253" y="3807045"/>
            <a:ext cx="319492" cy="333904"/>
          </a:xfrm>
          <a:prstGeom prst="rect">
            <a:avLst/>
          </a:prstGeom>
          <a:noFill/>
        </p:spPr>
      </p:pic>
      <p:pic>
        <p:nvPicPr>
          <p:cNvPr id="1026" name="Picture 2" descr="Image result for green check mark">
            <a:extLst>
              <a:ext uri="{FF2B5EF4-FFF2-40B4-BE49-F238E27FC236}">
                <a16:creationId xmlns:a16="http://schemas.microsoft.com/office/drawing/2014/main" id="{86BB31E4-72D7-49CB-93BF-1F9077AF23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1915" y="3745790"/>
            <a:ext cx="379410" cy="395385"/>
          </a:xfrm>
          <a:prstGeom prst="rect">
            <a:avLst/>
          </a:prstGeom>
          <a:noFill/>
          <a:extLst>
            <a:ext uri="{909E8E84-426E-40DD-AFC4-6F175D3DCCD1}">
              <a14:hiddenFill xmlns:a14="http://schemas.microsoft.com/office/drawing/2010/main">
                <a:solidFill>
                  <a:srgbClr val="FFFFFF"/>
                </a:solidFill>
              </a14:hiddenFill>
            </a:ext>
          </a:extLst>
        </p:spPr>
      </p:pic>
      <p:sp>
        <p:nvSpPr>
          <p:cNvPr id="72" name="Rectangle 71">
            <a:extLst>
              <a:ext uri="{FF2B5EF4-FFF2-40B4-BE49-F238E27FC236}">
                <a16:creationId xmlns:a16="http://schemas.microsoft.com/office/drawing/2014/main" id="{16125F87-FDA8-4AA7-AE65-CE94C191A379}"/>
              </a:ext>
            </a:extLst>
          </p:cNvPr>
          <p:cNvSpPr/>
          <p:nvPr/>
        </p:nvSpPr>
        <p:spPr>
          <a:xfrm>
            <a:off x="944733" y="3525193"/>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D14E943F-EDFE-40D1-9492-83EEE635A2F0}"/>
              </a:ext>
            </a:extLst>
          </p:cNvPr>
          <p:cNvSpPr/>
          <p:nvPr/>
        </p:nvSpPr>
        <p:spPr>
          <a:xfrm>
            <a:off x="3785806" y="1188719"/>
            <a:ext cx="2214867" cy="1236761"/>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5C85AD88-16DD-49E3-8ED3-DA2257958B97}"/>
              </a:ext>
            </a:extLst>
          </p:cNvPr>
          <p:cNvSpPr/>
          <p:nvPr/>
        </p:nvSpPr>
        <p:spPr>
          <a:xfrm>
            <a:off x="6051405" y="1240517"/>
            <a:ext cx="2974061"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1" name="Group 80">
            <a:extLst>
              <a:ext uri="{FF2B5EF4-FFF2-40B4-BE49-F238E27FC236}">
                <a16:creationId xmlns:a16="http://schemas.microsoft.com/office/drawing/2014/main" id="{C4B3FCB5-6D2C-4E6E-AC60-020791E23735}"/>
              </a:ext>
            </a:extLst>
          </p:cNvPr>
          <p:cNvGrpSpPr/>
          <p:nvPr/>
        </p:nvGrpSpPr>
        <p:grpSpPr>
          <a:xfrm>
            <a:off x="190738" y="1006289"/>
            <a:ext cx="8886587" cy="1716990"/>
            <a:chOff x="190738" y="1006289"/>
            <a:chExt cx="8886587" cy="1716990"/>
          </a:xfrm>
        </p:grpSpPr>
        <p:sp>
          <p:nvSpPr>
            <p:cNvPr id="82" name="TextBox 81">
              <a:extLst>
                <a:ext uri="{FF2B5EF4-FFF2-40B4-BE49-F238E27FC236}">
                  <a16:creationId xmlns:a16="http://schemas.microsoft.com/office/drawing/2014/main" id="{E1501A91-3BAA-4F64-BAEF-D32A096192D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83" name="Group 82">
              <a:extLst>
                <a:ext uri="{FF2B5EF4-FFF2-40B4-BE49-F238E27FC236}">
                  <a16:creationId xmlns:a16="http://schemas.microsoft.com/office/drawing/2014/main" id="{50704CF6-B0F1-4773-BD05-AE6C1B584A29}"/>
                </a:ext>
              </a:extLst>
            </p:cNvPr>
            <p:cNvGrpSpPr/>
            <p:nvPr/>
          </p:nvGrpSpPr>
          <p:grpSpPr>
            <a:xfrm>
              <a:off x="190738" y="1006289"/>
              <a:ext cx="8886587" cy="1460686"/>
              <a:chOff x="190738" y="1006289"/>
              <a:chExt cx="8886587" cy="1460686"/>
            </a:xfrm>
          </p:grpSpPr>
          <p:cxnSp>
            <p:nvCxnSpPr>
              <p:cNvPr id="84" name="Straight Arrow Connector 83">
                <a:extLst>
                  <a:ext uri="{FF2B5EF4-FFF2-40B4-BE49-F238E27FC236}">
                    <a16:creationId xmlns:a16="http://schemas.microsoft.com/office/drawing/2014/main" id="{76936218-A338-4F3E-BF37-4FB717D3518E}"/>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0B1EB94-665B-4232-A652-6F63004AED46}"/>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86" name="Straight Arrow Connector 85">
                <a:extLst>
                  <a:ext uri="{FF2B5EF4-FFF2-40B4-BE49-F238E27FC236}">
                    <a16:creationId xmlns:a16="http://schemas.microsoft.com/office/drawing/2014/main" id="{8454987C-148D-4B4D-80F1-4CC8CCE7EF5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B167A-9740-4173-9FA6-0F6279739882}"/>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6151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par>
                                <p:cTn id="8" presetID="14" presetClass="entr" presetSubtype="10"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randombar(horizontal)">
                                      <p:cBhvr>
                                        <p:cTn id="10" dur="500"/>
                                        <p:tgtEl>
                                          <p:spTgt spid="27"/>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randombar(horizontal)">
                                      <p:cBhvr>
                                        <p:cTn id="13" dur="500"/>
                                        <p:tgtEl>
                                          <p:spTgt spid="4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randombar(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0">
                                            <p:txEl>
                                              <p:pRg st="7" end="7"/>
                                            </p:txEl>
                                          </p:spTgt>
                                        </p:tgtEl>
                                        <p:attrNameLst>
                                          <p:attrName>style.visibility</p:attrName>
                                        </p:attrNameLst>
                                      </p:cBhvr>
                                      <p:to>
                                        <p:strVal val="visible"/>
                                      </p:to>
                                    </p:set>
                                    <p:animEffect transition="in" filter="randombar(horizontal)">
                                      <p:cBhvr>
                                        <p:cTn id="21" dur="500"/>
                                        <p:tgtEl>
                                          <p:spTgt spid="50">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randombar(horizontal)">
                                      <p:cBhvr>
                                        <p:cTn id="26" dur="500"/>
                                        <p:tgtEl>
                                          <p:spTgt spid="72"/>
                                        </p:tgtEl>
                                      </p:cBhvr>
                                    </p:animEffect>
                                  </p:childTnLst>
                                </p:cTn>
                              </p:par>
                            </p:childTnLst>
                          </p:cTn>
                        </p:par>
                        <p:par>
                          <p:cTn id="27" fill="hold">
                            <p:stCondLst>
                              <p:cond delay="500"/>
                            </p:stCondLst>
                            <p:childTnLst>
                              <p:par>
                                <p:cTn id="28" presetID="14" presetClass="entr" presetSubtype="1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randombar(horizontal)">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51"/>
                                        </p:tgtEl>
                                        <p:attrNameLst>
                                          <p:attrName>style.visibility</p:attrName>
                                        </p:attrNameLst>
                                      </p:cBhvr>
                                      <p:to>
                                        <p:strVal val="visible"/>
                                      </p:to>
                                    </p:set>
                                    <p:animEffect transition="in" filter="randombar(horizontal)">
                                      <p:cBhvr>
                                        <p:cTn id="35" dur="500"/>
                                        <p:tgtEl>
                                          <p:spTgt spid="51"/>
                                        </p:tgtEl>
                                      </p:cBhvr>
                                    </p:animEffect>
                                  </p:childTnLst>
                                </p:cTn>
                              </p:par>
                              <p:par>
                                <p:cTn id="36" presetID="14" presetClass="entr" presetSubtype="10" fill="hold" nodeType="withEffect">
                                  <p:stCondLst>
                                    <p:cond delay="0"/>
                                  </p:stCondLst>
                                  <p:childTnLst>
                                    <p:set>
                                      <p:cBhvr>
                                        <p:cTn id="37" dur="1" fill="hold">
                                          <p:stCondLst>
                                            <p:cond delay="0"/>
                                          </p:stCondLst>
                                        </p:cTn>
                                        <p:tgtEl>
                                          <p:spTgt spid="52"/>
                                        </p:tgtEl>
                                        <p:attrNameLst>
                                          <p:attrName>style.visibility</p:attrName>
                                        </p:attrNameLst>
                                      </p:cBhvr>
                                      <p:to>
                                        <p:strVal val="visible"/>
                                      </p:to>
                                    </p:set>
                                    <p:animEffect transition="in" filter="randombar(horizontal)">
                                      <p:cBhvr>
                                        <p:cTn id="38" dur="500"/>
                                        <p:tgtEl>
                                          <p:spTgt spid="52"/>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61"/>
                                        </p:tgtEl>
                                        <p:attrNameLst>
                                          <p:attrName>style.visibility</p:attrName>
                                        </p:attrNameLst>
                                      </p:cBhvr>
                                      <p:to>
                                        <p:strVal val="visible"/>
                                      </p:to>
                                    </p:set>
                                    <p:animEffect transition="in" filter="randombar(horizontal)">
                                      <p:cBhvr>
                                        <p:cTn id="41" dur="500"/>
                                        <p:tgtEl>
                                          <p:spTgt spid="61"/>
                                        </p:tgtEl>
                                      </p:cBhvr>
                                    </p:animEffect>
                                  </p:childTnLst>
                                </p:cTn>
                              </p:par>
                              <p:par>
                                <p:cTn id="42" presetID="14" presetClass="entr" presetSubtype="10" fill="hold" nodeType="withEffect">
                                  <p:stCondLst>
                                    <p:cond delay="0"/>
                                  </p:stCondLst>
                                  <p:childTnLst>
                                    <p:set>
                                      <p:cBhvr>
                                        <p:cTn id="43" dur="1" fill="hold">
                                          <p:stCondLst>
                                            <p:cond delay="0"/>
                                          </p:stCondLst>
                                        </p:cTn>
                                        <p:tgtEl>
                                          <p:spTgt spid="62"/>
                                        </p:tgtEl>
                                        <p:attrNameLst>
                                          <p:attrName>style.visibility</p:attrName>
                                        </p:attrNameLst>
                                      </p:cBhvr>
                                      <p:to>
                                        <p:strVal val="visible"/>
                                      </p:to>
                                    </p:set>
                                    <p:animEffect transition="in" filter="randombar(horizontal)">
                                      <p:cBhvr>
                                        <p:cTn id="44" dur="500"/>
                                        <p:tgtEl>
                                          <p:spTgt spid="62"/>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71"/>
                                        </p:tgtEl>
                                        <p:attrNameLst>
                                          <p:attrName>style.visibility</p:attrName>
                                        </p:attrNameLst>
                                      </p:cBhvr>
                                      <p:to>
                                        <p:strVal val="visible"/>
                                      </p:to>
                                    </p:set>
                                    <p:animEffect transition="in" filter="randombar(horizontal)">
                                      <p:cBhvr>
                                        <p:cTn id="49" dur="500"/>
                                        <p:tgtEl>
                                          <p:spTgt spid="71"/>
                                        </p:tgtEl>
                                      </p:cBhvr>
                                    </p:animEffect>
                                  </p:childTnLst>
                                </p:cTn>
                              </p:par>
                            </p:childTnLst>
                          </p:cTn>
                        </p:par>
                      </p:childTnLst>
                    </p:cTn>
                  </p:par>
                  <p:par>
                    <p:cTn id="50" fill="hold">
                      <p:stCondLst>
                        <p:cond delay="indefinite"/>
                      </p:stCondLst>
                      <p:childTnLst>
                        <p:par>
                          <p:cTn id="51" fill="hold">
                            <p:stCondLst>
                              <p:cond delay="0"/>
                            </p:stCondLst>
                            <p:childTnLst>
                              <p:par>
                                <p:cTn id="52" presetID="14" presetClass="entr" presetSubtype="10" fill="hold" grpId="0" nodeType="clickEffect">
                                  <p:stCondLst>
                                    <p:cond delay="0"/>
                                  </p:stCondLst>
                                  <p:childTnLst>
                                    <p:set>
                                      <p:cBhvr>
                                        <p:cTn id="53" dur="1" fill="hold">
                                          <p:stCondLst>
                                            <p:cond delay="0"/>
                                          </p:stCondLst>
                                        </p:cTn>
                                        <p:tgtEl>
                                          <p:spTgt spid="50">
                                            <p:txEl>
                                              <p:pRg st="8" end="8"/>
                                            </p:txEl>
                                          </p:spTgt>
                                        </p:tgtEl>
                                        <p:attrNameLst>
                                          <p:attrName>style.visibility</p:attrName>
                                        </p:attrNameLst>
                                      </p:cBhvr>
                                      <p:to>
                                        <p:strVal val="visible"/>
                                      </p:to>
                                    </p:set>
                                    <p:animEffect transition="in" filter="randombar(horizontal)">
                                      <p:cBhvr>
                                        <p:cTn id="54" dur="500"/>
                                        <p:tgtEl>
                                          <p:spTgt spid="50">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73"/>
                                        </p:tgtEl>
                                      </p:cBhvr>
                                    </p:animEffect>
                                    <p:set>
                                      <p:cBhvr>
                                        <p:cTn id="59" dur="1" fill="hold">
                                          <p:stCondLst>
                                            <p:cond delay="499"/>
                                          </p:stCondLst>
                                        </p:cTn>
                                        <p:tgtEl>
                                          <p:spTgt spid="73"/>
                                        </p:tgtEl>
                                        <p:attrNameLst>
                                          <p:attrName>style.visibility</p:attrName>
                                        </p:attrNameLst>
                                      </p:cBhvr>
                                      <p:to>
                                        <p:strVal val="hidden"/>
                                      </p:to>
                                    </p:set>
                                  </p:childTnLst>
                                </p:cTn>
                              </p:par>
                            </p:childTnLst>
                          </p:cTn>
                        </p:par>
                        <p:par>
                          <p:cTn id="60" fill="hold">
                            <p:stCondLst>
                              <p:cond delay="500"/>
                            </p:stCondLst>
                            <p:childTnLst>
                              <p:par>
                                <p:cTn id="61" presetID="14" presetClass="entr" presetSubtype="10" fill="hold" grpId="0" nodeType="afterEffect">
                                  <p:stCondLst>
                                    <p:cond delay="0"/>
                                  </p:stCondLst>
                                  <p:childTnLst>
                                    <p:set>
                                      <p:cBhvr>
                                        <p:cTn id="62" dur="1" fill="hold">
                                          <p:stCondLst>
                                            <p:cond delay="0"/>
                                          </p:stCondLst>
                                        </p:cTn>
                                        <p:tgtEl>
                                          <p:spTgt spid="49"/>
                                        </p:tgtEl>
                                        <p:attrNameLst>
                                          <p:attrName>style.visibility</p:attrName>
                                        </p:attrNameLst>
                                      </p:cBhvr>
                                      <p:to>
                                        <p:strVal val="visible"/>
                                      </p:to>
                                    </p:set>
                                    <p:animEffect transition="in" filter="randombar(horizontal)">
                                      <p:cBhvr>
                                        <p:cTn id="63" dur="500"/>
                                        <p:tgtEl>
                                          <p:spTgt spid="49"/>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46"/>
                                        </p:tgtEl>
                                        <p:attrNameLst>
                                          <p:attrName>style.visibility</p:attrName>
                                        </p:attrNameLst>
                                      </p:cBhvr>
                                      <p:to>
                                        <p:strVal val="visible"/>
                                      </p:to>
                                    </p:set>
                                    <p:animEffect transition="in" filter="randombar(horizontal)">
                                      <p:cBhvr>
                                        <p:cTn id="66" dur="500"/>
                                        <p:tgtEl>
                                          <p:spTgt spid="46"/>
                                        </p:tgtEl>
                                      </p:cBhvr>
                                    </p:animEffect>
                                  </p:childTnLst>
                                </p:cTn>
                              </p:par>
                              <p:par>
                                <p:cTn id="67" presetID="14" presetClass="entr" presetSubtype="1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animEffect transition="in" filter="randombar(horizontal)">
                                      <p:cBhvr>
                                        <p:cTn id="69" dur="500"/>
                                        <p:tgtEl>
                                          <p:spTgt spid="47"/>
                                        </p:tgtEl>
                                      </p:cBhvr>
                                    </p:animEffect>
                                  </p:childTnLst>
                                </p:cTn>
                              </p:par>
                            </p:childTnLst>
                          </p:cTn>
                        </p:par>
                        <p:par>
                          <p:cTn id="70" fill="hold">
                            <p:stCondLst>
                              <p:cond delay="1000"/>
                            </p:stCondLst>
                            <p:childTnLst>
                              <p:par>
                                <p:cTn id="71" presetID="10" presetClass="exit" presetSubtype="0" fill="hold" grpId="1" nodeType="afterEffect">
                                  <p:stCondLst>
                                    <p:cond delay="0"/>
                                  </p:stCondLst>
                                  <p:childTnLst>
                                    <p:animEffect transition="out" filter="fade">
                                      <p:cBhvr>
                                        <p:cTn id="72" dur="500"/>
                                        <p:tgtEl>
                                          <p:spTgt spid="51"/>
                                        </p:tgtEl>
                                      </p:cBhvr>
                                    </p:animEffect>
                                    <p:set>
                                      <p:cBhvr>
                                        <p:cTn id="73" dur="1" fill="hold">
                                          <p:stCondLst>
                                            <p:cond delay="499"/>
                                          </p:stCondLst>
                                        </p:cTn>
                                        <p:tgtEl>
                                          <p:spTgt spid="51"/>
                                        </p:tgtEl>
                                        <p:attrNameLst>
                                          <p:attrName>style.visibility</p:attrName>
                                        </p:attrNameLst>
                                      </p:cBhvr>
                                      <p:to>
                                        <p:strVal val="hidden"/>
                                      </p:to>
                                    </p:set>
                                  </p:childTnLst>
                                </p:cTn>
                              </p:par>
                              <p:par>
                                <p:cTn id="74" presetID="10" presetClass="exit" presetSubtype="0" fill="hold" nodeType="withEffect">
                                  <p:stCondLst>
                                    <p:cond delay="0"/>
                                  </p:stCondLst>
                                  <p:childTnLst>
                                    <p:animEffect transition="out" filter="fade">
                                      <p:cBhvr>
                                        <p:cTn id="75" dur="500"/>
                                        <p:tgtEl>
                                          <p:spTgt spid="52"/>
                                        </p:tgtEl>
                                      </p:cBhvr>
                                    </p:animEffect>
                                    <p:set>
                                      <p:cBhvr>
                                        <p:cTn id="76" dur="1" fill="hold">
                                          <p:stCondLst>
                                            <p:cond delay="499"/>
                                          </p:stCondLst>
                                        </p:cTn>
                                        <p:tgtEl>
                                          <p:spTgt spid="52"/>
                                        </p:tgtEl>
                                        <p:attrNameLst>
                                          <p:attrName>style.visibility</p:attrName>
                                        </p:attrNameLst>
                                      </p:cBhvr>
                                      <p:to>
                                        <p:strVal val="hidden"/>
                                      </p:to>
                                    </p:set>
                                  </p:childTnLst>
                                </p:cTn>
                              </p:par>
                              <p:par>
                                <p:cTn id="77" presetID="10" presetClass="exit" presetSubtype="0" fill="hold" grpId="1" nodeType="withEffect">
                                  <p:stCondLst>
                                    <p:cond delay="0"/>
                                  </p:stCondLst>
                                  <p:childTnLst>
                                    <p:animEffect transition="out" filter="fade">
                                      <p:cBhvr>
                                        <p:cTn id="78" dur="500"/>
                                        <p:tgtEl>
                                          <p:spTgt spid="61"/>
                                        </p:tgtEl>
                                      </p:cBhvr>
                                    </p:animEffect>
                                    <p:set>
                                      <p:cBhvr>
                                        <p:cTn id="79" dur="1" fill="hold">
                                          <p:stCondLst>
                                            <p:cond delay="499"/>
                                          </p:stCondLst>
                                        </p:cTn>
                                        <p:tgtEl>
                                          <p:spTgt spid="61"/>
                                        </p:tgtEl>
                                        <p:attrNameLst>
                                          <p:attrName>style.visibility</p:attrName>
                                        </p:attrNameLst>
                                      </p:cBhvr>
                                      <p:to>
                                        <p:strVal val="hidden"/>
                                      </p:to>
                                    </p:set>
                                  </p:childTnLst>
                                </p:cTn>
                              </p:par>
                              <p:par>
                                <p:cTn id="80" presetID="10" presetClass="exit" presetSubtype="0" fill="hold" nodeType="withEffect">
                                  <p:stCondLst>
                                    <p:cond delay="0"/>
                                  </p:stCondLst>
                                  <p:childTnLst>
                                    <p:animEffect transition="out" filter="fade">
                                      <p:cBhvr>
                                        <p:cTn id="81" dur="500"/>
                                        <p:tgtEl>
                                          <p:spTgt spid="62"/>
                                        </p:tgtEl>
                                      </p:cBhvr>
                                    </p:animEffect>
                                    <p:set>
                                      <p:cBhvr>
                                        <p:cTn id="82" dur="1" fill="hold">
                                          <p:stCondLst>
                                            <p:cond delay="499"/>
                                          </p:stCondLst>
                                        </p:cTn>
                                        <p:tgtEl>
                                          <p:spTgt spid="62"/>
                                        </p:tgtEl>
                                        <p:attrNameLst>
                                          <p:attrName>style.visibility</p:attrName>
                                        </p:attrNameLst>
                                      </p:cBhvr>
                                      <p:to>
                                        <p:strVal val="hidden"/>
                                      </p:to>
                                    </p:set>
                                  </p:childTnLst>
                                </p:cTn>
                              </p:par>
                              <p:par>
                                <p:cTn id="83" presetID="10" presetClass="exit" presetSubtype="0" fill="hold" nodeType="withEffect">
                                  <p:stCondLst>
                                    <p:cond delay="0"/>
                                  </p:stCondLst>
                                  <p:childTnLst>
                                    <p:animEffect transition="out" filter="fade">
                                      <p:cBhvr>
                                        <p:cTn id="84" dur="500"/>
                                        <p:tgtEl>
                                          <p:spTgt spid="71"/>
                                        </p:tgtEl>
                                      </p:cBhvr>
                                    </p:animEffect>
                                    <p:set>
                                      <p:cBhvr>
                                        <p:cTn id="85" dur="1" fill="hold">
                                          <p:stCondLst>
                                            <p:cond delay="499"/>
                                          </p:stCondLst>
                                        </p:cTn>
                                        <p:tgtEl>
                                          <p:spTgt spid="71"/>
                                        </p:tgtEl>
                                        <p:attrNameLst>
                                          <p:attrName>style.visibility</p:attrName>
                                        </p:attrNameLst>
                                      </p:cBhvr>
                                      <p:to>
                                        <p:strVal val="hidden"/>
                                      </p:to>
                                    </p:set>
                                  </p:childTnLst>
                                </p:cTn>
                              </p:par>
                              <p:par>
                                <p:cTn id="86" presetID="10" presetClass="exit" presetSubtype="0" fill="hold" nodeType="withEffect">
                                  <p:stCondLst>
                                    <p:cond delay="0"/>
                                  </p:stCondLst>
                                  <p:childTnLst>
                                    <p:animEffect transition="out" filter="fade">
                                      <p:cBhvr>
                                        <p:cTn id="87" dur="500"/>
                                        <p:tgtEl>
                                          <p:spTgt spid="50">
                                            <p:txEl>
                                              <p:pRg st="7" end="7"/>
                                            </p:txEl>
                                          </p:spTgt>
                                        </p:tgtEl>
                                      </p:cBhvr>
                                    </p:animEffect>
                                    <p:set>
                                      <p:cBhvr>
                                        <p:cTn id="88" dur="1" fill="hold">
                                          <p:stCondLst>
                                            <p:cond delay="499"/>
                                          </p:stCondLst>
                                        </p:cTn>
                                        <p:tgtEl>
                                          <p:spTgt spid="50">
                                            <p:txEl>
                                              <p:pRg st="7" end="7"/>
                                            </p:txEl>
                                          </p:spTgt>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7"/>
                                        </p:tgtEl>
                                      </p:cBhvr>
                                    </p:animEffect>
                                    <p:set>
                                      <p:cBhvr>
                                        <p:cTn id="91" dur="1" fill="hold">
                                          <p:stCondLst>
                                            <p:cond delay="499"/>
                                          </p:stCondLst>
                                        </p:cTn>
                                        <p:tgtEl>
                                          <p:spTgt spid="7"/>
                                        </p:tgtEl>
                                        <p:attrNameLst>
                                          <p:attrName>style.visibility</p:attrName>
                                        </p:attrNameLst>
                                      </p:cBhvr>
                                      <p:to>
                                        <p:strVal val="hidden"/>
                                      </p:to>
                                    </p:set>
                                  </p:childTnLst>
                                </p:cTn>
                              </p:par>
                              <p:par>
                                <p:cTn id="92" presetID="10" presetClass="exit" presetSubtype="0" fill="hold" nodeType="withEffect">
                                  <p:stCondLst>
                                    <p:cond delay="0"/>
                                  </p:stCondLst>
                                  <p:childTnLst>
                                    <p:animEffect transition="out" filter="fade">
                                      <p:cBhvr>
                                        <p:cTn id="93" dur="500"/>
                                        <p:tgtEl>
                                          <p:spTgt spid="6"/>
                                        </p:tgtEl>
                                      </p:cBhvr>
                                    </p:animEffect>
                                    <p:set>
                                      <p:cBhvr>
                                        <p:cTn id="94" dur="1" fill="hold">
                                          <p:stCondLst>
                                            <p:cond delay="499"/>
                                          </p:stCondLst>
                                        </p:cTn>
                                        <p:tgtEl>
                                          <p:spTgt spid="6"/>
                                        </p:tgtEl>
                                        <p:attrNameLst>
                                          <p:attrName>style.visibility</p:attrName>
                                        </p:attrNameLst>
                                      </p:cBhvr>
                                      <p:to>
                                        <p:strVal val="hidden"/>
                                      </p:to>
                                    </p:set>
                                  </p:childTnLst>
                                </p:cTn>
                              </p:par>
                              <p:par>
                                <p:cTn id="95" presetID="10" presetClass="exit" presetSubtype="0" fill="hold" nodeType="withEffect">
                                  <p:stCondLst>
                                    <p:cond delay="0"/>
                                  </p:stCondLst>
                                  <p:childTnLst>
                                    <p:animEffect transition="out" filter="fade">
                                      <p:cBhvr>
                                        <p:cTn id="96" dur="500"/>
                                        <p:tgtEl>
                                          <p:spTgt spid="27"/>
                                        </p:tgtEl>
                                      </p:cBhvr>
                                    </p:animEffect>
                                    <p:set>
                                      <p:cBhvr>
                                        <p:cTn id="97" dur="1" fill="hold">
                                          <p:stCondLst>
                                            <p:cond delay="499"/>
                                          </p:stCondLst>
                                        </p:cTn>
                                        <p:tgtEl>
                                          <p:spTgt spid="27"/>
                                        </p:tgtEl>
                                        <p:attrNameLst>
                                          <p:attrName>style.visibility</p:attrName>
                                        </p:attrNameLst>
                                      </p:cBhvr>
                                      <p:to>
                                        <p:strVal val="hidden"/>
                                      </p:to>
                                    </p:set>
                                  </p:childTnLst>
                                </p:cTn>
                              </p:par>
                              <p:par>
                                <p:cTn id="98" presetID="10" presetClass="exit" presetSubtype="0" fill="hold" grpId="1" nodeType="withEffect">
                                  <p:stCondLst>
                                    <p:cond delay="0"/>
                                  </p:stCondLst>
                                  <p:childTnLst>
                                    <p:animEffect transition="out" filter="fade">
                                      <p:cBhvr>
                                        <p:cTn id="99" dur="500"/>
                                        <p:tgtEl>
                                          <p:spTgt spid="48"/>
                                        </p:tgtEl>
                                      </p:cBhvr>
                                    </p:animEffect>
                                    <p:set>
                                      <p:cBhvr>
                                        <p:cTn id="100" dur="1" fill="hold">
                                          <p:stCondLst>
                                            <p:cond delay="499"/>
                                          </p:stCondLst>
                                        </p:cTn>
                                        <p:tgtEl>
                                          <p:spTgt spid="48"/>
                                        </p:tgtEl>
                                        <p:attrNameLst>
                                          <p:attrName>style.visibility</p:attrName>
                                        </p:attrNameLst>
                                      </p:cBhvr>
                                      <p:to>
                                        <p:strVal val="hidden"/>
                                      </p:to>
                                    </p:set>
                                  </p:childTnLst>
                                </p:cTn>
                              </p:par>
                              <p:par>
                                <p:cTn id="101" presetID="10" presetClass="exit" presetSubtype="0" fill="hold" nodeType="withEffect">
                                  <p:stCondLst>
                                    <p:cond delay="0"/>
                                  </p:stCondLst>
                                  <p:childTnLst>
                                    <p:animEffect transition="out" filter="fade">
                                      <p:cBhvr>
                                        <p:cTn id="102" dur="500"/>
                                        <p:tgtEl>
                                          <p:spTgt spid="1026"/>
                                        </p:tgtEl>
                                      </p:cBhvr>
                                    </p:animEffect>
                                    <p:set>
                                      <p:cBhvr>
                                        <p:cTn id="103" dur="1" fill="hold">
                                          <p:stCondLst>
                                            <p:cond delay="499"/>
                                          </p:stCondLst>
                                        </p:cTn>
                                        <p:tgtEl>
                                          <p:spTgt spid="1026"/>
                                        </p:tgtEl>
                                        <p:attrNameLst>
                                          <p:attrName>style.visibility</p:attrName>
                                        </p:attrNameLst>
                                      </p:cBhvr>
                                      <p:to>
                                        <p:strVal val="hidden"/>
                                      </p:to>
                                    </p:set>
                                  </p:childTnLst>
                                </p:cTn>
                              </p:par>
                              <p:par>
                                <p:cTn id="104" presetID="10" presetClass="exit" presetSubtype="0" fill="hold" grpId="1" nodeType="withEffect">
                                  <p:stCondLst>
                                    <p:cond delay="0"/>
                                  </p:stCondLst>
                                  <p:childTnLst>
                                    <p:animEffect transition="out" filter="fade">
                                      <p:cBhvr>
                                        <p:cTn id="105" dur="500"/>
                                        <p:tgtEl>
                                          <p:spTgt spid="72"/>
                                        </p:tgtEl>
                                      </p:cBhvr>
                                    </p:animEffect>
                                    <p:set>
                                      <p:cBhvr>
                                        <p:cTn id="106" dur="1" fill="hold">
                                          <p:stCondLst>
                                            <p:cond delay="499"/>
                                          </p:stCondLst>
                                        </p:cTn>
                                        <p:tgtEl>
                                          <p:spTgt spid="72"/>
                                        </p:tgtEl>
                                        <p:attrNameLst>
                                          <p:attrName>style.visibility</p:attrName>
                                        </p:attrNameLst>
                                      </p:cBhvr>
                                      <p:to>
                                        <p:strVal val="hidden"/>
                                      </p:to>
                                    </p:set>
                                  </p:childTnLst>
                                </p:cTn>
                              </p:par>
                              <p:par>
                                <p:cTn id="107" presetID="10" presetClass="exit" presetSubtype="0" fill="hold" nodeType="withEffect">
                                  <p:stCondLst>
                                    <p:cond delay="0"/>
                                  </p:stCondLst>
                                  <p:childTnLst>
                                    <p:animEffect transition="out" filter="fade">
                                      <p:cBhvr>
                                        <p:cTn id="108" dur="500"/>
                                        <p:tgtEl>
                                          <p:spTgt spid="50">
                                            <p:txEl>
                                              <p:pRg st="8" end="8"/>
                                            </p:txEl>
                                          </p:spTgt>
                                        </p:tgtEl>
                                      </p:cBhvr>
                                    </p:animEffect>
                                    <p:set>
                                      <p:cBhvr>
                                        <p:cTn id="109" dur="1" fill="hold">
                                          <p:stCondLst>
                                            <p:cond delay="499"/>
                                          </p:stCondLst>
                                        </p:cTn>
                                        <p:tgtEl>
                                          <p:spTgt spid="50">
                                            <p:txEl>
                                              <p:pRg st="8" end="8"/>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7" grpId="0" animBg="1"/>
      <p:bldP spid="7" grpId="1" animBg="1"/>
      <p:bldP spid="48" grpId="0"/>
      <p:bldP spid="48" grpId="1"/>
      <p:bldP spid="46" grpId="0"/>
      <p:bldP spid="49" grpId="0" animBg="1"/>
      <p:bldP spid="51" grpId="0" animBg="1"/>
      <p:bldP spid="51" grpId="1" animBg="1"/>
      <p:bldP spid="61" grpId="0"/>
      <p:bldP spid="61" grpId="1"/>
      <p:bldP spid="72" grpId="0" animBg="1"/>
      <p:bldP spid="72" grpId="1" animBg="1"/>
      <p:bldP spid="7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Content Placeholder 2">
            <a:extLst>
              <a:ext uri="{FF2B5EF4-FFF2-40B4-BE49-F238E27FC236}">
                <a16:creationId xmlns:a16="http://schemas.microsoft.com/office/drawing/2014/main" id="{54045E8C-EE5F-40D6-9C8D-9F010CAB649D}"/>
              </a:ext>
            </a:extLst>
          </p:cNvPr>
          <p:cNvSpPr>
            <a:spLocks noGrp="1"/>
          </p:cNvSpPr>
          <p:nvPr>
            <p:ph idx="1"/>
          </p:nvPr>
        </p:nvSpPr>
        <p:spPr>
          <a:xfrm>
            <a:off x="457199" y="1321192"/>
            <a:ext cx="8568267" cy="5517543"/>
          </a:xfrm>
        </p:spPr>
        <p:txBody>
          <a:bodyPr>
            <a:normAutofit/>
          </a:bodyPr>
          <a:lstStyle/>
          <a:p>
            <a:endParaRPr lang="en-US" b="1" dirty="0"/>
          </a:p>
          <a:p>
            <a:endParaRPr lang="en-US" b="1" dirty="0"/>
          </a:p>
          <a:p>
            <a:endParaRPr lang="en-US" b="1" dirty="0">
              <a:solidFill>
                <a:srgbClr val="0066FF"/>
              </a:solidFill>
              <a:sym typeface="Wingdings" panose="05000000000000000000" pitchFamily="2" charset="2"/>
            </a:endParaRPr>
          </a:p>
          <a:p>
            <a:endParaRPr lang="en-US" sz="2000" b="1" dirty="0">
              <a:solidFill>
                <a:srgbClr val="0066FF"/>
              </a:solidFill>
              <a:sym typeface="Wingdings" panose="05000000000000000000" pitchFamily="2" charset="2"/>
            </a:endParaRPr>
          </a:p>
          <a:p>
            <a:r>
              <a:rPr lang="en-US" b="1" dirty="0">
                <a:solidFill>
                  <a:srgbClr val="0066FF"/>
                </a:solidFill>
                <a:sym typeface="Wingdings" panose="05000000000000000000" pitchFamily="2" charset="2"/>
              </a:rPr>
              <a:t>In-Place </a:t>
            </a:r>
            <a:r>
              <a:rPr lang="en-US" b="1" dirty="0" err="1">
                <a:solidFill>
                  <a:srgbClr val="0066FF"/>
                </a:solidFill>
                <a:sym typeface="Wingdings" panose="05000000000000000000" pitchFamily="2" charset="2"/>
              </a:rPr>
              <a:t>Coalescer</a:t>
            </a:r>
            <a:r>
              <a:rPr lang="en-US" b="1" dirty="0">
                <a:solidFill>
                  <a:srgbClr val="0066FF"/>
                </a:solidFill>
                <a:sym typeface="Wingdings" panose="05000000000000000000" pitchFamily="2" charset="2"/>
              </a:rPr>
              <a:t> has:</a:t>
            </a:r>
          </a:p>
          <a:p>
            <a:pPr lvl="1"/>
            <a:r>
              <a:rPr lang="en-US" sz="2800" b="1" dirty="0">
                <a:solidFill>
                  <a:srgbClr val="0066FF"/>
                </a:solidFill>
                <a:sym typeface="Wingdings" panose="05000000000000000000" pitchFamily="2" charset="2"/>
              </a:rPr>
              <a:t>List of </a:t>
            </a:r>
            <a:r>
              <a:rPr lang="en-US" sz="2800" b="1" dirty="0" err="1">
                <a:solidFill>
                  <a:srgbClr val="0066FF"/>
                </a:solidFill>
                <a:sym typeface="Wingdings" panose="05000000000000000000" pitchFamily="2" charset="2"/>
              </a:rPr>
              <a:t>coalesceable</a:t>
            </a:r>
            <a:r>
              <a:rPr lang="en-US" sz="2800" b="1" dirty="0">
                <a:solidFill>
                  <a:srgbClr val="0066FF"/>
                </a:solidFill>
                <a:sym typeface="Wingdings" panose="05000000000000000000" pitchFamily="2" charset="2"/>
              </a:rPr>
              <a:t> large pages</a:t>
            </a:r>
          </a:p>
          <a:p>
            <a:pPr lvl="1"/>
            <a:endParaRPr lang="en-US" b="1" dirty="0">
              <a:solidFill>
                <a:schemeClr val="accent6">
                  <a:lumMod val="75000"/>
                </a:schemeClr>
              </a:solidFill>
              <a:sym typeface="Wingdings" panose="05000000000000000000" pitchFamily="2" charset="2"/>
            </a:endParaRPr>
          </a:p>
          <a:p>
            <a:pPr lvl="1"/>
            <a:endParaRPr lang="en-US" b="1" dirty="0">
              <a:solidFill>
                <a:schemeClr val="accent6">
                  <a:lumMod val="75000"/>
                </a:schemeClr>
              </a:solidFill>
              <a:sym typeface="Wingdings" panose="05000000000000000000" pitchFamily="2" charset="2"/>
            </a:endParaRPr>
          </a:p>
          <a:p>
            <a:r>
              <a:rPr lang="en-US" b="1" dirty="0">
                <a:sym typeface="Wingdings" panose="05000000000000000000" pitchFamily="2" charset="2"/>
              </a:rPr>
              <a:t>Key Task: </a:t>
            </a:r>
            <a:r>
              <a:rPr lang="en-US" dirty="0">
                <a:sym typeface="Wingdings" panose="05000000000000000000" pitchFamily="2" charset="2"/>
              </a:rPr>
              <a:t>Perform coalescing without moving data</a:t>
            </a:r>
          </a:p>
          <a:p>
            <a:pPr lvl="1"/>
            <a:r>
              <a:rPr lang="en-US" sz="2800" dirty="0">
                <a:sym typeface="Wingdings" panose="05000000000000000000" pitchFamily="2" charset="2"/>
              </a:rPr>
              <a:t>Simply need to update the page tables</a:t>
            </a:r>
          </a:p>
          <a:p>
            <a:pPr lvl="1"/>
            <a:endParaRPr lang="en-US" b="1" dirty="0">
              <a:solidFill>
                <a:schemeClr val="accent6">
                  <a:lumMod val="75000"/>
                </a:schemeClr>
              </a:solidFill>
              <a:sym typeface="Wingdings" panose="05000000000000000000" pitchFamily="2" charset="2"/>
            </a:endParaRPr>
          </a:p>
          <a:p>
            <a:endParaRPr lang="en-US" b="1" dirty="0">
              <a:solidFill>
                <a:schemeClr val="accent6">
                  <a:lumMod val="75000"/>
                </a:schemeClr>
              </a:solidFill>
            </a:endParaRPr>
          </a:p>
        </p:txBody>
      </p:sp>
      <p:sp>
        <p:nvSpPr>
          <p:cNvPr id="2" name="Title 1"/>
          <p:cNvSpPr>
            <a:spLocks noGrp="1"/>
          </p:cNvSpPr>
          <p:nvPr>
            <p:ph type="title"/>
          </p:nvPr>
        </p:nvSpPr>
        <p:spPr>
          <a:xfrm>
            <a:off x="457200" y="130604"/>
            <a:ext cx="8229600" cy="847546"/>
          </a:xfrm>
        </p:spPr>
        <p:txBody>
          <a:bodyPr/>
          <a:lstStyle/>
          <a:p>
            <a:r>
              <a:rPr lang="en-US" dirty="0"/>
              <a:t>Mosaic: Coalescing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45</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4" name="Rectangle 73">
            <a:extLst>
              <a:ext uri="{FF2B5EF4-FFF2-40B4-BE49-F238E27FC236}">
                <a16:creationId xmlns:a16="http://schemas.microsoft.com/office/drawing/2014/main" id="{5C85AD88-16DD-49E3-8ED3-DA2257958B97}"/>
              </a:ext>
            </a:extLst>
          </p:cNvPr>
          <p:cNvSpPr/>
          <p:nvPr/>
        </p:nvSpPr>
        <p:spPr>
          <a:xfrm>
            <a:off x="6051405" y="1240517"/>
            <a:ext cx="2974061"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A9D7D-0B54-4F19-956E-BA4817C21DAA}"/>
              </a:ext>
            </a:extLst>
          </p:cNvPr>
          <p:cNvSpPr/>
          <p:nvPr/>
        </p:nvSpPr>
        <p:spPr>
          <a:xfrm>
            <a:off x="6765364" y="299774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76" name="Rectangle 75">
            <a:extLst>
              <a:ext uri="{FF2B5EF4-FFF2-40B4-BE49-F238E27FC236}">
                <a16:creationId xmlns:a16="http://schemas.microsoft.com/office/drawing/2014/main" id="{EC3437CE-6F0C-4ED6-9335-A7AB53B19BD4}"/>
              </a:ext>
            </a:extLst>
          </p:cNvPr>
          <p:cNvSpPr/>
          <p:nvPr/>
        </p:nvSpPr>
        <p:spPr>
          <a:xfrm>
            <a:off x="6765364" y="3842242"/>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cxnSp>
        <p:nvCxnSpPr>
          <p:cNvPr id="78" name="Straight Arrow Connector 77">
            <a:extLst>
              <a:ext uri="{FF2B5EF4-FFF2-40B4-BE49-F238E27FC236}">
                <a16:creationId xmlns:a16="http://schemas.microsoft.com/office/drawing/2014/main" id="{7CC45D55-6EFD-42C5-A2E4-253CE7202F54}"/>
              </a:ext>
            </a:extLst>
          </p:cNvPr>
          <p:cNvCxnSpPr>
            <a:cxnSpLocks/>
          </p:cNvCxnSpPr>
          <p:nvPr/>
        </p:nvCxnSpPr>
        <p:spPr>
          <a:xfrm flipV="1">
            <a:off x="5403328" y="2329414"/>
            <a:ext cx="0" cy="84026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A02791-4AFA-44F2-9E60-D85F3B8CCB5A}"/>
              </a:ext>
            </a:extLst>
          </p:cNvPr>
          <p:cNvCxnSpPr>
            <a:cxnSpLocks/>
          </p:cNvCxnSpPr>
          <p:nvPr/>
        </p:nvCxnSpPr>
        <p:spPr>
          <a:xfrm flipH="1">
            <a:off x="5403328" y="3152549"/>
            <a:ext cx="1362036"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C4B3FCB5-6D2C-4E6E-AC60-020791E23735}"/>
              </a:ext>
            </a:extLst>
          </p:cNvPr>
          <p:cNvGrpSpPr/>
          <p:nvPr/>
        </p:nvGrpSpPr>
        <p:grpSpPr>
          <a:xfrm>
            <a:off x="190738" y="1006289"/>
            <a:ext cx="8886587" cy="1716990"/>
            <a:chOff x="190738" y="1006289"/>
            <a:chExt cx="8886587" cy="1716990"/>
          </a:xfrm>
        </p:grpSpPr>
        <p:sp>
          <p:nvSpPr>
            <p:cNvPr id="82" name="TextBox 81">
              <a:extLst>
                <a:ext uri="{FF2B5EF4-FFF2-40B4-BE49-F238E27FC236}">
                  <a16:creationId xmlns:a16="http://schemas.microsoft.com/office/drawing/2014/main" id="{E1501A91-3BAA-4F64-BAEF-D32A096192D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83" name="Group 82">
              <a:extLst>
                <a:ext uri="{FF2B5EF4-FFF2-40B4-BE49-F238E27FC236}">
                  <a16:creationId xmlns:a16="http://schemas.microsoft.com/office/drawing/2014/main" id="{50704CF6-B0F1-4773-BD05-AE6C1B584A29}"/>
                </a:ext>
              </a:extLst>
            </p:cNvPr>
            <p:cNvGrpSpPr/>
            <p:nvPr/>
          </p:nvGrpSpPr>
          <p:grpSpPr>
            <a:xfrm>
              <a:off x="190738" y="1006289"/>
              <a:ext cx="8886587" cy="1460686"/>
              <a:chOff x="190738" y="1006289"/>
              <a:chExt cx="8886587" cy="1460686"/>
            </a:xfrm>
          </p:grpSpPr>
          <p:cxnSp>
            <p:nvCxnSpPr>
              <p:cNvPr id="84" name="Straight Arrow Connector 83">
                <a:extLst>
                  <a:ext uri="{FF2B5EF4-FFF2-40B4-BE49-F238E27FC236}">
                    <a16:creationId xmlns:a16="http://schemas.microsoft.com/office/drawing/2014/main" id="{76936218-A338-4F3E-BF37-4FB717D3518E}"/>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0B1EB94-665B-4232-A652-6F63004AED46}"/>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86" name="Straight Arrow Connector 85">
                <a:extLst>
                  <a:ext uri="{FF2B5EF4-FFF2-40B4-BE49-F238E27FC236}">
                    <a16:creationId xmlns:a16="http://schemas.microsoft.com/office/drawing/2014/main" id="{8454987C-148D-4B4D-80F1-4CC8CCE7EF5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B167A-9740-4173-9FA6-0F6279739882}"/>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448856B4-DB8A-4D9C-A6C4-88FB0C268227}"/>
              </a:ext>
            </a:extLst>
          </p:cNvPr>
          <p:cNvSpPr txBox="1"/>
          <p:nvPr/>
        </p:nvSpPr>
        <p:spPr>
          <a:xfrm>
            <a:off x="5857605" y="2571375"/>
            <a:ext cx="1999522" cy="369332"/>
          </a:xfrm>
          <a:prstGeom prst="rect">
            <a:avLst/>
          </a:prstGeom>
          <a:noFill/>
        </p:spPr>
        <p:txBody>
          <a:bodyPr wrap="none" rtlCol="0">
            <a:spAutoFit/>
          </a:bodyPr>
          <a:lstStyle/>
          <a:p>
            <a:r>
              <a:rPr lang="en-US" dirty="0"/>
              <a:t>Update page tables</a:t>
            </a:r>
          </a:p>
        </p:txBody>
      </p:sp>
      <p:sp>
        <p:nvSpPr>
          <p:cNvPr id="79" name="Oval 78">
            <a:extLst>
              <a:ext uri="{FF2B5EF4-FFF2-40B4-BE49-F238E27FC236}">
                <a16:creationId xmlns:a16="http://schemas.microsoft.com/office/drawing/2014/main" id="{A3990220-9B9F-4790-9908-14711FE92FC5}"/>
              </a:ext>
            </a:extLst>
          </p:cNvPr>
          <p:cNvSpPr/>
          <p:nvPr/>
        </p:nvSpPr>
        <p:spPr>
          <a:xfrm>
            <a:off x="5543805" y="2621012"/>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4" name="TextBox 23">
            <a:extLst>
              <a:ext uri="{FF2B5EF4-FFF2-40B4-BE49-F238E27FC236}">
                <a16:creationId xmlns:a16="http://schemas.microsoft.com/office/drawing/2014/main" id="{B42AC2EC-B323-4914-80FE-264E07F6AEA2}"/>
              </a:ext>
            </a:extLst>
          </p:cNvPr>
          <p:cNvSpPr txBox="1"/>
          <p:nvPr/>
        </p:nvSpPr>
        <p:spPr>
          <a:xfrm>
            <a:off x="3380688" y="2504525"/>
            <a:ext cx="1858266" cy="369332"/>
          </a:xfrm>
          <a:prstGeom prst="rect">
            <a:avLst/>
          </a:prstGeom>
          <a:noFill/>
        </p:spPr>
        <p:txBody>
          <a:bodyPr wrap="none" rtlCol="0">
            <a:spAutoFit/>
          </a:bodyPr>
          <a:lstStyle/>
          <a:p>
            <a:r>
              <a:rPr lang="en-US" dirty="0"/>
              <a:t>List of large pages</a:t>
            </a:r>
          </a:p>
        </p:txBody>
      </p:sp>
      <p:sp>
        <p:nvSpPr>
          <p:cNvPr id="25" name="Oval 24">
            <a:extLst>
              <a:ext uri="{FF2B5EF4-FFF2-40B4-BE49-F238E27FC236}">
                <a16:creationId xmlns:a16="http://schemas.microsoft.com/office/drawing/2014/main" id="{322FDC42-6A1D-46E8-BFF4-C2B1501EAF44}"/>
              </a:ext>
            </a:extLst>
          </p:cNvPr>
          <p:cNvSpPr/>
          <p:nvPr/>
        </p:nvSpPr>
        <p:spPr>
          <a:xfrm>
            <a:off x="3075837" y="253480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cxnSp>
        <p:nvCxnSpPr>
          <p:cNvPr id="28" name="Straight Arrow Connector 27">
            <a:extLst>
              <a:ext uri="{FF2B5EF4-FFF2-40B4-BE49-F238E27FC236}">
                <a16:creationId xmlns:a16="http://schemas.microsoft.com/office/drawing/2014/main" id="{C2A6CE8E-9A66-4FAD-B676-4A059FDE7606}"/>
              </a:ext>
            </a:extLst>
          </p:cNvPr>
          <p:cNvCxnSpPr>
            <a:cxnSpLocks/>
          </p:cNvCxnSpPr>
          <p:nvPr/>
        </p:nvCxnSpPr>
        <p:spPr>
          <a:xfrm flipH="1">
            <a:off x="3480955" y="1681868"/>
            <a:ext cx="448126" cy="0"/>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433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0">
                                            <p:txEl>
                                              <p:pRg st="4" end="4"/>
                                            </p:txEl>
                                          </p:spTgt>
                                        </p:tgtEl>
                                        <p:attrNameLst>
                                          <p:attrName>style.visibility</p:attrName>
                                        </p:attrNameLst>
                                      </p:cBhvr>
                                      <p:to>
                                        <p:strVal val="visible"/>
                                      </p:to>
                                    </p:set>
                                    <p:animEffect transition="in" filter="randombar(horizontal)">
                                      <p:cBhvr>
                                        <p:cTn id="7" dur="500"/>
                                        <p:tgtEl>
                                          <p:spTgt spid="50">
                                            <p:txEl>
                                              <p:pRg st="4" end="4"/>
                                            </p:txEl>
                                          </p:spTgt>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0">
                                            <p:txEl>
                                              <p:pRg st="5" end="5"/>
                                            </p:txEl>
                                          </p:spTgt>
                                        </p:tgtEl>
                                        <p:attrNameLst>
                                          <p:attrName>style.visibility</p:attrName>
                                        </p:attrNameLst>
                                      </p:cBhvr>
                                      <p:to>
                                        <p:strVal val="visible"/>
                                      </p:to>
                                    </p:set>
                                    <p:animEffect transition="in" filter="randombar(horizontal)">
                                      <p:cBhvr>
                                        <p:cTn id="10" dur="500"/>
                                        <p:tgtEl>
                                          <p:spTgt spid="50">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50">
                                            <p:txEl>
                                              <p:pRg st="8" end="8"/>
                                            </p:txEl>
                                          </p:spTgt>
                                        </p:tgtEl>
                                        <p:attrNameLst>
                                          <p:attrName>style.visibility</p:attrName>
                                        </p:attrNameLst>
                                      </p:cBhvr>
                                      <p:to>
                                        <p:strVal val="visible"/>
                                      </p:to>
                                    </p:set>
                                    <p:animEffect transition="in" filter="randombar(horizontal)">
                                      <p:cBhvr>
                                        <p:cTn id="15" dur="500"/>
                                        <p:tgtEl>
                                          <p:spTgt spid="50">
                                            <p:txEl>
                                              <p:pRg st="8" end="8"/>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50">
                                            <p:txEl>
                                              <p:pRg st="9" end="9"/>
                                            </p:txEl>
                                          </p:spTgt>
                                        </p:tgtEl>
                                        <p:attrNameLst>
                                          <p:attrName>style.visibility</p:attrName>
                                        </p:attrNameLst>
                                      </p:cBhvr>
                                      <p:to>
                                        <p:strVal val="visible"/>
                                      </p:to>
                                    </p:set>
                                    <p:animEffect transition="in" filter="randombar(horizontal)">
                                      <p:cBhvr>
                                        <p:cTn id="20" dur="500"/>
                                        <p:tgtEl>
                                          <p:spTgt spid="50">
                                            <p:txEl>
                                              <p:pRg st="9" end="9"/>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75"/>
                                        </p:tgtEl>
                                        <p:attrNameLst>
                                          <p:attrName>style.visibility</p:attrName>
                                        </p:attrNameLst>
                                      </p:cBhvr>
                                      <p:to>
                                        <p:strVal val="visible"/>
                                      </p:to>
                                    </p:set>
                                    <p:animEffect transition="in" filter="randombar(horizontal)">
                                      <p:cBhvr>
                                        <p:cTn id="25" dur="500"/>
                                        <p:tgtEl>
                                          <p:spTgt spid="75"/>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6"/>
                                        </p:tgtEl>
                                        <p:attrNameLst>
                                          <p:attrName>style.visibility</p:attrName>
                                        </p:attrNameLst>
                                      </p:cBhvr>
                                      <p:to>
                                        <p:strVal val="visible"/>
                                      </p:to>
                                    </p:set>
                                    <p:animEffect transition="in" filter="randombar(horizontal)">
                                      <p:cBhvr>
                                        <p:cTn id="28" dur="500"/>
                                        <p:tgtEl>
                                          <p:spTgt spid="76"/>
                                        </p:tgtEl>
                                      </p:cBhvr>
                                    </p:animEffect>
                                  </p:childTnLst>
                                </p:cTn>
                              </p:par>
                            </p:childTnLst>
                          </p:cTn>
                        </p:par>
                        <p:par>
                          <p:cTn id="29" fill="hold">
                            <p:stCondLst>
                              <p:cond delay="500"/>
                            </p:stCondLst>
                            <p:childTnLst>
                              <p:par>
                                <p:cTn id="30" presetID="14" presetClass="entr" presetSubtype="10" fill="hold" nodeType="afterEffect">
                                  <p:stCondLst>
                                    <p:cond delay="0"/>
                                  </p:stCondLst>
                                  <p:childTnLst>
                                    <p:set>
                                      <p:cBhvr>
                                        <p:cTn id="31" dur="1" fill="hold">
                                          <p:stCondLst>
                                            <p:cond delay="0"/>
                                          </p:stCondLst>
                                        </p:cTn>
                                        <p:tgtEl>
                                          <p:spTgt spid="80"/>
                                        </p:tgtEl>
                                        <p:attrNameLst>
                                          <p:attrName>style.visibility</p:attrName>
                                        </p:attrNameLst>
                                      </p:cBhvr>
                                      <p:to>
                                        <p:strVal val="visible"/>
                                      </p:to>
                                    </p:set>
                                    <p:animEffect transition="in" filter="randombar(horizontal)">
                                      <p:cBhvr>
                                        <p:cTn id="32" dur="500"/>
                                        <p:tgtEl>
                                          <p:spTgt spid="8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randombar(horizontal)">
                                      <p:cBhvr>
                                        <p:cTn id="35" dur="500"/>
                                        <p:tgtEl>
                                          <p:spTgt spid="79"/>
                                        </p:tgtEl>
                                      </p:cBhvr>
                                    </p:animEffect>
                                  </p:childTnLst>
                                </p:cTn>
                              </p:par>
                              <p:par>
                                <p:cTn id="36" presetID="14" presetClass="entr" presetSubtype="10" fill="hold"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randombar(horizontal)">
                                      <p:cBhvr>
                                        <p:cTn id="38" dur="500"/>
                                        <p:tgtEl>
                                          <p:spTgt spid="78"/>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randombar(horizontal)">
                                      <p:cBhvr>
                                        <p:cTn id="41" dur="5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uiExpand="1" build="p"/>
      <p:bldP spid="75" grpId="0" animBg="1"/>
      <p:bldP spid="76" grpId="0" animBg="1"/>
      <p:bldP spid="77" grpId="0"/>
      <p:bldP spid="7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Mosaic: Coalescing</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46</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sp>
        <p:nvSpPr>
          <p:cNvPr id="74" name="Rectangle 73">
            <a:extLst>
              <a:ext uri="{FF2B5EF4-FFF2-40B4-BE49-F238E27FC236}">
                <a16:creationId xmlns:a16="http://schemas.microsoft.com/office/drawing/2014/main" id="{5C85AD88-16DD-49E3-8ED3-DA2257958B97}"/>
              </a:ext>
            </a:extLst>
          </p:cNvPr>
          <p:cNvSpPr/>
          <p:nvPr/>
        </p:nvSpPr>
        <p:spPr>
          <a:xfrm>
            <a:off x="6051405" y="1240517"/>
            <a:ext cx="2974061"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Rectangle 74">
            <a:extLst>
              <a:ext uri="{FF2B5EF4-FFF2-40B4-BE49-F238E27FC236}">
                <a16:creationId xmlns:a16="http://schemas.microsoft.com/office/drawing/2014/main" id="{C5FA9D7D-0B54-4F19-956E-BA4817C21DAA}"/>
              </a:ext>
            </a:extLst>
          </p:cNvPr>
          <p:cNvSpPr/>
          <p:nvPr/>
        </p:nvSpPr>
        <p:spPr>
          <a:xfrm>
            <a:off x="6765364" y="299774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76" name="Rectangle 75">
            <a:extLst>
              <a:ext uri="{FF2B5EF4-FFF2-40B4-BE49-F238E27FC236}">
                <a16:creationId xmlns:a16="http://schemas.microsoft.com/office/drawing/2014/main" id="{EC3437CE-6F0C-4ED6-9335-A7AB53B19BD4}"/>
              </a:ext>
            </a:extLst>
          </p:cNvPr>
          <p:cNvSpPr/>
          <p:nvPr/>
        </p:nvSpPr>
        <p:spPr>
          <a:xfrm>
            <a:off x="6765364" y="3842242"/>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cxnSp>
        <p:nvCxnSpPr>
          <p:cNvPr id="78" name="Straight Arrow Connector 77">
            <a:extLst>
              <a:ext uri="{FF2B5EF4-FFF2-40B4-BE49-F238E27FC236}">
                <a16:creationId xmlns:a16="http://schemas.microsoft.com/office/drawing/2014/main" id="{7CC45D55-6EFD-42C5-A2E4-253CE7202F54}"/>
              </a:ext>
            </a:extLst>
          </p:cNvPr>
          <p:cNvCxnSpPr>
            <a:cxnSpLocks/>
          </p:cNvCxnSpPr>
          <p:nvPr/>
        </p:nvCxnSpPr>
        <p:spPr>
          <a:xfrm flipV="1">
            <a:off x="5403328" y="2329414"/>
            <a:ext cx="0" cy="84026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E7A02791-4AFA-44F2-9E60-D85F3B8CCB5A}"/>
              </a:ext>
            </a:extLst>
          </p:cNvPr>
          <p:cNvCxnSpPr>
            <a:cxnSpLocks/>
          </p:cNvCxnSpPr>
          <p:nvPr/>
        </p:nvCxnSpPr>
        <p:spPr>
          <a:xfrm flipH="1">
            <a:off x="5403328" y="3152549"/>
            <a:ext cx="1362036" cy="0"/>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C4B3FCB5-6D2C-4E6E-AC60-020791E23735}"/>
              </a:ext>
            </a:extLst>
          </p:cNvPr>
          <p:cNvGrpSpPr/>
          <p:nvPr/>
        </p:nvGrpSpPr>
        <p:grpSpPr>
          <a:xfrm>
            <a:off x="190738" y="1006289"/>
            <a:ext cx="8886587" cy="1716990"/>
            <a:chOff x="190738" y="1006289"/>
            <a:chExt cx="8886587" cy="1716990"/>
          </a:xfrm>
        </p:grpSpPr>
        <p:sp>
          <p:nvSpPr>
            <p:cNvPr id="82" name="TextBox 81">
              <a:extLst>
                <a:ext uri="{FF2B5EF4-FFF2-40B4-BE49-F238E27FC236}">
                  <a16:creationId xmlns:a16="http://schemas.microsoft.com/office/drawing/2014/main" id="{E1501A91-3BAA-4F64-BAEF-D32A096192D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83" name="Group 82">
              <a:extLst>
                <a:ext uri="{FF2B5EF4-FFF2-40B4-BE49-F238E27FC236}">
                  <a16:creationId xmlns:a16="http://schemas.microsoft.com/office/drawing/2014/main" id="{50704CF6-B0F1-4773-BD05-AE6C1B584A29}"/>
                </a:ext>
              </a:extLst>
            </p:cNvPr>
            <p:cNvGrpSpPr/>
            <p:nvPr/>
          </p:nvGrpSpPr>
          <p:grpSpPr>
            <a:xfrm>
              <a:off x="190738" y="1006289"/>
              <a:ext cx="8886587" cy="1460686"/>
              <a:chOff x="190738" y="1006289"/>
              <a:chExt cx="8886587" cy="1460686"/>
            </a:xfrm>
          </p:grpSpPr>
          <p:cxnSp>
            <p:nvCxnSpPr>
              <p:cNvPr id="84" name="Straight Arrow Connector 83">
                <a:extLst>
                  <a:ext uri="{FF2B5EF4-FFF2-40B4-BE49-F238E27FC236}">
                    <a16:creationId xmlns:a16="http://schemas.microsoft.com/office/drawing/2014/main" id="{76936218-A338-4F3E-BF37-4FB717D3518E}"/>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85" name="TextBox 84">
                <a:extLst>
                  <a:ext uri="{FF2B5EF4-FFF2-40B4-BE49-F238E27FC236}">
                    <a16:creationId xmlns:a16="http://schemas.microsoft.com/office/drawing/2014/main" id="{E0B1EB94-665B-4232-A652-6F63004AED46}"/>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86" name="Straight Arrow Connector 85">
                <a:extLst>
                  <a:ext uri="{FF2B5EF4-FFF2-40B4-BE49-F238E27FC236}">
                    <a16:creationId xmlns:a16="http://schemas.microsoft.com/office/drawing/2014/main" id="{8454987C-148D-4B4D-80F1-4CC8CCE7EF5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BF8B167A-9740-4173-9FA6-0F6279739882}"/>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sp>
        <p:nvSpPr>
          <p:cNvPr id="77" name="TextBox 76">
            <a:extLst>
              <a:ext uri="{FF2B5EF4-FFF2-40B4-BE49-F238E27FC236}">
                <a16:creationId xmlns:a16="http://schemas.microsoft.com/office/drawing/2014/main" id="{448856B4-DB8A-4D9C-A6C4-88FB0C268227}"/>
              </a:ext>
            </a:extLst>
          </p:cNvPr>
          <p:cNvSpPr txBox="1"/>
          <p:nvPr/>
        </p:nvSpPr>
        <p:spPr>
          <a:xfrm>
            <a:off x="5857605" y="2571375"/>
            <a:ext cx="1999522" cy="369332"/>
          </a:xfrm>
          <a:prstGeom prst="rect">
            <a:avLst/>
          </a:prstGeom>
          <a:noFill/>
        </p:spPr>
        <p:txBody>
          <a:bodyPr wrap="none" rtlCol="0">
            <a:spAutoFit/>
          </a:bodyPr>
          <a:lstStyle/>
          <a:p>
            <a:r>
              <a:rPr lang="en-US" dirty="0"/>
              <a:t>Update page tables</a:t>
            </a:r>
          </a:p>
        </p:txBody>
      </p:sp>
      <p:sp>
        <p:nvSpPr>
          <p:cNvPr id="79" name="Oval 78">
            <a:extLst>
              <a:ext uri="{FF2B5EF4-FFF2-40B4-BE49-F238E27FC236}">
                <a16:creationId xmlns:a16="http://schemas.microsoft.com/office/drawing/2014/main" id="{A3990220-9B9F-4790-9908-14711FE92FC5}"/>
              </a:ext>
            </a:extLst>
          </p:cNvPr>
          <p:cNvSpPr/>
          <p:nvPr/>
        </p:nvSpPr>
        <p:spPr>
          <a:xfrm>
            <a:off x="5543805" y="2621012"/>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24" name="TextBox 23">
            <a:extLst>
              <a:ext uri="{FF2B5EF4-FFF2-40B4-BE49-F238E27FC236}">
                <a16:creationId xmlns:a16="http://schemas.microsoft.com/office/drawing/2014/main" id="{B42AC2EC-B323-4914-80FE-264E07F6AEA2}"/>
              </a:ext>
            </a:extLst>
          </p:cNvPr>
          <p:cNvSpPr txBox="1"/>
          <p:nvPr/>
        </p:nvSpPr>
        <p:spPr>
          <a:xfrm>
            <a:off x="3380688" y="2504525"/>
            <a:ext cx="1858266" cy="369332"/>
          </a:xfrm>
          <a:prstGeom prst="rect">
            <a:avLst/>
          </a:prstGeom>
          <a:noFill/>
        </p:spPr>
        <p:txBody>
          <a:bodyPr wrap="none" rtlCol="0">
            <a:spAutoFit/>
          </a:bodyPr>
          <a:lstStyle/>
          <a:p>
            <a:r>
              <a:rPr lang="en-US" dirty="0"/>
              <a:t>List of large pages</a:t>
            </a:r>
          </a:p>
        </p:txBody>
      </p:sp>
      <p:sp>
        <p:nvSpPr>
          <p:cNvPr id="25" name="Oval 24">
            <a:extLst>
              <a:ext uri="{FF2B5EF4-FFF2-40B4-BE49-F238E27FC236}">
                <a16:creationId xmlns:a16="http://schemas.microsoft.com/office/drawing/2014/main" id="{322FDC42-6A1D-46E8-BFF4-C2B1501EAF44}"/>
              </a:ext>
            </a:extLst>
          </p:cNvPr>
          <p:cNvSpPr/>
          <p:nvPr/>
        </p:nvSpPr>
        <p:spPr>
          <a:xfrm>
            <a:off x="3075837" y="253480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cxnSp>
        <p:nvCxnSpPr>
          <p:cNvPr id="28" name="Straight Arrow Connector 27">
            <a:extLst>
              <a:ext uri="{FF2B5EF4-FFF2-40B4-BE49-F238E27FC236}">
                <a16:creationId xmlns:a16="http://schemas.microsoft.com/office/drawing/2014/main" id="{C2A6CE8E-9A66-4FAD-B676-4A059FDE7606}"/>
              </a:ext>
            </a:extLst>
          </p:cNvPr>
          <p:cNvCxnSpPr>
            <a:cxnSpLocks/>
          </p:cNvCxnSpPr>
          <p:nvPr/>
        </p:nvCxnSpPr>
        <p:spPr>
          <a:xfrm flipH="1">
            <a:off x="3480955" y="1681868"/>
            <a:ext cx="448126"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695933" y="3811392"/>
            <a:ext cx="1441420" cy="735528"/>
            <a:chOff x="1115033" y="3811392"/>
            <a:chExt cx="1441420" cy="735528"/>
          </a:xfrm>
        </p:grpSpPr>
        <p:sp>
          <p:nvSpPr>
            <p:cNvPr id="35" name="Rectangle 34"/>
            <p:cNvSpPr/>
            <p:nvPr/>
          </p:nvSpPr>
          <p:spPr>
            <a:xfrm>
              <a:off x="1704663" y="3811392"/>
              <a:ext cx="237153"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0</a:t>
              </a:r>
            </a:p>
          </p:txBody>
        </p:sp>
        <p:sp>
          <p:nvSpPr>
            <p:cNvPr id="36" name="TextBox 35">
              <a:extLst>
                <a:ext uri="{FF2B5EF4-FFF2-40B4-BE49-F238E27FC236}">
                  <a16:creationId xmlns:a16="http://schemas.microsoft.com/office/drawing/2014/main" id="{B42AC2EC-B323-4914-80FE-264E07F6AEA2}"/>
                </a:ext>
              </a:extLst>
            </p:cNvPr>
            <p:cNvSpPr txBox="1"/>
            <p:nvPr/>
          </p:nvSpPr>
          <p:spPr>
            <a:xfrm>
              <a:off x="1115033" y="4177588"/>
              <a:ext cx="1441420" cy="369332"/>
            </a:xfrm>
            <a:prstGeom prst="rect">
              <a:avLst/>
            </a:prstGeom>
            <a:noFill/>
          </p:spPr>
          <p:txBody>
            <a:bodyPr wrap="none" rtlCol="0">
              <a:spAutoFit/>
            </a:bodyPr>
            <a:lstStyle/>
            <a:p>
              <a:r>
                <a:rPr lang="en-US" dirty="0"/>
                <a:t>Coalesced Bit</a:t>
              </a:r>
            </a:p>
          </p:txBody>
        </p:sp>
      </p:grpSp>
      <p:sp>
        <p:nvSpPr>
          <p:cNvPr id="37" name="Rectangle 36"/>
          <p:cNvSpPr/>
          <p:nvPr/>
        </p:nvSpPr>
        <p:spPr>
          <a:xfrm>
            <a:off x="1284585" y="3810638"/>
            <a:ext cx="237153" cy="370840"/>
          </a:xfrm>
          <a:prstGeom prst="rect">
            <a:avLst/>
          </a:prstGeom>
          <a:solidFill>
            <a:schemeClr val="bg1">
              <a:lumMod val="85000"/>
            </a:schemeClr>
          </a:solid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i="1" dirty="0">
                <a:solidFill>
                  <a:schemeClr val="tx1"/>
                </a:solidFill>
              </a:rPr>
              <a:t>1</a:t>
            </a:r>
          </a:p>
        </p:txBody>
      </p:sp>
      <p:grpSp>
        <p:nvGrpSpPr>
          <p:cNvPr id="17" name="Group 16"/>
          <p:cNvGrpSpPr/>
          <p:nvPr/>
        </p:nvGrpSpPr>
        <p:grpSpPr>
          <a:xfrm>
            <a:off x="219764" y="3349375"/>
            <a:ext cx="3933136" cy="2589088"/>
            <a:chOff x="638864" y="3349375"/>
            <a:chExt cx="3933136" cy="2589088"/>
          </a:xfrm>
        </p:grpSpPr>
        <p:sp>
          <p:nvSpPr>
            <p:cNvPr id="29" name="Speech Bubble: Rectangle 51">
              <a:extLst>
                <a:ext uri="{FF2B5EF4-FFF2-40B4-BE49-F238E27FC236}">
                  <a16:creationId xmlns:a16="http://schemas.microsoft.com/office/drawing/2014/main" id="{CAF4BF34-935C-4FBD-8CDD-DD7F8EBBAB5E}"/>
                </a:ext>
              </a:extLst>
            </p:cNvPr>
            <p:cNvSpPr/>
            <p:nvPr/>
          </p:nvSpPr>
          <p:spPr>
            <a:xfrm>
              <a:off x="638864" y="3349375"/>
              <a:ext cx="3933136" cy="2589088"/>
            </a:xfrm>
            <a:prstGeom prst="wedgeRectCallout">
              <a:avLst>
                <a:gd name="adj1" fmla="val 115990"/>
                <a:gd name="adj2" fmla="val -38622"/>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p:cNvSpPr/>
            <p:nvPr/>
          </p:nvSpPr>
          <p:spPr>
            <a:xfrm>
              <a:off x="821658" y="3811392"/>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8" name="TextBox 47">
              <a:extLst>
                <a:ext uri="{FF2B5EF4-FFF2-40B4-BE49-F238E27FC236}">
                  <a16:creationId xmlns:a16="http://schemas.microsoft.com/office/drawing/2014/main" id="{B42AC2EC-B323-4914-80FE-264E07F6AEA2}"/>
                </a:ext>
              </a:extLst>
            </p:cNvPr>
            <p:cNvSpPr txBox="1"/>
            <p:nvPr/>
          </p:nvSpPr>
          <p:spPr>
            <a:xfrm>
              <a:off x="712345" y="3402953"/>
              <a:ext cx="1740413" cy="369332"/>
            </a:xfrm>
            <a:prstGeom prst="rect">
              <a:avLst/>
            </a:prstGeom>
            <a:noFill/>
          </p:spPr>
          <p:txBody>
            <a:bodyPr wrap="none" rtlCol="0">
              <a:spAutoFit/>
            </a:bodyPr>
            <a:lstStyle/>
            <a:p>
              <a:r>
                <a:rPr lang="en-US" dirty="0"/>
                <a:t>Large Page Table</a:t>
              </a:r>
            </a:p>
          </p:txBody>
        </p:sp>
      </p:grpSp>
      <p:grpSp>
        <p:nvGrpSpPr>
          <p:cNvPr id="16" name="Group 15"/>
          <p:cNvGrpSpPr/>
          <p:nvPr/>
        </p:nvGrpSpPr>
        <p:grpSpPr>
          <a:xfrm>
            <a:off x="2191647" y="3400317"/>
            <a:ext cx="1738874" cy="1892093"/>
            <a:chOff x="2610747" y="3400317"/>
            <a:chExt cx="1738874" cy="1892093"/>
          </a:xfrm>
        </p:grpSpPr>
        <p:sp>
          <p:nvSpPr>
            <p:cNvPr id="31" name="Rectangle 30"/>
            <p:cNvSpPr/>
            <p:nvPr/>
          </p:nvSpPr>
          <p:spPr>
            <a:xfrm>
              <a:off x="2718818" y="3811392"/>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32" name="Rectangle 31"/>
            <p:cNvSpPr/>
            <p:nvPr/>
          </p:nvSpPr>
          <p:spPr>
            <a:xfrm>
              <a:off x="2718818" y="4182232"/>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33" name="Rectangle 32"/>
            <p:cNvSpPr/>
            <p:nvPr/>
          </p:nvSpPr>
          <p:spPr>
            <a:xfrm>
              <a:off x="2718818" y="4550730"/>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34" name="Rectangle 33"/>
            <p:cNvSpPr/>
            <p:nvPr/>
          </p:nvSpPr>
          <p:spPr>
            <a:xfrm>
              <a:off x="2718818" y="4921570"/>
              <a:ext cx="1524273" cy="370840"/>
            </a:xfrm>
            <a:prstGeom prst="rect">
              <a:avLst/>
            </a:prstGeom>
            <a:noFill/>
            <a:ln w="254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9" name="TextBox 48">
              <a:extLst>
                <a:ext uri="{FF2B5EF4-FFF2-40B4-BE49-F238E27FC236}">
                  <a16:creationId xmlns:a16="http://schemas.microsoft.com/office/drawing/2014/main" id="{B42AC2EC-B323-4914-80FE-264E07F6AEA2}"/>
                </a:ext>
              </a:extLst>
            </p:cNvPr>
            <p:cNvSpPr txBox="1"/>
            <p:nvPr/>
          </p:nvSpPr>
          <p:spPr>
            <a:xfrm>
              <a:off x="2610747" y="3400317"/>
              <a:ext cx="1738874" cy="369332"/>
            </a:xfrm>
            <a:prstGeom prst="rect">
              <a:avLst/>
            </a:prstGeom>
            <a:noFill/>
          </p:spPr>
          <p:txBody>
            <a:bodyPr wrap="none" rtlCol="0">
              <a:spAutoFit/>
            </a:bodyPr>
            <a:lstStyle/>
            <a:p>
              <a:r>
                <a:rPr lang="en-US" dirty="0"/>
                <a:t>Small Page Table</a:t>
              </a:r>
            </a:p>
          </p:txBody>
        </p:sp>
      </p:grpSp>
      <p:grpSp>
        <p:nvGrpSpPr>
          <p:cNvPr id="15" name="Group 14"/>
          <p:cNvGrpSpPr/>
          <p:nvPr/>
        </p:nvGrpSpPr>
        <p:grpSpPr>
          <a:xfrm>
            <a:off x="1917306" y="3994470"/>
            <a:ext cx="382412" cy="1112520"/>
            <a:chOff x="2336406" y="3994470"/>
            <a:chExt cx="382412" cy="1112520"/>
          </a:xfrm>
        </p:grpSpPr>
        <p:cxnSp>
          <p:nvCxnSpPr>
            <p:cNvPr id="51" name="Straight Arrow Connector 50">
              <a:extLst>
                <a:ext uri="{FF2B5EF4-FFF2-40B4-BE49-F238E27FC236}">
                  <a16:creationId xmlns:a16="http://schemas.microsoft.com/office/drawing/2014/main" id="{C2A6CE8E-9A66-4FAD-B676-4A059FDE7606}"/>
                </a:ext>
              </a:extLst>
            </p:cNvPr>
            <p:cNvCxnSpPr>
              <a:cxnSpLocks/>
              <a:stCxn id="31" idx="1"/>
              <a:endCxn id="30" idx="3"/>
            </p:cNvCxnSpPr>
            <p:nvPr/>
          </p:nvCxnSpPr>
          <p:spPr>
            <a:xfrm flipH="1">
              <a:off x="2336406" y="3996812"/>
              <a:ext cx="372887"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C2A6CE8E-9A66-4FAD-B676-4A059FDE7606}"/>
                </a:ext>
              </a:extLst>
            </p:cNvPr>
            <p:cNvCxnSpPr>
              <a:cxnSpLocks/>
            </p:cNvCxnSpPr>
            <p:nvPr/>
          </p:nvCxnSpPr>
          <p:spPr>
            <a:xfrm flipH="1">
              <a:off x="2569236" y="4362254"/>
              <a:ext cx="149582"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CC45D55-6EFD-42C5-A2E4-253CE7202F54}"/>
                </a:ext>
              </a:extLst>
            </p:cNvPr>
            <p:cNvCxnSpPr>
              <a:cxnSpLocks/>
            </p:cNvCxnSpPr>
            <p:nvPr/>
          </p:nvCxnSpPr>
          <p:spPr>
            <a:xfrm flipV="1">
              <a:off x="2556453" y="3994470"/>
              <a:ext cx="0" cy="1112520"/>
            </a:xfrm>
            <a:prstGeom prst="straightConnector1">
              <a:avLst/>
            </a:prstGeom>
            <a:ln w="2540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C2A6CE8E-9A66-4FAD-B676-4A059FDE7606}"/>
                </a:ext>
              </a:extLst>
            </p:cNvPr>
            <p:cNvCxnSpPr>
              <a:cxnSpLocks/>
            </p:cNvCxnSpPr>
            <p:nvPr/>
          </p:nvCxnSpPr>
          <p:spPr>
            <a:xfrm flipH="1">
              <a:off x="2567526" y="4750956"/>
              <a:ext cx="149582"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2A6CE8E-9A66-4FAD-B676-4A059FDE7606}"/>
                </a:ext>
              </a:extLst>
            </p:cNvPr>
            <p:cNvCxnSpPr>
              <a:cxnSpLocks/>
            </p:cNvCxnSpPr>
            <p:nvPr/>
          </p:nvCxnSpPr>
          <p:spPr>
            <a:xfrm flipH="1">
              <a:off x="2567526" y="5100276"/>
              <a:ext cx="149582" cy="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sp>
        <p:nvSpPr>
          <p:cNvPr id="20" name="Rectangle 19"/>
          <p:cNvSpPr/>
          <p:nvPr/>
        </p:nvSpPr>
        <p:spPr>
          <a:xfrm>
            <a:off x="4358826" y="4743910"/>
            <a:ext cx="5098142" cy="2554545"/>
          </a:xfrm>
          <a:prstGeom prst="rect">
            <a:avLst/>
          </a:prstGeom>
        </p:spPr>
        <p:txBody>
          <a:bodyPr wrap="square">
            <a:spAutoFit/>
          </a:bodyPr>
          <a:lstStyle/>
          <a:p>
            <a:pPr marL="457200" indent="-457200">
              <a:buFont typeface="Arial" charset="0"/>
              <a:buChar char="•"/>
            </a:pPr>
            <a:r>
              <a:rPr lang="en-US" sz="3200" b="1" dirty="0">
                <a:solidFill>
                  <a:srgbClr val="0066FF"/>
                </a:solidFill>
                <a:sym typeface="Wingdings" panose="05000000000000000000" pitchFamily="2" charset="2"/>
              </a:rPr>
              <a:t>Application-transparent</a:t>
            </a:r>
          </a:p>
          <a:p>
            <a:pPr marL="457200" indent="-457200">
              <a:buFont typeface="Arial" charset="0"/>
              <a:buChar char="•"/>
            </a:pPr>
            <a:r>
              <a:rPr lang="en-US" sz="3200" b="1" dirty="0">
                <a:solidFill>
                  <a:srgbClr val="0066FF"/>
                </a:solidFill>
                <a:sym typeface="Wingdings" panose="05000000000000000000" pitchFamily="2" charset="2"/>
              </a:rPr>
              <a:t>Data can be accessed using either page size</a:t>
            </a:r>
          </a:p>
          <a:p>
            <a:pPr marL="457200" indent="-457200">
              <a:buFont typeface="Arial" charset="0"/>
              <a:buChar char="•"/>
            </a:pPr>
            <a:r>
              <a:rPr lang="en-US" sz="3200" b="1" dirty="0">
                <a:solidFill>
                  <a:srgbClr val="0066FF"/>
                </a:solidFill>
                <a:sym typeface="Wingdings" panose="05000000000000000000" pitchFamily="2" charset="2"/>
              </a:rPr>
              <a:t>No TLB flush</a:t>
            </a:r>
          </a:p>
          <a:p>
            <a:pPr marL="457200" indent="-457200">
              <a:buFont typeface="Arial" charset="0"/>
              <a:buChar char="•"/>
            </a:pPr>
            <a:endParaRPr lang="en-US" sz="3200" b="1" dirty="0">
              <a:solidFill>
                <a:schemeClr val="accent6">
                  <a:lumMod val="75000"/>
                </a:schemeClr>
              </a:solidFill>
              <a:sym typeface="Wingdings" panose="05000000000000000000" pitchFamily="2" charset="2"/>
            </a:endParaRPr>
          </a:p>
        </p:txBody>
      </p:sp>
    </p:spTree>
    <p:extLst>
      <p:ext uri="{BB962C8B-B14F-4D97-AF65-F5344CB8AC3E}">
        <p14:creationId xmlns:p14="http://schemas.microsoft.com/office/powerpoint/2010/main" val="234228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par>
                                <p:cTn id="13" presetID="3" presetClass="entr" presetSubtype="10" fill="hold" nodeType="with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blinds(horizontal)">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blinds(horizontal)">
                                      <p:cBhvr>
                                        <p:cTn id="20" dur="500"/>
                                        <p:tgtEl>
                                          <p:spTgt spid="18"/>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7"/>
                                        </p:tgtEl>
                                        <p:attrNameLst>
                                          <p:attrName>style.visibility</p:attrName>
                                        </p:attrNameLst>
                                      </p:cBhvr>
                                      <p:to>
                                        <p:strVal val="visible"/>
                                      </p:to>
                                    </p:set>
                                    <p:animEffect transition="in" filter="blinds(horizontal)">
                                      <p:cBhvr>
                                        <p:cTn id="25" dur="500"/>
                                        <p:tgtEl>
                                          <p:spTgt spid="37"/>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20">
                                            <p:txEl>
                                              <p:pRg st="0" end="0"/>
                                            </p:txEl>
                                          </p:spTgt>
                                        </p:tgtEl>
                                        <p:attrNameLst>
                                          <p:attrName>style.visibility</p:attrName>
                                        </p:attrNameLst>
                                      </p:cBhvr>
                                      <p:to>
                                        <p:strVal val="visible"/>
                                      </p:to>
                                    </p:set>
                                    <p:animEffect transition="in" filter="blinds(horizontal)">
                                      <p:cBhvr>
                                        <p:cTn id="30" dur="500"/>
                                        <p:tgtEl>
                                          <p:spTgt spid="20">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20">
                                            <p:txEl>
                                              <p:pRg st="1" end="1"/>
                                            </p:txEl>
                                          </p:spTgt>
                                        </p:tgtEl>
                                        <p:attrNameLst>
                                          <p:attrName>style.visibility</p:attrName>
                                        </p:attrNameLst>
                                      </p:cBhvr>
                                      <p:to>
                                        <p:strVal val="visible"/>
                                      </p:to>
                                    </p:set>
                                    <p:animEffect transition="in" filter="blinds(horizontal)">
                                      <p:cBhvr>
                                        <p:cTn id="35" dur="500"/>
                                        <p:tgtEl>
                                          <p:spTgt spid="20">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20">
                                            <p:txEl>
                                              <p:pRg st="2" end="2"/>
                                            </p:txEl>
                                          </p:spTgt>
                                        </p:tgtEl>
                                        <p:attrNameLst>
                                          <p:attrName>style.visibility</p:attrName>
                                        </p:attrNameLst>
                                      </p:cBhvr>
                                      <p:to>
                                        <p:strVal val="visible"/>
                                      </p:to>
                                    </p:set>
                                    <p:animEffect transition="in" filter="blinds(horizontal)">
                                      <p:cBhvr>
                                        <p:cTn id="40" dur="500"/>
                                        <p:tgtEl>
                                          <p:spTgt spid="2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2">
            <a:extLst>
              <a:ext uri="{FF2B5EF4-FFF2-40B4-BE49-F238E27FC236}">
                <a16:creationId xmlns:a16="http://schemas.microsoft.com/office/drawing/2014/main" id="{F8D91385-0AC3-482B-8D75-FB5687566E61}"/>
              </a:ext>
            </a:extLst>
          </p:cNvPr>
          <p:cNvSpPr>
            <a:spLocks noGrp="1"/>
          </p:cNvSpPr>
          <p:nvPr>
            <p:ph idx="1"/>
          </p:nvPr>
        </p:nvSpPr>
        <p:spPr>
          <a:xfrm>
            <a:off x="457199" y="1094944"/>
            <a:ext cx="8568267" cy="5517543"/>
          </a:xfrm>
        </p:spPr>
        <p:txBody>
          <a:bodyPr>
            <a:normAutofit/>
          </a:bodyPr>
          <a:lstStyle/>
          <a:p>
            <a:endParaRPr lang="en-US" b="1" dirty="0"/>
          </a:p>
          <a:p>
            <a:endParaRPr lang="en-US" b="1" dirty="0"/>
          </a:p>
          <a:p>
            <a:pPr marL="0" indent="0">
              <a:buNone/>
            </a:pPr>
            <a:endParaRPr lang="en-US" b="1" dirty="0">
              <a:solidFill>
                <a:srgbClr val="0066FF"/>
              </a:solidFill>
              <a:sym typeface="Wingdings" panose="05000000000000000000" pitchFamily="2" charset="2"/>
            </a:endParaRPr>
          </a:p>
          <a:p>
            <a:endParaRPr lang="en-US" sz="1100" b="1" dirty="0">
              <a:solidFill>
                <a:srgbClr val="0066FF"/>
              </a:solidFill>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endParaRPr lang="en-US" b="1" dirty="0">
              <a:sym typeface="Wingdings" panose="05000000000000000000" pitchFamily="2" charset="2"/>
            </a:endParaRPr>
          </a:p>
          <a:p>
            <a:r>
              <a:rPr lang="en-US" sz="3200" b="1" dirty="0">
                <a:sym typeface="Wingdings" panose="05000000000000000000" pitchFamily="2" charset="2"/>
              </a:rPr>
              <a:t>Splinter only frames with deallocated pages</a:t>
            </a:r>
          </a:p>
        </p:txBody>
      </p:sp>
      <p:sp>
        <p:nvSpPr>
          <p:cNvPr id="2" name="Title 1"/>
          <p:cNvSpPr>
            <a:spLocks noGrp="1"/>
          </p:cNvSpPr>
          <p:nvPr>
            <p:ph type="title"/>
          </p:nvPr>
        </p:nvSpPr>
        <p:spPr>
          <a:xfrm>
            <a:off x="457200" y="130604"/>
            <a:ext cx="8229600" cy="847546"/>
          </a:xfrm>
        </p:spPr>
        <p:txBody>
          <a:bodyPr/>
          <a:lstStyle/>
          <a:p>
            <a:r>
              <a:rPr lang="en-US" dirty="0"/>
              <a:t>Mosaic: Data Deallocation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47</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cxnSp>
        <p:nvCxnSpPr>
          <p:cNvPr id="77" name="Straight Arrow Connector 76">
            <a:extLst>
              <a:ext uri="{FF2B5EF4-FFF2-40B4-BE49-F238E27FC236}">
                <a16:creationId xmlns:a16="http://schemas.microsoft.com/office/drawing/2014/main" id="{7FF33258-B62F-4A27-AAE1-77059EA22CB7}"/>
              </a:ext>
            </a:extLst>
          </p:cNvPr>
          <p:cNvCxnSpPr>
            <a:cxnSpLocks/>
          </p:cNvCxnSpPr>
          <p:nvPr/>
        </p:nvCxnSpPr>
        <p:spPr>
          <a:xfrm>
            <a:off x="7284486" y="2311548"/>
            <a:ext cx="0" cy="1585698"/>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65FF698-85F2-4F75-A3A8-22AE2B0AE40F}"/>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14" name="TextBox 13">
            <a:extLst>
              <a:ext uri="{FF2B5EF4-FFF2-40B4-BE49-F238E27FC236}">
                <a16:creationId xmlns:a16="http://schemas.microsoft.com/office/drawing/2014/main" id="{C2FE28F5-A3EE-4182-9D42-F27F110040B6}"/>
              </a:ext>
            </a:extLst>
          </p:cNvPr>
          <p:cNvSpPr txBox="1"/>
          <p:nvPr/>
        </p:nvSpPr>
        <p:spPr>
          <a:xfrm>
            <a:off x="3410194" y="3457304"/>
            <a:ext cx="3811172" cy="369332"/>
          </a:xfrm>
          <a:prstGeom prst="rect">
            <a:avLst/>
          </a:prstGeom>
          <a:noFill/>
        </p:spPr>
        <p:txBody>
          <a:bodyPr wrap="none" rtlCol="0">
            <a:spAutoFit/>
          </a:bodyPr>
          <a:lstStyle/>
          <a:p>
            <a:r>
              <a:rPr lang="en-US" dirty="0"/>
              <a:t>Splinter Pages (reset the coalesced bit)</a:t>
            </a:r>
          </a:p>
        </p:txBody>
      </p:sp>
      <p:cxnSp>
        <p:nvCxnSpPr>
          <p:cNvPr id="15" name="Straight Arrow Connector 14">
            <a:extLst>
              <a:ext uri="{FF2B5EF4-FFF2-40B4-BE49-F238E27FC236}">
                <a16:creationId xmlns:a16="http://schemas.microsoft.com/office/drawing/2014/main" id="{CAFCEE7C-9995-4EFA-818B-C2EA97E084C9}"/>
              </a:ext>
            </a:extLst>
          </p:cNvPr>
          <p:cNvCxnSpPr>
            <a:cxnSpLocks/>
          </p:cNvCxnSpPr>
          <p:nvPr/>
        </p:nvCxnSpPr>
        <p:spPr>
          <a:xfrm>
            <a:off x="2274221" y="3887721"/>
            <a:ext cx="5016679" cy="0"/>
          </a:xfrm>
          <a:prstGeom prst="straightConnector1">
            <a:avLst/>
          </a:prstGeom>
          <a:ln w="25400">
            <a:solidFill>
              <a:schemeClr val="tx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1A2F4C6-CB16-4F8A-9380-69AEDFB33A86}"/>
              </a:ext>
            </a:extLst>
          </p:cNvPr>
          <p:cNvSpPr/>
          <p:nvPr/>
        </p:nvSpPr>
        <p:spPr>
          <a:xfrm>
            <a:off x="3097583" y="3483769"/>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40" name="Rectangle 39">
            <a:extLst>
              <a:ext uri="{FF2B5EF4-FFF2-40B4-BE49-F238E27FC236}">
                <a16:creationId xmlns:a16="http://schemas.microsoft.com/office/drawing/2014/main" id="{59719F02-3FE0-49AA-ADC8-869B4AA08ADB}"/>
              </a:ext>
            </a:extLst>
          </p:cNvPr>
          <p:cNvSpPr/>
          <p:nvPr/>
        </p:nvSpPr>
        <p:spPr>
          <a:xfrm>
            <a:off x="3232949" y="4615669"/>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1" name="Group 40">
            <a:extLst>
              <a:ext uri="{FF2B5EF4-FFF2-40B4-BE49-F238E27FC236}">
                <a16:creationId xmlns:a16="http://schemas.microsoft.com/office/drawing/2014/main" id="{40D268C2-3F3E-4D3F-A5CF-956535E120C5}"/>
              </a:ext>
            </a:extLst>
          </p:cNvPr>
          <p:cNvGrpSpPr/>
          <p:nvPr/>
        </p:nvGrpSpPr>
        <p:grpSpPr>
          <a:xfrm>
            <a:off x="3305685" y="4684537"/>
            <a:ext cx="2177048" cy="236334"/>
            <a:chOff x="5217994" y="3655709"/>
            <a:chExt cx="2177048" cy="236334"/>
          </a:xfrm>
        </p:grpSpPr>
        <p:sp>
          <p:nvSpPr>
            <p:cNvPr id="42" name="Rectangle 41">
              <a:extLst>
                <a:ext uri="{FF2B5EF4-FFF2-40B4-BE49-F238E27FC236}">
                  <a16:creationId xmlns:a16="http://schemas.microsoft.com/office/drawing/2014/main" id="{0240211F-168F-484B-BFB1-A3C7D6BB8124}"/>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AC3E734D-67B1-4082-856D-8CFAA3183FDD}"/>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CEFA66F3-6927-4152-B1A1-E03F32D64834}"/>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A67EE9EB-C310-4D85-ABFF-CDE1FE687DCE}"/>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DC5EFD4C-BE55-42A1-870D-A56C84B7A515}"/>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FE9D1E57-8BCA-4650-B0D7-7B0B79189245}"/>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64458DED-57FB-4649-BC3C-004C0A96085E}"/>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21BD1708-A544-4320-B7A6-5B8887153706}"/>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0" name="TextBox 49">
            <a:extLst>
              <a:ext uri="{FF2B5EF4-FFF2-40B4-BE49-F238E27FC236}">
                <a16:creationId xmlns:a16="http://schemas.microsoft.com/office/drawing/2014/main" id="{02019DF8-E1D2-43A1-AF16-A4083B9804D9}"/>
              </a:ext>
            </a:extLst>
          </p:cNvPr>
          <p:cNvSpPr txBox="1"/>
          <p:nvPr/>
        </p:nvSpPr>
        <p:spPr>
          <a:xfrm>
            <a:off x="3480955" y="4223975"/>
            <a:ext cx="1836721" cy="369332"/>
          </a:xfrm>
          <a:prstGeom prst="rect">
            <a:avLst/>
          </a:prstGeom>
          <a:noFill/>
        </p:spPr>
        <p:txBody>
          <a:bodyPr wrap="none" rtlCol="0">
            <a:spAutoFit/>
          </a:bodyPr>
          <a:lstStyle/>
          <a:p>
            <a:r>
              <a:rPr lang="en-US" dirty="0"/>
              <a:t>Large Page Frame</a:t>
            </a:r>
          </a:p>
        </p:txBody>
      </p:sp>
      <p:grpSp>
        <p:nvGrpSpPr>
          <p:cNvPr id="51" name="Group 50">
            <a:extLst>
              <a:ext uri="{FF2B5EF4-FFF2-40B4-BE49-F238E27FC236}">
                <a16:creationId xmlns:a16="http://schemas.microsoft.com/office/drawing/2014/main" id="{C874921E-A337-439F-ABBC-51475CD80F5E}"/>
              </a:ext>
            </a:extLst>
          </p:cNvPr>
          <p:cNvGrpSpPr/>
          <p:nvPr/>
        </p:nvGrpSpPr>
        <p:grpSpPr>
          <a:xfrm>
            <a:off x="3305685" y="4682047"/>
            <a:ext cx="2177048" cy="236334"/>
            <a:chOff x="5217994" y="3655709"/>
            <a:chExt cx="2177048" cy="236334"/>
          </a:xfrm>
          <a:solidFill>
            <a:schemeClr val="accent6">
              <a:lumMod val="60000"/>
              <a:lumOff val="40000"/>
            </a:schemeClr>
          </a:solidFill>
        </p:grpSpPr>
        <p:sp>
          <p:nvSpPr>
            <p:cNvPr id="52" name="Rectangle 51">
              <a:extLst>
                <a:ext uri="{FF2B5EF4-FFF2-40B4-BE49-F238E27FC236}">
                  <a16:creationId xmlns:a16="http://schemas.microsoft.com/office/drawing/2014/main" id="{4C998781-F476-4E1C-AD07-2C3C51F6537F}"/>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ACEF6B36-00FC-4ED8-89AC-59B2D46C5880}"/>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E57AB8D4-5AEC-4DF9-9C46-F60EE7BB8A0B}"/>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3EEBA6B5-FF66-4372-A209-BBC5E9BED9C6}"/>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09301912-4D14-481C-9236-290ECC45AF9E}"/>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F3386CEE-98CA-480A-8E2F-3CB3092BDCAF}"/>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E2E1C66A-A25D-4698-8E59-CA6DF6B83B40}"/>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941D367D-7585-4DF2-A63D-906D1DA303A6}"/>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7" name="Rectangle 66">
            <a:extLst>
              <a:ext uri="{FF2B5EF4-FFF2-40B4-BE49-F238E27FC236}">
                <a16:creationId xmlns:a16="http://schemas.microsoft.com/office/drawing/2014/main" id="{33EDE7A7-21C3-4BC7-8A5A-55E14257A5BE}"/>
              </a:ext>
            </a:extLst>
          </p:cNvPr>
          <p:cNvSpPr/>
          <p:nvPr/>
        </p:nvSpPr>
        <p:spPr>
          <a:xfrm>
            <a:off x="4416901"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85FE8CC8-2F11-4A8D-8904-3EB985AE6783}"/>
              </a:ext>
            </a:extLst>
          </p:cNvPr>
          <p:cNvSpPr/>
          <p:nvPr/>
        </p:nvSpPr>
        <p:spPr>
          <a:xfrm>
            <a:off x="4694705"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a:extLst>
              <a:ext uri="{FF2B5EF4-FFF2-40B4-BE49-F238E27FC236}">
                <a16:creationId xmlns:a16="http://schemas.microsoft.com/office/drawing/2014/main" id="{97DC8370-E5E9-42BE-9887-07F13E2F5E33}"/>
              </a:ext>
            </a:extLst>
          </p:cNvPr>
          <p:cNvSpPr/>
          <p:nvPr/>
        </p:nvSpPr>
        <p:spPr>
          <a:xfrm>
            <a:off x="4972509"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Rectangle 69">
            <a:extLst>
              <a:ext uri="{FF2B5EF4-FFF2-40B4-BE49-F238E27FC236}">
                <a16:creationId xmlns:a16="http://schemas.microsoft.com/office/drawing/2014/main" id="{588D9AE8-CE10-45CF-A471-C2DDE055C02B}"/>
              </a:ext>
            </a:extLst>
          </p:cNvPr>
          <p:cNvSpPr/>
          <p:nvPr/>
        </p:nvSpPr>
        <p:spPr>
          <a:xfrm>
            <a:off x="5250313" y="468204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4E2CF94B-CBFC-4EA9-B7DC-2FBD4DCBB789}"/>
              </a:ext>
            </a:extLst>
          </p:cNvPr>
          <p:cNvSpPr/>
          <p:nvPr/>
        </p:nvSpPr>
        <p:spPr>
          <a:xfrm>
            <a:off x="164139" y="1252290"/>
            <a:ext cx="5903286"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Speech Bubble: Rectangle 78">
            <a:extLst>
              <a:ext uri="{FF2B5EF4-FFF2-40B4-BE49-F238E27FC236}">
                <a16:creationId xmlns:a16="http://schemas.microsoft.com/office/drawing/2014/main" id="{FCFB8323-7FE7-4A2B-8F53-8426A394B78F}"/>
              </a:ext>
            </a:extLst>
          </p:cNvPr>
          <p:cNvSpPr/>
          <p:nvPr/>
        </p:nvSpPr>
        <p:spPr>
          <a:xfrm flipV="1">
            <a:off x="2976309" y="4250735"/>
            <a:ext cx="2813531" cy="845823"/>
          </a:xfrm>
          <a:prstGeom prst="wedgeRectCallout">
            <a:avLst>
              <a:gd name="adj1" fmla="val -76732"/>
              <a:gd name="adj2" fmla="val -12978"/>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BEBE75-DEFD-468A-B26E-B9A07EA38952}"/>
              </a:ext>
            </a:extLst>
          </p:cNvPr>
          <p:cNvSpPr/>
          <p:nvPr/>
        </p:nvSpPr>
        <p:spPr>
          <a:xfrm>
            <a:off x="1038726"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60" name="Rectangle 59">
            <a:extLst>
              <a:ext uri="{FF2B5EF4-FFF2-40B4-BE49-F238E27FC236}">
                <a16:creationId xmlns:a16="http://schemas.microsoft.com/office/drawing/2014/main" id="{EF4F952E-F60C-431B-A9AA-0CE3F1A39284}"/>
              </a:ext>
            </a:extLst>
          </p:cNvPr>
          <p:cNvSpPr/>
          <p:nvPr/>
        </p:nvSpPr>
        <p:spPr>
          <a:xfrm>
            <a:off x="3232949" y="4615668"/>
            <a:ext cx="2322080" cy="369091"/>
          </a:xfrm>
          <a:prstGeom prst="rect">
            <a:avLst/>
          </a:prstGeom>
          <a:solidFill>
            <a:schemeClr val="accent6">
              <a:lumMod val="60000"/>
              <a:lumOff val="40000"/>
              <a:alpha val="80000"/>
            </a:schemeClr>
          </a:solid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1" name="Group 60">
            <a:extLst>
              <a:ext uri="{FF2B5EF4-FFF2-40B4-BE49-F238E27FC236}">
                <a16:creationId xmlns:a16="http://schemas.microsoft.com/office/drawing/2014/main" id="{70CDC49F-5CD6-4C3C-9175-F41E63B267BD}"/>
              </a:ext>
            </a:extLst>
          </p:cNvPr>
          <p:cNvGrpSpPr/>
          <p:nvPr/>
        </p:nvGrpSpPr>
        <p:grpSpPr>
          <a:xfrm>
            <a:off x="190738" y="1006289"/>
            <a:ext cx="8886587" cy="1716990"/>
            <a:chOff x="190738" y="1006289"/>
            <a:chExt cx="8886587" cy="1716990"/>
          </a:xfrm>
        </p:grpSpPr>
        <p:sp>
          <p:nvSpPr>
            <p:cNvPr id="63" name="TextBox 62">
              <a:extLst>
                <a:ext uri="{FF2B5EF4-FFF2-40B4-BE49-F238E27FC236}">
                  <a16:creationId xmlns:a16="http://schemas.microsoft.com/office/drawing/2014/main" id="{237CDD13-0FD4-4D5E-AA9E-E111A26AF315}"/>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64" name="Group 63">
              <a:extLst>
                <a:ext uri="{FF2B5EF4-FFF2-40B4-BE49-F238E27FC236}">
                  <a16:creationId xmlns:a16="http://schemas.microsoft.com/office/drawing/2014/main" id="{A63FF632-EADE-408F-95F9-328F2EE4EAA4}"/>
                </a:ext>
              </a:extLst>
            </p:cNvPr>
            <p:cNvGrpSpPr/>
            <p:nvPr/>
          </p:nvGrpSpPr>
          <p:grpSpPr>
            <a:xfrm>
              <a:off x="190738" y="1006289"/>
              <a:ext cx="8886587" cy="1460686"/>
              <a:chOff x="190738" y="1006289"/>
              <a:chExt cx="8886587" cy="1460686"/>
            </a:xfrm>
          </p:grpSpPr>
          <p:cxnSp>
            <p:nvCxnSpPr>
              <p:cNvPr id="65" name="Straight Arrow Connector 64">
                <a:extLst>
                  <a:ext uri="{FF2B5EF4-FFF2-40B4-BE49-F238E27FC236}">
                    <a16:creationId xmlns:a16="http://schemas.microsoft.com/office/drawing/2014/main" id="{A2708E45-DC40-44C6-AA64-9F2F8F893AA5}"/>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EF7A3798-8E62-4C2A-880C-EC4667AA9B0B}"/>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71" name="Straight Arrow Connector 70">
                <a:extLst>
                  <a:ext uri="{FF2B5EF4-FFF2-40B4-BE49-F238E27FC236}">
                    <a16:creationId xmlns:a16="http://schemas.microsoft.com/office/drawing/2014/main" id="{A6907636-FAD7-4F3D-B200-2CD531679293}"/>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32FDCEBC-0794-4DF6-859E-73864168AF8E}"/>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a:extLst>
              <a:ext uri="{FF2B5EF4-FFF2-40B4-BE49-F238E27FC236}">
                <a16:creationId xmlns:a16="http://schemas.microsoft.com/office/drawing/2014/main" id="{01BD3F8A-9877-45C6-A750-7F63B6596CFD}"/>
              </a:ext>
            </a:extLst>
          </p:cNvPr>
          <p:cNvGrpSpPr/>
          <p:nvPr/>
        </p:nvGrpSpPr>
        <p:grpSpPr>
          <a:xfrm>
            <a:off x="4191337" y="975813"/>
            <a:ext cx="3561899" cy="492142"/>
            <a:chOff x="4178274" y="975813"/>
            <a:chExt cx="3561899" cy="492142"/>
          </a:xfrm>
        </p:grpSpPr>
        <p:sp>
          <p:nvSpPr>
            <p:cNvPr id="73" name="TextBox 72">
              <a:extLst>
                <a:ext uri="{FF2B5EF4-FFF2-40B4-BE49-F238E27FC236}">
                  <a16:creationId xmlns:a16="http://schemas.microsoft.com/office/drawing/2014/main" id="{D7CBEB98-9B32-4A8F-824F-99DD680721C7}"/>
                </a:ext>
              </a:extLst>
            </p:cNvPr>
            <p:cNvSpPr txBox="1"/>
            <p:nvPr/>
          </p:nvSpPr>
          <p:spPr>
            <a:xfrm>
              <a:off x="4178274" y="975813"/>
              <a:ext cx="2867580" cy="369332"/>
            </a:xfrm>
            <a:prstGeom prst="rect">
              <a:avLst/>
            </a:prstGeom>
            <a:noFill/>
          </p:spPr>
          <p:txBody>
            <a:bodyPr wrap="none" rtlCol="0">
              <a:spAutoFit/>
            </a:bodyPr>
            <a:lstStyle/>
            <a:p>
              <a:r>
                <a:rPr lang="en-US" dirty="0"/>
                <a:t>Application Deallocates Data</a:t>
              </a:r>
            </a:p>
          </p:txBody>
        </p:sp>
        <p:cxnSp>
          <p:nvCxnSpPr>
            <p:cNvPr id="74" name="Straight Arrow Connector 73">
              <a:extLst>
                <a:ext uri="{FF2B5EF4-FFF2-40B4-BE49-F238E27FC236}">
                  <a16:creationId xmlns:a16="http://schemas.microsoft.com/office/drawing/2014/main" id="{ADED525F-48B5-4D1B-9E9E-F6528C6D7079}"/>
                </a:ext>
              </a:extLst>
            </p:cNvPr>
            <p:cNvCxnSpPr>
              <a:cxnSpLocks/>
            </p:cNvCxnSpPr>
            <p:nvPr/>
          </p:nvCxnSpPr>
          <p:spPr>
            <a:xfrm>
              <a:off x="7280134" y="1181100"/>
              <a:ext cx="0" cy="286855"/>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BED6AAFE-0864-4544-B05A-CE02A5A9FF03}"/>
                </a:ext>
              </a:extLst>
            </p:cNvPr>
            <p:cNvSpPr/>
            <p:nvPr/>
          </p:nvSpPr>
          <p:spPr>
            <a:xfrm>
              <a:off x="7433975" y="1063420"/>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cxnSp>
          <p:nvCxnSpPr>
            <p:cNvPr id="76" name="Straight Arrow Connector 75">
              <a:extLst>
                <a:ext uri="{FF2B5EF4-FFF2-40B4-BE49-F238E27FC236}">
                  <a16:creationId xmlns:a16="http://schemas.microsoft.com/office/drawing/2014/main" id="{ED5D0392-A08C-40DF-96BD-C1D2624214FC}"/>
                </a:ext>
              </a:extLst>
            </p:cNvPr>
            <p:cNvCxnSpPr>
              <a:cxnSpLocks/>
            </p:cNvCxnSpPr>
            <p:nvPr/>
          </p:nvCxnSpPr>
          <p:spPr>
            <a:xfrm>
              <a:off x="6974449" y="1178521"/>
              <a:ext cx="316451"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3027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randombar(horizontal)">
                                      <p:cBhvr>
                                        <p:cTn id="11" dur="500"/>
                                        <p:tgtEl>
                                          <p:spTgt spid="77"/>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randombar(horizontal)">
                                      <p:cBhvr>
                                        <p:cTn id="14" dur="500"/>
                                        <p:tgtEl>
                                          <p:spTgt spid="16"/>
                                        </p:tgtEl>
                                      </p:cBhvr>
                                    </p:animEffect>
                                  </p:childTnLst>
                                </p:cTn>
                              </p:par>
                              <p:par>
                                <p:cTn id="15" presetID="14" presetClass="entr" presetSubtype="10" fill="hold" grpId="1"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randombar(horizontal)">
                                      <p:cBhvr>
                                        <p:cTn id="17" dur="500"/>
                                        <p:tgtEl>
                                          <p:spTgt spid="14"/>
                                        </p:tgtEl>
                                      </p:cBhvr>
                                    </p:animEffect>
                                  </p:childTnLst>
                                </p:cTn>
                              </p:par>
                              <p:par>
                                <p:cTn id="18" presetID="14" presetClass="entr" presetSubtype="10"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randombar(horizontal)">
                                      <p:cBhvr>
                                        <p:cTn id="20" dur="500"/>
                                        <p:tgtEl>
                                          <p:spTgt spid="15"/>
                                        </p:tgtEl>
                                      </p:cBhvr>
                                    </p:animEffect>
                                  </p:childTnLst>
                                </p:cTn>
                              </p:par>
                            </p:childTnLst>
                          </p:cTn>
                        </p:par>
                        <p:par>
                          <p:cTn id="21" fill="hold">
                            <p:stCondLst>
                              <p:cond delay="1000"/>
                            </p:stCondLst>
                            <p:childTnLst>
                              <p:par>
                                <p:cTn id="22" presetID="14" presetClass="entr" presetSubtype="1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randombar(horizontal)">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60"/>
                                        </p:tgtEl>
                                        <p:attrNameLst>
                                          <p:attrName>style.visibility</p:attrName>
                                        </p:attrNameLst>
                                      </p:cBhvr>
                                      <p:to>
                                        <p:strVal val="visible"/>
                                      </p:to>
                                    </p:set>
                                    <p:animEffect transition="in" filter="randombar(horizontal)">
                                      <p:cBhvr>
                                        <p:cTn id="32" dur="500"/>
                                        <p:tgtEl>
                                          <p:spTgt spid="60"/>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randombar(horizontal)">
                                      <p:cBhvr>
                                        <p:cTn id="35" dur="500"/>
                                        <p:tgtEl>
                                          <p:spTgt spid="40"/>
                                        </p:tgtEl>
                                      </p:cBhvr>
                                    </p:animEffect>
                                  </p:childTnLst>
                                </p:cTn>
                              </p:par>
                              <p:par>
                                <p:cTn id="36" presetID="14" presetClass="entr" presetSubtype="10" fill="hold"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randombar(horizontal)">
                                      <p:cBhvr>
                                        <p:cTn id="38" dur="500"/>
                                        <p:tgtEl>
                                          <p:spTgt spid="41"/>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randombar(horizontal)">
                                      <p:cBhvr>
                                        <p:cTn id="41" dur="500"/>
                                        <p:tgtEl>
                                          <p:spTgt spid="50"/>
                                        </p:tgtEl>
                                      </p:cBhvr>
                                    </p:animEffect>
                                  </p:childTnLst>
                                </p:cTn>
                              </p:par>
                              <p:par>
                                <p:cTn id="42" presetID="14" presetClass="entr" presetSubtype="10" fill="hold" nodeType="withEffect">
                                  <p:stCondLst>
                                    <p:cond delay="0"/>
                                  </p:stCondLst>
                                  <p:childTnLst>
                                    <p:set>
                                      <p:cBhvr>
                                        <p:cTn id="43" dur="1" fill="hold">
                                          <p:stCondLst>
                                            <p:cond delay="0"/>
                                          </p:stCondLst>
                                        </p:cTn>
                                        <p:tgtEl>
                                          <p:spTgt spid="51"/>
                                        </p:tgtEl>
                                        <p:attrNameLst>
                                          <p:attrName>style.visibility</p:attrName>
                                        </p:attrNameLst>
                                      </p:cBhvr>
                                      <p:to>
                                        <p:strVal val="visible"/>
                                      </p:to>
                                    </p:set>
                                    <p:animEffect transition="in" filter="randombar(horizontal)">
                                      <p:cBhvr>
                                        <p:cTn id="44" dur="500"/>
                                        <p:tgtEl>
                                          <p:spTgt spid="51"/>
                                        </p:tgtEl>
                                      </p:cBhvr>
                                    </p:animEffect>
                                  </p:childTnLst>
                                </p:cTn>
                              </p:par>
                              <p:par>
                                <p:cTn id="45" presetID="14" presetClass="entr" presetSubtype="1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randombar(horizontal)">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78">
                                            <p:txEl>
                                              <p:pRg st="9" end="9"/>
                                            </p:txEl>
                                          </p:spTgt>
                                        </p:tgtEl>
                                        <p:attrNameLst>
                                          <p:attrName>style.visibility</p:attrName>
                                        </p:attrNameLst>
                                      </p:cBhvr>
                                      <p:to>
                                        <p:strVal val="visible"/>
                                      </p:to>
                                    </p:set>
                                    <p:animEffect transition="in" filter="randombar(horizontal)">
                                      <p:cBhvr>
                                        <p:cTn id="52" dur="500"/>
                                        <p:tgtEl>
                                          <p:spTgt spid="78">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1" nodeType="clickEffect">
                                  <p:stCondLst>
                                    <p:cond delay="0"/>
                                  </p:stCondLst>
                                  <p:childTnLst>
                                    <p:animEffect transition="out" filter="fade">
                                      <p:cBhvr>
                                        <p:cTn id="56" dur="500"/>
                                        <p:tgtEl>
                                          <p:spTgt spid="60"/>
                                        </p:tgtEl>
                                      </p:cBhvr>
                                    </p:animEffect>
                                    <p:set>
                                      <p:cBhvr>
                                        <p:cTn id="57" dur="1" fill="hold">
                                          <p:stCondLst>
                                            <p:cond delay="499"/>
                                          </p:stCondLst>
                                        </p:cTn>
                                        <p:tgtEl>
                                          <p:spTgt spid="60"/>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grpId="0" nodeType="clickEffect">
                                  <p:stCondLst>
                                    <p:cond delay="0"/>
                                  </p:stCondLst>
                                  <p:childTnLst>
                                    <p:set>
                                      <p:cBhvr>
                                        <p:cTn id="61" dur="1" fill="hold">
                                          <p:stCondLst>
                                            <p:cond delay="0"/>
                                          </p:stCondLst>
                                        </p:cTn>
                                        <p:tgtEl>
                                          <p:spTgt spid="67"/>
                                        </p:tgtEl>
                                        <p:attrNameLst>
                                          <p:attrName>style.visibility</p:attrName>
                                        </p:attrNameLst>
                                      </p:cBhvr>
                                      <p:to>
                                        <p:strVal val="visible"/>
                                      </p:to>
                                    </p:set>
                                    <p:animEffect transition="in" filter="randombar(horizontal)">
                                      <p:cBhvr>
                                        <p:cTn id="62" dur="500"/>
                                        <p:tgtEl>
                                          <p:spTgt spid="67"/>
                                        </p:tgtEl>
                                      </p:cBhvr>
                                    </p:animEffect>
                                  </p:childTnLst>
                                </p:cTn>
                              </p:par>
                            </p:childTnLst>
                          </p:cTn>
                        </p:par>
                        <p:par>
                          <p:cTn id="63" fill="hold">
                            <p:stCondLst>
                              <p:cond delay="500"/>
                            </p:stCondLst>
                            <p:childTnLst>
                              <p:par>
                                <p:cTn id="64" presetID="14" presetClass="entr" presetSubtype="10" fill="hold" grpId="0" nodeType="afterEffect">
                                  <p:stCondLst>
                                    <p:cond delay="0"/>
                                  </p:stCondLst>
                                  <p:childTnLst>
                                    <p:set>
                                      <p:cBhvr>
                                        <p:cTn id="65" dur="1" fill="hold">
                                          <p:stCondLst>
                                            <p:cond delay="0"/>
                                          </p:stCondLst>
                                        </p:cTn>
                                        <p:tgtEl>
                                          <p:spTgt spid="68"/>
                                        </p:tgtEl>
                                        <p:attrNameLst>
                                          <p:attrName>style.visibility</p:attrName>
                                        </p:attrNameLst>
                                      </p:cBhvr>
                                      <p:to>
                                        <p:strVal val="visible"/>
                                      </p:to>
                                    </p:set>
                                    <p:animEffect transition="in" filter="randombar(horizontal)">
                                      <p:cBhvr>
                                        <p:cTn id="66" dur="500"/>
                                        <p:tgtEl>
                                          <p:spTgt spid="68"/>
                                        </p:tgtEl>
                                      </p:cBhvr>
                                    </p:animEffect>
                                  </p:childTnLst>
                                </p:cTn>
                              </p:par>
                            </p:childTnLst>
                          </p:cTn>
                        </p:par>
                        <p:par>
                          <p:cTn id="67" fill="hold">
                            <p:stCondLst>
                              <p:cond delay="1000"/>
                            </p:stCondLst>
                            <p:childTnLst>
                              <p:par>
                                <p:cTn id="68" presetID="14" presetClass="entr" presetSubtype="10" fill="hold" grpId="0" nodeType="afterEffect">
                                  <p:stCondLst>
                                    <p:cond delay="0"/>
                                  </p:stCondLst>
                                  <p:childTnLst>
                                    <p:set>
                                      <p:cBhvr>
                                        <p:cTn id="69" dur="1" fill="hold">
                                          <p:stCondLst>
                                            <p:cond delay="0"/>
                                          </p:stCondLst>
                                        </p:cTn>
                                        <p:tgtEl>
                                          <p:spTgt spid="69"/>
                                        </p:tgtEl>
                                        <p:attrNameLst>
                                          <p:attrName>style.visibility</p:attrName>
                                        </p:attrNameLst>
                                      </p:cBhvr>
                                      <p:to>
                                        <p:strVal val="visible"/>
                                      </p:to>
                                    </p:set>
                                    <p:animEffect transition="in" filter="randombar(horizontal)">
                                      <p:cBhvr>
                                        <p:cTn id="70" dur="500"/>
                                        <p:tgtEl>
                                          <p:spTgt spid="69"/>
                                        </p:tgtEl>
                                      </p:cBhvr>
                                    </p:animEffect>
                                  </p:childTnLst>
                                </p:cTn>
                              </p:par>
                            </p:childTnLst>
                          </p:cTn>
                        </p:par>
                        <p:par>
                          <p:cTn id="71" fill="hold">
                            <p:stCondLst>
                              <p:cond delay="1500"/>
                            </p:stCondLst>
                            <p:childTnLst>
                              <p:par>
                                <p:cTn id="72" presetID="14" presetClass="entr" presetSubtype="10" fill="hold" grpId="0" nodeType="afterEffect">
                                  <p:stCondLst>
                                    <p:cond delay="0"/>
                                  </p:stCondLst>
                                  <p:childTnLst>
                                    <p:set>
                                      <p:cBhvr>
                                        <p:cTn id="73" dur="1" fill="hold">
                                          <p:stCondLst>
                                            <p:cond delay="0"/>
                                          </p:stCondLst>
                                        </p:cTn>
                                        <p:tgtEl>
                                          <p:spTgt spid="70"/>
                                        </p:tgtEl>
                                        <p:attrNameLst>
                                          <p:attrName>style.visibility</p:attrName>
                                        </p:attrNameLst>
                                      </p:cBhvr>
                                      <p:to>
                                        <p:strVal val="visible"/>
                                      </p:to>
                                    </p:set>
                                    <p:animEffect transition="in" filter="randombar(horizontal)">
                                      <p:cBhvr>
                                        <p:cTn id="74" dur="5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uiExpand="1" build="p"/>
      <p:bldP spid="12" grpId="0" animBg="1"/>
      <p:bldP spid="14" grpId="1"/>
      <p:bldP spid="16" grpId="0" animBg="1"/>
      <p:bldP spid="40" grpId="0" animBg="1"/>
      <p:bldP spid="50" grpId="0"/>
      <p:bldP spid="67" grpId="0" animBg="1"/>
      <p:bldP spid="68" grpId="0" animBg="1"/>
      <p:bldP spid="69" grpId="0" animBg="1"/>
      <p:bldP spid="70" grpId="0" animBg="1"/>
      <p:bldP spid="79" grpId="0" animBg="1"/>
      <p:bldP spid="13" grpId="0" animBg="1"/>
      <p:bldP spid="60" grpId="0" animBg="1"/>
      <p:bldP spid="60"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Content Placeholder 2">
            <a:extLst>
              <a:ext uri="{FF2B5EF4-FFF2-40B4-BE49-F238E27FC236}">
                <a16:creationId xmlns:a16="http://schemas.microsoft.com/office/drawing/2014/main" id="{5A1880BC-1402-460F-9CFC-76B40F198BA4}"/>
              </a:ext>
            </a:extLst>
          </p:cNvPr>
          <p:cNvSpPr>
            <a:spLocks noGrp="1"/>
          </p:cNvSpPr>
          <p:nvPr>
            <p:ph idx="1"/>
          </p:nvPr>
        </p:nvSpPr>
        <p:spPr>
          <a:xfrm>
            <a:off x="457200" y="1094944"/>
            <a:ext cx="8686800" cy="5517543"/>
          </a:xfrm>
        </p:spPr>
        <p:txBody>
          <a:bodyPr>
            <a:normAutofit fontScale="92500" lnSpcReduction="10000"/>
          </a:bodyPr>
          <a:lstStyle/>
          <a:p>
            <a:endParaRPr lang="en-US" b="1" dirty="0"/>
          </a:p>
          <a:p>
            <a:endParaRPr lang="en-US" b="1" dirty="0"/>
          </a:p>
          <a:p>
            <a:endParaRPr lang="en-US" b="1" dirty="0"/>
          </a:p>
          <a:p>
            <a:endParaRPr lang="en-US" b="1" dirty="0"/>
          </a:p>
          <a:p>
            <a:pPr marL="0" indent="0">
              <a:buNone/>
            </a:pPr>
            <a:endParaRPr lang="en-US" sz="1900" b="1" dirty="0"/>
          </a:p>
          <a:p>
            <a:endParaRPr lang="en-US" b="1" dirty="0">
              <a:solidFill>
                <a:srgbClr val="0066FF"/>
              </a:solidFill>
            </a:endParaRPr>
          </a:p>
          <a:p>
            <a:endParaRPr lang="en-US" b="1" dirty="0">
              <a:solidFill>
                <a:srgbClr val="0066FF"/>
              </a:solidFill>
            </a:endParaRPr>
          </a:p>
          <a:p>
            <a:endParaRPr lang="en-US" b="1" dirty="0">
              <a:solidFill>
                <a:srgbClr val="0066FF"/>
              </a:solidFill>
            </a:endParaRPr>
          </a:p>
          <a:p>
            <a:endParaRPr lang="en-US" b="1" dirty="0">
              <a:solidFill>
                <a:srgbClr val="0066FF"/>
              </a:solidFill>
            </a:endParaRPr>
          </a:p>
          <a:p>
            <a:endParaRPr lang="en-US" b="1" dirty="0">
              <a:solidFill>
                <a:srgbClr val="0066FF"/>
              </a:solidFill>
            </a:endParaRPr>
          </a:p>
          <a:p>
            <a:r>
              <a:rPr lang="en-US" sz="3200" b="1" dirty="0"/>
              <a:t>Compaction</a:t>
            </a:r>
            <a:r>
              <a:rPr lang="en-US" sz="3200" b="1" dirty="0">
                <a:sym typeface="Wingdings"/>
              </a:rPr>
              <a:t> </a:t>
            </a:r>
            <a:r>
              <a:rPr lang="en-US" sz="3200" b="1" dirty="0">
                <a:solidFill>
                  <a:srgbClr val="0066FF"/>
                </a:solidFill>
              </a:rPr>
              <a:t>decreases memory bloat</a:t>
            </a:r>
          </a:p>
          <a:p>
            <a:pPr lvl="1"/>
            <a:r>
              <a:rPr lang="en-US" sz="3000" dirty="0"/>
              <a:t>Happens only when memory is highly fragmented</a:t>
            </a:r>
          </a:p>
        </p:txBody>
      </p:sp>
      <p:sp>
        <p:nvSpPr>
          <p:cNvPr id="2" name="Title 1"/>
          <p:cNvSpPr>
            <a:spLocks noGrp="1"/>
          </p:cNvSpPr>
          <p:nvPr>
            <p:ph type="title"/>
          </p:nvPr>
        </p:nvSpPr>
        <p:spPr>
          <a:xfrm>
            <a:off x="457200" y="130604"/>
            <a:ext cx="8229600" cy="847546"/>
          </a:xfrm>
        </p:spPr>
        <p:txBody>
          <a:bodyPr/>
          <a:lstStyle/>
          <a:p>
            <a:r>
              <a:rPr lang="en-US" dirty="0"/>
              <a:t>Mosaic: Compaction</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48</a:t>
            </a:fld>
            <a:endParaRPr lang="en-US" dirty="0"/>
          </a:p>
        </p:txBody>
      </p:sp>
      <p:sp>
        <p:nvSpPr>
          <p:cNvPr id="8" name="Rectangle 7">
            <a:extLst>
              <a:ext uri="{FF2B5EF4-FFF2-40B4-BE49-F238E27FC236}">
                <a16:creationId xmlns:a16="http://schemas.microsoft.com/office/drawing/2014/main" id="{268BCE29-7D34-4D46-9184-FF20EFD368C3}"/>
              </a:ext>
            </a:extLst>
          </p:cNvPr>
          <p:cNvSpPr/>
          <p:nvPr/>
        </p:nvSpPr>
        <p:spPr>
          <a:xfrm>
            <a:off x="233633" y="1471288"/>
            <a:ext cx="3247322" cy="840260"/>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Contiguity-Conserving</a:t>
            </a:r>
          </a:p>
          <a:p>
            <a:pPr algn="ctr"/>
            <a:r>
              <a:rPr lang="en-US" sz="2400" b="1" dirty="0"/>
              <a:t>Allocation</a:t>
            </a:r>
          </a:p>
        </p:txBody>
      </p:sp>
      <p:sp>
        <p:nvSpPr>
          <p:cNvPr id="10" name="Rectangle 9">
            <a:extLst>
              <a:ext uri="{FF2B5EF4-FFF2-40B4-BE49-F238E27FC236}">
                <a16:creationId xmlns:a16="http://schemas.microsoft.com/office/drawing/2014/main" id="{A4035134-745C-493C-8C2F-3FFEB8C74798}"/>
              </a:ext>
            </a:extLst>
          </p:cNvPr>
          <p:cNvSpPr/>
          <p:nvPr/>
        </p:nvSpPr>
        <p:spPr>
          <a:xfrm>
            <a:off x="3929081" y="1471288"/>
            <a:ext cx="1860760" cy="840260"/>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In-Place</a:t>
            </a:r>
          </a:p>
          <a:p>
            <a:pPr algn="ctr"/>
            <a:r>
              <a:rPr lang="en-US" sz="2400" b="1" dirty="0"/>
              <a:t>Coalescer</a:t>
            </a:r>
          </a:p>
        </p:txBody>
      </p:sp>
      <p:sp>
        <p:nvSpPr>
          <p:cNvPr id="11" name="Rectangle 10">
            <a:extLst>
              <a:ext uri="{FF2B5EF4-FFF2-40B4-BE49-F238E27FC236}">
                <a16:creationId xmlns:a16="http://schemas.microsoft.com/office/drawing/2014/main" id="{851CD374-BD3A-48D5-BB0A-192C18ED0736}"/>
              </a:ext>
            </a:extLst>
          </p:cNvPr>
          <p:cNvSpPr/>
          <p:nvPr/>
        </p:nvSpPr>
        <p:spPr>
          <a:xfrm>
            <a:off x="6237967" y="1471288"/>
            <a:ext cx="2698215" cy="840260"/>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Contiguity-Aware</a:t>
            </a:r>
          </a:p>
          <a:p>
            <a:pPr algn="ctr"/>
            <a:r>
              <a:rPr lang="en-US" sz="2400" b="1" dirty="0"/>
              <a:t>Compaction</a:t>
            </a:r>
          </a:p>
        </p:txBody>
      </p:sp>
      <p:cxnSp>
        <p:nvCxnSpPr>
          <p:cNvPr id="77" name="Straight Arrow Connector 76">
            <a:extLst>
              <a:ext uri="{FF2B5EF4-FFF2-40B4-BE49-F238E27FC236}">
                <a16:creationId xmlns:a16="http://schemas.microsoft.com/office/drawing/2014/main" id="{7FF33258-B62F-4A27-AAE1-77059EA22CB7}"/>
              </a:ext>
            </a:extLst>
          </p:cNvPr>
          <p:cNvCxnSpPr>
            <a:cxnSpLocks/>
          </p:cNvCxnSpPr>
          <p:nvPr/>
        </p:nvCxnSpPr>
        <p:spPr>
          <a:xfrm>
            <a:off x="7458656" y="2311548"/>
            <a:ext cx="0" cy="2531167"/>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E65FF698-85F2-4F75-A3A8-22AE2B0AE40F}"/>
              </a:ext>
            </a:extLst>
          </p:cNvPr>
          <p:cNvSpPr/>
          <p:nvPr/>
        </p:nvSpPr>
        <p:spPr>
          <a:xfrm>
            <a:off x="1039608" y="3564081"/>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Page</a:t>
            </a:r>
          </a:p>
          <a:p>
            <a:pPr algn="ctr"/>
            <a:r>
              <a:rPr lang="en-US" sz="2200" b="1" i="1" dirty="0">
                <a:solidFill>
                  <a:schemeClr val="tx1"/>
                </a:solidFill>
              </a:rPr>
              <a:t>Table</a:t>
            </a:r>
          </a:p>
        </p:txBody>
      </p:sp>
      <p:sp>
        <p:nvSpPr>
          <p:cNvPr id="14" name="TextBox 13">
            <a:extLst>
              <a:ext uri="{FF2B5EF4-FFF2-40B4-BE49-F238E27FC236}">
                <a16:creationId xmlns:a16="http://schemas.microsoft.com/office/drawing/2014/main" id="{C2FE28F5-A3EE-4182-9D42-F27F110040B6}"/>
              </a:ext>
            </a:extLst>
          </p:cNvPr>
          <p:cNvSpPr txBox="1"/>
          <p:nvPr/>
        </p:nvSpPr>
        <p:spPr>
          <a:xfrm>
            <a:off x="4114526" y="4879671"/>
            <a:ext cx="1610890" cy="369332"/>
          </a:xfrm>
          <a:prstGeom prst="rect">
            <a:avLst/>
          </a:prstGeom>
          <a:noFill/>
        </p:spPr>
        <p:txBody>
          <a:bodyPr wrap="none" rtlCol="0">
            <a:spAutoFit/>
          </a:bodyPr>
          <a:lstStyle/>
          <a:p>
            <a:r>
              <a:rPr lang="en-US" dirty="0"/>
              <a:t>Compact Pages</a:t>
            </a:r>
          </a:p>
        </p:txBody>
      </p:sp>
      <p:cxnSp>
        <p:nvCxnSpPr>
          <p:cNvPr id="15" name="Straight Arrow Connector 14">
            <a:extLst>
              <a:ext uri="{FF2B5EF4-FFF2-40B4-BE49-F238E27FC236}">
                <a16:creationId xmlns:a16="http://schemas.microsoft.com/office/drawing/2014/main" id="{CAFCEE7C-9995-4EFA-818B-C2EA97E084C9}"/>
              </a:ext>
            </a:extLst>
          </p:cNvPr>
          <p:cNvCxnSpPr>
            <a:cxnSpLocks/>
          </p:cNvCxnSpPr>
          <p:nvPr/>
        </p:nvCxnSpPr>
        <p:spPr>
          <a:xfrm>
            <a:off x="2264696" y="4842715"/>
            <a:ext cx="5193960" cy="0"/>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11A2F4C6-CB16-4F8A-9380-69AEDFB33A86}"/>
              </a:ext>
            </a:extLst>
          </p:cNvPr>
          <p:cNvSpPr/>
          <p:nvPr/>
        </p:nvSpPr>
        <p:spPr>
          <a:xfrm>
            <a:off x="3752187" y="4911238"/>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1</a:t>
            </a:r>
          </a:p>
        </p:txBody>
      </p:sp>
      <p:sp>
        <p:nvSpPr>
          <p:cNvPr id="84" name="Rectangle 83">
            <a:extLst>
              <a:ext uri="{FF2B5EF4-FFF2-40B4-BE49-F238E27FC236}">
                <a16:creationId xmlns:a16="http://schemas.microsoft.com/office/drawing/2014/main" id="{7CEFB19D-1A04-4E76-8E34-BA133D02DA8C}"/>
              </a:ext>
            </a:extLst>
          </p:cNvPr>
          <p:cNvSpPr/>
          <p:nvPr/>
        </p:nvSpPr>
        <p:spPr>
          <a:xfrm>
            <a:off x="164139" y="1252290"/>
            <a:ext cx="3582074" cy="1278256"/>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14" name="Group 113">
            <a:extLst>
              <a:ext uri="{FF2B5EF4-FFF2-40B4-BE49-F238E27FC236}">
                <a16:creationId xmlns:a16="http://schemas.microsoft.com/office/drawing/2014/main" id="{F3EF6ABB-AE5F-46A9-9A87-B884841073A0}"/>
              </a:ext>
            </a:extLst>
          </p:cNvPr>
          <p:cNvGrpSpPr/>
          <p:nvPr/>
        </p:nvGrpSpPr>
        <p:grpSpPr>
          <a:xfrm>
            <a:off x="3609044" y="2964348"/>
            <a:ext cx="2177048" cy="236334"/>
            <a:chOff x="5217994" y="3655709"/>
            <a:chExt cx="2177048" cy="236334"/>
          </a:xfrm>
        </p:grpSpPr>
        <p:sp>
          <p:nvSpPr>
            <p:cNvPr id="115" name="Rectangle 114">
              <a:extLst>
                <a:ext uri="{FF2B5EF4-FFF2-40B4-BE49-F238E27FC236}">
                  <a16:creationId xmlns:a16="http://schemas.microsoft.com/office/drawing/2014/main" id="{39033E25-ACF1-4C4A-B305-4CE059295AAA}"/>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6" name="Rectangle 115">
              <a:extLst>
                <a:ext uri="{FF2B5EF4-FFF2-40B4-BE49-F238E27FC236}">
                  <a16:creationId xmlns:a16="http://schemas.microsoft.com/office/drawing/2014/main" id="{CC6CD4CB-78D9-413E-ADD7-F504F5AF28CD}"/>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7" name="Rectangle 116">
              <a:extLst>
                <a:ext uri="{FF2B5EF4-FFF2-40B4-BE49-F238E27FC236}">
                  <a16:creationId xmlns:a16="http://schemas.microsoft.com/office/drawing/2014/main" id="{1C996AF7-B432-482C-A9E6-B8548126D330}"/>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8" name="Rectangle 117">
              <a:extLst>
                <a:ext uri="{FF2B5EF4-FFF2-40B4-BE49-F238E27FC236}">
                  <a16:creationId xmlns:a16="http://schemas.microsoft.com/office/drawing/2014/main" id="{C4BEA6F6-471C-4659-9A68-1F37D12C5C02}"/>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9" name="Rectangle 118">
              <a:extLst>
                <a:ext uri="{FF2B5EF4-FFF2-40B4-BE49-F238E27FC236}">
                  <a16:creationId xmlns:a16="http://schemas.microsoft.com/office/drawing/2014/main" id="{1C288455-057F-4691-A2E1-4DA72B48D028}"/>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0" name="Rectangle 119">
              <a:extLst>
                <a:ext uri="{FF2B5EF4-FFF2-40B4-BE49-F238E27FC236}">
                  <a16:creationId xmlns:a16="http://schemas.microsoft.com/office/drawing/2014/main" id="{C0F3ED7F-A563-4F57-B056-98203B15FBD4}"/>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1" name="Rectangle 120">
              <a:extLst>
                <a:ext uri="{FF2B5EF4-FFF2-40B4-BE49-F238E27FC236}">
                  <a16:creationId xmlns:a16="http://schemas.microsoft.com/office/drawing/2014/main" id="{D2D2A5D8-C46F-422E-BF76-76F9ADC70239}"/>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Rectangle 121">
              <a:extLst>
                <a:ext uri="{FF2B5EF4-FFF2-40B4-BE49-F238E27FC236}">
                  <a16:creationId xmlns:a16="http://schemas.microsoft.com/office/drawing/2014/main" id="{13A4C7C9-5F75-4353-9D89-74B7CC9B29E6}"/>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23" name="TextBox 122">
            <a:extLst>
              <a:ext uri="{FF2B5EF4-FFF2-40B4-BE49-F238E27FC236}">
                <a16:creationId xmlns:a16="http://schemas.microsoft.com/office/drawing/2014/main" id="{70404DFF-40FC-47D1-B265-566B6BA18173}"/>
              </a:ext>
            </a:extLst>
          </p:cNvPr>
          <p:cNvSpPr txBox="1"/>
          <p:nvPr/>
        </p:nvSpPr>
        <p:spPr>
          <a:xfrm>
            <a:off x="3746214" y="2503786"/>
            <a:ext cx="1926489" cy="369332"/>
          </a:xfrm>
          <a:prstGeom prst="rect">
            <a:avLst/>
          </a:prstGeom>
          <a:noFill/>
        </p:spPr>
        <p:txBody>
          <a:bodyPr wrap="none" rtlCol="0">
            <a:spAutoFit/>
          </a:bodyPr>
          <a:lstStyle/>
          <a:p>
            <a:r>
              <a:rPr lang="en-US" dirty="0"/>
              <a:t>Large Page Frames</a:t>
            </a:r>
          </a:p>
        </p:txBody>
      </p:sp>
      <p:grpSp>
        <p:nvGrpSpPr>
          <p:cNvPr id="124" name="Group 123">
            <a:extLst>
              <a:ext uri="{FF2B5EF4-FFF2-40B4-BE49-F238E27FC236}">
                <a16:creationId xmlns:a16="http://schemas.microsoft.com/office/drawing/2014/main" id="{2AB17475-53B8-4815-8A34-D72CC6117528}"/>
              </a:ext>
            </a:extLst>
          </p:cNvPr>
          <p:cNvGrpSpPr/>
          <p:nvPr/>
        </p:nvGrpSpPr>
        <p:grpSpPr>
          <a:xfrm>
            <a:off x="3609044" y="2961858"/>
            <a:ext cx="2177048" cy="236334"/>
            <a:chOff x="5217994" y="3655709"/>
            <a:chExt cx="2177048" cy="236334"/>
          </a:xfrm>
          <a:solidFill>
            <a:schemeClr val="accent6">
              <a:lumMod val="60000"/>
              <a:lumOff val="40000"/>
            </a:schemeClr>
          </a:solidFill>
        </p:grpSpPr>
        <p:sp>
          <p:nvSpPr>
            <p:cNvPr id="125" name="Rectangle 124">
              <a:extLst>
                <a:ext uri="{FF2B5EF4-FFF2-40B4-BE49-F238E27FC236}">
                  <a16:creationId xmlns:a16="http://schemas.microsoft.com/office/drawing/2014/main" id="{8429045E-21FF-4ED5-ABEA-D57CD515FD1C}"/>
                </a:ext>
              </a:extLst>
            </p:cNvPr>
            <p:cNvSpPr/>
            <p:nvPr/>
          </p:nvSpPr>
          <p:spPr>
            <a:xfrm>
              <a:off x="521799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 name="Rectangle 125">
              <a:extLst>
                <a:ext uri="{FF2B5EF4-FFF2-40B4-BE49-F238E27FC236}">
                  <a16:creationId xmlns:a16="http://schemas.microsoft.com/office/drawing/2014/main" id="{71382420-9271-40C3-9868-CE0F3B300901}"/>
                </a:ext>
              </a:extLst>
            </p:cNvPr>
            <p:cNvSpPr/>
            <p:nvPr/>
          </p:nvSpPr>
          <p:spPr>
            <a:xfrm>
              <a:off x="549579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 name="Rectangle 126">
              <a:extLst>
                <a:ext uri="{FF2B5EF4-FFF2-40B4-BE49-F238E27FC236}">
                  <a16:creationId xmlns:a16="http://schemas.microsoft.com/office/drawing/2014/main" id="{D89D7179-225D-4DA8-9C83-2E66FE759F08}"/>
                </a:ext>
              </a:extLst>
            </p:cNvPr>
            <p:cNvSpPr/>
            <p:nvPr/>
          </p:nvSpPr>
          <p:spPr>
            <a:xfrm>
              <a:off x="577360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8" name="Rectangle 127">
              <a:extLst>
                <a:ext uri="{FF2B5EF4-FFF2-40B4-BE49-F238E27FC236}">
                  <a16:creationId xmlns:a16="http://schemas.microsoft.com/office/drawing/2014/main" id="{6B9035A3-71B4-4CB4-803D-BA03FF29D963}"/>
                </a:ext>
              </a:extLst>
            </p:cNvPr>
            <p:cNvSpPr/>
            <p:nvPr/>
          </p:nvSpPr>
          <p:spPr>
            <a:xfrm>
              <a:off x="6051406"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9" name="Rectangle 128">
              <a:extLst>
                <a:ext uri="{FF2B5EF4-FFF2-40B4-BE49-F238E27FC236}">
                  <a16:creationId xmlns:a16="http://schemas.microsoft.com/office/drawing/2014/main" id="{C91B94BA-8316-419A-BCCC-748701BBBB10}"/>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0" name="Rectangle 129">
              <a:extLst>
                <a:ext uri="{FF2B5EF4-FFF2-40B4-BE49-F238E27FC236}">
                  <a16:creationId xmlns:a16="http://schemas.microsoft.com/office/drawing/2014/main" id="{3A070821-E450-4FF7-8096-A019279C41C1}"/>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1" name="Rectangle 130">
              <a:extLst>
                <a:ext uri="{FF2B5EF4-FFF2-40B4-BE49-F238E27FC236}">
                  <a16:creationId xmlns:a16="http://schemas.microsoft.com/office/drawing/2014/main" id="{374149C6-3DF7-47D8-8BE1-2AEDF318F512}"/>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2" name="Rectangle 131">
              <a:extLst>
                <a:ext uri="{FF2B5EF4-FFF2-40B4-BE49-F238E27FC236}">
                  <a16:creationId xmlns:a16="http://schemas.microsoft.com/office/drawing/2014/main" id="{F6B99244-251C-4514-825F-7A8B91DABB10}"/>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3" name="Rectangle 132">
            <a:extLst>
              <a:ext uri="{FF2B5EF4-FFF2-40B4-BE49-F238E27FC236}">
                <a16:creationId xmlns:a16="http://schemas.microsoft.com/office/drawing/2014/main" id="{6C579AAC-C6FB-49FB-9E1E-EB8F3D98FCAD}"/>
              </a:ext>
            </a:extLst>
          </p:cNvPr>
          <p:cNvSpPr/>
          <p:nvPr/>
        </p:nvSpPr>
        <p:spPr>
          <a:xfrm>
            <a:off x="4720260" y="296185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4" name="Rectangle 133">
            <a:extLst>
              <a:ext uri="{FF2B5EF4-FFF2-40B4-BE49-F238E27FC236}">
                <a16:creationId xmlns:a16="http://schemas.microsoft.com/office/drawing/2014/main" id="{5FF370F5-52AC-458F-B904-38AF0EF26FFE}"/>
              </a:ext>
            </a:extLst>
          </p:cNvPr>
          <p:cNvSpPr/>
          <p:nvPr/>
        </p:nvSpPr>
        <p:spPr>
          <a:xfrm>
            <a:off x="4998064" y="296185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5" name="Rectangle 134">
            <a:extLst>
              <a:ext uri="{FF2B5EF4-FFF2-40B4-BE49-F238E27FC236}">
                <a16:creationId xmlns:a16="http://schemas.microsoft.com/office/drawing/2014/main" id="{7FC0A6D1-3698-4F5C-AE28-B2A63A48BCA0}"/>
              </a:ext>
            </a:extLst>
          </p:cNvPr>
          <p:cNvSpPr/>
          <p:nvPr/>
        </p:nvSpPr>
        <p:spPr>
          <a:xfrm>
            <a:off x="5279254" y="296185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6" name="Rectangle 135">
            <a:extLst>
              <a:ext uri="{FF2B5EF4-FFF2-40B4-BE49-F238E27FC236}">
                <a16:creationId xmlns:a16="http://schemas.microsoft.com/office/drawing/2014/main" id="{2BA4DDF2-5459-4A27-B138-0603DC42890A}"/>
              </a:ext>
            </a:extLst>
          </p:cNvPr>
          <p:cNvSpPr/>
          <p:nvPr/>
        </p:nvSpPr>
        <p:spPr>
          <a:xfrm>
            <a:off x="5553672" y="296185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7" name="Speech Bubble: Rectangle 136">
            <a:extLst>
              <a:ext uri="{FF2B5EF4-FFF2-40B4-BE49-F238E27FC236}">
                <a16:creationId xmlns:a16="http://schemas.microsoft.com/office/drawing/2014/main" id="{3399D035-FA80-4A0A-97D5-2596DA6A54AB}"/>
              </a:ext>
            </a:extLst>
          </p:cNvPr>
          <p:cNvSpPr/>
          <p:nvPr/>
        </p:nvSpPr>
        <p:spPr>
          <a:xfrm flipV="1">
            <a:off x="3279668" y="2530544"/>
            <a:ext cx="2813531" cy="1892518"/>
          </a:xfrm>
          <a:prstGeom prst="wedgeRectCallout">
            <a:avLst>
              <a:gd name="adj1" fmla="val -90996"/>
              <a:gd name="adj2" fmla="val -67619"/>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C5BEBE75-DEFD-468A-B26E-B9A07EA38952}"/>
              </a:ext>
            </a:extLst>
          </p:cNvPr>
          <p:cNvSpPr/>
          <p:nvPr/>
        </p:nvSpPr>
        <p:spPr>
          <a:xfrm>
            <a:off x="1040631" y="4423063"/>
            <a:ext cx="1225088" cy="858982"/>
          </a:xfrm>
          <a:prstGeom prst="rect">
            <a:avLst/>
          </a:prstGeom>
          <a:solidFill>
            <a:schemeClr val="accent5">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i="1" dirty="0">
                <a:solidFill>
                  <a:schemeClr val="tx1"/>
                </a:solidFill>
              </a:rPr>
              <a:t>Data</a:t>
            </a:r>
          </a:p>
        </p:txBody>
      </p:sp>
      <p:sp>
        <p:nvSpPr>
          <p:cNvPr id="138" name="Rectangle 137">
            <a:extLst>
              <a:ext uri="{FF2B5EF4-FFF2-40B4-BE49-F238E27FC236}">
                <a16:creationId xmlns:a16="http://schemas.microsoft.com/office/drawing/2014/main" id="{9F130BBF-1AC0-4510-A23B-8D441647400D}"/>
              </a:ext>
            </a:extLst>
          </p:cNvPr>
          <p:cNvSpPr/>
          <p:nvPr/>
        </p:nvSpPr>
        <p:spPr>
          <a:xfrm>
            <a:off x="3535831" y="2894265"/>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9" name="Group 138">
            <a:extLst>
              <a:ext uri="{FF2B5EF4-FFF2-40B4-BE49-F238E27FC236}">
                <a16:creationId xmlns:a16="http://schemas.microsoft.com/office/drawing/2014/main" id="{41E17118-6388-49EE-BD87-78C4373AADC7}"/>
              </a:ext>
            </a:extLst>
          </p:cNvPr>
          <p:cNvGrpSpPr/>
          <p:nvPr/>
        </p:nvGrpSpPr>
        <p:grpSpPr>
          <a:xfrm>
            <a:off x="3609044" y="3439003"/>
            <a:ext cx="2177048" cy="236334"/>
            <a:chOff x="5217994" y="3655709"/>
            <a:chExt cx="2177048" cy="236334"/>
          </a:xfrm>
        </p:grpSpPr>
        <p:sp>
          <p:nvSpPr>
            <p:cNvPr id="140" name="Rectangle 139">
              <a:extLst>
                <a:ext uri="{FF2B5EF4-FFF2-40B4-BE49-F238E27FC236}">
                  <a16:creationId xmlns:a16="http://schemas.microsoft.com/office/drawing/2014/main" id="{C4D385F6-C92C-4C6E-9492-B5C65F86E68F}"/>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1" name="Rectangle 140">
              <a:extLst>
                <a:ext uri="{FF2B5EF4-FFF2-40B4-BE49-F238E27FC236}">
                  <a16:creationId xmlns:a16="http://schemas.microsoft.com/office/drawing/2014/main" id="{D2777239-31FE-4CF5-BC7B-C9B540630907}"/>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2" name="Rectangle 141">
              <a:extLst>
                <a:ext uri="{FF2B5EF4-FFF2-40B4-BE49-F238E27FC236}">
                  <a16:creationId xmlns:a16="http://schemas.microsoft.com/office/drawing/2014/main" id="{E8883515-096A-4EF6-9F68-18D6B814659D}"/>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142">
              <a:extLst>
                <a:ext uri="{FF2B5EF4-FFF2-40B4-BE49-F238E27FC236}">
                  <a16:creationId xmlns:a16="http://schemas.microsoft.com/office/drawing/2014/main" id="{CB71CE8A-FE3F-4326-A94D-07B4ED24559E}"/>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4" name="Rectangle 143">
              <a:extLst>
                <a:ext uri="{FF2B5EF4-FFF2-40B4-BE49-F238E27FC236}">
                  <a16:creationId xmlns:a16="http://schemas.microsoft.com/office/drawing/2014/main" id="{9463ABAA-10B8-4C50-AA47-036C587FB4D6}"/>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5" name="Rectangle 144">
              <a:extLst>
                <a:ext uri="{FF2B5EF4-FFF2-40B4-BE49-F238E27FC236}">
                  <a16:creationId xmlns:a16="http://schemas.microsoft.com/office/drawing/2014/main" id="{920E7C14-DA20-4CD1-8E1F-ECABBD553639}"/>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Rectangle 145">
              <a:extLst>
                <a:ext uri="{FF2B5EF4-FFF2-40B4-BE49-F238E27FC236}">
                  <a16:creationId xmlns:a16="http://schemas.microsoft.com/office/drawing/2014/main" id="{8BFA82D4-5518-49A4-BC22-722CD17A9580}"/>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7" name="Rectangle 146">
              <a:extLst>
                <a:ext uri="{FF2B5EF4-FFF2-40B4-BE49-F238E27FC236}">
                  <a16:creationId xmlns:a16="http://schemas.microsoft.com/office/drawing/2014/main" id="{63EF8809-D6D2-41B7-9909-640B98478D84}"/>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48" name="Group 147">
            <a:extLst>
              <a:ext uri="{FF2B5EF4-FFF2-40B4-BE49-F238E27FC236}">
                <a16:creationId xmlns:a16="http://schemas.microsoft.com/office/drawing/2014/main" id="{2B3B80C3-6810-4688-B5C5-D40E63169277}"/>
              </a:ext>
            </a:extLst>
          </p:cNvPr>
          <p:cNvGrpSpPr/>
          <p:nvPr/>
        </p:nvGrpSpPr>
        <p:grpSpPr>
          <a:xfrm>
            <a:off x="3609044" y="3436513"/>
            <a:ext cx="2177048" cy="236334"/>
            <a:chOff x="5217994" y="3655709"/>
            <a:chExt cx="2177048" cy="236334"/>
          </a:xfrm>
          <a:solidFill>
            <a:schemeClr val="accent6">
              <a:lumMod val="60000"/>
              <a:lumOff val="40000"/>
            </a:schemeClr>
          </a:solidFill>
        </p:grpSpPr>
        <p:sp>
          <p:nvSpPr>
            <p:cNvPr id="149" name="Rectangle 148">
              <a:extLst>
                <a:ext uri="{FF2B5EF4-FFF2-40B4-BE49-F238E27FC236}">
                  <a16:creationId xmlns:a16="http://schemas.microsoft.com/office/drawing/2014/main" id="{283406B2-52E2-4712-B8F5-79EAE9C3035D}"/>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0" name="Rectangle 149">
              <a:extLst>
                <a:ext uri="{FF2B5EF4-FFF2-40B4-BE49-F238E27FC236}">
                  <a16:creationId xmlns:a16="http://schemas.microsoft.com/office/drawing/2014/main" id="{27F45F4A-F2EA-480A-A801-03945F44E876}"/>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1" name="Rectangle 150">
              <a:extLst>
                <a:ext uri="{FF2B5EF4-FFF2-40B4-BE49-F238E27FC236}">
                  <a16:creationId xmlns:a16="http://schemas.microsoft.com/office/drawing/2014/main" id="{F494CCCE-5E36-4142-9A03-70D8F6E54303}"/>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Rectangle 151">
              <a:extLst>
                <a:ext uri="{FF2B5EF4-FFF2-40B4-BE49-F238E27FC236}">
                  <a16:creationId xmlns:a16="http://schemas.microsoft.com/office/drawing/2014/main" id="{ECFE1F0D-E179-41E3-AB3A-BCDFA0F187EB}"/>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Rectangle 152">
              <a:extLst>
                <a:ext uri="{FF2B5EF4-FFF2-40B4-BE49-F238E27FC236}">
                  <a16:creationId xmlns:a16="http://schemas.microsoft.com/office/drawing/2014/main" id="{E0BD1F8E-03B8-4569-9853-A3658E5A87AF}"/>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Rectangle 153">
              <a:extLst>
                <a:ext uri="{FF2B5EF4-FFF2-40B4-BE49-F238E27FC236}">
                  <a16:creationId xmlns:a16="http://schemas.microsoft.com/office/drawing/2014/main" id="{64CB0237-489E-4670-8830-0218ED2B2AD8}"/>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5" name="Rectangle 154">
              <a:extLst>
                <a:ext uri="{FF2B5EF4-FFF2-40B4-BE49-F238E27FC236}">
                  <a16:creationId xmlns:a16="http://schemas.microsoft.com/office/drawing/2014/main" id="{569EF943-72DE-4C64-A4A2-3A1B5605C0B6}"/>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6" name="Rectangle 155">
              <a:extLst>
                <a:ext uri="{FF2B5EF4-FFF2-40B4-BE49-F238E27FC236}">
                  <a16:creationId xmlns:a16="http://schemas.microsoft.com/office/drawing/2014/main" id="{109F82C9-5D95-472B-B3DD-A2F4766589F4}"/>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7" name="Rectangle 156">
            <a:extLst>
              <a:ext uri="{FF2B5EF4-FFF2-40B4-BE49-F238E27FC236}">
                <a16:creationId xmlns:a16="http://schemas.microsoft.com/office/drawing/2014/main" id="{18B7A49C-4000-4363-8FEB-ABB6D7E706B7}"/>
              </a:ext>
            </a:extLst>
          </p:cNvPr>
          <p:cNvSpPr/>
          <p:nvPr/>
        </p:nvSpPr>
        <p:spPr>
          <a:xfrm>
            <a:off x="4720260"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8" name="Rectangle 157">
            <a:extLst>
              <a:ext uri="{FF2B5EF4-FFF2-40B4-BE49-F238E27FC236}">
                <a16:creationId xmlns:a16="http://schemas.microsoft.com/office/drawing/2014/main" id="{65DB0DCB-0ADB-4F8B-8D66-A1590BFBCE9C}"/>
              </a:ext>
            </a:extLst>
          </p:cNvPr>
          <p:cNvSpPr/>
          <p:nvPr/>
        </p:nvSpPr>
        <p:spPr>
          <a:xfrm>
            <a:off x="4998064"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Rectangle 158">
            <a:extLst>
              <a:ext uri="{FF2B5EF4-FFF2-40B4-BE49-F238E27FC236}">
                <a16:creationId xmlns:a16="http://schemas.microsoft.com/office/drawing/2014/main" id="{C2DBF4C8-FDA5-4CC0-88CA-C377022765D6}"/>
              </a:ext>
            </a:extLst>
          </p:cNvPr>
          <p:cNvSpPr/>
          <p:nvPr/>
        </p:nvSpPr>
        <p:spPr>
          <a:xfrm>
            <a:off x="5275868"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0" name="Rectangle 159">
            <a:extLst>
              <a:ext uri="{FF2B5EF4-FFF2-40B4-BE49-F238E27FC236}">
                <a16:creationId xmlns:a16="http://schemas.microsoft.com/office/drawing/2014/main" id="{1FFF8DD0-D334-4349-AA50-517A43E2C081}"/>
              </a:ext>
            </a:extLst>
          </p:cNvPr>
          <p:cNvSpPr/>
          <p:nvPr/>
        </p:nvSpPr>
        <p:spPr>
          <a:xfrm>
            <a:off x="5553672" y="3436514"/>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1" name="Rectangle 160">
            <a:extLst>
              <a:ext uri="{FF2B5EF4-FFF2-40B4-BE49-F238E27FC236}">
                <a16:creationId xmlns:a16="http://schemas.microsoft.com/office/drawing/2014/main" id="{FEE43105-4E5D-4E80-9142-BC0217B7C07A}"/>
              </a:ext>
            </a:extLst>
          </p:cNvPr>
          <p:cNvSpPr/>
          <p:nvPr/>
        </p:nvSpPr>
        <p:spPr>
          <a:xfrm>
            <a:off x="3535831" y="3368920"/>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2" name="Group 161">
            <a:extLst>
              <a:ext uri="{FF2B5EF4-FFF2-40B4-BE49-F238E27FC236}">
                <a16:creationId xmlns:a16="http://schemas.microsoft.com/office/drawing/2014/main" id="{656745F2-A9FB-472A-AED5-329344095BEE}"/>
              </a:ext>
            </a:extLst>
          </p:cNvPr>
          <p:cNvGrpSpPr/>
          <p:nvPr/>
        </p:nvGrpSpPr>
        <p:grpSpPr>
          <a:xfrm>
            <a:off x="3604302" y="3934027"/>
            <a:ext cx="2177048" cy="236334"/>
            <a:chOff x="5217994" y="3655709"/>
            <a:chExt cx="2177048" cy="236334"/>
          </a:xfrm>
        </p:grpSpPr>
        <p:sp>
          <p:nvSpPr>
            <p:cNvPr id="163" name="Rectangle 162">
              <a:extLst>
                <a:ext uri="{FF2B5EF4-FFF2-40B4-BE49-F238E27FC236}">
                  <a16:creationId xmlns:a16="http://schemas.microsoft.com/office/drawing/2014/main" id="{3CD289B9-EBF1-49A1-952E-57CF2D9D5363}"/>
                </a:ext>
              </a:extLst>
            </p:cNvPr>
            <p:cNvSpPr/>
            <p:nvPr/>
          </p:nvSpPr>
          <p:spPr>
            <a:xfrm>
              <a:off x="521799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Rectangle 163">
              <a:extLst>
                <a:ext uri="{FF2B5EF4-FFF2-40B4-BE49-F238E27FC236}">
                  <a16:creationId xmlns:a16="http://schemas.microsoft.com/office/drawing/2014/main" id="{844F4506-03DB-4908-8FAE-0420EB8937BA}"/>
                </a:ext>
              </a:extLst>
            </p:cNvPr>
            <p:cNvSpPr/>
            <p:nvPr/>
          </p:nvSpPr>
          <p:spPr>
            <a:xfrm>
              <a:off x="549579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Rectangle 164">
              <a:extLst>
                <a:ext uri="{FF2B5EF4-FFF2-40B4-BE49-F238E27FC236}">
                  <a16:creationId xmlns:a16="http://schemas.microsoft.com/office/drawing/2014/main" id="{0B7D9BFA-A908-40F4-9F2C-AE652863066C}"/>
                </a:ext>
              </a:extLst>
            </p:cNvPr>
            <p:cNvSpPr/>
            <p:nvPr/>
          </p:nvSpPr>
          <p:spPr>
            <a:xfrm>
              <a:off x="577360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Rectangle 165">
              <a:extLst>
                <a:ext uri="{FF2B5EF4-FFF2-40B4-BE49-F238E27FC236}">
                  <a16:creationId xmlns:a16="http://schemas.microsoft.com/office/drawing/2014/main" id="{EEDFE9D5-4D60-4C4C-A91A-8F9970A1ACA7}"/>
                </a:ext>
              </a:extLst>
            </p:cNvPr>
            <p:cNvSpPr/>
            <p:nvPr/>
          </p:nvSpPr>
          <p:spPr>
            <a:xfrm>
              <a:off x="6051406"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7" name="Rectangle 166">
              <a:extLst>
                <a:ext uri="{FF2B5EF4-FFF2-40B4-BE49-F238E27FC236}">
                  <a16:creationId xmlns:a16="http://schemas.microsoft.com/office/drawing/2014/main" id="{C3F7A57F-5F7A-4E44-99DB-E3A7CCFEFD10}"/>
                </a:ext>
              </a:extLst>
            </p:cNvPr>
            <p:cNvSpPr/>
            <p:nvPr/>
          </p:nvSpPr>
          <p:spPr>
            <a:xfrm>
              <a:off x="6329210"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8" name="Rectangle 167">
              <a:extLst>
                <a:ext uri="{FF2B5EF4-FFF2-40B4-BE49-F238E27FC236}">
                  <a16:creationId xmlns:a16="http://schemas.microsoft.com/office/drawing/2014/main" id="{2D236F4D-02CA-4E75-AFB0-7740A0BCF7FB}"/>
                </a:ext>
              </a:extLst>
            </p:cNvPr>
            <p:cNvSpPr/>
            <p:nvPr/>
          </p:nvSpPr>
          <p:spPr>
            <a:xfrm>
              <a:off x="6607014"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9" name="Rectangle 168">
              <a:extLst>
                <a:ext uri="{FF2B5EF4-FFF2-40B4-BE49-F238E27FC236}">
                  <a16:creationId xmlns:a16="http://schemas.microsoft.com/office/drawing/2014/main" id="{8A724349-A6FD-4E7B-88BC-7A508EE03DE3}"/>
                </a:ext>
              </a:extLst>
            </p:cNvPr>
            <p:cNvSpPr/>
            <p:nvPr/>
          </p:nvSpPr>
          <p:spPr>
            <a:xfrm>
              <a:off x="6884818"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0" name="Rectangle 169">
              <a:extLst>
                <a:ext uri="{FF2B5EF4-FFF2-40B4-BE49-F238E27FC236}">
                  <a16:creationId xmlns:a16="http://schemas.microsoft.com/office/drawing/2014/main" id="{A767F4A9-D5F3-40C6-A593-1070290466A3}"/>
                </a:ext>
              </a:extLst>
            </p:cNvPr>
            <p:cNvSpPr/>
            <p:nvPr/>
          </p:nvSpPr>
          <p:spPr>
            <a:xfrm>
              <a:off x="7162622" y="3655709"/>
              <a:ext cx="232420" cy="236334"/>
            </a:xfrm>
            <a:prstGeom prst="rect">
              <a:avLst/>
            </a:prstGeom>
            <a:solidFill>
              <a:schemeClr val="bg1">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1" name="Group 170">
            <a:extLst>
              <a:ext uri="{FF2B5EF4-FFF2-40B4-BE49-F238E27FC236}">
                <a16:creationId xmlns:a16="http://schemas.microsoft.com/office/drawing/2014/main" id="{4247E3B1-F736-4D4F-AF68-7F692D6E74EC}"/>
              </a:ext>
            </a:extLst>
          </p:cNvPr>
          <p:cNvGrpSpPr/>
          <p:nvPr/>
        </p:nvGrpSpPr>
        <p:grpSpPr>
          <a:xfrm>
            <a:off x="3604302" y="3931537"/>
            <a:ext cx="2177048" cy="236334"/>
            <a:chOff x="5217994" y="3655709"/>
            <a:chExt cx="2177048" cy="236334"/>
          </a:xfrm>
          <a:solidFill>
            <a:schemeClr val="accent6">
              <a:lumMod val="60000"/>
              <a:lumOff val="40000"/>
            </a:schemeClr>
          </a:solidFill>
        </p:grpSpPr>
        <p:sp>
          <p:nvSpPr>
            <p:cNvPr id="172" name="Rectangle 171">
              <a:extLst>
                <a:ext uri="{FF2B5EF4-FFF2-40B4-BE49-F238E27FC236}">
                  <a16:creationId xmlns:a16="http://schemas.microsoft.com/office/drawing/2014/main" id="{3DA2AA40-0D6E-4BBC-82E8-4C16F1C8255F}"/>
                </a:ext>
              </a:extLst>
            </p:cNvPr>
            <p:cNvSpPr/>
            <p:nvPr/>
          </p:nvSpPr>
          <p:spPr>
            <a:xfrm>
              <a:off x="5217994"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3" name="Rectangle 172">
              <a:extLst>
                <a:ext uri="{FF2B5EF4-FFF2-40B4-BE49-F238E27FC236}">
                  <a16:creationId xmlns:a16="http://schemas.microsoft.com/office/drawing/2014/main" id="{FC627691-5B95-4EEE-B7E9-798C37D82E06}"/>
                </a:ext>
              </a:extLst>
            </p:cNvPr>
            <p:cNvSpPr/>
            <p:nvPr/>
          </p:nvSpPr>
          <p:spPr>
            <a:xfrm>
              <a:off x="5495798"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4" name="Rectangle 173">
              <a:extLst>
                <a:ext uri="{FF2B5EF4-FFF2-40B4-BE49-F238E27FC236}">
                  <a16:creationId xmlns:a16="http://schemas.microsoft.com/office/drawing/2014/main" id="{08CC4A5D-2802-413B-A8DE-5BCEA1A11748}"/>
                </a:ext>
              </a:extLst>
            </p:cNvPr>
            <p:cNvSpPr/>
            <p:nvPr/>
          </p:nvSpPr>
          <p:spPr>
            <a:xfrm>
              <a:off x="5773602"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5" name="Rectangle 174">
              <a:extLst>
                <a:ext uri="{FF2B5EF4-FFF2-40B4-BE49-F238E27FC236}">
                  <a16:creationId xmlns:a16="http://schemas.microsoft.com/office/drawing/2014/main" id="{2A856158-9B67-4A63-8CF2-83EAF4BD3BE2}"/>
                </a:ext>
              </a:extLst>
            </p:cNvPr>
            <p:cNvSpPr/>
            <p:nvPr/>
          </p:nvSpPr>
          <p:spPr>
            <a:xfrm>
              <a:off x="6051406" y="3655709"/>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6" name="Rectangle 175">
              <a:extLst>
                <a:ext uri="{FF2B5EF4-FFF2-40B4-BE49-F238E27FC236}">
                  <a16:creationId xmlns:a16="http://schemas.microsoft.com/office/drawing/2014/main" id="{85064D7A-974B-41DD-8351-9769717A7C45}"/>
                </a:ext>
              </a:extLst>
            </p:cNvPr>
            <p:cNvSpPr/>
            <p:nvPr/>
          </p:nvSpPr>
          <p:spPr>
            <a:xfrm>
              <a:off x="6329210"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7" name="Rectangle 176">
              <a:extLst>
                <a:ext uri="{FF2B5EF4-FFF2-40B4-BE49-F238E27FC236}">
                  <a16:creationId xmlns:a16="http://schemas.microsoft.com/office/drawing/2014/main" id="{AFCCE487-B05F-4240-94FF-61103381F1A4}"/>
                </a:ext>
              </a:extLst>
            </p:cNvPr>
            <p:cNvSpPr/>
            <p:nvPr/>
          </p:nvSpPr>
          <p:spPr>
            <a:xfrm>
              <a:off x="6607014"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8" name="Rectangle 177">
              <a:extLst>
                <a:ext uri="{FF2B5EF4-FFF2-40B4-BE49-F238E27FC236}">
                  <a16:creationId xmlns:a16="http://schemas.microsoft.com/office/drawing/2014/main" id="{C5AA803B-911B-4658-B789-682CD722CBF8}"/>
                </a:ext>
              </a:extLst>
            </p:cNvPr>
            <p:cNvSpPr/>
            <p:nvPr/>
          </p:nvSpPr>
          <p:spPr>
            <a:xfrm>
              <a:off x="6884818"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9" name="Rectangle 178">
              <a:extLst>
                <a:ext uri="{FF2B5EF4-FFF2-40B4-BE49-F238E27FC236}">
                  <a16:creationId xmlns:a16="http://schemas.microsoft.com/office/drawing/2014/main" id="{0BC978A2-B306-49DB-B655-F56D1DF9513B}"/>
                </a:ext>
              </a:extLst>
            </p:cNvPr>
            <p:cNvSpPr/>
            <p:nvPr/>
          </p:nvSpPr>
          <p:spPr>
            <a:xfrm>
              <a:off x="7162622" y="3655709"/>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0" name="Rectangle 179">
            <a:extLst>
              <a:ext uri="{FF2B5EF4-FFF2-40B4-BE49-F238E27FC236}">
                <a16:creationId xmlns:a16="http://schemas.microsoft.com/office/drawing/2014/main" id="{D655B794-F0DB-44F8-9F39-158B2648F28E}"/>
              </a:ext>
            </a:extLst>
          </p:cNvPr>
          <p:cNvSpPr/>
          <p:nvPr/>
        </p:nvSpPr>
        <p:spPr>
          <a:xfrm>
            <a:off x="4715518"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1" name="Rectangle 180">
            <a:extLst>
              <a:ext uri="{FF2B5EF4-FFF2-40B4-BE49-F238E27FC236}">
                <a16:creationId xmlns:a16="http://schemas.microsoft.com/office/drawing/2014/main" id="{1EA91F44-FE7A-4ADE-9E07-B58F178C59F3}"/>
              </a:ext>
            </a:extLst>
          </p:cNvPr>
          <p:cNvSpPr/>
          <p:nvPr/>
        </p:nvSpPr>
        <p:spPr>
          <a:xfrm>
            <a:off x="4993322"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2" name="Rectangle 181">
            <a:extLst>
              <a:ext uri="{FF2B5EF4-FFF2-40B4-BE49-F238E27FC236}">
                <a16:creationId xmlns:a16="http://schemas.microsoft.com/office/drawing/2014/main" id="{B4CA81EC-86F2-447B-99E8-F94A14865C97}"/>
              </a:ext>
            </a:extLst>
          </p:cNvPr>
          <p:cNvSpPr/>
          <p:nvPr/>
        </p:nvSpPr>
        <p:spPr>
          <a:xfrm>
            <a:off x="5271126"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3" name="Rectangle 182">
            <a:extLst>
              <a:ext uri="{FF2B5EF4-FFF2-40B4-BE49-F238E27FC236}">
                <a16:creationId xmlns:a16="http://schemas.microsoft.com/office/drawing/2014/main" id="{4B009F04-6EDD-4ABE-8F14-B4E8D457ADF3}"/>
              </a:ext>
            </a:extLst>
          </p:cNvPr>
          <p:cNvSpPr/>
          <p:nvPr/>
        </p:nvSpPr>
        <p:spPr>
          <a:xfrm>
            <a:off x="5548930" y="3931538"/>
            <a:ext cx="232420" cy="23633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4" name="Rectangle 183">
            <a:extLst>
              <a:ext uri="{FF2B5EF4-FFF2-40B4-BE49-F238E27FC236}">
                <a16:creationId xmlns:a16="http://schemas.microsoft.com/office/drawing/2014/main" id="{C5717606-D017-4009-A6A4-A3FFED173474}"/>
              </a:ext>
            </a:extLst>
          </p:cNvPr>
          <p:cNvSpPr/>
          <p:nvPr/>
        </p:nvSpPr>
        <p:spPr>
          <a:xfrm>
            <a:off x="3531089" y="3863944"/>
            <a:ext cx="2322080" cy="369091"/>
          </a:xfrm>
          <a:prstGeom prst="rect">
            <a:avLst/>
          </a:pr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 name="Group 2"/>
          <p:cNvGrpSpPr/>
          <p:nvPr/>
        </p:nvGrpSpPr>
        <p:grpSpPr>
          <a:xfrm>
            <a:off x="3613729" y="3439003"/>
            <a:ext cx="510224" cy="236334"/>
            <a:chOff x="3604302" y="3434131"/>
            <a:chExt cx="510224" cy="236334"/>
          </a:xfrm>
          <a:solidFill>
            <a:schemeClr val="accent6">
              <a:lumMod val="60000"/>
              <a:lumOff val="40000"/>
            </a:schemeClr>
          </a:solidFill>
        </p:grpSpPr>
        <p:sp>
          <p:nvSpPr>
            <p:cNvPr id="185" name="Rectangle 184">
              <a:extLst>
                <a:ext uri="{FF2B5EF4-FFF2-40B4-BE49-F238E27FC236}">
                  <a16:creationId xmlns:a16="http://schemas.microsoft.com/office/drawing/2014/main" id="{B81F7E52-794D-4EAA-AE29-E101F4133E12}"/>
                </a:ext>
              </a:extLst>
            </p:cNvPr>
            <p:cNvSpPr/>
            <p:nvPr/>
          </p:nvSpPr>
          <p:spPr>
            <a:xfrm>
              <a:off x="3604302" y="3434131"/>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Rectangle 185">
              <a:extLst>
                <a:ext uri="{FF2B5EF4-FFF2-40B4-BE49-F238E27FC236}">
                  <a16:creationId xmlns:a16="http://schemas.microsoft.com/office/drawing/2014/main" id="{9C0FBC34-401E-47F3-9EC6-AF92ECB16382}"/>
                </a:ext>
              </a:extLst>
            </p:cNvPr>
            <p:cNvSpPr/>
            <p:nvPr/>
          </p:nvSpPr>
          <p:spPr>
            <a:xfrm>
              <a:off x="3882106" y="3434131"/>
              <a:ext cx="232420" cy="236334"/>
            </a:xfrm>
            <a:prstGeom prst="rect">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7" name="Rectangle 186">
            <a:extLst>
              <a:ext uri="{FF2B5EF4-FFF2-40B4-BE49-F238E27FC236}">
                <a16:creationId xmlns:a16="http://schemas.microsoft.com/office/drawing/2014/main" id="{55A12E1F-63DA-4A76-9EAC-77FE2E93618C}"/>
              </a:ext>
            </a:extLst>
          </p:cNvPr>
          <p:cNvSpPr/>
          <p:nvPr/>
        </p:nvSpPr>
        <p:spPr>
          <a:xfrm>
            <a:off x="3602240" y="3930560"/>
            <a:ext cx="232420" cy="236334"/>
          </a:xfrm>
          <a:prstGeom prst="rect">
            <a:avLst/>
          </a:prstGeom>
          <a:solidFill>
            <a:srgbClr val="00B0F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1" name="TextBox 190">
            <a:extLst>
              <a:ext uri="{FF2B5EF4-FFF2-40B4-BE49-F238E27FC236}">
                <a16:creationId xmlns:a16="http://schemas.microsoft.com/office/drawing/2014/main" id="{58CC251D-FA6B-4A96-BDB9-F4309BB3DEE2}"/>
              </a:ext>
            </a:extLst>
          </p:cNvPr>
          <p:cNvSpPr txBox="1"/>
          <p:nvPr/>
        </p:nvSpPr>
        <p:spPr>
          <a:xfrm>
            <a:off x="3571953" y="3394804"/>
            <a:ext cx="2261208" cy="338554"/>
          </a:xfrm>
          <a:prstGeom prst="rect">
            <a:avLst/>
          </a:prstGeom>
          <a:solidFill>
            <a:schemeClr val="bg1"/>
          </a:solidFill>
        </p:spPr>
        <p:txBody>
          <a:bodyPr wrap="square" rtlCol="0">
            <a:spAutoFit/>
          </a:bodyPr>
          <a:lstStyle/>
          <a:p>
            <a:pPr algn="ctr"/>
            <a:r>
              <a:rPr lang="en-US" sz="1600" dirty="0"/>
              <a:t>Free large page</a:t>
            </a:r>
          </a:p>
        </p:txBody>
      </p:sp>
      <p:grpSp>
        <p:nvGrpSpPr>
          <p:cNvPr id="96" name="Group 95">
            <a:extLst>
              <a:ext uri="{FF2B5EF4-FFF2-40B4-BE49-F238E27FC236}">
                <a16:creationId xmlns:a16="http://schemas.microsoft.com/office/drawing/2014/main" id="{94623E17-A8CE-4717-B120-B46423A1FA96}"/>
              </a:ext>
            </a:extLst>
          </p:cNvPr>
          <p:cNvGrpSpPr/>
          <p:nvPr/>
        </p:nvGrpSpPr>
        <p:grpSpPr>
          <a:xfrm>
            <a:off x="190738" y="1006289"/>
            <a:ext cx="8886587" cy="1716990"/>
            <a:chOff x="190738" y="1006289"/>
            <a:chExt cx="8886587" cy="1716990"/>
          </a:xfrm>
        </p:grpSpPr>
        <p:sp>
          <p:nvSpPr>
            <p:cNvPr id="97" name="TextBox 96">
              <a:extLst>
                <a:ext uri="{FF2B5EF4-FFF2-40B4-BE49-F238E27FC236}">
                  <a16:creationId xmlns:a16="http://schemas.microsoft.com/office/drawing/2014/main" id="{F9E09B57-410A-4C4F-A0BA-C650DE8864A0}"/>
                </a:ext>
              </a:extLst>
            </p:cNvPr>
            <p:cNvSpPr txBox="1"/>
            <p:nvPr/>
          </p:nvSpPr>
          <p:spPr>
            <a:xfrm>
              <a:off x="7473922" y="2261614"/>
              <a:ext cx="1462260" cy="461665"/>
            </a:xfrm>
            <a:prstGeom prst="rect">
              <a:avLst/>
            </a:prstGeom>
            <a:noFill/>
          </p:spPr>
          <p:txBody>
            <a:bodyPr wrap="none" rtlCol="0">
              <a:spAutoFit/>
            </a:bodyPr>
            <a:lstStyle/>
            <a:p>
              <a:r>
                <a:rPr lang="en-US" sz="2400" b="1" i="1" dirty="0">
                  <a:solidFill>
                    <a:schemeClr val="bg1">
                      <a:lumMod val="75000"/>
                    </a:schemeClr>
                  </a:solidFill>
                </a:rPr>
                <a:t>Hardware</a:t>
              </a:r>
            </a:p>
          </p:txBody>
        </p:sp>
        <p:grpSp>
          <p:nvGrpSpPr>
            <p:cNvPr id="98" name="Group 97">
              <a:extLst>
                <a:ext uri="{FF2B5EF4-FFF2-40B4-BE49-F238E27FC236}">
                  <a16:creationId xmlns:a16="http://schemas.microsoft.com/office/drawing/2014/main" id="{83F0AF04-1889-4372-9D34-A1CD131A12AC}"/>
                </a:ext>
              </a:extLst>
            </p:cNvPr>
            <p:cNvGrpSpPr/>
            <p:nvPr/>
          </p:nvGrpSpPr>
          <p:grpSpPr>
            <a:xfrm>
              <a:off x="190738" y="1006289"/>
              <a:ext cx="8886587" cy="1460686"/>
              <a:chOff x="190738" y="1006289"/>
              <a:chExt cx="8886587" cy="1460686"/>
            </a:xfrm>
          </p:grpSpPr>
          <p:cxnSp>
            <p:nvCxnSpPr>
              <p:cNvPr id="99" name="Straight Arrow Connector 98">
                <a:extLst>
                  <a:ext uri="{FF2B5EF4-FFF2-40B4-BE49-F238E27FC236}">
                    <a16:creationId xmlns:a16="http://schemas.microsoft.com/office/drawing/2014/main" id="{E05AAAF2-ECF4-46BA-9B58-F5FB2FD3F1CF}"/>
                  </a:ext>
                </a:extLst>
              </p:cNvPr>
              <p:cNvCxnSpPr>
                <a:cxnSpLocks/>
              </p:cNvCxnSpPr>
              <p:nvPr/>
            </p:nvCxnSpPr>
            <p:spPr>
              <a:xfrm>
                <a:off x="190738" y="2466975"/>
                <a:ext cx="3487644" cy="0"/>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100" name="TextBox 99">
                <a:extLst>
                  <a:ext uri="{FF2B5EF4-FFF2-40B4-BE49-F238E27FC236}">
                    <a16:creationId xmlns:a16="http://schemas.microsoft.com/office/drawing/2014/main" id="{C55B2EC0-6870-446D-94A2-47C7916F6C8F}"/>
                  </a:ext>
                </a:extLst>
              </p:cNvPr>
              <p:cNvSpPr txBox="1"/>
              <p:nvPr/>
            </p:nvSpPr>
            <p:spPr>
              <a:xfrm>
                <a:off x="638864" y="1006289"/>
                <a:ext cx="1887376" cy="461665"/>
              </a:xfrm>
              <a:prstGeom prst="rect">
                <a:avLst/>
              </a:prstGeom>
              <a:noFill/>
            </p:spPr>
            <p:txBody>
              <a:bodyPr wrap="none" rtlCol="0">
                <a:spAutoFit/>
              </a:bodyPr>
              <a:lstStyle/>
              <a:p>
                <a:r>
                  <a:rPr lang="en-US" sz="2400" b="1" i="1" dirty="0">
                    <a:solidFill>
                      <a:schemeClr val="bg1">
                        <a:lumMod val="75000"/>
                      </a:schemeClr>
                    </a:solidFill>
                  </a:rPr>
                  <a:t>GPU Runtime</a:t>
                </a:r>
              </a:p>
            </p:txBody>
          </p:sp>
          <p:cxnSp>
            <p:nvCxnSpPr>
              <p:cNvPr id="101" name="Straight Arrow Connector 100">
                <a:extLst>
                  <a:ext uri="{FF2B5EF4-FFF2-40B4-BE49-F238E27FC236}">
                    <a16:creationId xmlns:a16="http://schemas.microsoft.com/office/drawing/2014/main" id="{001245CD-7FBA-47EA-88DC-97E29782B26D}"/>
                  </a:ext>
                </a:extLst>
              </p:cNvPr>
              <p:cNvCxnSpPr>
                <a:cxnSpLocks/>
              </p:cNvCxnSpPr>
              <p:nvPr/>
            </p:nvCxnSpPr>
            <p:spPr>
              <a:xfrm flipV="1">
                <a:off x="3678382" y="1827847"/>
                <a:ext cx="5398943" cy="25472"/>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7DAA9236-5334-4BAE-A09D-4F7DD70DA327}"/>
                  </a:ext>
                </a:extLst>
              </p:cNvPr>
              <p:cNvCxnSpPr>
                <a:cxnSpLocks/>
              </p:cNvCxnSpPr>
              <p:nvPr/>
            </p:nvCxnSpPr>
            <p:spPr>
              <a:xfrm>
                <a:off x="3678382" y="1846897"/>
                <a:ext cx="0" cy="598598"/>
              </a:xfrm>
              <a:prstGeom prst="straightConnector1">
                <a:avLst/>
              </a:prstGeom>
              <a:ln w="25400">
                <a:solidFill>
                  <a:schemeClr val="bg1">
                    <a:lumMod val="75000"/>
                  </a:schemeClr>
                </a:solidFill>
                <a:prstDash val="dashDot"/>
                <a:tailEnd type="none"/>
              </a:ln>
            </p:spPr>
            <p:style>
              <a:lnRef idx="1">
                <a:schemeClr val="accent1"/>
              </a:lnRef>
              <a:fillRef idx="0">
                <a:schemeClr val="accent1"/>
              </a:fillRef>
              <a:effectRef idx="0">
                <a:schemeClr val="accent1"/>
              </a:effectRef>
              <a:fontRef idx="minor">
                <a:schemeClr val="tx1"/>
              </a:fontRef>
            </p:style>
          </p:cxnSp>
        </p:grpSp>
      </p:grpSp>
      <p:cxnSp>
        <p:nvCxnSpPr>
          <p:cNvPr id="103" name="Straight Arrow Connector 102">
            <a:extLst>
              <a:ext uri="{FF2B5EF4-FFF2-40B4-BE49-F238E27FC236}">
                <a16:creationId xmlns:a16="http://schemas.microsoft.com/office/drawing/2014/main" id="{7FF33258-B62F-4A27-AAE1-77059EA22CB7}"/>
              </a:ext>
            </a:extLst>
          </p:cNvPr>
          <p:cNvCxnSpPr>
            <a:cxnSpLocks/>
          </p:cNvCxnSpPr>
          <p:nvPr/>
        </p:nvCxnSpPr>
        <p:spPr>
          <a:xfrm flipH="1">
            <a:off x="6359590" y="1235671"/>
            <a:ext cx="894" cy="246543"/>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77445439-FF46-4F30-B0BC-E71D31CCC602}"/>
              </a:ext>
            </a:extLst>
          </p:cNvPr>
          <p:cNvCxnSpPr>
            <a:cxnSpLocks/>
          </p:cNvCxnSpPr>
          <p:nvPr/>
        </p:nvCxnSpPr>
        <p:spPr>
          <a:xfrm flipH="1">
            <a:off x="2526242" y="1252290"/>
            <a:ext cx="3855508" cy="0"/>
          </a:xfrm>
          <a:prstGeom prst="straightConnector1">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D53DE05A-2FA0-4739-948D-C61877165133}"/>
              </a:ext>
            </a:extLst>
          </p:cNvPr>
          <p:cNvCxnSpPr>
            <a:cxnSpLocks/>
          </p:cNvCxnSpPr>
          <p:nvPr/>
        </p:nvCxnSpPr>
        <p:spPr>
          <a:xfrm flipV="1">
            <a:off x="2526240" y="1252290"/>
            <a:ext cx="0" cy="215664"/>
          </a:xfrm>
          <a:prstGeom prst="straightConnector1">
            <a:avLst/>
          </a:prstGeom>
          <a:ln w="25400">
            <a:solidFill>
              <a:schemeClr val="tx1"/>
            </a:solidFill>
            <a:headEnd type="triangle" w="lg" len="lg"/>
            <a:tailEnd type="non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59DD98B6-F752-42A5-937B-9CFACE2FEC18}"/>
              </a:ext>
            </a:extLst>
          </p:cNvPr>
          <p:cNvSpPr txBox="1"/>
          <p:nvPr/>
        </p:nvSpPr>
        <p:spPr>
          <a:xfrm>
            <a:off x="6886913" y="1059557"/>
            <a:ext cx="1773755" cy="369332"/>
          </a:xfrm>
          <a:prstGeom prst="rect">
            <a:avLst/>
          </a:prstGeom>
          <a:noFill/>
        </p:spPr>
        <p:txBody>
          <a:bodyPr wrap="none" rtlCol="0">
            <a:spAutoFit/>
          </a:bodyPr>
          <a:lstStyle/>
          <a:p>
            <a:r>
              <a:rPr lang="en-US" dirty="0"/>
              <a:t>List of free pages</a:t>
            </a:r>
          </a:p>
        </p:txBody>
      </p:sp>
      <p:sp>
        <p:nvSpPr>
          <p:cNvPr id="107" name="Oval 106">
            <a:extLst>
              <a:ext uri="{FF2B5EF4-FFF2-40B4-BE49-F238E27FC236}">
                <a16:creationId xmlns:a16="http://schemas.microsoft.com/office/drawing/2014/main" id="{820B99B7-C2DE-400F-8684-21FCC880E281}"/>
              </a:ext>
            </a:extLst>
          </p:cNvPr>
          <p:cNvSpPr/>
          <p:nvPr/>
        </p:nvSpPr>
        <p:spPr>
          <a:xfrm>
            <a:off x="6524574" y="1091124"/>
            <a:ext cx="306198" cy="30619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2</a:t>
            </a:r>
          </a:p>
        </p:txBody>
      </p:sp>
      <p:sp>
        <p:nvSpPr>
          <p:cNvPr id="108" name="Rectangle 107">
            <a:extLst>
              <a:ext uri="{FF2B5EF4-FFF2-40B4-BE49-F238E27FC236}">
                <a16:creationId xmlns:a16="http://schemas.microsoft.com/office/drawing/2014/main" id="{7CEFB19D-1A04-4E76-8E34-BA133D02DA8C}"/>
              </a:ext>
            </a:extLst>
          </p:cNvPr>
          <p:cNvSpPr/>
          <p:nvPr/>
        </p:nvSpPr>
        <p:spPr>
          <a:xfrm>
            <a:off x="3927876" y="1315858"/>
            <a:ext cx="1905285" cy="1139077"/>
          </a:xfrm>
          <a:prstGeom prst="rect">
            <a:avLst/>
          </a:prstGeom>
          <a:solidFill>
            <a:schemeClr val="bg1">
              <a:alpha val="7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0" name="TextBox 109">
            <a:extLst>
              <a:ext uri="{FF2B5EF4-FFF2-40B4-BE49-F238E27FC236}">
                <a16:creationId xmlns:a16="http://schemas.microsoft.com/office/drawing/2014/main" id="{58CC251D-FA6B-4A96-BDB9-F4309BB3DEE2}"/>
              </a:ext>
            </a:extLst>
          </p:cNvPr>
          <p:cNvSpPr txBox="1"/>
          <p:nvPr/>
        </p:nvSpPr>
        <p:spPr>
          <a:xfrm>
            <a:off x="3560307" y="3885165"/>
            <a:ext cx="2261208" cy="338554"/>
          </a:xfrm>
          <a:prstGeom prst="rect">
            <a:avLst/>
          </a:prstGeom>
          <a:solidFill>
            <a:schemeClr val="bg1"/>
          </a:solidFill>
        </p:spPr>
        <p:txBody>
          <a:bodyPr wrap="square" rtlCol="0">
            <a:spAutoFit/>
          </a:bodyPr>
          <a:lstStyle/>
          <a:p>
            <a:pPr algn="ctr"/>
            <a:r>
              <a:rPr lang="en-US" sz="1600" dirty="0"/>
              <a:t>Free large page</a:t>
            </a:r>
          </a:p>
        </p:txBody>
      </p:sp>
    </p:spTree>
    <p:extLst>
      <p:ext uri="{BB962C8B-B14F-4D97-AF65-F5344CB8AC3E}">
        <p14:creationId xmlns:p14="http://schemas.microsoft.com/office/powerpoint/2010/main" val="97953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randombar(horizontal)">
                                      <p:cBhvr>
                                        <p:cTn id="7" dur="500"/>
                                        <p:tgtEl>
                                          <p:spTgt spid="16"/>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randombar(horizontal)">
                                      <p:cBhvr>
                                        <p:cTn id="10" dur="500"/>
                                        <p:tgtEl>
                                          <p:spTgt spid="14"/>
                                        </p:tgtEl>
                                      </p:cBhvr>
                                    </p:animEffect>
                                  </p:childTnLst>
                                </p:cTn>
                              </p:par>
                              <p:par>
                                <p:cTn id="11" presetID="14" presetClass="entr" presetSubtype="1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randombar(horizontal)">
                                      <p:cBhvr>
                                        <p:cTn id="13" dur="500"/>
                                        <p:tgtEl>
                                          <p:spTgt spid="15"/>
                                        </p:tgtEl>
                                      </p:cBhvr>
                                    </p:animEffect>
                                  </p:childTnLst>
                                </p:cTn>
                              </p:par>
                              <p:par>
                                <p:cTn id="14" presetID="14" presetClass="entr" presetSubtype="10"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randombar(horizontal)">
                                      <p:cBhvr>
                                        <p:cTn id="16" dur="500"/>
                                        <p:tgtEl>
                                          <p:spTgt spid="77"/>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37"/>
                                        </p:tgtEl>
                                        <p:attrNameLst>
                                          <p:attrName>style.visibility</p:attrName>
                                        </p:attrNameLst>
                                      </p:cBhvr>
                                      <p:to>
                                        <p:strVal val="visible"/>
                                      </p:to>
                                    </p:set>
                                    <p:animEffect transition="in" filter="randombar(horizontal)">
                                      <p:cBhvr>
                                        <p:cTn id="21" dur="500"/>
                                        <p:tgtEl>
                                          <p:spTgt spid="13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123"/>
                                        </p:tgtEl>
                                        <p:attrNameLst>
                                          <p:attrName>style.visibility</p:attrName>
                                        </p:attrNameLst>
                                      </p:cBhvr>
                                      <p:to>
                                        <p:strVal val="visible"/>
                                      </p:to>
                                    </p:set>
                                    <p:animEffect transition="in" filter="randombar(horizontal)">
                                      <p:cBhvr>
                                        <p:cTn id="24" dur="500"/>
                                        <p:tgtEl>
                                          <p:spTgt spid="123"/>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randombar(horizontal)">
                                      <p:cBhvr>
                                        <p:cTn id="27" dur="500"/>
                                        <p:tgtEl>
                                          <p:spTgt spid="13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161"/>
                                        </p:tgtEl>
                                        <p:attrNameLst>
                                          <p:attrName>style.visibility</p:attrName>
                                        </p:attrNameLst>
                                      </p:cBhvr>
                                      <p:to>
                                        <p:strVal val="visible"/>
                                      </p:to>
                                    </p:set>
                                    <p:animEffect transition="in" filter="randombar(horizontal)">
                                      <p:cBhvr>
                                        <p:cTn id="30" dur="500"/>
                                        <p:tgtEl>
                                          <p:spTgt spid="161"/>
                                        </p:tgtEl>
                                      </p:cBhvr>
                                    </p:animEffect>
                                  </p:childTnLst>
                                </p:cTn>
                              </p:par>
                              <p:par>
                                <p:cTn id="31" presetID="14" presetClass="entr" presetSubtype="10" fill="hold" grpId="0" nodeType="withEffect">
                                  <p:stCondLst>
                                    <p:cond delay="0"/>
                                  </p:stCondLst>
                                  <p:childTnLst>
                                    <p:set>
                                      <p:cBhvr>
                                        <p:cTn id="32" dur="1" fill="hold">
                                          <p:stCondLst>
                                            <p:cond delay="0"/>
                                          </p:stCondLst>
                                        </p:cTn>
                                        <p:tgtEl>
                                          <p:spTgt spid="184"/>
                                        </p:tgtEl>
                                        <p:attrNameLst>
                                          <p:attrName>style.visibility</p:attrName>
                                        </p:attrNameLst>
                                      </p:cBhvr>
                                      <p:to>
                                        <p:strVal val="visible"/>
                                      </p:to>
                                    </p:set>
                                    <p:animEffect transition="in" filter="randombar(horizontal)">
                                      <p:cBhvr>
                                        <p:cTn id="33" dur="500"/>
                                        <p:tgtEl>
                                          <p:spTgt spid="184"/>
                                        </p:tgtEl>
                                      </p:cBhvr>
                                    </p:animEffect>
                                  </p:childTnLst>
                                </p:cTn>
                              </p:par>
                            </p:childTnLst>
                          </p:cTn>
                        </p:par>
                        <p:par>
                          <p:cTn id="34" fill="hold">
                            <p:stCondLst>
                              <p:cond delay="500"/>
                            </p:stCondLst>
                            <p:childTnLst>
                              <p:par>
                                <p:cTn id="35" presetID="14" presetClass="entr" presetSubtype="10" fill="hold" nodeType="afterEffect">
                                  <p:stCondLst>
                                    <p:cond delay="0"/>
                                  </p:stCondLst>
                                  <p:childTnLst>
                                    <p:set>
                                      <p:cBhvr>
                                        <p:cTn id="36" dur="1" fill="hold">
                                          <p:stCondLst>
                                            <p:cond delay="0"/>
                                          </p:stCondLst>
                                        </p:cTn>
                                        <p:tgtEl>
                                          <p:spTgt spid="114"/>
                                        </p:tgtEl>
                                        <p:attrNameLst>
                                          <p:attrName>style.visibility</p:attrName>
                                        </p:attrNameLst>
                                      </p:cBhvr>
                                      <p:to>
                                        <p:strVal val="visible"/>
                                      </p:to>
                                    </p:set>
                                    <p:animEffect transition="in" filter="randombar(horizontal)">
                                      <p:cBhvr>
                                        <p:cTn id="37" dur="500"/>
                                        <p:tgtEl>
                                          <p:spTgt spid="11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33"/>
                                        </p:tgtEl>
                                        <p:attrNameLst>
                                          <p:attrName>style.visibility</p:attrName>
                                        </p:attrNameLst>
                                      </p:cBhvr>
                                      <p:to>
                                        <p:strVal val="visible"/>
                                      </p:to>
                                    </p:set>
                                    <p:animEffect transition="in" filter="randombar(horizontal)">
                                      <p:cBhvr>
                                        <p:cTn id="40" dur="500"/>
                                        <p:tgtEl>
                                          <p:spTgt spid="133"/>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134"/>
                                        </p:tgtEl>
                                        <p:attrNameLst>
                                          <p:attrName>style.visibility</p:attrName>
                                        </p:attrNameLst>
                                      </p:cBhvr>
                                      <p:to>
                                        <p:strVal val="visible"/>
                                      </p:to>
                                    </p:set>
                                    <p:animEffect transition="in" filter="randombar(horizontal)">
                                      <p:cBhvr>
                                        <p:cTn id="43" dur="500"/>
                                        <p:tgtEl>
                                          <p:spTgt spid="13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135"/>
                                        </p:tgtEl>
                                        <p:attrNameLst>
                                          <p:attrName>style.visibility</p:attrName>
                                        </p:attrNameLst>
                                      </p:cBhvr>
                                      <p:to>
                                        <p:strVal val="visible"/>
                                      </p:to>
                                    </p:set>
                                    <p:animEffect transition="in" filter="randombar(horizontal)">
                                      <p:cBhvr>
                                        <p:cTn id="46" dur="500"/>
                                        <p:tgtEl>
                                          <p:spTgt spid="13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136"/>
                                        </p:tgtEl>
                                        <p:attrNameLst>
                                          <p:attrName>style.visibility</p:attrName>
                                        </p:attrNameLst>
                                      </p:cBhvr>
                                      <p:to>
                                        <p:strVal val="visible"/>
                                      </p:to>
                                    </p:set>
                                    <p:animEffect transition="in" filter="randombar(horizontal)">
                                      <p:cBhvr>
                                        <p:cTn id="49" dur="500"/>
                                        <p:tgtEl>
                                          <p:spTgt spid="136"/>
                                        </p:tgtEl>
                                      </p:cBhvr>
                                    </p:animEffect>
                                  </p:childTnLst>
                                </p:cTn>
                              </p:par>
                              <p:par>
                                <p:cTn id="50" presetID="14" presetClass="entr" presetSubtype="10" fill="hold" nodeType="withEffect">
                                  <p:stCondLst>
                                    <p:cond delay="0"/>
                                  </p:stCondLst>
                                  <p:childTnLst>
                                    <p:set>
                                      <p:cBhvr>
                                        <p:cTn id="51" dur="1" fill="hold">
                                          <p:stCondLst>
                                            <p:cond delay="0"/>
                                          </p:stCondLst>
                                        </p:cTn>
                                        <p:tgtEl>
                                          <p:spTgt spid="139"/>
                                        </p:tgtEl>
                                        <p:attrNameLst>
                                          <p:attrName>style.visibility</p:attrName>
                                        </p:attrNameLst>
                                      </p:cBhvr>
                                      <p:to>
                                        <p:strVal val="visible"/>
                                      </p:to>
                                    </p:set>
                                    <p:animEffect transition="in" filter="randombar(horizontal)">
                                      <p:cBhvr>
                                        <p:cTn id="52" dur="500"/>
                                        <p:tgtEl>
                                          <p:spTgt spid="139"/>
                                        </p:tgtEl>
                                      </p:cBhvr>
                                    </p:animEffect>
                                  </p:childTnLst>
                                </p:cTn>
                              </p:par>
                              <p:par>
                                <p:cTn id="53" presetID="14" presetClass="entr" presetSubtype="10" fill="hold" nodeType="withEffect">
                                  <p:stCondLst>
                                    <p:cond delay="0"/>
                                  </p:stCondLst>
                                  <p:childTnLst>
                                    <p:set>
                                      <p:cBhvr>
                                        <p:cTn id="54" dur="1" fill="hold">
                                          <p:stCondLst>
                                            <p:cond delay="0"/>
                                          </p:stCondLst>
                                        </p:cTn>
                                        <p:tgtEl>
                                          <p:spTgt spid="148"/>
                                        </p:tgtEl>
                                        <p:attrNameLst>
                                          <p:attrName>style.visibility</p:attrName>
                                        </p:attrNameLst>
                                      </p:cBhvr>
                                      <p:to>
                                        <p:strVal val="visible"/>
                                      </p:to>
                                    </p:set>
                                    <p:animEffect transition="in" filter="randombar(horizontal)">
                                      <p:cBhvr>
                                        <p:cTn id="55" dur="500"/>
                                        <p:tgtEl>
                                          <p:spTgt spid="148"/>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157"/>
                                        </p:tgtEl>
                                        <p:attrNameLst>
                                          <p:attrName>style.visibility</p:attrName>
                                        </p:attrNameLst>
                                      </p:cBhvr>
                                      <p:to>
                                        <p:strVal val="visible"/>
                                      </p:to>
                                    </p:set>
                                    <p:animEffect transition="in" filter="randombar(horizontal)">
                                      <p:cBhvr>
                                        <p:cTn id="58" dur="500"/>
                                        <p:tgtEl>
                                          <p:spTgt spid="157"/>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158"/>
                                        </p:tgtEl>
                                        <p:attrNameLst>
                                          <p:attrName>style.visibility</p:attrName>
                                        </p:attrNameLst>
                                      </p:cBhvr>
                                      <p:to>
                                        <p:strVal val="visible"/>
                                      </p:to>
                                    </p:set>
                                    <p:animEffect transition="in" filter="randombar(horizontal)">
                                      <p:cBhvr>
                                        <p:cTn id="61" dur="500"/>
                                        <p:tgtEl>
                                          <p:spTgt spid="158"/>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159"/>
                                        </p:tgtEl>
                                        <p:attrNameLst>
                                          <p:attrName>style.visibility</p:attrName>
                                        </p:attrNameLst>
                                      </p:cBhvr>
                                      <p:to>
                                        <p:strVal val="visible"/>
                                      </p:to>
                                    </p:set>
                                    <p:animEffect transition="in" filter="randombar(horizontal)">
                                      <p:cBhvr>
                                        <p:cTn id="64" dur="500"/>
                                        <p:tgtEl>
                                          <p:spTgt spid="159"/>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160"/>
                                        </p:tgtEl>
                                        <p:attrNameLst>
                                          <p:attrName>style.visibility</p:attrName>
                                        </p:attrNameLst>
                                      </p:cBhvr>
                                      <p:to>
                                        <p:strVal val="visible"/>
                                      </p:to>
                                    </p:set>
                                    <p:animEffect transition="in" filter="randombar(horizontal)">
                                      <p:cBhvr>
                                        <p:cTn id="67" dur="500"/>
                                        <p:tgtEl>
                                          <p:spTgt spid="160"/>
                                        </p:tgtEl>
                                      </p:cBhvr>
                                    </p:animEffect>
                                  </p:childTnLst>
                                </p:cTn>
                              </p:par>
                              <p:par>
                                <p:cTn id="68" presetID="14" presetClass="entr" presetSubtype="10" fill="hold" nodeType="withEffect">
                                  <p:stCondLst>
                                    <p:cond delay="0"/>
                                  </p:stCondLst>
                                  <p:childTnLst>
                                    <p:set>
                                      <p:cBhvr>
                                        <p:cTn id="69" dur="1" fill="hold">
                                          <p:stCondLst>
                                            <p:cond delay="0"/>
                                          </p:stCondLst>
                                        </p:cTn>
                                        <p:tgtEl>
                                          <p:spTgt spid="162"/>
                                        </p:tgtEl>
                                        <p:attrNameLst>
                                          <p:attrName>style.visibility</p:attrName>
                                        </p:attrNameLst>
                                      </p:cBhvr>
                                      <p:to>
                                        <p:strVal val="visible"/>
                                      </p:to>
                                    </p:set>
                                    <p:animEffect transition="in" filter="randombar(horizontal)">
                                      <p:cBhvr>
                                        <p:cTn id="70" dur="500"/>
                                        <p:tgtEl>
                                          <p:spTgt spid="162"/>
                                        </p:tgtEl>
                                      </p:cBhvr>
                                    </p:animEffect>
                                  </p:childTnLst>
                                </p:cTn>
                              </p:par>
                              <p:par>
                                <p:cTn id="71" presetID="14" presetClass="entr" presetSubtype="10" fill="hold" nodeType="withEffect">
                                  <p:stCondLst>
                                    <p:cond delay="0"/>
                                  </p:stCondLst>
                                  <p:childTnLst>
                                    <p:set>
                                      <p:cBhvr>
                                        <p:cTn id="72" dur="1" fill="hold">
                                          <p:stCondLst>
                                            <p:cond delay="0"/>
                                          </p:stCondLst>
                                        </p:cTn>
                                        <p:tgtEl>
                                          <p:spTgt spid="171"/>
                                        </p:tgtEl>
                                        <p:attrNameLst>
                                          <p:attrName>style.visibility</p:attrName>
                                        </p:attrNameLst>
                                      </p:cBhvr>
                                      <p:to>
                                        <p:strVal val="visible"/>
                                      </p:to>
                                    </p:set>
                                    <p:animEffect transition="in" filter="randombar(horizontal)">
                                      <p:cBhvr>
                                        <p:cTn id="73" dur="500"/>
                                        <p:tgtEl>
                                          <p:spTgt spid="171"/>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180"/>
                                        </p:tgtEl>
                                        <p:attrNameLst>
                                          <p:attrName>style.visibility</p:attrName>
                                        </p:attrNameLst>
                                      </p:cBhvr>
                                      <p:to>
                                        <p:strVal val="visible"/>
                                      </p:to>
                                    </p:set>
                                    <p:animEffect transition="in" filter="randombar(horizontal)">
                                      <p:cBhvr>
                                        <p:cTn id="76" dur="500"/>
                                        <p:tgtEl>
                                          <p:spTgt spid="18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181"/>
                                        </p:tgtEl>
                                        <p:attrNameLst>
                                          <p:attrName>style.visibility</p:attrName>
                                        </p:attrNameLst>
                                      </p:cBhvr>
                                      <p:to>
                                        <p:strVal val="visible"/>
                                      </p:to>
                                    </p:set>
                                    <p:animEffect transition="in" filter="randombar(horizontal)">
                                      <p:cBhvr>
                                        <p:cTn id="79" dur="500"/>
                                        <p:tgtEl>
                                          <p:spTgt spid="18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182"/>
                                        </p:tgtEl>
                                        <p:attrNameLst>
                                          <p:attrName>style.visibility</p:attrName>
                                        </p:attrNameLst>
                                      </p:cBhvr>
                                      <p:to>
                                        <p:strVal val="visible"/>
                                      </p:to>
                                    </p:set>
                                    <p:animEffect transition="in" filter="randombar(horizontal)">
                                      <p:cBhvr>
                                        <p:cTn id="82" dur="500"/>
                                        <p:tgtEl>
                                          <p:spTgt spid="18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183"/>
                                        </p:tgtEl>
                                        <p:attrNameLst>
                                          <p:attrName>style.visibility</p:attrName>
                                        </p:attrNameLst>
                                      </p:cBhvr>
                                      <p:to>
                                        <p:strVal val="visible"/>
                                      </p:to>
                                    </p:set>
                                    <p:animEffect transition="in" filter="randombar(horizontal)">
                                      <p:cBhvr>
                                        <p:cTn id="85" dur="500"/>
                                        <p:tgtEl>
                                          <p:spTgt spid="183"/>
                                        </p:tgtEl>
                                      </p:cBhvr>
                                    </p:animEffect>
                                  </p:childTnLst>
                                </p:cTn>
                              </p:par>
                              <p:par>
                                <p:cTn id="86" presetID="14" presetClass="entr" presetSubtype="10" fill="hold" nodeType="withEffect">
                                  <p:stCondLst>
                                    <p:cond delay="0"/>
                                  </p:stCondLst>
                                  <p:childTnLst>
                                    <p:set>
                                      <p:cBhvr>
                                        <p:cTn id="87" dur="1" fill="hold">
                                          <p:stCondLst>
                                            <p:cond delay="0"/>
                                          </p:stCondLst>
                                        </p:cTn>
                                        <p:tgtEl>
                                          <p:spTgt spid="124"/>
                                        </p:tgtEl>
                                        <p:attrNameLst>
                                          <p:attrName>style.visibility</p:attrName>
                                        </p:attrNameLst>
                                      </p:cBhvr>
                                      <p:to>
                                        <p:strVal val="visible"/>
                                      </p:to>
                                    </p:set>
                                    <p:animEffect transition="in" filter="randombar(horizontal)">
                                      <p:cBhvr>
                                        <p:cTn id="88" dur="500"/>
                                        <p:tgtEl>
                                          <p:spTgt spid="124"/>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187"/>
                                        </p:tgtEl>
                                        <p:attrNameLst>
                                          <p:attrName>style.visibility</p:attrName>
                                        </p:attrNameLst>
                                      </p:cBhvr>
                                      <p:to>
                                        <p:strVal val="visible"/>
                                      </p:to>
                                    </p:set>
                                    <p:animEffect transition="in" filter="randombar(horizontal)">
                                      <p:cBhvr>
                                        <p:cTn id="91" dur="500"/>
                                        <p:tgtEl>
                                          <p:spTgt spid="187"/>
                                        </p:tgtEl>
                                      </p:cBhvr>
                                    </p:animEffect>
                                  </p:childTnLst>
                                </p:cTn>
                              </p:par>
                              <p:par>
                                <p:cTn id="92" presetID="3" presetClass="entr" presetSubtype="10" fill="hold" nodeType="withEffect">
                                  <p:stCondLst>
                                    <p:cond delay="0"/>
                                  </p:stCondLst>
                                  <p:childTnLst>
                                    <p:set>
                                      <p:cBhvr>
                                        <p:cTn id="93" dur="1" fill="hold">
                                          <p:stCondLst>
                                            <p:cond delay="0"/>
                                          </p:stCondLst>
                                        </p:cTn>
                                        <p:tgtEl>
                                          <p:spTgt spid="3"/>
                                        </p:tgtEl>
                                        <p:attrNameLst>
                                          <p:attrName>style.visibility</p:attrName>
                                        </p:attrNameLst>
                                      </p:cBhvr>
                                      <p:to>
                                        <p:strVal val="visible"/>
                                      </p:to>
                                    </p:set>
                                    <p:animEffect transition="in" filter="blinds(horizontal)">
                                      <p:cBhvr>
                                        <p:cTn id="94" dur="500"/>
                                        <p:tgtEl>
                                          <p:spTgt spid="3"/>
                                        </p:tgtEl>
                                      </p:cBhvr>
                                    </p:animEffect>
                                  </p:childTnLst>
                                </p:cTn>
                              </p:par>
                              <p:par>
                                <p:cTn id="95" presetID="14" presetClass="entr" presetSubtype="10" fill="hold" nodeType="withEffect">
                                  <p:stCondLst>
                                    <p:cond delay="0"/>
                                  </p:stCondLst>
                                  <p:childTnLst>
                                    <p:set>
                                      <p:cBhvr>
                                        <p:cTn id="96" dur="1" fill="hold">
                                          <p:stCondLst>
                                            <p:cond delay="0"/>
                                          </p:stCondLst>
                                        </p:cTn>
                                        <p:tgtEl>
                                          <p:spTgt spid="104"/>
                                        </p:tgtEl>
                                        <p:attrNameLst>
                                          <p:attrName>style.visibility</p:attrName>
                                        </p:attrNameLst>
                                      </p:cBhvr>
                                      <p:to>
                                        <p:strVal val="visible"/>
                                      </p:to>
                                    </p:set>
                                    <p:animEffect transition="in" filter="randombar(horizontal)">
                                      <p:cBhvr>
                                        <p:cTn id="97" dur="500"/>
                                        <p:tgtEl>
                                          <p:spTgt spid="104"/>
                                        </p:tgtEl>
                                      </p:cBhvr>
                                    </p:animEffect>
                                  </p:childTnLst>
                                </p:cTn>
                              </p:par>
                            </p:childTnLst>
                          </p:cTn>
                        </p:par>
                      </p:childTnLst>
                    </p:cTn>
                  </p:par>
                  <p:par>
                    <p:cTn id="98" fill="hold">
                      <p:stCondLst>
                        <p:cond delay="indefinite"/>
                      </p:stCondLst>
                      <p:childTnLst>
                        <p:par>
                          <p:cTn id="99" fill="hold">
                            <p:stCondLst>
                              <p:cond delay="0"/>
                            </p:stCondLst>
                            <p:childTnLst>
                              <p:par>
                                <p:cTn id="100" presetID="0" presetClass="path" presetSubtype="0" accel="50000" decel="50000" fill="hold" nodeType="clickEffect">
                                  <p:stCondLst>
                                    <p:cond delay="0"/>
                                  </p:stCondLst>
                                  <p:childTnLst>
                                    <p:animMotion origin="layout" path="M 8.33333E-7 -2.59259E-6 L 0.12153 -0.06852 " pathEditMode="relative" rAng="0" ptsTypes="AA">
                                      <p:cBhvr>
                                        <p:cTn id="101" dur="2000" fill="hold"/>
                                        <p:tgtEl>
                                          <p:spTgt spid="3"/>
                                        </p:tgtEl>
                                        <p:attrNameLst>
                                          <p:attrName>ppt_x</p:attrName>
                                          <p:attrName>ppt_y</p:attrName>
                                        </p:attrNameLst>
                                      </p:cBhvr>
                                      <p:rCtr x="6007" y="-3380"/>
                                    </p:animMotion>
                                  </p:childTnLst>
                                </p:cTn>
                              </p:par>
                            </p:childTnLst>
                          </p:cTn>
                        </p:par>
                        <p:par>
                          <p:cTn id="102" fill="hold">
                            <p:stCondLst>
                              <p:cond delay="2000"/>
                            </p:stCondLst>
                            <p:childTnLst>
                              <p:par>
                                <p:cTn id="103" presetID="0" presetClass="path" presetSubtype="0" accel="50000" decel="50000" fill="hold" grpId="1" nodeType="afterEffect">
                                  <p:stCondLst>
                                    <p:cond delay="0"/>
                                  </p:stCondLst>
                                  <p:childTnLst>
                                    <p:animMotion origin="layout" path="M 0.00243 0.00023 L 0.18385 -0.14121 " pathEditMode="relative" rAng="0" ptsTypes="AA">
                                      <p:cBhvr>
                                        <p:cTn id="104" dur="2000" fill="hold"/>
                                        <p:tgtEl>
                                          <p:spTgt spid="187"/>
                                        </p:tgtEl>
                                        <p:attrNameLst>
                                          <p:attrName>ppt_x</p:attrName>
                                          <p:attrName>ppt_y</p:attrName>
                                        </p:attrNameLst>
                                      </p:cBhvr>
                                      <p:rCtr x="9063" y="-7083"/>
                                    </p:animMotion>
                                  </p:childTnLst>
                                </p:cTn>
                              </p:par>
                            </p:childTnLst>
                          </p:cTn>
                        </p:par>
                      </p:childTnLst>
                    </p:cTn>
                  </p:par>
                  <p:par>
                    <p:cTn id="105" fill="hold">
                      <p:stCondLst>
                        <p:cond delay="indefinite"/>
                      </p:stCondLst>
                      <p:childTnLst>
                        <p:par>
                          <p:cTn id="106" fill="hold">
                            <p:stCondLst>
                              <p:cond delay="0"/>
                            </p:stCondLst>
                            <p:childTnLst>
                              <p:par>
                                <p:cTn id="107" presetID="14" presetClass="entr" presetSubtype="10" fill="hold" grpId="0" nodeType="clickEffect">
                                  <p:stCondLst>
                                    <p:cond delay="0"/>
                                  </p:stCondLst>
                                  <p:childTnLst>
                                    <p:set>
                                      <p:cBhvr>
                                        <p:cTn id="108" dur="1" fill="hold">
                                          <p:stCondLst>
                                            <p:cond delay="0"/>
                                          </p:stCondLst>
                                        </p:cTn>
                                        <p:tgtEl>
                                          <p:spTgt spid="191"/>
                                        </p:tgtEl>
                                        <p:attrNameLst>
                                          <p:attrName>style.visibility</p:attrName>
                                        </p:attrNameLst>
                                      </p:cBhvr>
                                      <p:to>
                                        <p:strVal val="visible"/>
                                      </p:to>
                                    </p:set>
                                    <p:animEffect transition="in" filter="randombar(horizontal)">
                                      <p:cBhvr>
                                        <p:cTn id="109" dur="500"/>
                                        <p:tgtEl>
                                          <p:spTgt spid="191"/>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110"/>
                                        </p:tgtEl>
                                        <p:attrNameLst>
                                          <p:attrName>style.visibility</p:attrName>
                                        </p:attrNameLst>
                                      </p:cBhvr>
                                      <p:to>
                                        <p:strVal val="visible"/>
                                      </p:to>
                                    </p:set>
                                    <p:animEffect transition="in" filter="randombar(horizontal)">
                                      <p:cBhvr>
                                        <p:cTn id="112" dur="500"/>
                                        <p:tgtEl>
                                          <p:spTgt spid="110"/>
                                        </p:tgtEl>
                                      </p:cBhvr>
                                    </p:animEffect>
                                  </p:childTnLst>
                                </p:cTn>
                              </p:par>
                            </p:childTnLst>
                          </p:cTn>
                        </p:par>
                        <p:par>
                          <p:cTn id="113" fill="hold">
                            <p:stCondLst>
                              <p:cond delay="500"/>
                            </p:stCondLst>
                            <p:childTnLst>
                              <p:par>
                                <p:cTn id="114" presetID="14" presetClass="entr" presetSubtype="10" fill="hold" grpId="0" nodeType="afterEffect">
                                  <p:stCondLst>
                                    <p:cond delay="0"/>
                                  </p:stCondLst>
                                  <p:childTnLst>
                                    <p:set>
                                      <p:cBhvr>
                                        <p:cTn id="115" dur="1" fill="hold">
                                          <p:stCondLst>
                                            <p:cond delay="0"/>
                                          </p:stCondLst>
                                        </p:cTn>
                                        <p:tgtEl>
                                          <p:spTgt spid="107"/>
                                        </p:tgtEl>
                                        <p:attrNameLst>
                                          <p:attrName>style.visibility</p:attrName>
                                        </p:attrNameLst>
                                      </p:cBhvr>
                                      <p:to>
                                        <p:strVal val="visible"/>
                                      </p:to>
                                    </p:set>
                                    <p:animEffect transition="in" filter="randombar(horizontal)">
                                      <p:cBhvr>
                                        <p:cTn id="116" dur="500"/>
                                        <p:tgtEl>
                                          <p:spTgt spid="107"/>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randombar(horizontal)">
                                      <p:cBhvr>
                                        <p:cTn id="119" dur="500"/>
                                        <p:tgtEl>
                                          <p:spTgt spid="106"/>
                                        </p:tgtEl>
                                      </p:cBhvr>
                                    </p:animEffect>
                                  </p:childTnLst>
                                </p:cTn>
                              </p:par>
                              <p:par>
                                <p:cTn id="120" presetID="14" presetClass="entr" presetSubtype="10" fill="hold" nodeType="withEffect">
                                  <p:stCondLst>
                                    <p:cond delay="0"/>
                                  </p:stCondLst>
                                  <p:childTnLst>
                                    <p:set>
                                      <p:cBhvr>
                                        <p:cTn id="121" dur="1" fill="hold">
                                          <p:stCondLst>
                                            <p:cond delay="0"/>
                                          </p:stCondLst>
                                        </p:cTn>
                                        <p:tgtEl>
                                          <p:spTgt spid="103"/>
                                        </p:tgtEl>
                                        <p:attrNameLst>
                                          <p:attrName>style.visibility</p:attrName>
                                        </p:attrNameLst>
                                      </p:cBhvr>
                                      <p:to>
                                        <p:strVal val="visible"/>
                                      </p:to>
                                    </p:set>
                                    <p:animEffect transition="in" filter="randombar(horizontal)">
                                      <p:cBhvr>
                                        <p:cTn id="122" dur="500"/>
                                        <p:tgtEl>
                                          <p:spTgt spid="103"/>
                                        </p:tgtEl>
                                      </p:cBhvr>
                                    </p:animEffect>
                                  </p:childTnLst>
                                </p:cTn>
                              </p:par>
                              <p:par>
                                <p:cTn id="123" presetID="14" presetClass="entr" presetSubtype="10" fill="hold" nodeType="withEffect">
                                  <p:stCondLst>
                                    <p:cond delay="0"/>
                                  </p:stCondLst>
                                  <p:childTnLst>
                                    <p:set>
                                      <p:cBhvr>
                                        <p:cTn id="124" dur="1" fill="hold">
                                          <p:stCondLst>
                                            <p:cond delay="0"/>
                                          </p:stCondLst>
                                        </p:cTn>
                                        <p:tgtEl>
                                          <p:spTgt spid="105"/>
                                        </p:tgtEl>
                                        <p:attrNameLst>
                                          <p:attrName>style.visibility</p:attrName>
                                        </p:attrNameLst>
                                      </p:cBhvr>
                                      <p:to>
                                        <p:strVal val="visible"/>
                                      </p:to>
                                    </p:set>
                                    <p:animEffect transition="in" filter="randombar(horizontal)">
                                      <p:cBhvr>
                                        <p:cTn id="125"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animBg="1"/>
      <p:bldP spid="123" grpId="0"/>
      <p:bldP spid="133" grpId="0" animBg="1"/>
      <p:bldP spid="134" grpId="0" animBg="1"/>
      <p:bldP spid="135" grpId="0" animBg="1"/>
      <p:bldP spid="136" grpId="0" animBg="1"/>
      <p:bldP spid="137" grpId="0" animBg="1"/>
      <p:bldP spid="138" grpId="0" animBg="1"/>
      <p:bldP spid="157" grpId="0" animBg="1"/>
      <p:bldP spid="158" grpId="0" animBg="1"/>
      <p:bldP spid="159" grpId="0" animBg="1"/>
      <p:bldP spid="160" grpId="0" animBg="1"/>
      <p:bldP spid="161" grpId="0" animBg="1"/>
      <p:bldP spid="180" grpId="0" animBg="1"/>
      <p:bldP spid="181" grpId="0" animBg="1"/>
      <p:bldP spid="182" grpId="0" animBg="1"/>
      <p:bldP spid="183" grpId="0" animBg="1"/>
      <p:bldP spid="184" grpId="0" animBg="1"/>
      <p:bldP spid="187" grpId="0" animBg="1"/>
      <p:bldP spid="187" grpId="1" animBg="1"/>
      <p:bldP spid="191" grpId="0" animBg="1"/>
      <p:bldP spid="106" grpId="0"/>
      <p:bldP spid="107" grpId="0" animBg="1"/>
      <p:bldP spid="110"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a:bodyPr>
          <a:lstStyle/>
          <a:p>
            <a:pPr algn="l"/>
            <a:r>
              <a:rPr lang="en-US" dirty="0"/>
              <a:t>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49</a:t>
            </a:fld>
            <a:endParaRPr lang="en-US" dirty="0"/>
          </a:p>
        </p:txBody>
      </p:sp>
      <p:cxnSp>
        <p:nvCxnSpPr>
          <p:cNvPr id="27" name="Straight Connector 26">
            <a:extLst>
              <a:ext uri="{FF2B5EF4-FFF2-40B4-BE49-F238E27FC236}">
                <a16:creationId xmlns:a16="http://schemas.microsoft.com/office/drawing/2014/main" id="{8285533C-D802-4AA3-8FD9-4CFBBDC78D53}"/>
              </a:ext>
            </a:extLst>
          </p:cNvPr>
          <p:cNvCxnSpPr>
            <a:cxnSpLocks/>
          </p:cNvCxnSpPr>
          <p:nvPr/>
        </p:nvCxnSpPr>
        <p:spPr>
          <a:xfrm>
            <a:off x="8299428" y="2517166"/>
            <a:ext cx="170503"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DFB2A40E-3500-4319-B943-45B0D27F1B98}"/>
              </a:ext>
            </a:extLst>
          </p:cNvPr>
          <p:cNvCxnSpPr>
            <a:cxnSpLocks/>
          </p:cNvCxnSpPr>
          <p:nvPr/>
        </p:nvCxnSpPr>
        <p:spPr>
          <a:xfrm flipV="1">
            <a:off x="8384271" y="2503320"/>
            <a:ext cx="0" cy="375378"/>
          </a:xfrm>
          <a:prstGeom prst="straightConnector1">
            <a:avLst/>
          </a:prstGeom>
          <a:noFill/>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3">
            <a:extLst>
              <a:ext uri="{FF2B5EF4-FFF2-40B4-BE49-F238E27FC236}">
                <a16:creationId xmlns:a16="http://schemas.microsoft.com/office/drawing/2014/main" id="{DE0E2977-210C-4A6E-821F-91C483870967}"/>
              </a:ext>
            </a:extLst>
          </p:cNvPr>
          <p:cNvSpPr txBox="1"/>
          <p:nvPr/>
        </p:nvSpPr>
        <p:spPr>
          <a:xfrm>
            <a:off x="8139796" y="2214691"/>
            <a:ext cx="409330" cy="233553"/>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23.7%</a:t>
            </a:r>
          </a:p>
        </p:txBody>
      </p:sp>
      <p:cxnSp>
        <p:nvCxnSpPr>
          <p:cNvPr id="30" name="Straight Connector 29">
            <a:extLst>
              <a:ext uri="{FF2B5EF4-FFF2-40B4-BE49-F238E27FC236}">
                <a16:creationId xmlns:a16="http://schemas.microsoft.com/office/drawing/2014/main" id="{0F611C58-F546-4F6A-8C8F-4CD7D0B5E49A}"/>
              </a:ext>
            </a:extLst>
          </p:cNvPr>
          <p:cNvCxnSpPr>
            <a:cxnSpLocks/>
          </p:cNvCxnSpPr>
          <p:nvPr/>
        </p:nvCxnSpPr>
        <p:spPr>
          <a:xfrm>
            <a:off x="7620876" y="2578002"/>
            <a:ext cx="218494"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3A5BAD5-9EFD-4150-8BF9-8FC2B013D7B8}"/>
              </a:ext>
            </a:extLst>
          </p:cNvPr>
          <p:cNvCxnSpPr>
            <a:cxnSpLocks/>
          </p:cNvCxnSpPr>
          <p:nvPr/>
        </p:nvCxnSpPr>
        <p:spPr>
          <a:xfrm flipV="1">
            <a:off x="7699916" y="2569535"/>
            <a:ext cx="0" cy="589926"/>
          </a:xfrm>
          <a:prstGeom prst="straightConnector1">
            <a:avLst/>
          </a:prstGeom>
          <a:noFill/>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TextBox 3">
            <a:extLst>
              <a:ext uri="{FF2B5EF4-FFF2-40B4-BE49-F238E27FC236}">
                <a16:creationId xmlns:a16="http://schemas.microsoft.com/office/drawing/2014/main" id="{E1467582-306E-47AD-A4CF-8AE9C1166073}"/>
              </a:ext>
            </a:extLst>
          </p:cNvPr>
          <p:cNvSpPr txBox="1"/>
          <p:nvPr/>
        </p:nvSpPr>
        <p:spPr>
          <a:xfrm>
            <a:off x="7446674" y="2323406"/>
            <a:ext cx="404265" cy="249352"/>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43.1%</a:t>
            </a:r>
          </a:p>
        </p:txBody>
      </p:sp>
      <p:cxnSp>
        <p:nvCxnSpPr>
          <p:cNvPr id="33" name="Straight Connector 32">
            <a:extLst>
              <a:ext uri="{FF2B5EF4-FFF2-40B4-BE49-F238E27FC236}">
                <a16:creationId xmlns:a16="http://schemas.microsoft.com/office/drawing/2014/main" id="{1830B696-16BC-4B59-93A0-603573AE8EF9}"/>
              </a:ext>
            </a:extLst>
          </p:cNvPr>
          <p:cNvCxnSpPr>
            <a:cxnSpLocks/>
          </p:cNvCxnSpPr>
          <p:nvPr/>
        </p:nvCxnSpPr>
        <p:spPr>
          <a:xfrm>
            <a:off x="6910696" y="3226053"/>
            <a:ext cx="299683"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5840023-5DC4-48C5-A36D-9EA17912F4B8}"/>
              </a:ext>
            </a:extLst>
          </p:cNvPr>
          <p:cNvCxnSpPr>
            <a:cxnSpLocks/>
          </p:cNvCxnSpPr>
          <p:nvPr/>
        </p:nvCxnSpPr>
        <p:spPr>
          <a:xfrm flipV="1">
            <a:off x="7009736" y="3221172"/>
            <a:ext cx="0" cy="298967"/>
          </a:xfrm>
          <a:prstGeom prst="straightConnector1">
            <a:avLst/>
          </a:prstGeom>
          <a:noFill/>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
            <a:extLst>
              <a:ext uri="{FF2B5EF4-FFF2-40B4-BE49-F238E27FC236}">
                <a16:creationId xmlns:a16="http://schemas.microsoft.com/office/drawing/2014/main" id="{07D4F5D5-FC7E-4083-825E-4B3469DA8A69}"/>
              </a:ext>
            </a:extLst>
          </p:cNvPr>
          <p:cNvSpPr txBox="1"/>
          <p:nvPr/>
        </p:nvSpPr>
        <p:spPr>
          <a:xfrm>
            <a:off x="6766667" y="2971483"/>
            <a:ext cx="404114" cy="224025"/>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31.5%</a:t>
            </a:r>
          </a:p>
        </p:txBody>
      </p:sp>
      <p:cxnSp>
        <p:nvCxnSpPr>
          <p:cNvPr id="36" name="Straight Connector 35">
            <a:extLst>
              <a:ext uri="{FF2B5EF4-FFF2-40B4-BE49-F238E27FC236}">
                <a16:creationId xmlns:a16="http://schemas.microsoft.com/office/drawing/2014/main" id="{6F1CF8B4-5636-4D54-93AA-571BEA31A795}"/>
              </a:ext>
            </a:extLst>
          </p:cNvPr>
          <p:cNvCxnSpPr>
            <a:cxnSpLocks/>
          </p:cNvCxnSpPr>
          <p:nvPr/>
        </p:nvCxnSpPr>
        <p:spPr>
          <a:xfrm>
            <a:off x="6243677" y="3711666"/>
            <a:ext cx="299683" cy="0"/>
          </a:xfrm>
          <a:prstGeom prst="line">
            <a:avLst/>
          </a:prstGeom>
          <a:noFill/>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F98D783-A755-4A51-BCC7-D7BDC1B9C5C6}"/>
              </a:ext>
            </a:extLst>
          </p:cNvPr>
          <p:cNvCxnSpPr>
            <a:cxnSpLocks/>
          </p:cNvCxnSpPr>
          <p:nvPr/>
        </p:nvCxnSpPr>
        <p:spPr>
          <a:xfrm flipV="1">
            <a:off x="6325783" y="3700915"/>
            <a:ext cx="0" cy="123041"/>
          </a:xfrm>
          <a:prstGeom prst="straightConnector1">
            <a:avLst/>
          </a:prstGeom>
          <a:noFill/>
          <a:ln w="15875">
            <a:solidFill>
              <a:schemeClr val="accent1">
                <a:lumMod val="75000"/>
              </a:schemeClr>
            </a:solidFill>
            <a:tailEnd type="triangle" w="sm" len="med"/>
          </a:ln>
        </p:spPr>
        <p:style>
          <a:lnRef idx="1">
            <a:schemeClr val="accent1"/>
          </a:lnRef>
          <a:fillRef idx="0">
            <a:schemeClr val="accent1"/>
          </a:fillRef>
          <a:effectRef idx="0">
            <a:schemeClr val="accent1"/>
          </a:effectRef>
          <a:fontRef idx="minor">
            <a:schemeClr val="tx1"/>
          </a:fontRef>
        </p:style>
      </p:cxnSp>
      <p:sp>
        <p:nvSpPr>
          <p:cNvPr id="39" name="TextBox 3">
            <a:extLst>
              <a:ext uri="{FF2B5EF4-FFF2-40B4-BE49-F238E27FC236}">
                <a16:creationId xmlns:a16="http://schemas.microsoft.com/office/drawing/2014/main" id="{25A1E807-4617-4565-83E5-D027CB58DAC4}"/>
              </a:ext>
            </a:extLst>
          </p:cNvPr>
          <p:cNvSpPr txBox="1"/>
          <p:nvPr/>
        </p:nvSpPr>
        <p:spPr>
          <a:xfrm>
            <a:off x="6142255" y="3444615"/>
            <a:ext cx="299683" cy="185593"/>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21.4%</a:t>
            </a:r>
          </a:p>
        </p:txBody>
      </p:sp>
      <p:sp>
        <p:nvSpPr>
          <p:cNvPr id="11" name="TextBox 10"/>
          <p:cNvSpPr txBox="1"/>
          <p:nvPr/>
        </p:nvSpPr>
        <p:spPr>
          <a:xfrm>
            <a:off x="1582921" y="1066310"/>
            <a:ext cx="2335511" cy="523220"/>
          </a:xfrm>
          <a:prstGeom prst="rect">
            <a:avLst/>
          </a:prstGeom>
          <a:noFill/>
        </p:spPr>
        <p:txBody>
          <a:bodyPr wrap="none" rtlCol="0">
            <a:spAutoFit/>
          </a:bodyPr>
          <a:lstStyle/>
          <a:p>
            <a:pPr algn="ctr"/>
            <a:r>
              <a:rPr lang="en-US" sz="2800" b="1" i="1" dirty="0"/>
              <a:t>Homogeneous</a:t>
            </a:r>
          </a:p>
        </p:txBody>
      </p:sp>
      <p:sp>
        <p:nvSpPr>
          <p:cNvPr id="40" name="TextBox 39"/>
          <p:cNvSpPr txBox="1"/>
          <p:nvPr/>
        </p:nvSpPr>
        <p:spPr>
          <a:xfrm>
            <a:off x="5725816" y="1105878"/>
            <a:ext cx="2449453" cy="523220"/>
          </a:xfrm>
          <a:prstGeom prst="rect">
            <a:avLst/>
          </a:prstGeom>
          <a:noFill/>
        </p:spPr>
        <p:txBody>
          <a:bodyPr wrap="none" rtlCol="0">
            <a:spAutoFit/>
          </a:bodyPr>
          <a:lstStyle/>
          <a:p>
            <a:pPr algn="ctr"/>
            <a:r>
              <a:rPr lang="en-US" sz="2800" b="1" i="1" dirty="0"/>
              <a:t>Heterogeneous</a:t>
            </a:r>
          </a:p>
        </p:txBody>
      </p:sp>
      <p:cxnSp>
        <p:nvCxnSpPr>
          <p:cNvPr id="8" name="Straight Connector 7">
            <a:extLst>
              <a:ext uri="{FF2B5EF4-FFF2-40B4-BE49-F238E27FC236}">
                <a16:creationId xmlns:a16="http://schemas.microsoft.com/office/drawing/2014/main" id="{6BA9FB00-0548-4B0E-9237-675927E8043D}"/>
              </a:ext>
            </a:extLst>
          </p:cNvPr>
          <p:cNvCxnSpPr>
            <a:cxnSpLocks/>
          </p:cNvCxnSpPr>
          <p:nvPr/>
        </p:nvCxnSpPr>
        <p:spPr>
          <a:xfrm>
            <a:off x="4183564" y="2515885"/>
            <a:ext cx="181367"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CD6945B-B875-4FEA-8F00-79F0A4A01566}"/>
              </a:ext>
            </a:extLst>
          </p:cNvPr>
          <p:cNvCxnSpPr>
            <a:cxnSpLocks/>
          </p:cNvCxnSpPr>
          <p:nvPr/>
        </p:nvCxnSpPr>
        <p:spPr>
          <a:xfrm flipV="1">
            <a:off x="4274248" y="2506899"/>
            <a:ext cx="0" cy="585963"/>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3">
            <a:extLst>
              <a:ext uri="{FF2B5EF4-FFF2-40B4-BE49-F238E27FC236}">
                <a16:creationId xmlns:a16="http://schemas.microsoft.com/office/drawing/2014/main" id="{88CD591C-4BD2-4743-8857-50622292D455}"/>
              </a:ext>
            </a:extLst>
          </p:cNvPr>
          <p:cNvSpPr txBox="1"/>
          <p:nvPr/>
        </p:nvSpPr>
        <p:spPr>
          <a:xfrm>
            <a:off x="4124405" y="2151059"/>
            <a:ext cx="299683" cy="263207"/>
          </a:xfrm>
          <a:prstGeom prst="rect">
            <a:avLst/>
          </a:prstGeom>
          <a:solidFill>
            <a:schemeClr val="bg1"/>
          </a:solid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39.0%</a:t>
            </a:r>
          </a:p>
        </p:txBody>
      </p:sp>
      <p:cxnSp>
        <p:nvCxnSpPr>
          <p:cNvPr id="12" name="Straight Connector 11">
            <a:extLst>
              <a:ext uri="{FF2B5EF4-FFF2-40B4-BE49-F238E27FC236}">
                <a16:creationId xmlns:a16="http://schemas.microsoft.com/office/drawing/2014/main" id="{2FE07DE5-C809-487A-AE4F-FBFF79657962}"/>
              </a:ext>
            </a:extLst>
          </p:cNvPr>
          <p:cNvCxnSpPr>
            <a:cxnSpLocks/>
          </p:cNvCxnSpPr>
          <p:nvPr/>
        </p:nvCxnSpPr>
        <p:spPr>
          <a:xfrm>
            <a:off x="3497290" y="2477771"/>
            <a:ext cx="242917"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B11DF46-ADDF-46B0-A0B5-CD87C8F5AA84}"/>
              </a:ext>
            </a:extLst>
          </p:cNvPr>
          <p:cNvCxnSpPr>
            <a:cxnSpLocks/>
          </p:cNvCxnSpPr>
          <p:nvPr/>
        </p:nvCxnSpPr>
        <p:spPr>
          <a:xfrm flipV="1">
            <a:off x="3581777" y="2485920"/>
            <a:ext cx="0" cy="498576"/>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3">
            <a:extLst>
              <a:ext uri="{FF2B5EF4-FFF2-40B4-BE49-F238E27FC236}">
                <a16:creationId xmlns:a16="http://schemas.microsoft.com/office/drawing/2014/main" id="{85315C49-1F46-438B-95DE-C7168431314E}"/>
              </a:ext>
            </a:extLst>
          </p:cNvPr>
          <p:cNvSpPr txBox="1"/>
          <p:nvPr/>
        </p:nvSpPr>
        <p:spPr>
          <a:xfrm>
            <a:off x="3221654" y="2218273"/>
            <a:ext cx="571391" cy="231160"/>
          </a:xfrm>
          <a:prstGeom prst="rect">
            <a:avLst/>
          </a:prstGeom>
          <a:solidFill>
            <a:schemeClr val="bg1"/>
          </a:solid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33.8%</a:t>
            </a:r>
          </a:p>
        </p:txBody>
      </p:sp>
      <p:cxnSp>
        <p:nvCxnSpPr>
          <p:cNvPr id="16" name="Straight Connector 15">
            <a:extLst>
              <a:ext uri="{FF2B5EF4-FFF2-40B4-BE49-F238E27FC236}">
                <a16:creationId xmlns:a16="http://schemas.microsoft.com/office/drawing/2014/main" id="{5F214671-9D65-439D-B5D1-2EE267BDC792}"/>
              </a:ext>
            </a:extLst>
          </p:cNvPr>
          <p:cNvCxnSpPr>
            <a:cxnSpLocks/>
          </p:cNvCxnSpPr>
          <p:nvPr/>
        </p:nvCxnSpPr>
        <p:spPr>
          <a:xfrm>
            <a:off x="2824857" y="3017432"/>
            <a:ext cx="191282"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612C87A-59E9-42D2-BF95-E9F4CBADD265}"/>
              </a:ext>
            </a:extLst>
          </p:cNvPr>
          <p:cNvCxnSpPr>
            <a:cxnSpLocks/>
          </p:cNvCxnSpPr>
          <p:nvPr/>
        </p:nvCxnSpPr>
        <p:spPr>
          <a:xfrm flipV="1">
            <a:off x="2905099" y="3000912"/>
            <a:ext cx="0" cy="570621"/>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3">
            <a:extLst>
              <a:ext uri="{FF2B5EF4-FFF2-40B4-BE49-F238E27FC236}">
                <a16:creationId xmlns:a16="http://schemas.microsoft.com/office/drawing/2014/main" id="{850E80F9-A541-48E7-BA66-554C1AC8B63D}"/>
              </a:ext>
            </a:extLst>
          </p:cNvPr>
          <p:cNvSpPr txBox="1"/>
          <p:nvPr/>
        </p:nvSpPr>
        <p:spPr>
          <a:xfrm>
            <a:off x="2646534" y="2753252"/>
            <a:ext cx="404784" cy="247660"/>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55.4%</a:t>
            </a:r>
          </a:p>
        </p:txBody>
      </p:sp>
      <p:cxnSp>
        <p:nvCxnSpPr>
          <p:cNvPr id="20" name="Straight Connector 19">
            <a:extLst>
              <a:ext uri="{FF2B5EF4-FFF2-40B4-BE49-F238E27FC236}">
                <a16:creationId xmlns:a16="http://schemas.microsoft.com/office/drawing/2014/main" id="{19ABE5E3-3505-42FB-BFC5-56635D711333}"/>
              </a:ext>
            </a:extLst>
          </p:cNvPr>
          <p:cNvCxnSpPr>
            <a:cxnSpLocks/>
          </p:cNvCxnSpPr>
          <p:nvPr/>
        </p:nvCxnSpPr>
        <p:spPr>
          <a:xfrm>
            <a:off x="2120866" y="3582430"/>
            <a:ext cx="203463"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3C0CE164-D38F-4F8F-A5EE-0AA5CCAF55C3}"/>
              </a:ext>
            </a:extLst>
          </p:cNvPr>
          <p:cNvCxnSpPr>
            <a:cxnSpLocks/>
          </p:cNvCxnSpPr>
          <p:nvPr/>
        </p:nvCxnSpPr>
        <p:spPr>
          <a:xfrm flipV="1">
            <a:off x="2221327" y="3590189"/>
            <a:ext cx="0" cy="356146"/>
          </a:xfrm>
          <a:prstGeom prst="straightConnector1">
            <a:avLst/>
          </a:prstGeom>
          <a:ln w="15875">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3">
            <a:extLst>
              <a:ext uri="{FF2B5EF4-FFF2-40B4-BE49-F238E27FC236}">
                <a16:creationId xmlns:a16="http://schemas.microsoft.com/office/drawing/2014/main" id="{BE0AF3FC-DC57-4707-9226-29EE31B8C178}"/>
              </a:ext>
            </a:extLst>
          </p:cNvPr>
          <p:cNvSpPr txBox="1"/>
          <p:nvPr/>
        </p:nvSpPr>
        <p:spPr>
          <a:xfrm>
            <a:off x="1926050" y="3366260"/>
            <a:ext cx="455989" cy="178730"/>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61.5%</a:t>
            </a:r>
          </a:p>
        </p:txBody>
      </p:sp>
      <p:cxnSp>
        <p:nvCxnSpPr>
          <p:cNvPr id="24" name="Straight Connector 23">
            <a:extLst>
              <a:ext uri="{FF2B5EF4-FFF2-40B4-BE49-F238E27FC236}">
                <a16:creationId xmlns:a16="http://schemas.microsoft.com/office/drawing/2014/main" id="{5354D669-BF56-44E7-870F-E0EE9886F555}"/>
              </a:ext>
            </a:extLst>
          </p:cNvPr>
          <p:cNvCxnSpPr>
            <a:cxnSpLocks/>
          </p:cNvCxnSpPr>
          <p:nvPr/>
        </p:nvCxnSpPr>
        <p:spPr>
          <a:xfrm>
            <a:off x="1479177" y="4071277"/>
            <a:ext cx="130281" cy="0"/>
          </a:xfrm>
          <a:prstGeom prst="line">
            <a:avLst/>
          </a:prstGeom>
          <a:ln w="15875">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F151DB3-9DA1-4EAF-A586-18EF89C22B77}"/>
              </a:ext>
            </a:extLst>
          </p:cNvPr>
          <p:cNvCxnSpPr>
            <a:cxnSpLocks/>
          </p:cNvCxnSpPr>
          <p:nvPr/>
        </p:nvCxnSpPr>
        <p:spPr>
          <a:xfrm flipV="1">
            <a:off x="1540341" y="4075180"/>
            <a:ext cx="0" cy="181573"/>
          </a:xfrm>
          <a:prstGeom prst="straightConnector1">
            <a:avLst/>
          </a:prstGeom>
          <a:ln w="15875">
            <a:solidFill>
              <a:schemeClr val="accent1">
                <a:lumMod val="75000"/>
              </a:schemeClr>
            </a:solidFill>
            <a:tailEnd type="triangle" w="med" len="sm"/>
          </a:ln>
        </p:spPr>
        <p:style>
          <a:lnRef idx="1">
            <a:schemeClr val="accent1"/>
          </a:lnRef>
          <a:fillRef idx="0">
            <a:schemeClr val="accent1"/>
          </a:fillRef>
          <a:effectRef idx="0">
            <a:schemeClr val="accent1"/>
          </a:effectRef>
          <a:fontRef idx="minor">
            <a:schemeClr val="tx1"/>
          </a:fontRef>
        </p:style>
      </p:cxnSp>
      <p:sp>
        <p:nvSpPr>
          <p:cNvPr id="26" name="TextBox 3">
            <a:extLst>
              <a:ext uri="{FF2B5EF4-FFF2-40B4-BE49-F238E27FC236}">
                <a16:creationId xmlns:a16="http://schemas.microsoft.com/office/drawing/2014/main" id="{81762A53-5CBD-4A11-AC46-89C7BEC91423}"/>
              </a:ext>
            </a:extLst>
          </p:cNvPr>
          <p:cNvSpPr txBox="1"/>
          <p:nvPr/>
        </p:nvSpPr>
        <p:spPr>
          <a:xfrm>
            <a:off x="1490067" y="3771566"/>
            <a:ext cx="425850" cy="274296"/>
          </a:xfrm>
          <a:prstGeom prst="rect">
            <a:avLst/>
          </a:prstGeom>
          <a:noFill/>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600" b="1" dirty="0">
                <a:solidFill>
                  <a:schemeClr val="accent1">
                    <a:lumMod val="75000"/>
                  </a:schemeClr>
                </a:solidFill>
              </a:rPr>
              <a:t>95.0%</a:t>
            </a:r>
          </a:p>
        </p:txBody>
      </p:sp>
      <p:graphicFrame>
        <p:nvGraphicFramePr>
          <p:cNvPr id="45" name="Chart 44">
            <a:extLst>
              <a:ext uri="{FF2B5EF4-FFF2-40B4-BE49-F238E27FC236}">
                <a16:creationId xmlns:a16="http://schemas.microsoft.com/office/drawing/2014/main" id="{A3301ADD-DE15-465C-8D38-8FC7C0316C8C}"/>
              </a:ext>
            </a:extLst>
          </p:cNvPr>
          <p:cNvGraphicFramePr>
            <a:graphicFrameLocks/>
          </p:cNvGraphicFramePr>
          <p:nvPr>
            <p:extLst>
              <p:ext uri="{D42A27DB-BD31-4B8C-83A1-F6EECF244321}">
                <p14:modId xmlns:p14="http://schemas.microsoft.com/office/powerpoint/2010/main" val="1842853054"/>
              </p:ext>
            </p:extLst>
          </p:nvPr>
        </p:nvGraphicFramePr>
        <p:xfrm>
          <a:off x="311119" y="1556492"/>
          <a:ext cx="8621214" cy="4174915"/>
        </p:xfrm>
        <a:graphic>
          <a:graphicData uri="http://schemas.openxmlformats.org/drawingml/2006/chart">
            <c:chart xmlns:c="http://schemas.openxmlformats.org/drawingml/2006/chart" xmlns:r="http://schemas.openxmlformats.org/officeDocument/2006/relationships" r:id="rId3"/>
          </a:graphicData>
        </a:graphic>
      </p:graphicFrame>
      <p:sp>
        <p:nvSpPr>
          <p:cNvPr id="47" name="Rounded Rectangle 163">
            <a:extLst>
              <a:ext uri="{FF2B5EF4-FFF2-40B4-BE49-F238E27FC236}">
                <a16:creationId xmlns:a16="http://schemas.microsoft.com/office/drawing/2014/main" id="{9E7F378B-1AAF-4E48-B7AE-8473E015FDB8}"/>
              </a:ext>
            </a:extLst>
          </p:cNvPr>
          <p:cNvSpPr/>
          <p:nvPr/>
        </p:nvSpPr>
        <p:spPr>
          <a:xfrm>
            <a:off x="275481" y="5250875"/>
            <a:ext cx="8573315" cy="835092"/>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0066FF"/>
                </a:solidFill>
              </a:rPr>
              <a:t>Mosaic consistently improves performance </a:t>
            </a:r>
          </a:p>
          <a:p>
            <a:pPr algn="ctr"/>
            <a:r>
              <a:rPr lang="en-US" sz="2400" b="1" dirty="0">
                <a:solidFill>
                  <a:srgbClr val="0066FF"/>
                </a:solidFill>
              </a:rPr>
              <a:t>across a wide variety of workloads</a:t>
            </a:r>
          </a:p>
        </p:txBody>
      </p:sp>
      <p:sp>
        <p:nvSpPr>
          <p:cNvPr id="41" name="Rounded Rectangle 163">
            <a:extLst>
              <a:ext uri="{FF2B5EF4-FFF2-40B4-BE49-F238E27FC236}">
                <a16:creationId xmlns:a16="http://schemas.microsoft.com/office/drawing/2014/main" id="{9E7F378B-1AAF-4E48-B7AE-8473E015FDB8}"/>
              </a:ext>
            </a:extLst>
          </p:cNvPr>
          <p:cNvSpPr/>
          <p:nvPr/>
        </p:nvSpPr>
        <p:spPr>
          <a:xfrm>
            <a:off x="271903" y="6236411"/>
            <a:ext cx="8573315" cy="530654"/>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0066FF"/>
                </a:solidFill>
              </a:rPr>
              <a:t>Mosaic performs within 10% of the ideal TLB</a:t>
            </a:r>
            <a:endParaRPr lang="en-US" sz="2400" b="1" i="1" dirty="0">
              <a:solidFill>
                <a:srgbClr val="0066FF"/>
              </a:solidFill>
            </a:endParaRPr>
          </a:p>
        </p:txBody>
      </p:sp>
    </p:spTree>
    <p:extLst>
      <p:ext uri="{BB962C8B-B14F-4D97-AF65-F5344CB8AC3E}">
        <p14:creationId xmlns:p14="http://schemas.microsoft.com/office/powerpoint/2010/main" val="1964492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0"/>
                                        </p:tgtEl>
                                        <p:attrNameLst>
                                          <p:attrName>style.visibility</p:attrName>
                                        </p:attrNameLst>
                                      </p:cBhvr>
                                      <p:to>
                                        <p:strVal val="visible"/>
                                      </p:to>
                                    </p:set>
                                    <p:animEffect transition="in" filter="blinds(horizontal)">
                                      <p:cBhvr>
                                        <p:cTn id="11" dur="500"/>
                                        <p:tgtEl>
                                          <p:spTgt spid="40"/>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5">
                                            <p:graphicEl>
                                              <a:chart seriesIdx="-3" categoryIdx="-3" bldStep="gridLegend"/>
                                            </p:graphicEl>
                                          </p:spTgt>
                                        </p:tgtEl>
                                        <p:attrNameLst>
                                          <p:attrName>style.visibility</p:attrName>
                                        </p:attrNameLst>
                                      </p:cBhvr>
                                      <p:to>
                                        <p:strVal val="visible"/>
                                      </p:to>
                                    </p:set>
                                    <p:animEffect transition="in" filter="blinds(horizontal)">
                                      <p:cBhvr>
                                        <p:cTn id="16" dur="500"/>
                                        <p:tgtEl>
                                          <p:spTgt spid="45">
                                            <p:graphicEl>
                                              <a:chart seriesIdx="-3" categoryIdx="-3" bldStep="gridLegend"/>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5">
                                            <p:graphicEl>
                                              <a:chart seriesIdx="0" categoryIdx="-4" bldStep="series"/>
                                            </p:graphicEl>
                                          </p:spTgt>
                                        </p:tgtEl>
                                        <p:attrNameLst>
                                          <p:attrName>style.visibility</p:attrName>
                                        </p:attrNameLst>
                                      </p:cBhvr>
                                      <p:to>
                                        <p:strVal val="visible"/>
                                      </p:to>
                                    </p:set>
                                    <p:animEffect transition="in" filter="blinds(horizontal)">
                                      <p:cBhvr>
                                        <p:cTn id="21" dur="500"/>
                                        <p:tgtEl>
                                          <p:spTgt spid="45">
                                            <p:graphicEl>
                                              <a:chart seriesIdx="0" categoryIdx="-4" bldStep="series"/>
                                            </p:graphic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5">
                                            <p:graphicEl>
                                              <a:chart seriesIdx="1" categoryIdx="-4" bldStep="series"/>
                                            </p:graphicEl>
                                          </p:spTgt>
                                        </p:tgtEl>
                                        <p:attrNameLst>
                                          <p:attrName>style.visibility</p:attrName>
                                        </p:attrNameLst>
                                      </p:cBhvr>
                                      <p:to>
                                        <p:strVal val="visible"/>
                                      </p:to>
                                    </p:set>
                                    <p:animEffect transition="in" filter="blinds(horizontal)">
                                      <p:cBhvr>
                                        <p:cTn id="26" dur="500"/>
                                        <p:tgtEl>
                                          <p:spTgt spid="45">
                                            <p:graphicEl>
                                              <a:chart seriesIdx="1" categoryIdx="-4" bldStep="series"/>
                                            </p:graphic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blinds(horizontal)">
                                      <p:cBhvr>
                                        <p:cTn id="31" dur="500"/>
                                        <p:tgtEl>
                                          <p:spTgt spid="24"/>
                                        </p:tgtEl>
                                      </p:cBhvr>
                                    </p:animEffect>
                                  </p:childTnLst>
                                </p:cTn>
                              </p:par>
                              <p:par>
                                <p:cTn id="32" presetID="3" presetClass="entr" presetSubtype="10" fill="hold" nodeType="with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blinds(horizontal)">
                                      <p:cBhvr>
                                        <p:cTn id="34" dur="500"/>
                                        <p:tgtEl>
                                          <p:spTgt spid="25"/>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par>
                          <p:cTn id="38" fill="hold">
                            <p:stCondLst>
                              <p:cond delay="500"/>
                            </p:stCondLst>
                            <p:childTnLst>
                              <p:par>
                                <p:cTn id="39" presetID="3" presetClass="entr" presetSubtype="10" fill="hold" nodeType="afterEffect">
                                  <p:stCondLst>
                                    <p:cond delay="0"/>
                                  </p:stCondLst>
                                  <p:childTnLst>
                                    <p:set>
                                      <p:cBhvr>
                                        <p:cTn id="40" dur="1" fill="hold">
                                          <p:stCondLst>
                                            <p:cond delay="0"/>
                                          </p:stCondLst>
                                        </p:cTn>
                                        <p:tgtEl>
                                          <p:spTgt spid="20"/>
                                        </p:tgtEl>
                                        <p:attrNameLst>
                                          <p:attrName>style.visibility</p:attrName>
                                        </p:attrNameLst>
                                      </p:cBhvr>
                                      <p:to>
                                        <p:strVal val="visible"/>
                                      </p:to>
                                    </p:set>
                                    <p:animEffect transition="in" filter="blinds(horizontal)">
                                      <p:cBhvr>
                                        <p:cTn id="41" dur="500"/>
                                        <p:tgtEl>
                                          <p:spTgt spid="20"/>
                                        </p:tgtEl>
                                      </p:cBhvr>
                                    </p:animEffect>
                                  </p:childTnLst>
                                </p:cTn>
                              </p:par>
                              <p:par>
                                <p:cTn id="42" presetID="3" presetClass="entr" presetSubtype="10" fill="hold" nodeType="withEffect">
                                  <p:stCondLst>
                                    <p:cond delay="0"/>
                                  </p:stCondLst>
                                  <p:childTnLst>
                                    <p:set>
                                      <p:cBhvr>
                                        <p:cTn id="43" dur="1" fill="hold">
                                          <p:stCondLst>
                                            <p:cond delay="0"/>
                                          </p:stCondLst>
                                        </p:cTn>
                                        <p:tgtEl>
                                          <p:spTgt spid="21"/>
                                        </p:tgtEl>
                                        <p:attrNameLst>
                                          <p:attrName>style.visibility</p:attrName>
                                        </p:attrNameLst>
                                      </p:cBhvr>
                                      <p:to>
                                        <p:strVal val="visible"/>
                                      </p:to>
                                    </p:set>
                                    <p:animEffect transition="in" filter="blinds(horizontal)">
                                      <p:cBhvr>
                                        <p:cTn id="44" dur="500"/>
                                        <p:tgtEl>
                                          <p:spTgt spid="21"/>
                                        </p:tgtEl>
                                      </p:cBhvr>
                                    </p:animEffect>
                                  </p:childTnLst>
                                </p:cTn>
                              </p:par>
                              <p:par>
                                <p:cTn id="45" presetID="3" presetClass="entr" presetSubtype="10" fill="hold" grpId="0" nodeType="withEffect">
                                  <p:stCondLst>
                                    <p:cond delay="0"/>
                                  </p:stCondLst>
                                  <p:childTnLst>
                                    <p:set>
                                      <p:cBhvr>
                                        <p:cTn id="46" dur="1" fill="hold">
                                          <p:stCondLst>
                                            <p:cond delay="0"/>
                                          </p:stCondLst>
                                        </p:cTn>
                                        <p:tgtEl>
                                          <p:spTgt spid="22"/>
                                        </p:tgtEl>
                                        <p:attrNameLst>
                                          <p:attrName>style.visibility</p:attrName>
                                        </p:attrNameLst>
                                      </p:cBhvr>
                                      <p:to>
                                        <p:strVal val="visible"/>
                                      </p:to>
                                    </p:set>
                                    <p:animEffect transition="in" filter="blinds(horizontal)">
                                      <p:cBhvr>
                                        <p:cTn id="47" dur="500"/>
                                        <p:tgtEl>
                                          <p:spTgt spid="22"/>
                                        </p:tgtEl>
                                      </p:cBhvr>
                                    </p:animEffect>
                                  </p:childTnLst>
                                </p:cTn>
                              </p:par>
                            </p:childTnLst>
                          </p:cTn>
                        </p:par>
                        <p:par>
                          <p:cTn id="48" fill="hold">
                            <p:stCondLst>
                              <p:cond delay="1000"/>
                            </p:stCondLst>
                            <p:childTnLst>
                              <p:par>
                                <p:cTn id="49" presetID="3" presetClass="entr" presetSubtype="10" fill="hold" nodeType="after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blinds(horizontal)">
                                      <p:cBhvr>
                                        <p:cTn id="51" dur="500"/>
                                        <p:tgtEl>
                                          <p:spTgt spid="16"/>
                                        </p:tgtEl>
                                      </p:cBhvr>
                                    </p:animEffect>
                                  </p:childTnLst>
                                </p:cTn>
                              </p:par>
                              <p:par>
                                <p:cTn id="52" presetID="3" presetClass="entr" presetSubtype="10"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blinds(horizontal)">
                                      <p:cBhvr>
                                        <p:cTn id="54" dur="500"/>
                                        <p:tgtEl>
                                          <p:spTgt spid="17"/>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blinds(horizontal)">
                                      <p:cBhvr>
                                        <p:cTn id="57" dur="500"/>
                                        <p:tgtEl>
                                          <p:spTgt spid="18"/>
                                        </p:tgtEl>
                                      </p:cBhvr>
                                    </p:animEffect>
                                  </p:childTnLst>
                                </p:cTn>
                              </p:par>
                            </p:childTnLst>
                          </p:cTn>
                        </p:par>
                        <p:par>
                          <p:cTn id="58" fill="hold">
                            <p:stCondLst>
                              <p:cond delay="1500"/>
                            </p:stCondLst>
                            <p:childTnLst>
                              <p:par>
                                <p:cTn id="59" presetID="3" presetClass="entr" presetSubtype="10" fill="hold" nodeType="after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par>
                                <p:cTn id="62" presetID="3" presetClass="entr" presetSubtype="10" fill="hold" nodeType="with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blinds(horizontal)">
                                      <p:cBhvr>
                                        <p:cTn id="64" dur="500"/>
                                        <p:tgtEl>
                                          <p:spTgt spid="13"/>
                                        </p:tgtEl>
                                      </p:cBhvr>
                                    </p:animEffect>
                                  </p:childTnLst>
                                </p:cTn>
                              </p:par>
                              <p:par>
                                <p:cTn id="65" presetID="3" presetClass="entr" presetSubtype="10"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linds(horizontal)">
                                      <p:cBhvr>
                                        <p:cTn id="67" dur="500"/>
                                        <p:tgtEl>
                                          <p:spTgt spid="14"/>
                                        </p:tgtEl>
                                      </p:cBhvr>
                                    </p:animEffect>
                                  </p:childTnLst>
                                </p:cTn>
                              </p:par>
                            </p:childTnLst>
                          </p:cTn>
                        </p:par>
                        <p:par>
                          <p:cTn id="68" fill="hold">
                            <p:stCondLst>
                              <p:cond delay="2000"/>
                            </p:stCondLst>
                            <p:childTnLst>
                              <p:par>
                                <p:cTn id="69" presetID="3" presetClass="entr" presetSubtype="10" fill="hold" nodeType="afterEffect">
                                  <p:stCondLst>
                                    <p:cond delay="0"/>
                                  </p:stCondLst>
                                  <p:childTnLst>
                                    <p:set>
                                      <p:cBhvr>
                                        <p:cTn id="70" dur="1" fill="hold">
                                          <p:stCondLst>
                                            <p:cond delay="0"/>
                                          </p:stCondLst>
                                        </p:cTn>
                                        <p:tgtEl>
                                          <p:spTgt spid="8"/>
                                        </p:tgtEl>
                                        <p:attrNameLst>
                                          <p:attrName>style.visibility</p:attrName>
                                        </p:attrNameLst>
                                      </p:cBhvr>
                                      <p:to>
                                        <p:strVal val="visible"/>
                                      </p:to>
                                    </p:set>
                                    <p:animEffect transition="in" filter="blinds(horizontal)">
                                      <p:cBhvr>
                                        <p:cTn id="71" dur="500"/>
                                        <p:tgtEl>
                                          <p:spTgt spid="8"/>
                                        </p:tgtEl>
                                      </p:cBhvr>
                                    </p:animEffect>
                                  </p:childTnLst>
                                </p:cTn>
                              </p:par>
                              <p:par>
                                <p:cTn id="72" presetID="3" presetClass="entr" presetSubtype="10" fill="hold" nodeType="withEffect">
                                  <p:stCondLst>
                                    <p:cond delay="0"/>
                                  </p:stCondLst>
                                  <p:childTnLst>
                                    <p:set>
                                      <p:cBhvr>
                                        <p:cTn id="73" dur="1" fill="hold">
                                          <p:stCondLst>
                                            <p:cond delay="0"/>
                                          </p:stCondLst>
                                        </p:cTn>
                                        <p:tgtEl>
                                          <p:spTgt spid="9"/>
                                        </p:tgtEl>
                                        <p:attrNameLst>
                                          <p:attrName>style.visibility</p:attrName>
                                        </p:attrNameLst>
                                      </p:cBhvr>
                                      <p:to>
                                        <p:strVal val="visible"/>
                                      </p:to>
                                    </p:set>
                                    <p:animEffect transition="in" filter="blinds(horizontal)">
                                      <p:cBhvr>
                                        <p:cTn id="74" dur="500"/>
                                        <p:tgtEl>
                                          <p:spTgt spid="9"/>
                                        </p:tgtEl>
                                      </p:cBhvr>
                                    </p:animEffect>
                                  </p:childTnLst>
                                </p:cTn>
                              </p:par>
                              <p:par>
                                <p:cTn id="75" presetID="3" presetClass="entr" presetSubtype="10" fill="hold" grpId="0" nodeType="with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blinds(horizontal)">
                                      <p:cBhvr>
                                        <p:cTn id="77" dur="500"/>
                                        <p:tgtEl>
                                          <p:spTgt spid="10"/>
                                        </p:tgtEl>
                                      </p:cBhvr>
                                    </p:animEffect>
                                  </p:childTnLst>
                                </p:cTn>
                              </p:par>
                            </p:childTnLst>
                          </p:cTn>
                        </p:par>
                        <p:par>
                          <p:cTn id="78" fill="hold">
                            <p:stCondLst>
                              <p:cond delay="2500"/>
                            </p:stCondLst>
                            <p:childTnLst>
                              <p:par>
                                <p:cTn id="79" presetID="3" presetClass="entr" presetSubtype="10" fill="hold" nodeType="after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blinds(horizontal)">
                                      <p:cBhvr>
                                        <p:cTn id="81" dur="500"/>
                                        <p:tgtEl>
                                          <p:spTgt spid="36"/>
                                        </p:tgtEl>
                                      </p:cBhvr>
                                    </p:animEffect>
                                  </p:childTnLst>
                                </p:cTn>
                              </p:par>
                              <p:par>
                                <p:cTn id="82" presetID="3" presetClass="entr" presetSubtype="10" fill="hold"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blinds(horizontal)">
                                      <p:cBhvr>
                                        <p:cTn id="84" dur="500"/>
                                        <p:tgtEl>
                                          <p:spTgt spid="37"/>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Effect transition="in" filter="blinds(horizontal)">
                                      <p:cBhvr>
                                        <p:cTn id="87" dur="500"/>
                                        <p:tgtEl>
                                          <p:spTgt spid="39"/>
                                        </p:tgtEl>
                                      </p:cBhvr>
                                    </p:animEffect>
                                  </p:childTnLst>
                                </p:cTn>
                              </p:par>
                            </p:childTnLst>
                          </p:cTn>
                        </p:par>
                        <p:par>
                          <p:cTn id="88" fill="hold">
                            <p:stCondLst>
                              <p:cond delay="3000"/>
                            </p:stCondLst>
                            <p:childTnLst>
                              <p:par>
                                <p:cTn id="89" presetID="3" presetClass="entr" presetSubtype="10" fill="hold" nodeType="afterEffect">
                                  <p:stCondLst>
                                    <p:cond delay="0"/>
                                  </p:stCondLst>
                                  <p:childTnLst>
                                    <p:set>
                                      <p:cBhvr>
                                        <p:cTn id="90" dur="1" fill="hold">
                                          <p:stCondLst>
                                            <p:cond delay="0"/>
                                          </p:stCondLst>
                                        </p:cTn>
                                        <p:tgtEl>
                                          <p:spTgt spid="33"/>
                                        </p:tgtEl>
                                        <p:attrNameLst>
                                          <p:attrName>style.visibility</p:attrName>
                                        </p:attrNameLst>
                                      </p:cBhvr>
                                      <p:to>
                                        <p:strVal val="visible"/>
                                      </p:to>
                                    </p:set>
                                    <p:animEffect transition="in" filter="blinds(horizontal)">
                                      <p:cBhvr>
                                        <p:cTn id="91" dur="500"/>
                                        <p:tgtEl>
                                          <p:spTgt spid="33"/>
                                        </p:tgtEl>
                                      </p:cBhvr>
                                    </p:animEffect>
                                  </p:childTnLst>
                                </p:cTn>
                              </p:par>
                              <p:par>
                                <p:cTn id="92" presetID="3" presetClass="entr" presetSubtype="10" fill="hold"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blinds(horizontal)">
                                      <p:cBhvr>
                                        <p:cTn id="94" dur="500"/>
                                        <p:tgtEl>
                                          <p:spTgt spid="34"/>
                                        </p:tgtEl>
                                      </p:cBhvr>
                                    </p:animEffect>
                                  </p:childTnLst>
                                </p:cTn>
                              </p:par>
                              <p:par>
                                <p:cTn id="95" presetID="3" presetClass="entr" presetSubtype="10" fill="hold" grpId="0"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blinds(horizontal)">
                                      <p:cBhvr>
                                        <p:cTn id="97" dur="500"/>
                                        <p:tgtEl>
                                          <p:spTgt spid="35"/>
                                        </p:tgtEl>
                                      </p:cBhvr>
                                    </p:animEffect>
                                  </p:childTnLst>
                                </p:cTn>
                              </p:par>
                            </p:childTnLst>
                          </p:cTn>
                        </p:par>
                        <p:par>
                          <p:cTn id="98" fill="hold">
                            <p:stCondLst>
                              <p:cond delay="3500"/>
                            </p:stCondLst>
                            <p:childTnLst>
                              <p:par>
                                <p:cTn id="99" presetID="3" presetClass="entr" presetSubtype="10" fill="hold" nodeType="afterEffect">
                                  <p:stCondLst>
                                    <p:cond delay="0"/>
                                  </p:stCondLst>
                                  <p:childTnLst>
                                    <p:set>
                                      <p:cBhvr>
                                        <p:cTn id="100" dur="1" fill="hold">
                                          <p:stCondLst>
                                            <p:cond delay="0"/>
                                          </p:stCondLst>
                                        </p:cTn>
                                        <p:tgtEl>
                                          <p:spTgt spid="30"/>
                                        </p:tgtEl>
                                        <p:attrNameLst>
                                          <p:attrName>style.visibility</p:attrName>
                                        </p:attrNameLst>
                                      </p:cBhvr>
                                      <p:to>
                                        <p:strVal val="visible"/>
                                      </p:to>
                                    </p:set>
                                    <p:animEffect transition="in" filter="blinds(horizontal)">
                                      <p:cBhvr>
                                        <p:cTn id="101" dur="500"/>
                                        <p:tgtEl>
                                          <p:spTgt spid="30"/>
                                        </p:tgtEl>
                                      </p:cBhvr>
                                    </p:animEffect>
                                  </p:childTnLst>
                                </p:cTn>
                              </p:par>
                              <p:par>
                                <p:cTn id="102" presetID="3" presetClass="entr" presetSubtype="10" fill="hold" nodeType="withEffect">
                                  <p:stCondLst>
                                    <p:cond delay="0"/>
                                  </p:stCondLst>
                                  <p:childTnLst>
                                    <p:set>
                                      <p:cBhvr>
                                        <p:cTn id="103" dur="1" fill="hold">
                                          <p:stCondLst>
                                            <p:cond delay="0"/>
                                          </p:stCondLst>
                                        </p:cTn>
                                        <p:tgtEl>
                                          <p:spTgt spid="31"/>
                                        </p:tgtEl>
                                        <p:attrNameLst>
                                          <p:attrName>style.visibility</p:attrName>
                                        </p:attrNameLst>
                                      </p:cBhvr>
                                      <p:to>
                                        <p:strVal val="visible"/>
                                      </p:to>
                                    </p:set>
                                    <p:animEffect transition="in" filter="blinds(horizontal)">
                                      <p:cBhvr>
                                        <p:cTn id="104" dur="500"/>
                                        <p:tgtEl>
                                          <p:spTgt spid="31"/>
                                        </p:tgtEl>
                                      </p:cBhvr>
                                    </p:animEffect>
                                  </p:childTnLst>
                                </p:cTn>
                              </p:par>
                              <p:par>
                                <p:cTn id="105" presetID="3" presetClass="entr" presetSubtype="10" fill="hold" grpId="0" nodeType="withEffect">
                                  <p:stCondLst>
                                    <p:cond delay="0"/>
                                  </p:stCondLst>
                                  <p:childTnLst>
                                    <p:set>
                                      <p:cBhvr>
                                        <p:cTn id="106" dur="1" fill="hold">
                                          <p:stCondLst>
                                            <p:cond delay="0"/>
                                          </p:stCondLst>
                                        </p:cTn>
                                        <p:tgtEl>
                                          <p:spTgt spid="32"/>
                                        </p:tgtEl>
                                        <p:attrNameLst>
                                          <p:attrName>style.visibility</p:attrName>
                                        </p:attrNameLst>
                                      </p:cBhvr>
                                      <p:to>
                                        <p:strVal val="visible"/>
                                      </p:to>
                                    </p:set>
                                    <p:animEffect transition="in" filter="blinds(horizontal)">
                                      <p:cBhvr>
                                        <p:cTn id="107" dur="500"/>
                                        <p:tgtEl>
                                          <p:spTgt spid="32"/>
                                        </p:tgtEl>
                                      </p:cBhvr>
                                    </p:animEffect>
                                  </p:childTnLst>
                                </p:cTn>
                              </p:par>
                            </p:childTnLst>
                          </p:cTn>
                        </p:par>
                        <p:par>
                          <p:cTn id="108" fill="hold">
                            <p:stCondLst>
                              <p:cond delay="4000"/>
                            </p:stCondLst>
                            <p:childTnLst>
                              <p:par>
                                <p:cTn id="109" presetID="3" presetClass="entr" presetSubtype="10" fill="hold" nodeType="afterEffect">
                                  <p:stCondLst>
                                    <p:cond delay="0"/>
                                  </p:stCondLst>
                                  <p:childTnLst>
                                    <p:set>
                                      <p:cBhvr>
                                        <p:cTn id="110" dur="1" fill="hold">
                                          <p:stCondLst>
                                            <p:cond delay="0"/>
                                          </p:stCondLst>
                                        </p:cTn>
                                        <p:tgtEl>
                                          <p:spTgt spid="27"/>
                                        </p:tgtEl>
                                        <p:attrNameLst>
                                          <p:attrName>style.visibility</p:attrName>
                                        </p:attrNameLst>
                                      </p:cBhvr>
                                      <p:to>
                                        <p:strVal val="visible"/>
                                      </p:to>
                                    </p:set>
                                    <p:animEffect transition="in" filter="blinds(horizontal)">
                                      <p:cBhvr>
                                        <p:cTn id="111" dur="500"/>
                                        <p:tgtEl>
                                          <p:spTgt spid="27"/>
                                        </p:tgtEl>
                                      </p:cBhvr>
                                    </p:animEffect>
                                  </p:childTnLst>
                                </p:cTn>
                              </p:par>
                              <p:par>
                                <p:cTn id="112" presetID="3" presetClass="entr" presetSubtype="10" fill="hold" nodeType="withEffect">
                                  <p:stCondLst>
                                    <p:cond delay="0"/>
                                  </p:stCondLst>
                                  <p:childTnLst>
                                    <p:set>
                                      <p:cBhvr>
                                        <p:cTn id="113" dur="1" fill="hold">
                                          <p:stCondLst>
                                            <p:cond delay="0"/>
                                          </p:stCondLst>
                                        </p:cTn>
                                        <p:tgtEl>
                                          <p:spTgt spid="28"/>
                                        </p:tgtEl>
                                        <p:attrNameLst>
                                          <p:attrName>style.visibility</p:attrName>
                                        </p:attrNameLst>
                                      </p:cBhvr>
                                      <p:to>
                                        <p:strVal val="visible"/>
                                      </p:to>
                                    </p:set>
                                    <p:animEffect transition="in" filter="blinds(horizontal)">
                                      <p:cBhvr>
                                        <p:cTn id="114" dur="500"/>
                                        <p:tgtEl>
                                          <p:spTgt spid="28"/>
                                        </p:tgtEl>
                                      </p:cBhvr>
                                    </p:animEffect>
                                  </p:childTnLst>
                                </p:cTn>
                              </p:par>
                              <p:par>
                                <p:cTn id="115" presetID="3" presetClass="entr" presetSubtype="10" fill="hold" grpId="0" nodeType="withEffect">
                                  <p:stCondLst>
                                    <p:cond delay="0"/>
                                  </p:stCondLst>
                                  <p:childTnLst>
                                    <p:set>
                                      <p:cBhvr>
                                        <p:cTn id="116" dur="1" fill="hold">
                                          <p:stCondLst>
                                            <p:cond delay="0"/>
                                          </p:stCondLst>
                                        </p:cTn>
                                        <p:tgtEl>
                                          <p:spTgt spid="29"/>
                                        </p:tgtEl>
                                        <p:attrNameLst>
                                          <p:attrName>style.visibility</p:attrName>
                                        </p:attrNameLst>
                                      </p:cBhvr>
                                      <p:to>
                                        <p:strVal val="visible"/>
                                      </p:to>
                                    </p:set>
                                    <p:animEffect transition="in" filter="blinds(horizontal)">
                                      <p:cBhvr>
                                        <p:cTn id="117" dur="500"/>
                                        <p:tgtEl>
                                          <p:spTgt spid="29"/>
                                        </p:tgtEl>
                                      </p:cBhvr>
                                    </p:animEffect>
                                  </p:childTnLst>
                                </p:cTn>
                              </p:par>
                            </p:childTnLst>
                          </p:cTn>
                        </p:par>
                      </p:childTnLst>
                    </p:cTn>
                  </p:par>
                  <p:par>
                    <p:cTn id="118" fill="hold">
                      <p:stCondLst>
                        <p:cond delay="indefinite"/>
                      </p:stCondLst>
                      <p:childTnLst>
                        <p:par>
                          <p:cTn id="119" fill="hold">
                            <p:stCondLst>
                              <p:cond delay="0"/>
                            </p:stCondLst>
                            <p:childTnLst>
                              <p:par>
                                <p:cTn id="120" presetID="3" presetClass="entr" presetSubtype="10" fill="hold" grpId="0" nodeType="clickEffect">
                                  <p:stCondLst>
                                    <p:cond delay="0"/>
                                  </p:stCondLst>
                                  <p:childTnLst>
                                    <p:set>
                                      <p:cBhvr>
                                        <p:cTn id="121" dur="1" fill="hold">
                                          <p:stCondLst>
                                            <p:cond delay="0"/>
                                          </p:stCondLst>
                                        </p:cTn>
                                        <p:tgtEl>
                                          <p:spTgt spid="47"/>
                                        </p:tgtEl>
                                        <p:attrNameLst>
                                          <p:attrName>style.visibility</p:attrName>
                                        </p:attrNameLst>
                                      </p:cBhvr>
                                      <p:to>
                                        <p:strVal val="visible"/>
                                      </p:to>
                                    </p:set>
                                    <p:animEffect transition="in" filter="blinds(horizontal)">
                                      <p:cBhvr>
                                        <p:cTn id="122" dur="500"/>
                                        <p:tgtEl>
                                          <p:spTgt spid="47"/>
                                        </p:tgtEl>
                                      </p:cBhvr>
                                    </p:animEffect>
                                  </p:childTnLst>
                                </p:cTn>
                              </p:par>
                            </p:childTnLst>
                          </p:cTn>
                        </p:par>
                      </p:childTnLst>
                    </p:cTn>
                  </p:par>
                  <p:par>
                    <p:cTn id="123" fill="hold">
                      <p:stCondLst>
                        <p:cond delay="indefinite"/>
                      </p:stCondLst>
                      <p:childTnLst>
                        <p:par>
                          <p:cTn id="124" fill="hold">
                            <p:stCondLst>
                              <p:cond delay="0"/>
                            </p:stCondLst>
                            <p:childTnLst>
                              <p:par>
                                <p:cTn id="125" presetID="3" presetClass="entr" presetSubtype="10" fill="hold" grpId="0" nodeType="clickEffect">
                                  <p:stCondLst>
                                    <p:cond delay="0"/>
                                  </p:stCondLst>
                                  <p:childTnLst>
                                    <p:set>
                                      <p:cBhvr>
                                        <p:cTn id="126" dur="1" fill="hold">
                                          <p:stCondLst>
                                            <p:cond delay="0"/>
                                          </p:stCondLst>
                                        </p:cTn>
                                        <p:tgtEl>
                                          <p:spTgt spid="45">
                                            <p:graphicEl>
                                              <a:chart seriesIdx="2" categoryIdx="-4" bldStep="series"/>
                                            </p:graphicEl>
                                          </p:spTgt>
                                        </p:tgtEl>
                                        <p:attrNameLst>
                                          <p:attrName>style.visibility</p:attrName>
                                        </p:attrNameLst>
                                      </p:cBhvr>
                                      <p:to>
                                        <p:strVal val="visible"/>
                                      </p:to>
                                    </p:set>
                                    <p:animEffect transition="in" filter="blinds(horizontal)">
                                      <p:cBhvr>
                                        <p:cTn id="127" dur="500"/>
                                        <p:tgtEl>
                                          <p:spTgt spid="45">
                                            <p:graphicEl>
                                              <a:chart seriesIdx="2" categoryIdx="-4" bldStep="series"/>
                                            </p:graphicEl>
                                          </p:spTgt>
                                        </p:tgtEl>
                                      </p:cBhvr>
                                    </p:animEffect>
                                  </p:childTnLst>
                                </p:cTn>
                              </p:par>
                            </p:childTnLst>
                          </p:cTn>
                        </p:par>
                      </p:childTnLst>
                    </p:cTn>
                  </p:par>
                  <p:par>
                    <p:cTn id="128" fill="hold">
                      <p:stCondLst>
                        <p:cond delay="indefinite"/>
                      </p:stCondLst>
                      <p:childTnLst>
                        <p:par>
                          <p:cTn id="129" fill="hold">
                            <p:stCondLst>
                              <p:cond delay="0"/>
                            </p:stCondLst>
                            <p:childTnLst>
                              <p:par>
                                <p:cTn id="130" presetID="3" presetClass="entr" presetSubtype="10" fill="hold" grpId="0" nodeType="clickEffect">
                                  <p:stCondLst>
                                    <p:cond delay="0"/>
                                  </p:stCondLst>
                                  <p:childTnLst>
                                    <p:set>
                                      <p:cBhvr>
                                        <p:cTn id="131" dur="1" fill="hold">
                                          <p:stCondLst>
                                            <p:cond delay="0"/>
                                          </p:stCondLst>
                                        </p:cTn>
                                        <p:tgtEl>
                                          <p:spTgt spid="41"/>
                                        </p:tgtEl>
                                        <p:attrNameLst>
                                          <p:attrName>style.visibility</p:attrName>
                                        </p:attrNameLst>
                                      </p:cBhvr>
                                      <p:to>
                                        <p:strVal val="visible"/>
                                      </p:to>
                                    </p:set>
                                    <p:animEffect transition="in" filter="blinds(horizontal)">
                                      <p:cBhvr>
                                        <p:cTn id="13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2" grpId="0"/>
      <p:bldP spid="35" grpId="0"/>
      <p:bldP spid="39" grpId="0"/>
      <p:bldP spid="11" grpId="0"/>
      <p:bldP spid="40" grpId="0"/>
      <p:bldP spid="10" grpId="0" animBg="1"/>
      <p:bldP spid="14" grpId="0" animBg="1"/>
      <p:bldP spid="18" grpId="0"/>
      <p:bldP spid="22" grpId="0"/>
      <p:bldP spid="26" grpId="0"/>
      <p:bldGraphic spid="45" grpId="0" uiExpand="1">
        <p:bldSub>
          <a:bldChart bld="series"/>
        </p:bldSub>
      </p:bldGraphic>
      <p:bldP spid="47" grpId="0" animBg="1"/>
      <p:bldP spid="4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Memory Bottlenecks in the GPU </a:t>
            </a:r>
          </a:p>
        </p:txBody>
      </p:sp>
      <p:sp>
        <p:nvSpPr>
          <p:cNvPr id="3" name="Content Placeholder 2"/>
          <p:cNvSpPr>
            <a:spLocks noGrp="1"/>
          </p:cNvSpPr>
          <p:nvPr>
            <p:ph idx="1"/>
          </p:nvPr>
        </p:nvSpPr>
        <p:spPr>
          <a:xfrm>
            <a:off x="457200" y="1094944"/>
            <a:ext cx="8686800" cy="5517543"/>
          </a:xfrm>
        </p:spPr>
        <p:txBody>
          <a:bodyPr>
            <a:normAutofit/>
          </a:bodyPr>
          <a:lstStyle/>
          <a:p>
            <a:endParaRPr lang="en-US" dirty="0"/>
          </a:p>
          <a:p>
            <a:endParaRPr lang="en-US" dirty="0"/>
          </a:p>
          <a:p>
            <a:endParaRPr lang="en-US"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a:t>
            </a:fld>
            <a:endParaRPr lang="en-US"/>
          </a:p>
        </p:txBody>
      </p:sp>
      <p:sp>
        <p:nvSpPr>
          <p:cNvPr id="6" name="Content Placeholder 2">
            <a:extLst>
              <a:ext uri="{FF2B5EF4-FFF2-40B4-BE49-F238E27FC236}">
                <a16:creationId xmlns:a16="http://schemas.microsoft.com/office/drawing/2014/main" id="{CF4326E5-5C05-42AC-ACA0-08C9EACB8A47}"/>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r>
              <a:rPr lang="en-US" dirty="0"/>
              <a:t>Interference at the main memory</a:t>
            </a:r>
          </a:p>
          <a:p>
            <a:endParaRPr lang="en-US" sz="1200" dirty="0"/>
          </a:p>
          <a:p>
            <a:endParaRPr lang="en-US" dirty="0"/>
          </a:p>
          <a:p>
            <a:endParaRPr lang="en-US" dirty="0"/>
          </a:p>
        </p:txBody>
      </p:sp>
    </p:spTree>
    <p:extLst>
      <p:ext uri="{BB962C8B-B14F-4D97-AF65-F5344CB8AC3E}">
        <p14:creationId xmlns:p14="http://schemas.microsoft.com/office/powerpoint/2010/main" val="877495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Mosaic: Summary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50</a:t>
            </a:fld>
            <a:endParaRPr lang="en-US" dirty="0"/>
          </a:p>
        </p:txBody>
      </p:sp>
      <p:sp>
        <p:nvSpPr>
          <p:cNvPr id="6" name="Content Placeholder 2">
            <a:extLst>
              <a:ext uri="{FF2B5EF4-FFF2-40B4-BE49-F238E27FC236}">
                <a16:creationId xmlns:a16="http://schemas.microsoft.com/office/drawing/2014/main" id="{2D01FADF-E6B7-47C9-B636-6EE697B7A93D}"/>
              </a:ext>
            </a:extLst>
          </p:cNvPr>
          <p:cNvSpPr>
            <a:spLocks noGrp="1"/>
          </p:cNvSpPr>
          <p:nvPr>
            <p:ph idx="1"/>
          </p:nvPr>
        </p:nvSpPr>
        <p:spPr>
          <a:xfrm>
            <a:off x="457200" y="1094944"/>
            <a:ext cx="8556171" cy="5517543"/>
          </a:xfrm>
        </p:spPr>
        <p:txBody>
          <a:bodyPr>
            <a:normAutofit fontScale="85000" lnSpcReduction="20000"/>
          </a:bodyPr>
          <a:lstStyle/>
          <a:p>
            <a:pPr>
              <a:lnSpc>
                <a:spcPct val="95000"/>
              </a:lnSpc>
            </a:pPr>
            <a:r>
              <a:rPr lang="en-US" b="1" dirty="0"/>
              <a:t>Problem:</a:t>
            </a:r>
            <a:r>
              <a:rPr lang="en-US" dirty="0"/>
              <a:t> </a:t>
            </a:r>
            <a:r>
              <a:rPr lang="en-US" b="1" dirty="0">
                <a:solidFill>
                  <a:srgbClr val="FF0000"/>
                </a:solidFill>
              </a:rPr>
              <a:t>No single best page size </a:t>
            </a:r>
            <a:r>
              <a:rPr lang="en-US" dirty="0"/>
              <a:t>for GPU virtual memory</a:t>
            </a:r>
            <a:endParaRPr lang="en-US" b="1" dirty="0">
              <a:solidFill>
                <a:srgbClr val="FF0000"/>
              </a:solidFill>
            </a:endParaRPr>
          </a:p>
          <a:p>
            <a:pPr lvl="1">
              <a:lnSpc>
                <a:spcPct val="95000"/>
              </a:lnSpc>
            </a:pPr>
            <a:r>
              <a:rPr lang="en-US" dirty="0"/>
              <a:t>Large pages: Better TLB reach</a:t>
            </a:r>
          </a:p>
          <a:p>
            <a:pPr lvl="1">
              <a:lnSpc>
                <a:spcPct val="95000"/>
              </a:lnSpc>
            </a:pPr>
            <a:r>
              <a:rPr lang="en-US" dirty="0"/>
              <a:t>Small pages: Lower demand paging latency</a:t>
            </a:r>
          </a:p>
          <a:p>
            <a:pPr>
              <a:lnSpc>
                <a:spcPct val="95000"/>
              </a:lnSpc>
            </a:pPr>
            <a:r>
              <a:rPr lang="en-US" b="1" dirty="0"/>
              <a:t>Our goal: </a:t>
            </a:r>
            <a:r>
              <a:rPr lang="en-US" b="1" dirty="0">
                <a:solidFill>
                  <a:srgbClr val="0066FF"/>
                </a:solidFill>
              </a:rPr>
              <a:t>Transparently enable both page sizes</a:t>
            </a:r>
          </a:p>
          <a:p>
            <a:pPr>
              <a:lnSpc>
                <a:spcPct val="95000"/>
              </a:lnSpc>
              <a:spcBef>
                <a:spcPts val="2200"/>
              </a:spcBef>
            </a:pPr>
            <a:r>
              <a:rPr lang="en-US" b="1" dirty="0"/>
              <a:t>Key observations</a:t>
            </a:r>
          </a:p>
          <a:p>
            <a:pPr lvl="1">
              <a:lnSpc>
                <a:spcPct val="95000"/>
              </a:lnSpc>
            </a:pPr>
            <a:r>
              <a:rPr lang="en-US" dirty="0"/>
              <a:t>Can </a:t>
            </a:r>
            <a:r>
              <a:rPr lang="en-US" b="1" dirty="0">
                <a:solidFill>
                  <a:srgbClr val="0066FF"/>
                </a:solidFill>
              </a:rPr>
              <a:t>easily coalesce</a:t>
            </a:r>
            <a:r>
              <a:rPr lang="en-US" dirty="0">
                <a:solidFill>
                  <a:srgbClr val="0066FF"/>
                </a:solidFill>
              </a:rPr>
              <a:t> </a:t>
            </a:r>
            <a:r>
              <a:rPr lang="en-US" dirty="0"/>
              <a:t>an application’s contiguously-allocated small pages into a large page</a:t>
            </a:r>
          </a:p>
          <a:p>
            <a:pPr lvl="1">
              <a:lnSpc>
                <a:spcPct val="95000"/>
              </a:lnSpc>
            </a:pPr>
            <a:r>
              <a:rPr lang="en-US" dirty="0"/>
              <a:t>Interleaved memory allocation across applications </a:t>
            </a:r>
            <a:r>
              <a:rPr lang="en-US" b="1" dirty="0">
                <a:solidFill>
                  <a:srgbClr val="FF0000"/>
                </a:solidFill>
              </a:rPr>
              <a:t>breaks page contiguity</a:t>
            </a:r>
          </a:p>
          <a:p>
            <a:pPr>
              <a:lnSpc>
                <a:spcPct val="95000"/>
              </a:lnSpc>
              <a:spcBef>
                <a:spcPts val="2200"/>
              </a:spcBef>
            </a:pPr>
            <a:r>
              <a:rPr lang="en-US" b="1" dirty="0"/>
              <a:t>Key idea: </a:t>
            </a:r>
            <a:r>
              <a:rPr lang="en-US" b="1" dirty="0">
                <a:solidFill>
                  <a:srgbClr val="0066FF"/>
                </a:solidFill>
              </a:rPr>
              <a:t>Preserve virtual address contiguity </a:t>
            </a:r>
            <a:r>
              <a:rPr lang="en-US" dirty="0"/>
              <a:t>of small pages when allocating physical memory to simplify coalescing</a:t>
            </a:r>
            <a:endParaRPr lang="en-US" dirty="0">
              <a:solidFill>
                <a:srgbClr val="0066FF"/>
              </a:solidFill>
            </a:endParaRPr>
          </a:p>
          <a:p>
            <a:pPr>
              <a:lnSpc>
                <a:spcPct val="95000"/>
              </a:lnSpc>
            </a:pPr>
            <a:r>
              <a:rPr lang="en-US" b="1" dirty="0">
                <a:sym typeface="Wingdings"/>
              </a:rPr>
              <a:t>Mosaic </a:t>
            </a:r>
            <a:r>
              <a:rPr lang="en-US" dirty="0">
                <a:sym typeface="Wingdings"/>
              </a:rPr>
              <a:t>is a </a:t>
            </a:r>
            <a:r>
              <a:rPr lang="en-US" b="1" dirty="0">
                <a:solidFill>
                  <a:srgbClr val="0066FF"/>
                </a:solidFill>
                <a:sym typeface="Wingdings"/>
              </a:rPr>
              <a:t>hardware/software cooperative framework </a:t>
            </a:r>
            <a:r>
              <a:rPr lang="en-US" dirty="0">
                <a:sym typeface="Wingdings"/>
              </a:rPr>
              <a:t>that:</a:t>
            </a:r>
          </a:p>
          <a:p>
            <a:pPr lvl="1">
              <a:lnSpc>
                <a:spcPct val="95000"/>
              </a:lnSpc>
            </a:pPr>
            <a:r>
              <a:rPr lang="en-US" dirty="0">
                <a:sym typeface="Wingdings"/>
              </a:rPr>
              <a:t>Coalesces small pages into a large page without data movement</a:t>
            </a:r>
          </a:p>
          <a:p>
            <a:pPr lvl="1">
              <a:lnSpc>
                <a:spcPct val="95000"/>
              </a:lnSpc>
            </a:pPr>
            <a:r>
              <a:rPr lang="en-US" dirty="0">
                <a:sym typeface="Wingdings"/>
              </a:rPr>
              <a:t>Enables </a:t>
            </a:r>
            <a:r>
              <a:rPr lang="en-US" dirty="0"/>
              <a:t>the benefits of </a:t>
            </a:r>
            <a:r>
              <a:rPr lang="en-US" b="1" dirty="0">
                <a:solidFill>
                  <a:srgbClr val="0066FF"/>
                </a:solidFill>
              </a:rPr>
              <a:t>both small and large pages</a:t>
            </a:r>
          </a:p>
          <a:p>
            <a:pPr>
              <a:lnSpc>
                <a:spcPct val="95000"/>
              </a:lnSpc>
              <a:spcBef>
                <a:spcPts val="2200"/>
              </a:spcBef>
            </a:pPr>
            <a:r>
              <a:rPr lang="en-US" b="1" dirty="0"/>
              <a:t>Key result: </a:t>
            </a:r>
            <a:r>
              <a:rPr lang="en-US" b="1" dirty="0">
                <a:solidFill>
                  <a:srgbClr val="0066FF"/>
                </a:solidFill>
              </a:rPr>
              <a:t>55% average performance improvement </a:t>
            </a:r>
            <a:r>
              <a:rPr lang="en-US" dirty="0"/>
              <a:t>over</a:t>
            </a:r>
            <a:br>
              <a:rPr lang="en-US" dirty="0"/>
            </a:br>
            <a:r>
              <a:rPr lang="en-US" dirty="0"/>
              <a:t>state-of-the-art GPU memory management mechanism</a:t>
            </a:r>
          </a:p>
        </p:txBody>
      </p:sp>
    </p:spTree>
    <p:custDataLst>
      <p:tags r:id="rId1"/>
    </p:custDataLst>
    <p:extLst>
      <p:ext uri="{BB962C8B-B14F-4D97-AF65-F5344CB8AC3E}">
        <p14:creationId xmlns:p14="http://schemas.microsoft.com/office/powerpoint/2010/main" val="951160738"/>
      </p:ext>
    </p:extLst>
  </p:cSld>
  <p:clrMapOvr>
    <a:masterClrMapping/>
  </p:clrMapOvr>
  <mc:AlternateContent xmlns:mc="http://schemas.openxmlformats.org/markup-compatibility/2006" xmlns:p14="http://schemas.microsoft.com/office/powerpoint/2010/main">
    <mc:Choice Requires="p14">
      <p:transition spd="slow" p14:dur="2000" advTm="100250"/>
    </mc:Choice>
    <mc:Fallback xmlns="">
      <p:transition spd="slow" advTm="1002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Redesigning GPU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51</a:t>
            </a:fld>
            <a:endParaRPr lang="en-US"/>
          </a:p>
        </p:txBody>
      </p:sp>
      <p:sp>
        <p:nvSpPr>
          <p:cNvPr id="9" name="Content Placeholder 2">
            <a:extLst>
              <a:ext uri="{FF2B5EF4-FFF2-40B4-BE49-F238E27FC236}">
                <a16:creationId xmlns:a16="http://schemas.microsoft.com/office/drawing/2014/main" id="{E2351B68-541E-47B4-AB52-069B9466C14E}"/>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75000"/>
                  </a:schemeClr>
                </a:solidFill>
              </a:rPr>
              <a:t>Memory divergence at the caches and the main memory</a:t>
            </a:r>
          </a:p>
          <a:p>
            <a:pPr lvl="1"/>
            <a:endParaRPr lang="en-US" sz="1200" dirty="0">
              <a:solidFill>
                <a:schemeClr val="bg1">
                  <a:lumMod val="75000"/>
                </a:schemeClr>
              </a:solidFill>
            </a:endParaRPr>
          </a:p>
          <a:p>
            <a:r>
              <a:rPr lang="en-US" dirty="0">
                <a:solidFill>
                  <a:schemeClr val="bg1">
                    <a:lumMod val="75000"/>
                  </a:schemeClr>
                </a:solidFill>
              </a:rPr>
              <a:t>Interference at the main memory</a:t>
            </a:r>
          </a:p>
          <a:p>
            <a:endParaRPr lang="en-US" sz="1200" dirty="0"/>
          </a:p>
          <a:p>
            <a:r>
              <a:rPr lang="en-US" dirty="0"/>
              <a:t>Limited TLB reach and high address translation latency</a:t>
            </a:r>
          </a:p>
          <a:p>
            <a:pPr lvl="1"/>
            <a:r>
              <a:rPr lang="en-US" dirty="0">
                <a:solidFill>
                  <a:schemeClr val="bg1">
                    <a:lumMod val="75000"/>
                  </a:schemeClr>
                </a:solidFill>
              </a:rPr>
              <a:t>Increase TLB reach</a:t>
            </a:r>
          </a:p>
          <a:p>
            <a:pPr lvl="1"/>
            <a:r>
              <a:rPr lang="en-US" dirty="0"/>
              <a:t>Reduce address translation latency</a:t>
            </a:r>
          </a:p>
          <a:p>
            <a:endParaRPr lang="en-US" sz="1200" dirty="0"/>
          </a:p>
          <a:p>
            <a:r>
              <a:rPr lang="en-US" dirty="0">
                <a:solidFill>
                  <a:schemeClr val="bg1">
                    <a:lumMod val="75000"/>
                  </a:schemeClr>
                </a:solidFill>
              </a:rPr>
              <a:t>High latency CPU-GPU data transfer</a:t>
            </a:r>
          </a:p>
          <a:p>
            <a:pPr lvl="4"/>
            <a:endParaRPr lang="en-US" dirty="0"/>
          </a:p>
          <a:p>
            <a:endParaRPr lang="en-US" dirty="0"/>
          </a:p>
        </p:txBody>
      </p:sp>
    </p:spTree>
    <p:extLst>
      <p:ext uri="{BB962C8B-B14F-4D97-AF65-F5344CB8AC3E}">
        <p14:creationId xmlns:p14="http://schemas.microsoft.com/office/powerpoint/2010/main" val="12215090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562930"/>
            <a:ext cx="9144000" cy="1470025"/>
          </a:xfrm>
          <a:effectLst/>
        </p:spPr>
        <p:txBody>
          <a:bodyPr>
            <a:noAutofit/>
          </a:bodyPr>
          <a:lstStyle/>
          <a:p>
            <a:r>
              <a:rPr lang="en-US" sz="4400" b="1" dirty="0">
                <a:solidFill>
                  <a:schemeClr val="accent6">
                    <a:lumMod val="75000"/>
                  </a:schemeClr>
                </a:solidFill>
                <a:latin typeface="+mn-lt"/>
              </a:rPr>
              <a:t>MASK: Redesigning the GPU </a:t>
            </a:r>
            <a:br>
              <a:rPr lang="en-US" sz="4400" b="1" dirty="0">
                <a:solidFill>
                  <a:schemeClr val="accent6">
                    <a:lumMod val="75000"/>
                  </a:schemeClr>
                </a:solidFill>
                <a:latin typeface="+mn-lt"/>
              </a:rPr>
            </a:br>
            <a:r>
              <a:rPr lang="en-US" sz="4400" b="1" dirty="0">
                <a:solidFill>
                  <a:schemeClr val="accent6">
                    <a:lumMod val="75000"/>
                  </a:schemeClr>
                </a:solidFill>
                <a:latin typeface="+mn-lt"/>
              </a:rPr>
              <a:t>Memory Hierarchy to Support </a:t>
            </a:r>
            <a:br>
              <a:rPr lang="en-US" sz="4400" b="1" dirty="0">
                <a:solidFill>
                  <a:schemeClr val="accent6">
                    <a:lumMod val="75000"/>
                  </a:schemeClr>
                </a:solidFill>
                <a:latin typeface="+mn-lt"/>
              </a:rPr>
            </a:br>
            <a:r>
              <a:rPr lang="en-US" sz="4400" b="1" dirty="0">
                <a:solidFill>
                  <a:schemeClr val="accent6">
                    <a:lumMod val="75000"/>
                  </a:schemeClr>
                </a:solidFill>
                <a:latin typeface="+mn-lt"/>
              </a:rPr>
              <a:t>Multi-Application Concurrency </a:t>
            </a:r>
          </a:p>
        </p:txBody>
      </p:sp>
      <p:sp>
        <p:nvSpPr>
          <p:cNvPr id="3" name="Subtitle 2"/>
          <p:cNvSpPr>
            <a:spLocks noGrp="1"/>
          </p:cNvSpPr>
          <p:nvPr>
            <p:ph type="subTitle" idx="1"/>
          </p:nvPr>
        </p:nvSpPr>
        <p:spPr>
          <a:xfrm>
            <a:off x="0" y="2091891"/>
            <a:ext cx="9144000" cy="2733155"/>
          </a:xfrm>
        </p:spPr>
        <p:txBody>
          <a:bodyPr>
            <a:normAutofit/>
          </a:bodyPr>
          <a:lstStyle/>
          <a:p>
            <a:endParaRPr lang="en-US" sz="1000" b="1" i="1" dirty="0">
              <a:solidFill>
                <a:schemeClr val="tx1"/>
              </a:solidFill>
            </a:endParaRPr>
          </a:p>
          <a:p>
            <a:pPr>
              <a:spcBef>
                <a:spcPts val="600"/>
              </a:spcBef>
            </a:pPr>
            <a:r>
              <a:rPr lang="en-US" sz="3200" b="1" dirty="0">
                <a:solidFill>
                  <a:schemeClr val="tx1"/>
                </a:solidFill>
              </a:rPr>
              <a:t>Rachata Ausavarungniru</a:t>
            </a:r>
            <a:r>
              <a:rPr lang="en-US" sz="3200" b="1" dirty="0"/>
              <a:t>n           </a:t>
            </a:r>
          </a:p>
          <a:p>
            <a:pPr>
              <a:spcBef>
                <a:spcPts val="600"/>
              </a:spcBef>
            </a:pPr>
            <a:r>
              <a:rPr lang="en-US" sz="2200" dirty="0"/>
              <a:t>Vance Miller         Joshua </a:t>
            </a:r>
            <a:r>
              <a:rPr lang="en-US" sz="2200" dirty="0" err="1"/>
              <a:t>Landgraf</a:t>
            </a:r>
            <a:r>
              <a:rPr lang="en-US" sz="2200" dirty="0"/>
              <a:t>         </a:t>
            </a:r>
            <a:r>
              <a:rPr lang="en-US" sz="2200" dirty="0" err="1"/>
              <a:t>Saugata</a:t>
            </a:r>
            <a:r>
              <a:rPr lang="en-US" sz="2200" dirty="0"/>
              <a:t> </a:t>
            </a:r>
            <a:r>
              <a:rPr lang="en-US" sz="2200" dirty="0" err="1"/>
              <a:t>Ghose</a:t>
            </a:r>
            <a:endParaRPr lang="en-US" sz="2200" dirty="0"/>
          </a:p>
          <a:p>
            <a:pPr>
              <a:spcBef>
                <a:spcPts val="600"/>
              </a:spcBef>
            </a:pPr>
            <a:r>
              <a:rPr lang="en-US" sz="2200" dirty="0" err="1"/>
              <a:t>Jayneel</a:t>
            </a:r>
            <a:r>
              <a:rPr lang="en-US" sz="2200" dirty="0"/>
              <a:t> Gandhi </a:t>
            </a:r>
            <a:r>
              <a:rPr lang="en-US" sz="2200" i="1" dirty="0"/>
              <a:t> </a:t>
            </a:r>
            <a:r>
              <a:rPr lang="en-US" sz="2200" dirty="0"/>
              <a:t>     </a:t>
            </a:r>
            <a:r>
              <a:rPr lang="en-US" sz="2200" dirty="0" err="1"/>
              <a:t>Adwait</a:t>
            </a:r>
            <a:r>
              <a:rPr lang="en-US" sz="2200" dirty="0"/>
              <a:t> Jog       Christopher J. Rossbach      </a:t>
            </a:r>
            <a:r>
              <a:rPr lang="en-US" sz="2200" dirty="0" err="1"/>
              <a:t>Onur</a:t>
            </a:r>
            <a:r>
              <a:rPr lang="en-US" sz="2200" dirty="0"/>
              <a:t> </a:t>
            </a:r>
            <a:r>
              <a:rPr lang="en-US" sz="2200" dirty="0" err="1"/>
              <a:t>Mutlu</a:t>
            </a:r>
            <a:endParaRPr lang="en-US" sz="2200" dirty="0"/>
          </a:p>
          <a:p>
            <a:pPr>
              <a:spcBef>
                <a:spcPts val="600"/>
              </a:spcBef>
            </a:pPr>
            <a:endParaRPr lang="en-US" sz="1600" b="1" i="1" dirty="0"/>
          </a:p>
          <a:p>
            <a:pPr>
              <a:spcBef>
                <a:spcPts val="600"/>
              </a:spcBef>
            </a:pPr>
            <a:r>
              <a:rPr lang="en-US" b="1" i="1" dirty="0"/>
              <a:t>ASPLOS-23 </a:t>
            </a:r>
            <a:r>
              <a:rPr lang="en-US" b="1" dirty="0"/>
              <a:t>|</a:t>
            </a:r>
            <a:r>
              <a:rPr lang="en-US" b="1" i="1" dirty="0"/>
              <a:t> Williamsburg, VA </a:t>
            </a:r>
            <a:r>
              <a:rPr lang="en-US" b="1" dirty="0"/>
              <a:t>|</a:t>
            </a:r>
            <a:r>
              <a:rPr lang="en-US" b="1" i="1" dirty="0"/>
              <a:t> 2018</a:t>
            </a:r>
          </a:p>
        </p:txBody>
      </p:sp>
      <p:pic>
        <p:nvPicPr>
          <p:cNvPr id="4" name="Picture 3" descr="Burgundy_CMU_JPG_Logo.jpg"/>
          <p:cNvPicPr>
            <a:picLocks noChangeAspect="1"/>
          </p:cNvPicPr>
          <p:nvPr/>
        </p:nvPicPr>
        <p:blipFill rotWithShape="1">
          <a:blip r:embed="rId3" cstate="print"/>
          <a:srcRect t="26333" b="26267"/>
          <a:stretch/>
        </p:blipFill>
        <p:spPr>
          <a:xfrm>
            <a:off x="1002458" y="4714215"/>
            <a:ext cx="2987824" cy="511415"/>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5736004" y="4427128"/>
            <a:ext cx="2277373" cy="110903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3278222" y="5354519"/>
            <a:ext cx="2553419" cy="89458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287" y="5510491"/>
            <a:ext cx="1932446" cy="77231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Image result for college of william and mary logo">
            <a:extLst>
              <a:ext uri="{FF2B5EF4-FFF2-40B4-BE49-F238E27FC236}">
                <a16:creationId xmlns:a16="http://schemas.microsoft.com/office/drawing/2014/main" id="{5DCF2B9C-46F8-4F3F-9B7C-161598E5B78A}"/>
              </a:ext>
            </a:extLst>
          </p:cNvPr>
          <p:cNvPicPr>
            <a:picLocks noChangeAspect="1" noChangeArrowheads="1"/>
          </p:cNvPicPr>
          <p:nvPr/>
        </p:nvPicPr>
        <p:blipFill>
          <a:blip r:embed="rId7"/>
          <a:srcRect/>
          <a:stretch>
            <a:fillRect/>
          </a:stretch>
        </p:blipFill>
        <p:spPr bwMode="auto">
          <a:xfrm>
            <a:off x="7067770" y="5444237"/>
            <a:ext cx="840100" cy="848026"/>
          </a:xfrm>
          <a:prstGeom prst="rect">
            <a:avLst/>
          </a:prstGeom>
          <a:noFill/>
        </p:spPr>
      </p:pic>
    </p:spTree>
    <p:extLst>
      <p:ext uri="{BB962C8B-B14F-4D97-AF65-F5344CB8AC3E}">
        <p14:creationId xmlns:p14="http://schemas.microsoft.com/office/powerpoint/2010/main" val="784690624"/>
      </p:ext>
    </p:extLst>
  </p:cSld>
  <p:clrMapOvr>
    <a:masterClrMapping/>
  </p:clrMapOvr>
  <mc:AlternateContent xmlns:mc="http://schemas.openxmlformats.org/markup-compatibility/2006" xmlns:p14="http://schemas.microsoft.com/office/powerpoint/2010/main">
    <mc:Choice Requires="p14">
      <p:transition spd="slow" p14:dur="2000" advTm="9164"/>
    </mc:Choice>
    <mc:Fallback xmlns="">
      <p:transition spd="slow" advTm="9164"/>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69007" y="2019784"/>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69007" y="280949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fontScale="90000"/>
          </a:bodyPr>
          <a:lstStyle/>
          <a:p>
            <a:r>
              <a:rPr lang="en-US" sz="4000" dirty="0"/>
              <a:t>State-of-the-art Address Translation in GPUs</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53</a:t>
            </a:fld>
            <a:endParaRPr lang="en-US" dirty="0"/>
          </a:p>
        </p:txBody>
      </p:sp>
      <p:sp>
        <p:nvSpPr>
          <p:cNvPr id="3" name="Rectangle 2">
            <a:extLst>
              <a:ext uri="{FF2B5EF4-FFF2-40B4-BE49-F238E27FC236}">
                <a16:creationId xmlns:a16="http://schemas.microsoft.com/office/drawing/2014/main" id="{785FD01A-3115-4651-A65B-6C332888F4FB}"/>
              </a:ext>
            </a:extLst>
          </p:cNvPr>
          <p:cNvSpPr/>
          <p:nvPr/>
        </p:nvSpPr>
        <p:spPr>
          <a:xfrm>
            <a:off x="5786949" y="2019783"/>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80664" y="2019784"/>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86964" y="2022547"/>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791869" y="3872387"/>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86964" y="281225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790726" y="4860949"/>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404074" y="5900982"/>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i="1" dirty="0">
                <a:solidFill>
                  <a:schemeClr val="tx1"/>
                </a:solidFill>
              </a:rPr>
              <a:t>(in 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80663" y="2809551"/>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86949" y="2815579"/>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948182"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652781" y="4502140"/>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484181"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4022501"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558500"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524231" y="3568878"/>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948182"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484181"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4022501"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558500"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Arrow: Up-Down 36">
            <a:extLst>
              <a:ext uri="{FF2B5EF4-FFF2-40B4-BE49-F238E27FC236}">
                <a16:creationId xmlns:a16="http://schemas.microsoft.com/office/drawing/2014/main" id="{2CF7593C-7919-4E63-804B-F6B7657A8E2F}"/>
              </a:ext>
            </a:extLst>
          </p:cNvPr>
          <p:cNvSpPr/>
          <p:nvPr/>
        </p:nvSpPr>
        <p:spPr>
          <a:xfrm>
            <a:off x="3821031"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Arrow: Up-Down 45">
            <a:extLst>
              <a:ext uri="{FF2B5EF4-FFF2-40B4-BE49-F238E27FC236}">
                <a16:creationId xmlns:a16="http://schemas.microsoft.com/office/drawing/2014/main" id="{B6F661EA-A857-4067-B2F9-4E87A5CBB077}"/>
              </a:ext>
            </a:extLst>
          </p:cNvPr>
          <p:cNvSpPr/>
          <p:nvPr/>
        </p:nvSpPr>
        <p:spPr>
          <a:xfrm>
            <a:off x="3819888"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71960" y="309543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71960" y="3416258"/>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 name="Group 10">
            <a:extLst>
              <a:ext uri="{FF2B5EF4-FFF2-40B4-BE49-F238E27FC236}">
                <a16:creationId xmlns:a16="http://schemas.microsoft.com/office/drawing/2014/main" id="{C23DC6EB-FEAD-448B-BB65-138F6D43528D}"/>
              </a:ext>
            </a:extLst>
          </p:cNvPr>
          <p:cNvGrpSpPr/>
          <p:nvPr/>
        </p:nvGrpSpPr>
        <p:grpSpPr>
          <a:xfrm>
            <a:off x="6154795" y="5110037"/>
            <a:ext cx="1706163" cy="585592"/>
            <a:chOff x="6093147" y="4236734"/>
            <a:chExt cx="1706163" cy="585592"/>
          </a:xfrm>
        </p:grpSpPr>
        <p:sp>
          <p:nvSpPr>
            <p:cNvPr id="49" name="Rectangle 48">
              <a:extLst>
                <a:ext uri="{FF2B5EF4-FFF2-40B4-BE49-F238E27FC236}">
                  <a16:creationId xmlns:a16="http://schemas.microsoft.com/office/drawing/2014/main" id="{C95A91A0-4259-DB4F-A544-AD3987118915}"/>
                </a:ext>
              </a:extLst>
            </p:cNvPr>
            <p:cNvSpPr/>
            <p:nvPr/>
          </p:nvSpPr>
          <p:spPr>
            <a:xfrm>
              <a:off x="6093147" y="4345042"/>
              <a:ext cx="364804" cy="390245"/>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1" name="Rounded Rectangle 163">
              <a:extLst>
                <a:ext uri="{FF2B5EF4-FFF2-40B4-BE49-F238E27FC236}">
                  <a16:creationId xmlns:a16="http://schemas.microsoft.com/office/drawing/2014/main" id="{5C63AA46-A888-3A41-B724-7B391AA50E63}"/>
                </a:ext>
              </a:extLst>
            </p:cNvPr>
            <p:cNvSpPr/>
            <p:nvPr/>
          </p:nvSpPr>
          <p:spPr>
            <a:xfrm>
              <a:off x="6192433" y="4236734"/>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1</a:t>
              </a:r>
            </a:p>
          </p:txBody>
        </p:sp>
      </p:grpSp>
      <p:grpSp>
        <p:nvGrpSpPr>
          <p:cNvPr id="12" name="Group 11">
            <a:extLst>
              <a:ext uri="{FF2B5EF4-FFF2-40B4-BE49-F238E27FC236}">
                <a16:creationId xmlns:a16="http://schemas.microsoft.com/office/drawing/2014/main" id="{CE40BE19-A7E3-4D49-AE8A-BF40C9EB3832}"/>
              </a:ext>
            </a:extLst>
          </p:cNvPr>
          <p:cNvGrpSpPr/>
          <p:nvPr/>
        </p:nvGrpSpPr>
        <p:grpSpPr>
          <a:xfrm>
            <a:off x="6154795" y="5798794"/>
            <a:ext cx="1706163" cy="585592"/>
            <a:chOff x="6093147" y="4925491"/>
            <a:chExt cx="1706163" cy="585592"/>
          </a:xfrm>
        </p:grpSpPr>
        <p:sp>
          <p:nvSpPr>
            <p:cNvPr id="50" name="Rectangle 49">
              <a:extLst>
                <a:ext uri="{FF2B5EF4-FFF2-40B4-BE49-F238E27FC236}">
                  <a16:creationId xmlns:a16="http://schemas.microsoft.com/office/drawing/2014/main" id="{3DB7324A-6514-234F-82FB-6238726506A2}"/>
                </a:ext>
              </a:extLst>
            </p:cNvPr>
            <p:cNvSpPr/>
            <p:nvPr/>
          </p:nvSpPr>
          <p:spPr>
            <a:xfrm>
              <a:off x="6093147" y="5038686"/>
              <a:ext cx="364804" cy="390245"/>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2" name="Rounded Rectangle 163">
              <a:extLst>
                <a:ext uri="{FF2B5EF4-FFF2-40B4-BE49-F238E27FC236}">
                  <a16:creationId xmlns:a16="http://schemas.microsoft.com/office/drawing/2014/main" id="{D274D44B-3673-1D47-8451-E9C36A9CC919}"/>
                </a:ext>
              </a:extLst>
            </p:cNvPr>
            <p:cNvSpPr/>
            <p:nvPr/>
          </p:nvSpPr>
          <p:spPr>
            <a:xfrm>
              <a:off x="6192433" y="4925491"/>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2</a:t>
              </a:r>
            </a:p>
          </p:txBody>
        </p:sp>
      </p:grpSp>
    </p:spTree>
    <p:custDataLst>
      <p:tags r:id="rId1"/>
    </p:custDataLst>
    <p:extLst>
      <p:ext uri="{BB962C8B-B14F-4D97-AF65-F5344CB8AC3E}">
        <p14:creationId xmlns:p14="http://schemas.microsoft.com/office/powerpoint/2010/main" val="3776037440"/>
      </p:ext>
    </p:extLst>
  </p:cSld>
  <p:clrMapOvr>
    <a:masterClrMapping/>
  </p:clrMapOvr>
  <mc:AlternateContent xmlns:mc="http://schemas.openxmlformats.org/markup-compatibility/2006" xmlns:p14="http://schemas.microsoft.com/office/powerpoint/2010/main">
    <mc:Choice Requires="p14">
      <p:transition spd="slow" p14:dur="2000" advTm="34717"/>
    </mc:Choice>
    <mc:Fallback xmlns="">
      <p:transition spd="slow" advTm="3471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randombar(horizontal)">
                                      <p:cBhvr>
                                        <p:cTn id="7" dur="500"/>
                                        <p:tgtEl>
                                          <p:spTgt spid="10"/>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randombar(horizontal)">
                                      <p:cBhvr>
                                        <p:cTn id="10" dur="500"/>
                                        <p:tgtEl>
                                          <p:spTgt spid="9"/>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randombar(horizontal)">
                                      <p:cBhvr>
                                        <p:cTn id="13" dur="500"/>
                                        <p:tgtEl>
                                          <p:spTgt spid="8"/>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childTnLst>
                          </p:cTn>
                        </p:par>
                        <p:par>
                          <p:cTn id="17" fill="hold">
                            <p:stCondLst>
                              <p:cond delay="500"/>
                            </p:stCondLst>
                            <p:childTnLst>
                              <p:par>
                                <p:cTn id="18" presetID="14" presetClass="entr" presetSubtype="10" fill="hold" nodeType="after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randombar(horizontal)">
                                      <p:cBhvr>
                                        <p:cTn id="20" dur="500"/>
                                        <p:tgtEl>
                                          <p:spTgt spid="11"/>
                                        </p:tgtEl>
                                      </p:cBhvr>
                                    </p:animEffect>
                                  </p:childTnLst>
                                </p:cTn>
                              </p:par>
                            </p:childTnLst>
                          </p:cTn>
                        </p:par>
                        <p:par>
                          <p:cTn id="21" fill="hold">
                            <p:stCondLst>
                              <p:cond delay="1000"/>
                            </p:stCondLst>
                            <p:childTnLst>
                              <p:par>
                                <p:cTn id="22" presetID="14" presetClass="entr" presetSubtype="1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randombar(horizontal)">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randombar(horizontal)">
                                      <p:cBhvr>
                                        <p:cTn id="29" dur="500"/>
                                        <p:tgtEl>
                                          <p:spTgt spid="26"/>
                                        </p:tgtEl>
                                      </p:cBhvr>
                                    </p:animEffect>
                                  </p:childTnLst>
                                </p:cTn>
                              </p:par>
                              <p:par>
                                <p:cTn id="30" presetID="14" presetClass="entr" presetSubtype="10" fill="hold" grpId="0"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randombar(horizontal)">
                                      <p:cBhvr>
                                        <p:cTn id="32" dur="500"/>
                                        <p:tgtEl>
                                          <p:spTgt spid="15"/>
                                        </p:tgtEl>
                                      </p:cBhvr>
                                    </p:animEffect>
                                  </p:childTnLst>
                                </p:cTn>
                              </p:par>
                              <p:par>
                                <p:cTn id="33" presetID="14" presetClass="entr" presetSubtype="1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randombar(horizontal)">
                                      <p:cBhvr>
                                        <p:cTn id="35" dur="500"/>
                                        <p:tgtEl>
                                          <p:spTgt spid="17"/>
                                        </p:tgtEl>
                                      </p:cBhvr>
                                    </p:animEffect>
                                  </p:childTnLst>
                                </p:cTn>
                              </p:par>
                              <p:par>
                                <p:cTn id="36" presetID="14" presetClass="entr" presetSubtype="10"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randombar(horizontal)">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nodeType="clickEffect">
                                  <p:stCondLst>
                                    <p:cond delay="0"/>
                                  </p:stCondLst>
                                  <p:childTnLst>
                                    <p:set>
                                      <p:cBhvr>
                                        <p:cTn id="42" dur="1" fill="hold">
                                          <p:stCondLst>
                                            <p:cond delay="0"/>
                                          </p:stCondLst>
                                        </p:cTn>
                                        <p:tgtEl>
                                          <p:spTgt spid="25"/>
                                        </p:tgtEl>
                                        <p:attrNameLst>
                                          <p:attrName>style.visibility</p:attrName>
                                        </p:attrNameLst>
                                      </p:cBhvr>
                                      <p:to>
                                        <p:strVal val="visible"/>
                                      </p:to>
                                    </p:set>
                                    <p:animEffect transition="in" filter="randombar(horizontal)">
                                      <p:cBhvr>
                                        <p:cTn id="43" dur="500"/>
                                        <p:tgtEl>
                                          <p:spTgt spid="25"/>
                                        </p:tgtEl>
                                      </p:cBhvr>
                                    </p:animEffect>
                                  </p:childTnLst>
                                </p:cTn>
                              </p:par>
                            </p:childTnLst>
                          </p:cTn>
                        </p:par>
                        <p:par>
                          <p:cTn id="44" fill="hold">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60"/>
                                        </p:tgtEl>
                                        <p:attrNameLst>
                                          <p:attrName>style.visibility</p:attrName>
                                        </p:attrNameLst>
                                      </p:cBhvr>
                                      <p:to>
                                        <p:strVal val="visible"/>
                                      </p:to>
                                    </p:set>
                                    <p:animEffect transition="in" filter="blinds(horizontal)">
                                      <p:cBhvr>
                                        <p:cTn id="47" dur="500"/>
                                        <p:tgtEl>
                                          <p:spTgt spid="60"/>
                                        </p:tgtEl>
                                      </p:cBhvr>
                                    </p:animEffect>
                                  </p:childTnLst>
                                </p:cTn>
                              </p:par>
                            </p:childTnLst>
                          </p:cTn>
                        </p:par>
                        <p:par>
                          <p:cTn id="48" fill="hold">
                            <p:stCondLst>
                              <p:cond delay="1000"/>
                            </p:stCondLst>
                            <p:childTnLst>
                              <p:par>
                                <p:cTn id="49" presetID="3" presetClass="entr" presetSubtype="10" fill="hold" grpId="0" nodeType="afterEffect">
                                  <p:stCondLst>
                                    <p:cond delay="0"/>
                                  </p:stCondLst>
                                  <p:childTnLst>
                                    <p:set>
                                      <p:cBhvr>
                                        <p:cTn id="50" dur="1" fill="hold">
                                          <p:stCondLst>
                                            <p:cond delay="0"/>
                                          </p:stCondLst>
                                        </p:cTn>
                                        <p:tgtEl>
                                          <p:spTgt spid="61"/>
                                        </p:tgtEl>
                                        <p:attrNameLst>
                                          <p:attrName>style.visibility</p:attrName>
                                        </p:attrNameLst>
                                      </p:cBhvr>
                                      <p:to>
                                        <p:strVal val="visible"/>
                                      </p:to>
                                    </p:set>
                                    <p:animEffect transition="in" filter="blinds(horizontal)">
                                      <p:cBhvr>
                                        <p:cTn id="51" dur="500"/>
                                        <p:tgtEl>
                                          <p:spTgt spid="61"/>
                                        </p:tgtEl>
                                      </p:cBhvr>
                                    </p:animEffect>
                                  </p:childTnLst>
                                </p:cTn>
                              </p:par>
                            </p:childTnLst>
                          </p:cTn>
                        </p:par>
                      </p:childTnLst>
                    </p:cTn>
                  </p:par>
                  <p:par>
                    <p:cTn id="52" fill="hold">
                      <p:stCondLst>
                        <p:cond delay="indefinite"/>
                      </p:stCondLst>
                      <p:childTnLst>
                        <p:par>
                          <p:cTn id="53" fill="hold">
                            <p:stCondLst>
                              <p:cond delay="0"/>
                            </p:stCondLst>
                            <p:childTnLst>
                              <p:par>
                                <p:cTn id="54" presetID="14" presetClass="entr" presetSubtype="10" fill="hold" grpId="0" nodeType="click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randombar(horizontal)">
                                      <p:cBhvr>
                                        <p:cTn id="56" dur="500"/>
                                        <p:tgtEl>
                                          <p:spTgt spid="16"/>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6"/>
                                        </p:tgtEl>
                                        <p:attrNameLst>
                                          <p:attrName>style.visibility</p:attrName>
                                        </p:attrNameLst>
                                      </p:cBhvr>
                                      <p:to>
                                        <p:strVal val="visible"/>
                                      </p:to>
                                    </p:set>
                                    <p:animEffect transition="in" filter="randombar(horizontal)">
                                      <p:cBhvr>
                                        <p:cTn id="59" dur="500"/>
                                        <p:tgtEl>
                                          <p:spTgt spid="6"/>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21"/>
                                        </p:tgtEl>
                                        <p:attrNameLst>
                                          <p:attrName>style.visibility</p:attrName>
                                        </p:attrNameLst>
                                      </p:cBhvr>
                                      <p:to>
                                        <p:strVal val="visible"/>
                                      </p:to>
                                    </p:set>
                                    <p:animEffect transition="in" filter="randombar(horizontal)">
                                      <p:cBhvr>
                                        <p:cTn id="62" dur="500"/>
                                        <p:tgtEl>
                                          <p:spTgt spid="21"/>
                                        </p:tgtEl>
                                      </p:cBhvr>
                                    </p:animEffect>
                                  </p:childTnLst>
                                </p:cTn>
                              </p:par>
                              <p:par>
                                <p:cTn id="63" presetID="14" presetClass="entr" presetSubtype="10" fill="hold" grpId="0" nodeType="withEffect">
                                  <p:stCondLst>
                                    <p:cond delay="0"/>
                                  </p:stCondLst>
                                  <p:childTnLst>
                                    <p:set>
                                      <p:cBhvr>
                                        <p:cTn id="64" dur="1" fill="hold">
                                          <p:stCondLst>
                                            <p:cond delay="0"/>
                                          </p:stCondLst>
                                        </p:cTn>
                                        <p:tgtEl>
                                          <p:spTgt spid="23"/>
                                        </p:tgtEl>
                                        <p:attrNameLst>
                                          <p:attrName>style.visibility</p:attrName>
                                        </p:attrNameLst>
                                      </p:cBhvr>
                                      <p:to>
                                        <p:strVal val="visible"/>
                                      </p:to>
                                    </p:set>
                                    <p:animEffect transition="in" filter="randombar(horizontal)">
                                      <p:cBhvr>
                                        <p:cTn id="65" dur="500"/>
                                        <p:tgtEl>
                                          <p:spTgt spid="23"/>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24"/>
                                        </p:tgtEl>
                                        <p:attrNameLst>
                                          <p:attrName>style.visibility</p:attrName>
                                        </p:attrNameLst>
                                      </p:cBhvr>
                                      <p:to>
                                        <p:strVal val="visible"/>
                                      </p:to>
                                    </p:set>
                                    <p:animEffect transition="in" filter="randombar(horizontal)">
                                      <p:cBhvr>
                                        <p:cTn id="68" dur="500"/>
                                        <p:tgtEl>
                                          <p:spTgt spid="24"/>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randombar(horizontal)">
                                      <p:cBhvr>
                                        <p:cTn id="71" dur="500"/>
                                        <p:tgtEl>
                                          <p:spTgt spid="32"/>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randombar(horizontal)">
                                      <p:cBhvr>
                                        <p:cTn id="74" dur="500"/>
                                        <p:tgtEl>
                                          <p:spTgt spid="31"/>
                                        </p:tgtEl>
                                      </p:cBhvr>
                                    </p:animEffect>
                                  </p:childTnLst>
                                </p:cTn>
                              </p:par>
                              <p:par>
                                <p:cTn id="75" presetID="14" presetClass="entr" presetSubtype="10" fill="hold" grpId="0" nodeType="with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randombar(horizontal)">
                                      <p:cBhvr>
                                        <p:cTn id="77" dur="500"/>
                                        <p:tgtEl>
                                          <p:spTgt spid="30"/>
                                        </p:tgtEl>
                                      </p:cBhvr>
                                    </p:animEffect>
                                  </p:childTnLst>
                                </p:cTn>
                              </p:par>
                              <p:par>
                                <p:cTn id="78" presetID="14" presetClass="entr" presetSubtype="10" fill="hold" grpId="0" nodeType="withEffect">
                                  <p:stCondLst>
                                    <p:cond delay="0"/>
                                  </p:stCondLst>
                                  <p:childTnLst>
                                    <p:set>
                                      <p:cBhvr>
                                        <p:cTn id="79" dur="1" fill="hold">
                                          <p:stCondLst>
                                            <p:cond delay="0"/>
                                          </p:stCondLst>
                                        </p:cTn>
                                        <p:tgtEl>
                                          <p:spTgt spid="29"/>
                                        </p:tgtEl>
                                        <p:attrNameLst>
                                          <p:attrName>style.visibility</p:attrName>
                                        </p:attrNameLst>
                                      </p:cBhvr>
                                      <p:to>
                                        <p:strVal val="visible"/>
                                      </p:to>
                                    </p:set>
                                    <p:animEffect transition="in" filter="randombar(horizontal)">
                                      <p:cBhvr>
                                        <p:cTn id="80" dur="500"/>
                                        <p:tgtEl>
                                          <p:spTgt spid="29"/>
                                        </p:tgtEl>
                                      </p:cBhvr>
                                    </p:animEffect>
                                  </p:childTnLst>
                                </p:cTn>
                              </p:par>
                            </p:childTnLst>
                          </p:cTn>
                        </p:par>
                      </p:childTnLst>
                    </p:cTn>
                  </p:par>
                  <p:par>
                    <p:cTn id="81" fill="hold">
                      <p:stCondLst>
                        <p:cond delay="indefinite"/>
                      </p:stCondLst>
                      <p:childTnLst>
                        <p:par>
                          <p:cTn id="82" fill="hold">
                            <p:stCondLst>
                              <p:cond delay="0"/>
                            </p:stCondLst>
                            <p:childTnLst>
                              <p:par>
                                <p:cTn id="83" presetID="14" presetClass="entr" presetSubtype="10" fill="hold" grpId="0" nodeType="clickEffect">
                                  <p:stCondLst>
                                    <p:cond delay="0"/>
                                  </p:stCondLst>
                                  <p:childTnLst>
                                    <p:set>
                                      <p:cBhvr>
                                        <p:cTn id="84" dur="1" fill="hold">
                                          <p:stCondLst>
                                            <p:cond delay="0"/>
                                          </p:stCondLst>
                                        </p:cTn>
                                        <p:tgtEl>
                                          <p:spTgt spid="19"/>
                                        </p:tgtEl>
                                        <p:attrNameLst>
                                          <p:attrName>style.visibility</p:attrName>
                                        </p:attrNameLst>
                                      </p:cBhvr>
                                      <p:to>
                                        <p:strVal val="visible"/>
                                      </p:to>
                                    </p:set>
                                    <p:animEffect transition="in" filter="randombar(horizontal)">
                                      <p:cBhvr>
                                        <p:cTn id="85" dur="500"/>
                                        <p:tgtEl>
                                          <p:spTgt spid="19"/>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grpId="0" nodeType="clickEffect">
                                  <p:stCondLst>
                                    <p:cond delay="0"/>
                                  </p:stCondLst>
                                  <p:childTnLst>
                                    <p:set>
                                      <p:cBhvr>
                                        <p:cTn id="89" dur="1" fill="hold">
                                          <p:stCondLst>
                                            <p:cond delay="0"/>
                                          </p:stCondLst>
                                        </p:cTn>
                                        <p:tgtEl>
                                          <p:spTgt spid="27"/>
                                        </p:tgtEl>
                                        <p:attrNameLst>
                                          <p:attrName>style.visibility</p:attrName>
                                        </p:attrNameLst>
                                      </p:cBhvr>
                                      <p:to>
                                        <p:strVal val="visible"/>
                                      </p:to>
                                    </p:set>
                                    <p:animEffect transition="in" filter="randombar(horizontal)">
                                      <p:cBhvr>
                                        <p:cTn id="90" dur="500"/>
                                        <p:tgtEl>
                                          <p:spTgt spid="27"/>
                                        </p:tgtEl>
                                      </p:cBhvr>
                                    </p:animEffect>
                                  </p:childTnLst>
                                </p:cTn>
                              </p:par>
                              <p:par>
                                <p:cTn id="91" presetID="14" presetClass="entr" presetSubtype="10" fill="hold" grpId="0" nodeType="with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randombar(horizontal)">
                                      <p:cBhvr>
                                        <p:cTn id="93" dur="500"/>
                                        <p:tgtEl>
                                          <p:spTgt spid="28"/>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37"/>
                                        </p:tgtEl>
                                        <p:attrNameLst>
                                          <p:attrName>style.visibility</p:attrName>
                                        </p:attrNameLst>
                                      </p:cBhvr>
                                      <p:to>
                                        <p:strVal val="visible"/>
                                      </p:to>
                                    </p:set>
                                    <p:animEffect transition="in" filter="randombar(horizontal)">
                                      <p:cBhvr>
                                        <p:cTn id="96" dur="500"/>
                                        <p:tgtEl>
                                          <p:spTgt spid="37"/>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46"/>
                                        </p:tgtEl>
                                        <p:attrNameLst>
                                          <p:attrName>style.visibility</p:attrName>
                                        </p:attrNameLst>
                                      </p:cBhvr>
                                      <p:to>
                                        <p:strVal val="visible"/>
                                      </p:to>
                                    </p:set>
                                    <p:animEffect transition="in" filter="randombar(horizontal)">
                                      <p:cBhvr>
                                        <p:cTn id="9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5" grpId="0" animBg="1"/>
      <p:bldP spid="3" grpId="0" animBg="1"/>
      <p:bldP spid="8" grpId="0" animBg="1"/>
      <p:bldP spid="10" grpId="0" animBg="1"/>
      <p:bldP spid="16" grpId="0" animBg="1"/>
      <p:bldP spid="26" grpId="0" animBg="1"/>
      <p:bldP spid="27" grpId="0" animBg="1"/>
      <p:bldP spid="28" grpId="0" animBg="1"/>
      <p:bldP spid="17" grpId="0" animBg="1"/>
      <p:bldP spid="18" grpId="0" animBg="1"/>
      <p:bldP spid="6" grpId="0" animBg="1"/>
      <p:bldP spid="19" grpId="0" animBg="1"/>
      <p:bldP spid="21" grpId="0" animBg="1"/>
      <p:bldP spid="23" grpId="0" animBg="1"/>
      <p:bldP spid="24" grpId="0" animBg="1"/>
      <p:bldP spid="29" grpId="0" animBg="1"/>
      <p:bldP spid="30" grpId="0" animBg="1"/>
      <p:bldP spid="31" grpId="0" animBg="1"/>
      <p:bldP spid="32" grpId="0" animBg="1"/>
      <p:bldP spid="37" grpId="0" animBg="1"/>
      <p:bldP spid="46" grpId="0" animBg="1"/>
      <p:bldP spid="60" grpId="0"/>
      <p:bldP spid="61"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69007" y="2019784"/>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69007" y="280949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a:bodyPr>
          <a:lstStyle/>
          <a:p>
            <a:r>
              <a:rPr lang="en-US" sz="4000" dirty="0"/>
              <a:t>A TLB Miss Stalls Multiple Warps</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54</a:t>
            </a:fld>
            <a:endParaRPr lang="en-US" dirty="0"/>
          </a:p>
        </p:txBody>
      </p:sp>
      <p:sp>
        <p:nvSpPr>
          <p:cNvPr id="3" name="Rectangle 2">
            <a:extLst>
              <a:ext uri="{FF2B5EF4-FFF2-40B4-BE49-F238E27FC236}">
                <a16:creationId xmlns:a16="http://schemas.microsoft.com/office/drawing/2014/main" id="{785FD01A-3115-4651-A65B-6C332888F4FB}"/>
              </a:ext>
            </a:extLst>
          </p:cNvPr>
          <p:cNvSpPr/>
          <p:nvPr/>
        </p:nvSpPr>
        <p:spPr>
          <a:xfrm>
            <a:off x="5786949" y="2019783"/>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80664" y="2019784"/>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86964" y="2022547"/>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791869" y="3872387"/>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86964" y="281225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790726" y="4860949"/>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404074" y="5900982"/>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i="1" dirty="0">
                <a:solidFill>
                  <a:schemeClr val="tx1"/>
                </a:solidFill>
              </a:rPr>
              <a:t>(in 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80663" y="2809551"/>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86949" y="2815579"/>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948182"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652781" y="4502140"/>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484181"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4022501"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558500"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524231" y="3568878"/>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948182"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484181"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4022501"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558500"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71960" y="309543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71960" y="3416258"/>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 name="Group 10">
            <a:extLst>
              <a:ext uri="{FF2B5EF4-FFF2-40B4-BE49-F238E27FC236}">
                <a16:creationId xmlns:a16="http://schemas.microsoft.com/office/drawing/2014/main" id="{C23DC6EB-FEAD-448B-BB65-138F6D43528D}"/>
              </a:ext>
            </a:extLst>
          </p:cNvPr>
          <p:cNvGrpSpPr/>
          <p:nvPr/>
        </p:nvGrpSpPr>
        <p:grpSpPr>
          <a:xfrm>
            <a:off x="6154795" y="5110037"/>
            <a:ext cx="1706163" cy="585592"/>
            <a:chOff x="6093147" y="4236734"/>
            <a:chExt cx="1706163" cy="585592"/>
          </a:xfrm>
        </p:grpSpPr>
        <p:sp>
          <p:nvSpPr>
            <p:cNvPr id="49" name="Rectangle 48">
              <a:extLst>
                <a:ext uri="{FF2B5EF4-FFF2-40B4-BE49-F238E27FC236}">
                  <a16:creationId xmlns:a16="http://schemas.microsoft.com/office/drawing/2014/main" id="{C95A91A0-4259-DB4F-A544-AD3987118915}"/>
                </a:ext>
              </a:extLst>
            </p:cNvPr>
            <p:cNvSpPr/>
            <p:nvPr/>
          </p:nvSpPr>
          <p:spPr>
            <a:xfrm>
              <a:off x="6093147" y="4345042"/>
              <a:ext cx="364804" cy="390245"/>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1" name="Rounded Rectangle 163">
              <a:extLst>
                <a:ext uri="{FF2B5EF4-FFF2-40B4-BE49-F238E27FC236}">
                  <a16:creationId xmlns:a16="http://schemas.microsoft.com/office/drawing/2014/main" id="{5C63AA46-A888-3A41-B724-7B391AA50E63}"/>
                </a:ext>
              </a:extLst>
            </p:cNvPr>
            <p:cNvSpPr/>
            <p:nvPr/>
          </p:nvSpPr>
          <p:spPr>
            <a:xfrm>
              <a:off x="6192433" y="4236734"/>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1</a:t>
              </a:r>
            </a:p>
          </p:txBody>
        </p:sp>
      </p:grpSp>
      <p:grpSp>
        <p:nvGrpSpPr>
          <p:cNvPr id="12" name="Group 11">
            <a:extLst>
              <a:ext uri="{FF2B5EF4-FFF2-40B4-BE49-F238E27FC236}">
                <a16:creationId xmlns:a16="http://schemas.microsoft.com/office/drawing/2014/main" id="{CE40BE19-A7E3-4D49-AE8A-BF40C9EB3832}"/>
              </a:ext>
            </a:extLst>
          </p:cNvPr>
          <p:cNvGrpSpPr/>
          <p:nvPr/>
        </p:nvGrpSpPr>
        <p:grpSpPr>
          <a:xfrm>
            <a:off x="6154795" y="5798794"/>
            <a:ext cx="1706163" cy="585592"/>
            <a:chOff x="6093147" y="4925491"/>
            <a:chExt cx="1706163" cy="585592"/>
          </a:xfrm>
        </p:grpSpPr>
        <p:sp>
          <p:nvSpPr>
            <p:cNvPr id="50" name="Rectangle 49">
              <a:extLst>
                <a:ext uri="{FF2B5EF4-FFF2-40B4-BE49-F238E27FC236}">
                  <a16:creationId xmlns:a16="http://schemas.microsoft.com/office/drawing/2014/main" id="{3DB7324A-6514-234F-82FB-6238726506A2}"/>
                </a:ext>
              </a:extLst>
            </p:cNvPr>
            <p:cNvSpPr/>
            <p:nvPr/>
          </p:nvSpPr>
          <p:spPr>
            <a:xfrm>
              <a:off x="6093147" y="5038686"/>
              <a:ext cx="364804" cy="390245"/>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2" name="Rounded Rectangle 163">
              <a:extLst>
                <a:ext uri="{FF2B5EF4-FFF2-40B4-BE49-F238E27FC236}">
                  <a16:creationId xmlns:a16="http://schemas.microsoft.com/office/drawing/2014/main" id="{D274D44B-3673-1D47-8451-E9C36A9CC919}"/>
                </a:ext>
              </a:extLst>
            </p:cNvPr>
            <p:cNvSpPr/>
            <p:nvPr/>
          </p:nvSpPr>
          <p:spPr>
            <a:xfrm>
              <a:off x="6192433" y="4925491"/>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2</a:t>
              </a:r>
            </a:p>
          </p:txBody>
        </p:sp>
      </p:grpSp>
      <p:sp>
        <p:nvSpPr>
          <p:cNvPr id="59" name="Rectangle 58">
            <a:extLst>
              <a:ext uri="{FF2B5EF4-FFF2-40B4-BE49-F238E27FC236}">
                <a16:creationId xmlns:a16="http://schemas.microsoft.com/office/drawing/2014/main" id="{4C3E7ECD-D653-524D-A980-742EC9B7F520}"/>
              </a:ext>
            </a:extLst>
          </p:cNvPr>
          <p:cNvSpPr/>
          <p:nvPr/>
        </p:nvSpPr>
        <p:spPr>
          <a:xfrm>
            <a:off x="2170242" y="2018403"/>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64" name="Rectangle 63">
            <a:extLst>
              <a:ext uri="{FF2B5EF4-FFF2-40B4-BE49-F238E27FC236}">
                <a16:creationId xmlns:a16="http://schemas.microsoft.com/office/drawing/2014/main" id="{4741CE6E-8398-2F4A-AD98-791A6BACF111}"/>
              </a:ext>
            </a:extLst>
          </p:cNvPr>
          <p:cNvSpPr/>
          <p:nvPr/>
        </p:nvSpPr>
        <p:spPr>
          <a:xfrm>
            <a:off x="388199" y="2021166"/>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65" name="Rounded Rectangle 163">
            <a:extLst>
              <a:ext uri="{FF2B5EF4-FFF2-40B4-BE49-F238E27FC236}">
                <a16:creationId xmlns:a16="http://schemas.microsoft.com/office/drawing/2014/main" id="{2246287F-F17B-E14C-9188-04E49774629B}"/>
              </a:ext>
            </a:extLst>
          </p:cNvPr>
          <p:cNvSpPr/>
          <p:nvPr/>
        </p:nvSpPr>
        <p:spPr>
          <a:xfrm>
            <a:off x="250786" y="1198474"/>
            <a:ext cx="3403831"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Data in a page is</a:t>
            </a:r>
            <a:br>
              <a:rPr lang="en-US" sz="2400" b="1" dirty="0">
                <a:solidFill>
                  <a:srgbClr val="FF0000"/>
                </a:solidFill>
              </a:rPr>
            </a:br>
            <a:r>
              <a:rPr lang="en-US" sz="2400" b="1" dirty="0">
                <a:solidFill>
                  <a:srgbClr val="FF0000"/>
                </a:solidFill>
              </a:rPr>
              <a:t>shared by many threads</a:t>
            </a:r>
          </a:p>
        </p:txBody>
      </p:sp>
      <p:sp>
        <p:nvSpPr>
          <p:cNvPr id="66" name="Arrow: Up-Down 36">
            <a:extLst>
              <a:ext uri="{FF2B5EF4-FFF2-40B4-BE49-F238E27FC236}">
                <a16:creationId xmlns:a16="http://schemas.microsoft.com/office/drawing/2014/main" id="{D425E0B9-85DF-D04B-979A-86E5459F6E1F}"/>
              </a:ext>
            </a:extLst>
          </p:cNvPr>
          <p:cNvSpPr/>
          <p:nvPr/>
        </p:nvSpPr>
        <p:spPr>
          <a:xfrm>
            <a:off x="3821031"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Up-Down 45">
            <a:extLst>
              <a:ext uri="{FF2B5EF4-FFF2-40B4-BE49-F238E27FC236}">
                <a16:creationId xmlns:a16="http://schemas.microsoft.com/office/drawing/2014/main" id="{37573E68-E3FA-2845-A571-C4FB8005996D}"/>
              </a:ext>
            </a:extLst>
          </p:cNvPr>
          <p:cNvSpPr/>
          <p:nvPr/>
        </p:nvSpPr>
        <p:spPr>
          <a:xfrm>
            <a:off x="3819888"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Speech Bubble: Rectangle with Corners Rounded 33">
            <a:extLst>
              <a:ext uri="{FF2B5EF4-FFF2-40B4-BE49-F238E27FC236}">
                <a16:creationId xmlns:a16="http://schemas.microsoft.com/office/drawing/2014/main" id="{A4BFE982-23B1-4CE4-8288-2F742DC17FA4}"/>
              </a:ext>
            </a:extLst>
          </p:cNvPr>
          <p:cNvSpPr/>
          <p:nvPr/>
        </p:nvSpPr>
        <p:spPr>
          <a:xfrm>
            <a:off x="348250" y="3429000"/>
            <a:ext cx="885153" cy="1661101"/>
          </a:xfrm>
          <a:prstGeom prst="wedgeRoundRectCallout">
            <a:avLst>
              <a:gd name="adj1" fmla="val -3026"/>
              <a:gd name="adj2" fmla="val -82574"/>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Speech Bubble: Rectangle with Corners Rounded 109">
            <a:extLst>
              <a:ext uri="{FF2B5EF4-FFF2-40B4-BE49-F238E27FC236}">
                <a16:creationId xmlns:a16="http://schemas.microsoft.com/office/drawing/2014/main" id="{0BA47499-551E-4E4A-AE71-DA2145CF510A}"/>
              </a:ext>
            </a:extLst>
          </p:cNvPr>
          <p:cNvSpPr/>
          <p:nvPr/>
        </p:nvSpPr>
        <p:spPr>
          <a:xfrm>
            <a:off x="1643646" y="3431495"/>
            <a:ext cx="885153" cy="1661101"/>
          </a:xfrm>
          <a:prstGeom prst="wedgeRoundRectCallout">
            <a:avLst>
              <a:gd name="adj1" fmla="val 42600"/>
              <a:gd name="adj2" fmla="val -84409"/>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Rounded Rectangle 163">
            <a:extLst>
              <a:ext uri="{FF2B5EF4-FFF2-40B4-BE49-F238E27FC236}">
                <a16:creationId xmlns:a16="http://schemas.microsoft.com/office/drawing/2014/main" id="{2BC4629A-E492-774D-8717-9C0D054396F6}"/>
              </a:ext>
            </a:extLst>
          </p:cNvPr>
          <p:cNvSpPr/>
          <p:nvPr/>
        </p:nvSpPr>
        <p:spPr>
          <a:xfrm>
            <a:off x="220384" y="5191879"/>
            <a:ext cx="2457966"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All threads</a:t>
            </a:r>
          </a:p>
          <a:p>
            <a:pPr algn="ctr"/>
            <a:r>
              <a:rPr lang="en-US" sz="2000" i="1" dirty="0">
                <a:solidFill>
                  <a:schemeClr val="tx1"/>
                </a:solidFill>
              </a:rPr>
              <a:t>access the same page</a:t>
            </a:r>
          </a:p>
        </p:txBody>
      </p:sp>
      <p:grpSp>
        <p:nvGrpSpPr>
          <p:cNvPr id="7" name="Group 6">
            <a:extLst>
              <a:ext uri="{FF2B5EF4-FFF2-40B4-BE49-F238E27FC236}">
                <a16:creationId xmlns:a16="http://schemas.microsoft.com/office/drawing/2014/main" id="{2A102256-4CFE-F345-B07B-65F91B1C43AB}"/>
              </a:ext>
            </a:extLst>
          </p:cNvPr>
          <p:cNvGrpSpPr/>
          <p:nvPr/>
        </p:nvGrpSpPr>
        <p:grpSpPr>
          <a:xfrm>
            <a:off x="584583" y="3565783"/>
            <a:ext cx="398295" cy="565647"/>
            <a:chOff x="5492462" y="4184023"/>
            <a:chExt cx="398295" cy="415373"/>
          </a:xfrm>
        </p:grpSpPr>
        <p:sp>
          <p:nvSpPr>
            <p:cNvPr id="122" name="Freeform: Shape 208">
              <a:extLst>
                <a:ext uri="{FF2B5EF4-FFF2-40B4-BE49-F238E27FC236}">
                  <a16:creationId xmlns:a16="http://schemas.microsoft.com/office/drawing/2014/main" id="{01E8A8FA-D58D-1D4A-B620-67D3E30FA19E}"/>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Shape 209">
              <a:extLst>
                <a:ext uri="{FF2B5EF4-FFF2-40B4-BE49-F238E27FC236}">
                  <a16:creationId xmlns:a16="http://schemas.microsoft.com/office/drawing/2014/main" id="{AA3C9934-351A-0842-B1D9-7B1F00D92528}"/>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Shape 210">
              <a:extLst>
                <a:ext uri="{FF2B5EF4-FFF2-40B4-BE49-F238E27FC236}">
                  <a16:creationId xmlns:a16="http://schemas.microsoft.com/office/drawing/2014/main" id="{13A40285-0530-E546-8CBF-9B0EFEB113C3}"/>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Shape 211">
              <a:extLst>
                <a:ext uri="{FF2B5EF4-FFF2-40B4-BE49-F238E27FC236}">
                  <a16:creationId xmlns:a16="http://schemas.microsoft.com/office/drawing/2014/main" id="{CD86680C-FD36-D34F-AB69-661B7CFD3EF2}"/>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7" name="Group 126">
            <a:extLst>
              <a:ext uri="{FF2B5EF4-FFF2-40B4-BE49-F238E27FC236}">
                <a16:creationId xmlns:a16="http://schemas.microsoft.com/office/drawing/2014/main" id="{F86F830A-82C5-B741-926A-3F56305AE59A}"/>
              </a:ext>
            </a:extLst>
          </p:cNvPr>
          <p:cNvGrpSpPr/>
          <p:nvPr/>
        </p:nvGrpSpPr>
        <p:grpSpPr>
          <a:xfrm>
            <a:off x="577850" y="4316792"/>
            <a:ext cx="398295" cy="565647"/>
            <a:chOff x="5492462" y="4184023"/>
            <a:chExt cx="398295" cy="415373"/>
          </a:xfrm>
        </p:grpSpPr>
        <p:sp>
          <p:nvSpPr>
            <p:cNvPr id="128" name="Freeform: Shape 208">
              <a:extLst>
                <a:ext uri="{FF2B5EF4-FFF2-40B4-BE49-F238E27FC236}">
                  <a16:creationId xmlns:a16="http://schemas.microsoft.com/office/drawing/2014/main" id="{9E187D50-C6D8-9A43-9CB3-01DF632CE6D8}"/>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Shape 209">
              <a:extLst>
                <a:ext uri="{FF2B5EF4-FFF2-40B4-BE49-F238E27FC236}">
                  <a16:creationId xmlns:a16="http://schemas.microsoft.com/office/drawing/2014/main" id="{CEE77631-ACB3-F54F-99F7-6FC1591A1755}"/>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Shape 210">
              <a:extLst>
                <a:ext uri="{FF2B5EF4-FFF2-40B4-BE49-F238E27FC236}">
                  <a16:creationId xmlns:a16="http://schemas.microsoft.com/office/drawing/2014/main" id="{CF409359-5A4E-7F44-BE3A-DAF929CF4C95}"/>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Shape 211">
              <a:extLst>
                <a:ext uri="{FF2B5EF4-FFF2-40B4-BE49-F238E27FC236}">
                  <a16:creationId xmlns:a16="http://schemas.microsoft.com/office/drawing/2014/main" id="{9450F99D-090B-B64E-8E0B-4D5687DEE55B}"/>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2" name="Group 131">
            <a:extLst>
              <a:ext uri="{FF2B5EF4-FFF2-40B4-BE49-F238E27FC236}">
                <a16:creationId xmlns:a16="http://schemas.microsoft.com/office/drawing/2014/main" id="{01DA2498-5D59-B848-A907-DA52F494042F}"/>
              </a:ext>
            </a:extLst>
          </p:cNvPr>
          <p:cNvGrpSpPr/>
          <p:nvPr/>
        </p:nvGrpSpPr>
        <p:grpSpPr>
          <a:xfrm>
            <a:off x="1877570" y="3577766"/>
            <a:ext cx="398295" cy="565647"/>
            <a:chOff x="5492462" y="4184023"/>
            <a:chExt cx="398295" cy="415373"/>
          </a:xfrm>
        </p:grpSpPr>
        <p:sp>
          <p:nvSpPr>
            <p:cNvPr id="133" name="Freeform: Shape 208">
              <a:extLst>
                <a:ext uri="{FF2B5EF4-FFF2-40B4-BE49-F238E27FC236}">
                  <a16:creationId xmlns:a16="http://schemas.microsoft.com/office/drawing/2014/main" id="{D8DF2AAB-67F6-A848-9733-6437581715E7}"/>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Shape 209">
              <a:extLst>
                <a:ext uri="{FF2B5EF4-FFF2-40B4-BE49-F238E27FC236}">
                  <a16:creationId xmlns:a16="http://schemas.microsoft.com/office/drawing/2014/main" id="{4A4B8BC3-8E0D-A44C-A125-407449B94B44}"/>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Shape 210">
              <a:extLst>
                <a:ext uri="{FF2B5EF4-FFF2-40B4-BE49-F238E27FC236}">
                  <a16:creationId xmlns:a16="http://schemas.microsoft.com/office/drawing/2014/main" id="{64062E30-455C-0047-B6F3-AD54655DF25D}"/>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Shape 211">
              <a:extLst>
                <a:ext uri="{FF2B5EF4-FFF2-40B4-BE49-F238E27FC236}">
                  <a16:creationId xmlns:a16="http://schemas.microsoft.com/office/drawing/2014/main" id="{368DE69C-2F14-864D-8B72-34B325C0804B}"/>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37" name="Group 136">
            <a:extLst>
              <a:ext uri="{FF2B5EF4-FFF2-40B4-BE49-F238E27FC236}">
                <a16:creationId xmlns:a16="http://schemas.microsoft.com/office/drawing/2014/main" id="{B7A8605D-2F30-B146-8154-581D9B3F110F}"/>
              </a:ext>
            </a:extLst>
          </p:cNvPr>
          <p:cNvGrpSpPr/>
          <p:nvPr/>
        </p:nvGrpSpPr>
        <p:grpSpPr>
          <a:xfrm>
            <a:off x="1866840" y="4313357"/>
            <a:ext cx="398295" cy="565647"/>
            <a:chOff x="5492462" y="4184023"/>
            <a:chExt cx="398295" cy="415373"/>
          </a:xfrm>
        </p:grpSpPr>
        <p:sp>
          <p:nvSpPr>
            <p:cNvPr id="138" name="Freeform: Shape 208">
              <a:extLst>
                <a:ext uri="{FF2B5EF4-FFF2-40B4-BE49-F238E27FC236}">
                  <a16:creationId xmlns:a16="http://schemas.microsoft.com/office/drawing/2014/main" id="{6ED6C934-6B48-1048-8D6E-01EE76F1DFCD}"/>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Shape 209">
              <a:extLst>
                <a:ext uri="{FF2B5EF4-FFF2-40B4-BE49-F238E27FC236}">
                  <a16:creationId xmlns:a16="http://schemas.microsoft.com/office/drawing/2014/main" id="{51301FA3-34FD-4847-8E78-1C57FD417A3D}"/>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Shape 210">
              <a:extLst>
                <a:ext uri="{FF2B5EF4-FFF2-40B4-BE49-F238E27FC236}">
                  <a16:creationId xmlns:a16="http://schemas.microsoft.com/office/drawing/2014/main" id="{7DA1E029-4F95-7F4C-A7A8-948CD68416BC}"/>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Shape 211">
              <a:extLst>
                <a:ext uri="{FF2B5EF4-FFF2-40B4-BE49-F238E27FC236}">
                  <a16:creationId xmlns:a16="http://schemas.microsoft.com/office/drawing/2014/main" id="{FC930D1C-1865-AD45-B947-A6959BA9B0F9}"/>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descr="Image result for cross mark">
            <a:extLst>
              <a:ext uri="{FF2B5EF4-FFF2-40B4-BE49-F238E27FC236}">
                <a16:creationId xmlns:a16="http://schemas.microsoft.com/office/drawing/2014/main" id="{C651A052-6DBB-4723-A6DE-75FCCC109E1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50" y="357776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descr="Image result for cross mark">
            <a:extLst>
              <a:ext uri="{FF2B5EF4-FFF2-40B4-BE49-F238E27FC236}">
                <a16:creationId xmlns:a16="http://schemas.microsoft.com/office/drawing/2014/main" id="{2F0E48BF-054E-1749-A6F9-9AC3431EBF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80" y="431249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143" name="Picture 2" descr="Image result for cross mark">
            <a:extLst>
              <a:ext uri="{FF2B5EF4-FFF2-40B4-BE49-F238E27FC236}">
                <a16:creationId xmlns:a16="http://schemas.microsoft.com/office/drawing/2014/main" id="{0B35D192-3BF8-6049-AD97-614DECAD7F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243" y="3582045"/>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144" name="Picture 2" descr="Image result for cross mark">
            <a:extLst>
              <a:ext uri="{FF2B5EF4-FFF2-40B4-BE49-F238E27FC236}">
                <a16:creationId xmlns:a16="http://schemas.microsoft.com/office/drawing/2014/main" id="{5AC4C29A-5246-1D4F-B0D4-2EA5D2F12A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173" y="4316775"/>
            <a:ext cx="1143000" cy="55155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45931876"/>
      </p:ext>
    </p:extLst>
  </p:cSld>
  <p:clrMapOvr>
    <a:masterClrMapping/>
  </p:clrMapOvr>
  <mc:AlternateContent xmlns:mc="http://schemas.openxmlformats.org/markup-compatibility/2006" xmlns:p14="http://schemas.microsoft.com/office/powerpoint/2010/main">
    <mc:Choice Requires="p14">
      <p:transition spd="slow" p14:dur="2000" advTm="47713"/>
    </mc:Choice>
    <mc:Fallback xmlns="">
      <p:transition spd="slow" advTm="4771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5"/>
                                        </p:tgtEl>
                                        <p:attrNameLst>
                                          <p:attrName>style.visibility</p:attrName>
                                        </p:attrNameLst>
                                      </p:cBhvr>
                                      <p:to>
                                        <p:strVal val="visible"/>
                                      </p:to>
                                    </p:set>
                                    <p:animEffect transition="in" filter="blinds(horizontal)">
                                      <p:cBhvr>
                                        <p:cTn id="16" dur="500"/>
                                        <p:tgtEl>
                                          <p:spTgt spid="6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026"/>
                                        </p:tgtEl>
                                        <p:attrNameLst>
                                          <p:attrName>style.visibility</p:attrName>
                                        </p:attrNameLst>
                                      </p:cBhvr>
                                      <p:to>
                                        <p:strVal val="visible"/>
                                      </p:to>
                                    </p:set>
                                    <p:animEffect transition="in" filter="fade">
                                      <p:cBhvr>
                                        <p:cTn id="21" dur="500"/>
                                        <p:tgtEl>
                                          <p:spTgt spid="1026"/>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47"/>
                                        </p:tgtEl>
                                        <p:attrNameLst>
                                          <p:attrName>style.visibility</p:attrName>
                                        </p:attrNameLst>
                                      </p:cBhvr>
                                      <p:to>
                                        <p:strVal val="visible"/>
                                      </p:to>
                                    </p:set>
                                    <p:animEffect transition="in" filter="fade">
                                      <p:cBhvr>
                                        <p:cTn id="25" dur="500"/>
                                        <p:tgtEl>
                                          <p:spTgt spid="147"/>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27"/>
                                        </p:tgtEl>
                                        <p:attrNameLst>
                                          <p:attrName>style.visibility</p:attrName>
                                        </p:attrNameLst>
                                      </p:cBhvr>
                                      <p:to>
                                        <p:strVal val="visible"/>
                                      </p:to>
                                    </p:set>
                                    <p:animEffect transition="in" filter="fade">
                                      <p:cBhvr>
                                        <p:cTn id="29" dur="500"/>
                                        <p:tgtEl>
                                          <p:spTgt spid="127"/>
                                        </p:tgtEl>
                                      </p:cBhvr>
                                    </p:animEffect>
                                  </p:childTnLst>
                                </p:cTn>
                              </p:par>
                            </p:childTnLst>
                          </p:cTn>
                        </p:par>
                        <p:par>
                          <p:cTn id="30" fill="hold">
                            <p:stCondLst>
                              <p:cond delay="1500"/>
                            </p:stCondLst>
                            <p:childTnLst>
                              <p:par>
                                <p:cTn id="31" presetID="10" presetClass="entr" presetSubtype="0" fill="hold" nodeType="afterEffect">
                                  <p:stCondLst>
                                    <p:cond delay="0"/>
                                  </p:stCondLst>
                                  <p:childTnLst>
                                    <p:set>
                                      <p:cBhvr>
                                        <p:cTn id="32" dur="1" fill="hold">
                                          <p:stCondLst>
                                            <p:cond delay="0"/>
                                          </p:stCondLst>
                                        </p:cTn>
                                        <p:tgtEl>
                                          <p:spTgt spid="142"/>
                                        </p:tgtEl>
                                        <p:attrNameLst>
                                          <p:attrName>style.visibility</p:attrName>
                                        </p:attrNameLst>
                                      </p:cBhvr>
                                      <p:to>
                                        <p:strVal val="visible"/>
                                      </p:to>
                                    </p:set>
                                    <p:animEffect transition="in" filter="fade">
                                      <p:cBhvr>
                                        <p:cTn id="33" dur="500"/>
                                        <p:tgtEl>
                                          <p:spTgt spid="142"/>
                                        </p:tgtEl>
                                      </p:cBhvr>
                                    </p:animEffect>
                                  </p:childTnLst>
                                </p:cTn>
                              </p:par>
                            </p:childTnLst>
                          </p:cTn>
                        </p:par>
                        <p:par>
                          <p:cTn id="34" fill="hold">
                            <p:stCondLst>
                              <p:cond delay="2000"/>
                            </p:stCondLst>
                            <p:childTnLst>
                              <p:par>
                                <p:cTn id="35" presetID="3" presetClass="entr" presetSubtype="10" fill="hold" grpId="0" nodeType="afterEffect">
                                  <p:stCondLst>
                                    <p:cond delay="0"/>
                                  </p:stCondLst>
                                  <p:childTnLst>
                                    <p:set>
                                      <p:cBhvr>
                                        <p:cTn id="36" dur="1" fill="hold">
                                          <p:stCondLst>
                                            <p:cond delay="0"/>
                                          </p:stCondLst>
                                        </p:cTn>
                                        <p:tgtEl>
                                          <p:spTgt spid="64"/>
                                        </p:tgtEl>
                                        <p:attrNameLst>
                                          <p:attrName>style.visibility</p:attrName>
                                        </p:attrNameLst>
                                      </p:cBhvr>
                                      <p:to>
                                        <p:strVal val="visible"/>
                                      </p:to>
                                    </p:set>
                                    <p:animEffect transition="in" filter="blinds(horizontal)">
                                      <p:cBhvr>
                                        <p:cTn id="37" dur="500"/>
                                        <p:tgtEl>
                                          <p:spTgt spid="64"/>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110"/>
                                        </p:tgtEl>
                                        <p:attrNameLst>
                                          <p:attrName>style.visibility</p:attrName>
                                        </p:attrNameLst>
                                      </p:cBhvr>
                                      <p:to>
                                        <p:strVal val="visible"/>
                                      </p:to>
                                    </p:set>
                                    <p:animEffect transition="in" filter="blinds(horizontal)">
                                      <p:cBhvr>
                                        <p:cTn id="42" dur="500"/>
                                        <p:tgtEl>
                                          <p:spTgt spid="110"/>
                                        </p:tgtEl>
                                      </p:cBhvr>
                                    </p:animEffect>
                                  </p:childTnLst>
                                </p:cTn>
                              </p:par>
                              <p:par>
                                <p:cTn id="43" presetID="10" presetClass="entr" presetSubtype="0" fill="hold" nodeType="withEffect">
                                  <p:stCondLst>
                                    <p:cond delay="0"/>
                                  </p:stCondLst>
                                  <p:childTnLst>
                                    <p:set>
                                      <p:cBhvr>
                                        <p:cTn id="44" dur="1" fill="hold">
                                          <p:stCondLst>
                                            <p:cond delay="0"/>
                                          </p:stCondLst>
                                        </p:cTn>
                                        <p:tgtEl>
                                          <p:spTgt spid="132"/>
                                        </p:tgtEl>
                                        <p:attrNameLst>
                                          <p:attrName>style.visibility</p:attrName>
                                        </p:attrNameLst>
                                      </p:cBhvr>
                                      <p:to>
                                        <p:strVal val="visible"/>
                                      </p:to>
                                    </p:set>
                                    <p:animEffect transition="in" filter="fade">
                                      <p:cBhvr>
                                        <p:cTn id="45" dur="500"/>
                                        <p:tgtEl>
                                          <p:spTgt spid="132"/>
                                        </p:tgtEl>
                                      </p:cBhvr>
                                    </p:animEffect>
                                  </p:childTnLst>
                                </p:cTn>
                              </p:par>
                              <p:par>
                                <p:cTn id="46" presetID="10" presetClass="entr" presetSubtype="0" fill="hold" nodeType="withEffect">
                                  <p:stCondLst>
                                    <p:cond delay="0"/>
                                  </p:stCondLst>
                                  <p:childTnLst>
                                    <p:set>
                                      <p:cBhvr>
                                        <p:cTn id="47" dur="1" fill="hold">
                                          <p:stCondLst>
                                            <p:cond delay="0"/>
                                          </p:stCondLst>
                                        </p:cTn>
                                        <p:tgtEl>
                                          <p:spTgt spid="137"/>
                                        </p:tgtEl>
                                        <p:attrNameLst>
                                          <p:attrName>style.visibility</p:attrName>
                                        </p:attrNameLst>
                                      </p:cBhvr>
                                      <p:to>
                                        <p:strVal val="visible"/>
                                      </p:to>
                                    </p:set>
                                    <p:animEffect transition="in" filter="fade">
                                      <p:cBhvr>
                                        <p:cTn id="48" dur="500"/>
                                        <p:tgtEl>
                                          <p:spTgt spid="137"/>
                                        </p:tgtEl>
                                      </p:cBhvr>
                                    </p:animEffect>
                                  </p:childTnLst>
                                </p:cTn>
                              </p:par>
                            </p:childTnLst>
                          </p:cTn>
                        </p:par>
                        <p:par>
                          <p:cTn id="49" fill="hold">
                            <p:stCondLst>
                              <p:cond delay="500"/>
                            </p:stCondLst>
                            <p:childTnLst>
                              <p:par>
                                <p:cTn id="50" presetID="10" presetClass="entr" presetSubtype="0" fill="hold" nodeType="afterEffect">
                                  <p:stCondLst>
                                    <p:cond delay="0"/>
                                  </p:stCondLst>
                                  <p:childTnLst>
                                    <p:set>
                                      <p:cBhvr>
                                        <p:cTn id="51" dur="1" fill="hold">
                                          <p:stCondLst>
                                            <p:cond delay="0"/>
                                          </p:stCondLst>
                                        </p:cTn>
                                        <p:tgtEl>
                                          <p:spTgt spid="143"/>
                                        </p:tgtEl>
                                        <p:attrNameLst>
                                          <p:attrName>style.visibility</p:attrName>
                                        </p:attrNameLst>
                                      </p:cBhvr>
                                      <p:to>
                                        <p:strVal val="visible"/>
                                      </p:to>
                                    </p:set>
                                    <p:animEffect transition="in" filter="fade">
                                      <p:cBhvr>
                                        <p:cTn id="52" dur="500"/>
                                        <p:tgtEl>
                                          <p:spTgt spid="143"/>
                                        </p:tgtEl>
                                      </p:cBhvr>
                                    </p:animEffect>
                                  </p:childTnLst>
                                </p:cTn>
                              </p:par>
                            </p:childTnLst>
                          </p:cTn>
                        </p:par>
                        <p:par>
                          <p:cTn id="53" fill="hold">
                            <p:stCondLst>
                              <p:cond delay="1000"/>
                            </p:stCondLst>
                            <p:childTnLst>
                              <p:par>
                                <p:cTn id="54" presetID="10" presetClass="entr" presetSubtype="0" fill="hold" nodeType="afterEffect">
                                  <p:stCondLst>
                                    <p:cond delay="0"/>
                                  </p:stCondLst>
                                  <p:childTnLst>
                                    <p:set>
                                      <p:cBhvr>
                                        <p:cTn id="55" dur="1" fill="hold">
                                          <p:stCondLst>
                                            <p:cond delay="0"/>
                                          </p:stCondLst>
                                        </p:cTn>
                                        <p:tgtEl>
                                          <p:spTgt spid="144"/>
                                        </p:tgtEl>
                                        <p:attrNameLst>
                                          <p:attrName>style.visibility</p:attrName>
                                        </p:attrNameLst>
                                      </p:cBhvr>
                                      <p:to>
                                        <p:strVal val="visible"/>
                                      </p:to>
                                    </p:set>
                                    <p:animEffect transition="in" filter="fade">
                                      <p:cBhvr>
                                        <p:cTn id="56" dur="500"/>
                                        <p:tgtEl>
                                          <p:spTgt spid="144"/>
                                        </p:tgtEl>
                                      </p:cBhvr>
                                    </p:animEffect>
                                  </p:childTnLst>
                                </p:cTn>
                              </p:par>
                            </p:childTnLst>
                          </p:cTn>
                        </p:par>
                        <p:par>
                          <p:cTn id="57" fill="hold">
                            <p:stCondLst>
                              <p:cond delay="1500"/>
                            </p:stCondLst>
                            <p:childTnLst>
                              <p:par>
                                <p:cTn id="58" presetID="3" presetClass="entr" presetSubtype="10" fill="hold" grpId="0" nodeType="afterEffect">
                                  <p:stCondLst>
                                    <p:cond delay="0"/>
                                  </p:stCondLst>
                                  <p:childTnLst>
                                    <p:set>
                                      <p:cBhvr>
                                        <p:cTn id="59" dur="1" fill="hold">
                                          <p:stCondLst>
                                            <p:cond delay="0"/>
                                          </p:stCondLst>
                                        </p:cTn>
                                        <p:tgtEl>
                                          <p:spTgt spid="59"/>
                                        </p:tgtEl>
                                        <p:attrNameLst>
                                          <p:attrName>style.visibility</p:attrName>
                                        </p:attrNameLst>
                                      </p:cBhvr>
                                      <p:to>
                                        <p:strVal val="visible"/>
                                      </p:to>
                                    </p:set>
                                    <p:animEffect transition="in" filter="blinds(horizontal)">
                                      <p:cBhvr>
                                        <p:cTn id="6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65" grpId="0" animBg="1"/>
      <p:bldP spid="34" grpId="0" animBg="1"/>
      <p:bldP spid="110" grpId="0" animBg="1"/>
      <p:bldP spid="147"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30EBD62-08AC-46F3-A28B-F9DB3F2A1972}"/>
              </a:ext>
            </a:extLst>
          </p:cNvPr>
          <p:cNvSpPr/>
          <p:nvPr/>
        </p:nvSpPr>
        <p:spPr>
          <a:xfrm>
            <a:off x="2169007" y="2019784"/>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5" name="Rectangle 14">
            <a:extLst>
              <a:ext uri="{FF2B5EF4-FFF2-40B4-BE49-F238E27FC236}">
                <a16:creationId xmlns:a16="http://schemas.microsoft.com/office/drawing/2014/main" id="{7CB174CE-5F56-4A6E-A972-C0A76B75801D}"/>
              </a:ext>
            </a:extLst>
          </p:cNvPr>
          <p:cNvSpPr/>
          <p:nvPr/>
        </p:nvSpPr>
        <p:spPr>
          <a:xfrm>
            <a:off x="2169007" y="2809493"/>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 name="Title 1"/>
          <p:cNvSpPr>
            <a:spLocks noGrp="1"/>
          </p:cNvSpPr>
          <p:nvPr>
            <p:ph type="title"/>
          </p:nvPr>
        </p:nvSpPr>
        <p:spPr>
          <a:xfrm>
            <a:off x="457200" y="130604"/>
            <a:ext cx="8686800" cy="847546"/>
          </a:xfrm>
        </p:spPr>
        <p:txBody>
          <a:bodyPr>
            <a:normAutofit/>
          </a:bodyPr>
          <a:lstStyle/>
          <a:p>
            <a:r>
              <a:rPr lang="en-US" sz="4000" dirty="0"/>
              <a:t>Multiple Page Walks Happen Together</a:t>
            </a:r>
          </a:p>
        </p:txBody>
      </p:sp>
      <p:cxnSp>
        <p:nvCxnSpPr>
          <p:cNvPr id="5" name="Straight Connector 4"/>
          <p:cNvCxnSpPr/>
          <p:nvPr/>
        </p:nvCxnSpPr>
        <p:spPr>
          <a:xfrm>
            <a:off x="454523" y="978150"/>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55</a:t>
            </a:fld>
            <a:endParaRPr lang="en-US" dirty="0"/>
          </a:p>
        </p:txBody>
      </p:sp>
      <p:sp>
        <p:nvSpPr>
          <p:cNvPr id="3" name="Rectangle 2">
            <a:extLst>
              <a:ext uri="{FF2B5EF4-FFF2-40B4-BE49-F238E27FC236}">
                <a16:creationId xmlns:a16="http://schemas.microsoft.com/office/drawing/2014/main" id="{785FD01A-3115-4651-A65B-6C332888F4FB}"/>
              </a:ext>
            </a:extLst>
          </p:cNvPr>
          <p:cNvSpPr/>
          <p:nvPr/>
        </p:nvSpPr>
        <p:spPr>
          <a:xfrm>
            <a:off x="5786949" y="2019783"/>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8" name="Rectangle 7">
            <a:extLst>
              <a:ext uri="{FF2B5EF4-FFF2-40B4-BE49-F238E27FC236}">
                <a16:creationId xmlns:a16="http://schemas.microsoft.com/office/drawing/2014/main" id="{DF8C24FE-74E4-4658-B0F6-ED4639A80C43}"/>
              </a:ext>
            </a:extLst>
          </p:cNvPr>
          <p:cNvSpPr/>
          <p:nvPr/>
        </p:nvSpPr>
        <p:spPr>
          <a:xfrm>
            <a:off x="3980664" y="2019784"/>
            <a:ext cx="1558637" cy="789709"/>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0" name="Rectangle 9">
            <a:extLst>
              <a:ext uri="{FF2B5EF4-FFF2-40B4-BE49-F238E27FC236}">
                <a16:creationId xmlns:a16="http://schemas.microsoft.com/office/drawing/2014/main" id="{BB677EB0-95E7-486D-8B24-89E31EB890D1}"/>
              </a:ext>
            </a:extLst>
          </p:cNvPr>
          <p:cNvSpPr/>
          <p:nvPr/>
        </p:nvSpPr>
        <p:spPr>
          <a:xfrm>
            <a:off x="386964" y="2022547"/>
            <a:ext cx="1558637" cy="789709"/>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GPU Core</a:t>
            </a:r>
          </a:p>
        </p:txBody>
      </p:sp>
      <p:sp>
        <p:nvSpPr>
          <p:cNvPr id="16" name="Rectangle 15">
            <a:extLst>
              <a:ext uri="{FF2B5EF4-FFF2-40B4-BE49-F238E27FC236}">
                <a16:creationId xmlns:a16="http://schemas.microsoft.com/office/drawing/2014/main" id="{9513B627-991C-4F05-8364-A25C312F43F6}"/>
              </a:ext>
            </a:extLst>
          </p:cNvPr>
          <p:cNvSpPr/>
          <p:nvPr/>
        </p:nvSpPr>
        <p:spPr>
          <a:xfrm>
            <a:off x="2791869" y="3872387"/>
            <a:ext cx="2089474" cy="576272"/>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Shared TLB</a:t>
            </a:r>
          </a:p>
        </p:txBody>
      </p:sp>
      <p:sp>
        <p:nvSpPr>
          <p:cNvPr id="26" name="Rectangle 25">
            <a:extLst>
              <a:ext uri="{FF2B5EF4-FFF2-40B4-BE49-F238E27FC236}">
                <a16:creationId xmlns:a16="http://schemas.microsoft.com/office/drawing/2014/main" id="{03F4CAD8-9CC3-452E-B018-55ACE9F44572}"/>
              </a:ext>
            </a:extLst>
          </p:cNvPr>
          <p:cNvSpPr/>
          <p:nvPr/>
        </p:nvSpPr>
        <p:spPr>
          <a:xfrm>
            <a:off x="386964" y="2812256"/>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27" name="Rectangle 26">
            <a:extLst>
              <a:ext uri="{FF2B5EF4-FFF2-40B4-BE49-F238E27FC236}">
                <a16:creationId xmlns:a16="http://schemas.microsoft.com/office/drawing/2014/main" id="{8824E63A-8DD0-44C5-A3B9-6960A4E9FC7C}"/>
              </a:ext>
            </a:extLst>
          </p:cNvPr>
          <p:cNvSpPr/>
          <p:nvPr/>
        </p:nvSpPr>
        <p:spPr>
          <a:xfrm>
            <a:off x="2790726" y="4860949"/>
            <a:ext cx="2089474" cy="747641"/>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 Walkers</a:t>
            </a:r>
          </a:p>
        </p:txBody>
      </p:sp>
      <p:sp>
        <p:nvSpPr>
          <p:cNvPr id="28" name="Rectangle 27">
            <a:extLst>
              <a:ext uri="{FF2B5EF4-FFF2-40B4-BE49-F238E27FC236}">
                <a16:creationId xmlns:a16="http://schemas.microsoft.com/office/drawing/2014/main" id="{DE6923CD-3BA5-44E3-8A89-58D8BB68FF52}"/>
              </a:ext>
            </a:extLst>
          </p:cNvPr>
          <p:cNvSpPr/>
          <p:nvPr/>
        </p:nvSpPr>
        <p:spPr>
          <a:xfrm>
            <a:off x="2404074" y="5900982"/>
            <a:ext cx="2764538" cy="759219"/>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solidFill>
                  <a:schemeClr val="tx1"/>
                </a:solidFill>
              </a:rPr>
              <a:t>Page Table</a:t>
            </a:r>
          </a:p>
          <a:p>
            <a:pPr algn="ctr"/>
            <a:r>
              <a:rPr lang="en-US" sz="2400" i="1" dirty="0">
                <a:solidFill>
                  <a:schemeClr val="tx1"/>
                </a:solidFill>
              </a:rPr>
              <a:t>(in main memory)</a:t>
            </a:r>
          </a:p>
        </p:txBody>
      </p:sp>
      <p:sp>
        <p:nvSpPr>
          <p:cNvPr id="17" name="Rectangle 16">
            <a:extLst>
              <a:ext uri="{FF2B5EF4-FFF2-40B4-BE49-F238E27FC236}">
                <a16:creationId xmlns:a16="http://schemas.microsoft.com/office/drawing/2014/main" id="{FCB778CA-CC1E-4B5B-90DE-FD3EAC603DCF}"/>
              </a:ext>
            </a:extLst>
          </p:cNvPr>
          <p:cNvSpPr/>
          <p:nvPr/>
        </p:nvSpPr>
        <p:spPr>
          <a:xfrm>
            <a:off x="3980663" y="2809551"/>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18" name="Rectangle 17">
            <a:extLst>
              <a:ext uri="{FF2B5EF4-FFF2-40B4-BE49-F238E27FC236}">
                <a16:creationId xmlns:a16="http://schemas.microsoft.com/office/drawing/2014/main" id="{47568088-6253-4F64-BBB9-A9998A496BA4}"/>
              </a:ext>
            </a:extLst>
          </p:cNvPr>
          <p:cNvSpPr/>
          <p:nvPr/>
        </p:nvSpPr>
        <p:spPr>
          <a:xfrm>
            <a:off x="5786949" y="2815579"/>
            <a:ext cx="1558637" cy="447183"/>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solidFill>
                  <a:schemeClr val="tx1"/>
                </a:solidFill>
              </a:rPr>
              <a:t>Private TLB</a:t>
            </a:r>
          </a:p>
        </p:txBody>
      </p:sp>
      <p:sp>
        <p:nvSpPr>
          <p:cNvPr id="6" name="Arrow: Down 5">
            <a:extLst>
              <a:ext uri="{FF2B5EF4-FFF2-40B4-BE49-F238E27FC236}">
                <a16:creationId xmlns:a16="http://schemas.microsoft.com/office/drawing/2014/main" id="{BB723448-3C4C-464B-AE78-51814078DA57}"/>
              </a:ext>
            </a:extLst>
          </p:cNvPr>
          <p:cNvSpPr/>
          <p:nvPr/>
        </p:nvSpPr>
        <p:spPr>
          <a:xfrm>
            <a:off x="2948182"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Arrow: Down 18">
            <a:extLst>
              <a:ext uri="{FF2B5EF4-FFF2-40B4-BE49-F238E27FC236}">
                <a16:creationId xmlns:a16="http://schemas.microsoft.com/office/drawing/2014/main" id="{C6D19B96-2A51-4788-881B-FA07B25694DB}"/>
              </a:ext>
            </a:extLst>
          </p:cNvPr>
          <p:cNvSpPr/>
          <p:nvPr/>
        </p:nvSpPr>
        <p:spPr>
          <a:xfrm>
            <a:off x="3652781" y="4502140"/>
            <a:ext cx="429354" cy="31050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Arrow: Down 20">
            <a:extLst>
              <a:ext uri="{FF2B5EF4-FFF2-40B4-BE49-F238E27FC236}">
                <a16:creationId xmlns:a16="http://schemas.microsoft.com/office/drawing/2014/main" id="{9359A06D-9939-492F-8716-DD3E644ABE0E}"/>
              </a:ext>
            </a:extLst>
          </p:cNvPr>
          <p:cNvSpPr/>
          <p:nvPr/>
        </p:nvSpPr>
        <p:spPr>
          <a:xfrm>
            <a:off x="3484181"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Arrow: Down 22">
            <a:extLst>
              <a:ext uri="{FF2B5EF4-FFF2-40B4-BE49-F238E27FC236}">
                <a16:creationId xmlns:a16="http://schemas.microsoft.com/office/drawing/2014/main" id="{C19B1946-411A-4E2B-85B8-CB3A4CED92F0}"/>
              </a:ext>
            </a:extLst>
          </p:cNvPr>
          <p:cNvSpPr/>
          <p:nvPr/>
        </p:nvSpPr>
        <p:spPr>
          <a:xfrm>
            <a:off x="4022501" y="3366663"/>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Arrow: Down 23">
            <a:extLst>
              <a:ext uri="{FF2B5EF4-FFF2-40B4-BE49-F238E27FC236}">
                <a16:creationId xmlns:a16="http://schemas.microsoft.com/office/drawing/2014/main" id="{F45CA4AD-B46D-4E7A-8A3A-C7440FBFE1C4}"/>
              </a:ext>
            </a:extLst>
          </p:cNvPr>
          <p:cNvSpPr/>
          <p:nvPr/>
        </p:nvSpPr>
        <p:spPr>
          <a:xfrm>
            <a:off x="4558500" y="3354821"/>
            <a:ext cx="217932" cy="434273"/>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5" name="Straight Arrow Connector 24">
            <a:extLst>
              <a:ext uri="{FF2B5EF4-FFF2-40B4-BE49-F238E27FC236}">
                <a16:creationId xmlns:a16="http://schemas.microsoft.com/office/drawing/2014/main" id="{4823EDA6-AEB5-4B69-99CB-9F42A9CA33A5}"/>
              </a:ext>
            </a:extLst>
          </p:cNvPr>
          <p:cNvCxnSpPr>
            <a:cxnSpLocks/>
          </p:cNvCxnSpPr>
          <p:nvPr/>
        </p:nvCxnSpPr>
        <p:spPr>
          <a:xfrm>
            <a:off x="524231" y="3568878"/>
            <a:ext cx="8221540"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9" name="Arrow: Down 28">
            <a:extLst>
              <a:ext uri="{FF2B5EF4-FFF2-40B4-BE49-F238E27FC236}">
                <a16:creationId xmlns:a16="http://schemas.microsoft.com/office/drawing/2014/main" id="{050A3C44-821F-4F17-8382-6CD2DF07E779}"/>
              </a:ext>
            </a:extLst>
          </p:cNvPr>
          <p:cNvSpPr/>
          <p:nvPr/>
        </p:nvSpPr>
        <p:spPr>
          <a:xfrm>
            <a:off x="2948182"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Arrow: Down 29">
            <a:extLst>
              <a:ext uri="{FF2B5EF4-FFF2-40B4-BE49-F238E27FC236}">
                <a16:creationId xmlns:a16="http://schemas.microsoft.com/office/drawing/2014/main" id="{F741E9E3-208C-4553-B16C-91D164727F1A}"/>
              </a:ext>
            </a:extLst>
          </p:cNvPr>
          <p:cNvSpPr/>
          <p:nvPr/>
        </p:nvSpPr>
        <p:spPr>
          <a:xfrm>
            <a:off x="3484181"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Arrow: Down 30">
            <a:extLst>
              <a:ext uri="{FF2B5EF4-FFF2-40B4-BE49-F238E27FC236}">
                <a16:creationId xmlns:a16="http://schemas.microsoft.com/office/drawing/2014/main" id="{998F5DB7-BDC9-46B2-B574-8D4811F9E082}"/>
              </a:ext>
            </a:extLst>
          </p:cNvPr>
          <p:cNvSpPr/>
          <p:nvPr/>
        </p:nvSpPr>
        <p:spPr>
          <a:xfrm>
            <a:off x="4022501" y="3366663"/>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Arrow: Down 31">
            <a:extLst>
              <a:ext uri="{FF2B5EF4-FFF2-40B4-BE49-F238E27FC236}">
                <a16:creationId xmlns:a16="http://schemas.microsoft.com/office/drawing/2014/main" id="{C0C3DE01-5D95-47E3-8786-2A362B2CE61E}"/>
              </a:ext>
            </a:extLst>
          </p:cNvPr>
          <p:cNvSpPr/>
          <p:nvPr/>
        </p:nvSpPr>
        <p:spPr>
          <a:xfrm>
            <a:off x="4558500" y="3354821"/>
            <a:ext cx="217932" cy="434273"/>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ounded Rectangle 163">
            <a:extLst>
              <a:ext uri="{FF2B5EF4-FFF2-40B4-BE49-F238E27FC236}">
                <a16:creationId xmlns:a16="http://schemas.microsoft.com/office/drawing/2014/main" id="{7F9C6ACA-BBFB-4824-BFE8-CFA10D96B0CD}"/>
              </a:ext>
            </a:extLst>
          </p:cNvPr>
          <p:cNvSpPr/>
          <p:nvPr/>
        </p:nvSpPr>
        <p:spPr>
          <a:xfrm>
            <a:off x="7471960" y="3095435"/>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61" name="Rounded Rectangle 163">
            <a:extLst>
              <a:ext uri="{FF2B5EF4-FFF2-40B4-BE49-F238E27FC236}">
                <a16:creationId xmlns:a16="http://schemas.microsoft.com/office/drawing/2014/main" id="{775A3A60-900A-40B3-954E-D15E2D788336}"/>
              </a:ext>
            </a:extLst>
          </p:cNvPr>
          <p:cNvSpPr/>
          <p:nvPr/>
        </p:nvSpPr>
        <p:spPr>
          <a:xfrm>
            <a:off x="7471960" y="3416258"/>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grpSp>
        <p:nvGrpSpPr>
          <p:cNvPr id="11" name="Group 10">
            <a:extLst>
              <a:ext uri="{FF2B5EF4-FFF2-40B4-BE49-F238E27FC236}">
                <a16:creationId xmlns:a16="http://schemas.microsoft.com/office/drawing/2014/main" id="{C23DC6EB-FEAD-448B-BB65-138F6D43528D}"/>
              </a:ext>
            </a:extLst>
          </p:cNvPr>
          <p:cNvGrpSpPr/>
          <p:nvPr/>
        </p:nvGrpSpPr>
        <p:grpSpPr>
          <a:xfrm>
            <a:off x="6154795" y="5110037"/>
            <a:ext cx="1706163" cy="585592"/>
            <a:chOff x="6093147" y="4236734"/>
            <a:chExt cx="1706163" cy="585592"/>
          </a:xfrm>
        </p:grpSpPr>
        <p:sp>
          <p:nvSpPr>
            <p:cNvPr id="49" name="Rectangle 48">
              <a:extLst>
                <a:ext uri="{FF2B5EF4-FFF2-40B4-BE49-F238E27FC236}">
                  <a16:creationId xmlns:a16="http://schemas.microsoft.com/office/drawing/2014/main" id="{C95A91A0-4259-DB4F-A544-AD3987118915}"/>
                </a:ext>
              </a:extLst>
            </p:cNvPr>
            <p:cNvSpPr/>
            <p:nvPr/>
          </p:nvSpPr>
          <p:spPr>
            <a:xfrm>
              <a:off x="6093147" y="4345042"/>
              <a:ext cx="364804" cy="390245"/>
            </a:xfrm>
            <a:prstGeom prst="rect">
              <a:avLst/>
            </a:prstGeom>
            <a:solidFill>
              <a:srgbClr val="00206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1" name="Rounded Rectangle 163">
              <a:extLst>
                <a:ext uri="{FF2B5EF4-FFF2-40B4-BE49-F238E27FC236}">
                  <a16:creationId xmlns:a16="http://schemas.microsoft.com/office/drawing/2014/main" id="{5C63AA46-A888-3A41-B724-7B391AA50E63}"/>
                </a:ext>
              </a:extLst>
            </p:cNvPr>
            <p:cNvSpPr/>
            <p:nvPr/>
          </p:nvSpPr>
          <p:spPr>
            <a:xfrm>
              <a:off x="6192433" y="4236734"/>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1</a:t>
              </a:r>
            </a:p>
          </p:txBody>
        </p:sp>
      </p:grpSp>
      <p:grpSp>
        <p:nvGrpSpPr>
          <p:cNvPr id="12" name="Group 11">
            <a:extLst>
              <a:ext uri="{FF2B5EF4-FFF2-40B4-BE49-F238E27FC236}">
                <a16:creationId xmlns:a16="http://schemas.microsoft.com/office/drawing/2014/main" id="{CE40BE19-A7E3-4D49-AE8A-BF40C9EB3832}"/>
              </a:ext>
            </a:extLst>
          </p:cNvPr>
          <p:cNvGrpSpPr/>
          <p:nvPr/>
        </p:nvGrpSpPr>
        <p:grpSpPr>
          <a:xfrm>
            <a:off x="6154795" y="5798794"/>
            <a:ext cx="1706163" cy="585592"/>
            <a:chOff x="6093147" y="4925491"/>
            <a:chExt cx="1706163" cy="585592"/>
          </a:xfrm>
        </p:grpSpPr>
        <p:sp>
          <p:nvSpPr>
            <p:cNvPr id="50" name="Rectangle 49">
              <a:extLst>
                <a:ext uri="{FF2B5EF4-FFF2-40B4-BE49-F238E27FC236}">
                  <a16:creationId xmlns:a16="http://schemas.microsoft.com/office/drawing/2014/main" id="{3DB7324A-6514-234F-82FB-6238726506A2}"/>
                </a:ext>
              </a:extLst>
            </p:cNvPr>
            <p:cNvSpPr/>
            <p:nvPr/>
          </p:nvSpPr>
          <p:spPr>
            <a:xfrm>
              <a:off x="6093147" y="5038686"/>
              <a:ext cx="364804" cy="390245"/>
            </a:xfrm>
            <a:prstGeom prst="rect">
              <a:avLst/>
            </a:prstGeom>
            <a:solidFill>
              <a:srgbClr val="00B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i="1" dirty="0"/>
            </a:p>
          </p:txBody>
        </p:sp>
        <p:sp>
          <p:nvSpPr>
            <p:cNvPr id="52" name="Rounded Rectangle 163">
              <a:extLst>
                <a:ext uri="{FF2B5EF4-FFF2-40B4-BE49-F238E27FC236}">
                  <a16:creationId xmlns:a16="http://schemas.microsoft.com/office/drawing/2014/main" id="{D274D44B-3673-1D47-8451-E9C36A9CC919}"/>
                </a:ext>
              </a:extLst>
            </p:cNvPr>
            <p:cNvSpPr/>
            <p:nvPr/>
          </p:nvSpPr>
          <p:spPr>
            <a:xfrm>
              <a:off x="6192433" y="4925491"/>
              <a:ext cx="1606877"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App 2</a:t>
              </a:r>
            </a:p>
          </p:txBody>
        </p:sp>
      </p:grpSp>
      <p:sp>
        <p:nvSpPr>
          <p:cNvPr id="59" name="Rounded Rectangle 163">
            <a:extLst>
              <a:ext uri="{FF2B5EF4-FFF2-40B4-BE49-F238E27FC236}">
                <a16:creationId xmlns:a16="http://schemas.microsoft.com/office/drawing/2014/main" id="{17CC83A1-77F2-D04A-A944-E29600BC91FC}"/>
              </a:ext>
            </a:extLst>
          </p:cNvPr>
          <p:cNvSpPr/>
          <p:nvPr/>
        </p:nvSpPr>
        <p:spPr>
          <a:xfrm>
            <a:off x="4552165" y="1202897"/>
            <a:ext cx="3403831"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GPU’s parallelism creates parallel page walks</a:t>
            </a:r>
          </a:p>
        </p:txBody>
      </p:sp>
      <p:sp>
        <p:nvSpPr>
          <p:cNvPr id="64" name="Arrow: Up-Down 36">
            <a:extLst>
              <a:ext uri="{FF2B5EF4-FFF2-40B4-BE49-F238E27FC236}">
                <a16:creationId xmlns:a16="http://schemas.microsoft.com/office/drawing/2014/main" id="{AA618F30-90F5-6B46-970D-8A31B3B613BB}"/>
              </a:ext>
            </a:extLst>
          </p:cNvPr>
          <p:cNvSpPr/>
          <p:nvPr/>
        </p:nvSpPr>
        <p:spPr>
          <a:xfrm>
            <a:off x="3821031"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Arrow: Up-Down 45">
            <a:extLst>
              <a:ext uri="{FF2B5EF4-FFF2-40B4-BE49-F238E27FC236}">
                <a16:creationId xmlns:a16="http://schemas.microsoft.com/office/drawing/2014/main" id="{6AB73738-1DD4-284F-88BF-F0022806C5BA}"/>
              </a:ext>
            </a:extLst>
          </p:cNvPr>
          <p:cNvSpPr/>
          <p:nvPr/>
        </p:nvSpPr>
        <p:spPr>
          <a:xfrm>
            <a:off x="3819888"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Arrow: Up-Down 36">
            <a:extLst>
              <a:ext uri="{FF2B5EF4-FFF2-40B4-BE49-F238E27FC236}">
                <a16:creationId xmlns:a16="http://schemas.microsoft.com/office/drawing/2014/main" id="{688B78D2-C207-7147-AF20-958FD83DDDEC}"/>
              </a:ext>
            </a:extLst>
          </p:cNvPr>
          <p:cNvSpPr/>
          <p:nvPr/>
        </p:nvSpPr>
        <p:spPr>
          <a:xfrm>
            <a:off x="4038616"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Arrow: Up-Down 45">
            <a:extLst>
              <a:ext uri="{FF2B5EF4-FFF2-40B4-BE49-F238E27FC236}">
                <a16:creationId xmlns:a16="http://schemas.microsoft.com/office/drawing/2014/main" id="{5CFE1EA6-54A2-EB42-B0A6-9977BFFBB9CF}"/>
              </a:ext>
            </a:extLst>
          </p:cNvPr>
          <p:cNvSpPr/>
          <p:nvPr/>
        </p:nvSpPr>
        <p:spPr>
          <a:xfrm>
            <a:off x="4037473"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Arrow: Up-Down 36">
            <a:extLst>
              <a:ext uri="{FF2B5EF4-FFF2-40B4-BE49-F238E27FC236}">
                <a16:creationId xmlns:a16="http://schemas.microsoft.com/office/drawing/2014/main" id="{1429B705-C29D-9641-89CE-5292E82C6248}"/>
              </a:ext>
            </a:extLst>
          </p:cNvPr>
          <p:cNvSpPr/>
          <p:nvPr/>
        </p:nvSpPr>
        <p:spPr>
          <a:xfrm>
            <a:off x="4241902" y="5629955"/>
            <a:ext cx="89324" cy="231915"/>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Arrow: Up-Down 45">
            <a:extLst>
              <a:ext uri="{FF2B5EF4-FFF2-40B4-BE49-F238E27FC236}">
                <a16:creationId xmlns:a16="http://schemas.microsoft.com/office/drawing/2014/main" id="{B16B9F40-89A1-E840-89E6-A5450C477646}"/>
              </a:ext>
            </a:extLst>
          </p:cNvPr>
          <p:cNvSpPr/>
          <p:nvPr/>
        </p:nvSpPr>
        <p:spPr>
          <a:xfrm>
            <a:off x="4240759"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0" name="Arrow: Up-Down 45">
            <a:extLst>
              <a:ext uri="{FF2B5EF4-FFF2-40B4-BE49-F238E27FC236}">
                <a16:creationId xmlns:a16="http://schemas.microsoft.com/office/drawing/2014/main" id="{019823FF-C0C4-3B42-870F-FDB5B0D5231E}"/>
              </a:ext>
            </a:extLst>
          </p:cNvPr>
          <p:cNvSpPr/>
          <p:nvPr/>
        </p:nvSpPr>
        <p:spPr>
          <a:xfrm>
            <a:off x="3372195"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Arrow: Up-Down 45">
            <a:extLst>
              <a:ext uri="{FF2B5EF4-FFF2-40B4-BE49-F238E27FC236}">
                <a16:creationId xmlns:a16="http://schemas.microsoft.com/office/drawing/2014/main" id="{711AEA08-8E7C-AB41-B545-2137B8CC6E99}"/>
              </a:ext>
            </a:extLst>
          </p:cNvPr>
          <p:cNvSpPr/>
          <p:nvPr/>
        </p:nvSpPr>
        <p:spPr>
          <a:xfrm>
            <a:off x="3586367" y="5629955"/>
            <a:ext cx="89324" cy="231915"/>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6BA53B48-89EC-7D4E-B1E0-52B1BBA58BB0}"/>
              </a:ext>
            </a:extLst>
          </p:cNvPr>
          <p:cNvSpPr/>
          <p:nvPr/>
        </p:nvSpPr>
        <p:spPr>
          <a:xfrm>
            <a:off x="2169006" y="2020028"/>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73" name="Rectangle 72">
            <a:extLst>
              <a:ext uri="{FF2B5EF4-FFF2-40B4-BE49-F238E27FC236}">
                <a16:creationId xmlns:a16="http://schemas.microsoft.com/office/drawing/2014/main" id="{73853137-1434-D24E-BA44-A48A1277524E}"/>
              </a:ext>
            </a:extLst>
          </p:cNvPr>
          <p:cNvSpPr/>
          <p:nvPr/>
        </p:nvSpPr>
        <p:spPr>
          <a:xfrm>
            <a:off x="5786948" y="2020027"/>
            <a:ext cx="1558637" cy="789709"/>
          </a:xfrm>
          <a:prstGeom prst="rect">
            <a:avLst/>
          </a:prstGeom>
          <a:solidFill>
            <a:schemeClr val="accent6">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74" name="Rectangle 73">
            <a:extLst>
              <a:ext uri="{FF2B5EF4-FFF2-40B4-BE49-F238E27FC236}">
                <a16:creationId xmlns:a16="http://schemas.microsoft.com/office/drawing/2014/main" id="{4595688D-2B40-AC4C-991F-EE1557723D9A}"/>
              </a:ext>
            </a:extLst>
          </p:cNvPr>
          <p:cNvSpPr/>
          <p:nvPr/>
        </p:nvSpPr>
        <p:spPr>
          <a:xfrm>
            <a:off x="3980663" y="2020028"/>
            <a:ext cx="1558637" cy="789709"/>
          </a:xfrm>
          <a:prstGeom prst="rect">
            <a:avLst/>
          </a:prstGeom>
          <a:solidFill>
            <a:schemeClr val="accent6">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75" name="Rectangle 74">
            <a:extLst>
              <a:ext uri="{FF2B5EF4-FFF2-40B4-BE49-F238E27FC236}">
                <a16:creationId xmlns:a16="http://schemas.microsoft.com/office/drawing/2014/main" id="{84C81BAE-75DE-8548-94F4-9EADD3EC23B3}"/>
              </a:ext>
            </a:extLst>
          </p:cNvPr>
          <p:cNvSpPr/>
          <p:nvPr/>
        </p:nvSpPr>
        <p:spPr>
          <a:xfrm>
            <a:off x="386963" y="2022791"/>
            <a:ext cx="1558637" cy="789709"/>
          </a:xfrm>
          <a:prstGeom prst="rect">
            <a:avLst/>
          </a:prstGeom>
          <a:solidFill>
            <a:schemeClr val="tx2">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i="1" dirty="0"/>
              <a:t>Stalled</a:t>
            </a:r>
          </a:p>
        </p:txBody>
      </p:sp>
      <p:sp>
        <p:nvSpPr>
          <p:cNvPr id="196" name="Rounded Rectangle 163">
            <a:extLst>
              <a:ext uri="{FF2B5EF4-FFF2-40B4-BE49-F238E27FC236}">
                <a16:creationId xmlns:a16="http://schemas.microsoft.com/office/drawing/2014/main" id="{0C71CB87-7EA2-44DE-B40A-811E8BC92B86}"/>
              </a:ext>
            </a:extLst>
          </p:cNvPr>
          <p:cNvSpPr/>
          <p:nvPr/>
        </p:nvSpPr>
        <p:spPr>
          <a:xfrm>
            <a:off x="250786" y="1198474"/>
            <a:ext cx="3403831"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rgbClr val="FF0000"/>
                </a:solidFill>
              </a:rPr>
              <a:t>Data in a page is</a:t>
            </a:r>
            <a:br>
              <a:rPr lang="en-US" sz="2400" b="1" dirty="0">
                <a:solidFill>
                  <a:srgbClr val="FF0000"/>
                </a:solidFill>
              </a:rPr>
            </a:br>
            <a:r>
              <a:rPr lang="en-US" sz="2400" b="1" dirty="0">
                <a:solidFill>
                  <a:srgbClr val="FF0000"/>
                </a:solidFill>
              </a:rPr>
              <a:t>shared by many threads</a:t>
            </a:r>
          </a:p>
        </p:txBody>
      </p:sp>
      <p:sp>
        <p:nvSpPr>
          <p:cNvPr id="198" name="Speech Bubble: Rectangle with Corners Rounded 33">
            <a:extLst>
              <a:ext uri="{FF2B5EF4-FFF2-40B4-BE49-F238E27FC236}">
                <a16:creationId xmlns:a16="http://schemas.microsoft.com/office/drawing/2014/main" id="{ED293DCA-3363-0C43-A355-F100972B9B61}"/>
              </a:ext>
            </a:extLst>
          </p:cNvPr>
          <p:cNvSpPr/>
          <p:nvPr/>
        </p:nvSpPr>
        <p:spPr>
          <a:xfrm>
            <a:off x="348250" y="3429000"/>
            <a:ext cx="885153" cy="1661101"/>
          </a:xfrm>
          <a:prstGeom prst="wedgeRoundRectCallout">
            <a:avLst>
              <a:gd name="adj1" fmla="val -3026"/>
              <a:gd name="adj2" fmla="val -82574"/>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Speech Bubble: Rectangle with Corners Rounded 109">
            <a:extLst>
              <a:ext uri="{FF2B5EF4-FFF2-40B4-BE49-F238E27FC236}">
                <a16:creationId xmlns:a16="http://schemas.microsoft.com/office/drawing/2014/main" id="{8EABE456-C61F-D640-BE5C-3154D61904DC}"/>
              </a:ext>
            </a:extLst>
          </p:cNvPr>
          <p:cNvSpPr/>
          <p:nvPr/>
        </p:nvSpPr>
        <p:spPr>
          <a:xfrm>
            <a:off x="1643646" y="3431495"/>
            <a:ext cx="885153" cy="1661101"/>
          </a:xfrm>
          <a:prstGeom prst="wedgeRoundRectCallout">
            <a:avLst>
              <a:gd name="adj1" fmla="val 42600"/>
              <a:gd name="adj2" fmla="val -84409"/>
              <a:gd name="adj3" fmla="val 16667"/>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0" name="Group 199">
            <a:extLst>
              <a:ext uri="{FF2B5EF4-FFF2-40B4-BE49-F238E27FC236}">
                <a16:creationId xmlns:a16="http://schemas.microsoft.com/office/drawing/2014/main" id="{6FE91E03-669B-7649-B0FD-547985D8F597}"/>
              </a:ext>
            </a:extLst>
          </p:cNvPr>
          <p:cNvGrpSpPr/>
          <p:nvPr/>
        </p:nvGrpSpPr>
        <p:grpSpPr>
          <a:xfrm>
            <a:off x="584583" y="3565783"/>
            <a:ext cx="398295" cy="565647"/>
            <a:chOff x="5492462" y="4184023"/>
            <a:chExt cx="398295" cy="415373"/>
          </a:xfrm>
        </p:grpSpPr>
        <p:sp>
          <p:nvSpPr>
            <p:cNvPr id="201" name="Freeform: Shape 208">
              <a:extLst>
                <a:ext uri="{FF2B5EF4-FFF2-40B4-BE49-F238E27FC236}">
                  <a16:creationId xmlns:a16="http://schemas.microsoft.com/office/drawing/2014/main" id="{6BD3E231-195A-2947-BE39-5B6F4F8B062E}"/>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Shape 209">
              <a:extLst>
                <a:ext uri="{FF2B5EF4-FFF2-40B4-BE49-F238E27FC236}">
                  <a16:creationId xmlns:a16="http://schemas.microsoft.com/office/drawing/2014/main" id="{EFC7381B-6E48-2B42-B4CC-89848341F322}"/>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Freeform: Shape 210">
              <a:extLst>
                <a:ext uri="{FF2B5EF4-FFF2-40B4-BE49-F238E27FC236}">
                  <a16:creationId xmlns:a16="http://schemas.microsoft.com/office/drawing/2014/main" id="{C2D7B5F8-49E1-C743-B47C-F8C3EDAE8C44}"/>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Shape 211">
              <a:extLst>
                <a:ext uri="{FF2B5EF4-FFF2-40B4-BE49-F238E27FC236}">
                  <a16:creationId xmlns:a16="http://schemas.microsoft.com/office/drawing/2014/main" id="{501B9BC3-8267-C841-9E43-9EF204E8DDEA}"/>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5" name="Group 204">
            <a:extLst>
              <a:ext uri="{FF2B5EF4-FFF2-40B4-BE49-F238E27FC236}">
                <a16:creationId xmlns:a16="http://schemas.microsoft.com/office/drawing/2014/main" id="{F3038B50-5FA3-4A47-A184-3DF2B18C68D1}"/>
              </a:ext>
            </a:extLst>
          </p:cNvPr>
          <p:cNvGrpSpPr/>
          <p:nvPr/>
        </p:nvGrpSpPr>
        <p:grpSpPr>
          <a:xfrm>
            <a:off x="577850" y="4316792"/>
            <a:ext cx="398295" cy="565647"/>
            <a:chOff x="5492462" y="4184023"/>
            <a:chExt cx="398295" cy="415373"/>
          </a:xfrm>
        </p:grpSpPr>
        <p:sp>
          <p:nvSpPr>
            <p:cNvPr id="206" name="Freeform: Shape 208">
              <a:extLst>
                <a:ext uri="{FF2B5EF4-FFF2-40B4-BE49-F238E27FC236}">
                  <a16:creationId xmlns:a16="http://schemas.microsoft.com/office/drawing/2014/main" id="{96B04958-8918-7441-BF18-6A54C533CFAD}"/>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Freeform: Shape 209">
              <a:extLst>
                <a:ext uri="{FF2B5EF4-FFF2-40B4-BE49-F238E27FC236}">
                  <a16:creationId xmlns:a16="http://schemas.microsoft.com/office/drawing/2014/main" id="{F109F1CF-BF24-A14F-B948-506EC3DF4B6F}"/>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Shape 210">
              <a:extLst>
                <a:ext uri="{FF2B5EF4-FFF2-40B4-BE49-F238E27FC236}">
                  <a16:creationId xmlns:a16="http://schemas.microsoft.com/office/drawing/2014/main" id="{4B7729F8-4B33-964E-A9FC-7BA214ADB897}"/>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Freeform: Shape 211">
              <a:extLst>
                <a:ext uri="{FF2B5EF4-FFF2-40B4-BE49-F238E27FC236}">
                  <a16:creationId xmlns:a16="http://schemas.microsoft.com/office/drawing/2014/main" id="{35394946-9A9A-4F48-80ED-5AF4DC6834F8}"/>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0" name="Group 209">
            <a:extLst>
              <a:ext uri="{FF2B5EF4-FFF2-40B4-BE49-F238E27FC236}">
                <a16:creationId xmlns:a16="http://schemas.microsoft.com/office/drawing/2014/main" id="{81D6B298-6796-0140-99B7-688CF8C6F9DD}"/>
              </a:ext>
            </a:extLst>
          </p:cNvPr>
          <p:cNvGrpSpPr/>
          <p:nvPr/>
        </p:nvGrpSpPr>
        <p:grpSpPr>
          <a:xfrm>
            <a:off x="1877570" y="3577766"/>
            <a:ext cx="398295" cy="565647"/>
            <a:chOff x="5492462" y="4184023"/>
            <a:chExt cx="398295" cy="415373"/>
          </a:xfrm>
        </p:grpSpPr>
        <p:sp>
          <p:nvSpPr>
            <p:cNvPr id="211" name="Freeform: Shape 208">
              <a:extLst>
                <a:ext uri="{FF2B5EF4-FFF2-40B4-BE49-F238E27FC236}">
                  <a16:creationId xmlns:a16="http://schemas.microsoft.com/office/drawing/2014/main" id="{1D5EA5D6-6BF5-4341-B00A-7D9A70C44830}"/>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Shape 209">
              <a:extLst>
                <a:ext uri="{FF2B5EF4-FFF2-40B4-BE49-F238E27FC236}">
                  <a16:creationId xmlns:a16="http://schemas.microsoft.com/office/drawing/2014/main" id="{EDC6DB31-5D7E-4E45-9260-10040A92F9D4}"/>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Shape 210">
              <a:extLst>
                <a:ext uri="{FF2B5EF4-FFF2-40B4-BE49-F238E27FC236}">
                  <a16:creationId xmlns:a16="http://schemas.microsoft.com/office/drawing/2014/main" id="{62856D0E-770A-A642-B309-77F47D8D4C98}"/>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Shape 211">
              <a:extLst>
                <a:ext uri="{FF2B5EF4-FFF2-40B4-BE49-F238E27FC236}">
                  <a16:creationId xmlns:a16="http://schemas.microsoft.com/office/drawing/2014/main" id="{5D856813-5BAB-9A41-92AB-E0575E48D6BF}"/>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5" name="Group 214">
            <a:extLst>
              <a:ext uri="{FF2B5EF4-FFF2-40B4-BE49-F238E27FC236}">
                <a16:creationId xmlns:a16="http://schemas.microsoft.com/office/drawing/2014/main" id="{8236E701-E53F-8E49-BD8C-B49DCD69BA91}"/>
              </a:ext>
            </a:extLst>
          </p:cNvPr>
          <p:cNvGrpSpPr/>
          <p:nvPr/>
        </p:nvGrpSpPr>
        <p:grpSpPr>
          <a:xfrm>
            <a:off x="1866840" y="4313357"/>
            <a:ext cx="398295" cy="565647"/>
            <a:chOff x="5492462" y="4184023"/>
            <a:chExt cx="398295" cy="415373"/>
          </a:xfrm>
        </p:grpSpPr>
        <p:sp>
          <p:nvSpPr>
            <p:cNvPr id="216" name="Freeform: Shape 208">
              <a:extLst>
                <a:ext uri="{FF2B5EF4-FFF2-40B4-BE49-F238E27FC236}">
                  <a16:creationId xmlns:a16="http://schemas.microsoft.com/office/drawing/2014/main" id="{42C07427-666A-D94F-AD0C-792E2D7505DF}"/>
                </a:ext>
              </a:extLst>
            </p:cNvPr>
            <p:cNvSpPr/>
            <p:nvPr/>
          </p:nvSpPr>
          <p:spPr>
            <a:xfrm>
              <a:off x="5492462" y="4184799"/>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Shape 209">
              <a:extLst>
                <a:ext uri="{FF2B5EF4-FFF2-40B4-BE49-F238E27FC236}">
                  <a16:creationId xmlns:a16="http://schemas.microsoft.com/office/drawing/2014/main" id="{D0B99317-1FC8-ED43-A0CB-17EC564BCD5A}"/>
                </a:ext>
              </a:extLst>
            </p:cNvPr>
            <p:cNvSpPr/>
            <p:nvPr/>
          </p:nvSpPr>
          <p:spPr>
            <a:xfrm>
              <a:off x="5606991" y="4185574"/>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reeform: Shape 210">
              <a:extLst>
                <a:ext uri="{FF2B5EF4-FFF2-40B4-BE49-F238E27FC236}">
                  <a16:creationId xmlns:a16="http://schemas.microsoft.com/office/drawing/2014/main" id="{5EBE3070-4A4C-924F-AB48-46C47E9F16B8}"/>
                </a:ext>
              </a:extLst>
            </p:cNvPr>
            <p:cNvSpPr/>
            <p:nvPr/>
          </p:nvSpPr>
          <p:spPr>
            <a:xfrm>
              <a:off x="5721520" y="4184798"/>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Freeform: Shape 211">
              <a:extLst>
                <a:ext uri="{FF2B5EF4-FFF2-40B4-BE49-F238E27FC236}">
                  <a16:creationId xmlns:a16="http://schemas.microsoft.com/office/drawing/2014/main" id="{C8240FFD-2D5B-AE43-A37A-EAA84BB8C4C2}"/>
                </a:ext>
              </a:extLst>
            </p:cNvPr>
            <p:cNvSpPr/>
            <p:nvPr/>
          </p:nvSpPr>
          <p:spPr>
            <a:xfrm>
              <a:off x="5834419" y="4184023"/>
              <a:ext cx="56338" cy="413822"/>
            </a:xfrm>
            <a:custGeom>
              <a:avLst/>
              <a:gdLst>
                <a:gd name="connsiteX0" fmla="*/ 41270 w 113970"/>
                <a:gd name="connsiteY0" fmla="*/ 0 h 1099335"/>
                <a:gd name="connsiteX1" fmla="*/ 113189 w 113970"/>
                <a:gd name="connsiteY1" fmla="*/ 390418 h 1099335"/>
                <a:gd name="connsiteX2" fmla="*/ 173 w 113970"/>
                <a:gd name="connsiteY2" fmla="*/ 750014 h 1099335"/>
                <a:gd name="connsiteX3" fmla="*/ 92641 w 113970"/>
                <a:gd name="connsiteY3" fmla="*/ 1099335 h 1099335"/>
              </a:gdLst>
              <a:ahLst/>
              <a:cxnLst>
                <a:cxn ang="0">
                  <a:pos x="connsiteX0" y="connsiteY0"/>
                </a:cxn>
                <a:cxn ang="0">
                  <a:pos x="connsiteX1" y="connsiteY1"/>
                </a:cxn>
                <a:cxn ang="0">
                  <a:pos x="connsiteX2" y="connsiteY2"/>
                </a:cxn>
                <a:cxn ang="0">
                  <a:pos x="connsiteX3" y="connsiteY3"/>
                </a:cxn>
              </a:cxnLst>
              <a:rect l="l" t="t" r="r" b="b"/>
              <a:pathLst>
                <a:path w="113970" h="1099335">
                  <a:moveTo>
                    <a:pt x="41270" y="0"/>
                  </a:moveTo>
                  <a:cubicBezTo>
                    <a:pt x="80654" y="132708"/>
                    <a:pt x="120039" y="265416"/>
                    <a:pt x="113189" y="390418"/>
                  </a:cubicBezTo>
                  <a:cubicBezTo>
                    <a:pt x="106339" y="515420"/>
                    <a:pt x="3598" y="631861"/>
                    <a:pt x="173" y="750014"/>
                  </a:cubicBezTo>
                  <a:cubicBezTo>
                    <a:pt x="-3252" y="868167"/>
                    <a:pt x="44694" y="983751"/>
                    <a:pt x="92641" y="1099335"/>
                  </a:cubicBezTo>
                </a:path>
              </a:pathLst>
            </a:custGeom>
            <a:noFill/>
            <a:ln w="38100">
              <a:solidFill>
                <a:schemeClr val="accent1">
                  <a:lumMod val="75000"/>
                </a:schemeClr>
              </a:solidFill>
              <a:tailEnd type="triangle" w="sm" len="s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68" name="Picture 2" descr="Image result for cross mark">
            <a:extLst>
              <a:ext uri="{FF2B5EF4-FFF2-40B4-BE49-F238E27FC236}">
                <a16:creationId xmlns:a16="http://schemas.microsoft.com/office/drawing/2014/main" id="{1768C169-6984-C849-BD01-497A95330D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950" y="357776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369" name="Picture 2" descr="Image result for cross mark">
            <a:extLst>
              <a:ext uri="{FF2B5EF4-FFF2-40B4-BE49-F238E27FC236}">
                <a16:creationId xmlns:a16="http://schemas.microsoft.com/office/drawing/2014/main" id="{38B9E6B5-57F1-AB4B-91E0-FDE9C34E9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880" y="4312496"/>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370" name="Picture 2" descr="Image result for cross mark">
            <a:extLst>
              <a:ext uri="{FF2B5EF4-FFF2-40B4-BE49-F238E27FC236}">
                <a16:creationId xmlns:a16="http://schemas.microsoft.com/office/drawing/2014/main" id="{971A2BCB-AE0C-E146-B8D2-417A98D379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4243" y="3582045"/>
            <a:ext cx="1143000" cy="551552"/>
          </a:xfrm>
          <a:prstGeom prst="rect">
            <a:avLst/>
          </a:prstGeom>
          <a:noFill/>
          <a:extLst>
            <a:ext uri="{909E8E84-426E-40DD-AFC4-6F175D3DCCD1}">
              <a14:hiddenFill xmlns:a14="http://schemas.microsoft.com/office/drawing/2010/main">
                <a:solidFill>
                  <a:srgbClr val="FFFFFF"/>
                </a:solidFill>
              </a14:hiddenFill>
            </a:ext>
          </a:extLst>
        </p:spPr>
      </p:pic>
      <p:pic>
        <p:nvPicPr>
          <p:cNvPr id="371" name="Picture 2" descr="Image result for cross mark">
            <a:extLst>
              <a:ext uri="{FF2B5EF4-FFF2-40B4-BE49-F238E27FC236}">
                <a16:creationId xmlns:a16="http://schemas.microsoft.com/office/drawing/2014/main" id="{5BBFF936-791D-C04B-8FCB-BEC4781CD4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1173" y="4316775"/>
            <a:ext cx="1143000" cy="551552"/>
          </a:xfrm>
          <a:prstGeom prst="rect">
            <a:avLst/>
          </a:prstGeom>
          <a:noFill/>
          <a:extLst>
            <a:ext uri="{909E8E84-426E-40DD-AFC4-6F175D3DCCD1}">
              <a14:hiddenFill xmlns:a14="http://schemas.microsoft.com/office/drawing/2010/main">
                <a:solidFill>
                  <a:srgbClr val="FFFFFF"/>
                </a:solidFill>
              </a14:hiddenFill>
            </a:ext>
          </a:extLst>
        </p:spPr>
      </p:pic>
      <p:sp>
        <p:nvSpPr>
          <p:cNvPr id="76" name="Rounded Rectangle 163">
            <a:extLst>
              <a:ext uri="{FF2B5EF4-FFF2-40B4-BE49-F238E27FC236}">
                <a16:creationId xmlns:a16="http://schemas.microsoft.com/office/drawing/2014/main" id="{2BC4629A-E492-774D-8717-9C0D054396F6}"/>
              </a:ext>
            </a:extLst>
          </p:cNvPr>
          <p:cNvSpPr/>
          <p:nvPr/>
        </p:nvSpPr>
        <p:spPr>
          <a:xfrm>
            <a:off x="220384" y="5191879"/>
            <a:ext cx="2457966"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All threads</a:t>
            </a:r>
          </a:p>
          <a:p>
            <a:pPr algn="ctr"/>
            <a:r>
              <a:rPr lang="en-US" sz="2000" i="1" dirty="0">
                <a:solidFill>
                  <a:schemeClr val="tx1"/>
                </a:solidFill>
              </a:rPr>
              <a:t>access the same page</a:t>
            </a:r>
          </a:p>
        </p:txBody>
      </p:sp>
    </p:spTree>
    <p:custDataLst>
      <p:tags r:id="rId1"/>
    </p:custDataLst>
    <p:extLst>
      <p:ext uri="{BB962C8B-B14F-4D97-AF65-F5344CB8AC3E}">
        <p14:creationId xmlns:p14="http://schemas.microsoft.com/office/powerpoint/2010/main" val="1281410855"/>
      </p:ext>
    </p:extLst>
  </p:cSld>
  <p:clrMapOvr>
    <a:masterClrMapping/>
  </p:clrMapOvr>
  <mc:AlternateContent xmlns:mc="http://schemas.openxmlformats.org/markup-compatibility/2006" xmlns:p14="http://schemas.microsoft.com/office/powerpoint/2010/main">
    <mc:Choice Requires="p14">
      <p:transition spd="slow" p14:dur="2000" advTm="23797"/>
    </mc:Choice>
    <mc:Fallback xmlns="">
      <p:transition spd="slow" advTm="2379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blinds(horizontal)">
                                      <p:cBhvr>
                                        <p:cTn id="7" dur="500"/>
                                        <p:tgtEl>
                                          <p:spTgt spid="59"/>
                                        </p:tgtEl>
                                      </p:cBhvr>
                                    </p:animEffect>
                                  </p:childTnLst>
                                </p:cTn>
                              </p:par>
                            </p:childTnLst>
                          </p:cTn>
                        </p:par>
                        <p:par>
                          <p:cTn id="8" fill="hold">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6"/>
                                        </p:tgtEl>
                                        <p:attrNameLst>
                                          <p:attrName>style.visibility</p:attrName>
                                        </p:attrNameLst>
                                      </p:cBhvr>
                                      <p:to>
                                        <p:strVal val="visible"/>
                                      </p:to>
                                    </p:set>
                                    <p:animEffect transition="in" filter="blinds(horizontal)">
                                      <p:cBhvr>
                                        <p:cTn id="11" dur="500"/>
                                        <p:tgtEl>
                                          <p:spTgt spid="6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67"/>
                                        </p:tgtEl>
                                        <p:attrNameLst>
                                          <p:attrName>style.visibility</p:attrName>
                                        </p:attrNameLst>
                                      </p:cBhvr>
                                      <p:to>
                                        <p:strVal val="visible"/>
                                      </p:to>
                                    </p:set>
                                    <p:animEffect transition="in" filter="blinds(horizontal)">
                                      <p:cBhvr>
                                        <p:cTn id="14" dur="500"/>
                                        <p:tgtEl>
                                          <p:spTgt spid="67"/>
                                        </p:tgtEl>
                                      </p:cBhvr>
                                    </p:animEffect>
                                  </p:childTnLst>
                                </p:cTn>
                              </p:par>
                              <p:par>
                                <p:cTn id="15" presetID="3" presetClass="entr" presetSubtype="10" fill="hold" grpId="0" nodeType="withEffect">
                                  <p:stCondLst>
                                    <p:cond delay="0"/>
                                  </p:stCondLst>
                                  <p:childTnLst>
                                    <p:set>
                                      <p:cBhvr>
                                        <p:cTn id="16" dur="1" fill="hold">
                                          <p:stCondLst>
                                            <p:cond delay="0"/>
                                          </p:stCondLst>
                                        </p:cTn>
                                        <p:tgtEl>
                                          <p:spTgt spid="68"/>
                                        </p:tgtEl>
                                        <p:attrNameLst>
                                          <p:attrName>style.visibility</p:attrName>
                                        </p:attrNameLst>
                                      </p:cBhvr>
                                      <p:to>
                                        <p:strVal val="visible"/>
                                      </p:to>
                                    </p:set>
                                    <p:animEffect transition="in" filter="blinds(horizontal)">
                                      <p:cBhvr>
                                        <p:cTn id="17" dur="500"/>
                                        <p:tgtEl>
                                          <p:spTgt spid="68"/>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69"/>
                                        </p:tgtEl>
                                        <p:attrNameLst>
                                          <p:attrName>style.visibility</p:attrName>
                                        </p:attrNameLst>
                                      </p:cBhvr>
                                      <p:to>
                                        <p:strVal val="visible"/>
                                      </p:to>
                                    </p:set>
                                    <p:animEffect transition="in" filter="blinds(horizontal)">
                                      <p:cBhvr>
                                        <p:cTn id="20" dur="500"/>
                                        <p:tgtEl>
                                          <p:spTgt spid="6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70"/>
                                        </p:tgtEl>
                                        <p:attrNameLst>
                                          <p:attrName>style.visibility</p:attrName>
                                        </p:attrNameLst>
                                      </p:cBhvr>
                                      <p:to>
                                        <p:strVal val="visible"/>
                                      </p:to>
                                    </p:set>
                                    <p:animEffect transition="in" filter="blinds(horizontal)">
                                      <p:cBhvr>
                                        <p:cTn id="23" dur="500"/>
                                        <p:tgtEl>
                                          <p:spTgt spid="70"/>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blinds(horizontal)">
                                      <p:cBhvr>
                                        <p:cTn id="26" dur="500"/>
                                        <p:tgtEl>
                                          <p:spTgt spid="71"/>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blinds(horizontal)">
                                      <p:cBhvr>
                                        <p:cTn id="31" dur="500"/>
                                        <p:tgtEl>
                                          <p:spTgt spid="73"/>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linds(horizontal)">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p:bldP spid="66" grpId="0" animBg="1"/>
      <p:bldP spid="67" grpId="0" animBg="1"/>
      <p:bldP spid="68" grpId="0" animBg="1"/>
      <p:bldP spid="69" grpId="0" animBg="1"/>
      <p:bldP spid="70" grpId="0" animBg="1"/>
      <p:bldP spid="71" grpId="0" animBg="1"/>
      <p:bldP spid="73" grpId="0" animBg="1"/>
      <p:bldP spid="7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4BAC96C-330F-A642-8387-6E9D231ABB08}"/>
              </a:ext>
            </a:extLst>
          </p:cNvPr>
          <p:cNvSpPr>
            <a:spLocks noGrp="1"/>
          </p:cNvSpPr>
          <p:nvPr>
            <p:ph idx="1"/>
          </p:nvPr>
        </p:nvSpPr>
        <p:spPr>
          <a:xfrm>
            <a:off x="0" y="1094944"/>
            <a:ext cx="9144000" cy="5517543"/>
          </a:xfrm>
        </p:spPr>
        <p:txBody>
          <a:bodyPr>
            <a:normAutofit/>
          </a:bodyPr>
          <a:lstStyle/>
          <a:p>
            <a:endParaRPr lang="en-US" sz="3400" b="1" dirty="0">
              <a:solidFill>
                <a:srgbClr val="0066FF"/>
              </a:solidFill>
            </a:endParaRPr>
          </a:p>
          <a:p>
            <a:endParaRPr lang="en-US" sz="3400" b="1" dirty="0">
              <a:solidFill>
                <a:srgbClr val="0066FF"/>
              </a:solidFill>
            </a:endParaRPr>
          </a:p>
          <a:p>
            <a:endParaRPr lang="en-US" sz="34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endParaRPr lang="en-US" sz="3400" b="1" dirty="0">
              <a:solidFill>
                <a:srgbClr val="FF0000"/>
              </a:solidFill>
              <a:sym typeface="Wingdings" pitchFamily="2" charset="2"/>
            </a:endParaRPr>
          </a:p>
        </p:txBody>
      </p:sp>
      <p:graphicFrame>
        <p:nvGraphicFramePr>
          <p:cNvPr id="14" name="Chart 13">
            <a:extLst>
              <a:ext uri="{FF2B5EF4-FFF2-40B4-BE49-F238E27FC236}">
                <a16:creationId xmlns:a16="http://schemas.microsoft.com/office/drawing/2014/main" id="{C8A2F633-8450-5D4B-AFBB-F4E1F681D0BD}"/>
              </a:ext>
            </a:extLst>
          </p:cNvPr>
          <p:cNvGraphicFramePr>
            <a:graphicFrameLocks/>
          </p:cNvGraphicFramePr>
          <p:nvPr>
            <p:extLst/>
          </p:nvPr>
        </p:nvGraphicFramePr>
        <p:xfrm>
          <a:off x="-373673" y="820127"/>
          <a:ext cx="9891346"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Effect of Translation on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56</a:t>
            </a:fld>
            <a:endParaRPr lang="en-US" dirty="0"/>
          </a:p>
        </p:txBody>
      </p:sp>
      <p:sp>
        <p:nvSpPr>
          <p:cNvPr id="16" name="Rounded Rectangle 163">
            <a:extLst>
              <a:ext uri="{FF2B5EF4-FFF2-40B4-BE49-F238E27FC236}">
                <a16:creationId xmlns:a16="http://schemas.microsoft.com/office/drawing/2014/main" id="{3BA1F30A-9E89-1949-8FF1-5DB045F1C147}"/>
              </a:ext>
            </a:extLst>
          </p:cNvPr>
          <p:cNvSpPr/>
          <p:nvPr/>
        </p:nvSpPr>
        <p:spPr>
          <a:xfrm>
            <a:off x="1716243" y="4473029"/>
            <a:ext cx="5384467"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Normalized Performance</a:t>
            </a:r>
          </a:p>
        </p:txBody>
      </p:sp>
    </p:spTree>
    <p:custDataLst>
      <p:tags r:id="rId1"/>
    </p:custDataLst>
    <p:extLst>
      <p:ext uri="{BB962C8B-B14F-4D97-AF65-F5344CB8AC3E}">
        <p14:creationId xmlns:p14="http://schemas.microsoft.com/office/powerpoint/2010/main" val="3567698292"/>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graphicEl>
                                              <a:chart seriesIdx="-3" categoryIdx="-3" bldStep="gridLegend"/>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graphicEl>
                                              <a:chart seriesIdx="2"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4" grpId="0" uiExpand="1">
        <p:bldSub>
          <a:bldChart bld="series"/>
        </p:bldSub>
      </p:bldGraphic>
      <p:bldP spid="16"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4BAC96C-330F-A642-8387-6E9D231ABB08}"/>
              </a:ext>
            </a:extLst>
          </p:cNvPr>
          <p:cNvSpPr>
            <a:spLocks noGrp="1"/>
          </p:cNvSpPr>
          <p:nvPr>
            <p:ph idx="1"/>
          </p:nvPr>
        </p:nvSpPr>
        <p:spPr>
          <a:xfrm>
            <a:off x="0" y="1094944"/>
            <a:ext cx="9144000" cy="5517543"/>
          </a:xfrm>
        </p:spPr>
        <p:txBody>
          <a:bodyPr>
            <a:normAutofit/>
          </a:bodyPr>
          <a:lstStyle/>
          <a:p>
            <a:endParaRPr lang="en-US" sz="3400" b="1" dirty="0">
              <a:solidFill>
                <a:srgbClr val="0066FF"/>
              </a:solidFill>
            </a:endParaRPr>
          </a:p>
          <a:p>
            <a:endParaRPr lang="en-US" sz="3400" b="1" dirty="0">
              <a:solidFill>
                <a:srgbClr val="0066FF"/>
              </a:solidFill>
            </a:endParaRPr>
          </a:p>
          <a:p>
            <a:endParaRPr lang="en-US" sz="34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endParaRPr lang="en-US" sz="3400" b="1" dirty="0">
              <a:solidFill>
                <a:srgbClr val="FF0000"/>
              </a:solidFill>
              <a:sym typeface="Wingdings" pitchFamily="2" charset="2"/>
            </a:endParaRPr>
          </a:p>
        </p:txBody>
      </p:sp>
      <p:graphicFrame>
        <p:nvGraphicFramePr>
          <p:cNvPr id="14" name="Chart 13">
            <a:extLst>
              <a:ext uri="{FF2B5EF4-FFF2-40B4-BE49-F238E27FC236}">
                <a16:creationId xmlns:a16="http://schemas.microsoft.com/office/drawing/2014/main" id="{C8A2F633-8450-5D4B-AFBB-F4E1F681D0BD}"/>
              </a:ext>
            </a:extLst>
          </p:cNvPr>
          <p:cNvGraphicFramePr>
            <a:graphicFrameLocks/>
          </p:cNvGraphicFramePr>
          <p:nvPr>
            <p:extLst/>
          </p:nvPr>
        </p:nvGraphicFramePr>
        <p:xfrm>
          <a:off x="-373673" y="820127"/>
          <a:ext cx="9891346"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Effect of Translation on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57</a:t>
            </a:fld>
            <a:endParaRPr lang="en-US" dirty="0"/>
          </a:p>
        </p:txBody>
      </p:sp>
      <p:sp>
        <p:nvSpPr>
          <p:cNvPr id="16" name="Rounded Rectangle 163">
            <a:extLst>
              <a:ext uri="{FF2B5EF4-FFF2-40B4-BE49-F238E27FC236}">
                <a16:creationId xmlns:a16="http://schemas.microsoft.com/office/drawing/2014/main" id="{3BA1F30A-9E89-1949-8FF1-5DB045F1C147}"/>
              </a:ext>
            </a:extLst>
          </p:cNvPr>
          <p:cNvSpPr/>
          <p:nvPr/>
        </p:nvSpPr>
        <p:spPr>
          <a:xfrm>
            <a:off x="1716243" y="4473029"/>
            <a:ext cx="5384467"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Normalized Performance</a:t>
            </a:r>
          </a:p>
        </p:txBody>
      </p:sp>
      <p:sp>
        <p:nvSpPr>
          <p:cNvPr id="17" name="Rectangle 16">
            <a:extLst>
              <a:ext uri="{FF2B5EF4-FFF2-40B4-BE49-F238E27FC236}">
                <a16:creationId xmlns:a16="http://schemas.microsoft.com/office/drawing/2014/main" id="{D89D08FE-2067-9841-BC78-7006C88A5A50}"/>
              </a:ext>
            </a:extLst>
          </p:cNvPr>
          <p:cNvSpPr/>
          <p:nvPr/>
        </p:nvSpPr>
        <p:spPr>
          <a:xfrm>
            <a:off x="5518954" y="1489521"/>
            <a:ext cx="2996396" cy="4398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en-US"/>
          </a:p>
        </p:txBody>
      </p:sp>
    </p:spTree>
    <p:custDataLst>
      <p:tags r:id="rId1"/>
    </p:custDataLst>
    <p:extLst>
      <p:ext uri="{BB962C8B-B14F-4D97-AF65-F5344CB8AC3E}">
        <p14:creationId xmlns:p14="http://schemas.microsoft.com/office/powerpoint/2010/main" val="2966140456"/>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2">
            <a:extLst>
              <a:ext uri="{FF2B5EF4-FFF2-40B4-BE49-F238E27FC236}">
                <a16:creationId xmlns:a16="http://schemas.microsoft.com/office/drawing/2014/main" id="{C4BAC96C-330F-A642-8387-6E9D231ABB08}"/>
              </a:ext>
            </a:extLst>
          </p:cNvPr>
          <p:cNvSpPr>
            <a:spLocks noGrp="1"/>
          </p:cNvSpPr>
          <p:nvPr>
            <p:ph idx="1"/>
          </p:nvPr>
        </p:nvSpPr>
        <p:spPr>
          <a:xfrm>
            <a:off x="0" y="1094944"/>
            <a:ext cx="9144000" cy="5517543"/>
          </a:xfrm>
        </p:spPr>
        <p:txBody>
          <a:bodyPr>
            <a:normAutofit/>
          </a:bodyPr>
          <a:lstStyle/>
          <a:p>
            <a:endParaRPr lang="en-US" sz="3400" b="1" dirty="0">
              <a:solidFill>
                <a:srgbClr val="0066FF"/>
              </a:solidFill>
            </a:endParaRPr>
          </a:p>
          <a:p>
            <a:endParaRPr lang="en-US" sz="3400" b="1" dirty="0">
              <a:solidFill>
                <a:srgbClr val="0066FF"/>
              </a:solidFill>
            </a:endParaRPr>
          </a:p>
          <a:p>
            <a:endParaRPr lang="en-US" sz="34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pPr marL="0" indent="0">
              <a:buNone/>
            </a:pPr>
            <a:endParaRPr lang="en-US" sz="3000" b="1" dirty="0">
              <a:solidFill>
                <a:srgbClr val="0066FF"/>
              </a:solidFill>
            </a:endParaRPr>
          </a:p>
          <a:p>
            <a:endParaRPr lang="en-US" sz="3400" b="1" dirty="0">
              <a:solidFill>
                <a:srgbClr val="FF0000"/>
              </a:solidFill>
              <a:sym typeface="Wingdings" pitchFamily="2" charset="2"/>
            </a:endParaRPr>
          </a:p>
          <a:p>
            <a:pPr marL="0" indent="0" algn="ctr">
              <a:buNone/>
            </a:pPr>
            <a:r>
              <a:rPr lang="en-US" sz="3600" b="1" dirty="0">
                <a:solidFill>
                  <a:schemeClr val="accent6">
                    <a:lumMod val="50000"/>
                  </a:schemeClr>
                </a:solidFill>
                <a:sym typeface="Wingdings" pitchFamily="2" charset="2"/>
              </a:rPr>
              <a:t>What causes the large performance loss?</a:t>
            </a:r>
            <a:endParaRPr lang="en-US" sz="3600" dirty="0">
              <a:solidFill>
                <a:schemeClr val="accent6">
                  <a:lumMod val="50000"/>
                </a:schemeClr>
              </a:solidFill>
            </a:endParaRPr>
          </a:p>
        </p:txBody>
      </p:sp>
      <p:graphicFrame>
        <p:nvGraphicFramePr>
          <p:cNvPr id="14" name="Chart 13">
            <a:extLst>
              <a:ext uri="{FF2B5EF4-FFF2-40B4-BE49-F238E27FC236}">
                <a16:creationId xmlns:a16="http://schemas.microsoft.com/office/drawing/2014/main" id="{C8A2F633-8450-5D4B-AFBB-F4E1F681D0BD}"/>
              </a:ext>
            </a:extLst>
          </p:cNvPr>
          <p:cNvGraphicFramePr>
            <a:graphicFrameLocks/>
          </p:cNvGraphicFramePr>
          <p:nvPr>
            <p:extLst/>
          </p:nvPr>
        </p:nvGraphicFramePr>
        <p:xfrm>
          <a:off x="-373673" y="820127"/>
          <a:ext cx="9891346" cy="5217745"/>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pPr algn="l"/>
            <a:r>
              <a:rPr lang="en-US" sz="4000" dirty="0"/>
              <a:t>Effect of Translation on 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58</a:t>
            </a:fld>
            <a:endParaRPr lang="en-US" dirty="0"/>
          </a:p>
        </p:txBody>
      </p:sp>
      <p:grpSp>
        <p:nvGrpSpPr>
          <p:cNvPr id="7" name="Group 6">
            <a:extLst>
              <a:ext uri="{FF2B5EF4-FFF2-40B4-BE49-F238E27FC236}">
                <a16:creationId xmlns:a16="http://schemas.microsoft.com/office/drawing/2014/main" id="{48C5F24E-728A-4A45-ABB8-BB4395039243}"/>
              </a:ext>
            </a:extLst>
          </p:cNvPr>
          <p:cNvGrpSpPr/>
          <p:nvPr/>
        </p:nvGrpSpPr>
        <p:grpSpPr>
          <a:xfrm>
            <a:off x="5335929" y="3110519"/>
            <a:ext cx="2769780" cy="341630"/>
            <a:chOff x="4718756" y="3572014"/>
            <a:chExt cx="3375378" cy="341630"/>
          </a:xfrm>
        </p:grpSpPr>
        <p:cxnSp>
          <p:nvCxnSpPr>
            <p:cNvPr id="12" name="Straight Arrow Connector 11">
              <a:extLst>
                <a:ext uri="{FF2B5EF4-FFF2-40B4-BE49-F238E27FC236}">
                  <a16:creationId xmlns:a16="http://schemas.microsoft.com/office/drawing/2014/main" id="{794DE9E0-3A9A-A94B-BA87-56273A193CCB}"/>
                </a:ext>
              </a:extLst>
            </p:cNvPr>
            <p:cNvCxnSpPr>
              <a:cxnSpLocks/>
            </p:cNvCxnSpPr>
            <p:nvPr/>
          </p:nvCxnSpPr>
          <p:spPr>
            <a:xfrm>
              <a:off x="4718756" y="3572014"/>
              <a:ext cx="3375378" cy="1"/>
            </a:xfrm>
            <a:prstGeom prst="straightConnector1">
              <a:avLst/>
            </a:prstGeom>
            <a:ln w="57150">
              <a:solidFill>
                <a:srgbClr val="FF0000"/>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13" name="TextBox 3">
              <a:extLst>
                <a:ext uri="{FF2B5EF4-FFF2-40B4-BE49-F238E27FC236}">
                  <a16:creationId xmlns:a16="http://schemas.microsoft.com/office/drawing/2014/main" id="{172DDB1F-8D10-FF48-A3CF-8A21F0B00A74}"/>
                </a:ext>
              </a:extLst>
            </p:cNvPr>
            <p:cNvSpPr txBox="1"/>
            <p:nvPr/>
          </p:nvSpPr>
          <p:spPr>
            <a:xfrm>
              <a:off x="7055133" y="3719897"/>
              <a:ext cx="722604" cy="193747"/>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800" b="1" dirty="0">
                  <a:solidFill>
                    <a:srgbClr val="FF0000"/>
                  </a:solidFill>
                  <a:latin typeface="Helvetica" panose="020B0604020202030204" pitchFamily="34" charset="0"/>
                </a:rPr>
                <a:t>37.4%</a:t>
              </a:r>
            </a:p>
          </p:txBody>
        </p:sp>
      </p:grpSp>
      <p:sp>
        <p:nvSpPr>
          <p:cNvPr id="16" name="Rounded Rectangle 163">
            <a:extLst>
              <a:ext uri="{FF2B5EF4-FFF2-40B4-BE49-F238E27FC236}">
                <a16:creationId xmlns:a16="http://schemas.microsoft.com/office/drawing/2014/main" id="{3BA1F30A-9E89-1949-8FF1-5DB045F1C147}"/>
              </a:ext>
            </a:extLst>
          </p:cNvPr>
          <p:cNvSpPr/>
          <p:nvPr/>
        </p:nvSpPr>
        <p:spPr>
          <a:xfrm>
            <a:off x="1716243" y="4473029"/>
            <a:ext cx="5384467" cy="663828"/>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Normalized Performance</a:t>
            </a:r>
          </a:p>
        </p:txBody>
      </p:sp>
    </p:spTree>
    <p:custDataLst>
      <p:tags r:id="rId1"/>
    </p:custDataLst>
    <p:extLst>
      <p:ext uri="{BB962C8B-B14F-4D97-AF65-F5344CB8AC3E}">
        <p14:creationId xmlns:p14="http://schemas.microsoft.com/office/powerpoint/2010/main" val="300060329"/>
      </p:ext>
    </p:extLst>
  </p:cSld>
  <p:clrMapOvr>
    <a:masterClrMapping/>
  </p:clrMapOvr>
  <mc:AlternateContent xmlns:mc="http://schemas.openxmlformats.org/markup-compatibility/2006" xmlns:p14="http://schemas.microsoft.com/office/powerpoint/2010/main">
    <mc:Choice Requires="p14">
      <p:transition spd="slow" p14:dur="2000" advTm="30891"/>
    </mc:Choice>
    <mc:Fallback xmlns="">
      <p:transition spd="slow" advTm="3089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b="1" dirty="0">
                <a:latin typeface="+mn-lt"/>
              </a:rPr>
              <a:t>Problem 1: </a:t>
            </a:r>
            <a:r>
              <a:rPr lang="en-US" sz="3600" dirty="0"/>
              <a:t>Contention at the Shared TLB</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59</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Multiple GPU applications contend for the TLB</a:t>
            </a:r>
          </a:p>
        </p:txBody>
      </p:sp>
      <p:grpSp>
        <p:nvGrpSpPr>
          <p:cNvPr id="6" name="Group 5">
            <a:extLst>
              <a:ext uri="{FF2B5EF4-FFF2-40B4-BE49-F238E27FC236}">
                <a16:creationId xmlns:a16="http://schemas.microsoft.com/office/drawing/2014/main" id="{42EF22D6-5576-4098-B160-AB73DB143EDA}"/>
              </a:ext>
            </a:extLst>
          </p:cNvPr>
          <p:cNvGrpSpPr/>
          <p:nvPr/>
        </p:nvGrpSpPr>
        <p:grpSpPr>
          <a:xfrm>
            <a:off x="531424" y="1877185"/>
            <a:ext cx="7409906" cy="2815953"/>
            <a:chOff x="531424" y="1877185"/>
            <a:chExt cx="7409906" cy="2815953"/>
          </a:xfrm>
        </p:grpSpPr>
        <p:graphicFrame>
          <p:nvGraphicFramePr>
            <p:cNvPr id="8" name="Chart 7">
              <a:extLst>
                <a:ext uri="{FF2B5EF4-FFF2-40B4-BE49-F238E27FC236}">
                  <a16:creationId xmlns:a16="http://schemas.microsoft.com/office/drawing/2014/main" id="{6FC33086-9CF5-48E8-B42F-548771895B2E}"/>
                </a:ext>
              </a:extLst>
            </p:cNvPr>
            <p:cNvGraphicFramePr>
              <a:graphicFrameLocks/>
            </p:cNvGraphicFramePr>
            <p:nvPr>
              <p:extLst/>
            </p:nvPr>
          </p:nvGraphicFramePr>
          <p:xfrm>
            <a:off x="531424" y="1877185"/>
            <a:ext cx="7409906" cy="281595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E715777F-5B2C-4F90-B412-500EB4788226}"/>
                </a:ext>
              </a:extLst>
            </p:cNvPr>
            <p:cNvSpPr txBox="1"/>
            <p:nvPr/>
          </p:nvSpPr>
          <p:spPr>
            <a:xfrm>
              <a:off x="1998002" y="4056687"/>
              <a:ext cx="146685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3DS_HISTO</a:t>
              </a:r>
            </a:p>
          </p:txBody>
        </p:sp>
        <p:sp>
          <p:nvSpPr>
            <p:cNvPr id="10" name="TextBox 9">
              <a:extLst>
                <a:ext uri="{FF2B5EF4-FFF2-40B4-BE49-F238E27FC236}">
                  <a16:creationId xmlns:a16="http://schemas.microsoft.com/office/drawing/2014/main" id="{FD52F8C7-8151-4BE0-88EE-9330EAD40372}"/>
                </a:ext>
              </a:extLst>
            </p:cNvPr>
            <p:cNvSpPr txBox="1"/>
            <p:nvPr/>
          </p:nvSpPr>
          <p:spPr>
            <a:xfrm>
              <a:off x="346485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CONS_LPS</a:t>
              </a:r>
            </a:p>
          </p:txBody>
        </p:sp>
        <p:sp>
          <p:nvSpPr>
            <p:cNvPr id="11" name="TextBox 10">
              <a:extLst>
                <a:ext uri="{FF2B5EF4-FFF2-40B4-BE49-F238E27FC236}">
                  <a16:creationId xmlns:a16="http://schemas.microsoft.com/office/drawing/2014/main" id="{EE2902AF-EBFA-4FE5-8CFB-02DC71D33AC5}"/>
                </a:ext>
              </a:extLst>
            </p:cNvPr>
            <p:cNvSpPr txBox="1"/>
            <p:nvPr/>
          </p:nvSpPr>
          <p:spPr>
            <a:xfrm>
              <a:off x="493170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MUM_HISTO</a:t>
              </a:r>
            </a:p>
          </p:txBody>
        </p:sp>
        <p:sp>
          <p:nvSpPr>
            <p:cNvPr id="12" name="TextBox 11">
              <a:extLst>
                <a:ext uri="{FF2B5EF4-FFF2-40B4-BE49-F238E27FC236}">
                  <a16:creationId xmlns:a16="http://schemas.microsoft.com/office/drawing/2014/main" id="{DAD8DC20-B58A-49A6-B3A0-52E4178551ED}"/>
                </a:ext>
              </a:extLst>
            </p:cNvPr>
            <p:cNvSpPr txBox="1"/>
            <p:nvPr/>
          </p:nvSpPr>
          <p:spPr>
            <a:xfrm>
              <a:off x="6388755"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RED_RAY</a:t>
              </a:r>
            </a:p>
          </p:txBody>
        </p:sp>
        <p:cxnSp>
          <p:nvCxnSpPr>
            <p:cNvPr id="13" name="Straight Connector 12">
              <a:extLst>
                <a:ext uri="{FF2B5EF4-FFF2-40B4-BE49-F238E27FC236}">
                  <a16:creationId xmlns:a16="http://schemas.microsoft.com/office/drawing/2014/main" id="{7E8C9F71-A9D1-44F9-AAE1-F8C9F6C95F2E}"/>
                </a:ext>
              </a:extLst>
            </p:cNvPr>
            <p:cNvCxnSpPr>
              <a:cxnSpLocks/>
            </p:cNvCxnSpPr>
            <p:nvPr/>
          </p:nvCxnSpPr>
          <p:spPr>
            <a:xfrm flipV="1">
              <a:off x="4931430"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084E3-7606-4781-A4DA-8BA7B75CDEB0}"/>
                </a:ext>
              </a:extLst>
            </p:cNvPr>
            <p:cNvCxnSpPr>
              <a:cxnSpLocks/>
            </p:cNvCxnSpPr>
            <p:nvPr/>
          </p:nvCxnSpPr>
          <p:spPr>
            <a:xfrm flipV="1">
              <a:off x="3474377"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15D2CD0-D744-4015-95DF-1048FE73EE61}"/>
                </a:ext>
              </a:extLst>
            </p:cNvPr>
            <p:cNvSpPr/>
            <p:nvPr/>
          </p:nvSpPr>
          <p:spPr>
            <a:xfrm>
              <a:off x="5445303" y="2250040"/>
              <a:ext cx="1150706" cy="2473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2618909694"/>
      </p:ext>
    </p:extLst>
  </p:cSld>
  <p:clrMapOvr>
    <a:masterClrMapping/>
  </p:clrMapOvr>
  <mc:AlternateContent xmlns:mc="http://schemas.openxmlformats.org/markup-compatibility/2006" xmlns:p14="http://schemas.microsoft.com/office/powerpoint/2010/main">
    <mc:Choice Requires="p14">
      <p:transition spd="slow" p14:dur="2000" advTm="21590"/>
    </mc:Choice>
    <mc:Fallback xmlns="">
      <p:transition spd="slow" advTm="2159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Memory Bottlenecks in the GPU </a:t>
            </a:r>
          </a:p>
        </p:txBody>
      </p:sp>
      <p:sp>
        <p:nvSpPr>
          <p:cNvPr id="3" name="Content Placeholder 2"/>
          <p:cNvSpPr>
            <a:spLocks noGrp="1"/>
          </p:cNvSpPr>
          <p:nvPr>
            <p:ph idx="1"/>
          </p:nvPr>
        </p:nvSpPr>
        <p:spPr>
          <a:xfrm>
            <a:off x="457200" y="1094944"/>
            <a:ext cx="8686800" cy="5517543"/>
          </a:xfrm>
        </p:spPr>
        <p:txBody>
          <a:bodyPr>
            <a:normAutofit/>
          </a:bodyPr>
          <a:lstStyle/>
          <a:p>
            <a:endParaRPr lang="en-US" dirty="0"/>
          </a:p>
          <a:p>
            <a:endParaRPr lang="en-US" dirty="0"/>
          </a:p>
          <a:p>
            <a:endParaRPr lang="en-US"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a:t>
            </a:fld>
            <a:endParaRPr lang="en-US"/>
          </a:p>
        </p:txBody>
      </p:sp>
      <p:sp>
        <p:nvSpPr>
          <p:cNvPr id="6" name="Content Placeholder 2">
            <a:extLst>
              <a:ext uri="{FF2B5EF4-FFF2-40B4-BE49-F238E27FC236}">
                <a16:creationId xmlns:a16="http://schemas.microsoft.com/office/drawing/2014/main" id="{CF4326E5-5C05-42AC-ACA0-08C9EACB8A47}"/>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r>
              <a:rPr lang="en-US" dirty="0"/>
              <a:t>Interference at the main memory</a:t>
            </a:r>
          </a:p>
          <a:p>
            <a:endParaRPr lang="en-US" sz="1200" dirty="0"/>
          </a:p>
          <a:p>
            <a:endParaRPr lang="en-US" dirty="0"/>
          </a:p>
          <a:p>
            <a:endParaRPr lang="en-US" dirty="0"/>
          </a:p>
        </p:txBody>
      </p:sp>
      <p:sp>
        <p:nvSpPr>
          <p:cNvPr id="7" name="Rectangle 6">
            <a:extLst>
              <a:ext uri="{FF2B5EF4-FFF2-40B4-BE49-F238E27FC236}">
                <a16:creationId xmlns:a16="http://schemas.microsoft.com/office/drawing/2014/main" id="{1EB84B5E-3D44-4393-8F2E-4DEE86EACF9F}"/>
              </a:ext>
            </a:extLst>
          </p:cNvPr>
          <p:cNvSpPr/>
          <p:nvPr/>
        </p:nvSpPr>
        <p:spPr>
          <a:xfrm>
            <a:off x="755576" y="3605806"/>
            <a:ext cx="7632848" cy="1224136"/>
          </a:xfrm>
          <a:prstGeom prst="rect">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715293F3-958D-4B1A-9FA7-AD351062FFB3}"/>
              </a:ext>
            </a:extLst>
          </p:cNvPr>
          <p:cNvSpPr txBox="1"/>
          <p:nvPr/>
        </p:nvSpPr>
        <p:spPr>
          <a:xfrm>
            <a:off x="755576" y="4829942"/>
            <a:ext cx="7632847" cy="523220"/>
          </a:xfrm>
          <a:prstGeom prst="rect">
            <a:avLst/>
          </a:prstGeom>
          <a:solidFill>
            <a:schemeClr val="tx2">
              <a:lumMod val="60000"/>
              <a:lumOff val="40000"/>
            </a:schemeClr>
          </a:solidFill>
          <a:ln w="38100">
            <a:solidFill>
              <a:schemeClr val="tx1"/>
            </a:solidFill>
          </a:ln>
        </p:spPr>
        <p:txBody>
          <a:bodyPr wrap="square" rtlCol="0">
            <a:spAutoFit/>
          </a:bodyPr>
          <a:lstStyle/>
          <a:p>
            <a:pPr algn="ctr"/>
            <a:r>
              <a:rPr lang="en-US" sz="2800" dirty="0"/>
              <a:t>Memory Scheduler</a:t>
            </a:r>
          </a:p>
        </p:txBody>
      </p:sp>
      <p:sp>
        <p:nvSpPr>
          <p:cNvPr id="9" name="TextBox 8">
            <a:extLst>
              <a:ext uri="{FF2B5EF4-FFF2-40B4-BE49-F238E27FC236}">
                <a16:creationId xmlns:a16="http://schemas.microsoft.com/office/drawing/2014/main" id="{7409678C-1060-45B5-B69B-F853ADF34707}"/>
              </a:ext>
            </a:extLst>
          </p:cNvPr>
          <p:cNvSpPr txBox="1"/>
          <p:nvPr/>
        </p:nvSpPr>
        <p:spPr>
          <a:xfrm>
            <a:off x="1115616" y="2668030"/>
            <a:ext cx="1100228" cy="461665"/>
          </a:xfrm>
          <a:prstGeom prst="rect">
            <a:avLst/>
          </a:prstGeom>
          <a:noFill/>
        </p:spPr>
        <p:txBody>
          <a:bodyPr wrap="square" rtlCol="0">
            <a:spAutoFit/>
          </a:bodyPr>
          <a:lstStyle/>
          <a:p>
            <a:r>
              <a:rPr lang="en-US" sz="2400" dirty="0">
                <a:solidFill>
                  <a:srgbClr val="CC9900"/>
                </a:solidFill>
              </a:rPr>
              <a:t>Core 1</a:t>
            </a:r>
          </a:p>
        </p:txBody>
      </p:sp>
      <p:sp>
        <p:nvSpPr>
          <p:cNvPr id="10" name="TextBox 9">
            <a:extLst>
              <a:ext uri="{FF2B5EF4-FFF2-40B4-BE49-F238E27FC236}">
                <a16:creationId xmlns:a16="http://schemas.microsoft.com/office/drawing/2014/main" id="{BB08C97F-AE1D-40A3-A74C-EA32E54F6C24}"/>
              </a:ext>
            </a:extLst>
          </p:cNvPr>
          <p:cNvSpPr txBox="1"/>
          <p:nvPr/>
        </p:nvSpPr>
        <p:spPr>
          <a:xfrm>
            <a:off x="2597078" y="2668030"/>
            <a:ext cx="1100228" cy="461665"/>
          </a:xfrm>
          <a:prstGeom prst="rect">
            <a:avLst/>
          </a:prstGeom>
          <a:noFill/>
        </p:spPr>
        <p:txBody>
          <a:bodyPr wrap="square" rtlCol="0">
            <a:spAutoFit/>
          </a:bodyPr>
          <a:lstStyle/>
          <a:p>
            <a:r>
              <a:rPr lang="en-US" sz="2400" dirty="0">
                <a:solidFill>
                  <a:srgbClr val="0000FF"/>
                </a:solidFill>
              </a:rPr>
              <a:t>Core 2</a:t>
            </a:r>
          </a:p>
        </p:txBody>
      </p:sp>
      <p:sp>
        <p:nvSpPr>
          <p:cNvPr id="11" name="TextBox 10">
            <a:extLst>
              <a:ext uri="{FF2B5EF4-FFF2-40B4-BE49-F238E27FC236}">
                <a16:creationId xmlns:a16="http://schemas.microsoft.com/office/drawing/2014/main" id="{CFE41EC1-B598-4A36-A842-961C0C530308}"/>
              </a:ext>
            </a:extLst>
          </p:cNvPr>
          <p:cNvSpPr txBox="1"/>
          <p:nvPr/>
        </p:nvSpPr>
        <p:spPr>
          <a:xfrm>
            <a:off x="4078541" y="2668030"/>
            <a:ext cx="1100228" cy="461665"/>
          </a:xfrm>
          <a:prstGeom prst="rect">
            <a:avLst/>
          </a:prstGeom>
          <a:noFill/>
        </p:spPr>
        <p:txBody>
          <a:bodyPr wrap="square" rtlCol="0">
            <a:spAutoFit/>
          </a:bodyPr>
          <a:lstStyle/>
          <a:p>
            <a:r>
              <a:rPr lang="en-US" sz="2400" dirty="0">
                <a:solidFill>
                  <a:srgbClr val="FF0000"/>
                </a:solidFill>
              </a:rPr>
              <a:t>Core 3</a:t>
            </a:r>
          </a:p>
        </p:txBody>
      </p:sp>
      <p:sp>
        <p:nvSpPr>
          <p:cNvPr id="12" name="TextBox 11">
            <a:extLst>
              <a:ext uri="{FF2B5EF4-FFF2-40B4-BE49-F238E27FC236}">
                <a16:creationId xmlns:a16="http://schemas.microsoft.com/office/drawing/2014/main" id="{1A74903E-CE31-49DA-BA02-89823C29A923}"/>
              </a:ext>
            </a:extLst>
          </p:cNvPr>
          <p:cNvSpPr txBox="1"/>
          <p:nvPr/>
        </p:nvSpPr>
        <p:spPr>
          <a:xfrm>
            <a:off x="5492665" y="2668030"/>
            <a:ext cx="1100228" cy="461665"/>
          </a:xfrm>
          <a:prstGeom prst="rect">
            <a:avLst/>
          </a:prstGeom>
          <a:noFill/>
        </p:spPr>
        <p:txBody>
          <a:bodyPr wrap="square" rtlCol="0">
            <a:spAutoFit/>
          </a:bodyPr>
          <a:lstStyle/>
          <a:p>
            <a:r>
              <a:rPr lang="en-US" sz="2400" dirty="0">
                <a:solidFill>
                  <a:schemeClr val="accent3">
                    <a:lumMod val="75000"/>
                  </a:schemeClr>
                </a:solidFill>
              </a:rPr>
              <a:t>Core 4</a:t>
            </a:r>
          </a:p>
        </p:txBody>
      </p:sp>
      <p:sp>
        <p:nvSpPr>
          <p:cNvPr id="13" name="Down Arrow 30">
            <a:extLst>
              <a:ext uri="{FF2B5EF4-FFF2-40B4-BE49-F238E27FC236}">
                <a16:creationId xmlns:a16="http://schemas.microsoft.com/office/drawing/2014/main" id="{3FC7157D-C6D4-4A2A-A81B-79D44F03B31A}"/>
              </a:ext>
            </a:extLst>
          </p:cNvPr>
          <p:cNvSpPr/>
          <p:nvPr/>
        </p:nvSpPr>
        <p:spPr>
          <a:xfrm>
            <a:off x="1480325" y="313189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31">
            <a:extLst>
              <a:ext uri="{FF2B5EF4-FFF2-40B4-BE49-F238E27FC236}">
                <a16:creationId xmlns:a16="http://schemas.microsoft.com/office/drawing/2014/main" id="{3268B918-4579-4734-9E41-D62CA117B06C}"/>
              </a:ext>
            </a:extLst>
          </p:cNvPr>
          <p:cNvSpPr/>
          <p:nvPr/>
        </p:nvSpPr>
        <p:spPr>
          <a:xfrm>
            <a:off x="2992493" y="313189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32">
            <a:extLst>
              <a:ext uri="{FF2B5EF4-FFF2-40B4-BE49-F238E27FC236}">
                <a16:creationId xmlns:a16="http://schemas.microsoft.com/office/drawing/2014/main" id="{B5590EF6-CD76-439A-AE2D-BF7F48A1A1CC}"/>
              </a:ext>
            </a:extLst>
          </p:cNvPr>
          <p:cNvSpPr/>
          <p:nvPr/>
        </p:nvSpPr>
        <p:spPr>
          <a:xfrm>
            <a:off x="4432653" y="313189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own Arrow 33">
            <a:extLst>
              <a:ext uri="{FF2B5EF4-FFF2-40B4-BE49-F238E27FC236}">
                <a16:creationId xmlns:a16="http://schemas.microsoft.com/office/drawing/2014/main" id="{DA6DADBE-A2FF-4655-952F-4EE3725A46CC}"/>
              </a:ext>
            </a:extLst>
          </p:cNvPr>
          <p:cNvSpPr/>
          <p:nvPr/>
        </p:nvSpPr>
        <p:spPr>
          <a:xfrm>
            <a:off x="5872813" y="313189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own Arrow 34">
            <a:extLst>
              <a:ext uri="{FF2B5EF4-FFF2-40B4-BE49-F238E27FC236}">
                <a16:creationId xmlns:a16="http://schemas.microsoft.com/office/drawing/2014/main" id="{DBBCA7B4-7D01-4A30-AE2F-269B26A462E5}"/>
              </a:ext>
            </a:extLst>
          </p:cNvPr>
          <p:cNvSpPr/>
          <p:nvPr/>
        </p:nvSpPr>
        <p:spPr>
          <a:xfrm>
            <a:off x="3719946" y="5550022"/>
            <a:ext cx="128965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93F61757-8614-4CA3-BCF2-CC52C5352C8C}"/>
              </a:ext>
            </a:extLst>
          </p:cNvPr>
          <p:cNvSpPr txBox="1"/>
          <p:nvPr/>
        </p:nvSpPr>
        <p:spPr>
          <a:xfrm>
            <a:off x="2627784" y="5972778"/>
            <a:ext cx="3456384" cy="369332"/>
          </a:xfrm>
          <a:prstGeom prst="rect">
            <a:avLst/>
          </a:prstGeom>
          <a:noFill/>
        </p:spPr>
        <p:txBody>
          <a:bodyPr wrap="square" rtlCol="0">
            <a:spAutoFit/>
          </a:bodyPr>
          <a:lstStyle/>
          <a:p>
            <a:pPr algn="ctr"/>
            <a:r>
              <a:rPr lang="en-US" dirty="0"/>
              <a:t>To DRAM</a:t>
            </a:r>
          </a:p>
        </p:txBody>
      </p:sp>
      <p:sp>
        <p:nvSpPr>
          <p:cNvPr id="19" name="Rectangle 18">
            <a:extLst>
              <a:ext uri="{FF2B5EF4-FFF2-40B4-BE49-F238E27FC236}">
                <a16:creationId xmlns:a16="http://schemas.microsoft.com/office/drawing/2014/main" id="{C2110481-2805-4D99-900E-5067E6891621}"/>
              </a:ext>
            </a:extLst>
          </p:cNvPr>
          <p:cNvSpPr/>
          <p:nvPr/>
        </p:nvSpPr>
        <p:spPr>
          <a:xfrm>
            <a:off x="827584"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3F05ADB-8577-4F07-BC32-16611E743BC5}"/>
              </a:ext>
            </a:extLst>
          </p:cNvPr>
          <p:cNvSpPr/>
          <p:nvPr/>
        </p:nvSpPr>
        <p:spPr>
          <a:xfrm>
            <a:off x="827584"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978CE9F-4084-423D-AA65-361442B01187}"/>
              </a:ext>
            </a:extLst>
          </p:cNvPr>
          <p:cNvSpPr/>
          <p:nvPr/>
        </p:nvSpPr>
        <p:spPr>
          <a:xfrm>
            <a:off x="827584"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6A59CF-1F03-4707-A5E6-DAA01CCADBA9}"/>
              </a:ext>
            </a:extLst>
          </p:cNvPr>
          <p:cNvSpPr/>
          <p:nvPr/>
        </p:nvSpPr>
        <p:spPr>
          <a:xfrm>
            <a:off x="1763688"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9E03712-9E81-4705-887A-57662668D470}"/>
              </a:ext>
            </a:extLst>
          </p:cNvPr>
          <p:cNvSpPr/>
          <p:nvPr/>
        </p:nvSpPr>
        <p:spPr>
          <a:xfrm>
            <a:off x="1763688"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16BC8C1-5AA6-4C25-91B4-BAE914768425}"/>
              </a:ext>
            </a:extLst>
          </p:cNvPr>
          <p:cNvSpPr/>
          <p:nvPr/>
        </p:nvSpPr>
        <p:spPr>
          <a:xfrm>
            <a:off x="1763688"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2213F79-26DF-4203-8954-A5BCEB179032}"/>
              </a:ext>
            </a:extLst>
          </p:cNvPr>
          <p:cNvSpPr/>
          <p:nvPr/>
        </p:nvSpPr>
        <p:spPr>
          <a:xfrm>
            <a:off x="2699792"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0C5386D-18E4-4CC8-BE44-C90CFAD10E06}"/>
              </a:ext>
            </a:extLst>
          </p:cNvPr>
          <p:cNvSpPr/>
          <p:nvPr/>
        </p:nvSpPr>
        <p:spPr>
          <a:xfrm>
            <a:off x="2699792"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252763A-974B-4159-B066-2F0C6BABC2CD}"/>
              </a:ext>
            </a:extLst>
          </p:cNvPr>
          <p:cNvSpPr/>
          <p:nvPr/>
        </p:nvSpPr>
        <p:spPr>
          <a:xfrm>
            <a:off x="2699792"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9CC2109-E778-41AA-A315-4D78CF3046C9}"/>
              </a:ext>
            </a:extLst>
          </p:cNvPr>
          <p:cNvSpPr/>
          <p:nvPr/>
        </p:nvSpPr>
        <p:spPr>
          <a:xfrm>
            <a:off x="3635896"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2C19E0E-99E0-417F-A6FE-E7B898D67D34}"/>
              </a:ext>
            </a:extLst>
          </p:cNvPr>
          <p:cNvSpPr/>
          <p:nvPr/>
        </p:nvSpPr>
        <p:spPr>
          <a:xfrm>
            <a:off x="3635896"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AD2B06E-CEE3-4DF1-B9E4-BD033C024CB4}"/>
              </a:ext>
            </a:extLst>
          </p:cNvPr>
          <p:cNvSpPr/>
          <p:nvPr/>
        </p:nvSpPr>
        <p:spPr>
          <a:xfrm>
            <a:off x="3635896"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D6E6AE49-5DD6-4C39-A7D2-D2CCBE2DC1B7}"/>
              </a:ext>
            </a:extLst>
          </p:cNvPr>
          <p:cNvSpPr/>
          <p:nvPr/>
        </p:nvSpPr>
        <p:spPr>
          <a:xfrm>
            <a:off x="4572000"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DFB9922-D5D8-4217-97DC-B23510076DC9}"/>
              </a:ext>
            </a:extLst>
          </p:cNvPr>
          <p:cNvSpPr/>
          <p:nvPr/>
        </p:nvSpPr>
        <p:spPr>
          <a:xfrm>
            <a:off x="4572000"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AE866F3-31B3-43B5-A1AB-3C283EB131F1}"/>
              </a:ext>
            </a:extLst>
          </p:cNvPr>
          <p:cNvSpPr/>
          <p:nvPr/>
        </p:nvSpPr>
        <p:spPr>
          <a:xfrm>
            <a:off x="4572000"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2843E4ED-0C70-40C1-B0CF-287DE6051554}"/>
              </a:ext>
            </a:extLst>
          </p:cNvPr>
          <p:cNvSpPr/>
          <p:nvPr/>
        </p:nvSpPr>
        <p:spPr>
          <a:xfrm>
            <a:off x="5508104"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59CF86A9-5600-4B8B-9C87-CF8EC5DECF4C}"/>
              </a:ext>
            </a:extLst>
          </p:cNvPr>
          <p:cNvSpPr/>
          <p:nvPr/>
        </p:nvSpPr>
        <p:spPr>
          <a:xfrm>
            <a:off x="5508104"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7DC18C6-002A-44DB-B879-3CB463D29015}"/>
              </a:ext>
            </a:extLst>
          </p:cNvPr>
          <p:cNvSpPr/>
          <p:nvPr/>
        </p:nvSpPr>
        <p:spPr>
          <a:xfrm>
            <a:off x="5508104"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D6B89562-6B89-4E14-9C2B-3B64F8C69CC8}"/>
              </a:ext>
            </a:extLst>
          </p:cNvPr>
          <p:cNvSpPr/>
          <p:nvPr/>
        </p:nvSpPr>
        <p:spPr>
          <a:xfrm>
            <a:off x="6444208"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8019DCC-0843-4161-A71B-4E078B868763}"/>
              </a:ext>
            </a:extLst>
          </p:cNvPr>
          <p:cNvSpPr/>
          <p:nvPr/>
        </p:nvSpPr>
        <p:spPr>
          <a:xfrm>
            <a:off x="6444208"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6F158939-863E-4FBC-A3BC-F6E68FE67B40}"/>
              </a:ext>
            </a:extLst>
          </p:cNvPr>
          <p:cNvSpPr/>
          <p:nvPr/>
        </p:nvSpPr>
        <p:spPr>
          <a:xfrm>
            <a:off x="6444208"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E96545D0-082A-42E2-9551-190665933622}"/>
              </a:ext>
            </a:extLst>
          </p:cNvPr>
          <p:cNvSpPr/>
          <p:nvPr/>
        </p:nvSpPr>
        <p:spPr>
          <a:xfrm>
            <a:off x="7380312" y="367781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DF637768-FEF1-4B59-A11C-526BE21E9F61}"/>
              </a:ext>
            </a:extLst>
          </p:cNvPr>
          <p:cNvSpPr/>
          <p:nvPr/>
        </p:nvSpPr>
        <p:spPr>
          <a:xfrm>
            <a:off x="7380312" y="403785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C2890D5D-B14B-4689-8837-A649FC9B790C}"/>
              </a:ext>
            </a:extLst>
          </p:cNvPr>
          <p:cNvSpPr/>
          <p:nvPr/>
        </p:nvSpPr>
        <p:spPr>
          <a:xfrm>
            <a:off x="7380312" y="4397894"/>
            <a:ext cx="936104" cy="360040"/>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1C2162B4-4789-4A63-90D1-2424216D3062}"/>
              </a:ext>
            </a:extLst>
          </p:cNvPr>
          <p:cNvSpPr txBox="1"/>
          <p:nvPr/>
        </p:nvSpPr>
        <p:spPr>
          <a:xfrm>
            <a:off x="827584" y="367781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44" name="TextBox 43">
            <a:extLst>
              <a:ext uri="{FF2B5EF4-FFF2-40B4-BE49-F238E27FC236}">
                <a16:creationId xmlns:a16="http://schemas.microsoft.com/office/drawing/2014/main" id="{7B3FDB53-FBA7-486F-8ECE-1ED615E33E71}"/>
              </a:ext>
            </a:extLst>
          </p:cNvPr>
          <p:cNvSpPr txBox="1"/>
          <p:nvPr/>
        </p:nvSpPr>
        <p:spPr>
          <a:xfrm>
            <a:off x="4572000" y="3677814"/>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45" name="TextBox 44">
            <a:extLst>
              <a:ext uri="{FF2B5EF4-FFF2-40B4-BE49-F238E27FC236}">
                <a16:creationId xmlns:a16="http://schemas.microsoft.com/office/drawing/2014/main" id="{4BF63E0D-F8CC-476E-8A80-B987D08FD573}"/>
              </a:ext>
            </a:extLst>
          </p:cNvPr>
          <p:cNvSpPr txBox="1"/>
          <p:nvPr/>
        </p:nvSpPr>
        <p:spPr>
          <a:xfrm>
            <a:off x="6853014" y="2744230"/>
            <a:ext cx="1100228" cy="461665"/>
          </a:xfrm>
          <a:prstGeom prst="rect">
            <a:avLst/>
          </a:prstGeom>
          <a:solidFill>
            <a:srgbClr val="A61A9F"/>
          </a:solidFill>
          <a:ln>
            <a:solidFill>
              <a:schemeClr val="tx1"/>
            </a:solidFill>
          </a:ln>
        </p:spPr>
        <p:txBody>
          <a:bodyPr wrap="square" rtlCol="0">
            <a:spAutoFit/>
          </a:bodyPr>
          <a:lstStyle/>
          <a:p>
            <a:pPr algn="ctr"/>
            <a:r>
              <a:rPr lang="en-US" sz="2400" dirty="0">
                <a:solidFill>
                  <a:schemeClr val="bg1"/>
                </a:solidFill>
              </a:rPr>
              <a:t>GPU</a:t>
            </a:r>
          </a:p>
        </p:txBody>
      </p:sp>
      <p:sp>
        <p:nvSpPr>
          <p:cNvPr id="46" name="Down Arrow 74">
            <a:extLst>
              <a:ext uri="{FF2B5EF4-FFF2-40B4-BE49-F238E27FC236}">
                <a16:creationId xmlns:a16="http://schemas.microsoft.com/office/drawing/2014/main" id="{CC7EDE2A-D129-45F9-AB14-4324D795F47D}"/>
              </a:ext>
            </a:extLst>
          </p:cNvPr>
          <p:cNvSpPr/>
          <p:nvPr/>
        </p:nvSpPr>
        <p:spPr>
          <a:xfrm>
            <a:off x="7236296" y="3131894"/>
            <a:ext cx="216024" cy="3600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8EFD71DD-5AA7-4FDC-A72B-85C087AE80B3}"/>
              </a:ext>
            </a:extLst>
          </p:cNvPr>
          <p:cNvSpPr txBox="1"/>
          <p:nvPr/>
        </p:nvSpPr>
        <p:spPr>
          <a:xfrm>
            <a:off x="1763688" y="367781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48" name="TextBox 47">
            <a:extLst>
              <a:ext uri="{FF2B5EF4-FFF2-40B4-BE49-F238E27FC236}">
                <a16:creationId xmlns:a16="http://schemas.microsoft.com/office/drawing/2014/main" id="{4686F0A1-438B-4E18-8C6C-DD09E9FDE2D1}"/>
              </a:ext>
            </a:extLst>
          </p:cNvPr>
          <p:cNvSpPr txBox="1"/>
          <p:nvPr/>
        </p:nvSpPr>
        <p:spPr>
          <a:xfrm>
            <a:off x="2699792" y="367781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49" name="TextBox 48">
            <a:extLst>
              <a:ext uri="{FF2B5EF4-FFF2-40B4-BE49-F238E27FC236}">
                <a16:creationId xmlns:a16="http://schemas.microsoft.com/office/drawing/2014/main" id="{36401317-E7A8-4EE5-AE97-370875C3C427}"/>
              </a:ext>
            </a:extLst>
          </p:cNvPr>
          <p:cNvSpPr txBox="1"/>
          <p:nvPr/>
        </p:nvSpPr>
        <p:spPr>
          <a:xfrm>
            <a:off x="3635896" y="3677814"/>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50" name="TextBox 49">
            <a:extLst>
              <a:ext uri="{FF2B5EF4-FFF2-40B4-BE49-F238E27FC236}">
                <a16:creationId xmlns:a16="http://schemas.microsoft.com/office/drawing/2014/main" id="{913A25B8-65DF-4C0A-9A9F-6DA06C115F6F}"/>
              </a:ext>
            </a:extLst>
          </p:cNvPr>
          <p:cNvSpPr txBox="1"/>
          <p:nvPr/>
        </p:nvSpPr>
        <p:spPr>
          <a:xfrm>
            <a:off x="5508104" y="367781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1" name="TextBox 50">
            <a:extLst>
              <a:ext uri="{FF2B5EF4-FFF2-40B4-BE49-F238E27FC236}">
                <a16:creationId xmlns:a16="http://schemas.microsoft.com/office/drawing/2014/main" id="{4542111E-2D4F-4631-96AA-6517CA10185C}"/>
              </a:ext>
            </a:extLst>
          </p:cNvPr>
          <p:cNvSpPr txBox="1"/>
          <p:nvPr/>
        </p:nvSpPr>
        <p:spPr>
          <a:xfrm>
            <a:off x="6444208" y="367781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2" name="TextBox 51">
            <a:extLst>
              <a:ext uri="{FF2B5EF4-FFF2-40B4-BE49-F238E27FC236}">
                <a16:creationId xmlns:a16="http://schemas.microsoft.com/office/drawing/2014/main" id="{3F65588A-E91D-4257-ACE0-558161C12966}"/>
              </a:ext>
            </a:extLst>
          </p:cNvPr>
          <p:cNvSpPr txBox="1"/>
          <p:nvPr/>
        </p:nvSpPr>
        <p:spPr>
          <a:xfrm>
            <a:off x="7380312" y="3677814"/>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3" name="TextBox 52">
            <a:extLst>
              <a:ext uri="{FF2B5EF4-FFF2-40B4-BE49-F238E27FC236}">
                <a16:creationId xmlns:a16="http://schemas.microsoft.com/office/drawing/2014/main" id="{39053E05-EE49-4C28-9A19-FF999D2D276F}"/>
              </a:ext>
            </a:extLst>
          </p:cNvPr>
          <p:cNvSpPr txBox="1"/>
          <p:nvPr/>
        </p:nvSpPr>
        <p:spPr>
          <a:xfrm>
            <a:off x="2699792" y="3675665"/>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54" name="TextBox 53">
            <a:extLst>
              <a:ext uri="{FF2B5EF4-FFF2-40B4-BE49-F238E27FC236}">
                <a16:creationId xmlns:a16="http://schemas.microsoft.com/office/drawing/2014/main" id="{1824421D-EA3B-4850-8267-D042941EB178}"/>
              </a:ext>
            </a:extLst>
          </p:cNvPr>
          <p:cNvSpPr txBox="1"/>
          <p:nvPr/>
        </p:nvSpPr>
        <p:spPr>
          <a:xfrm>
            <a:off x="827584" y="4388602"/>
            <a:ext cx="936104" cy="369332"/>
          </a:xfrm>
          <a:prstGeom prst="rect">
            <a:avLst/>
          </a:prstGeom>
          <a:solidFill>
            <a:srgbClr val="FFFF00"/>
          </a:solidFill>
          <a:ln w="22225">
            <a:solidFill>
              <a:schemeClr val="tx1"/>
            </a:solidFill>
          </a:ln>
        </p:spPr>
        <p:txBody>
          <a:bodyPr wrap="square" rtlCol="0">
            <a:spAutoFit/>
          </a:bodyPr>
          <a:lstStyle/>
          <a:p>
            <a:pPr algn="ctr"/>
            <a:r>
              <a:rPr lang="en-US" dirty="0" err="1"/>
              <a:t>Req</a:t>
            </a:r>
            <a:endParaRPr lang="en-US" dirty="0"/>
          </a:p>
        </p:txBody>
      </p:sp>
      <p:sp>
        <p:nvSpPr>
          <p:cNvPr id="55" name="TextBox 54">
            <a:extLst>
              <a:ext uri="{FF2B5EF4-FFF2-40B4-BE49-F238E27FC236}">
                <a16:creationId xmlns:a16="http://schemas.microsoft.com/office/drawing/2014/main" id="{28ADB0D7-25E9-4487-91BA-79C4DF3719A5}"/>
              </a:ext>
            </a:extLst>
          </p:cNvPr>
          <p:cNvSpPr txBox="1"/>
          <p:nvPr/>
        </p:nvSpPr>
        <p:spPr>
          <a:xfrm>
            <a:off x="3635896" y="438860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6" name="TextBox 55">
            <a:extLst>
              <a:ext uri="{FF2B5EF4-FFF2-40B4-BE49-F238E27FC236}">
                <a16:creationId xmlns:a16="http://schemas.microsoft.com/office/drawing/2014/main" id="{F79A514C-C52E-4B3E-85F7-4300E188ADC5}"/>
              </a:ext>
            </a:extLst>
          </p:cNvPr>
          <p:cNvSpPr txBox="1"/>
          <p:nvPr/>
        </p:nvSpPr>
        <p:spPr>
          <a:xfrm>
            <a:off x="2699792" y="4388368"/>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7" name="TextBox 56">
            <a:extLst>
              <a:ext uri="{FF2B5EF4-FFF2-40B4-BE49-F238E27FC236}">
                <a16:creationId xmlns:a16="http://schemas.microsoft.com/office/drawing/2014/main" id="{AB8EA854-32EC-4320-B65A-F3CD76558361}"/>
              </a:ext>
            </a:extLst>
          </p:cNvPr>
          <p:cNvSpPr txBox="1"/>
          <p:nvPr/>
        </p:nvSpPr>
        <p:spPr>
          <a:xfrm>
            <a:off x="1763688" y="438860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8" name="TextBox 57">
            <a:extLst>
              <a:ext uri="{FF2B5EF4-FFF2-40B4-BE49-F238E27FC236}">
                <a16:creationId xmlns:a16="http://schemas.microsoft.com/office/drawing/2014/main" id="{B7CBC079-A866-4903-9AB2-0DAD335BF4A8}"/>
              </a:ext>
            </a:extLst>
          </p:cNvPr>
          <p:cNvSpPr txBox="1"/>
          <p:nvPr/>
        </p:nvSpPr>
        <p:spPr>
          <a:xfrm>
            <a:off x="5508104" y="438860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59" name="TextBox 58">
            <a:extLst>
              <a:ext uri="{FF2B5EF4-FFF2-40B4-BE49-F238E27FC236}">
                <a16:creationId xmlns:a16="http://schemas.microsoft.com/office/drawing/2014/main" id="{42D2D79C-4AD3-44B4-AE66-E8EA0DAB72DD}"/>
              </a:ext>
            </a:extLst>
          </p:cNvPr>
          <p:cNvSpPr txBox="1"/>
          <p:nvPr/>
        </p:nvSpPr>
        <p:spPr>
          <a:xfrm>
            <a:off x="6444208" y="438860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0" name="TextBox 59">
            <a:extLst>
              <a:ext uri="{FF2B5EF4-FFF2-40B4-BE49-F238E27FC236}">
                <a16:creationId xmlns:a16="http://schemas.microsoft.com/office/drawing/2014/main" id="{9A74CAF3-463C-487D-A16E-57D18AC95613}"/>
              </a:ext>
            </a:extLst>
          </p:cNvPr>
          <p:cNvSpPr txBox="1"/>
          <p:nvPr/>
        </p:nvSpPr>
        <p:spPr>
          <a:xfrm>
            <a:off x="7380312" y="438860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1" name="TextBox 60">
            <a:extLst>
              <a:ext uri="{FF2B5EF4-FFF2-40B4-BE49-F238E27FC236}">
                <a16:creationId xmlns:a16="http://schemas.microsoft.com/office/drawing/2014/main" id="{D048716A-35BC-43A5-B9D2-27722953724C}"/>
              </a:ext>
            </a:extLst>
          </p:cNvPr>
          <p:cNvSpPr txBox="1"/>
          <p:nvPr/>
        </p:nvSpPr>
        <p:spPr>
          <a:xfrm>
            <a:off x="1763688" y="4028562"/>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62" name="TextBox 61">
            <a:extLst>
              <a:ext uri="{FF2B5EF4-FFF2-40B4-BE49-F238E27FC236}">
                <a16:creationId xmlns:a16="http://schemas.microsoft.com/office/drawing/2014/main" id="{07A38D4B-8D47-401D-ADEC-E788B7D310D3}"/>
              </a:ext>
            </a:extLst>
          </p:cNvPr>
          <p:cNvSpPr txBox="1"/>
          <p:nvPr/>
        </p:nvSpPr>
        <p:spPr>
          <a:xfrm>
            <a:off x="3635896" y="402856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3" name="TextBox 62">
            <a:extLst>
              <a:ext uri="{FF2B5EF4-FFF2-40B4-BE49-F238E27FC236}">
                <a16:creationId xmlns:a16="http://schemas.microsoft.com/office/drawing/2014/main" id="{86BC60B4-F887-484A-9832-AFBA2F941AA3}"/>
              </a:ext>
            </a:extLst>
          </p:cNvPr>
          <p:cNvSpPr txBox="1"/>
          <p:nvPr/>
        </p:nvSpPr>
        <p:spPr>
          <a:xfrm>
            <a:off x="2699792" y="4028562"/>
            <a:ext cx="936104" cy="369332"/>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64" name="TextBox 63">
            <a:extLst>
              <a:ext uri="{FF2B5EF4-FFF2-40B4-BE49-F238E27FC236}">
                <a16:creationId xmlns:a16="http://schemas.microsoft.com/office/drawing/2014/main" id="{C4341CD4-7B09-4A8B-9A5F-5E04AFC9DDCA}"/>
              </a:ext>
            </a:extLst>
          </p:cNvPr>
          <p:cNvSpPr txBox="1"/>
          <p:nvPr/>
        </p:nvSpPr>
        <p:spPr>
          <a:xfrm>
            <a:off x="5508104" y="4033325"/>
            <a:ext cx="936104" cy="369332"/>
          </a:xfrm>
          <a:prstGeom prst="rect">
            <a:avLst/>
          </a:prstGeom>
          <a:solidFill>
            <a:srgbClr val="FF5050"/>
          </a:solidFill>
          <a:ln w="22225">
            <a:solidFill>
              <a:schemeClr val="tx1"/>
            </a:solidFill>
          </a:ln>
        </p:spPr>
        <p:txBody>
          <a:bodyPr wrap="square" rtlCol="0">
            <a:spAutoFit/>
          </a:bodyPr>
          <a:lstStyle/>
          <a:p>
            <a:pPr algn="ctr"/>
            <a:r>
              <a:rPr lang="en-US" dirty="0" err="1"/>
              <a:t>Req</a:t>
            </a:r>
            <a:endParaRPr lang="en-US" dirty="0"/>
          </a:p>
        </p:txBody>
      </p:sp>
      <p:sp>
        <p:nvSpPr>
          <p:cNvPr id="65" name="TextBox 64">
            <a:extLst>
              <a:ext uri="{FF2B5EF4-FFF2-40B4-BE49-F238E27FC236}">
                <a16:creationId xmlns:a16="http://schemas.microsoft.com/office/drawing/2014/main" id="{46F42E3E-33ED-4919-AA17-BA71ADD8C5F1}"/>
              </a:ext>
            </a:extLst>
          </p:cNvPr>
          <p:cNvSpPr txBox="1"/>
          <p:nvPr/>
        </p:nvSpPr>
        <p:spPr>
          <a:xfrm>
            <a:off x="7380312" y="4033325"/>
            <a:ext cx="936104" cy="369332"/>
          </a:xfrm>
          <a:prstGeom prst="rect">
            <a:avLst/>
          </a:prstGeom>
          <a:solidFill>
            <a:schemeClr val="accent3">
              <a:lumMod val="75000"/>
            </a:schemeClr>
          </a:solidFill>
          <a:ln w="22225">
            <a:solidFill>
              <a:schemeClr val="tx1"/>
            </a:solidFill>
          </a:ln>
        </p:spPr>
        <p:txBody>
          <a:bodyPr wrap="square" rtlCol="0">
            <a:spAutoFit/>
          </a:bodyPr>
          <a:lstStyle/>
          <a:p>
            <a:pPr algn="ctr"/>
            <a:r>
              <a:rPr lang="en-US" dirty="0" err="1"/>
              <a:t>Req</a:t>
            </a:r>
            <a:endParaRPr lang="en-US" dirty="0"/>
          </a:p>
        </p:txBody>
      </p:sp>
      <p:sp>
        <p:nvSpPr>
          <p:cNvPr id="66" name="TextBox 65">
            <a:extLst>
              <a:ext uri="{FF2B5EF4-FFF2-40B4-BE49-F238E27FC236}">
                <a16:creationId xmlns:a16="http://schemas.microsoft.com/office/drawing/2014/main" id="{9785BF30-154C-45A3-83DC-83717A2938DD}"/>
              </a:ext>
            </a:extLst>
          </p:cNvPr>
          <p:cNvSpPr txBox="1"/>
          <p:nvPr/>
        </p:nvSpPr>
        <p:spPr>
          <a:xfrm>
            <a:off x="827584" y="4030710"/>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7" name="TextBox 66">
            <a:extLst>
              <a:ext uri="{FF2B5EF4-FFF2-40B4-BE49-F238E27FC236}">
                <a16:creationId xmlns:a16="http://schemas.microsoft.com/office/drawing/2014/main" id="{11849F99-F457-411B-87A7-93C4B250E6C5}"/>
              </a:ext>
            </a:extLst>
          </p:cNvPr>
          <p:cNvSpPr txBox="1"/>
          <p:nvPr/>
        </p:nvSpPr>
        <p:spPr>
          <a:xfrm>
            <a:off x="6444208" y="4034504"/>
            <a:ext cx="936104" cy="367919"/>
          </a:xfrm>
          <a:prstGeom prst="rect">
            <a:avLst/>
          </a:prstGeom>
          <a:solidFill>
            <a:srgbClr val="00B0F0"/>
          </a:solidFill>
          <a:ln w="22225">
            <a:solidFill>
              <a:schemeClr val="tx1"/>
            </a:solidFill>
          </a:ln>
        </p:spPr>
        <p:txBody>
          <a:bodyPr wrap="square" rtlCol="0">
            <a:spAutoFit/>
          </a:bodyPr>
          <a:lstStyle/>
          <a:p>
            <a:pPr algn="ctr"/>
            <a:r>
              <a:rPr lang="en-US" dirty="0" err="1"/>
              <a:t>Req</a:t>
            </a:r>
            <a:endParaRPr lang="en-US" dirty="0"/>
          </a:p>
        </p:txBody>
      </p:sp>
      <p:sp>
        <p:nvSpPr>
          <p:cNvPr id="68" name="TextBox 67">
            <a:extLst>
              <a:ext uri="{FF2B5EF4-FFF2-40B4-BE49-F238E27FC236}">
                <a16:creationId xmlns:a16="http://schemas.microsoft.com/office/drawing/2014/main" id="{8C2F7199-065C-4C7F-9C10-753CD79128DE}"/>
              </a:ext>
            </a:extLst>
          </p:cNvPr>
          <p:cNvSpPr txBox="1"/>
          <p:nvPr/>
        </p:nvSpPr>
        <p:spPr>
          <a:xfrm>
            <a:off x="4572000" y="4391692"/>
            <a:ext cx="936104" cy="369332"/>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
        <p:nvSpPr>
          <p:cNvPr id="69" name="TextBox 68">
            <a:extLst>
              <a:ext uri="{FF2B5EF4-FFF2-40B4-BE49-F238E27FC236}">
                <a16:creationId xmlns:a16="http://schemas.microsoft.com/office/drawing/2014/main" id="{08BFD5C9-6EF4-43C7-B46E-3CFDE47596F5}"/>
              </a:ext>
            </a:extLst>
          </p:cNvPr>
          <p:cNvSpPr txBox="1"/>
          <p:nvPr/>
        </p:nvSpPr>
        <p:spPr>
          <a:xfrm>
            <a:off x="4572000" y="4029744"/>
            <a:ext cx="936104" cy="369094"/>
          </a:xfrm>
          <a:prstGeom prst="rect">
            <a:avLst/>
          </a:prstGeom>
          <a:solidFill>
            <a:srgbClr val="A61A9F"/>
          </a:solidFill>
          <a:ln w="22225">
            <a:solidFill>
              <a:schemeClr val="tx1"/>
            </a:solidFill>
          </a:ln>
        </p:spPr>
        <p:txBody>
          <a:bodyPr wrap="square" rtlCol="0">
            <a:spAutoFit/>
          </a:bodyPr>
          <a:lstStyle/>
          <a:p>
            <a:pPr algn="ctr"/>
            <a:r>
              <a:rPr lang="en-US" dirty="0" err="1">
                <a:solidFill>
                  <a:schemeClr val="bg1"/>
                </a:solidFill>
              </a:rPr>
              <a:t>Req</a:t>
            </a:r>
            <a:endParaRPr lang="en-US" dirty="0">
              <a:solidFill>
                <a:schemeClr val="bg1"/>
              </a:solidFill>
            </a:endParaRPr>
          </a:p>
        </p:txBody>
      </p:sp>
    </p:spTree>
    <p:extLst>
      <p:ext uri="{BB962C8B-B14F-4D97-AF65-F5344CB8AC3E}">
        <p14:creationId xmlns:p14="http://schemas.microsoft.com/office/powerpoint/2010/main" val="1592754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42" presetClass="path" presetSubtype="0" accel="50000" decel="50000" fill="hold" grpId="0" nodeType="withEffect">
                                  <p:stCondLst>
                                    <p:cond delay="0"/>
                                  </p:stCondLst>
                                  <p:childTnLst>
                                    <p:animMotion origin="layout" path="M 0.03541 -0.13194 L 3.33333E-6 -4.44444E-6 " pathEditMode="relative" rAng="0" ptsTypes="AA">
                                      <p:cBhvr>
                                        <p:cTn id="14" dur="1000" fill="hold"/>
                                        <p:tgtEl>
                                          <p:spTgt spid="43"/>
                                        </p:tgtEl>
                                        <p:attrNameLst>
                                          <p:attrName>ppt_x</p:attrName>
                                          <p:attrName>ppt_y</p:attrName>
                                        </p:attrNameLst>
                                      </p:cBhvr>
                                      <p:rCtr x="-1771" y="6597"/>
                                    </p:animMotion>
                                  </p:childTnLst>
                                </p:cTn>
                              </p:par>
                              <p:par>
                                <p:cTn id="15" presetID="1" presetClass="entr" presetSubtype="0" fill="hold" grpId="1" nodeType="withEffect">
                                  <p:stCondLst>
                                    <p:cond delay="0"/>
                                  </p:stCondLst>
                                  <p:childTnLst>
                                    <p:set>
                                      <p:cBhvr>
                                        <p:cTn id="16" dur="1" fill="hold">
                                          <p:stCondLst>
                                            <p:cond delay="0"/>
                                          </p:stCondLst>
                                        </p:cTn>
                                        <p:tgtEl>
                                          <p:spTgt spid="61"/>
                                        </p:tgtEl>
                                        <p:attrNameLst>
                                          <p:attrName>style.visibility</p:attrName>
                                        </p:attrNameLst>
                                      </p:cBhvr>
                                      <p:to>
                                        <p:strVal val="visible"/>
                                      </p:to>
                                    </p:set>
                                  </p:childTnLst>
                                </p:cTn>
                              </p:par>
                              <p:par>
                                <p:cTn id="17" presetID="42" presetClass="path" presetSubtype="0" accel="50000" decel="50000" fill="hold" grpId="0" nodeType="withEffect">
                                  <p:stCondLst>
                                    <p:cond delay="0"/>
                                  </p:stCondLst>
                                  <p:childTnLst>
                                    <p:animMotion origin="layout" path="M 0.09843 -0.19329 L 2.77778E-6 -1.85185E-6 " pathEditMode="relative" rAng="0" ptsTypes="AA">
                                      <p:cBhvr>
                                        <p:cTn id="18" dur="1000" fill="hold"/>
                                        <p:tgtEl>
                                          <p:spTgt spid="61"/>
                                        </p:tgtEl>
                                        <p:attrNameLst>
                                          <p:attrName>ppt_x</p:attrName>
                                          <p:attrName>ppt_y</p:attrName>
                                        </p:attrNameLst>
                                      </p:cBhvr>
                                      <p:rCtr x="-4931" y="9653"/>
                                    </p:animMotion>
                                  </p:childTnLst>
                                </p:cTn>
                              </p:par>
                              <p:par>
                                <p:cTn id="19" presetID="1" presetClass="entr" presetSubtype="0" fill="hold" grpId="1"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1" nodeType="withEffect">
                                  <p:stCondLst>
                                    <p:cond delay="0"/>
                                  </p:stCondLst>
                                  <p:childTnLst>
                                    <p:set>
                                      <p:cBhvr>
                                        <p:cTn id="22" dur="1" fill="hold">
                                          <p:stCondLst>
                                            <p:cond delay="0"/>
                                          </p:stCondLst>
                                        </p:cTn>
                                        <p:tgtEl>
                                          <p:spTgt spid="64"/>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44"/>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54"/>
                                        </p:tgtEl>
                                        <p:attrNameLst>
                                          <p:attrName>style.visibility</p:attrName>
                                        </p:attrNameLst>
                                      </p:cBhvr>
                                      <p:to>
                                        <p:strVal val="visible"/>
                                      </p:to>
                                    </p:set>
                                  </p:childTnLst>
                                </p:cTn>
                              </p:par>
                              <p:par>
                                <p:cTn id="29" presetID="42" presetClass="path" presetSubtype="0" accel="50000" decel="50000" fill="hold" grpId="0" nodeType="withEffect">
                                  <p:stCondLst>
                                    <p:cond delay="0"/>
                                  </p:stCondLst>
                                  <p:childTnLst>
                                    <p:animMotion origin="layout" path="M 0.35053 -0.16204 L -4.72222E-6 -1.85185E-6 " pathEditMode="relative" rAng="0" ptsTypes="AA">
                                      <p:cBhvr>
                                        <p:cTn id="30" dur="1000" fill="hold"/>
                                        <p:tgtEl>
                                          <p:spTgt spid="62"/>
                                        </p:tgtEl>
                                        <p:attrNameLst>
                                          <p:attrName>ppt_x</p:attrName>
                                          <p:attrName>ppt_y</p:attrName>
                                        </p:attrNameLst>
                                      </p:cBhvr>
                                      <p:rCtr x="-17535" y="8102"/>
                                    </p:animMotion>
                                  </p:childTnLst>
                                </p:cTn>
                              </p:par>
                              <p:par>
                                <p:cTn id="31" presetID="42" presetClass="path" presetSubtype="0" accel="50000" decel="50000" fill="hold" grpId="0" nodeType="withEffect">
                                  <p:stCondLst>
                                    <p:cond delay="0"/>
                                  </p:stCondLst>
                                  <p:childTnLst>
                                    <p:animMotion origin="layout" path="M -0.16128 -0.18287 L -2.22222E-6 3.7037E-6 " pathEditMode="relative" rAng="0" ptsTypes="AA">
                                      <p:cBhvr>
                                        <p:cTn id="32" dur="1000" fill="hold"/>
                                        <p:tgtEl>
                                          <p:spTgt spid="64"/>
                                        </p:tgtEl>
                                        <p:attrNameLst>
                                          <p:attrName>ppt_x</p:attrName>
                                          <p:attrName>ppt_y</p:attrName>
                                        </p:attrNameLst>
                                      </p:cBhvr>
                                      <p:rCtr x="8056" y="9144"/>
                                    </p:animMotion>
                                  </p:childTnLst>
                                </p:cTn>
                              </p:par>
                              <p:par>
                                <p:cTn id="33" presetID="42" presetClass="path" presetSubtype="0" accel="50000" decel="50000" fill="hold" grpId="0" nodeType="withEffect">
                                  <p:stCondLst>
                                    <p:cond delay="0"/>
                                  </p:stCondLst>
                                  <p:childTnLst>
                                    <p:animMotion origin="layout" path="M -0.20868 -0.18287 L -3.33333E-6 3.7037E-6 " pathEditMode="relative" rAng="0" ptsTypes="AA">
                                      <p:cBhvr>
                                        <p:cTn id="34" dur="1000" fill="hold"/>
                                        <p:tgtEl>
                                          <p:spTgt spid="65"/>
                                        </p:tgtEl>
                                        <p:attrNameLst>
                                          <p:attrName>ppt_x</p:attrName>
                                          <p:attrName>ppt_y</p:attrName>
                                        </p:attrNameLst>
                                      </p:cBhvr>
                                      <p:rCtr x="10434" y="9144"/>
                                    </p:animMotion>
                                  </p:childTnLst>
                                </p:cTn>
                              </p:par>
                              <p:par>
                                <p:cTn id="35" presetID="42" presetClass="path" presetSubtype="0" accel="50000" decel="50000" fill="hold" grpId="0" nodeType="withEffect">
                                  <p:stCondLst>
                                    <p:cond delay="0"/>
                                  </p:stCondLst>
                                  <p:childTnLst>
                                    <p:animMotion origin="layout" path="M -0.37414 -0.13194 L 4.72222E-6 -4.44444E-6 " pathEditMode="relative" rAng="0" ptsTypes="AA">
                                      <p:cBhvr>
                                        <p:cTn id="36" dur="1000" fill="hold"/>
                                        <p:tgtEl>
                                          <p:spTgt spid="44"/>
                                        </p:tgtEl>
                                        <p:attrNameLst>
                                          <p:attrName>ppt_x</p:attrName>
                                          <p:attrName>ppt_y</p:attrName>
                                        </p:attrNameLst>
                                      </p:cBhvr>
                                      <p:rCtr x="18698" y="6597"/>
                                    </p:animMotion>
                                  </p:childTnLst>
                                </p:cTn>
                              </p:par>
                              <p:par>
                                <p:cTn id="37" presetID="42" presetClass="path" presetSubtype="0" accel="50000" decel="50000" fill="hold" grpId="0" nodeType="withEffect">
                                  <p:stCondLst>
                                    <p:cond delay="0"/>
                                  </p:stCondLst>
                                  <p:childTnLst>
                                    <p:animMotion origin="layout" path="M 0.03541 -0.23542 L 3.33333E-6 3.33333E-6 " pathEditMode="relative" rAng="0" ptsTypes="AA">
                                      <p:cBhvr>
                                        <p:cTn id="38" dur="1000" fill="hold"/>
                                        <p:tgtEl>
                                          <p:spTgt spid="54"/>
                                        </p:tgtEl>
                                        <p:attrNameLst>
                                          <p:attrName>ppt_x</p:attrName>
                                          <p:attrName>ppt_y</p:attrName>
                                        </p:attrNameLst>
                                      </p:cBhvr>
                                      <p:rCtr x="-1771" y="11759"/>
                                    </p:animMotion>
                                  </p:childTnLst>
                                </p:cTn>
                              </p:par>
                              <p:par>
                                <p:cTn id="39" presetID="1" presetClass="entr" presetSubtype="0" fill="hold" grpId="1"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42" presetClass="path" presetSubtype="0" accel="50000" decel="50000" fill="hold" grpId="0" nodeType="withEffect">
                                  <p:stCondLst>
                                    <p:cond delay="0"/>
                                  </p:stCondLst>
                                  <p:childTnLst>
                                    <p:animMotion origin="layout" path="M -0.00382 -0.19329 L -4.16667E-6 -1.85185E-6 " pathEditMode="relative" rAng="0" ptsTypes="AA">
                                      <p:cBhvr>
                                        <p:cTn id="42" dur="1000" fill="hold"/>
                                        <p:tgtEl>
                                          <p:spTgt spid="63"/>
                                        </p:tgtEl>
                                        <p:attrNameLst>
                                          <p:attrName>ppt_x</p:attrName>
                                          <p:attrName>ppt_y</p:attrName>
                                        </p:attrNameLst>
                                      </p:cBhvr>
                                      <p:rCtr x="191" y="9653"/>
                                    </p:animMotion>
                                  </p:childTnLst>
                                </p:cTn>
                              </p:par>
                              <p:par>
                                <p:cTn id="43" presetID="1" presetClass="entr" presetSubtype="0" fill="hold" grpId="1" nodeType="withEffect">
                                  <p:stCondLst>
                                    <p:cond delay="0"/>
                                  </p:stCondLst>
                                  <p:childTnLst>
                                    <p:set>
                                      <p:cBhvr>
                                        <p:cTn id="44" dur="1" fill="hold">
                                          <p:stCondLst>
                                            <p:cond delay="0"/>
                                          </p:stCondLst>
                                        </p:cTn>
                                        <p:tgtEl>
                                          <p:spTgt spid="47"/>
                                        </p:tgtEl>
                                        <p:attrNameLst>
                                          <p:attrName>style.visibility</p:attrName>
                                        </p:attrNameLst>
                                      </p:cBhvr>
                                      <p:to>
                                        <p:strVal val="visible"/>
                                      </p:to>
                                    </p:set>
                                  </p:childTnLst>
                                </p:cTn>
                              </p:par>
                              <p:par>
                                <p:cTn id="45" presetID="42" presetClass="path" presetSubtype="0" accel="50000" decel="50000" fill="hold" grpId="0" nodeType="withEffect">
                                  <p:stCondLst>
                                    <p:cond delay="0"/>
                                  </p:stCondLst>
                                  <p:childTnLst>
                                    <p:animMotion origin="layout" path="M 0.55521 -0.13194 L 2.77778E-6 -4.44444E-6 " pathEditMode="relative" rAng="0" ptsTypes="AA">
                                      <p:cBhvr>
                                        <p:cTn id="46" dur="1000" fill="hold"/>
                                        <p:tgtEl>
                                          <p:spTgt spid="47"/>
                                        </p:tgtEl>
                                        <p:attrNameLst>
                                          <p:attrName>ppt_x</p:attrName>
                                          <p:attrName>ppt_y</p:attrName>
                                        </p:attrNameLst>
                                      </p:cBhvr>
                                      <p:rCtr x="-27760" y="6597"/>
                                    </p:animMotion>
                                  </p:childTnLst>
                                </p:cTn>
                              </p:par>
                              <p:par>
                                <p:cTn id="47" presetID="1" presetClass="entr" presetSubtype="0" fill="hold" grpId="1"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cTn>
                              </p:par>
                              <p:par>
                                <p:cTn id="49" presetID="42" presetClass="path" presetSubtype="0" accel="50000" decel="50000" fill="hold" grpId="0" nodeType="withEffect">
                                  <p:stCondLst>
                                    <p:cond delay="0"/>
                                  </p:stCondLst>
                                  <p:childTnLst>
                                    <p:animMotion origin="layout" path="M 0.45296 -0.13194 L -4.16667E-6 -4.44444E-6 " pathEditMode="relative" rAng="0" ptsTypes="AA">
                                      <p:cBhvr>
                                        <p:cTn id="50" dur="1000" fill="hold"/>
                                        <p:tgtEl>
                                          <p:spTgt spid="48"/>
                                        </p:tgtEl>
                                        <p:attrNameLst>
                                          <p:attrName>ppt_x</p:attrName>
                                          <p:attrName>ppt_y</p:attrName>
                                        </p:attrNameLst>
                                      </p:cBhvr>
                                      <p:rCtr x="-22656" y="6597"/>
                                    </p:animMotion>
                                  </p:childTnLst>
                                </p:cTn>
                              </p:par>
                              <p:par>
                                <p:cTn id="51" presetID="1" presetClass="entr" presetSubtype="0" fill="hold" grpId="1"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42" presetClass="path" presetSubtype="0" accel="50000" decel="50000" fill="hold" grpId="0" nodeType="withEffect">
                                  <p:stCondLst>
                                    <p:cond delay="0"/>
                                  </p:stCondLst>
                                  <p:childTnLst>
                                    <p:animMotion origin="layout" path="M -0.10625 -0.13194 L -4.72222E-6 -4.44444E-6 " pathEditMode="relative" rAng="0" ptsTypes="AA">
                                      <p:cBhvr>
                                        <p:cTn id="54" dur="1000" fill="hold"/>
                                        <p:tgtEl>
                                          <p:spTgt spid="49"/>
                                        </p:tgtEl>
                                        <p:attrNameLst>
                                          <p:attrName>ppt_x</p:attrName>
                                          <p:attrName>ppt_y</p:attrName>
                                        </p:attrNameLst>
                                      </p:cBhvr>
                                      <p:rCtr x="5313" y="6597"/>
                                    </p:animMotion>
                                  </p:childTnLst>
                                </p:cTn>
                              </p:par>
                              <p:par>
                                <p:cTn id="55" presetID="1" presetClass="entr" presetSubtype="0" fill="hold" grpId="1" nodeType="withEffect">
                                  <p:stCondLst>
                                    <p:cond delay="0"/>
                                  </p:stCondLst>
                                  <p:childTnLst>
                                    <p:set>
                                      <p:cBhvr>
                                        <p:cTn id="56" dur="1" fill="hold">
                                          <p:stCondLst>
                                            <p:cond delay="0"/>
                                          </p:stCondLst>
                                        </p:cTn>
                                        <p:tgtEl>
                                          <p:spTgt spid="55"/>
                                        </p:tgtEl>
                                        <p:attrNameLst>
                                          <p:attrName>style.visibility</p:attrName>
                                        </p:attrNameLst>
                                      </p:cBhvr>
                                      <p:to>
                                        <p:strVal val="visible"/>
                                      </p:to>
                                    </p:set>
                                  </p:childTnLst>
                                </p:cTn>
                              </p:par>
                              <p:par>
                                <p:cTn id="57" presetID="42" presetClass="path" presetSubtype="0" accel="50000" decel="50000" fill="hold" grpId="0" nodeType="withEffect">
                                  <p:stCondLst>
                                    <p:cond delay="0"/>
                                  </p:stCondLst>
                                  <p:childTnLst>
                                    <p:animMotion origin="layout" path="M 0.35053 -0.22477 L -4.72222E-6 3.33333E-6 " pathEditMode="relative" rAng="0" ptsTypes="AA">
                                      <p:cBhvr>
                                        <p:cTn id="58" dur="1000" fill="hold"/>
                                        <p:tgtEl>
                                          <p:spTgt spid="55"/>
                                        </p:tgtEl>
                                        <p:attrNameLst>
                                          <p:attrName>ppt_x</p:attrName>
                                          <p:attrName>ppt_y</p:attrName>
                                        </p:attrNameLst>
                                      </p:cBhvr>
                                      <p:rCtr x="-17535" y="11227"/>
                                    </p:animMotion>
                                  </p:childTnLst>
                                </p:cTn>
                              </p:par>
                              <p:par>
                                <p:cTn id="59" presetID="1" presetClass="entr" presetSubtype="0" fill="hold" grpId="1" nodeType="withEffect">
                                  <p:stCondLst>
                                    <p:cond delay="0"/>
                                  </p:stCondLst>
                                  <p:childTnLst>
                                    <p:set>
                                      <p:cBhvr>
                                        <p:cTn id="60" dur="1" fill="hold">
                                          <p:stCondLst>
                                            <p:cond delay="0"/>
                                          </p:stCondLst>
                                        </p:cTn>
                                        <p:tgtEl>
                                          <p:spTgt spid="56"/>
                                        </p:tgtEl>
                                        <p:attrNameLst>
                                          <p:attrName>style.visibility</p:attrName>
                                        </p:attrNameLst>
                                      </p:cBhvr>
                                      <p:to>
                                        <p:strVal val="visible"/>
                                      </p:to>
                                    </p:set>
                                  </p:childTnLst>
                                </p:cTn>
                              </p:par>
                              <p:par>
                                <p:cTn id="61" presetID="42" presetClass="path" presetSubtype="0" accel="50000" decel="50000" fill="hold" grpId="0" nodeType="withEffect">
                                  <p:stCondLst>
                                    <p:cond delay="0"/>
                                  </p:stCondLst>
                                  <p:childTnLst>
                                    <p:animMotion origin="layout" path="M 0.45296 -0.23542 L -4.16667E-6 3.33333E-6 " pathEditMode="relative" rAng="0" ptsTypes="AA">
                                      <p:cBhvr>
                                        <p:cTn id="62" dur="1000" fill="hold"/>
                                        <p:tgtEl>
                                          <p:spTgt spid="56"/>
                                        </p:tgtEl>
                                        <p:attrNameLst>
                                          <p:attrName>ppt_x</p:attrName>
                                          <p:attrName>ppt_y</p:attrName>
                                        </p:attrNameLst>
                                      </p:cBhvr>
                                      <p:rCtr x="-22656" y="11759"/>
                                    </p:animMotion>
                                  </p:childTnLst>
                                </p:cTn>
                              </p:par>
                              <p:par>
                                <p:cTn id="63" presetID="1" presetClass="entr" presetSubtype="0" fill="hold" grpId="1"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42" presetClass="path" presetSubtype="0" accel="50000" decel="50000" fill="hold" grpId="0" nodeType="withEffect">
                                  <p:stCondLst>
                                    <p:cond delay="0"/>
                                  </p:stCondLst>
                                  <p:childTnLst>
                                    <p:animMotion origin="layout" path="M 0.55521 -0.23542 L 2.77778E-6 3.33333E-6 " pathEditMode="relative" rAng="0" ptsTypes="AA">
                                      <p:cBhvr>
                                        <p:cTn id="66" dur="1000" fill="hold"/>
                                        <p:tgtEl>
                                          <p:spTgt spid="57"/>
                                        </p:tgtEl>
                                        <p:attrNameLst>
                                          <p:attrName>ppt_x</p:attrName>
                                          <p:attrName>ppt_y</p:attrName>
                                        </p:attrNameLst>
                                      </p:cBhvr>
                                      <p:rCtr x="-27760" y="11759"/>
                                    </p:animMotion>
                                  </p:childTnLst>
                                </p:cTn>
                              </p:par>
                              <p:par>
                                <p:cTn id="67" presetID="1" presetClass="entr" presetSubtype="0" fill="hold" grpId="1" nodeType="withEffect">
                                  <p:stCondLst>
                                    <p:cond delay="0"/>
                                  </p:stCondLst>
                                  <p:childTnLst>
                                    <p:set>
                                      <p:cBhvr>
                                        <p:cTn id="68" dur="1" fill="hold">
                                          <p:stCondLst>
                                            <p:cond delay="0"/>
                                          </p:stCondLst>
                                        </p:cTn>
                                        <p:tgtEl>
                                          <p:spTgt spid="66"/>
                                        </p:tgtEl>
                                        <p:attrNameLst>
                                          <p:attrName>style.visibility</p:attrName>
                                        </p:attrNameLst>
                                      </p:cBhvr>
                                      <p:to>
                                        <p:strVal val="visible"/>
                                      </p:to>
                                    </p:set>
                                  </p:childTnLst>
                                </p:cTn>
                              </p:par>
                              <p:par>
                                <p:cTn id="69" presetID="42" presetClass="path" presetSubtype="0" accel="50000" decel="50000" fill="hold" grpId="0" nodeType="withEffect">
                                  <p:stCondLst>
                                    <p:cond delay="0"/>
                                  </p:stCondLst>
                                  <p:childTnLst>
                                    <p:animMotion origin="layout" path="M 0.65764 -0.18426 L 3.33333E-6 -3.33333E-6 " pathEditMode="relative" rAng="0" ptsTypes="AA">
                                      <p:cBhvr>
                                        <p:cTn id="70" dur="1000" fill="hold"/>
                                        <p:tgtEl>
                                          <p:spTgt spid="66"/>
                                        </p:tgtEl>
                                        <p:attrNameLst>
                                          <p:attrName>ppt_x</p:attrName>
                                          <p:attrName>ppt_y</p:attrName>
                                        </p:attrNameLst>
                                      </p:cBhvr>
                                      <p:rCtr x="-32882" y="9213"/>
                                    </p:animMotion>
                                  </p:childTnLst>
                                </p:cTn>
                              </p:par>
                              <p:par>
                                <p:cTn id="71" presetID="1" presetClass="entr" presetSubtype="0" fill="hold" grpId="1" nodeType="withEffect">
                                  <p:stCondLst>
                                    <p:cond delay="0"/>
                                  </p:stCondLst>
                                  <p:childTnLst>
                                    <p:set>
                                      <p:cBhvr>
                                        <p:cTn id="72" dur="1" fill="hold">
                                          <p:stCondLst>
                                            <p:cond delay="0"/>
                                          </p:stCondLst>
                                        </p:cTn>
                                        <p:tgtEl>
                                          <p:spTgt spid="69"/>
                                        </p:tgtEl>
                                        <p:attrNameLst>
                                          <p:attrName>style.visibility</p:attrName>
                                        </p:attrNameLst>
                                      </p:cBhvr>
                                      <p:to>
                                        <p:strVal val="visible"/>
                                      </p:to>
                                    </p:set>
                                  </p:childTnLst>
                                </p:cTn>
                              </p:par>
                              <p:par>
                                <p:cTn id="73" presetID="42" presetClass="path" presetSubtype="0" accel="50000" decel="50000" fill="hold" grpId="0" nodeType="withEffect">
                                  <p:stCondLst>
                                    <p:cond delay="0"/>
                                  </p:stCondLst>
                                  <p:childTnLst>
                                    <p:animMotion origin="layout" path="M 0.24809 -0.17361 L 4.72222E-6 -1.85185E-6 " pathEditMode="relative" rAng="0" ptsTypes="AA">
                                      <p:cBhvr>
                                        <p:cTn id="74" dur="1000" fill="hold"/>
                                        <p:tgtEl>
                                          <p:spTgt spid="69"/>
                                        </p:tgtEl>
                                        <p:attrNameLst>
                                          <p:attrName>ppt_x</p:attrName>
                                          <p:attrName>ppt_y</p:attrName>
                                        </p:attrNameLst>
                                      </p:cBhvr>
                                      <p:rCtr x="-12413" y="8681"/>
                                    </p:animMotion>
                                  </p:childTnLst>
                                </p:cTn>
                              </p:par>
                              <p:par>
                                <p:cTn id="75" presetID="1" presetClass="entr" presetSubtype="0" fill="hold" grpId="1" nodeType="withEffect">
                                  <p:stCondLst>
                                    <p:cond delay="0"/>
                                  </p:stCondLst>
                                  <p:childTnLst>
                                    <p:set>
                                      <p:cBhvr>
                                        <p:cTn id="76" dur="1" fill="hold">
                                          <p:stCondLst>
                                            <p:cond delay="0"/>
                                          </p:stCondLst>
                                        </p:cTn>
                                        <p:tgtEl>
                                          <p:spTgt spid="68"/>
                                        </p:tgtEl>
                                        <p:attrNameLst>
                                          <p:attrName>style.visibility</p:attrName>
                                        </p:attrNameLst>
                                      </p:cBhvr>
                                      <p:to>
                                        <p:strVal val="visible"/>
                                      </p:to>
                                    </p:set>
                                  </p:childTnLst>
                                </p:cTn>
                              </p:par>
                              <p:par>
                                <p:cTn id="77" presetID="42" presetClass="path" presetSubtype="0" accel="50000" decel="50000" fill="hold" grpId="0" nodeType="withEffect">
                                  <p:stCondLst>
                                    <p:cond delay="0"/>
                                  </p:stCondLst>
                                  <p:childTnLst>
                                    <p:animMotion origin="layout" path="M 0.2401 -0.22477 L 4.72222E-6 3.7037E-7 " pathEditMode="relative" rAng="0" ptsTypes="AA">
                                      <p:cBhvr>
                                        <p:cTn id="78" dur="1000" fill="hold"/>
                                        <p:tgtEl>
                                          <p:spTgt spid="68"/>
                                        </p:tgtEl>
                                        <p:attrNameLst>
                                          <p:attrName>ppt_x</p:attrName>
                                          <p:attrName>ppt_y</p:attrName>
                                        </p:attrNameLst>
                                      </p:cBhvr>
                                      <p:rCtr x="-12014" y="11227"/>
                                    </p:animMotion>
                                  </p:childTnLst>
                                </p:cTn>
                              </p:par>
                              <p:par>
                                <p:cTn id="79" presetID="1" presetClass="entr" presetSubtype="0" fill="hold" grpId="1" nodeType="withEffect">
                                  <p:stCondLst>
                                    <p:cond delay="0"/>
                                  </p:stCondLst>
                                  <p:childTnLst>
                                    <p:set>
                                      <p:cBhvr>
                                        <p:cTn id="80" dur="1" fill="hold">
                                          <p:stCondLst>
                                            <p:cond delay="0"/>
                                          </p:stCondLst>
                                        </p:cTn>
                                        <p:tgtEl>
                                          <p:spTgt spid="58"/>
                                        </p:tgtEl>
                                        <p:attrNameLst>
                                          <p:attrName>style.visibility</p:attrName>
                                        </p:attrNameLst>
                                      </p:cBhvr>
                                      <p:to>
                                        <p:strVal val="visible"/>
                                      </p:to>
                                    </p:set>
                                  </p:childTnLst>
                                </p:cTn>
                              </p:par>
                              <p:par>
                                <p:cTn id="81" presetID="42" presetClass="path" presetSubtype="0" accel="50000" decel="50000" fill="hold" grpId="0" nodeType="withEffect">
                                  <p:stCondLst>
                                    <p:cond delay="0"/>
                                  </p:stCondLst>
                                  <p:childTnLst>
                                    <p:animMotion origin="layout" path="M 0.14584 -0.22477 L -2.22222E-6 3.33333E-6 " pathEditMode="relative" rAng="0" ptsTypes="AA">
                                      <p:cBhvr>
                                        <p:cTn id="82" dur="1000" fill="hold"/>
                                        <p:tgtEl>
                                          <p:spTgt spid="58"/>
                                        </p:tgtEl>
                                        <p:attrNameLst>
                                          <p:attrName>ppt_x</p:attrName>
                                          <p:attrName>ppt_y</p:attrName>
                                        </p:attrNameLst>
                                      </p:cBhvr>
                                      <p:rCtr x="-7292" y="11227"/>
                                    </p:animMotion>
                                  </p:childTnLst>
                                </p:cTn>
                              </p:par>
                              <p:par>
                                <p:cTn id="83" presetID="1" presetClass="entr" presetSubtype="0" fill="hold" grpId="1" nodeType="withEffect">
                                  <p:stCondLst>
                                    <p:cond delay="0"/>
                                  </p:stCondLst>
                                  <p:childTnLst>
                                    <p:set>
                                      <p:cBhvr>
                                        <p:cTn id="84" dur="1" fill="hold">
                                          <p:stCondLst>
                                            <p:cond delay="0"/>
                                          </p:stCondLst>
                                        </p:cTn>
                                        <p:tgtEl>
                                          <p:spTgt spid="50"/>
                                        </p:tgtEl>
                                        <p:attrNameLst>
                                          <p:attrName>style.visibility</p:attrName>
                                        </p:attrNameLst>
                                      </p:cBhvr>
                                      <p:to>
                                        <p:strVal val="visible"/>
                                      </p:to>
                                    </p:set>
                                  </p:childTnLst>
                                </p:cTn>
                              </p:par>
                              <p:par>
                                <p:cTn id="85" presetID="42" presetClass="path" presetSubtype="0" accel="50000" decel="50000" fill="hold" grpId="0" nodeType="withEffect">
                                  <p:stCondLst>
                                    <p:cond delay="0"/>
                                  </p:stCondLst>
                                  <p:childTnLst>
                                    <p:animMotion origin="layout" path="M 0.14584 -0.12129 L -2.22222E-6 -4.44444E-6 " pathEditMode="relative" rAng="0" ptsTypes="AA">
                                      <p:cBhvr>
                                        <p:cTn id="86" dur="1000" fill="hold"/>
                                        <p:tgtEl>
                                          <p:spTgt spid="50"/>
                                        </p:tgtEl>
                                        <p:attrNameLst>
                                          <p:attrName>ppt_x</p:attrName>
                                          <p:attrName>ppt_y</p:attrName>
                                        </p:attrNameLst>
                                      </p:cBhvr>
                                      <p:rCtr x="-7292" y="6065"/>
                                    </p:animMotion>
                                  </p:childTnLst>
                                </p:cTn>
                              </p:par>
                              <p:par>
                                <p:cTn id="87" presetID="1" presetClass="entr" presetSubtype="0" fill="hold" grpId="1" nodeType="with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par>
                                <p:cTn id="89" presetID="42" presetClass="path" presetSubtype="0" accel="50000" decel="50000" fill="hold" grpId="0" nodeType="withEffect">
                                  <p:stCondLst>
                                    <p:cond delay="0"/>
                                  </p:stCondLst>
                                  <p:childTnLst>
                                    <p:animMotion origin="layout" path="M 0.04341 -0.13194 L -2.77778E-6 -4.44444E-6 " pathEditMode="relative" rAng="0" ptsTypes="AA">
                                      <p:cBhvr>
                                        <p:cTn id="90" dur="1000" fill="hold"/>
                                        <p:tgtEl>
                                          <p:spTgt spid="51"/>
                                        </p:tgtEl>
                                        <p:attrNameLst>
                                          <p:attrName>ppt_x</p:attrName>
                                          <p:attrName>ppt_y</p:attrName>
                                        </p:attrNameLst>
                                      </p:cBhvr>
                                      <p:rCtr x="-2170" y="6597"/>
                                    </p:animMotion>
                                  </p:childTnLst>
                                </p:cTn>
                              </p:par>
                              <p:par>
                                <p:cTn id="91" presetID="1" presetClass="entr" presetSubtype="0" fill="hold" grpId="1" nodeType="withEffect">
                                  <p:stCondLst>
                                    <p:cond delay="0"/>
                                  </p:stCondLst>
                                  <p:childTnLst>
                                    <p:set>
                                      <p:cBhvr>
                                        <p:cTn id="92" dur="1" fill="hold">
                                          <p:stCondLst>
                                            <p:cond delay="0"/>
                                          </p:stCondLst>
                                        </p:cTn>
                                        <p:tgtEl>
                                          <p:spTgt spid="52"/>
                                        </p:tgtEl>
                                        <p:attrNameLst>
                                          <p:attrName>style.visibility</p:attrName>
                                        </p:attrNameLst>
                                      </p:cBhvr>
                                      <p:to>
                                        <p:strVal val="visible"/>
                                      </p:to>
                                    </p:set>
                                  </p:childTnLst>
                                </p:cTn>
                              </p:par>
                              <p:par>
                                <p:cTn id="93" presetID="42" presetClass="path" presetSubtype="0" accel="50000" decel="50000" fill="hold" grpId="0" nodeType="withEffect">
                                  <p:stCondLst>
                                    <p:cond delay="0"/>
                                  </p:stCondLst>
                                  <p:childTnLst>
                                    <p:animMotion origin="layout" path="M -0.06701 -0.12129 L -3.33333E-6 -4.44444E-6 " pathEditMode="relative" rAng="0" ptsTypes="AA">
                                      <p:cBhvr>
                                        <p:cTn id="94" dur="1000" fill="hold"/>
                                        <p:tgtEl>
                                          <p:spTgt spid="52"/>
                                        </p:tgtEl>
                                        <p:attrNameLst>
                                          <p:attrName>ppt_x</p:attrName>
                                          <p:attrName>ppt_y</p:attrName>
                                        </p:attrNameLst>
                                      </p:cBhvr>
                                      <p:rCtr x="3351" y="6065"/>
                                    </p:animMotion>
                                  </p:childTnLst>
                                </p:cTn>
                              </p:par>
                              <p:par>
                                <p:cTn id="95" presetID="1" presetClass="entr" presetSubtype="0" fill="hold" grpId="1" nodeType="withEffect">
                                  <p:stCondLst>
                                    <p:cond delay="0"/>
                                  </p:stCondLst>
                                  <p:childTnLst>
                                    <p:set>
                                      <p:cBhvr>
                                        <p:cTn id="96" dur="1" fill="hold">
                                          <p:stCondLst>
                                            <p:cond delay="0"/>
                                          </p:stCondLst>
                                        </p:cTn>
                                        <p:tgtEl>
                                          <p:spTgt spid="67"/>
                                        </p:tgtEl>
                                        <p:attrNameLst>
                                          <p:attrName>style.visibility</p:attrName>
                                        </p:attrNameLst>
                                      </p:cBhvr>
                                      <p:to>
                                        <p:strVal val="visible"/>
                                      </p:to>
                                    </p:set>
                                  </p:childTnLst>
                                </p:cTn>
                              </p:par>
                              <p:par>
                                <p:cTn id="97" presetID="42" presetClass="path" presetSubtype="0" accel="50000" decel="50000" fill="hold" grpId="0" nodeType="withEffect">
                                  <p:stCondLst>
                                    <p:cond delay="0"/>
                                  </p:stCondLst>
                                  <p:childTnLst>
                                    <p:animMotion origin="layout" path="M -0.41337 -0.18426 L -2.77778E-6 3.7037E-6 " pathEditMode="relative" rAng="0" ptsTypes="AA">
                                      <p:cBhvr>
                                        <p:cTn id="98" dur="1000" fill="hold"/>
                                        <p:tgtEl>
                                          <p:spTgt spid="67"/>
                                        </p:tgtEl>
                                        <p:attrNameLst>
                                          <p:attrName>ppt_x</p:attrName>
                                          <p:attrName>ppt_y</p:attrName>
                                        </p:attrNameLst>
                                      </p:cBhvr>
                                      <p:rCtr x="20660" y="9213"/>
                                    </p:animMotion>
                                  </p:childTnLst>
                                </p:cTn>
                              </p:par>
                              <p:par>
                                <p:cTn id="99" presetID="1" presetClass="entr" presetSubtype="0" fill="hold" grpId="1" nodeType="withEffect">
                                  <p:stCondLst>
                                    <p:cond delay="0"/>
                                  </p:stCondLst>
                                  <p:childTnLst>
                                    <p:set>
                                      <p:cBhvr>
                                        <p:cTn id="100" dur="1" fill="hold">
                                          <p:stCondLst>
                                            <p:cond delay="0"/>
                                          </p:stCondLst>
                                        </p:cTn>
                                        <p:tgtEl>
                                          <p:spTgt spid="59"/>
                                        </p:tgtEl>
                                        <p:attrNameLst>
                                          <p:attrName>style.visibility</p:attrName>
                                        </p:attrNameLst>
                                      </p:cBhvr>
                                      <p:to>
                                        <p:strVal val="visible"/>
                                      </p:to>
                                    </p:set>
                                  </p:childTnLst>
                                </p:cTn>
                              </p:par>
                              <p:par>
                                <p:cTn id="101" presetID="42" presetClass="path" presetSubtype="0" accel="50000" decel="50000" fill="hold" grpId="0" nodeType="withEffect">
                                  <p:stCondLst>
                                    <p:cond delay="0"/>
                                  </p:stCondLst>
                                  <p:childTnLst>
                                    <p:animMotion origin="layout" path="M 0.04341 -0.22477 L -2.77778E-6 3.33333E-6 " pathEditMode="relative" rAng="0" ptsTypes="AA">
                                      <p:cBhvr>
                                        <p:cTn id="102" dur="1000" fill="hold"/>
                                        <p:tgtEl>
                                          <p:spTgt spid="59"/>
                                        </p:tgtEl>
                                        <p:attrNameLst>
                                          <p:attrName>ppt_x</p:attrName>
                                          <p:attrName>ppt_y</p:attrName>
                                        </p:attrNameLst>
                                      </p:cBhvr>
                                      <p:rCtr x="-2170" y="11227"/>
                                    </p:animMotion>
                                  </p:childTnLst>
                                </p:cTn>
                              </p:par>
                              <p:par>
                                <p:cTn id="103" presetID="1" presetClass="entr" presetSubtype="0" fill="hold" grpId="1" nodeType="withEffect">
                                  <p:stCondLst>
                                    <p:cond delay="0"/>
                                  </p:stCondLst>
                                  <p:childTnLst>
                                    <p:set>
                                      <p:cBhvr>
                                        <p:cTn id="104" dur="1" fill="hold">
                                          <p:stCondLst>
                                            <p:cond delay="0"/>
                                          </p:stCondLst>
                                        </p:cTn>
                                        <p:tgtEl>
                                          <p:spTgt spid="60"/>
                                        </p:tgtEl>
                                        <p:attrNameLst>
                                          <p:attrName>style.visibility</p:attrName>
                                        </p:attrNameLst>
                                      </p:cBhvr>
                                      <p:to>
                                        <p:strVal val="visible"/>
                                      </p:to>
                                    </p:set>
                                  </p:childTnLst>
                                </p:cTn>
                              </p:par>
                              <p:par>
                                <p:cTn id="105" presetID="42" presetClass="path" presetSubtype="0" accel="50000" decel="50000" fill="hold" grpId="0" nodeType="withEffect">
                                  <p:stCondLst>
                                    <p:cond delay="0"/>
                                  </p:stCondLst>
                                  <p:childTnLst>
                                    <p:animMotion origin="layout" path="M -0.05902 -0.22477 L -3.33333E-6 3.33333E-6 " pathEditMode="relative" rAng="0" ptsTypes="AA">
                                      <p:cBhvr>
                                        <p:cTn id="106" dur="1000" fill="hold"/>
                                        <p:tgtEl>
                                          <p:spTgt spid="60"/>
                                        </p:tgtEl>
                                        <p:attrNameLst>
                                          <p:attrName>ppt_x</p:attrName>
                                          <p:attrName>ppt_y</p:attrName>
                                        </p:attrNameLst>
                                      </p:cBhvr>
                                      <p:rCtr x="2951" y="11227"/>
                                    </p:animMotion>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1" nodeType="clickEffect">
                                  <p:stCondLst>
                                    <p:cond delay="0"/>
                                  </p:stCondLst>
                                  <p:childTnLst>
                                    <p:set>
                                      <p:cBhvr>
                                        <p:cTn id="110" dur="1" fill="hold">
                                          <p:stCondLst>
                                            <p:cond delay="0"/>
                                          </p:stCondLst>
                                        </p:cTn>
                                        <p:tgtEl>
                                          <p:spTgt spid="53"/>
                                        </p:tgtEl>
                                        <p:attrNameLst>
                                          <p:attrName>style.visibility</p:attrName>
                                        </p:attrNameLst>
                                      </p:cBhvr>
                                      <p:to>
                                        <p:strVal val="visible"/>
                                      </p:to>
                                    </p:set>
                                  </p:childTnLst>
                                </p:cTn>
                              </p:par>
                              <p:par>
                                <p:cTn id="111" presetID="42" presetClass="path" presetSubtype="0" accel="50000" decel="50000" fill="hold" grpId="0" nodeType="withEffect">
                                  <p:stCondLst>
                                    <p:cond delay="0"/>
                                  </p:stCondLst>
                                  <p:childTnLst>
                                    <p:animMotion origin="layout" path="M -0.00763 -0.13727 L -0.00382 -0.05833 " pathEditMode="relative" rAng="0" ptsTypes="AA">
                                      <p:cBhvr>
                                        <p:cTn id="112" dur="2000" fill="hold"/>
                                        <p:tgtEl>
                                          <p:spTgt spid="53"/>
                                        </p:tgtEl>
                                        <p:attrNameLst>
                                          <p:attrName>ppt_x</p:attrName>
                                          <p:attrName>ppt_y</p:attrName>
                                        </p:attrNameLst>
                                      </p:cBhvr>
                                      <p:rCtr x="191" y="39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3" grpId="1" animBg="1"/>
      <p:bldP spid="44" grpId="0" animBg="1"/>
      <p:bldP spid="44" grpId="1" animBg="1"/>
      <p:bldP spid="45" grpId="0" animBg="1"/>
      <p:bldP spid="46" grpId="0" animBg="1"/>
      <p:bldP spid="47" grpId="0" animBg="1"/>
      <p:bldP spid="47" grpId="1" animBg="1"/>
      <p:bldP spid="48" grpId="0" animBg="1"/>
      <p:bldP spid="48" grpId="1" animBg="1"/>
      <p:bldP spid="49" grpId="0" animBg="1"/>
      <p:bldP spid="49" grpId="1" animBg="1"/>
      <p:bldP spid="50" grpId="0" animBg="1"/>
      <p:bldP spid="50" grpId="1" animBg="1"/>
      <p:bldP spid="51" grpId="0" animBg="1"/>
      <p:bldP spid="51" grpId="1" animBg="1"/>
      <p:bldP spid="52" grpId="0" animBg="1"/>
      <p:bldP spid="52" grpId="1" animBg="1"/>
      <p:bldP spid="53" grpId="0" uiExpand="1" animBg="1"/>
      <p:bldP spid="53" grpId="1" uiExpand="1"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7" grpId="0" animBg="1"/>
      <p:bldP spid="67" grpId="1" animBg="1"/>
      <p:bldP spid="68" grpId="0" animBg="1"/>
      <p:bldP spid="68" grpId="1" animBg="1"/>
      <p:bldP spid="69" grpId="0" animBg="1"/>
      <p:bldP spid="69" grpId="1"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b="1" dirty="0">
                <a:latin typeface="+mn-lt"/>
              </a:rPr>
              <a:t>Problem 1: </a:t>
            </a:r>
            <a:r>
              <a:rPr lang="en-US" sz="3600" dirty="0"/>
              <a:t>Contention at the Shared TLB</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60</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Multiple GPU applications contend for the TLB</a:t>
            </a:r>
          </a:p>
        </p:txBody>
      </p:sp>
      <p:graphicFrame>
        <p:nvGraphicFramePr>
          <p:cNvPr id="8" name="Chart 7">
            <a:extLst>
              <a:ext uri="{FF2B5EF4-FFF2-40B4-BE49-F238E27FC236}">
                <a16:creationId xmlns:a16="http://schemas.microsoft.com/office/drawing/2014/main" id="{6FC33086-9CF5-48E8-B42F-548771895B2E}"/>
              </a:ext>
            </a:extLst>
          </p:cNvPr>
          <p:cNvGraphicFramePr>
            <a:graphicFrameLocks/>
          </p:cNvGraphicFramePr>
          <p:nvPr>
            <p:extLst/>
          </p:nvPr>
        </p:nvGraphicFramePr>
        <p:xfrm>
          <a:off x="531424" y="1877185"/>
          <a:ext cx="7409906" cy="2815953"/>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a:extLst>
              <a:ext uri="{FF2B5EF4-FFF2-40B4-BE49-F238E27FC236}">
                <a16:creationId xmlns:a16="http://schemas.microsoft.com/office/drawing/2014/main" id="{E715777F-5B2C-4F90-B412-500EB4788226}"/>
              </a:ext>
            </a:extLst>
          </p:cNvPr>
          <p:cNvSpPr txBox="1"/>
          <p:nvPr/>
        </p:nvSpPr>
        <p:spPr>
          <a:xfrm>
            <a:off x="1998002" y="4056687"/>
            <a:ext cx="1466850"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3DS_HISTO</a:t>
            </a:r>
          </a:p>
        </p:txBody>
      </p:sp>
      <p:sp>
        <p:nvSpPr>
          <p:cNvPr id="10" name="TextBox 9">
            <a:extLst>
              <a:ext uri="{FF2B5EF4-FFF2-40B4-BE49-F238E27FC236}">
                <a16:creationId xmlns:a16="http://schemas.microsoft.com/office/drawing/2014/main" id="{FD52F8C7-8151-4BE0-88EE-9330EAD40372}"/>
              </a:ext>
            </a:extLst>
          </p:cNvPr>
          <p:cNvSpPr txBox="1"/>
          <p:nvPr/>
        </p:nvSpPr>
        <p:spPr>
          <a:xfrm>
            <a:off x="346485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CONS_LPS</a:t>
            </a:r>
          </a:p>
        </p:txBody>
      </p:sp>
      <p:sp>
        <p:nvSpPr>
          <p:cNvPr id="11" name="TextBox 10">
            <a:extLst>
              <a:ext uri="{FF2B5EF4-FFF2-40B4-BE49-F238E27FC236}">
                <a16:creationId xmlns:a16="http://schemas.microsoft.com/office/drawing/2014/main" id="{EE2902AF-EBFA-4FE5-8CFB-02DC71D33AC5}"/>
              </a:ext>
            </a:extLst>
          </p:cNvPr>
          <p:cNvSpPr txBox="1"/>
          <p:nvPr/>
        </p:nvSpPr>
        <p:spPr>
          <a:xfrm>
            <a:off x="4931702"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MUM_HISTO</a:t>
            </a:r>
          </a:p>
        </p:txBody>
      </p:sp>
      <p:sp>
        <p:nvSpPr>
          <p:cNvPr id="12" name="TextBox 11">
            <a:extLst>
              <a:ext uri="{FF2B5EF4-FFF2-40B4-BE49-F238E27FC236}">
                <a16:creationId xmlns:a16="http://schemas.microsoft.com/office/drawing/2014/main" id="{DAD8DC20-B58A-49A6-B3A0-52E4178551ED}"/>
              </a:ext>
            </a:extLst>
          </p:cNvPr>
          <p:cNvSpPr txBox="1"/>
          <p:nvPr/>
        </p:nvSpPr>
        <p:spPr>
          <a:xfrm>
            <a:off x="6388755" y="4056687"/>
            <a:ext cx="1466578"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RED_RAY</a:t>
            </a:r>
          </a:p>
        </p:txBody>
      </p:sp>
      <p:cxnSp>
        <p:nvCxnSpPr>
          <p:cNvPr id="13" name="Straight Connector 12">
            <a:extLst>
              <a:ext uri="{FF2B5EF4-FFF2-40B4-BE49-F238E27FC236}">
                <a16:creationId xmlns:a16="http://schemas.microsoft.com/office/drawing/2014/main" id="{7E8C9F71-A9D1-44F9-AAE1-F8C9F6C95F2E}"/>
              </a:ext>
            </a:extLst>
          </p:cNvPr>
          <p:cNvCxnSpPr>
            <a:cxnSpLocks/>
          </p:cNvCxnSpPr>
          <p:nvPr/>
        </p:nvCxnSpPr>
        <p:spPr>
          <a:xfrm flipV="1">
            <a:off x="4931430"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B4084E3-7606-4781-A4DA-8BA7B75CDEB0}"/>
              </a:ext>
            </a:extLst>
          </p:cNvPr>
          <p:cNvCxnSpPr>
            <a:cxnSpLocks/>
          </p:cNvCxnSpPr>
          <p:nvPr/>
        </p:nvCxnSpPr>
        <p:spPr>
          <a:xfrm flipV="1">
            <a:off x="3474377" y="2537450"/>
            <a:ext cx="0" cy="1688514"/>
          </a:xfrm>
          <a:prstGeom prst="line">
            <a:avLst/>
          </a:prstGeom>
          <a:ln w="127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5" name="Rounded Rectangle 18">
            <a:extLst>
              <a:ext uri="{FF2B5EF4-FFF2-40B4-BE49-F238E27FC236}">
                <a16:creationId xmlns:a16="http://schemas.microsoft.com/office/drawing/2014/main" id="{44CCA826-BBAB-4109-AD94-15AF0E5C9637}"/>
              </a:ext>
            </a:extLst>
          </p:cNvPr>
          <p:cNvSpPr/>
          <p:nvPr/>
        </p:nvSpPr>
        <p:spPr>
          <a:xfrm>
            <a:off x="187289" y="5137706"/>
            <a:ext cx="8748749" cy="557021"/>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Contention at the shared TLB </a:t>
            </a:r>
            <a:r>
              <a:rPr lang="en-US" sz="2800" dirty="0">
                <a:solidFill>
                  <a:schemeClr val="tx1"/>
                </a:solidFill>
              </a:rPr>
              <a:t>leads to lower performance</a:t>
            </a:r>
          </a:p>
        </p:txBody>
      </p:sp>
    </p:spTree>
    <p:custDataLst>
      <p:tags r:id="rId1"/>
    </p:custDataLst>
    <p:extLst>
      <p:ext uri="{BB962C8B-B14F-4D97-AF65-F5344CB8AC3E}">
        <p14:creationId xmlns:p14="http://schemas.microsoft.com/office/powerpoint/2010/main" val="1863782590"/>
      </p:ext>
    </p:extLst>
  </p:cSld>
  <p:clrMapOvr>
    <a:masterClrMapping/>
  </p:clrMapOvr>
  <mc:AlternateContent xmlns:mc="http://schemas.openxmlformats.org/markup-compatibility/2006" xmlns:p14="http://schemas.microsoft.com/office/powerpoint/2010/main">
    <mc:Choice Requires="p14">
      <p:transition spd="slow" p14:dur="2000" advTm="18283"/>
    </mc:Choice>
    <mc:Fallback xmlns="">
      <p:transition spd="slow" advTm="1828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pPr algn="l"/>
            <a:r>
              <a:rPr lang="en-US" sz="3600" b="1" dirty="0">
                <a:latin typeface="+mn-lt"/>
              </a:rPr>
              <a:t>Problem 2:  </a:t>
            </a:r>
            <a:r>
              <a:rPr lang="en-US" sz="3600" dirty="0"/>
              <a:t>Thrashing at the L2 Cache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61</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L2 cache can be used to reduce page walk latency</a:t>
            </a:r>
          </a:p>
          <a:p>
            <a:pPr marL="457200" lvl="1" indent="0">
              <a:buNone/>
            </a:pPr>
            <a:r>
              <a:rPr lang="en-US" b="1" dirty="0">
                <a:solidFill>
                  <a:schemeClr val="accent6">
                    <a:lumMod val="50000"/>
                  </a:schemeClr>
                </a:solidFill>
                <a:sym typeface="Wingdings" pitchFamily="2" charset="2"/>
              </a:rPr>
              <a:t> </a:t>
            </a:r>
            <a:r>
              <a:rPr lang="en-US" b="1" dirty="0">
                <a:solidFill>
                  <a:schemeClr val="accent6">
                    <a:lumMod val="50000"/>
                  </a:schemeClr>
                </a:solidFill>
              </a:rPr>
              <a:t>Partial translation data can be cached</a:t>
            </a:r>
          </a:p>
          <a:p>
            <a:endParaRPr lang="en-US" dirty="0"/>
          </a:p>
          <a:p>
            <a:r>
              <a:rPr lang="en-US" b="1" dirty="0"/>
              <a:t>Thrashing Source 1: </a:t>
            </a:r>
            <a:r>
              <a:rPr lang="en-US" dirty="0"/>
              <a:t>Parallel page walks</a:t>
            </a:r>
          </a:p>
          <a:p>
            <a:pPr marL="457200" lvl="1" indent="0">
              <a:buNone/>
            </a:pPr>
            <a:r>
              <a:rPr lang="en-US" b="1" dirty="0">
                <a:solidFill>
                  <a:srgbClr val="FF0000"/>
                </a:solidFill>
                <a:sym typeface="Wingdings" pitchFamily="2" charset="2"/>
              </a:rPr>
              <a:t> </a:t>
            </a:r>
            <a:r>
              <a:rPr lang="en-US" b="1" dirty="0">
                <a:solidFill>
                  <a:srgbClr val="FF0000"/>
                </a:solidFill>
              </a:rPr>
              <a:t>Different address translation data evicts each other</a:t>
            </a:r>
          </a:p>
          <a:p>
            <a:endParaRPr lang="en-US" dirty="0"/>
          </a:p>
          <a:p>
            <a:r>
              <a:rPr lang="en-US" b="1" dirty="0"/>
              <a:t>Thrashing Source 2: </a:t>
            </a:r>
            <a:r>
              <a:rPr lang="en-US" dirty="0"/>
              <a:t>GPU memory intensity</a:t>
            </a:r>
          </a:p>
          <a:p>
            <a:pPr marL="457200" lvl="1" indent="0">
              <a:buNone/>
            </a:pPr>
            <a:r>
              <a:rPr lang="en-US" b="1" dirty="0">
                <a:solidFill>
                  <a:srgbClr val="FF0000"/>
                </a:solidFill>
                <a:sym typeface="Wingdings" pitchFamily="2" charset="2"/>
              </a:rPr>
              <a:t> </a:t>
            </a:r>
            <a:r>
              <a:rPr lang="en-US" b="1" dirty="0">
                <a:solidFill>
                  <a:srgbClr val="FF0000"/>
                </a:solidFill>
              </a:rPr>
              <a:t>Demand-fetched data evicts address translation data</a:t>
            </a:r>
          </a:p>
          <a:p>
            <a:pPr marL="457200" lvl="1" indent="0">
              <a:buNone/>
            </a:pPr>
            <a:endParaRPr lang="en-US" dirty="0"/>
          </a:p>
          <a:p>
            <a:endParaRPr lang="en-US" dirty="0"/>
          </a:p>
          <a:p>
            <a:endParaRPr lang="en-US" dirty="0"/>
          </a:p>
          <a:p>
            <a:endParaRPr lang="en-US" dirty="0"/>
          </a:p>
          <a:p>
            <a:endParaRPr lang="en-US" dirty="0"/>
          </a:p>
          <a:p>
            <a:endParaRPr lang="en-US" dirty="0"/>
          </a:p>
          <a:p>
            <a:endParaRPr lang="en-US" dirty="0"/>
          </a:p>
        </p:txBody>
      </p:sp>
      <p:sp>
        <p:nvSpPr>
          <p:cNvPr id="7" name="Rounded Rectangle 43">
            <a:extLst>
              <a:ext uri="{FF2B5EF4-FFF2-40B4-BE49-F238E27FC236}">
                <a16:creationId xmlns:a16="http://schemas.microsoft.com/office/drawing/2014/main" id="{060DD0F2-4508-4E2A-AC21-0F9FEB1346D6}"/>
              </a:ext>
            </a:extLst>
          </p:cNvPr>
          <p:cNvSpPr/>
          <p:nvPr/>
        </p:nvSpPr>
        <p:spPr>
          <a:xfrm>
            <a:off x="457200" y="5211249"/>
            <a:ext cx="8229600"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L2 cache is </a:t>
            </a:r>
            <a:r>
              <a:rPr lang="en-US" sz="2800" b="1" dirty="0">
                <a:solidFill>
                  <a:srgbClr val="FF0000"/>
                </a:solidFill>
              </a:rPr>
              <a:t>ineffective</a:t>
            </a:r>
            <a:r>
              <a:rPr lang="en-US" sz="2800" dirty="0">
                <a:solidFill>
                  <a:schemeClr val="tx1"/>
                </a:solidFill>
              </a:rPr>
              <a:t> at reducing page walk latency</a:t>
            </a:r>
          </a:p>
        </p:txBody>
      </p:sp>
    </p:spTree>
    <p:custDataLst>
      <p:tags r:id="rId1"/>
    </p:custDataLst>
    <p:extLst>
      <p:ext uri="{BB962C8B-B14F-4D97-AF65-F5344CB8AC3E}">
        <p14:creationId xmlns:p14="http://schemas.microsoft.com/office/powerpoint/2010/main" val="4012628627"/>
      </p:ext>
    </p:extLst>
  </p:cSld>
  <p:clrMapOvr>
    <a:masterClrMapping/>
  </p:clrMapOvr>
  <mc:AlternateContent xmlns:mc="http://schemas.openxmlformats.org/markup-compatibility/2006" xmlns:p14="http://schemas.microsoft.com/office/powerpoint/2010/main">
    <mc:Choice Requires="p14">
      <p:transition spd="slow" p14:dur="2000" advTm="57331"/>
    </mc:Choice>
    <mc:Fallback xmlns="">
      <p:transition spd="slow" advTm="573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0">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30604"/>
            <a:ext cx="8780585" cy="847546"/>
          </a:xfrm>
        </p:spPr>
        <p:txBody>
          <a:bodyPr>
            <a:noAutofit/>
          </a:bodyPr>
          <a:lstStyle/>
          <a:p>
            <a:pPr algn="l"/>
            <a:r>
              <a:rPr lang="en-US" sz="3000" b="1" dirty="0">
                <a:latin typeface="+mn-lt"/>
              </a:rPr>
              <a:t>Observation: </a:t>
            </a:r>
            <a:r>
              <a:rPr lang="en-US" sz="3000" dirty="0"/>
              <a:t>Address Translation Is Latency Sensitive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62</a:t>
            </a:fld>
            <a:endParaRPr lang="en-US" dirty="0"/>
          </a:p>
        </p:txBody>
      </p:sp>
      <p:sp>
        <p:nvSpPr>
          <p:cNvPr id="120" name="Content Placeholder 2"/>
          <p:cNvSpPr>
            <a:spLocks noGrp="1"/>
          </p:cNvSpPr>
          <p:nvPr>
            <p:ph idx="1"/>
          </p:nvPr>
        </p:nvSpPr>
        <p:spPr>
          <a:xfrm>
            <a:off x="457200" y="1094944"/>
            <a:ext cx="8686800" cy="5517543"/>
          </a:xfrm>
        </p:spPr>
        <p:txBody>
          <a:bodyPr/>
          <a:lstStyle/>
          <a:p>
            <a:r>
              <a:rPr lang="en-US" dirty="0"/>
              <a:t>Multiple warps share data from a single page</a:t>
            </a:r>
            <a:endParaRPr lang="en-US" b="1" dirty="0">
              <a:solidFill>
                <a:srgbClr val="FF0000"/>
              </a:solidFill>
            </a:endParaRPr>
          </a:p>
          <a:p>
            <a:pPr lvl="1"/>
            <a:endParaRPr lang="en-US" b="1" dirty="0">
              <a:solidFill>
                <a:srgbClr val="FF0000"/>
              </a:solidFill>
            </a:endParaRPr>
          </a:p>
          <a:p>
            <a:pPr lvl="1"/>
            <a:endParaRPr lang="en-US" b="1" dirty="0">
              <a:solidFill>
                <a:srgbClr val="FF0000"/>
              </a:solidFill>
            </a:endParaRPr>
          </a:p>
          <a:p>
            <a:pPr marL="0" indent="0">
              <a:buNone/>
            </a:pPr>
            <a:endParaRPr lang="en-US" b="1" dirty="0">
              <a:solidFill>
                <a:srgbClr val="FF0000"/>
              </a:solidFill>
            </a:endParaRPr>
          </a:p>
          <a:p>
            <a:pPr marL="0" indent="0">
              <a:buNone/>
            </a:pPr>
            <a:endParaRPr lang="en-US" sz="1000" dirty="0"/>
          </a:p>
          <a:p>
            <a:pPr marL="0" indent="0">
              <a:buNone/>
            </a:pPr>
            <a:endParaRPr lang="en-US" sz="1200" dirty="0"/>
          </a:p>
          <a:p>
            <a:pPr lvl="1"/>
            <a:endParaRPr lang="en-US" b="1" dirty="0">
              <a:solidFill>
                <a:srgbClr val="FF0000"/>
              </a:solidFill>
            </a:endParaRPr>
          </a:p>
          <a:p>
            <a:pPr lvl="1"/>
            <a:endParaRPr lang="en-US" b="1" dirty="0">
              <a:solidFill>
                <a:srgbClr val="FF0000"/>
              </a:solidFill>
            </a:endParaRPr>
          </a:p>
        </p:txBody>
      </p:sp>
      <p:graphicFrame>
        <p:nvGraphicFramePr>
          <p:cNvPr id="10" name="Chart 9">
            <a:extLst>
              <a:ext uri="{FF2B5EF4-FFF2-40B4-BE49-F238E27FC236}">
                <a16:creationId xmlns:a16="http://schemas.microsoft.com/office/drawing/2014/main" id="{84E020FB-0A37-44CA-8A4C-9C67DD9583D3}"/>
              </a:ext>
            </a:extLst>
          </p:cNvPr>
          <p:cNvGraphicFramePr>
            <a:graphicFrameLocks/>
          </p:cNvGraphicFramePr>
          <p:nvPr>
            <p:extLst/>
          </p:nvPr>
        </p:nvGraphicFramePr>
        <p:xfrm>
          <a:off x="0" y="1564035"/>
          <a:ext cx="8931181" cy="3559161"/>
        </p:xfrm>
        <a:graphic>
          <a:graphicData uri="http://schemas.openxmlformats.org/drawingml/2006/chart">
            <c:chart xmlns:c="http://schemas.openxmlformats.org/drawingml/2006/chart" xmlns:r="http://schemas.openxmlformats.org/officeDocument/2006/relationships" r:id="rId4"/>
          </a:graphicData>
        </a:graphic>
      </p:graphicFrame>
      <p:sp>
        <p:nvSpPr>
          <p:cNvPr id="11" name="Rounded Rectangle 43">
            <a:extLst>
              <a:ext uri="{FF2B5EF4-FFF2-40B4-BE49-F238E27FC236}">
                <a16:creationId xmlns:a16="http://schemas.microsoft.com/office/drawing/2014/main" id="{7263315C-44EF-48E7-9012-B830C9EC7CEF}"/>
              </a:ext>
            </a:extLst>
          </p:cNvPr>
          <p:cNvSpPr/>
          <p:nvPr/>
        </p:nvSpPr>
        <p:spPr>
          <a:xfrm>
            <a:off x="457200" y="5211249"/>
            <a:ext cx="8229600"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A single TLB miss causes </a:t>
            </a:r>
            <a:r>
              <a:rPr lang="en-US" sz="2800" b="1" dirty="0">
                <a:solidFill>
                  <a:srgbClr val="FF0000"/>
                </a:solidFill>
              </a:rPr>
              <a:t>8 warps </a:t>
            </a:r>
            <a:r>
              <a:rPr lang="en-US" sz="2800" dirty="0">
                <a:solidFill>
                  <a:schemeClr val="tx1"/>
                </a:solidFill>
              </a:rPr>
              <a:t>to stall on average</a:t>
            </a:r>
          </a:p>
        </p:txBody>
      </p:sp>
    </p:spTree>
    <p:custDataLst>
      <p:tags r:id="rId1"/>
    </p:custDataLst>
    <p:extLst>
      <p:ext uri="{BB962C8B-B14F-4D97-AF65-F5344CB8AC3E}">
        <p14:creationId xmlns:p14="http://schemas.microsoft.com/office/powerpoint/2010/main" val="3080267975"/>
      </p:ext>
    </p:extLst>
  </p:cSld>
  <p:clrMapOvr>
    <a:masterClrMapping/>
  </p:clrMapOvr>
  <mc:AlternateContent xmlns:mc="http://schemas.openxmlformats.org/markup-compatibility/2006" xmlns:p14="http://schemas.microsoft.com/office/powerpoint/2010/main">
    <mc:Choice Requires="p14">
      <p:transition spd="slow" p14:dur="2000" advTm="26281"/>
    </mc:Choice>
    <mc:Fallback xmlns="">
      <p:transition spd="slow" advTm="262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randombar(horizontal)">
                                      <p:cBhvr>
                                        <p:cTn id="11" dur="500"/>
                                        <p:tgtEl>
                                          <p:spTgt spid="10">
                                            <p:graphicEl>
                                              <a:chart seriesIdx="-3" categoryIdx="-3" bldStep="gridLegen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randombar(horizontal)">
                                      <p:cBhvr>
                                        <p:cTn id="16" dur="500"/>
                                        <p:tgtEl>
                                          <p:spTgt spid="10">
                                            <p:graphicEl>
                                              <a:chart seriesIdx="0" categoryIdx="-4" bldStep="series"/>
                                            </p:graphicEl>
                                          </p:spTgt>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blinds(horizontal)">
                                      <p:cBhvr>
                                        <p:cTn id="21" dur="500"/>
                                        <p:tgtEl>
                                          <p:spTgt spid="1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1" nodeType="clickEffect">
                                  <p:stCondLst>
                                    <p:cond delay="0"/>
                                  </p:stCondLst>
                                  <p:childTnLst>
                                    <p:animEffect transition="out" filter="fade">
                                      <p:cBhvr>
                                        <p:cTn id="25" dur="500"/>
                                        <p:tgtEl>
                                          <p:spTgt spid="10">
                                            <p:graphicEl>
                                              <a:chart seriesIdx="0" categoryIdx="-4" bldStep="series"/>
                                            </p:graphicEl>
                                          </p:spTgt>
                                        </p:tgtEl>
                                      </p:cBhvr>
                                    </p:animEffect>
                                    <p:set>
                                      <p:cBhvr>
                                        <p:cTn id="26" dur="1" fill="hold">
                                          <p:stCondLst>
                                            <p:cond delay="499"/>
                                          </p:stCondLst>
                                        </p:cTn>
                                        <p:tgtEl>
                                          <p:spTgt spid="10">
                                            <p:graphicEl>
                                              <a:chart seriesIdx="0" categoryIdx="-4" bldStep="series"/>
                                            </p:graphicEl>
                                          </p:spTgt>
                                        </p:tgtEl>
                                        <p:attrNameLst>
                                          <p:attrName>style.visibility</p:attrName>
                                        </p:attrNameLst>
                                      </p:cBhvr>
                                      <p:to>
                                        <p:strVal val="hidden"/>
                                      </p:to>
                                    </p:set>
                                  </p:childTnLst>
                                </p:cTn>
                              </p:par>
                              <p:par>
                                <p:cTn id="27" presetID="10" presetClass="exit" presetSubtype="0" fill="hold" grpId="1" nodeType="withEffect">
                                  <p:stCondLst>
                                    <p:cond delay="0"/>
                                  </p:stCondLst>
                                  <p:childTnLst>
                                    <p:animEffect transition="out" filter="fade">
                                      <p:cBhvr>
                                        <p:cTn id="28" dur="500"/>
                                        <p:tgtEl>
                                          <p:spTgt spid="10">
                                            <p:graphicEl>
                                              <a:chart seriesIdx="-3" categoryIdx="-3" bldStep="gridLegend"/>
                                            </p:graphicEl>
                                          </p:spTgt>
                                        </p:tgtEl>
                                      </p:cBhvr>
                                    </p:animEffect>
                                    <p:set>
                                      <p:cBhvr>
                                        <p:cTn id="29" dur="1" fill="hold">
                                          <p:stCondLst>
                                            <p:cond delay="499"/>
                                          </p:stCondLst>
                                        </p:cTn>
                                        <p:tgtEl>
                                          <p:spTgt spid="10">
                                            <p:graphicEl>
                                              <a:chart seriesIdx="-3" categoryIdx="-3" bldStep="gridLegend"/>
                                            </p:graphicEl>
                                          </p:spTgt>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500"/>
                                        <p:tgtEl>
                                          <p:spTgt spid="11"/>
                                        </p:tgtEl>
                                      </p:cBhvr>
                                    </p:animEffect>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Graphic spid="10" grpId="0">
        <p:bldSub>
          <a:bldChart bld="series"/>
        </p:bldSub>
      </p:bldGraphic>
      <p:bldGraphic spid="10" grpId="1">
        <p:bldSub>
          <a:bldChart bld="series"/>
        </p:bldSub>
      </p:bldGraphic>
      <p:bldP spid="11" grpId="0" animBg="1"/>
      <p:bldP spid="11" grpI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30604"/>
            <a:ext cx="8780585" cy="847546"/>
          </a:xfrm>
        </p:spPr>
        <p:txBody>
          <a:bodyPr>
            <a:noAutofit/>
          </a:bodyPr>
          <a:lstStyle/>
          <a:p>
            <a:pPr algn="l"/>
            <a:r>
              <a:rPr lang="en-US" sz="3000" b="1" dirty="0">
                <a:latin typeface="+mn-lt"/>
              </a:rPr>
              <a:t>Observation: </a:t>
            </a:r>
            <a:r>
              <a:rPr lang="en-US" sz="3000" dirty="0"/>
              <a:t>Address Translation Is Latency Sensitive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63</a:t>
            </a:fld>
            <a:endParaRPr lang="en-US" dirty="0"/>
          </a:p>
        </p:txBody>
      </p:sp>
      <p:sp>
        <p:nvSpPr>
          <p:cNvPr id="120" name="Content Placeholder 2"/>
          <p:cNvSpPr>
            <a:spLocks noGrp="1"/>
          </p:cNvSpPr>
          <p:nvPr>
            <p:ph idx="1"/>
          </p:nvPr>
        </p:nvSpPr>
        <p:spPr>
          <a:xfrm>
            <a:off x="457200" y="1094944"/>
            <a:ext cx="8686800" cy="5517543"/>
          </a:xfrm>
        </p:spPr>
        <p:txBody>
          <a:bodyPr/>
          <a:lstStyle/>
          <a:p>
            <a:r>
              <a:rPr lang="en-US" dirty="0"/>
              <a:t>Multiple warps share data from a single page</a:t>
            </a:r>
            <a:endParaRPr lang="en-US" b="1" dirty="0">
              <a:solidFill>
                <a:schemeClr val="accent6">
                  <a:lumMod val="50000"/>
                </a:schemeClr>
              </a:solidFill>
            </a:endParaRPr>
          </a:p>
          <a:p>
            <a:pPr marL="0" indent="0">
              <a:buNone/>
            </a:pPr>
            <a:endParaRPr lang="en-US" sz="1200" dirty="0"/>
          </a:p>
          <a:p>
            <a:r>
              <a:rPr lang="en-US" dirty="0"/>
              <a:t>GPU’s parallelism causes multiple concurrent page walks</a:t>
            </a:r>
          </a:p>
          <a:p>
            <a:pPr lvl="1"/>
            <a:endParaRPr lang="en-US" b="1" dirty="0">
              <a:solidFill>
                <a:srgbClr val="FF0000"/>
              </a:solidFill>
            </a:endParaRPr>
          </a:p>
          <a:p>
            <a:pPr lvl="1"/>
            <a:endParaRPr lang="en-US" b="1" dirty="0">
              <a:solidFill>
                <a:srgbClr val="FF0000"/>
              </a:solidFill>
            </a:endParaRPr>
          </a:p>
        </p:txBody>
      </p:sp>
      <p:graphicFrame>
        <p:nvGraphicFramePr>
          <p:cNvPr id="9" name="Chart 8">
            <a:extLst>
              <a:ext uri="{FF2B5EF4-FFF2-40B4-BE49-F238E27FC236}">
                <a16:creationId xmlns:a16="http://schemas.microsoft.com/office/drawing/2014/main" id="{9D089D0E-51AE-44DE-B85D-CED51C440B7D}"/>
              </a:ext>
            </a:extLst>
          </p:cNvPr>
          <p:cNvGraphicFramePr>
            <a:graphicFrameLocks/>
          </p:cNvGraphicFramePr>
          <p:nvPr>
            <p:extLst/>
          </p:nvPr>
        </p:nvGraphicFramePr>
        <p:xfrm>
          <a:off x="106409" y="2459914"/>
          <a:ext cx="8931181" cy="3418721"/>
        </p:xfrm>
        <a:graphic>
          <a:graphicData uri="http://schemas.openxmlformats.org/drawingml/2006/chart">
            <c:chart xmlns:c="http://schemas.openxmlformats.org/drawingml/2006/chart" xmlns:r="http://schemas.openxmlformats.org/officeDocument/2006/relationships" r:id="rId4"/>
          </a:graphicData>
        </a:graphic>
      </p:graphicFrame>
      <p:sp>
        <p:nvSpPr>
          <p:cNvPr id="11" name="Rounded Rectangle 43">
            <a:extLst>
              <a:ext uri="{FF2B5EF4-FFF2-40B4-BE49-F238E27FC236}">
                <a16:creationId xmlns:a16="http://schemas.microsoft.com/office/drawing/2014/main" id="{B595D246-469A-4EBE-AAF4-2E1E02B373A9}"/>
              </a:ext>
            </a:extLst>
          </p:cNvPr>
          <p:cNvSpPr/>
          <p:nvPr/>
        </p:nvSpPr>
        <p:spPr>
          <a:xfrm>
            <a:off x="336477" y="5490680"/>
            <a:ext cx="8471043" cy="672145"/>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chemeClr val="tx1"/>
                </a:solidFill>
              </a:rPr>
              <a:t>High address translation latency </a:t>
            </a:r>
            <a:r>
              <a:rPr lang="en-US" sz="2800" b="1" dirty="0">
                <a:solidFill>
                  <a:schemeClr val="tx1"/>
                </a:solidFill>
                <a:sym typeface="Wingdings" panose="05000000000000000000" pitchFamily="2" charset="2"/>
              </a:rPr>
              <a:t> </a:t>
            </a:r>
            <a:r>
              <a:rPr lang="en-US" sz="2800" b="1" dirty="0">
                <a:solidFill>
                  <a:srgbClr val="FF0000"/>
                </a:solidFill>
                <a:sym typeface="Wingdings" panose="05000000000000000000" pitchFamily="2" charset="2"/>
              </a:rPr>
              <a:t>M</a:t>
            </a:r>
            <a:r>
              <a:rPr lang="en-US" sz="2800" b="1" dirty="0">
                <a:solidFill>
                  <a:srgbClr val="FF0000"/>
                </a:solidFill>
              </a:rPr>
              <a:t>ore stalled warps</a:t>
            </a:r>
          </a:p>
        </p:txBody>
      </p:sp>
    </p:spTree>
    <p:custDataLst>
      <p:tags r:id="rId1"/>
    </p:custDataLst>
    <p:extLst>
      <p:ext uri="{BB962C8B-B14F-4D97-AF65-F5344CB8AC3E}">
        <p14:creationId xmlns:p14="http://schemas.microsoft.com/office/powerpoint/2010/main" val="1479144325"/>
      </p:ext>
    </p:extLst>
  </p:cSld>
  <p:clrMapOvr>
    <a:masterClrMapping/>
  </p:clrMapOvr>
  <mc:AlternateContent xmlns:mc="http://schemas.openxmlformats.org/markup-compatibility/2006" xmlns:p14="http://schemas.microsoft.com/office/powerpoint/2010/main">
    <mc:Choice Requires="p14">
      <p:transition spd="slow" p14:dur="2000" advTm="33136"/>
    </mc:Choice>
    <mc:Fallback xmlns="">
      <p:transition spd="slow" advTm="331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9">
                                            <p:graphicEl>
                                              <a:chart seriesIdx="-3" categoryIdx="-3" bldStep="gridLegend"/>
                                            </p:graphicEl>
                                          </p:spTgt>
                                        </p:tgtEl>
                                        <p:attrNameLst>
                                          <p:attrName>style.visibility</p:attrName>
                                        </p:attrNameLst>
                                      </p:cBhvr>
                                      <p:to>
                                        <p:strVal val="visible"/>
                                      </p:to>
                                    </p:set>
                                    <p:animEffect transition="in" filter="randombar(horizontal)">
                                      <p:cBhvr>
                                        <p:cTn id="7" dur="500"/>
                                        <p:tgtEl>
                                          <p:spTgt spid="9">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graphicEl>
                                              <a:chart seriesIdx="0" categoryIdx="-4" bldStep="series"/>
                                            </p:graphicEl>
                                          </p:spTgt>
                                        </p:tgtEl>
                                        <p:attrNameLst>
                                          <p:attrName>style.visibility</p:attrName>
                                        </p:attrNameLst>
                                      </p:cBhvr>
                                      <p:to>
                                        <p:strVal val="visible"/>
                                      </p:to>
                                    </p:set>
                                    <p:animEffect transition="in" filter="randombar(horizontal)">
                                      <p:cBhvr>
                                        <p:cTn id="12" dur="500"/>
                                        <p:tgtEl>
                                          <p:spTgt spid="9">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Sub>
          <a:bldChart bld="series"/>
        </p:bldSub>
      </p:bldGraphic>
      <p:bldP spid="11"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500" dirty="0"/>
              <a:t>MASK Design Goals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64</a:t>
            </a:fld>
            <a:endParaRPr lang="en-US" dirty="0"/>
          </a:p>
        </p:txBody>
      </p:sp>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800" b="1" dirty="0">
                <a:solidFill>
                  <a:srgbClr val="0066FF"/>
                </a:solidFill>
              </a:rPr>
              <a:t>Reduce shared TLB contention</a:t>
            </a:r>
          </a:p>
          <a:p>
            <a:pPr lvl="1"/>
            <a:endParaRPr lang="en-US" sz="3400" b="1" dirty="0">
              <a:solidFill>
                <a:srgbClr val="0066FF"/>
              </a:solidFill>
            </a:endParaRPr>
          </a:p>
          <a:p>
            <a:pPr lvl="1"/>
            <a:endParaRPr lang="en-US" sz="1800" b="1" dirty="0">
              <a:solidFill>
                <a:srgbClr val="0066FF"/>
              </a:solidFill>
            </a:endParaRPr>
          </a:p>
          <a:p>
            <a:r>
              <a:rPr lang="en-US" sz="3800" b="1" dirty="0">
                <a:solidFill>
                  <a:srgbClr val="0066FF"/>
                </a:solidFill>
              </a:rPr>
              <a:t>Improve L2 cache utilization</a:t>
            </a:r>
          </a:p>
          <a:p>
            <a:pPr lvl="1"/>
            <a:endParaRPr lang="en-US" sz="3400" b="1" dirty="0">
              <a:solidFill>
                <a:srgbClr val="0066FF"/>
              </a:solidFill>
            </a:endParaRPr>
          </a:p>
          <a:p>
            <a:pPr lvl="1"/>
            <a:endParaRPr lang="en-US" sz="1800" b="1" dirty="0">
              <a:solidFill>
                <a:srgbClr val="0066FF"/>
              </a:solidFill>
            </a:endParaRPr>
          </a:p>
          <a:p>
            <a:r>
              <a:rPr lang="en-US" sz="3800" b="1" dirty="0">
                <a:solidFill>
                  <a:srgbClr val="0066FF"/>
                </a:solidFill>
              </a:rPr>
              <a:t>Lower page walk latency</a:t>
            </a:r>
          </a:p>
          <a:p>
            <a:pPr lvl="1"/>
            <a:endParaRPr lang="en-US" sz="3400" b="1" dirty="0">
              <a:solidFill>
                <a:srgbClr val="FF0000"/>
              </a:solidFill>
            </a:endParaRPr>
          </a:p>
        </p:txBody>
      </p:sp>
    </p:spTree>
    <p:extLst>
      <p:ext uri="{BB962C8B-B14F-4D97-AF65-F5344CB8AC3E}">
        <p14:creationId xmlns:p14="http://schemas.microsoft.com/office/powerpoint/2010/main" val="3763654388"/>
      </p:ext>
    </p:extLst>
  </p:cSld>
  <p:clrMapOvr>
    <a:masterClrMapping/>
  </p:clrMapOvr>
  <mc:AlternateContent xmlns:mc="http://schemas.openxmlformats.org/markup-compatibility/2006" xmlns:p14="http://schemas.microsoft.com/office/powerpoint/2010/main">
    <mc:Choice Requires="p14">
      <p:transition spd="slow" p14:dur="2000" advTm="17162"/>
    </mc:Choice>
    <mc:Fallback xmlns="">
      <p:transition spd="slow" advTm="1716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500" dirty="0"/>
              <a:t>MASK: A Translation-aware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65</a:t>
            </a:fld>
            <a:endParaRPr lang="en-US" dirty="0"/>
          </a:p>
        </p:txBody>
      </p:sp>
      <p:sp>
        <p:nvSpPr>
          <p:cNvPr id="6" name="Content Placeholder 2">
            <a:extLst>
              <a:ext uri="{FF2B5EF4-FFF2-40B4-BE49-F238E27FC236}">
                <a16:creationId xmlns:a16="http://schemas.microsoft.com/office/drawing/2014/main" id="{E135E0AA-DD92-4FD9-B5F0-E15616DFF299}"/>
              </a:ext>
            </a:extLst>
          </p:cNvPr>
          <p:cNvSpPr>
            <a:spLocks noGrp="1"/>
          </p:cNvSpPr>
          <p:nvPr>
            <p:ph idx="1"/>
          </p:nvPr>
        </p:nvSpPr>
        <p:spPr>
          <a:xfrm>
            <a:off x="457200" y="1094944"/>
            <a:ext cx="8686800" cy="5517543"/>
          </a:xfrm>
        </p:spPr>
        <p:txBody>
          <a:bodyPr>
            <a:normAutofit/>
          </a:bodyPr>
          <a:lstStyle/>
          <a:p>
            <a:r>
              <a:rPr lang="en-US" sz="3800" b="1" dirty="0">
                <a:solidFill>
                  <a:srgbClr val="0066FF"/>
                </a:solidFill>
              </a:rPr>
              <a:t>Reduce shared TLB contention</a:t>
            </a:r>
          </a:p>
          <a:p>
            <a:pPr marL="457200" lvl="1" indent="0">
              <a:buNone/>
            </a:pPr>
            <a:r>
              <a:rPr lang="en-US" sz="3400" b="1" dirty="0">
                <a:solidFill>
                  <a:schemeClr val="accent6">
                    <a:lumMod val="50000"/>
                  </a:schemeClr>
                </a:solidFill>
                <a:sym typeface="Wingdings" pitchFamily="2" charset="2"/>
              </a:rPr>
              <a:t>A. </a:t>
            </a:r>
            <a:r>
              <a:rPr lang="en-US" sz="3400" b="1" dirty="0">
                <a:solidFill>
                  <a:schemeClr val="accent6">
                    <a:lumMod val="50000"/>
                  </a:schemeClr>
                </a:solidFill>
              </a:rPr>
              <a:t>TLB-fill Tokens</a:t>
            </a:r>
          </a:p>
          <a:p>
            <a:pPr lvl="1"/>
            <a:endParaRPr lang="en-US" sz="1800" b="1" dirty="0">
              <a:solidFill>
                <a:schemeClr val="bg1">
                  <a:lumMod val="75000"/>
                </a:schemeClr>
              </a:solidFill>
            </a:endParaRPr>
          </a:p>
          <a:p>
            <a:r>
              <a:rPr lang="en-US" sz="3800" b="1" dirty="0">
                <a:solidFill>
                  <a:srgbClr val="0066FF"/>
                </a:solidFill>
              </a:rPr>
              <a:t>Improve L2 cache utilization</a:t>
            </a:r>
          </a:p>
          <a:p>
            <a:pPr marL="457200" lvl="1" indent="0">
              <a:buNone/>
            </a:pPr>
            <a:r>
              <a:rPr lang="en-US" sz="3400" b="1" dirty="0">
                <a:solidFill>
                  <a:schemeClr val="accent6">
                    <a:lumMod val="50000"/>
                  </a:schemeClr>
                </a:solidFill>
                <a:sym typeface="Wingdings" pitchFamily="2" charset="2"/>
              </a:rPr>
              <a:t>B. </a:t>
            </a:r>
            <a:r>
              <a:rPr lang="en-US" sz="3400" b="1" dirty="0">
                <a:solidFill>
                  <a:schemeClr val="accent6">
                    <a:lumMod val="50000"/>
                  </a:schemeClr>
                </a:solidFill>
              </a:rPr>
              <a:t>Translation-aware L2 Bypass</a:t>
            </a:r>
          </a:p>
          <a:p>
            <a:pPr lvl="1"/>
            <a:endParaRPr lang="en-US" sz="1800" b="1" dirty="0">
              <a:solidFill>
                <a:schemeClr val="bg1">
                  <a:lumMod val="85000"/>
                </a:schemeClr>
              </a:solidFill>
            </a:endParaRPr>
          </a:p>
          <a:p>
            <a:r>
              <a:rPr lang="en-US" sz="3800" b="1" dirty="0">
                <a:solidFill>
                  <a:srgbClr val="0066FF"/>
                </a:solidFill>
              </a:rPr>
              <a:t>Lower page walk latency</a:t>
            </a:r>
          </a:p>
          <a:p>
            <a:pPr marL="457200" lvl="1" indent="0">
              <a:buNone/>
            </a:pPr>
            <a:r>
              <a:rPr lang="en-US" sz="3400" b="1" dirty="0">
                <a:solidFill>
                  <a:schemeClr val="accent6">
                    <a:lumMod val="50000"/>
                  </a:schemeClr>
                </a:solidFill>
                <a:sym typeface="Wingdings" pitchFamily="2" charset="2"/>
              </a:rPr>
              <a:t>C. </a:t>
            </a:r>
            <a:r>
              <a:rPr lang="en-US" sz="3400" b="1" dirty="0">
                <a:solidFill>
                  <a:schemeClr val="accent6">
                    <a:lumMod val="50000"/>
                  </a:schemeClr>
                </a:solidFill>
              </a:rPr>
              <a:t>Address-space-aware Memory Scheduler</a:t>
            </a:r>
          </a:p>
          <a:p>
            <a:pPr lvl="1"/>
            <a:endParaRPr lang="en-US" sz="3400" b="1" dirty="0">
              <a:solidFill>
                <a:srgbClr val="0066FF"/>
              </a:solidFill>
            </a:endParaRPr>
          </a:p>
        </p:txBody>
      </p:sp>
    </p:spTree>
    <p:extLst>
      <p:ext uri="{BB962C8B-B14F-4D97-AF65-F5344CB8AC3E}">
        <p14:creationId xmlns:p14="http://schemas.microsoft.com/office/powerpoint/2010/main" val="4116393190"/>
      </p:ext>
    </p:extLst>
  </p:cSld>
  <p:clrMapOvr>
    <a:masterClrMapping/>
  </p:clrMapOvr>
  <mc:AlternateContent xmlns:mc="http://schemas.openxmlformats.org/markup-compatibility/2006" xmlns:p14="http://schemas.microsoft.com/office/powerpoint/2010/main">
    <mc:Choice Requires="p14">
      <p:transition spd="slow" p14:dur="2000" advTm="7147"/>
    </mc:Choice>
    <mc:Fallback xmlns="">
      <p:transition spd="slow" advTm="71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06118" cy="847546"/>
          </a:xfrm>
        </p:spPr>
        <p:txBody>
          <a:bodyPr>
            <a:normAutofit/>
          </a:bodyPr>
          <a:lstStyle/>
          <a:p>
            <a:r>
              <a:rPr lang="en-US" sz="4000" b="1" dirty="0"/>
              <a:t>A: </a:t>
            </a:r>
            <a:r>
              <a:rPr lang="en-US" sz="4000" dirty="0"/>
              <a:t>TLB-fill Tokens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66</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b="1" dirty="0"/>
              <a:t>Goal: </a:t>
            </a:r>
            <a:r>
              <a:rPr lang="en-US" dirty="0"/>
              <a:t>Limit the number of warps that can fill the TLB</a:t>
            </a:r>
          </a:p>
          <a:p>
            <a:pPr marL="457200" lvl="1" indent="0">
              <a:buNone/>
            </a:pPr>
            <a:r>
              <a:rPr lang="en-US" dirty="0">
                <a:sym typeface="Wingdings" pitchFamily="2" charset="2"/>
              </a:rPr>
              <a:t> </a:t>
            </a:r>
            <a:r>
              <a:rPr lang="en-US" dirty="0"/>
              <a:t>A warp with </a:t>
            </a:r>
            <a:r>
              <a:rPr lang="en-US" b="1" dirty="0"/>
              <a:t>a token</a:t>
            </a:r>
            <a:r>
              <a:rPr lang="en-US" b="1" dirty="0">
                <a:solidFill>
                  <a:srgbClr val="0066FF"/>
                </a:solidFill>
              </a:rPr>
              <a:t> </a:t>
            </a:r>
            <a:r>
              <a:rPr lang="en-US" dirty="0"/>
              <a:t>fills the </a:t>
            </a:r>
            <a:r>
              <a:rPr lang="en-US" b="1" dirty="0">
                <a:solidFill>
                  <a:srgbClr val="0066FF"/>
                </a:solidFill>
              </a:rPr>
              <a:t>shared TLB</a:t>
            </a:r>
          </a:p>
          <a:p>
            <a:pPr marL="457200" lvl="1" indent="0">
              <a:buNone/>
            </a:pPr>
            <a:r>
              <a:rPr lang="en-US" dirty="0">
                <a:sym typeface="Wingdings" pitchFamily="2" charset="2"/>
              </a:rPr>
              <a:t> </a:t>
            </a:r>
            <a:r>
              <a:rPr lang="en-US" dirty="0"/>
              <a:t>A warp with </a:t>
            </a:r>
            <a:r>
              <a:rPr lang="en-US" b="1" dirty="0"/>
              <a:t>no token</a:t>
            </a:r>
            <a:r>
              <a:rPr lang="en-US" b="1" dirty="0">
                <a:solidFill>
                  <a:srgbClr val="FF0000"/>
                </a:solidFill>
              </a:rPr>
              <a:t> </a:t>
            </a:r>
            <a:r>
              <a:rPr lang="en-US" dirty="0"/>
              <a:t>fills a very small </a:t>
            </a:r>
            <a:r>
              <a:rPr lang="en-US" b="1" dirty="0">
                <a:solidFill>
                  <a:srgbClr val="0066FF"/>
                </a:solidFill>
              </a:rPr>
              <a:t>bypass cache</a:t>
            </a:r>
          </a:p>
          <a:p>
            <a:endParaRPr lang="en-US" b="1" dirty="0">
              <a:solidFill>
                <a:schemeClr val="accent6">
                  <a:lumMod val="50000"/>
                </a:schemeClr>
              </a:solidFill>
            </a:endParaRPr>
          </a:p>
          <a:p>
            <a:r>
              <a:rPr lang="en-US" dirty="0"/>
              <a:t>Number of tokens changes based on TLB miss rate</a:t>
            </a:r>
          </a:p>
          <a:p>
            <a:pPr marL="457200" lvl="1" indent="0">
              <a:buNone/>
            </a:pPr>
            <a:r>
              <a:rPr lang="en-US" dirty="0">
                <a:sym typeface="Wingdings" pitchFamily="2" charset="2"/>
              </a:rPr>
              <a:t> </a:t>
            </a:r>
            <a:r>
              <a:rPr lang="en-US" dirty="0"/>
              <a:t>Updated every epoch</a:t>
            </a:r>
          </a:p>
          <a:p>
            <a:endParaRPr lang="en-US" b="1" dirty="0">
              <a:solidFill>
                <a:schemeClr val="accent6">
                  <a:lumMod val="50000"/>
                </a:schemeClr>
              </a:solidFill>
            </a:endParaRPr>
          </a:p>
          <a:p>
            <a:r>
              <a:rPr lang="en-US" dirty="0"/>
              <a:t>Tokens are assigned based on warp ID</a:t>
            </a:r>
          </a:p>
        </p:txBody>
      </p:sp>
      <p:sp>
        <p:nvSpPr>
          <p:cNvPr id="44" name="Rounded Rectangle 43">
            <a:extLst>
              <a:ext uri="{FF2B5EF4-FFF2-40B4-BE49-F238E27FC236}">
                <a16:creationId xmlns:a16="http://schemas.microsoft.com/office/drawing/2014/main" id="{1EC18EA4-4B28-974C-B0FA-94D9806E603F}"/>
              </a:ext>
            </a:extLst>
          </p:cNvPr>
          <p:cNvSpPr/>
          <p:nvPr/>
        </p:nvSpPr>
        <p:spPr>
          <a:xfrm>
            <a:off x="234477" y="5287107"/>
            <a:ext cx="8663338" cy="585539"/>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Benefit: </a:t>
            </a:r>
            <a:r>
              <a:rPr lang="en-US" sz="2600" b="1" dirty="0">
                <a:solidFill>
                  <a:srgbClr val="2A85FF"/>
                </a:solidFill>
              </a:rPr>
              <a:t>Limits contention </a:t>
            </a:r>
            <a:r>
              <a:rPr lang="en-US" sz="2600" dirty="0">
                <a:solidFill>
                  <a:schemeClr val="tx1"/>
                </a:solidFill>
              </a:rPr>
              <a:t>at the shared TLB</a:t>
            </a:r>
          </a:p>
        </p:txBody>
      </p:sp>
    </p:spTree>
    <p:custDataLst>
      <p:tags r:id="rId1"/>
    </p:custDataLst>
    <p:extLst>
      <p:ext uri="{BB962C8B-B14F-4D97-AF65-F5344CB8AC3E}">
        <p14:creationId xmlns:p14="http://schemas.microsoft.com/office/powerpoint/2010/main" val="3155361352"/>
      </p:ext>
    </p:extLst>
  </p:cSld>
  <p:clrMapOvr>
    <a:masterClrMapping/>
  </p:clrMapOvr>
  <mc:AlternateContent xmlns:mc="http://schemas.openxmlformats.org/markup-compatibility/2006" xmlns:p14="http://schemas.microsoft.com/office/powerpoint/2010/main">
    <mc:Choice Requires="p14">
      <p:transition spd="slow" p14:dur="2000" advTm="53872"/>
    </mc:Choice>
    <mc:Fallback xmlns="">
      <p:transition spd="slow" advTm="5387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Effect transition="in" filter="blinds(horizontal)">
                                      <p:cBhvr>
                                        <p:cTn id="29"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P spid="4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67</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Tree>
    <p:custDataLst>
      <p:tags r:id="rId1"/>
    </p:custDataLst>
    <p:extLst>
      <p:ext uri="{BB962C8B-B14F-4D97-AF65-F5344CB8AC3E}">
        <p14:creationId xmlns:p14="http://schemas.microsoft.com/office/powerpoint/2010/main" val="3930751832"/>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chart seriesIdx="-3" categoryIdx="-3" bldStep="gridLegend"/>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graphicEl>
                                              <a:chart seriesIdx="3" categoryIdx="-4" bldStep="series"/>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Graphic spid="11" grpId="0" uiExpand="1">
        <p:bldSub>
          <a:bldChart bld="series"/>
        </p:bldSub>
      </p:bldGraphic>
      <p:bldP spid="13" grpId="0"/>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68</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Tree>
    <p:custDataLst>
      <p:tags r:id="rId1"/>
    </p:custDataLst>
    <p:extLst>
      <p:ext uri="{BB962C8B-B14F-4D97-AF65-F5344CB8AC3E}">
        <p14:creationId xmlns:p14="http://schemas.microsoft.com/office/powerpoint/2010/main" val="2971691425"/>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69</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
        <p:nvSpPr>
          <p:cNvPr id="16" name="TextBox 15">
            <a:extLst>
              <a:ext uri="{FF2B5EF4-FFF2-40B4-BE49-F238E27FC236}">
                <a16:creationId xmlns:a16="http://schemas.microsoft.com/office/drawing/2014/main" id="{740C887C-CC20-BF4C-9B5A-534A22561E1A}"/>
              </a:ext>
            </a:extLst>
          </p:cNvPr>
          <p:cNvSpPr txBox="1"/>
          <p:nvPr/>
        </p:nvSpPr>
        <p:spPr>
          <a:xfrm>
            <a:off x="416672" y="2901279"/>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3</a:t>
            </a:r>
          </a:p>
        </p:txBody>
      </p:sp>
    </p:spTree>
    <p:custDataLst>
      <p:tags r:id="rId1"/>
    </p:custDataLst>
    <p:extLst>
      <p:ext uri="{BB962C8B-B14F-4D97-AF65-F5344CB8AC3E}">
        <p14:creationId xmlns:p14="http://schemas.microsoft.com/office/powerpoint/2010/main" val="2648149385"/>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Memory Bottlenecks in the GPU </a:t>
            </a:r>
          </a:p>
        </p:txBody>
      </p:sp>
      <p:sp>
        <p:nvSpPr>
          <p:cNvPr id="3" name="Content Placeholder 2"/>
          <p:cNvSpPr>
            <a:spLocks noGrp="1"/>
          </p:cNvSpPr>
          <p:nvPr>
            <p:ph idx="1"/>
          </p:nvPr>
        </p:nvSpPr>
        <p:spPr>
          <a:xfrm>
            <a:off x="457200" y="1094944"/>
            <a:ext cx="8686800" cy="5517543"/>
          </a:xfrm>
        </p:spPr>
        <p:txBody>
          <a:bodyPr>
            <a:normAutofit/>
          </a:bodyPr>
          <a:lstStyle/>
          <a:p>
            <a:endParaRPr lang="en-US" dirty="0"/>
          </a:p>
          <a:p>
            <a:endParaRPr lang="en-US" dirty="0"/>
          </a:p>
          <a:p>
            <a:endParaRPr lang="en-US"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6" name="Content Placeholder 2">
            <a:extLst>
              <a:ext uri="{FF2B5EF4-FFF2-40B4-BE49-F238E27FC236}">
                <a16:creationId xmlns:a16="http://schemas.microsoft.com/office/drawing/2014/main" id="{CF4326E5-5C05-42AC-ACA0-08C9EACB8A47}"/>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r>
              <a:rPr lang="en-US" dirty="0"/>
              <a:t>Interference at the main memory</a:t>
            </a:r>
          </a:p>
          <a:p>
            <a:endParaRPr lang="en-US" sz="1200" dirty="0"/>
          </a:p>
          <a:p>
            <a:r>
              <a:rPr lang="en-US" dirty="0"/>
              <a:t>Limited TLB reach and high address translation latency</a:t>
            </a:r>
          </a:p>
          <a:p>
            <a:endParaRPr lang="en-US" sz="1200" dirty="0"/>
          </a:p>
          <a:p>
            <a:endParaRPr lang="en-US" dirty="0"/>
          </a:p>
          <a:p>
            <a:endParaRPr lang="en-US" dirty="0"/>
          </a:p>
        </p:txBody>
      </p:sp>
      <p:sp>
        <p:nvSpPr>
          <p:cNvPr id="7" name="Rectangle 6">
            <a:extLst>
              <a:ext uri="{FF2B5EF4-FFF2-40B4-BE49-F238E27FC236}">
                <a16:creationId xmlns:a16="http://schemas.microsoft.com/office/drawing/2014/main" id="{65FD48ED-43C3-4DDF-BA51-6C1B169EDB3C}"/>
              </a:ext>
            </a:extLst>
          </p:cNvPr>
          <p:cNvSpPr/>
          <p:nvPr/>
        </p:nvSpPr>
        <p:spPr>
          <a:xfrm>
            <a:off x="2059629" y="3219417"/>
            <a:ext cx="1606367" cy="480266"/>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GPU Core</a:t>
            </a:r>
          </a:p>
        </p:txBody>
      </p:sp>
      <p:sp>
        <p:nvSpPr>
          <p:cNvPr id="8" name="Rectangle 7">
            <a:extLst>
              <a:ext uri="{FF2B5EF4-FFF2-40B4-BE49-F238E27FC236}">
                <a16:creationId xmlns:a16="http://schemas.microsoft.com/office/drawing/2014/main" id="{1B225903-B713-43DD-8F8F-BF9724311361}"/>
              </a:ext>
            </a:extLst>
          </p:cNvPr>
          <p:cNvSpPr/>
          <p:nvPr/>
        </p:nvSpPr>
        <p:spPr>
          <a:xfrm>
            <a:off x="2059629" y="3711621"/>
            <a:ext cx="1606367" cy="271957"/>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Private TLB</a:t>
            </a:r>
          </a:p>
        </p:txBody>
      </p:sp>
      <p:cxnSp>
        <p:nvCxnSpPr>
          <p:cNvPr id="9" name="Straight Connector 8">
            <a:extLst>
              <a:ext uri="{FF2B5EF4-FFF2-40B4-BE49-F238E27FC236}">
                <a16:creationId xmlns:a16="http://schemas.microsoft.com/office/drawing/2014/main" id="{BA934E18-A97F-4FD8-B434-C3799CF54341}"/>
              </a:ext>
            </a:extLst>
          </p:cNvPr>
          <p:cNvCxnSpPr>
            <a:cxnSpLocks/>
          </p:cNvCxnSpPr>
          <p:nvPr/>
        </p:nvCxnSpPr>
        <p:spPr>
          <a:xfrm>
            <a:off x="202509" y="978150"/>
            <a:ext cx="8481614"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39107AB6-3B57-4A8E-911C-B60CA14C6211}"/>
              </a:ext>
            </a:extLst>
          </p:cNvPr>
          <p:cNvSpPr/>
          <p:nvPr/>
        </p:nvSpPr>
        <p:spPr>
          <a:xfrm>
            <a:off x="5677571" y="3219416"/>
            <a:ext cx="1606367" cy="480266"/>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GPU Core</a:t>
            </a:r>
          </a:p>
        </p:txBody>
      </p:sp>
      <p:sp>
        <p:nvSpPr>
          <p:cNvPr id="12" name="Rectangle 11">
            <a:extLst>
              <a:ext uri="{FF2B5EF4-FFF2-40B4-BE49-F238E27FC236}">
                <a16:creationId xmlns:a16="http://schemas.microsoft.com/office/drawing/2014/main" id="{4F96B9E2-A31C-422A-B0D9-E0E32B1A587B}"/>
              </a:ext>
            </a:extLst>
          </p:cNvPr>
          <p:cNvSpPr/>
          <p:nvPr/>
        </p:nvSpPr>
        <p:spPr>
          <a:xfrm>
            <a:off x="3871286" y="3219417"/>
            <a:ext cx="1606367" cy="480266"/>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GPU Core</a:t>
            </a:r>
          </a:p>
        </p:txBody>
      </p:sp>
      <p:sp>
        <p:nvSpPr>
          <p:cNvPr id="13" name="Rectangle 12">
            <a:extLst>
              <a:ext uri="{FF2B5EF4-FFF2-40B4-BE49-F238E27FC236}">
                <a16:creationId xmlns:a16="http://schemas.microsoft.com/office/drawing/2014/main" id="{67D1FF41-615E-4D16-9826-167EF0E372AC}"/>
              </a:ext>
            </a:extLst>
          </p:cNvPr>
          <p:cNvSpPr/>
          <p:nvPr/>
        </p:nvSpPr>
        <p:spPr>
          <a:xfrm>
            <a:off x="277586" y="3222180"/>
            <a:ext cx="1606367" cy="480266"/>
          </a:xfrm>
          <a:prstGeom prst="rect">
            <a:avLst/>
          </a:prstGeom>
          <a:solidFill>
            <a:schemeClr val="accent5">
              <a:lumMod val="7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GPU Core</a:t>
            </a:r>
          </a:p>
        </p:txBody>
      </p:sp>
      <p:sp>
        <p:nvSpPr>
          <p:cNvPr id="14" name="Rectangle 13">
            <a:extLst>
              <a:ext uri="{FF2B5EF4-FFF2-40B4-BE49-F238E27FC236}">
                <a16:creationId xmlns:a16="http://schemas.microsoft.com/office/drawing/2014/main" id="{0A6C3EAF-5121-46DE-A37E-95CC23116118}"/>
              </a:ext>
            </a:extLst>
          </p:cNvPr>
          <p:cNvSpPr/>
          <p:nvPr/>
        </p:nvSpPr>
        <p:spPr>
          <a:xfrm>
            <a:off x="2426954" y="4266843"/>
            <a:ext cx="2153459" cy="350464"/>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Shared TLB</a:t>
            </a:r>
          </a:p>
        </p:txBody>
      </p:sp>
      <p:sp>
        <p:nvSpPr>
          <p:cNvPr id="15" name="Rectangle 14">
            <a:extLst>
              <a:ext uri="{FF2B5EF4-FFF2-40B4-BE49-F238E27FC236}">
                <a16:creationId xmlns:a16="http://schemas.microsoft.com/office/drawing/2014/main" id="{50CCF990-ECA1-43B9-9EA6-E2116C37E56B}"/>
              </a:ext>
            </a:extLst>
          </p:cNvPr>
          <p:cNvSpPr/>
          <p:nvPr/>
        </p:nvSpPr>
        <p:spPr>
          <a:xfrm>
            <a:off x="277586" y="3714384"/>
            <a:ext cx="1606367" cy="271957"/>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Private TLB</a:t>
            </a:r>
          </a:p>
        </p:txBody>
      </p:sp>
      <p:sp>
        <p:nvSpPr>
          <p:cNvPr id="16" name="Rectangle 15">
            <a:extLst>
              <a:ext uri="{FF2B5EF4-FFF2-40B4-BE49-F238E27FC236}">
                <a16:creationId xmlns:a16="http://schemas.microsoft.com/office/drawing/2014/main" id="{3F538AB2-9020-42A5-887C-2AFBBD0C49F4}"/>
              </a:ext>
            </a:extLst>
          </p:cNvPr>
          <p:cNvSpPr/>
          <p:nvPr/>
        </p:nvSpPr>
        <p:spPr>
          <a:xfrm>
            <a:off x="1934800" y="4864466"/>
            <a:ext cx="3042089" cy="300213"/>
          </a:xfrm>
          <a:prstGeom prst="rect">
            <a:avLst/>
          </a:prstGeom>
          <a:solidFill>
            <a:schemeClr val="accent4">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Page Table Walkers</a:t>
            </a:r>
          </a:p>
        </p:txBody>
      </p:sp>
      <p:sp>
        <p:nvSpPr>
          <p:cNvPr id="17" name="Rectangle 16">
            <a:extLst>
              <a:ext uri="{FF2B5EF4-FFF2-40B4-BE49-F238E27FC236}">
                <a16:creationId xmlns:a16="http://schemas.microsoft.com/office/drawing/2014/main" id="{99AA9928-8BCB-45BA-BBF0-04E337039568}"/>
              </a:ext>
            </a:extLst>
          </p:cNvPr>
          <p:cNvSpPr/>
          <p:nvPr/>
        </p:nvSpPr>
        <p:spPr>
          <a:xfrm>
            <a:off x="2019769" y="5517907"/>
            <a:ext cx="2849196" cy="592322"/>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Page Table</a:t>
            </a:r>
          </a:p>
          <a:p>
            <a:pPr algn="ctr"/>
            <a:r>
              <a:rPr lang="en-US" sz="2000" b="1" i="1" dirty="0">
                <a:solidFill>
                  <a:schemeClr val="tx1"/>
                </a:solidFill>
              </a:rPr>
              <a:t>(Main memory)</a:t>
            </a:r>
          </a:p>
        </p:txBody>
      </p:sp>
      <p:sp>
        <p:nvSpPr>
          <p:cNvPr id="18" name="Rectangle 17">
            <a:extLst>
              <a:ext uri="{FF2B5EF4-FFF2-40B4-BE49-F238E27FC236}">
                <a16:creationId xmlns:a16="http://schemas.microsoft.com/office/drawing/2014/main" id="{FFE767A3-18C7-4B5C-AF23-600A4781F961}"/>
              </a:ext>
            </a:extLst>
          </p:cNvPr>
          <p:cNvSpPr/>
          <p:nvPr/>
        </p:nvSpPr>
        <p:spPr>
          <a:xfrm>
            <a:off x="3871285" y="3711679"/>
            <a:ext cx="1606367" cy="271957"/>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Private TLB</a:t>
            </a:r>
          </a:p>
        </p:txBody>
      </p:sp>
      <p:sp>
        <p:nvSpPr>
          <p:cNvPr id="19" name="Rectangle 18">
            <a:extLst>
              <a:ext uri="{FF2B5EF4-FFF2-40B4-BE49-F238E27FC236}">
                <a16:creationId xmlns:a16="http://schemas.microsoft.com/office/drawing/2014/main" id="{00619C85-5E75-4E91-9AA8-63EF3B02EA9C}"/>
              </a:ext>
            </a:extLst>
          </p:cNvPr>
          <p:cNvSpPr/>
          <p:nvPr/>
        </p:nvSpPr>
        <p:spPr>
          <a:xfrm>
            <a:off x="5677571" y="3717707"/>
            <a:ext cx="1606367" cy="271957"/>
          </a:xfrm>
          <a:prstGeom prst="rect">
            <a:avLst/>
          </a:prstGeom>
          <a:solidFill>
            <a:schemeClr val="accent4">
              <a:lumMod val="40000"/>
              <a:lumOff val="6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Private TLB</a:t>
            </a:r>
          </a:p>
        </p:txBody>
      </p:sp>
      <p:sp>
        <p:nvSpPr>
          <p:cNvPr id="20" name="Arrow: Down 19">
            <a:extLst>
              <a:ext uri="{FF2B5EF4-FFF2-40B4-BE49-F238E27FC236}">
                <a16:creationId xmlns:a16="http://schemas.microsoft.com/office/drawing/2014/main" id="{95C08224-A962-4DAD-8ECE-34695B3A92F5}"/>
              </a:ext>
            </a:extLst>
          </p:cNvPr>
          <p:cNvSpPr/>
          <p:nvPr/>
        </p:nvSpPr>
        <p:spPr>
          <a:xfrm>
            <a:off x="2620090" y="4044516"/>
            <a:ext cx="184223" cy="216622"/>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1" name="Arrow: Down 20">
            <a:extLst>
              <a:ext uri="{FF2B5EF4-FFF2-40B4-BE49-F238E27FC236}">
                <a16:creationId xmlns:a16="http://schemas.microsoft.com/office/drawing/2014/main" id="{D490F1D4-78F3-47E9-B14C-7C694B482DC7}"/>
              </a:ext>
            </a:extLst>
          </p:cNvPr>
          <p:cNvSpPr/>
          <p:nvPr/>
        </p:nvSpPr>
        <p:spPr>
          <a:xfrm>
            <a:off x="3250709" y="5285995"/>
            <a:ext cx="442502" cy="188838"/>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2" name="Arrow: Down 21">
            <a:extLst>
              <a:ext uri="{FF2B5EF4-FFF2-40B4-BE49-F238E27FC236}">
                <a16:creationId xmlns:a16="http://schemas.microsoft.com/office/drawing/2014/main" id="{45266863-46A0-4A31-A469-ABDE4C497F66}"/>
              </a:ext>
            </a:extLst>
          </p:cNvPr>
          <p:cNvSpPr/>
          <p:nvPr/>
        </p:nvSpPr>
        <p:spPr>
          <a:xfrm>
            <a:off x="3156089" y="4032674"/>
            <a:ext cx="184223" cy="216622"/>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Arrow: Down 22">
            <a:extLst>
              <a:ext uri="{FF2B5EF4-FFF2-40B4-BE49-F238E27FC236}">
                <a16:creationId xmlns:a16="http://schemas.microsoft.com/office/drawing/2014/main" id="{810CDB77-1F5D-483A-B294-328A66BECFC2}"/>
              </a:ext>
            </a:extLst>
          </p:cNvPr>
          <p:cNvSpPr/>
          <p:nvPr/>
        </p:nvSpPr>
        <p:spPr>
          <a:xfrm>
            <a:off x="3694409" y="4044516"/>
            <a:ext cx="184223" cy="216622"/>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4" name="Arrow: Down 23">
            <a:extLst>
              <a:ext uri="{FF2B5EF4-FFF2-40B4-BE49-F238E27FC236}">
                <a16:creationId xmlns:a16="http://schemas.microsoft.com/office/drawing/2014/main" id="{1868C5B8-349D-4C9B-B1E2-6D21BC8ADD96}"/>
              </a:ext>
            </a:extLst>
          </p:cNvPr>
          <p:cNvSpPr/>
          <p:nvPr/>
        </p:nvSpPr>
        <p:spPr>
          <a:xfrm>
            <a:off x="4230408" y="4032674"/>
            <a:ext cx="184223" cy="216622"/>
          </a:xfrm>
          <a:prstGeom prst="downArrow">
            <a:avLst/>
          </a:prstGeom>
          <a:solidFill>
            <a:schemeClr val="bg1">
              <a:lumMod val="85000"/>
            </a:schemeClr>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cxnSp>
        <p:nvCxnSpPr>
          <p:cNvPr id="25" name="Straight Arrow Connector 24">
            <a:extLst>
              <a:ext uri="{FF2B5EF4-FFF2-40B4-BE49-F238E27FC236}">
                <a16:creationId xmlns:a16="http://schemas.microsoft.com/office/drawing/2014/main" id="{CE71DEDB-D566-4718-AB9E-9B4386D239F6}"/>
              </a:ext>
            </a:extLst>
          </p:cNvPr>
          <p:cNvCxnSpPr>
            <a:cxnSpLocks/>
          </p:cNvCxnSpPr>
          <p:nvPr/>
        </p:nvCxnSpPr>
        <p:spPr>
          <a:xfrm>
            <a:off x="136717" y="4140985"/>
            <a:ext cx="847330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sp>
        <p:nvSpPr>
          <p:cNvPr id="26" name="Arrow: Down 25">
            <a:extLst>
              <a:ext uri="{FF2B5EF4-FFF2-40B4-BE49-F238E27FC236}">
                <a16:creationId xmlns:a16="http://schemas.microsoft.com/office/drawing/2014/main" id="{D414EBE2-E574-4A16-8F2D-593221046A11}"/>
              </a:ext>
            </a:extLst>
          </p:cNvPr>
          <p:cNvSpPr/>
          <p:nvPr/>
        </p:nvSpPr>
        <p:spPr>
          <a:xfrm>
            <a:off x="2620090" y="4044516"/>
            <a:ext cx="184223" cy="216622"/>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7" name="Arrow: Down 26">
            <a:extLst>
              <a:ext uri="{FF2B5EF4-FFF2-40B4-BE49-F238E27FC236}">
                <a16:creationId xmlns:a16="http://schemas.microsoft.com/office/drawing/2014/main" id="{16406C2A-CED9-426B-99D9-7A2361381C94}"/>
              </a:ext>
            </a:extLst>
          </p:cNvPr>
          <p:cNvSpPr/>
          <p:nvPr/>
        </p:nvSpPr>
        <p:spPr>
          <a:xfrm>
            <a:off x="3156089" y="4032674"/>
            <a:ext cx="184223" cy="216622"/>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8" name="Arrow: Down 27">
            <a:extLst>
              <a:ext uri="{FF2B5EF4-FFF2-40B4-BE49-F238E27FC236}">
                <a16:creationId xmlns:a16="http://schemas.microsoft.com/office/drawing/2014/main" id="{70E0B227-4C23-450C-A458-D61C9B90DC95}"/>
              </a:ext>
            </a:extLst>
          </p:cNvPr>
          <p:cNvSpPr/>
          <p:nvPr/>
        </p:nvSpPr>
        <p:spPr>
          <a:xfrm>
            <a:off x="3694409" y="4044516"/>
            <a:ext cx="184223" cy="216622"/>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9" name="Arrow: Down 28">
            <a:extLst>
              <a:ext uri="{FF2B5EF4-FFF2-40B4-BE49-F238E27FC236}">
                <a16:creationId xmlns:a16="http://schemas.microsoft.com/office/drawing/2014/main" id="{FC2AB757-0FF6-438F-BD86-615E3153BCD8}"/>
              </a:ext>
            </a:extLst>
          </p:cNvPr>
          <p:cNvSpPr/>
          <p:nvPr/>
        </p:nvSpPr>
        <p:spPr>
          <a:xfrm>
            <a:off x="4230408" y="4032674"/>
            <a:ext cx="184223" cy="216622"/>
          </a:xfrm>
          <a:prstGeom prst="downArrow">
            <a:avLst/>
          </a:prstGeom>
          <a:solidFill>
            <a:srgbClr val="FF0000"/>
          </a:solid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0" name="Arrow: Up-Down 29">
            <a:extLst>
              <a:ext uri="{FF2B5EF4-FFF2-40B4-BE49-F238E27FC236}">
                <a16:creationId xmlns:a16="http://schemas.microsoft.com/office/drawing/2014/main" id="{87AD9D74-7B29-46B6-95FD-DFC1CB22E5D4}"/>
              </a:ext>
            </a:extLst>
          </p:cNvPr>
          <p:cNvSpPr/>
          <p:nvPr/>
        </p:nvSpPr>
        <p:spPr>
          <a:xfrm>
            <a:off x="2763165" y="4622314"/>
            <a:ext cx="74547" cy="214332"/>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1" name="Arrow: Up-Down 30">
            <a:extLst>
              <a:ext uri="{FF2B5EF4-FFF2-40B4-BE49-F238E27FC236}">
                <a16:creationId xmlns:a16="http://schemas.microsoft.com/office/drawing/2014/main" id="{189AF6AE-B9E8-4171-A50B-57405E84D97B}"/>
              </a:ext>
            </a:extLst>
          </p:cNvPr>
          <p:cNvSpPr/>
          <p:nvPr/>
        </p:nvSpPr>
        <p:spPr>
          <a:xfrm>
            <a:off x="3040394" y="4622790"/>
            <a:ext cx="74547" cy="214332"/>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2" name="Arrow: Up-Down 31">
            <a:extLst>
              <a:ext uri="{FF2B5EF4-FFF2-40B4-BE49-F238E27FC236}">
                <a16:creationId xmlns:a16="http://schemas.microsoft.com/office/drawing/2014/main" id="{F51E0AE6-7D8F-4E88-A007-8C88B94004C2}"/>
              </a:ext>
            </a:extLst>
          </p:cNvPr>
          <p:cNvSpPr/>
          <p:nvPr/>
        </p:nvSpPr>
        <p:spPr>
          <a:xfrm>
            <a:off x="3317623" y="4621362"/>
            <a:ext cx="74547" cy="214332"/>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3" name="Arrow: Up-Down 32">
            <a:extLst>
              <a:ext uri="{FF2B5EF4-FFF2-40B4-BE49-F238E27FC236}">
                <a16:creationId xmlns:a16="http://schemas.microsoft.com/office/drawing/2014/main" id="{D1068A4C-9A11-442C-BF7C-00F2FE63F31E}"/>
              </a:ext>
            </a:extLst>
          </p:cNvPr>
          <p:cNvSpPr/>
          <p:nvPr/>
        </p:nvSpPr>
        <p:spPr>
          <a:xfrm>
            <a:off x="3594852" y="4621838"/>
            <a:ext cx="74547" cy="214332"/>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4" name="Arrow: Up-Down 33">
            <a:extLst>
              <a:ext uri="{FF2B5EF4-FFF2-40B4-BE49-F238E27FC236}">
                <a16:creationId xmlns:a16="http://schemas.microsoft.com/office/drawing/2014/main" id="{FA640445-43B4-42B0-BD44-E1B5048C28DB}"/>
              </a:ext>
            </a:extLst>
          </p:cNvPr>
          <p:cNvSpPr/>
          <p:nvPr/>
        </p:nvSpPr>
        <p:spPr>
          <a:xfrm>
            <a:off x="3879775" y="4620886"/>
            <a:ext cx="74547" cy="214332"/>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5" name="Arrow: Up-Down 34">
            <a:extLst>
              <a:ext uri="{FF2B5EF4-FFF2-40B4-BE49-F238E27FC236}">
                <a16:creationId xmlns:a16="http://schemas.microsoft.com/office/drawing/2014/main" id="{C5132461-6CEB-4C24-8EB7-4A95FCA0D966}"/>
              </a:ext>
            </a:extLst>
          </p:cNvPr>
          <p:cNvSpPr/>
          <p:nvPr/>
        </p:nvSpPr>
        <p:spPr>
          <a:xfrm>
            <a:off x="4157004" y="4621362"/>
            <a:ext cx="74547" cy="214332"/>
          </a:xfrm>
          <a:prstGeom prst="upDownArrow">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6" name="Arrow: Up-Down 35">
            <a:extLst>
              <a:ext uri="{FF2B5EF4-FFF2-40B4-BE49-F238E27FC236}">
                <a16:creationId xmlns:a16="http://schemas.microsoft.com/office/drawing/2014/main" id="{72B96368-07D6-4457-A82C-D62F8A8C3937}"/>
              </a:ext>
            </a:extLst>
          </p:cNvPr>
          <p:cNvSpPr/>
          <p:nvPr/>
        </p:nvSpPr>
        <p:spPr>
          <a:xfrm>
            <a:off x="2762022" y="4622314"/>
            <a:ext cx="74547" cy="2143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7" name="Arrow: Up-Down 36">
            <a:extLst>
              <a:ext uri="{FF2B5EF4-FFF2-40B4-BE49-F238E27FC236}">
                <a16:creationId xmlns:a16="http://schemas.microsoft.com/office/drawing/2014/main" id="{378CEC38-AC78-4AB3-AC37-E3AF89C3E3FF}"/>
              </a:ext>
            </a:extLst>
          </p:cNvPr>
          <p:cNvSpPr/>
          <p:nvPr/>
        </p:nvSpPr>
        <p:spPr>
          <a:xfrm>
            <a:off x="3039251" y="4622790"/>
            <a:ext cx="74547" cy="2143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8" name="Arrow: Up-Down 37">
            <a:extLst>
              <a:ext uri="{FF2B5EF4-FFF2-40B4-BE49-F238E27FC236}">
                <a16:creationId xmlns:a16="http://schemas.microsoft.com/office/drawing/2014/main" id="{C5782C2E-A09E-429B-811D-50E6FED94D3D}"/>
              </a:ext>
            </a:extLst>
          </p:cNvPr>
          <p:cNvSpPr/>
          <p:nvPr/>
        </p:nvSpPr>
        <p:spPr>
          <a:xfrm>
            <a:off x="3316480" y="4621362"/>
            <a:ext cx="74547" cy="2143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Arrow: Up-Down 38">
            <a:extLst>
              <a:ext uri="{FF2B5EF4-FFF2-40B4-BE49-F238E27FC236}">
                <a16:creationId xmlns:a16="http://schemas.microsoft.com/office/drawing/2014/main" id="{72DDBDED-6F75-4796-B887-0E1CD5FFAC48}"/>
              </a:ext>
            </a:extLst>
          </p:cNvPr>
          <p:cNvSpPr/>
          <p:nvPr/>
        </p:nvSpPr>
        <p:spPr>
          <a:xfrm>
            <a:off x="3593709" y="4621838"/>
            <a:ext cx="74547" cy="2143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0" name="Arrow: Up-Down 39">
            <a:extLst>
              <a:ext uri="{FF2B5EF4-FFF2-40B4-BE49-F238E27FC236}">
                <a16:creationId xmlns:a16="http://schemas.microsoft.com/office/drawing/2014/main" id="{CF8BB40F-C1E6-481B-9755-FAED8EC1514D}"/>
              </a:ext>
            </a:extLst>
          </p:cNvPr>
          <p:cNvSpPr/>
          <p:nvPr/>
        </p:nvSpPr>
        <p:spPr>
          <a:xfrm>
            <a:off x="3878632" y="4620886"/>
            <a:ext cx="74547" cy="2143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Arrow: Up-Down 40">
            <a:extLst>
              <a:ext uri="{FF2B5EF4-FFF2-40B4-BE49-F238E27FC236}">
                <a16:creationId xmlns:a16="http://schemas.microsoft.com/office/drawing/2014/main" id="{3B7412DA-508F-42B3-8EDF-6D32A0004E65}"/>
              </a:ext>
            </a:extLst>
          </p:cNvPr>
          <p:cNvSpPr/>
          <p:nvPr/>
        </p:nvSpPr>
        <p:spPr>
          <a:xfrm>
            <a:off x="4155861" y="4621362"/>
            <a:ext cx="74547" cy="2143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2" name="Rounded Rectangle 163">
            <a:extLst>
              <a:ext uri="{FF2B5EF4-FFF2-40B4-BE49-F238E27FC236}">
                <a16:creationId xmlns:a16="http://schemas.microsoft.com/office/drawing/2014/main" id="{60EB53BA-C6AA-4463-B1A6-9CB6F0FBFE47}"/>
              </a:ext>
            </a:extLst>
          </p:cNvPr>
          <p:cNvSpPr/>
          <p:nvPr/>
        </p:nvSpPr>
        <p:spPr>
          <a:xfrm>
            <a:off x="4414631" y="4215926"/>
            <a:ext cx="2617641" cy="40371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0000"/>
                </a:solidFill>
              </a:rPr>
              <a:t>Limited TLB reach</a:t>
            </a:r>
          </a:p>
        </p:txBody>
      </p:sp>
      <p:sp>
        <p:nvSpPr>
          <p:cNvPr id="43" name="Rounded Rectangle 163">
            <a:extLst>
              <a:ext uri="{FF2B5EF4-FFF2-40B4-BE49-F238E27FC236}">
                <a16:creationId xmlns:a16="http://schemas.microsoft.com/office/drawing/2014/main" id="{0FB45A30-F59C-4F5A-BD1E-12CE710D4F99}"/>
              </a:ext>
            </a:extLst>
          </p:cNvPr>
          <p:cNvSpPr/>
          <p:nvPr/>
        </p:nvSpPr>
        <p:spPr>
          <a:xfrm>
            <a:off x="-343548" y="5052537"/>
            <a:ext cx="2723233" cy="88996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0000"/>
                </a:solidFill>
              </a:rPr>
              <a:t>High latency page walks</a:t>
            </a:r>
          </a:p>
        </p:txBody>
      </p:sp>
      <p:sp>
        <p:nvSpPr>
          <p:cNvPr id="45" name="Rectangle 44">
            <a:extLst>
              <a:ext uri="{FF2B5EF4-FFF2-40B4-BE49-F238E27FC236}">
                <a16:creationId xmlns:a16="http://schemas.microsoft.com/office/drawing/2014/main" id="{5BB62EA0-DE6A-4CDD-9A66-213BE50B9487}"/>
              </a:ext>
            </a:extLst>
          </p:cNvPr>
          <p:cNvSpPr/>
          <p:nvPr/>
        </p:nvSpPr>
        <p:spPr>
          <a:xfrm>
            <a:off x="2019769" y="6113984"/>
            <a:ext cx="2849196" cy="629264"/>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Data </a:t>
            </a:r>
          </a:p>
          <a:p>
            <a:pPr algn="ctr"/>
            <a:r>
              <a:rPr lang="en-US" sz="2000" b="1" i="1" dirty="0">
                <a:solidFill>
                  <a:schemeClr val="tx1"/>
                </a:solidFill>
              </a:rPr>
              <a:t>(Main Memory)</a:t>
            </a:r>
          </a:p>
        </p:txBody>
      </p:sp>
      <p:sp>
        <p:nvSpPr>
          <p:cNvPr id="48" name="Rounded Rectangle 163">
            <a:extLst>
              <a:ext uri="{FF2B5EF4-FFF2-40B4-BE49-F238E27FC236}">
                <a16:creationId xmlns:a16="http://schemas.microsoft.com/office/drawing/2014/main" id="{C5037B4A-B6D6-4F10-98AC-B022F22E38AA}"/>
              </a:ext>
            </a:extLst>
          </p:cNvPr>
          <p:cNvSpPr/>
          <p:nvPr/>
        </p:nvSpPr>
        <p:spPr>
          <a:xfrm>
            <a:off x="7361105" y="3812314"/>
            <a:ext cx="1656084" cy="35613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Private</a:t>
            </a:r>
          </a:p>
        </p:txBody>
      </p:sp>
      <p:sp>
        <p:nvSpPr>
          <p:cNvPr id="49" name="Rounded Rectangle 163">
            <a:extLst>
              <a:ext uri="{FF2B5EF4-FFF2-40B4-BE49-F238E27FC236}">
                <a16:creationId xmlns:a16="http://schemas.microsoft.com/office/drawing/2014/main" id="{C6788F14-E38F-4497-855D-F033B7BE9153}"/>
              </a:ext>
            </a:extLst>
          </p:cNvPr>
          <p:cNvSpPr/>
          <p:nvPr/>
        </p:nvSpPr>
        <p:spPr>
          <a:xfrm>
            <a:off x="7361105" y="4133137"/>
            <a:ext cx="1656084" cy="35613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Shared</a:t>
            </a:r>
          </a:p>
        </p:txBody>
      </p:sp>
      <p:sp>
        <p:nvSpPr>
          <p:cNvPr id="46" name="Slide Number Placeholder 3">
            <a:extLst>
              <a:ext uri="{FF2B5EF4-FFF2-40B4-BE49-F238E27FC236}">
                <a16:creationId xmlns:a16="http://schemas.microsoft.com/office/drawing/2014/main" id="{A96AEC5C-ED82-41F7-83AD-F4187F1288BC}"/>
              </a:ext>
            </a:extLst>
          </p:cNvPr>
          <p:cNvSpPr>
            <a:spLocks noGrp="1"/>
          </p:cNvSpPr>
          <p:nvPr>
            <p:ph type="sldNum" sz="quarter" idx="12"/>
          </p:nvPr>
        </p:nvSpPr>
        <p:spPr>
          <a:xfrm>
            <a:off x="6457950" y="6356351"/>
            <a:ext cx="2057400" cy="365125"/>
          </a:xfrm>
        </p:spPr>
        <p:txBody>
          <a:bodyPr/>
          <a:lstStyle/>
          <a:p>
            <a:fld id="{9E8CE333-791E-B247-B0D8-81D7ACF2F196}" type="slidenum">
              <a:rPr lang="en-US" smtClean="0"/>
              <a:pPr/>
              <a:t>7</a:t>
            </a:fld>
            <a:endParaRPr lang="en-US"/>
          </a:p>
        </p:txBody>
      </p:sp>
    </p:spTree>
    <p:extLst>
      <p:ext uri="{BB962C8B-B14F-4D97-AF65-F5344CB8AC3E}">
        <p14:creationId xmlns:p14="http://schemas.microsoft.com/office/powerpoint/2010/main" val="2933093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randombar(horizontal)">
                                      <p:cBhvr>
                                        <p:cTn id="19" dur="500"/>
                                        <p:tgtEl>
                                          <p:spTgt spid="1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randombar(horizontal)">
                                      <p:cBhvr>
                                        <p:cTn id="25" dur="500"/>
                                        <p:tgtEl>
                                          <p:spTgt spid="11"/>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randombar(horizontal)">
                                      <p:cBhvr>
                                        <p:cTn id="28" dur="500"/>
                                        <p:tgtEl>
                                          <p:spTgt spid="19"/>
                                        </p:tgtEl>
                                      </p:cBhvr>
                                    </p:animEffect>
                                  </p:childTnLst>
                                </p:cTn>
                              </p:par>
                              <p:par>
                                <p:cTn id="29" presetID="14" presetClass="entr" presetSubtype="10" fill="hold" nodeType="with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randombar(horizontal)">
                                      <p:cBhvr>
                                        <p:cTn id="31" dur="500"/>
                                        <p:tgtEl>
                                          <p:spTgt spid="2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blinds(horizontal)">
                                      <p:cBhvr>
                                        <p:cTn id="34" dur="500"/>
                                        <p:tgtEl>
                                          <p:spTgt spid="48"/>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blinds(horizontal)">
                                      <p:cBhvr>
                                        <p:cTn id="37" dur="500"/>
                                        <p:tgtEl>
                                          <p:spTgt spid="49"/>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Effect transition="in" filter="randombar(horizontal)">
                                      <p:cBhvr>
                                        <p:cTn id="40" dur="500"/>
                                        <p:tgtEl>
                                          <p:spTgt spid="14"/>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randombar(horizontal)">
                                      <p:cBhvr>
                                        <p:cTn id="43" dur="500"/>
                                        <p:tgtEl>
                                          <p:spTgt spid="20"/>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2"/>
                                        </p:tgtEl>
                                        <p:attrNameLst>
                                          <p:attrName>style.visibility</p:attrName>
                                        </p:attrNameLst>
                                      </p:cBhvr>
                                      <p:to>
                                        <p:strVal val="visible"/>
                                      </p:to>
                                    </p:set>
                                    <p:animEffect transition="in" filter="randombar(horizontal)">
                                      <p:cBhvr>
                                        <p:cTn id="46" dur="500"/>
                                        <p:tgtEl>
                                          <p:spTgt spid="22"/>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randombar(horizontal)">
                                      <p:cBhvr>
                                        <p:cTn id="49" dur="500"/>
                                        <p:tgtEl>
                                          <p:spTgt spid="23"/>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24"/>
                                        </p:tgtEl>
                                        <p:attrNameLst>
                                          <p:attrName>style.visibility</p:attrName>
                                        </p:attrNameLst>
                                      </p:cBhvr>
                                      <p:to>
                                        <p:strVal val="visible"/>
                                      </p:to>
                                    </p:set>
                                    <p:animEffect transition="in" filter="randombar(horizontal)">
                                      <p:cBhvr>
                                        <p:cTn id="52" dur="500"/>
                                        <p:tgtEl>
                                          <p:spTgt spid="24"/>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randombar(horizontal)">
                                      <p:cBhvr>
                                        <p:cTn id="55" dur="500"/>
                                        <p:tgtEl>
                                          <p:spTgt spid="29"/>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randombar(horizontal)">
                                      <p:cBhvr>
                                        <p:cTn id="58" dur="500"/>
                                        <p:tgtEl>
                                          <p:spTgt spid="28"/>
                                        </p:tgtEl>
                                      </p:cBhvr>
                                    </p:animEffect>
                                  </p:childTnLst>
                                </p:cTn>
                              </p:par>
                              <p:par>
                                <p:cTn id="59" presetID="14" presetClass="entr" presetSubtype="10" fill="hold" grpId="0" nodeType="withEffect">
                                  <p:stCondLst>
                                    <p:cond delay="0"/>
                                  </p:stCondLst>
                                  <p:childTnLst>
                                    <p:set>
                                      <p:cBhvr>
                                        <p:cTn id="60" dur="1" fill="hold">
                                          <p:stCondLst>
                                            <p:cond delay="0"/>
                                          </p:stCondLst>
                                        </p:cTn>
                                        <p:tgtEl>
                                          <p:spTgt spid="27"/>
                                        </p:tgtEl>
                                        <p:attrNameLst>
                                          <p:attrName>style.visibility</p:attrName>
                                        </p:attrNameLst>
                                      </p:cBhvr>
                                      <p:to>
                                        <p:strVal val="visible"/>
                                      </p:to>
                                    </p:set>
                                    <p:animEffect transition="in" filter="randombar(horizontal)">
                                      <p:cBhvr>
                                        <p:cTn id="61" dur="500"/>
                                        <p:tgtEl>
                                          <p:spTgt spid="27"/>
                                        </p:tgtEl>
                                      </p:cBhvr>
                                    </p:animEffect>
                                  </p:childTnLst>
                                </p:cTn>
                              </p:par>
                              <p:par>
                                <p:cTn id="62" presetID="14" presetClass="entr" presetSubtype="1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randombar(horizontal)">
                                      <p:cBhvr>
                                        <p:cTn id="64" dur="500"/>
                                        <p:tgtEl>
                                          <p:spTgt spid="26"/>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Effect transition="in" filter="randombar(horizontal)">
                                      <p:cBhvr>
                                        <p:cTn id="67" dur="500"/>
                                        <p:tgtEl>
                                          <p:spTgt spid="2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16"/>
                                        </p:tgtEl>
                                        <p:attrNameLst>
                                          <p:attrName>style.visibility</p:attrName>
                                        </p:attrNameLst>
                                      </p:cBhvr>
                                      <p:to>
                                        <p:strVal val="visible"/>
                                      </p:to>
                                    </p:set>
                                    <p:animEffect transition="in" filter="randombar(horizontal)">
                                      <p:cBhvr>
                                        <p:cTn id="70" dur="500"/>
                                        <p:tgtEl>
                                          <p:spTgt spid="16"/>
                                        </p:tgtEl>
                                      </p:cBhvr>
                                    </p:animEffect>
                                  </p:childTnLst>
                                </p:cTn>
                              </p:par>
                              <p:par>
                                <p:cTn id="71" presetID="14" presetClass="entr" presetSubtype="10" fill="hold" grpId="0"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randombar(horizontal)">
                                      <p:cBhvr>
                                        <p:cTn id="73" dur="500"/>
                                        <p:tgtEl>
                                          <p:spTgt spid="17"/>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30"/>
                                        </p:tgtEl>
                                        <p:attrNameLst>
                                          <p:attrName>style.visibility</p:attrName>
                                        </p:attrNameLst>
                                      </p:cBhvr>
                                      <p:to>
                                        <p:strVal val="visible"/>
                                      </p:to>
                                    </p:set>
                                    <p:animEffect transition="in" filter="randombar(horizontal)">
                                      <p:cBhvr>
                                        <p:cTn id="76" dur="500"/>
                                        <p:tgtEl>
                                          <p:spTgt spid="3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randombar(horizontal)">
                                      <p:cBhvr>
                                        <p:cTn id="79" dur="500"/>
                                        <p:tgtEl>
                                          <p:spTgt spid="3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32"/>
                                        </p:tgtEl>
                                        <p:attrNameLst>
                                          <p:attrName>style.visibility</p:attrName>
                                        </p:attrNameLst>
                                      </p:cBhvr>
                                      <p:to>
                                        <p:strVal val="visible"/>
                                      </p:to>
                                    </p:set>
                                    <p:animEffect transition="in" filter="randombar(horizontal)">
                                      <p:cBhvr>
                                        <p:cTn id="82" dur="500"/>
                                        <p:tgtEl>
                                          <p:spTgt spid="32"/>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33"/>
                                        </p:tgtEl>
                                        <p:attrNameLst>
                                          <p:attrName>style.visibility</p:attrName>
                                        </p:attrNameLst>
                                      </p:cBhvr>
                                      <p:to>
                                        <p:strVal val="visible"/>
                                      </p:to>
                                    </p:set>
                                    <p:animEffect transition="in" filter="randombar(horizontal)">
                                      <p:cBhvr>
                                        <p:cTn id="85" dur="500"/>
                                        <p:tgtEl>
                                          <p:spTgt spid="33"/>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34"/>
                                        </p:tgtEl>
                                        <p:attrNameLst>
                                          <p:attrName>style.visibility</p:attrName>
                                        </p:attrNameLst>
                                      </p:cBhvr>
                                      <p:to>
                                        <p:strVal val="visible"/>
                                      </p:to>
                                    </p:set>
                                    <p:animEffect transition="in" filter="randombar(horizontal)">
                                      <p:cBhvr>
                                        <p:cTn id="88" dur="500"/>
                                        <p:tgtEl>
                                          <p:spTgt spid="34"/>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animEffect transition="in" filter="randombar(horizontal)">
                                      <p:cBhvr>
                                        <p:cTn id="91" dur="500"/>
                                        <p:tgtEl>
                                          <p:spTgt spid="35"/>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36"/>
                                        </p:tgtEl>
                                        <p:attrNameLst>
                                          <p:attrName>style.visibility</p:attrName>
                                        </p:attrNameLst>
                                      </p:cBhvr>
                                      <p:to>
                                        <p:strVal val="visible"/>
                                      </p:to>
                                    </p:set>
                                    <p:animEffect transition="in" filter="randombar(horizontal)">
                                      <p:cBhvr>
                                        <p:cTn id="94" dur="500"/>
                                        <p:tgtEl>
                                          <p:spTgt spid="36"/>
                                        </p:tgtEl>
                                      </p:cBhvr>
                                    </p:animEffect>
                                  </p:childTnLst>
                                </p:cTn>
                              </p:par>
                              <p:par>
                                <p:cTn id="95" presetID="14" presetClass="entr" presetSubtype="10" fill="hold" grpId="0" nodeType="withEffect">
                                  <p:stCondLst>
                                    <p:cond delay="0"/>
                                  </p:stCondLst>
                                  <p:childTnLst>
                                    <p:set>
                                      <p:cBhvr>
                                        <p:cTn id="96" dur="1" fill="hold">
                                          <p:stCondLst>
                                            <p:cond delay="0"/>
                                          </p:stCondLst>
                                        </p:cTn>
                                        <p:tgtEl>
                                          <p:spTgt spid="37"/>
                                        </p:tgtEl>
                                        <p:attrNameLst>
                                          <p:attrName>style.visibility</p:attrName>
                                        </p:attrNameLst>
                                      </p:cBhvr>
                                      <p:to>
                                        <p:strVal val="visible"/>
                                      </p:to>
                                    </p:set>
                                    <p:animEffect transition="in" filter="randombar(horizontal)">
                                      <p:cBhvr>
                                        <p:cTn id="97" dur="500"/>
                                        <p:tgtEl>
                                          <p:spTgt spid="37"/>
                                        </p:tgtEl>
                                      </p:cBhvr>
                                    </p:animEffect>
                                  </p:childTnLst>
                                </p:cTn>
                              </p:par>
                              <p:par>
                                <p:cTn id="98" presetID="14" presetClass="entr" presetSubtype="10" fill="hold" grpId="0" nodeType="withEffect">
                                  <p:stCondLst>
                                    <p:cond delay="0"/>
                                  </p:stCondLst>
                                  <p:childTnLst>
                                    <p:set>
                                      <p:cBhvr>
                                        <p:cTn id="99" dur="1" fill="hold">
                                          <p:stCondLst>
                                            <p:cond delay="0"/>
                                          </p:stCondLst>
                                        </p:cTn>
                                        <p:tgtEl>
                                          <p:spTgt spid="38"/>
                                        </p:tgtEl>
                                        <p:attrNameLst>
                                          <p:attrName>style.visibility</p:attrName>
                                        </p:attrNameLst>
                                      </p:cBhvr>
                                      <p:to>
                                        <p:strVal val="visible"/>
                                      </p:to>
                                    </p:set>
                                    <p:animEffect transition="in" filter="randombar(horizontal)">
                                      <p:cBhvr>
                                        <p:cTn id="100" dur="500"/>
                                        <p:tgtEl>
                                          <p:spTgt spid="38"/>
                                        </p:tgtEl>
                                      </p:cBhvr>
                                    </p:animEffect>
                                  </p:childTnLst>
                                </p:cTn>
                              </p:par>
                              <p:par>
                                <p:cTn id="101" presetID="14" presetClass="entr" presetSubtype="10" fill="hold" grpId="0" nodeType="withEffect">
                                  <p:stCondLst>
                                    <p:cond delay="0"/>
                                  </p:stCondLst>
                                  <p:childTnLst>
                                    <p:set>
                                      <p:cBhvr>
                                        <p:cTn id="102" dur="1" fill="hold">
                                          <p:stCondLst>
                                            <p:cond delay="0"/>
                                          </p:stCondLst>
                                        </p:cTn>
                                        <p:tgtEl>
                                          <p:spTgt spid="39"/>
                                        </p:tgtEl>
                                        <p:attrNameLst>
                                          <p:attrName>style.visibility</p:attrName>
                                        </p:attrNameLst>
                                      </p:cBhvr>
                                      <p:to>
                                        <p:strVal val="visible"/>
                                      </p:to>
                                    </p:set>
                                    <p:animEffect transition="in" filter="randombar(horizontal)">
                                      <p:cBhvr>
                                        <p:cTn id="103" dur="500"/>
                                        <p:tgtEl>
                                          <p:spTgt spid="39"/>
                                        </p:tgtEl>
                                      </p:cBhvr>
                                    </p:animEffect>
                                  </p:childTnLst>
                                </p:cTn>
                              </p:par>
                              <p:par>
                                <p:cTn id="104" presetID="14" presetClass="entr" presetSubtype="10" fill="hold" grpId="0" nodeType="withEffect">
                                  <p:stCondLst>
                                    <p:cond delay="0"/>
                                  </p:stCondLst>
                                  <p:childTnLst>
                                    <p:set>
                                      <p:cBhvr>
                                        <p:cTn id="105" dur="1" fill="hold">
                                          <p:stCondLst>
                                            <p:cond delay="0"/>
                                          </p:stCondLst>
                                        </p:cTn>
                                        <p:tgtEl>
                                          <p:spTgt spid="40"/>
                                        </p:tgtEl>
                                        <p:attrNameLst>
                                          <p:attrName>style.visibility</p:attrName>
                                        </p:attrNameLst>
                                      </p:cBhvr>
                                      <p:to>
                                        <p:strVal val="visible"/>
                                      </p:to>
                                    </p:set>
                                    <p:animEffect transition="in" filter="randombar(horizontal)">
                                      <p:cBhvr>
                                        <p:cTn id="106" dur="500"/>
                                        <p:tgtEl>
                                          <p:spTgt spid="40"/>
                                        </p:tgtEl>
                                      </p:cBhvr>
                                    </p:animEffect>
                                  </p:childTnLst>
                                </p:cTn>
                              </p:par>
                              <p:par>
                                <p:cTn id="107" presetID="14" presetClass="entr" presetSubtype="10" fill="hold" grpId="0" nodeType="withEffect">
                                  <p:stCondLst>
                                    <p:cond delay="0"/>
                                  </p:stCondLst>
                                  <p:childTnLst>
                                    <p:set>
                                      <p:cBhvr>
                                        <p:cTn id="108" dur="1" fill="hold">
                                          <p:stCondLst>
                                            <p:cond delay="0"/>
                                          </p:stCondLst>
                                        </p:cTn>
                                        <p:tgtEl>
                                          <p:spTgt spid="41"/>
                                        </p:tgtEl>
                                        <p:attrNameLst>
                                          <p:attrName>style.visibility</p:attrName>
                                        </p:attrNameLst>
                                      </p:cBhvr>
                                      <p:to>
                                        <p:strVal val="visible"/>
                                      </p:to>
                                    </p:set>
                                    <p:animEffect transition="in" filter="randombar(horizontal)">
                                      <p:cBhvr>
                                        <p:cTn id="109" dur="500"/>
                                        <p:tgtEl>
                                          <p:spTgt spid="41"/>
                                        </p:tgtEl>
                                      </p:cBhvr>
                                    </p:animEffect>
                                  </p:childTnLst>
                                </p:cTn>
                              </p:par>
                              <p:par>
                                <p:cTn id="110" presetID="14" presetClass="entr" presetSubtype="10" fill="hold" grpId="0" nodeType="withEffect">
                                  <p:stCondLst>
                                    <p:cond delay="0"/>
                                  </p:stCondLst>
                                  <p:childTnLst>
                                    <p:set>
                                      <p:cBhvr>
                                        <p:cTn id="111" dur="1" fill="hold">
                                          <p:stCondLst>
                                            <p:cond delay="0"/>
                                          </p:stCondLst>
                                        </p:cTn>
                                        <p:tgtEl>
                                          <p:spTgt spid="45"/>
                                        </p:tgtEl>
                                        <p:attrNameLst>
                                          <p:attrName>style.visibility</p:attrName>
                                        </p:attrNameLst>
                                      </p:cBhvr>
                                      <p:to>
                                        <p:strVal val="visible"/>
                                      </p:to>
                                    </p:set>
                                    <p:animEffect transition="in" filter="randombar(horizontal)">
                                      <p:cBhvr>
                                        <p:cTn id="112" dur="500"/>
                                        <p:tgtEl>
                                          <p:spTgt spid="45"/>
                                        </p:tgtEl>
                                      </p:cBhvr>
                                    </p:animEffect>
                                  </p:childTnLst>
                                </p:cTn>
                              </p:par>
                            </p:childTnLst>
                          </p:cTn>
                        </p:par>
                      </p:childTnLst>
                    </p:cTn>
                  </p:par>
                  <p:par>
                    <p:cTn id="113" fill="hold">
                      <p:stCondLst>
                        <p:cond delay="indefinite"/>
                      </p:stCondLst>
                      <p:childTnLst>
                        <p:par>
                          <p:cTn id="114" fill="hold">
                            <p:stCondLst>
                              <p:cond delay="0"/>
                            </p:stCondLst>
                            <p:childTnLst>
                              <p:par>
                                <p:cTn id="115" presetID="3" presetClass="entr" presetSubtype="1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animEffect transition="in" filter="blinds(horizontal)">
                                      <p:cBhvr>
                                        <p:cTn id="117" dur="500"/>
                                        <p:tgtEl>
                                          <p:spTgt spid="42"/>
                                        </p:tgtEl>
                                      </p:cBhvr>
                                    </p:animEffect>
                                  </p:childTnLst>
                                </p:cTn>
                              </p:par>
                            </p:childTnLst>
                          </p:cTn>
                        </p:par>
                        <p:par>
                          <p:cTn id="118" fill="hold">
                            <p:stCondLst>
                              <p:cond delay="500"/>
                            </p:stCondLst>
                            <p:childTnLst>
                              <p:par>
                                <p:cTn id="119" presetID="3" presetClass="entr" presetSubtype="10" fill="hold" grpId="0" nodeType="afterEffect">
                                  <p:stCondLst>
                                    <p:cond delay="0"/>
                                  </p:stCondLst>
                                  <p:childTnLst>
                                    <p:set>
                                      <p:cBhvr>
                                        <p:cTn id="120" dur="1" fill="hold">
                                          <p:stCondLst>
                                            <p:cond delay="0"/>
                                          </p:stCondLst>
                                        </p:cTn>
                                        <p:tgtEl>
                                          <p:spTgt spid="43"/>
                                        </p:tgtEl>
                                        <p:attrNameLst>
                                          <p:attrName>style.visibility</p:attrName>
                                        </p:attrNameLst>
                                      </p:cBhvr>
                                      <p:to>
                                        <p:strVal val="visible"/>
                                      </p:to>
                                    </p:set>
                                    <p:animEffect transition="in" filter="blinds(horizontal)">
                                      <p:cBhvr>
                                        <p:cTn id="121"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5" grpId="0" animBg="1"/>
      <p:bldP spid="48" grpId="0"/>
      <p:bldP spid="4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70</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dirty="0"/>
              <a:t>L2 hit rate decreases for deep page walk levels</a:t>
            </a:r>
          </a:p>
          <a:p>
            <a:endParaRPr lang="en-US" dirty="0"/>
          </a:p>
          <a:p>
            <a:pPr lvl="1"/>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9" name="Rounded Rectangle 18">
            <a:extLst>
              <a:ext uri="{FF2B5EF4-FFF2-40B4-BE49-F238E27FC236}">
                <a16:creationId xmlns:a16="http://schemas.microsoft.com/office/drawing/2014/main" id="{AB2A9BB3-C1E7-4ED9-867F-67F543F35FAE}"/>
              </a:ext>
            </a:extLst>
          </p:cNvPr>
          <p:cNvSpPr/>
          <p:nvPr/>
        </p:nvSpPr>
        <p:spPr>
          <a:xfrm>
            <a:off x="-186722" y="4693463"/>
            <a:ext cx="9517441" cy="898032"/>
          </a:xfrm>
          <a:prstGeom prst="roundRect">
            <a:avLst>
              <a:gd name="adj" fmla="val 26418"/>
            </a:avLst>
          </a:prstGeom>
          <a:noFill/>
          <a:ln w="381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dirty="0">
                <a:solidFill>
                  <a:schemeClr val="tx1"/>
                </a:solidFill>
              </a:rPr>
              <a:t>Some address translation data </a:t>
            </a:r>
            <a:r>
              <a:rPr lang="en-US" sz="2600" b="1" dirty="0">
                <a:solidFill>
                  <a:srgbClr val="FF0000"/>
                </a:solidFill>
              </a:rPr>
              <a:t>does not benefit from caching</a:t>
            </a:r>
          </a:p>
        </p:txBody>
      </p:sp>
      <p:sp>
        <p:nvSpPr>
          <p:cNvPr id="10" name="Rounded Rectangle 18">
            <a:extLst>
              <a:ext uri="{FF2B5EF4-FFF2-40B4-BE49-F238E27FC236}">
                <a16:creationId xmlns:a16="http://schemas.microsoft.com/office/drawing/2014/main" id="{A2362393-E19E-4DD9-935F-92E21B444260}"/>
              </a:ext>
            </a:extLst>
          </p:cNvPr>
          <p:cNvSpPr/>
          <p:nvPr/>
        </p:nvSpPr>
        <p:spPr>
          <a:xfrm>
            <a:off x="257907" y="5464896"/>
            <a:ext cx="8654981" cy="601484"/>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tx1"/>
                </a:solidFill>
              </a:rPr>
              <a:t>Only cache address translation data with high hit rate</a:t>
            </a:r>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
        <p:nvSpPr>
          <p:cNvPr id="16" name="TextBox 15">
            <a:extLst>
              <a:ext uri="{FF2B5EF4-FFF2-40B4-BE49-F238E27FC236}">
                <a16:creationId xmlns:a16="http://schemas.microsoft.com/office/drawing/2014/main" id="{740C887C-CC20-BF4C-9B5A-534A22561E1A}"/>
              </a:ext>
            </a:extLst>
          </p:cNvPr>
          <p:cNvSpPr txBox="1"/>
          <p:nvPr/>
        </p:nvSpPr>
        <p:spPr>
          <a:xfrm>
            <a:off x="416672" y="2901279"/>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3</a:t>
            </a:r>
          </a:p>
        </p:txBody>
      </p:sp>
      <p:sp>
        <p:nvSpPr>
          <p:cNvPr id="17" name="TextBox 16">
            <a:extLst>
              <a:ext uri="{FF2B5EF4-FFF2-40B4-BE49-F238E27FC236}">
                <a16:creationId xmlns:a16="http://schemas.microsoft.com/office/drawing/2014/main" id="{8BFFB1BD-1DA1-334A-A659-93AF502CC346}"/>
              </a:ext>
            </a:extLst>
          </p:cNvPr>
          <p:cNvSpPr txBox="1"/>
          <p:nvPr/>
        </p:nvSpPr>
        <p:spPr>
          <a:xfrm>
            <a:off x="416672" y="3216912"/>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4</a:t>
            </a:r>
          </a:p>
        </p:txBody>
      </p:sp>
    </p:spTree>
    <p:custDataLst>
      <p:tags r:id="rId1"/>
    </p:custDataLst>
    <p:extLst>
      <p:ext uri="{BB962C8B-B14F-4D97-AF65-F5344CB8AC3E}">
        <p14:creationId xmlns:p14="http://schemas.microsoft.com/office/powerpoint/2010/main" val="4283828241"/>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3AC8982C-317F-554C-8E00-605DE8CA5C1D}"/>
              </a:ext>
            </a:extLst>
          </p:cNvPr>
          <p:cNvSpPr txBox="1"/>
          <p:nvPr/>
        </p:nvSpPr>
        <p:spPr>
          <a:xfrm>
            <a:off x="6834459" y="3316052"/>
            <a:ext cx="2169575" cy="400110"/>
          </a:xfrm>
          <a:prstGeom prst="rect">
            <a:avLst/>
          </a:prstGeom>
          <a:noFill/>
        </p:spPr>
        <p:txBody>
          <a:bodyPr wrap="square" rtlCol="0">
            <a:spAutoFit/>
          </a:bodyPr>
          <a:lstStyle/>
          <a:p>
            <a:r>
              <a:rPr lang="en-US" sz="2000" b="1" dirty="0">
                <a:solidFill>
                  <a:schemeClr val="accent6">
                    <a:lumMod val="50000"/>
                  </a:schemeClr>
                </a:solidFill>
                <a:latin typeface="Calibri" panose="020F0502020204030204" pitchFamily="34" charset="0"/>
                <a:cs typeface="Calibri" panose="020F0502020204030204" pitchFamily="34" charset="0"/>
              </a:rPr>
              <a:t>Cache</a:t>
            </a:r>
          </a:p>
        </p:txBody>
      </p:sp>
      <p:graphicFrame>
        <p:nvGraphicFramePr>
          <p:cNvPr id="11" name="Chart 10">
            <a:extLst>
              <a:ext uri="{FF2B5EF4-FFF2-40B4-BE49-F238E27FC236}">
                <a16:creationId xmlns:a16="http://schemas.microsoft.com/office/drawing/2014/main" id="{6BEA4CA7-4E90-AB40-A80D-5E4393D44DB7}"/>
              </a:ext>
            </a:extLst>
          </p:cNvPr>
          <p:cNvGraphicFramePr>
            <a:graphicFrameLocks/>
          </p:cNvGraphicFramePr>
          <p:nvPr>
            <p:extLst/>
          </p:nvPr>
        </p:nvGraphicFramePr>
        <p:xfrm>
          <a:off x="1782167" y="1943000"/>
          <a:ext cx="6457707" cy="2877384"/>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686800" cy="847546"/>
          </a:xfrm>
        </p:spPr>
        <p:txBody>
          <a:bodyPr>
            <a:normAutofit/>
          </a:bodyPr>
          <a:lstStyle/>
          <a:p>
            <a:r>
              <a:rPr lang="en-US" sz="3600" b="1" dirty="0"/>
              <a:t>B: </a:t>
            </a:r>
            <a:r>
              <a:rPr lang="en-US" sz="3600" dirty="0"/>
              <a:t>Translation-aware L2 Bypass</a:t>
            </a:r>
            <a:endParaRPr lang="en-US" sz="3400"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71</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b="1" dirty="0"/>
              <a:t>Goal: </a:t>
            </a:r>
            <a:r>
              <a:rPr lang="en-US" dirty="0"/>
              <a:t>Cache address translation data with high hit rate</a:t>
            </a:r>
          </a:p>
          <a:p>
            <a:pPr marL="457200" lvl="1" indent="0">
              <a:buNone/>
            </a:pPr>
            <a:endParaRPr lang="en-US" dirty="0"/>
          </a:p>
          <a:p>
            <a:pPr lvl="1"/>
            <a:endParaRPr lang="en-US" dirty="0"/>
          </a:p>
          <a:p>
            <a:endParaRPr lang="en-US" dirty="0"/>
          </a:p>
          <a:p>
            <a:endParaRPr lang="en-US" dirty="0"/>
          </a:p>
          <a:p>
            <a:endParaRPr lang="en-US" dirty="0"/>
          </a:p>
          <a:p>
            <a:endParaRPr lang="en-US" dirty="0"/>
          </a:p>
          <a:p>
            <a:endParaRPr lang="en-US" dirty="0"/>
          </a:p>
          <a:p>
            <a:endParaRPr lang="en-US" dirty="0"/>
          </a:p>
        </p:txBody>
      </p:sp>
      <p:sp>
        <p:nvSpPr>
          <p:cNvPr id="13" name="TextBox 12">
            <a:extLst>
              <a:ext uri="{FF2B5EF4-FFF2-40B4-BE49-F238E27FC236}">
                <a16:creationId xmlns:a16="http://schemas.microsoft.com/office/drawing/2014/main" id="{64E88270-7E2F-1346-89E7-4D7D1769662C}"/>
              </a:ext>
            </a:extLst>
          </p:cNvPr>
          <p:cNvSpPr txBox="1"/>
          <p:nvPr/>
        </p:nvSpPr>
        <p:spPr>
          <a:xfrm>
            <a:off x="3645236" y="4216537"/>
            <a:ext cx="3189223" cy="461665"/>
          </a:xfrm>
          <a:prstGeom prst="rect">
            <a:avLst/>
          </a:prstGeom>
          <a:noFill/>
        </p:spPr>
        <p:txBody>
          <a:bodyPr wrap="square" rtlCol="0">
            <a:spAutoFit/>
          </a:bodyPr>
          <a:lstStyle/>
          <a:p>
            <a:r>
              <a:rPr lang="en-US" sz="2400" b="1" dirty="0">
                <a:latin typeface="Arial" panose="020B0604020202020204" pitchFamily="34" charset="0"/>
                <a:cs typeface="Arial" panose="020B0604020202020204" pitchFamily="34" charset="0"/>
              </a:rPr>
              <a:t>L2 Cache Hit Rate</a:t>
            </a:r>
          </a:p>
        </p:txBody>
      </p:sp>
      <p:sp>
        <p:nvSpPr>
          <p:cNvPr id="14" name="TextBox 13">
            <a:extLst>
              <a:ext uri="{FF2B5EF4-FFF2-40B4-BE49-F238E27FC236}">
                <a16:creationId xmlns:a16="http://schemas.microsoft.com/office/drawing/2014/main" id="{1B65D3BC-96DF-D74B-B407-75779527A504}"/>
              </a:ext>
            </a:extLst>
          </p:cNvPr>
          <p:cNvSpPr txBox="1"/>
          <p:nvPr/>
        </p:nvSpPr>
        <p:spPr>
          <a:xfrm>
            <a:off x="416672" y="2302720"/>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1</a:t>
            </a:r>
          </a:p>
        </p:txBody>
      </p:sp>
      <p:sp>
        <p:nvSpPr>
          <p:cNvPr id="15" name="TextBox 14">
            <a:extLst>
              <a:ext uri="{FF2B5EF4-FFF2-40B4-BE49-F238E27FC236}">
                <a16:creationId xmlns:a16="http://schemas.microsoft.com/office/drawing/2014/main" id="{2AB42524-4066-D04D-A96A-B8CD811E011F}"/>
              </a:ext>
            </a:extLst>
          </p:cNvPr>
          <p:cNvSpPr txBox="1"/>
          <p:nvPr/>
        </p:nvSpPr>
        <p:spPr>
          <a:xfrm>
            <a:off x="416672" y="2618353"/>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2</a:t>
            </a:r>
          </a:p>
        </p:txBody>
      </p:sp>
      <p:sp>
        <p:nvSpPr>
          <p:cNvPr id="16" name="TextBox 15">
            <a:extLst>
              <a:ext uri="{FF2B5EF4-FFF2-40B4-BE49-F238E27FC236}">
                <a16:creationId xmlns:a16="http://schemas.microsoft.com/office/drawing/2014/main" id="{740C887C-CC20-BF4C-9B5A-534A22561E1A}"/>
              </a:ext>
            </a:extLst>
          </p:cNvPr>
          <p:cNvSpPr txBox="1"/>
          <p:nvPr/>
        </p:nvSpPr>
        <p:spPr>
          <a:xfrm>
            <a:off x="416672" y="2901279"/>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3</a:t>
            </a:r>
          </a:p>
        </p:txBody>
      </p:sp>
      <p:sp>
        <p:nvSpPr>
          <p:cNvPr id="17" name="TextBox 16">
            <a:extLst>
              <a:ext uri="{FF2B5EF4-FFF2-40B4-BE49-F238E27FC236}">
                <a16:creationId xmlns:a16="http://schemas.microsoft.com/office/drawing/2014/main" id="{8BFFB1BD-1DA1-334A-A659-93AF502CC346}"/>
              </a:ext>
            </a:extLst>
          </p:cNvPr>
          <p:cNvSpPr txBox="1"/>
          <p:nvPr/>
        </p:nvSpPr>
        <p:spPr>
          <a:xfrm>
            <a:off x="416672" y="3216912"/>
            <a:ext cx="2169575"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Page Table Level 4</a:t>
            </a:r>
          </a:p>
        </p:txBody>
      </p:sp>
      <p:sp>
        <p:nvSpPr>
          <p:cNvPr id="23" name="TextBox 22">
            <a:extLst>
              <a:ext uri="{FF2B5EF4-FFF2-40B4-BE49-F238E27FC236}">
                <a16:creationId xmlns:a16="http://schemas.microsoft.com/office/drawing/2014/main" id="{1EA37D3E-B46F-CA44-ABED-DFAF80701E0C}"/>
              </a:ext>
            </a:extLst>
          </p:cNvPr>
          <p:cNvSpPr txBox="1"/>
          <p:nvPr/>
        </p:nvSpPr>
        <p:spPr>
          <a:xfrm>
            <a:off x="4678330" y="3314870"/>
            <a:ext cx="2169575" cy="400110"/>
          </a:xfrm>
          <a:prstGeom prst="rect">
            <a:avLst/>
          </a:prstGeom>
          <a:noFill/>
        </p:spPr>
        <p:txBody>
          <a:bodyPr wrap="square" rtlCol="0">
            <a:spAutoFit/>
          </a:bodyPr>
          <a:lstStyle/>
          <a:p>
            <a:r>
              <a:rPr lang="en-US" sz="2000" b="1" dirty="0">
                <a:solidFill>
                  <a:srgbClr val="FF0000"/>
                </a:solidFill>
                <a:latin typeface="Calibri" panose="020F0502020204030204" pitchFamily="34" charset="0"/>
                <a:cs typeface="Calibri" panose="020F0502020204030204" pitchFamily="34" charset="0"/>
              </a:rPr>
              <a:t>Bypass</a:t>
            </a:r>
          </a:p>
        </p:txBody>
      </p:sp>
      <p:sp>
        <p:nvSpPr>
          <p:cNvPr id="24" name="Rounded Rectangle 23">
            <a:extLst>
              <a:ext uri="{FF2B5EF4-FFF2-40B4-BE49-F238E27FC236}">
                <a16:creationId xmlns:a16="http://schemas.microsoft.com/office/drawing/2014/main" id="{36636078-F3DF-BA4A-9861-DED49C5F085E}"/>
              </a:ext>
            </a:extLst>
          </p:cNvPr>
          <p:cNvSpPr/>
          <p:nvPr/>
        </p:nvSpPr>
        <p:spPr>
          <a:xfrm>
            <a:off x="269631" y="4874828"/>
            <a:ext cx="8643257" cy="66139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00" b="1" dirty="0">
                <a:solidFill>
                  <a:schemeClr val="tx1"/>
                </a:solidFill>
              </a:rPr>
              <a:t>  Benefit 1: </a:t>
            </a:r>
            <a:r>
              <a:rPr lang="en-US" sz="2600" b="1" dirty="0">
                <a:solidFill>
                  <a:srgbClr val="0066FF"/>
                </a:solidFill>
              </a:rPr>
              <a:t>Better L2 cache utilization </a:t>
            </a:r>
            <a:r>
              <a:rPr lang="en-US" sz="2600" dirty="0">
                <a:solidFill>
                  <a:schemeClr val="tx1"/>
                </a:solidFill>
              </a:rPr>
              <a:t>for translation data</a:t>
            </a:r>
          </a:p>
        </p:txBody>
      </p:sp>
      <p:sp>
        <p:nvSpPr>
          <p:cNvPr id="25" name="Rounded Rectangle 24">
            <a:extLst>
              <a:ext uri="{FF2B5EF4-FFF2-40B4-BE49-F238E27FC236}">
                <a16:creationId xmlns:a16="http://schemas.microsoft.com/office/drawing/2014/main" id="{EBA7AA89-212F-A84F-B524-C80A2EAA0AF4}"/>
              </a:ext>
            </a:extLst>
          </p:cNvPr>
          <p:cNvSpPr/>
          <p:nvPr/>
        </p:nvSpPr>
        <p:spPr>
          <a:xfrm>
            <a:off x="269631" y="5624309"/>
            <a:ext cx="8643257" cy="673645"/>
          </a:xfrm>
          <a:prstGeom prst="roundRect">
            <a:avLst>
              <a:gd name="adj" fmla="val 25606"/>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2600" b="1" dirty="0">
                <a:solidFill>
                  <a:schemeClr val="tx1"/>
                </a:solidFill>
              </a:rPr>
              <a:t>  Benefit 2: </a:t>
            </a:r>
            <a:r>
              <a:rPr lang="en-US" sz="2600" dirty="0">
                <a:solidFill>
                  <a:schemeClr val="tx1"/>
                </a:solidFill>
              </a:rPr>
              <a:t>Bypassed requests </a:t>
            </a:r>
            <a:r>
              <a:rPr lang="en-US" sz="2600" dirty="0">
                <a:solidFill>
                  <a:schemeClr val="tx1"/>
                </a:solidFill>
                <a:sym typeface="Wingdings" panose="05000000000000000000" pitchFamily="2" charset="2"/>
              </a:rPr>
              <a:t> </a:t>
            </a:r>
            <a:r>
              <a:rPr lang="en-US" sz="2600" b="1" dirty="0">
                <a:solidFill>
                  <a:srgbClr val="0066FF"/>
                </a:solidFill>
                <a:sym typeface="Wingdings" panose="05000000000000000000" pitchFamily="2" charset="2"/>
              </a:rPr>
              <a:t>No L2 queuing delay</a:t>
            </a:r>
            <a:endParaRPr lang="en-US" sz="2600" b="1" dirty="0">
              <a:solidFill>
                <a:srgbClr val="0066FF"/>
              </a:solidFill>
            </a:endParaRPr>
          </a:p>
        </p:txBody>
      </p:sp>
      <p:cxnSp>
        <p:nvCxnSpPr>
          <p:cNvPr id="6" name="Straight Connector 5">
            <a:extLst>
              <a:ext uri="{FF2B5EF4-FFF2-40B4-BE49-F238E27FC236}">
                <a16:creationId xmlns:a16="http://schemas.microsoft.com/office/drawing/2014/main" id="{DA47CC21-4C0A-754F-81F9-7E2703BE7632}"/>
              </a:ext>
            </a:extLst>
          </p:cNvPr>
          <p:cNvCxnSpPr>
            <a:cxnSpLocks/>
          </p:cNvCxnSpPr>
          <p:nvPr/>
        </p:nvCxnSpPr>
        <p:spPr>
          <a:xfrm>
            <a:off x="6205591" y="2066289"/>
            <a:ext cx="0" cy="1715784"/>
          </a:xfrm>
          <a:prstGeom prst="line">
            <a:avLst/>
          </a:prstGeom>
          <a:ln w="762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FC5073B-1EDA-D344-AD11-C4B69396F3A7}"/>
              </a:ext>
            </a:extLst>
          </p:cNvPr>
          <p:cNvSpPr txBox="1"/>
          <p:nvPr/>
        </p:nvSpPr>
        <p:spPr>
          <a:xfrm>
            <a:off x="4800600" y="1672804"/>
            <a:ext cx="3013097" cy="400110"/>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Average L2 Cache Hit Rate</a:t>
            </a:r>
          </a:p>
        </p:txBody>
      </p:sp>
      <p:sp>
        <p:nvSpPr>
          <p:cNvPr id="12" name="Right Arrow 11">
            <a:extLst>
              <a:ext uri="{FF2B5EF4-FFF2-40B4-BE49-F238E27FC236}">
                <a16:creationId xmlns:a16="http://schemas.microsoft.com/office/drawing/2014/main" id="{F791523A-60DD-454D-9D1F-A88D18F3F6ED}"/>
              </a:ext>
            </a:extLst>
          </p:cNvPr>
          <p:cNvSpPr/>
          <p:nvPr/>
        </p:nvSpPr>
        <p:spPr>
          <a:xfrm>
            <a:off x="6372373" y="3424976"/>
            <a:ext cx="433754" cy="192046"/>
          </a:xfrm>
          <a:prstGeom prst="rightArrow">
            <a:avLst/>
          </a:prstGeom>
          <a:solidFill>
            <a:schemeClr val="accent6">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796BF670-3691-3D46-BB8C-AAFD11793B3E}"/>
              </a:ext>
            </a:extLst>
          </p:cNvPr>
          <p:cNvSpPr/>
          <p:nvPr/>
        </p:nvSpPr>
        <p:spPr>
          <a:xfrm rot="10800000">
            <a:off x="5574906" y="3424976"/>
            <a:ext cx="433754" cy="19204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054798574"/>
      </p:ext>
    </p:extLst>
  </p:cSld>
  <p:clrMapOvr>
    <a:masterClrMapping/>
  </p:clrMapOvr>
  <mc:AlternateContent xmlns:mc="http://schemas.openxmlformats.org/markup-compatibility/2006" xmlns:p14="http://schemas.microsoft.com/office/powerpoint/2010/main">
    <mc:Choice Requires="p14">
      <p:transition spd="slow" p14:dur="2000" advTm="56304"/>
    </mc:Choice>
    <mc:Fallback xmlns="">
      <p:transition spd="slow" advTm="5630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blinds(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par>
                          <p:cTn id="16" fill="hold">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blinds(horizontal)">
                                      <p:cBhvr>
                                        <p:cTn id="19" dur="500"/>
                                        <p:tgtEl>
                                          <p:spTgt spid="21"/>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blinds(horizontal)">
                                      <p:cBhvr>
                                        <p:cTn id="24" dur="500"/>
                                        <p:tgtEl>
                                          <p:spTgt spid="32"/>
                                        </p:tgtEl>
                                      </p:cBhvr>
                                    </p:animEffect>
                                  </p:childTnLst>
                                </p:cTn>
                              </p:par>
                            </p:childTnLst>
                          </p:cTn>
                        </p:par>
                        <p:par>
                          <p:cTn id="25" fill="hold">
                            <p:stCondLst>
                              <p:cond delay="500"/>
                            </p:stCondLst>
                            <p:childTnLst>
                              <p:par>
                                <p:cTn id="26" presetID="3" presetClass="entr" presetSubtype="10"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linds(horizontal)">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blinds(horizontal)">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blinds(horizontal)">
                                      <p:cBhvr>
                                        <p:cTn id="3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3" grpId="0"/>
      <p:bldP spid="24" grpId="0" animBg="1"/>
      <p:bldP spid="25" grpId="0" animBg="1"/>
      <p:bldP spid="19" grpId="0"/>
      <p:bldP spid="12" grpId="0" animBg="1"/>
      <p:bldP spid="32"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3415" y="130604"/>
            <a:ext cx="8780585" cy="847546"/>
          </a:xfrm>
        </p:spPr>
        <p:txBody>
          <a:bodyPr>
            <a:noAutofit/>
          </a:bodyPr>
          <a:lstStyle/>
          <a:p>
            <a:r>
              <a:rPr lang="en-US" sz="3600" b="1" dirty="0"/>
              <a:t>C: </a:t>
            </a:r>
            <a:r>
              <a:rPr lang="en-US" sz="3600" dirty="0"/>
              <a:t>Address-space-aware Memory Scheduler</a:t>
            </a:r>
            <a:endParaRPr lang="en-US" sz="3600" dirty="0">
              <a:latin typeface="+mn-lt"/>
            </a:endParaRP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72</a:t>
            </a:fld>
            <a:endParaRPr lang="en-US" dirty="0"/>
          </a:p>
        </p:txBody>
      </p:sp>
      <p:sp>
        <p:nvSpPr>
          <p:cNvPr id="120" name="Content Placeholder 2"/>
          <p:cNvSpPr>
            <a:spLocks noGrp="1"/>
          </p:cNvSpPr>
          <p:nvPr>
            <p:ph idx="1"/>
          </p:nvPr>
        </p:nvSpPr>
        <p:spPr>
          <a:xfrm>
            <a:off x="457200" y="1094944"/>
            <a:ext cx="8686800" cy="5517543"/>
          </a:xfrm>
        </p:spPr>
        <p:txBody>
          <a:bodyPr/>
          <a:lstStyle/>
          <a:p>
            <a:r>
              <a:rPr lang="en-US" b="1" spc="-30" dirty="0"/>
              <a:t>Cause: </a:t>
            </a:r>
            <a:r>
              <a:rPr lang="en-US" spc="-30" dirty="0"/>
              <a:t>Address translation requests</a:t>
            </a:r>
            <a:r>
              <a:rPr lang="en-US" b="1" spc="-30" dirty="0">
                <a:solidFill>
                  <a:srgbClr val="FF0000"/>
                </a:solidFill>
              </a:rPr>
              <a:t> are treated similarly </a:t>
            </a:r>
            <a:r>
              <a:rPr lang="en-US" spc="-30" dirty="0"/>
              <a:t>to data demand requests</a:t>
            </a:r>
          </a:p>
          <a:p>
            <a:pPr lvl="1"/>
            <a:endParaRPr lang="en-US" b="1" dirty="0">
              <a:solidFill>
                <a:srgbClr val="FF0000"/>
              </a:solidFill>
            </a:endParaRPr>
          </a:p>
          <a:p>
            <a:pPr lvl="1"/>
            <a:endParaRPr lang="en-US" b="1" dirty="0">
              <a:solidFill>
                <a:srgbClr val="FF0000"/>
              </a:solidFill>
            </a:endParaRPr>
          </a:p>
          <a:p>
            <a:pPr lvl="1"/>
            <a:endParaRPr lang="en-US" b="1" dirty="0">
              <a:solidFill>
                <a:srgbClr val="FF0000"/>
              </a:solidFill>
            </a:endParaRPr>
          </a:p>
        </p:txBody>
      </p:sp>
      <p:sp>
        <p:nvSpPr>
          <p:cNvPr id="9" name="Rounded Rectangle 18">
            <a:extLst>
              <a:ext uri="{FF2B5EF4-FFF2-40B4-BE49-F238E27FC236}">
                <a16:creationId xmlns:a16="http://schemas.microsoft.com/office/drawing/2014/main" id="{B8986CDC-8F71-4481-BDD5-D7F0F4F07EFA}"/>
              </a:ext>
            </a:extLst>
          </p:cNvPr>
          <p:cNvSpPr/>
          <p:nvPr/>
        </p:nvSpPr>
        <p:spPr>
          <a:xfrm>
            <a:off x="138948" y="5613316"/>
            <a:ext cx="8861214" cy="602677"/>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Idea: </a:t>
            </a:r>
            <a:r>
              <a:rPr lang="en-US" sz="2400" b="1" dirty="0">
                <a:solidFill>
                  <a:srgbClr val="0066FF"/>
                </a:solidFill>
              </a:rPr>
              <a:t>Lower address translation request </a:t>
            </a:r>
            <a:r>
              <a:rPr lang="en-US" sz="2400" dirty="0">
                <a:solidFill>
                  <a:schemeClr val="tx1"/>
                </a:solidFill>
              </a:rPr>
              <a:t>latency</a:t>
            </a:r>
          </a:p>
        </p:txBody>
      </p:sp>
      <p:graphicFrame>
        <p:nvGraphicFramePr>
          <p:cNvPr id="10" name="Chart 9">
            <a:extLst>
              <a:ext uri="{FF2B5EF4-FFF2-40B4-BE49-F238E27FC236}">
                <a16:creationId xmlns:a16="http://schemas.microsoft.com/office/drawing/2014/main" id="{3AB75D16-8401-43D1-9FD9-9F3FCB2317CE}"/>
              </a:ext>
            </a:extLst>
          </p:cNvPr>
          <p:cNvGraphicFramePr>
            <a:graphicFrameLocks/>
          </p:cNvGraphicFramePr>
          <p:nvPr>
            <p:extLst/>
          </p:nvPr>
        </p:nvGraphicFramePr>
        <p:xfrm>
          <a:off x="4572000" y="2358330"/>
          <a:ext cx="4340888" cy="2734407"/>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2" name="Chart 11">
            <a:extLst>
              <a:ext uri="{FF2B5EF4-FFF2-40B4-BE49-F238E27FC236}">
                <a16:creationId xmlns:a16="http://schemas.microsoft.com/office/drawing/2014/main" id="{49B001CC-E4A0-4BC2-9E43-EE344F82C9DC}"/>
              </a:ext>
            </a:extLst>
          </p:cNvPr>
          <p:cNvGraphicFramePr>
            <a:graphicFrameLocks/>
          </p:cNvGraphicFramePr>
          <p:nvPr>
            <p:extLst/>
          </p:nvPr>
        </p:nvGraphicFramePr>
        <p:xfrm>
          <a:off x="138948" y="2203407"/>
          <a:ext cx="4340888" cy="2869154"/>
        </p:xfrm>
        <a:graphic>
          <a:graphicData uri="http://schemas.openxmlformats.org/drawingml/2006/chart">
            <c:chart xmlns:c="http://schemas.openxmlformats.org/drawingml/2006/chart" xmlns:r="http://schemas.openxmlformats.org/officeDocument/2006/relationships" r:id="rId5"/>
          </a:graphicData>
        </a:graphic>
      </p:graphicFrame>
      <p:grpSp>
        <p:nvGrpSpPr>
          <p:cNvPr id="8" name="Group 7">
            <a:extLst>
              <a:ext uri="{FF2B5EF4-FFF2-40B4-BE49-F238E27FC236}">
                <a16:creationId xmlns:a16="http://schemas.microsoft.com/office/drawing/2014/main" id="{FE0DF406-CC96-4A68-BFD2-7C8B5DF0D271}"/>
              </a:ext>
            </a:extLst>
          </p:cNvPr>
          <p:cNvGrpSpPr/>
          <p:nvPr/>
        </p:nvGrpSpPr>
        <p:grpSpPr>
          <a:xfrm>
            <a:off x="1099334" y="2094418"/>
            <a:ext cx="3241554" cy="338554"/>
            <a:chOff x="1099334" y="2552455"/>
            <a:chExt cx="3241554" cy="338554"/>
          </a:xfrm>
        </p:grpSpPr>
        <p:sp>
          <p:nvSpPr>
            <p:cNvPr id="3" name="Rectangle 2">
              <a:extLst>
                <a:ext uri="{FF2B5EF4-FFF2-40B4-BE49-F238E27FC236}">
                  <a16:creationId xmlns:a16="http://schemas.microsoft.com/office/drawing/2014/main" id="{0C979C43-4A42-43D6-9D27-B981DF0D66A0}"/>
                </a:ext>
              </a:extLst>
            </p:cNvPr>
            <p:cNvSpPr/>
            <p:nvPr/>
          </p:nvSpPr>
          <p:spPr>
            <a:xfrm>
              <a:off x="1099334" y="2624923"/>
              <a:ext cx="215757" cy="191444"/>
            </a:xfrm>
            <a:prstGeom prst="rect">
              <a:avLst/>
            </a:prstGeom>
            <a:solidFill>
              <a:srgbClr val="00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B72037DE-D273-431B-8B5F-C1BEB5D8E974}"/>
                </a:ext>
              </a:extLst>
            </p:cNvPr>
            <p:cNvSpPr txBox="1"/>
            <p:nvPr/>
          </p:nvSpPr>
          <p:spPr>
            <a:xfrm>
              <a:off x="1176143" y="2552455"/>
              <a:ext cx="316474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Address Translation Requests</a:t>
              </a:r>
            </a:p>
          </p:txBody>
        </p:sp>
      </p:grpSp>
      <p:grpSp>
        <p:nvGrpSpPr>
          <p:cNvPr id="6" name="Group 5">
            <a:extLst>
              <a:ext uri="{FF2B5EF4-FFF2-40B4-BE49-F238E27FC236}">
                <a16:creationId xmlns:a16="http://schemas.microsoft.com/office/drawing/2014/main" id="{616157D6-57CA-423F-A0FA-A715545B655A}"/>
              </a:ext>
            </a:extLst>
          </p:cNvPr>
          <p:cNvGrpSpPr/>
          <p:nvPr/>
        </p:nvGrpSpPr>
        <p:grpSpPr>
          <a:xfrm>
            <a:off x="4472696" y="2106367"/>
            <a:ext cx="3164745" cy="338554"/>
            <a:chOff x="4472696" y="2564404"/>
            <a:chExt cx="3164745" cy="338554"/>
          </a:xfrm>
        </p:grpSpPr>
        <p:sp>
          <p:nvSpPr>
            <p:cNvPr id="13" name="Rectangle 12">
              <a:extLst>
                <a:ext uri="{FF2B5EF4-FFF2-40B4-BE49-F238E27FC236}">
                  <a16:creationId xmlns:a16="http://schemas.microsoft.com/office/drawing/2014/main" id="{85A8D1C5-1F53-4235-8FDE-3260C7FA3432}"/>
                </a:ext>
              </a:extLst>
            </p:cNvPr>
            <p:cNvSpPr/>
            <p:nvPr/>
          </p:nvSpPr>
          <p:spPr>
            <a:xfrm>
              <a:off x="4631284" y="2626285"/>
              <a:ext cx="215757" cy="1914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Box 15">
              <a:extLst>
                <a:ext uri="{FF2B5EF4-FFF2-40B4-BE49-F238E27FC236}">
                  <a16:creationId xmlns:a16="http://schemas.microsoft.com/office/drawing/2014/main" id="{0C448A39-7128-45D1-9FAA-EFEE1F7FAC78}"/>
                </a:ext>
              </a:extLst>
            </p:cNvPr>
            <p:cNvSpPr txBox="1"/>
            <p:nvPr/>
          </p:nvSpPr>
          <p:spPr>
            <a:xfrm>
              <a:off x="4472696" y="2564404"/>
              <a:ext cx="3164745" cy="338554"/>
            </a:xfrm>
            <a:prstGeom prst="rect">
              <a:avLst/>
            </a:prstGeom>
            <a:noFill/>
          </p:spPr>
          <p:txBody>
            <a:bodyPr wrap="square" rtlCol="0">
              <a:spAutoFit/>
            </a:bodyPr>
            <a:lstStyle/>
            <a:p>
              <a:pPr algn="ctr"/>
              <a:r>
                <a:rPr lang="en-US" sz="1600" dirty="0">
                  <a:latin typeface="Arial" panose="020B0604020202020204" pitchFamily="34" charset="0"/>
                  <a:cs typeface="Arial" panose="020B0604020202020204" pitchFamily="34" charset="0"/>
                </a:rPr>
                <a:t>Data Demand Requests</a:t>
              </a:r>
            </a:p>
          </p:txBody>
        </p:sp>
      </p:grpSp>
    </p:spTree>
    <p:custDataLst>
      <p:tags r:id="rId1"/>
    </p:custDataLst>
    <p:extLst>
      <p:ext uri="{BB962C8B-B14F-4D97-AF65-F5344CB8AC3E}">
        <p14:creationId xmlns:p14="http://schemas.microsoft.com/office/powerpoint/2010/main" val="59424985"/>
      </p:ext>
    </p:extLst>
  </p:cSld>
  <p:clrMapOvr>
    <a:masterClrMapping/>
  </p:clrMapOvr>
  <mc:AlternateContent xmlns:mc="http://schemas.openxmlformats.org/markup-compatibility/2006" xmlns:p14="http://schemas.microsoft.com/office/powerpoint/2010/main">
    <mc:Choice Requires="p14">
      <p:transition spd="slow" p14:dur="2000" advTm="39443"/>
    </mc:Choice>
    <mc:Fallback xmlns="">
      <p:transition spd="slow" advTm="3944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2">
                                            <p:graphicEl>
                                              <a:chart seriesIdx="-3" categoryIdx="-3" bldStep="gridLegend"/>
                                            </p:graphicEl>
                                          </p:spTgt>
                                        </p:tgtEl>
                                        <p:attrNameLst>
                                          <p:attrName>style.visibility</p:attrName>
                                        </p:attrNameLst>
                                      </p:cBhvr>
                                      <p:to>
                                        <p:strVal val="visible"/>
                                      </p:to>
                                    </p:set>
                                    <p:animEffect transition="in" filter="randombar(horizontal)">
                                      <p:cBhvr>
                                        <p:cTn id="11" dur="500"/>
                                        <p:tgtEl>
                                          <p:spTgt spid="12">
                                            <p:graphicEl>
                                              <a:chart seriesIdx="-3" categoryIdx="-3" bldStep="gridLegend"/>
                                            </p:graphicEl>
                                          </p:spTgt>
                                        </p:tgtEl>
                                      </p:cBhvr>
                                    </p:animEffect>
                                  </p:childTnLst>
                                </p:cTn>
                              </p:par>
                              <p:par>
                                <p:cTn id="12" presetID="14" presetClass="entr" presetSubtype="10" fill="hold" grpId="0" nodeType="withEffect">
                                  <p:stCondLst>
                                    <p:cond delay="0"/>
                                  </p:stCondLst>
                                  <p:childTnLst>
                                    <p:set>
                                      <p:cBhvr>
                                        <p:cTn id="13" dur="1" fill="hold">
                                          <p:stCondLst>
                                            <p:cond delay="0"/>
                                          </p:stCondLst>
                                        </p:cTn>
                                        <p:tgtEl>
                                          <p:spTgt spid="12">
                                            <p:graphicEl>
                                              <a:chart seriesIdx="0" categoryIdx="-4" bldStep="series"/>
                                            </p:graphicEl>
                                          </p:spTgt>
                                        </p:tgtEl>
                                        <p:attrNameLst>
                                          <p:attrName>style.visibility</p:attrName>
                                        </p:attrNameLst>
                                      </p:cBhvr>
                                      <p:to>
                                        <p:strVal val="visible"/>
                                      </p:to>
                                    </p:set>
                                    <p:animEffect transition="in" filter="randombar(horizontal)">
                                      <p:cBhvr>
                                        <p:cTn id="14" dur="500"/>
                                        <p:tgtEl>
                                          <p:spTgt spid="12">
                                            <p:graphicEl>
                                              <a:chart seriesIdx="0" categoryIdx="-4" bldStep="series"/>
                                            </p:graphicEl>
                                          </p:spTgt>
                                        </p:tgtEl>
                                      </p:cBhvr>
                                    </p:animEffect>
                                  </p:childTnLst>
                                </p:cTn>
                              </p:par>
                              <p:par>
                                <p:cTn id="15" presetID="14" presetClass="entr" presetSubtype="1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randombar(horizontal)">
                                      <p:cBhvr>
                                        <p:cTn id="17" dur="500"/>
                                        <p:tgtEl>
                                          <p:spTgt spid="8"/>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12">
                                            <p:graphicEl>
                                              <a:chart seriesIdx="1" categoryIdx="-4" bldStep="series"/>
                                            </p:graphicEl>
                                          </p:spTgt>
                                        </p:tgtEl>
                                        <p:attrNameLst>
                                          <p:attrName>style.visibility</p:attrName>
                                        </p:attrNameLst>
                                      </p:cBhvr>
                                      <p:to>
                                        <p:strVal val="visible"/>
                                      </p:to>
                                    </p:set>
                                    <p:animEffect transition="in" filter="randombar(horizontal)">
                                      <p:cBhvr>
                                        <p:cTn id="20" dur="500"/>
                                        <p:tgtEl>
                                          <p:spTgt spid="12">
                                            <p:graphicEl>
                                              <a:chart seriesIdx="1" categoryIdx="-4" bldStep="series"/>
                                            </p:graphicEl>
                                          </p:spTgt>
                                        </p:tgtEl>
                                      </p:cBhvr>
                                    </p:animEffect>
                                  </p:childTnLst>
                                </p:cTn>
                              </p:par>
                              <p:par>
                                <p:cTn id="21" presetID="14" presetClass="entr" presetSubtype="1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randombar(horizontal)">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14" presetClass="entr" presetSubtype="10" fill="hold" grpId="0" nodeType="clickEffect">
                                  <p:stCondLst>
                                    <p:cond delay="0"/>
                                  </p:stCondLst>
                                  <p:childTnLst>
                                    <p:set>
                                      <p:cBhvr>
                                        <p:cTn id="27" dur="1" fill="hold">
                                          <p:stCondLst>
                                            <p:cond delay="0"/>
                                          </p:stCondLst>
                                        </p:cTn>
                                        <p:tgtEl>
                                          <p:spTgt spid="10">
                                            <p:graphicEl>
                                              <a:chart seriesIdx="-3" categoryIdx="-3" bldStep="gridLegend"/>
                                            </p:graphicEl>
                                          </p:spTgt>
                                        </p:tgtEl>
                                        <p:attrNameLst>
                                          <p:attrName>style.visibility</p:attrName>
                                        </p:attrNameLst>
                                      </p:cBhvr>
                                      <p:to>
                                        <p:strVal val="visible"/>
                                      </p:to>
                                    </p:set>
                                    <p:animEffect transition="in" filter="randombar(horizontal)">
                                      <p:cBhvr>
                                        <p:cTn id="28" dur="500"/>
                                        <p:tgtEl>
                                          <p:spTgt spid="10">
                                            <p:graphicEl>
                                              <a:chart seriesIdx="-3" categoryIdx="-3" bldStep="gridLegend"/>
                                            </p:graphicEl>
                                          </p:spTgt>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0">
                                            <p:graphicEl>
                                              <a:chart seriesIdx="0" categoryIdx="-4" bldStep="series"/>
                                            </p:graphicEl>
                                          </p:spTgt>
                                        </p:tgtEl>
                                        <p:attrNameLst>
                                          <p:attrName>style.visibility</p:attrName>
                                        </p:attrNameLst>
                                      </p:cBhvr>
                                      <p:to>
                                        <p:strVal val="visible"/>
                                      </p:to>
                                    </p:set>
                                    <p:animEffect transition="in" filter="randombar(horizontal)">
                                      <p:cBhvr>
                                        <p:cTn id="31" dur="500"/>
                                        <p:tgtEl>
                                          <p:spTgt spid="10">
                                            <p:graphicEl>
                                              <a:chart seriesIdx="0" categoryIdx="-4" bldStep="series"/>
                                            </p:graphic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0">
                                            <p:graphicEl>
                                              <a:chart seriesIdx="1" categoryIdx="-4" bldStep="series"/>
                                            </p:graphicEl>
                                          </p:spTgt>
                                        </p:tgtEl>
                                        <p:attrNameLst>
                                          <p:attrName>style.visibility</p:attrName>
                                        </p:attrNameLst>
                                      </p:cBhvr>
                                      <p:to>
                                        <p:strVal val="visible"/>
                                      </p:to>
                                    </p:set>
                                    <p:animEffect transition="in" filter="randombar(horizontal)">
                                      <p:cBhvr>
                                        <p:cTn id="34" dur="500"/>
                                        <p:tgtEl>
                                          <p:spTgt spid="10">
                                            <p:graphicEl>
                                              <a:chart seriesIdx="1" categoryIdx="-4" bldStep="series"/>
                                            </p:graphicEl>
                                          </p:spTgt>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build="p"/>
      <p:bldP spid="9" grpId="0" animBg="1"/>
      <p:bldGraphic spid="10" grpId="0" uiExpand="1">
        <p:bldSub>
          <a:bldChart bld="series"/>
        </p:bldSub>
      </p:bldGraphic>
      <p:bldGraphic spid="12" grpId="0" uiExpand="1">
        <p:bldSub>
          <a:bldChart bld="series"/>
        </p:bldSub>
      </p:bldGraphic>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686800" cy="847546"/>
          </a:xfrm>
        </p:spPr>
        <p:txBody>
          <a:bodyPr>
            <a:normAutofit fontScale="90000"/>
          </a:bodyPr>
          <a:lstStyle/>
          <a:p>
            <a:pPr algn="l"/>
            <a:r>
              <a:rPr lang="en-US" sz="4000" b="1" dirty="0"/>
              <a:t>C: </a:t>
            </a:r>
            <a:r>
              <a:rPr lang="en-US" sz="4000" dirty="0"/>
              <a:t>Address-space-aware Memory Scheduler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73</a:t>
            </a:fld>
            <a:endParaRPr lang="en-US" dirty="0"/>
          </a:p>
        </p:txBody>
      </p:sp>
      <p:sp>
        <p:nvSpPr>
          <p:cNvPr id="120" name="Content Placeholder 2"/>
          <p:cNvSpPr>
            <a:spLocks noGrp="1"/>
          </p:cNvSpPr>
          <p:nvPr>
            <p:ph idx="1"/>
          </p:nvPr>
        </p:nvSpPr>
        <p:spPr>
          <a:xfrm>
            <a:off x="457200" y="1094944"/>
            <a:ext cx="8455688" cy="5517543"/>
          </a:xfrm>
        </p:spPr>
        <p:txBody>
          <a:bodyPr/>
          <a:lstStyle/>
          <a:p>
            <a:r>
              <a:rPr lang="en-US" b="1" dirty="0"/>
              <a:t>Idea 1: </a:t>
            </a:r>
            <a:r>
              <a:rPr lang="en-US" sz="2600" b="1" dirty="0">
                <a:solidFill>
                  <a:srgbClr val="0066FF"/>
                </a:solidFill>
              </a:rPr>
              <a:t>Prioritize address translation requests</a:t>
            </a:r>
            <a:br>
              <a:rPr lang="en-US" sz="2600" dirty="0">
                <a:solidFill>
                  <a:srgbClr val="0066FF"/>
                </a:solidFill>
              </a:rPr>
            </a:br>
            <a:r>
              <a:rPr lang="en-US" sz="2600" dirty="0"/>
              <a:t>over data demand requests</a:t>
            </a:r>
          </a:p>
        </p:txBody>
      </p:sp>
      <p:grpSp>
        <p:nvGrpSpPr>
          <p:cNvPr id="77" name="Group 76"/>
          <p:cNvGrpSpPr/>
          <p:nvPr/>
        </p:nvGrpSpPr>
        <p:grpSpPr>
          <a:xfrm>
            <a:off x="3888897" y="2883063"/>
            <a:ext cx="4824508" cy="2948777"/>
            <a:chOff x="2672079" y="2936240"/>
            <a:chExt cx="4824508" cy="3577110"/>
          </a:xfrm>
        </p:grpSpPr>
        <p:sp>
          <p:nvSpPr>
            <p:cNvPr id="8" name="Rectangle 7"/>
            <p:cNvSpPr/>
            <p:nvPr/>
          </p:nvSpPr>
          <p:spPr>
            <a:xfrm>
              <a:off x="2672079" y="2936240"/>
              <a:ext cx="3743277" cy="2999593"/>
            </a:xfrm>
            <a:prstGeom prst="rect">
              <a:avLst/>
            </a:prstGeom>
            <a:solidFill>
              <a:schemeClr val="accent5">
                <a:lumMod val="60000"/>
                <a:lumOff val="4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9" name="Down Arrow 8"/>
            <p:cNvSpPr/>
            <p:nvPr/>
          </p:nvSpPr>
          <p:spPr>
            <a:xfrm rot="16200000">
              <a:off x="6717702" y="4308991"/>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6415357" y="4609451"/>
              <a:ext cx="1081230" cy="646331"/>
            </a:xfrm>
            <a:prstGeom prst="rect">
              <a:avLst/>
            </a:prstGeom>
            <a:noFill/>
          </p:spPr>
          <p:txBody>
            <a:bodyPr wrap="square" rtlCol="0">
              <a:spAutoFit/>
            </a:bodyPr>
            <a:lstStyle/>
            <a:p>
              <a:pPr algn="ctr"/>
              <a:r>
                <a:rPr lang="en-US" b="1" i="1" dirty="0"/>
                <a:t>To </a:t>
              </a:r>
            </a:p>
            <a:p>
              <a:pPr algn="ctr"/>
              <a:r>
                <a:rPr lang="en-US" b="1" i="1" dirty="0"/>
                <a:t>DRAM</a:t>
              </a:r>
            </a:p>
          </p:txBody>
        </p:sp>
        <p:sp>
          <p:nvSpPr>
            <p:cNvPr id="25" name="Trapezoid 24"/>
            <p:cNvSpPr/>
            <p:nvPr/>
          </p:nvSpPr>
          <p:spPr>
            <a:xfrm rot="5400000">
              <a:off x="4863753" y="4290618"/>
              <a:ext cx="2517177" cy="301107"/>
            </a:xfrm>
            <a:prstGeom prst="trapezoid">
              <a:avLst>
                <a:gd name="adj" fmla="val 102876"/>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3032399" y="6144018"/>
              <a:ext cx="2037988" cy="369332"/>
            </a:xfrm>
            <a:prstGeom prst="rect">
              <a:avLst/>
            </a:prstGeom>
            <a:noFill/>
          </p:spPr>
          <p:txBody>
            <a:bodyPr wrap="none" rtlCol="0">
              <a:spAutoFit/>
            </a:bodyPr>
            <a:lstStyle/>
            <a:p>
              <a:r>
                <a:rPr lang="en-US" b="1" i="1" dirty="0"/>
                <a:t>Memory Scheduler</a:t>
              </a:r>
            </a:p>
          </p:txBody>
        </p:sp>
      </p:grpSp>
      <p:grpSp>
        <p:nvGrpSpPr>
          <p:cNvPr id="74" name="Group 73"/>
          <p:cNvGrpSpPr/>
          <p:nvPr/>
        </p:nvGrpSpPr>
        <p:grpSpPr>
          <a:xfrm>
            <a:off x="882167" y="2883063"/>
            <a:ext cx="6318721" cy="735300"/>
            <a:chOff x="-334651" y="3140960"/>
            <a:chExt cx="6318721" cy="735300"/>
          </a:xfrm>
        </p:grpSpPr>
        <p:sp>
          <p:nvSpPr>
            <p:cNvPr id="18" name="Rectangle 17"/>
            <p:cNvSpPr/>
            <p:nvPr/>
          </p:nvSpPr>
          <p:spPr>
            <a:xfrm>
              <a:off x="5523414" y="3463934"/>
              <a:ext cx="232654" cy="412326"/>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 name="Rectangle 18"/>
            <p:cNvSpPr/>
            <p:nvPr/>
          </p:nvSpPr>
          <p:spPr>
            <a:xfrm>
              <a:off x="5290760"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 name="Rectangle 19"/>
            <p:cNvSpPr/>
            <p:nvPr/>
          </p:nvSpPr>
          <p:spPr>
            <a:xfrm>
              <a:off x="5058106"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 name="Rectangle 20"/>
            <p:cNvSpPr/>
            <p:nvPr/>
          </p:nvSpPr>
          <p:spPr>
            <a:xfrm>
              <a:off x="4825452"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2" name="Rectangle 21"/>
            <p:cNvSpPr/>
            <p:nvPr/>
          </p:nvSpPr>
          <p:spPr>
            <a:xfrm>
              <a:off x="4592798"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3" name="Rectangle 22"/>
            <p:cNvSpPr/>
            <p:nvPr/>
          </p:nvSpPr>
          <p:spPr>
            <a:xfrm>
              <a:off x="4360144"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9" name="TextBox 28"/>
            <p:cNvSpPr txBox="1"/>
            <p:nvPr/>
          </p:nvSpPr>
          <p:spPr>
            <a:xfrm>
              <a:off x="4260112" y="3140960"/>
              <a:ext cx="1548822" cy="369332"/>
            </a:xfrm>
            <a:prstGeom prst="rect">
              <a:avLst/>
            </a:prstGeom>
            <a:noFill/>
          </p:spPr>
          <p:txBody>
            <a:bodyPr wrap="none" rtlCol="0">
              <a:spAutoFit/>
            </a:bodyPr>
            <a:lstStyle/>
            <a:p>
              <a:r>
                <a:rPr lang="en-US" b="1" i="1" dirty="0"/>
                <a:t>Golden Queue</a:t>
              </a:r>
            </a:p>
          </p:txBody>
        </p:sp>
        <p:cxnSp>
          <p:nvCxnSpPr>
            <p:cNvPr id="33" name="Straight Arrow Connector 32"/>
            <p:cNvCxnSpPr/>
            <p:nvPr/>
          </p:nvCxnSpPr>
          <p:spPr>
            <a:xfrm>
              <a:off x="5768349" y="366332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541539" y="3674778"/>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13044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8" name="Rectangle 47"/>
            <p:cNvSpPr/>
            <p:nvPr/>
          </p:nvSpPr>
          <p:spPr>
            <a:xfrm>
              <a:off x="3897795"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9" name="Rectangle 48"/>
            <p:cNvSpPr/>
            <p:nvPr/>
          </p:nvSpPr>
          <p:spPr>
            <a:xfrm>
              <a:off x="3665141"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0" name="Rectangle 49"/>
            <p:cNvSpPr/>
            <p:nvPr/>
          </p:nvSpPr>
          <p:spPr>
            <a:xfrm>
              <a:off x="3432487"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1" name="Rectangle 50"/>
            <p:cNvSpPr/>
            <p:nvPr/>
          </p:nvSpPr>
          <p:spPr>
            <a:xfrm>
              <a:off x="3199833"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2" name="Rectangle 51"/>
            <p:cNvSpPr/>
            <p:nvPr/>
          </p:nvSpPr>
          <p:spPr>
            <a:xfrm>
              <a:off x="296717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8" name="TextBox 67"/>
            <p:cNvSpPr txBox="1"/>
            <p:nvPr/>
          </p:nvSpPr>
          <p:spPr>
            <a:xfrm>
              <a:off x="-334651" y="3481273"/>
              <a:ext cx="2898870" cy="369332"/>
            </a:xfrm>
            <a:prstGeom prst="rect">
              <a:avLst/>
            </a:prstGeom>
            <a:noFill/>
          </p:spPr>
          <p:txBody>
            <a:bodyPr wrap="none" rtlCol="0">
              <a:spAutoFit/>
            </a:bodyPr>
            <a:lstStyle/>
            <a:p>
              <a:r>
                <a:rPr lang="en-US" b="1" i="1" dirty="0"/>
                <a:t>Address Translation Request</a:t>
              </a:r>
            </a:p>
          </p:txBody>
        </p:sp>
      </p:grpSp>
      <p:grpSp>
        <p:nvGrpSpPr>
          <p:cNvPr id="76" name="Group 75"/>
          <p:cNvGrpSpPr/>
          <p:nvPr/>
        </p:nvGrpSpPr>
        <p:grpSpPr>
          <a:xfrm>
            <a:off x="1429092" y="4432521"/>
            <a:ext cx="5780565" cy="771608"/>
            <a:chOff x="212274" y="4690418"/>
            <a:chExt cx="5780565" cy="771608"/>
          </a:xfrm>
        </p:grpSpPr>
        <p:sp>
          <p:nvSpPr>
            <p:cNvPr id="53" name="Rectangle 52"/>
            <p:cNvSpPr/>
            <p:nvPr/>
          </p:nvSpPr>
          <p:spPr>
            <a:xfrm>
              <a:off x="553218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4" name="Rectangle 53"/>
            <p:cNvSpPr/>
            <p:nvPr/>
          </p:nvSpPr>
          <p:spPr>
            <a:xfrm>
              <a:off x="5299529"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5" name="Rectangle 54"/>
            <p:cNvSpPr/>
            <p:nvPr/>
          </p:nvSpPr>
          <p:spPr>
            <a:xfrm>
              <a:off x="5066875"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6" name="Rectangle 55"/>
            <p:cNvSpPr/>
            <p:nvPr/>
          </p:nvSpPr>
          <p:spPr>
            <a:xfrm>
              <a:off x="4834221"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7" name="Rectangle 56"/>
            <p:cNvSpPr/>
            <p:nvPr/>
          </p:nvSpPr>
          <p:spPr>
            <a:xfrm>
              <a:off x="4601567"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8" name="Rectangle 57"/>
            <p:cNvSpPr/>
            <p:nvPr/>
          </p:nvSpPr>
          <p:spPr>
            <a:xfrm>
              <a:off x="436891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9" name="TextBox 58"/>
            <p:cNvSpPr txBox="1"/>
            <p:nvPr/>
          </p:nvSpPr>
          <p:spPr>
            <a:xfrm>
              <a:off x="4195857" y="4690418"/>
              <a:ext cx="1585690" cy="369332"/>
            </a:xfrm>
            <a:prstGeom prst="rect">
              <a:avLst/>
            </a:prstGeom>
            <a:noFill/>
          </p:spPr>
          <p:txBody>
            <a:bodyPr wrap="none" rtlCol="0">
              <a:spAutoFit/>
            </a:bodyPr>
            <a:lstStyle/>
            <a:p>
              <a:r>
                <a:rPr lang="en-US" b="1" i="1" dirty="0"/>
                <a:t>Normal Queue</a:t>
              </a:r>
            </a:p>
          </p:txBody>
        </p:sp>
        <p:cxnSp>
          <p:nvCxnSpPr>
            <p:cNvPr id="60" name="Straight Arrow Connector 59"/>
            <p:cNvCxnSpPr/>
            <p:nvPr/>
          </p:nvCxnSpPr>
          <p:spPr>
            <a:xfrm>
              <a:off x="5777118" y="523956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540148" y="5255782"/>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139218"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3" name="Rectangle 62"/>
            <p:cNvSpPr/>
            <p:nvPr/>
          </p:nvSpPr>
          <p:spPr>
            <a:xfrm>
              <a:off x="3906564"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4" name="Rectangle 63"/>
            <p:cNvSpPr/>
            <p:nvPr/>
          </p:nvSpPr>
          <p:spPr>
            <a:xfrm>
              <a:off x="3673910"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5" name="Rectangle 64"/>
            <p:cNvSpPr/>
            <p:nvPr/>
          </p:nvSpPr>
          <p:spPr>
            <a:xfrm>
              <a:off x="3441256"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6" name="Rectangle 65"/>
            <p:cNvSpPr/>
            <p:nvPr/>
          </p:nvSpPr>
          <p:spPr>
            <a:xfrm>
              <a:off x="3208602"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7" name="Rectangle 66"/>
            <p:cNvSpPr/>
            <p:nvPr/>
          </p:nvSpPr>
          <p:spPr>
            <a:xfrm>
              <a:off x="2975948" y="5049619"/>
              <a:ext cx="232654" cy="412326"/>
            </a:xfrm>
            <a:prstGeom prst="rect">
              <a:avLst/>
            </a:prstGeom>
            <a:solidFill>
              <a:srgbClr val="0066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70" name="TextBox 69"/>
            <p:cNvSpPr txBox="1"/>
            <p:nvPr/>
          </p:nvSpPr>
          <p:spPr>
            <a:xfrm>
              <a:off x="212274" y="5047614"/>
              <a:ext cx="2335126" cy="369332"/>
            </a:xfrm>
            <a:prstGeom prst="rect">
              <a:avLst/>
            </a:prstGeom>
            <a:noFill/>
          </p:spPr>
          <p:txBody>
            <a:bodyPr wrap="none" rtlCol="0">
              <a:spAutoFit/>
            </a:bodyPr>
            <a:lstStyle/>
            <a:p>
              <a:r>
                <a:rPr lang="en-US" b="1" i="1" dirty="0"/>
                <a:t>Data Demand Request</a:t>
              </a:r>
            </a:p>
          </p:txBody>
        </p:sp>
      </p:grpSp>
      <p:sp>
        <p:nvSpPr>
          <p:cNvPr id="78" name="Down Arrow 77"/>
          <p:cNvSpPr/>
          <p:nvPr/>
        </p:nvSpPr>
        <p:spPr>
          <a:xfrm>
            <a:off x="446314" y="3110906"/>
            <a:ext cx="518160" cy="2471980"/>
          </a:xfrm>
          <a:prstGeom prst="downArrow">
            <a:avLst/>
          </a:prstGeom>
          <a:solidFill>
            <a:srgbClr val="0066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TextBox 78"/>
          <p:cNvSpPr txBox="1"/>
          <p:nvPr/>
        </p:nvSpPr>
        <p:spPr>
          <a:xfrm>
            <a:off x="74961" y="2678343"/>
            <a:ext cx="1393330" cy="369332"/>
          </a:xfrm>
          <a:prstGeom prst="rect">
            <a:avLst/>
          </a:prstGeom>
          <a:noFill/>
        </p:spPr>
        <p:txBody>
          <a:bodyPr wrap="none" rtlCol="0">
            <a:spAutoFit/>
          </a:bodyPr>
          <a:lstStyle/>
          <a:p>
            <a:r>
              <a:rPr lang="en-US" b="1" i="1" dirty="0"/>
              <a:t>High Priority</a:t>
            </a:r>
          </a:p>
        </p:txBody>
      </p:sp>
      <p:sp>
        <p:nvSpPr>
          <p:cNvPr id="80" name="TextBox 79"/>
          <p:cNvSpPr txBox="1"/>
          <p:nvPr/>
        </p:nvSpPr>
        <p:spPr>
          <a:xfrm>
            <a:off x="74961" y="5613366"/>
            <a:ext cx="1337802" cy="369332"/>
          </a:xfrm>
          <a:prstGeom prst="rect">
            <a:avLst/>
          </a:prstGeom>
          <a:noFill/>
        </p:spPr>
        <p:txBody>
          <a:bodyPr wrap="none" rtlCol="0">
            <a:spAutoFit/>
          </a:bodyPr>
          <a:lstStyle/>
          <a:p>
            <a:r>
              <a:rPr lang="en-US" b="1" i="1" dirty="0"/>
              <a:t>Low Priority</a:t>
            </a:r>
          </a:p>
        </p:txBody>
      </p:sp>
    </p:spTree>
    <p:custDataLst>
      <p:tags r:id="rId1"/>
    </p:custDataLst>
    <p:extLst>
      <p:ext uri="{BB962C8B-B14F-4D97-AF65-F5344CB8AC3E}">
        <p14:creationId xmlns:p14="http://schemas.microsoft.com/office/powerpoint/2010/main" val="3107506523"/>
      </p:ext>
    </p:extLst>
  </p:cSld>
  <p:clrMapOvr>
    <a:masterClrMapping/>
  </p:clrMapOvr>
  <mc:AlternateContent xmlns:mc="http://schemas.openxmlformats.org/markup-compatibility/2006" xmlns:p14="http://schemas.microsoft.com/office/powerpoint/2010/main">
    <mc:Choice Requires="p14">
      <p:transition spd="slow" p14:dur="2000" advTm="41469"/>
    </mc:Choice>
    <mc:Fallback xmlns="">
      <p:transition spd="slow" advTm="414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animEffect transition="in" filter="blinds(horizontal)">
                                      <p:cBhvr>
                                        <p:cTn id="11" dur="500"/>
                                        <p:tgtEl>
                                          <p:spTgt spid="77"/>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4"/>
                                        </p:tgtEl>
                                        <p:attrNameLst>
                                          <p:attrName>style.visibility</p:attrName>
                                        </p:attrNameLst>
                                      </p:cBhvr>
                                      <p:to>
                                        <p:strVal val="visible"/>
                                      </p:to>
                                    </p:set>
                                    <p:animEffect transition="in" filter="blinds(horizontal)">
                                      <p:cBhvr>
                                        <p:cTn id="16" dur="500"/>
                                        <p:tgtEl>
                                          <p:spTgt spid="7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76"/>
                                        </p:tgtEl>
                                        <p:attrNameLst>
                                          <p:attrName>style.visibility</p:attrName>
                                        </p:attrNameLst>
                                      </p:cBhvr>
                                      <p:to>
                                        <p:strVal val="visible"/>
                                      </p:to>
                                    </p:set>
                                    <p:animEffect transition="in" filter="blinds(horizontal)">
                                      <p:cBhvr>
                                        <p:cTn id="21" dur="500"/>
                                        <p:tgtEl>
                                          <p:spTgt spid="76"/>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79"/>
                                        </p:tgtEl>
                                        <p:attrNameLst>
                                          <p:attrName>style.visibility</p:attrName>
                                        </p:attrNameLst>
                                      </p:cBhvr>
                                      <p:to>
                                        <p:strVal val="visible"/>
                                      </p:to>
                                    </p:set>
                                    <p:animEffect transition="in" filter="dissolve">
                                      <p:cBhvr>
                                        <p:cTn id="26" dur="500"/>
                                        <p:tgtEl>
                                          <p:spTgt spid="79"/>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78"/>
                                        </p:tgtEl>
                                        <p:attrNameLst>
                                          <p:attrName>style.visibility</p:attrName>
                                        </p:attrNameLst>
                                      </p:cBhvr>
                                      <p:to>
                                        <p:strVal val="visible"/>
                                      </p:to>
                                    </p:set>
                                    <p:animEffect transition="in" filter="dissolve">
                                      <p:cBhvr>
                                        <p:cTn id="30" dur="500"/>
                                        <p:tgtEl>
                                          <p:spTgt spid="78"/>
                                        </p:tgtEl>
                                      </p:cBhvr>
                                    </p:animEffect>
                                  </p:childTnLst>
                                </p:cTn>
                              </p:par>
                            </p:childTnLst>
                          </p:cTn>
                        </p:par>
                        <p:par>
                          <p:cTn id="31" fill="hold">
                            <p:stCondLst>
                              <p:cond delay="1000"/>
                            </p:stCondLst>
                            <p:childTnLst>
                              <p:par>
                                <p:cTn id="32" presetID="9" presetClass="entr" presetSubtype="0" fill="hold" grpId="0" nodeType="afterEffect">
                                  <p:stCondLst>
                                    <p:cond delay="0"/>
                                  </p:stCondLst>
                                  <p:childTnLst>
                                    <p:set>
                                      <p:cBhvr>
                                        <p:cTn id="33" dur="1" fill="hold">
                                          <p:stCondLst>
                                            <p:cond delay="0"/>
                                          </p:stCondLst>
                                        </p:cTn>
                                        <p:tgtEl>
                                          <p:spTgt spid="80"/>
                                        </p:tgtEl>
                                        <p:attrNameLst>
                                          <p:attrName>style.visibility</p:attrName>
                                        </p:attrNameLst>
                                      </p:cBhvr>
                                      <p:to>
                                        <p:strVal val="visible"/>
                                      </p:to>
                                    </p:set>
                                    <p:animEffect transition="in" filter="dissolve">
                                      <p:cBhvr>
                                        <p:cTn id="34" dur="500"/>
                                        <p:tgtEl>
                                          <p:spTgt spid="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uiExpand="1" build="p"/>
      <p:bldP spid="78" grpId="0" animBg="1"/>
      <p:bldP spid="79" grpId="0"/>
      <p:bldP spid="8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585947" cy="847546"/>
          </a:xfrm>
        </p:spPr>
        <p:txBody>
          <a:bodyPr>
            <a:normAutofit fontScale="90000"/>
          </a:bodyPr>
          <a:lstStyle/>
          <a:p>
            <a:pPr algn="l"/>
            <a:r>
              <a:rPr lang="en-US" sz="4000" b="1" dirty="0"/>
              <a:t>C: </a:t>
            </a:r>
            <a:r>
              <a:rPr lang="en-US" sz="4000" dirty="0"/>
              <a:t>Address-space-aware Memory Scheduler</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74</a:t>
            </a:fld>
            <a:endParaRPr lang="en-US" dirty="0"/>
          </a:p>
        </p:txBody>
      </p:sp>
      <p:sp>
        <p:nvSpPr>
          <p:cNvPr id="120" name="Content Placeholder 2"/>
          <p:cNvSpPr>
            <a:spLocks noGrp="1"/>
          </p:cNvSpPr>
          <p:nvPr>
            <p:ph idx="1"/>
          </p:nvPr>
        </p:nvSpPr>
        <p:spPr>
          <a:xfrm>
            <a:off x="457200" y="1094944"/>
            <a:ext cx="8686800" cy="5517543"/>
          </a:xfrm>
        </p:spPr>
        <p:txBody>
          <a:bodyPr/>
          <a:lstStyle/>
          <a:p>
            <a:r>
              <a:rPr lang="en-US" b="1" dirty="0"/>
              <a:t>Idea 1: </a:t>
            </a:r>
            <a:r>
              <a:rPr lang="en-US" sz="2600" b="1" dirty="0">
                <a:solidFill>
                  <a:srgbClr val="0066FF"/>
                </a:solidFill>
              </a:rPr>
              <a:t>Prioritize address translation requests</a:t>
            </a:r>
            <a:br>
              <a:rPr lang="en-US" sz="2600" b="1" dirty="0">
                <a:solidFill>
                  <a:srgbClr val="0066FF"/>
                </a:solidFill>
              </a:rPr>
            </a:br>
            <a:r>
              <a:rPr lang="en-US" sz="2600" dirty="0"/>
              <a:t>over data demand requests</a:t>
            </a:r>
          </a:p>
          <a:p>
            <a:r>
              <a:rPr lang="en-US" b="1" dirty="0"/>
              <a:t>Idea 2: </a:t>
            </a:r>
            <a:r>
              <a:rPr lang="en-US" sz="2600" b="1" dirty="0">
                <a:solidFill>
                  <a:srgbClr val="0066FF"/>
                </a:solidFill>
              </a:rPr>
              <a:t>Improve quality-of-service</a:t>
            </a:r>
            <a:r>
              <a:rPr lang="en-US" sz="2600" dirty="0"/>
              <a:t> using the Silver Queue </a:t>
            </a:r>
          </a:p>
        </p:txBody>
      </p:sp>
      <p:grpSp>
        <p:nvGrpSpPr>
          <p:cNvPr id="77" name="Group 76"/>
          <p:cNvGrpSpPr/>
          <p:nvPr/>
        </p:nvGrpSpPr>
        <p:grpSpPr>
          <a:xfrm>
            <a:off x="3886082" y="2883063"/>
            <a:ext cx="4824508" cy="2948777"/>
            <a:chOff x="2672079" y="2936240"/>
            <a:chExt cx="4824508" cy="3577110"/>
          </a:xfrm>
        </p:grpSpPr>
        <p:sp>
          <p:nvSpPr>
            <p:cNvPr id="8" name="Rectangle 7"/>
            <p:cNvSpPr/>
            <p:nvPr/>
          </p:nvSpPr>
          <p:spPr>
            <a:xfrm>
              <a:off x="2672079" y="2936240"/>
              <a:ext cx="3743277" cy="2999593"/>
            </a:xfrm>
            <a:prstGeom prst="rect">
              <a:avLst/>
            </a:prstGeom>
            <a:solidFill>
              <a:schemeClr val="accent5">
                <a:lumMod val="60000"/>
                <a:lumOff val="40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9" name="Down Arrow 8"/>
            <p:cNvSpPr/>
            <p:nvPr/>
          </p:nvSpPr>
          <p:spPr>
            <a:xfrm rot="16200000">
              <a:off x="6717702" y="4308991"/>
              <a:ext cx="452435" cy="198910"/>
            </a:xfrm>
            <a:prstGeom prst="downArrow">
              <a:avLst/>
            </a:prstGeom>
            <a:solidFill>
              <a:schemeClr val="tx1">
                <a:lumMod val="65000"/>
                <a:lumOff val="3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4" name="TextBox 23"/>
            <p:cNvSpPr txBox="1"/>
            <p:nvPr/>
          </p:nvSpPr>
          <p:spPr>
            <a:xfrm>
              <a:off x="6415357" y="4609451"/>
              <a:ext cx="1081230" cy="646331"/>
            </a:xfrm>
            <a:prstGeom prst="rect">
              <a:avLst/>
            </a:prstGeom>
            <a:noFill/>
          </p:spPr>
          <p:txBody>
            <a:bodyPr wrap="square" rtlCol="0">
              <a:spAutoFit/>
            </a:bodyPr>
            <a:lstStyle/>
            <a:p>
              <a:pPr algn="ctr"/>
              <a:r>
                <a:rPr lang="en-US" b="1" i="1" dirty="0"/>
                <a:t>To </a:t>
              </a:r>
            </a:p>
            <a:p>
              <a:pPr algn="ctr"/>
              <a:r>
                <a:rPr lang="en-US" b="1" i="1" dirty="0"/>
                <a:t>DRAM</a:t>
              </a:r>
            </a:p>
          </p:txBody>
        </p:sp>
        <p:sp>
          <p:nvSpPr>
            <p:cNvPr id="25" name="Trapezoid 24"/>
            <p:cNvSpPr/>
            <p:nvPr/>
          </p:nvSpPr>
          <p:spPr>
            <a:xfrm rot="5400000">
              <a:off x="4863753" y="4290618"/>
              <a:ext cx="2517177" cy="301107"/>
            </a:xfrm>
            <a:prstGeom prst="trapezoid">
              <a:avLst>
                <a:gd name="adj" fmla="val 102876"/>
              </a:avLst>
            </a:prstGeom>
            <a:solidFill>
              <a:schemeClr val="bg1">
                <a:lumMod val="9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8" name="TextBox 37"/>
            <p:cNvSpPr txBox="1"/>
            <p:nvPr/>
          </p:nvSpPr>
          <p:spPr>
            <a:xfrm>
              <a:off x="3032399" y="6144018"/>
              <a:ext cx="2037988" cy="369332"/>
            </a:xfrm>
            <a:prstGeom prst="rect">
              <a:avLst/>
            </a:prstGeom>
            <a:noFill/>
          </p:spPr>
          <p:txBody>
            <a:bodyPr wrap="none" rtlCol="0">
              <a:spAutoFit/>
            </a:bodyPr>
            <a:lstStyle/>
            <a:p>
              <a:r>
                <a:rPr lang="en-US" b="1" i="1" dirty="0"/>
                <a:t>Memory Scheduler</a:t>
              </a:r>
            </a:p>
          </p:txBody>
        </p:sp>
      </p:grpSp>
      <p:grpSp>
        <p:nvGrpSpPr>
          <p:cNvPr id="74" name="Group 73"/>
          <p:cNvGrpSpPr/>
          <p:nvPr/>
        </p:nvGrpSpPr>
        <p:grpSpPr>
          <a:xfrm>
            <a:off x="882167" y="2883063"/>
            <a:ext cx="6318721" cy="735300"/>
            <a:chOff x="-334651" y="3140960"/>
            <a:chExt cx="6318721" cy="735300"/>
          </a:xfrm>
        </p:grpSpPr>
        <p:sp>
          <p:nvSpPr>
            <p:cNvPr id="18" name="Rectangle 17"/>
            <p:cNvSpPr/>
            <p:nvPr/>
          </p:nvSpPr>
          <p:spPr>
            <a:xfrm>
              <a:off x="5523414" y="3463934"/>
              <a:ext cx="232654" cy="412326"/>
            </a:xfrm>
            <a:prstGeom prst="rect">
              <a:avLst/>
            </a:prstGeom>
            <a:solidFill>
              <a:schemeClr val="accent3"/>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9" name="Rectangle 18"/>
            <p:cNvSpPr/>
            <p:nvPr/>
          </p:nvSpPr>
          <p:spPr>
            <a:xfrm>
              <a:off x="5290760"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0" name="Rectangle 19"/>
            <p:cNvSpPr/>
            <p:nvPr/>
          </p:nvSpPr>
          <p:spPr>
            <a:xfrm>
              <a:off x="5058106"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1" name="Rectangle 20"/>
            <p:cNvSpPr/>
            <p:nvPr/>
          </p:nvSpPr>
          <p:spPr>
            <a:xfrm>
              <a:off x="4825452"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2" name="Rectangle 21"/>
            <p:cNvSpPr/>
            <p:nvPr/>
          </p:nvSpPr>
          <p:spPr>
            <a:xfrm>
              <a:off x="4592798"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3" name="Rectangle 22"/>
            <p:cNvSpPr/>
            <p:nvPr/>
          </p:nvSpPr>
          <p:spPr>
            <a:xfrm>
              <a:off x="4360144" y="3463934"/>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9" name="TextBox 28"/>
            <p:cNvSpPr txBox="1"/>
            <p:nvPr/>
          </p:nvSpPr>
          <p:spPr>
            <a:xfrm>
              <a:off x="4260112" y="3140960"/>
              <a:ext cx="1548822" cy="369332"/>
            </a:xfrm>
            <a:prstGeom prst="rect">
              <a:avLst/>
            </a:prstGeom>
            <a:noFill/>
          </p:spPr>
          <p:txBody>
            <a:bodyPr wrap="none" rtlCol="0">
              <a:spAutoFit/>
            </a:bodyPr>
            <a:lstStyle/>
            <a:p>
              <a:r>
                <a:rPr lang="en-US" b="1" i="1" dirty="0"/>
                <a:t>Golden Queue</a:t>
              </a:r>
            </a:p>
          </p:txBody>
        </p:sp>
        <p:cxnSp>
          <p:nvCxnSpPr>
            <p:cNvPr id="33" name="Straight Arrow Connector 32"/>
            <p:cNvCxnSpPr/>
            <p:nvPr/>
          </p:nvCxnSpPr>
          <p:spPr>
            <a:xfrm>
              <a:off x="5768349" y="366332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p:nvPr/>
          </p:nvCxnSpPr>
          <p:spPr>
            <a:xfrm>
              <a:off x="2541539" y="3674778"/>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7" name="Rectangle 46"/>
            <p:cNvSpPr/>
            <p:nvPr/>
          </p:nvSpPr>
          <p:spPr>
            <a:xfrm>
              <a:off x="413044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8" name="Rectangle 47"/>
            <p:cNvSpPr/>
            <p:nvPr/>
          </p:nvSpPr>
          <p:spPr>
            <a:xfrm>
              <a:off x="3897795"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9" name="Rectangle 48"/>
            <p:cNvSpPr/>
            <p:nvPr/>
          </p:nvSpPr>
          <p:spPr>
            <a:xfrm>
              <a:off x="3665141"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0" name="Rectangle 49"/>
            <p:cNvSpPr/>
            <p:nvPr/>
          </p:nvSpPr>
          <p:spPr>
            <a:xfrm>
              <a:off x="3432487"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1" name="Rectangle 50"/>
            <p:cNvSpPr/>
            <p:nvPr/>
          </p:nvSpPr>
          <p:spPr>
            <a:xfrm>
              <a:off x="3199833"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2" name="Rectangle 51"/>
            <p:cNvSpPr/>
            <p:nvPr/>
          </p:nvSpPr>
          <p:spPr>
            <a:xfrm>
              <a:off x="2967179" y="3463853"/>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8" name="TextBox 67"/>
            <p:cNvSpPr txBox="1"/>
            <p:nvPr/>
          </p:nvSpPr>
          <p:spPr>
            <a:xfrm>
              <a:off x="-334651" y="3481273"/>
              <a:ext cx="2898870" cy="369332"/>
            </a:xfrm>
            <a:prstGeom prst="rect">
              <a:avLst/>
            </a:prstGeom>
            <a:noFill/>
          </p:spPr>
          <p:txBody>
            <a:bodyPr wrap="none" rtlCol="0">
              <a:spAutoFit/>
            </a:bodyPr>
            <a:lstStyle/>
            <a:p>
              <a:r>
                <a:rPr lang="en-US" b="1" i="1" dirty="0"/>
                <a:t>Address Translation Request</a:t>
              </a:r>
            </a:p>
          </p:txBody>
        </p:sp>
      </p:grpSp>
      <p:grpSp>
        <p:nvGrpSpPr>
          <p:cNvPr id="75" name="Group 74"/>
          <p:cNvGrpSpPr/>
          <p:nvPr/>
        </p:nvGrpSpPr>
        <p:grpSpPr>
          <a:xfrm>
            <a:off x="1224314" y="3618363"/>
            <a:ext cx="5988855" cy="1005532"/>
            <a:chOff x="7496" y="3876260"/>
            <a:chExt cx="5988855" cy="1005532"/>
          </a:xfrm>
        </p:grpSpPr>
        <p:sp>
          <p:nvSpPr>
            <p:cNvPr id="11" name="Rectangle 10"/>
            <p:cNvSpPr/>
            <p:nvPr/>
          </p:nvSpPr>
          <p:spPr>
            <a:xfrm>
              <a:off x="5535695"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2" name="Rectangle 11"/>
            <p:cNvSpPr/>
            <p:nvPr/>
          </p:nvSpPr>
          <p:spPr>
            <a:xfrm>
              <a:off x="5303041"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3" name="Rectangle 12"/>
            <p:cNvSpPr/>
            <p:nvPr/>
          </p:nvSpPr>
          <p:spPr>
            <a:xfrm>
              <a:off x="5070387"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4" name="Rectangle 13"/>
            <p:cNvSpPr/>
            <p:nvPr/>
          </p:nvSpPr>
          <p:spPr>
            <a:xfrm>
              <a:off x="4837733"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5" name="Rectangle 14"/>
            <p:cNvSpPr/>
            <p:nvPr/>
          </p:nvSpPr>
          <p:spPr>
            <a:xfrm>
              <a:off x="4605079"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16" name="Rectangle 15"/>
            <p:cNvSpPr/>
            <p:nvPr/>
          </p:nvSpPr>
          <p:spPr>
            <a:xfrm>
              <a:off x="4372425" y="4235542"/>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28" name="TextBox 27"/>
            <p:cNvSpPr txBox="1"/>
            <p:nvPr/>
          </p:nvSpPr>
          <p:spPr>
            <a:xfrm>
              <a:off x="4402569" y="3876260"/>
              <a:ext cx="1390124" cy="369332"/>
            </a:xfrm>
            <a:prstGeom prst="rect">
              <a:avLst/>
            </a:prstGeom>
            <a:noFill/>
          </p:spPr>
          <p:txBody>
            <a:bodyPr wrap="none" rtlCol="0">
              <a:spAutoFit/>
            </a:bodyPr>
            <a:lstStyle/>
            <a:p>
              <a:r>
                <a:rPr lang="en-US" b="1" i="1" dirty="0"/>
                <a:t>Silver Queue</a:t>
              </a:r>
            </a:p>
          </p:txBody>
        </p:sp>
        <p:cxnSp>
          <p:nvCxnSpPr>
            <p:cNvPr id="32" name="Straight Arrow Connector 31"/>
            <p:cNvCxnSpPr/>
            <p:nvPr/>
          </p:nvCxnSpPr>
          <p:spPr>
            <a:xfrm>
              <a:off x="5780630" y="4425407"/>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p:nvPr/>
          </p:nvCxnSpPr>
          <p:spPr>
            <a:xfrm>
              <a:off x="2543660" y="4441624"/>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40" name="Rectangle 39"/>
            <p:cNvSpPr/>
            <p:nvPr/>
          </p:nvSpPr>
          <p:spPr>
            <a:xfrm>
              <a:off x="4142730"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1" name="Rectangle 40"/>
            <p:cNvSpPr/>
            <p:nvPr/>
          </p:nvSpPr>
          <p:spPr>
            <a:xfrm>
              <a:off x="3910076"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2" name="Rectangle 41"/>
            <p:cNvSpPr/>
            <p:nvPr/>
          </p:nvSpPr>
          <p:spPr>
            <a:xfrm>
              <a:off x="3677422"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3" name="Rectangle 42"/>
            <p:cNvSpPr/>
            <p:nvPr/>
          </p:nvSpPr>
          <p:spPr>
            <a:xfrm>
              <a:off x="3444768"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4" name="Rectangle 43"/>
            <p:cNvSpPr/>
            <p:nvPr/>
          </p:nvSpPr>
          <p:spPr>
            <a:xfrm>
              <a:off x="3212114"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45" name="Rectangle 44"/>
            <p:cNvSpPr/>
            <p:nvPr/>
          </p:nvSpPr>
          <p:spPr>
            <a:xfrm>
              <a:off x="2979460" y="4235461"/>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9" name="TextBox 68"/>
            <p:cNvSpPr txBox="1"/>
            <p:nvPr/>
          </p:nvSpPr>
          <p:spPr>
            <a:xfrm>
              <a:off x="7496" y="4235461"/>
              <a:ext cx="2645346" cy="646331"/>
            </a:xfrm>
            <a:prstGeom prst="rect">
              <a:avLst/>
            </a:prstGeom>
            <a:noFill/>
          </p:spPr>
          <p:txBody>
            <a:bodyPr wrap="square" rtlCol="0">
              <a:spAutoFit/>
            </a:bodyPr>
            <a:lstStyle/>
            <a:p>
              <a:r>
                <a:rPr lang="en-US" b="1" i="1" dirty="0"/>
                <a:t>    Data Demand Request</a:t>
              </a:r>
            </a:p>
            <a:p>
              <a:r>
                <a:rPr lang="en-US" i="1" dirty="0"/>
                <a:t>   (Applications take turns)</a:t>
              </a:r>
            </a:p>
          </p:txBody>
        </p:sp>
      </p:grpSp>
      <p:grpSp>
        <p:nvGrpSpPr>
          <p:cNvPr id="76" name="Group 75"/>
          <p:cNvGrpSpPr/>
          <p:nvPr/>
        </p:nvGrpSpPr>
        <p:grpSpPr>
          <a:xfrm>
            <a:off x="1429092" y="4432521"/>
            <a:ext cx="5780565" cy="771608"/>
            <a:chOff x="212274" y="4690418"/>
            <a:chExt cx="5780565" cy="771608"/>
          </a:xfrm>
        </p:grpSpPr>
        <p:sp>
          <p:nvSpPr>
            <p:cNvPr id="53" name="Rectangle 52"/>
            <p:cNvSpPr/>
            <p:nvPr/>
          </p:nvSpPr>
          <p:spPr>
            <a:xfrm>
              <a:off x="553218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4" name="Rectangle 53"/>
            <p:cNvSpPr/>
            <p:nvPr/>
          </p:nvSpPr>
          <p:spPr>
            <a:xfrm>
              <a:off x="5299529"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5" name="Rectangle 54"/>
            <p:cNvSpPr/>
            <p:nvPr/>
          </p:nvSpPr>
          <p:spPr>
            <a:xfrm>
              <a:off x="5066875"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6" name="Rectangle 55"/>
            <p:cNvSpPr/>
            <p:nvPr/>
          </p:nvSpPr>
          <p:spPr>
            <a:xfrm>
              <a:off x="4834221"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7" name="Rectangle 56"/>
            <p:cNvSpPr/>
            <p:nvPr/>
          </p:nvSpPr>
          <p:spPr>
            <a:xfrm>
              <a:off x="4601567" y="5049700"/>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8" name="Rectangle 57"/>
            <p:cNvSpPr/>
            <p:nvPr/>
          </p:nvSpPr>
          <p:spPr>
            <a:xfrm>
              <a:off x="4368913" y="5049700"/>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59" name="TextBox 58"/>
            <p:cNvSpPr txBox="1"/>
            <p:nvPr/>
          </p:nvSpPr>
          <p:spPr>
            <a:xfrm>
              <a:off x="4195857" y="4690418"/>
              <a:ext cx="1585690" cy="369332"/>
            </a:xfrm>
            <a:prstGeom prst="rect">
              <a:avLst/>
            </a:prstGeom>
            <a:noFill/>
          </p:spPr>
          <p:txBody>
            <a:bodyPr wrap="none" rtlCol="0">
              <a:spAutoFit/>
            </a:bodyPr>
            <a:lstStyle/>
            <a:p>
              <a:r>
                <a:rPr lang="en-US" b="1" i="1" dirty="0"/>
                <a:t>Normal Queue</a:t>
              </a:r>
            </a:p>
          </p:txBody>
        </p:sp>
        <p:cxnSp>
          <p:nvCxnSpPr>
            <p:cNvPr id="60" name="Straight Arrow Connector 59"/>
            <p:cNvCxnSpPr/>
            <p:nvPr/>
          </p:nvCxnSpPr>
          <p:spPr>
            <a:xfrm>
              <a:off x="5777118" y="5239565"/>
              <a:ext cx="215721"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2540148" y="5255782"/>
              <a:ext cx="419164" cy="1588"/>
            </a:xfrm>
            <a:prstGeom prst="straightConnector1">
              <a:avLst/>
            </a:prstGeom>
            <a:ln>
              <a:solidFill>
                <a:schemeClr val="tx1"/>
              </a:solidFill>
              <a:tailEnd type="triangle"/>
            </a:ln>
            <a:effectLst/>
          </p:spPr>
          <p:style>
            <a:lnRef idx="2">
              <a:schemeClr val="accent1"/>
            </a:lnRef>
            <a:fillRef idx="0">
              <a:schemeClr val="accent1"/>
            </a:fillRef>
            <a:effectRef idx="1">
              <a:schemeClr val="accent1"/>
            </a:effectRef>
            <a:fontRef idx="minor">
              <a:schemeClr val="tx1"/>
            </a:fontRef>
          </p:style>
        </p:cxnSp>
        <p:sp>
          <p:nvSpPr>
            <p:cNvPr id="62" name="Rectangle 61"/>
            <p:cNvSpPr/>
            <p:nvPr/>
          </p:nvSpPr>
          <p:spPr>
            <a:xfrm>
              <a:off x="4139218"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3" name="Rectangle 62"/>
            <p:cNvSpPr/>
            <p:nvPr/>
          </p:nvSpPr>
          <p:spPr>
            <a:xfrm>
              <a:off x="3906564" y="5049619"/>
              <a:ext cx="232654" cy="412326"/>
            </a:xfrm>
            <a:prstGeom prst="rect">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4" name="Rectangle 63"/>
            <p:cNvSpPr/>
            <p:nvPr/>
          </p:nvSpPr>
          <p:spPr>
            <a:xfrm>
              <a:off x="3673910"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5" name="Rectangle 64"/>
            <p:cNvSpPr/>
            <p:nvPr/>
          </p:nvSpPr>
          <p:spPr>
            <a:xfrm>
              <a:off x="3441256"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6" name="Rectangle 65"/>
            <p:cNvSpPr/>
            <p:nvPr/>
          </p:nvSpPr>
          <p:spPr>
            <a:xfrm>
              <a:off x="3208602" y="5049619"/>
              <a:ext cx="232654" cy="412326"/>
            </a:xfrm>
            <a:prstGeom prst="rect">
              <a:avLst/>
            </a:prstGeom>
            <a:solidFill>
              <a:srgbClr val="FFFF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67" name="Rectangle 66"/>
            <p:cNvSpPr/>
            <p:nvPr/>
          </p:nvSpPr>
          <p:spPr>
            <a:xfrm>
              <a:off x="2975948" y="5049619"/>
              <a:ext cx="232654" cy="412326"/>
            </a:xfrm>
            <a:prstGeom prst="rect">
              <a:avLst/>
            </a:prstGeom>
            <a:solidFill>
              <a:srgbClr val="0066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70" name="TextBox 69"/>
            <p:cNvSpPr txBox="1"/>
            <p:nvPr/>
          </p:nvSpPr>
          <p:spPr>
            <a:xfrm>
              <a:off x="212274" y="5047614"/>
              <a:ext cx="2335126" cy="369332"/>
            </a:xfrm>
            <a:prstGeom prst="rect">
              <a:avLst/>
            </a:prstGeom>
            <a:noFill/>
          </p:spPr>
          <p:txBody>
            <a:bodyPr wrap="none" rtlCol="0">
              <a:spAutoFit/>
            </a:bodyPr>
            <a:lstStyle/>
            <a:p>
              <a:r>
                <a:rPr lang="en-US" b="1" i="1" dirty="0"/>
                <a:t>Data Demand Request</a:t>
              </a:r>
            </a:p>
          </p:txBody>
        </p:sp>
      </p:grpSp>
      <p:sp>
        <p:nvSpPr>
          <p:cNvPr id="78" name="Down Arrow 77"/>
          <p:cNvSpPr/>
          <p:nvPr/>
        </p:nvSpPr>
        <p:spPr>
          <a:xfrm>
            <a:off x="446314" y="3110906"/>
            <a:ext cx="518160" cy="2471980"/>
          </a:xfrm>
          <a:prstGeom prst="downArrow">
            <a:avLst/>
          </a:prstGeom>
          <a:solidFill>
            <a:srgbClr val="0066FF"/>
          </a:solidFill>
          <a:ln w="1905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9" name="TextBox 78"/>
          <p:cNvSpPr txBox="1"/>
          <p:nvPr/>
        </p:nvSpPr>
        <p:spPr>
          <a:xfrm>
            <a:off x="74961" y="2678343"/>
            <a:ext cx="1393330" cy="369332"/>
          </a:xfrm>
          <a:prstGeom prst="rect">
            <a:avLst/>
          </a:prstGeom>
          <a:noFill/>
        </p:spPr>
        <p:txBody>
          <a:bodyPr wrap="none" rtlCol="0">
            <a:spAutoFit/>
          </a:bodyPr>
          <a:lstStyle/>
          <a:p>
            <a:r>
              <a:rPr lang="en-US" b="1" i="1" dirty="0"/>
              <a:t>High Priority</a:t>
            </a:r>
          </a:p>
        </p:txBody>
      </p:sp>
      <p:sp>
        <p:nvSpPr>
          <p:cNvPr id="80" name="TextBox 79"/>
          <p:cNvSpPr txBox="1"/>
          <p:nvPr/>
        </p:nvSpPr>
        <p:spPr>
          <a:xfrm>
            <a:off x="74961" y="5613366"/>
            <a:ext cx="1337802" cy="369332"/>
          </a:xfrm>
          <a:prstGeom prst="rect">
            <a:avLst/>
          </a:prstGeom>
          <a:noFill/>
        </p:spPr>
        <p:txBody>
          <a:bodyPr wrap="none" rtlCol="0">
            <a:spAutoFit/>
          </a:bodyPr>
          <a:lstStyle/>
          <a:p>
            <a:r>
              <a:rPr lang="en-US" b="1" i="1" dirty="0"/>
              <a:t>Low Priority</a:t>
            </a:r>
          </a:p>
        </p:txBody>
      </p:sp>
      <p:sp>
        <p:nvSpPr>
          <p:cNvPr id="81" name="Rounded Rectangle 80"/>
          <p:cNvSpPr/>
          <p:nvPr/>
        </p:nvSpPr>
        <p:spPr>
          <a:xfrm>
            <a:off x="390647" y="5886042"/>
            <a:ext cx="8229600" cy="661397"/>
          </a:xfrm>
          <a:prstGeom prst="roundRect">
            <a:avLst>
              <a:gd name="adj" fmla="val 26418"/>
            </a:avLst>
          </a:prstGeom>
          <a:noFill/>
          <a:ln w="381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600" b="1" dirty="0">
                <a:solidFill>
                  <a:schemeClr val="tx1"/>
                </a:solidFill>
              </a:rPr>
              <a:t>Each application takes turn injecting into the Silver Queue</a:t>
            </a:r>
            <a:endParaRPr lang="en-US" sz="2600" dirty="0">
              <a:solidFill>
                <a:schemeClr val="tx1"/>
              </a:solidFill>
            </a:endParaRPr>
          </a:p>
        </p:txBody>
      </p:sp>
      <p:sp>
        <p:nvSpPr>
          <p:cNvPr id="71" name="Rectangle 70">
            <a:extLst>
              <a:ext uri="{FF2B5EF4-FFF2-40B4-BE49-F238E27FC236}">
                <a16:creationId xmlns:a16="http://schemas.microsoft.com/office/drawing/2014/main" id="{97E73642-7CDC-429D-BE80-A294A1F12D1A}"/>
              </a:ext>
            </a:extLst>
          </p:cNvPr>
          <p:cNvSpPr/>
          <p:nvPr/>
        </p:nvSpPr>
        <p:spPr>
          <a:xfrm>
            <a:off x="4191287" y="4790467"/>
            <a:ext cx="232654" cy="412326"/>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
        <p:nvSpPr>
          <p:cNvPr id="72" name="Rectangle 71">
            <a:extLst>
              <a:ext uri="{FF2B5EF4-FFF2-40B4-BE49-F238E27FC236}">
                <a16:creationId xmlns:a16="http://schemas.microsoft.com/office/drawing/2014/main" id="{1F34C6BB-D1FA-4545-925D-D90882FE9258}"/>
              </a:ext>
            </a:extLst>
          </p:cNvPr>
          <p:cNvSpPr/>
          <p:nvPr/>
        </p:nvSpPr>
        <p:spPr>
          <a:xfrm>
            <a:off x="4190175" y="4787751"/>
            <a:ext cx="232654" cy="412326"/>
          </a:xfrm>
          <a:prstGeom prst="rect">
            <a:avLst/>
          </a:prstGeom>
          <a:solidFill>
            <a:srgbClr val="0066FF"/>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1" i="1" dirty="0">
              <a:solidFill>
                <a:schemeClr val="tx1"/>
              </a:solidFill>
            </a:endParaRPr>
          </a:p>
        </p:txBody>
      </p:sp>
    </p:spTree>
    <p:custDataLst>
      <p:tags r:id="rId1"/>
    </p:custDataLst>
    <p:extLst>
      <p:ext uri="{BB962C8B-B14F-4D97-AF65-F5344CB8AC3E}">
        <p14:creationId xmlns:p14="http://schemas.microsoft.com/office/powerpoint/2010/main" val="4148634605"/>
      </p:ext>
    </p:extLst>
  </p:cSld>
  <p:clrMapOvr>
    <a:masterClrMapping/>
  </p:clrMapOvr>
  <mc:AlternateContent xmlns:mc="http://schemas.openxmlformats.org/markup-compatibility/2006" xmlns:p14="http://schemas.microsoft.com/office/powerpoint/2010/main">
    <mc:Choice Requires="p14">
      <p:transition spd="slow" p14:dur="2000" advTm="21119"/>
    </mc:Choice>
    <mc:Fallback xmlns="">
      <p:transition spd="slow" advTm="2111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linds(horizontal)">
                                      <p:cBhvr>
                                        <p:cTn id="7" dur="5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blinds(horizontal)">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0" nodeType="clickEffect">
                                  <p:stCondLst>
                                    <p:cond delay="0"/>
                                  </p:stCondLst>
                                  <p:childTnLst>
                                    <p:animMotion origin="layout" path="M -3.33333E-6 0.0007 L 0.28021 -0.11852 " pathEditMode="relative" rAng="0" ptsTypes="AA">
                                      <p:cBhvr>
                                        <p:cTn id="16" dur="2000" fill="hold"/>
                                        <p:tgtEl>
                                          <p:spTgt spid="72"/>
                                        </p:tgtEl>
                                        <p:attrNameLst>
                                          <p:attrName>ppt_x</p:attrName>
                                          <p:attrName>ppt_y</p:attrName>
                                        </p:attrNameLst>
                                      </p:cBhvr>
                                      <p:rCtr x="14010" y="-59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72"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Chart 32">
            <a:extLst>
              <a:ext uri="{FF2B5EF4-FFF2-40B4-BE49-F238E27FC236}">
                <a16:creationId xmlns:a16="http://schemas.microsoft.com/office/drawing/2014/main" id="{0B6CE555-EBF8-044A-87DB-43D55DD7E04F}"/>
              </a:ext>
            </a:extLst>
          </p:cNvPr>
          <p:cNvGraphicFramePr>
            <a:graphicFrameLocks/>
          </p:cNvGraphicFramePr>
          <p:nvPr>
            <p:extLst/>
          </p:nvPr>
        </p:nvGraphicFramePr>
        <p:xfrm>
          <a:off x="288235" y="1069662"/>
          <a:ext cx="8398083" cy="4520263"/>
        </p:xfrm>
        <a:graphic>
          <a:graphicData uri="http://schemas.openxmlformats.org/drawingml/2006/chart">
            <c:chart xmlns:c="http://schemas.openxmlformats.org/drawingml/2006/chart" xmlns:r="http://schemas.openxmlformats.org/officeDocument/2006/relationships" r:id="rId4"/>
          </a:graphicData>
        </a:graphic>
      </p:graphicFrame>
      <p:sp>
        <p:nvSpPr>
          <p:cNvPr id="2" name="Title 1"/>
          <p:cNvSpPr>
            <a:spLocks noGrp="1"/>
          </p:cNvSpPr>
          <p:nvPr>
            <p:ph type="title"/>
          </p:nvPr>
        </p:nvSpPr>
        <p:spPr>
          <a:xfrm>
            <a:off x="457200" y="130604"/>
            <a:ext cx="8229600" cy="847546"/>
          </a:xfrm>
        </p:spPr>
        <p:txBody>
          <a:bodyPr/>
          <a:lstStyle/>
          <a:p>
            <a:pPr algn="l"/>
            <a:r>
              <a:rPr lang="en-US" dirty="0"/>
              <a:t>Performance</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75</a:t>
            </a:fld>
            <a:endParaRPr lang="en-US" dirty="0"/>
          </a:p>
        </p:txBody>
      </p:sp>
      <p:grpSp>
        <p:nvGrpSpPr>
          <p:cNvPr id="37" name="Group 36">
            <a:extLst>
              <a:ext uri="{FF2B5EF4-FFF2-40B4-BE49-F238E27FC236}">
                <a16:creationId xmlns:a16="http://schemas.microsoft.com/office/drawing/2014/main" id="{D1ED1D53-482C-2648-89D2-4406727108E3}"/>
              </a:ext>
            </a:extLst>
          </p:cNvPr>
          <p:cNvGrpSpPr/>
          <p:nvPr/>
        </p:nvGrpSpPr>
        <p:grpSpPr>
          <a:xfrm>
            <a:off x="7398413" y="2615565"/>
            <a:ext cx="702713" cy="970881"/>
            <a:chOff x="7398413" y="2615565"/>
            <a:chExt cx="702713" cy="970881"/>
          </a:xfrm>
        </p:grpSpPr>
        <p:cxnSp>
          <p:nvCxnSpPr>
            <p:cNvPr id="7" name="Straight Connector 6">
              <a:extLst>
                <a:ext uri="{FF2B5EF4-FFF2-40B4-BE49-F238E27FC236}">
                  <a16:creationId xmlns:a16="http://schemas.microsoft.com/office/drawing/2014/main" id="{14B4EE56-95E4-46C3-8AB8-8F0CFE33599A}"/>
                </a:ext>
              </a:extLst>
            </p:cNvPr>
            <p:cNvCxnSpPr>
              <a:cxnSpLocks/>
            </p:cNvCxnSpPr>
            <p:nvPr/>
          </p:nvCxnSpPr>
          <p:spPr>
            <a:xfrm>
              <a:off x="7464287" y="2853090"/>
              <a:ext cx="63683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CF784F3-71A1-4846-9241-331635FFF441}"/>
                </a:ext>
              </a:extLst>
            </p:cNvPr>
            <p:cNvCxnSpPr>
              <a:cxnSpLocks/>
            </p:cNvCxnSpPr>
            <p:nvPr/>
          </p:nvCxnSpPr>
          <p:spPr>
            <a:xfrm flipV="1">
              <a:off x="7615159" y="2852530"/>
              <a:ext cx="0" cy="733916"/>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9" name="TextBox 3">
              <a:extLst>
                <a:ext uri="{FF2B5EF4-FFF2-40B4-BE49-F238E27FC236}">
                  <a16:creationId xmlns:a16="http://schemas.microsoft.com/office/drawing/2014/main" id="{BB4B4724-7F19-400A-A578-541BC7F85682}"/>
                </a:ext>
              </a:extLst>
            </p:cNvPr>
            <p:cNvSpPr txBox="1"/>
            <p:nvPr/>
          </p:nvSpPr>
          <p:spPr>
            <a:xfrm>
              <a:off x="7398413" y="2615565"/>
              <a:ext cx="500666" cy="155167"/>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57.8%</a:t>
              </a:r>
            </a:p>
          </p:txBody>
        </p:sp>
      </p:grpSp>
      <p:grpSp>
        <p:nvGrpSpPr>
          <p:cNvPr id="39" name="Group 38">
            <a:extLst>
              <a:ext uri="{FF2B5EF4-FFF2-40B4-BE49-F238E27FC236}">
                <a16:creationId xmlns:a16="http://schemas.microsoft.com/office/drawing/2014/main" id="{5146156A-71EF-3544-8388-AC1259A3BA0E}"/>
              </a:ext>
            </a:extLst>
          </p:cNvPr>
          <p:cNvGrpSpPr/>
          <p:nvPr/>
        </p:nvGrpSpPr>
        <p:grpSpPr>
          <a:xfrm>
            <a:off x="5658978" y="2689013"/>
            <a:ext cx="671102" cy="902933"/>
            <a:chOff x="5658978" y="2689013"/>
            <a:chExt cx="671102" cy="902933"/>
          </a:xfrm>
        </p:grpSpPr>
        <p:cxnSp>
          <p:nvCxnSpPr>
            <p:cNvPr id="10" name="Straight Connector 9">
              <a:extLst>
                <a:ext uri="{FF2B5EF4-FFF2-40B4-BE49-F238E27FC236}">
                  <a16:creationId xmlns:a16="http://schemas.microsoft.com/office/drawing/2014/main" id="{E4003723-D8C7-4B9F-98D1-9FB43B5313BF}"/>
                </a:ext>
              </a:extLst>
            </p:cNvPr>
            <p:cNvCxnSpPr>
              <a:cxnSpLocks/>
            </p:cNvCxnSpPr>
            <p:nvPr/>
          </p:nvCxnSpPr>
          <p:spPr>
            <a:xfrm>
              <a:off x="5685183" y="2928582"/>
              <a:ext cx="644897"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E4FB385-C94B-4B41-B37F-F1809448F81B}"/>
                </a:ext>
              </a:extLst>
            </p:cNvPr>
            <p:cNvCxnSpPr>
              <a:cxnSpLocks/>
            </p:cNvCxnSpPr>
            <p:nvPr/>
          </p:nvCxnSpPr>
          <p:spPr>
            <a:xfrm flipV="1">
              <a:off x="5855051" y="2928582"/>
              <a:ext cx="0" cy="663364"/>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2" name="TextBox 3">
              <a:extLst>
                <a:ext uri="{FF2B5EF4-FFF2-40B4-BE49-F238E27FC236}">
                  <a16:creationId xmlns:a16="http://schemas.microsoft.com/office/drawing/2014/main" id="{BCEEEC51-FD0B-484A-8992-332387916DA1}"/>
                </a:ext>
              </a:extLst>
            </p:cNvPr>
            <p:cNvSpPr txBox="1"/>
            <p:nvPr/>
          </p:nvSpPr>
          <p:spPr>
            <a:xfrm>
              <a:off x="5658978" y="2689013"/>
              <a:ext cx="491538" cy="159460"/>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52.0%</a:t>
              </a:r>
            </a:p>
          </p:txBody>
        </p:sp>
      </p:grpSp>
      <p:grpSp>
        <p:nvGrpSpPr>
          <p:cNvPr id="40" name="Group 39">
            <a:extLst>
              <a:ext uri="{FF2B5EF4-FFF2-40B4-BE49-F238E27FC236}">
                <a16:creationId xmlns:a16="http://schemas.microsoft.com/office/drawing/2014/main" id="{C51D8D51-B500-ED42-8B4D-F0AD3BB8B63C}"/>
              </a:ext>
            </a:extLst>
          </p:cNvPr>
          <p:cNvGrpSpPr/>
          <p:nvPr/>
        </p:nvGrpSpPr>
        <p:grpSpPr>
          <a:xfrm>
            <a:off x="3939858" y="2520685"/>
            <a:ext cx="642082" cy="1069802"/>
            <a:chOff x="3939858" y="2520685"/>
            <a:chExt cx="642082" cy="1069802"/>
          </a:xfrm>
        </p:grpSpPr>
        <p:cxnSp>
          <p:nvCxnSpPr>
            <p:cNvPr id="13" name="Straight Connector 12">
              <a:extLst>
                <a:ext uri="{FF2B5EF4-FFF2-40B4-BE49-F238E27FC236}">
                  <a16:creationId xmlns:a16="http://schemas.microsoft.com/office/drawing/2014/main" id="{2CA69E93-645B-4ACF-A775-26CC273C8471}"/>
                </a:ext>
              </a:extLst>
            </p:cNvPr>
            <p:cNvCxnSpPr>
              <a:cxnSpLocks/>
            </p:cNvCxnSpPr>
            <p:nvPr/>
          </p:nvCxnSpPr>
          <p:spPr>
            <a:xfrm>
              <a:off x="3939858" y="2804192"/>
              <a:ext cx="642082"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4F9E5D0-0119-4670-AB0D-B70BDC240AE6}"/>
                </a:ext>
              </a:extLst>
            </p:cNvPr>
            <p:cNvCxnSpPr>
              <a:cxnSpLocks/>
            </p:cNvCxnSpPr>
            <p:nvPr/>
          </p:nvCxnSpPr>
          <p:spPr>
            <a:xfrm flipV="1">
              <a:off x="4106251" y="2804192"/>
              <a:ext cx="0" cy="786295"/>
            </a:xfrm>
            <a:prstGeom prst="straightConnector1">
              <a:avLst/>
            </a:prstGeom>
            <a:ln w="15875">
              <a:solidFill>
                <a:schemeClr val="tx1"/>
              </a:solidFill>
              <a:tailEnd type="stealth"/>
            </a:ln>
          </p:spPr>
          <p:style>
            <a:lnRef idx="1">
              <a:schemeClr val="accent1"/>
            </a:lnRef>
            <a:fillRef idx="0">
              <a:schemeClr val="accent1"/>
            </a:fillRef>
            <a:effectRef idx="0">
              <a:schemeClr val="accent1"/>
            </a:effectRef>
            <a:fontRef idx="minor">
              <a:schemeClr val="tx1"/>
            </a:fontRef>
          </p:style>
        </p:cxnSp>
        <p:sp>
          <p:nvSpPr>
            <p:cNvPr id="15" name="TextBox 3">
              <a:extLst>
                <a:ext uri="{FF2B5EF4-FFF2-40B4-BE49-F238E27FC236}">
                  <a16:creationId xmlns:a16="http://schemas.microsoft.com/office/drawing/2014/main" id="{A12F9CBF-C371-4F41-B897-E28A586C8E94}"/>
                </a:ext>
              </a:extLst>
            </p:cNvPr>
            <p:cNvSpPr txBox="1"/>
            <p:nvPr/>
          </p:nvSpPr>
          <p:spPr>
            <a:xfrm>
              <a:off x="3939858" y="2520685"/>
              <a:ext cx="458862" cy="137042"/>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61.2%</a:t>
              </a:r>
            </a:p>
          </p:txBody>
        </p:sp>
      </p:grpSp>
      <p:grpSp>
        <p:nvGrpSpPr>
          <p:cNvPr id="41" name="Group 40">
            <a:extLst>
              <a:ext uri="{FF2B5EF4-FFF2-40B4-BE49-F238E27FC236}">
                <a16:creationId xmlns:a16="http://schemas.microsoft.com/office/drawing/2014/main" id="{FE8E2EBB-B12D-2A45-BB19-FCCC6E3B286B}"/>
              </a:ext>
            </a:extLst>
          </p:cNvPr>
          <p:cNvGrpSpPr/>
          <p:nvPr/>
        </p:nvGrpSpPr>
        <p:grpSpPr>
          <a:xfrm>
            <a:off x="2206487" y="2635859"/>
            <a:ext cx="615469" cy="940521"/>
            <a:chOff x="2206487" y="2635859"/>
            <a:chExt cx="615469" cy="940521"/>
          </a:xfrm>
        </p:grpSpPr>
        <p:cxnSp>
          <p:nvCxnSpPr>
            <p:cNvPr id="16" name="Straight Connector 15">
              <a:extLst>
                <a:ext uri="{FF2B5EF4-FFF2-40B4-BE49-F238E27FC236}">
                  <a16:creationId xmlns:a16="http://schemas.microsoft.com/office/drawing/2014/main" id="{FCCC91FF-0CF3-4463-90AE-5D890BC1B89D}"/>
                </a:ext>
              </a:extLst>
            </p:cNvPr>
            <p:cNvCxnSpPr>
              <a:cxnSpLocks/>
            </p:cNvCxnSpPr>
            <p:nvPr/>
          </p:nvCxnSpPr>
          <p:spPr>
            <a:xfrm>
              <a:off x="2206487" y="2852530"/>
              <a:ext cx="615469"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0018C4-7471-4463-AE2D-A6283C5478AF}"/>
                </a:ext>
              </a:extLst>
            </p:cNvPr>
            <p:cNvCxnSpPr>
              <a:cxnSpLocks/>
            </p:cNvCxnSpPr>
            <p:nvPr/>
          </p:nvCxnSpPr>
          <p:spPr>
            <a:xfrm flipV="1">
              <a:off x="2344699" y="2842591"/>
              <a:ext cx="0" cy="733789"/>
            </a:xfrm>
            <a:prstGeom prst="straightConnector1">
              <a:avLst/>
            </a:prstGeom>
            <a:ln w="15875">
              <a:solidFill>
                <a:schemeClr val="tx1"/>
              </a:solidFill>
              <a:tailEnd type="stealth" w="med" len="med"/>
            </a:ln>
          </p:spPr>
          <p:style>
            <a:lnRef idx="1">
              <a:schemeClr val="accent1"/>
            </a:lnRef>
            <a:fillRef idx="0">
              <a:schemeClr val="accent1"/>
            </a:fillRef>
            <a:effectRef idx="0">
              <a:schemeClr val="accent1"/>
            </a:effectRef>
            <a:fontRef idx="minor">
              <a:schemeClr val="tx1"/>
            </a:fontRef>
          </p:style>
        </p:cxnSp>
        <p:sp>
          <p:nvSpPr>
            <p:cNvPr id="18" name="TextBox 3">
              <a:extLst>
                <a:ext uri="{FF2B5EF4-FFF2-40B4-BE49-F238E27FC236}">
                  <a16:creationId xmlns:a16="http://schemas.microsoft.com/office/drawing/2014/main" id="{386754F1-BCB9-4E91-B087-5F53F8427663}"/>
                </a:ext>
              </a:extLst>
            </p:cNvPr>
            <p:cNvSpPr txBox="1"/>
            <p:nvPr/>
          </p:nvSpPr>
          <p:spPr>
            <a:xfrm>
              <a:off x="2206487" y="2635859"/>
              <a:ext cx="399577" cy="106308"/>
            </a:xfrm>
            <a:prstGeom prst="rect">
              <a:avLst/>
            </a:prstGeom>
            <a:solidFill>
              <a:schemeClr val="bg1"/>
            </a:solidFill>
            <a:ln>
              <a:noFill/>
            </a:ln>
          </p:spPr>
          <p:txBody>
            <a:bodyPr wrap="none" lIns="0" tIns="0" rIns="0" bIns="0" rtlCol="0" anchor="ctr" anchorCtr="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2000" b="1" dirty="0">
                  <a:latin typeface="Helvetica" panose="020B0604020202030204" pitchFamily="34" charset="0"/>
                </a:rPr>
                <a:t>58.7%</a:t>
              </a:r>
            </a:p>
          </p:txBody>
        </p:sp>
      </p:grpSp>
      <p:sp>
        <p:nvSpPr>
          <p:cNvPr id="25" name="Rounded Rectangle 18">
            <a:extLst>
              <a:ext uri="{FF2B5EF4-FFF2-40B4-BE49-F238E27FC236}">
                <a16:creationId xmlns:a16="http://schemas.microsoft.com/office/drawing/2014/main" id="{259643DC-CA66-8D41-A0EC-C691D86AA47B}"/>
              </a:ext>
            </a:extLst>
          </p:cNvPr>
          <p:cNvSpPr/>
          <p:nvPr/>
        </p:nvSpPr>
        <p:spPr>
          <a:xfrm>
            <a:off x="164139" y="5414047"/>
            <a:ext cx="8814761" cy="512718"/>
          </a:xfrm>
          <a:prstGeom prst="roundRect">
            <a:avLst>
              <a:gd name="adj" fmla="val 26418"/>
            </a:avLst>
          </a:prstGeom>
          <a:solidFill>
            <a:schemeClr val="bg1">
              <a:lumMod val="95000"/>
            </a:schemeClr>
          </a:solidFill>
          <a:ln w="38100">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300" dirty="0">
                <a:solidFill>
                  <a:schemeClr val="tx1"/>
                </a:solidFill>
              </a:rPr>
              <a:t>MASK outperforms state-of-the-art design for </a:t>
            </a:r>
            <a:r>
              <a:rPr lang="en-US" sz="2300" b="1" dirty="0">
                <a:solidFill>
                  <a:schemeClr val="tx1"/>
                </a:solidFill>
              </a:rPr>
              <a:t>every workload</a:t>
            </a:r>
          </a:p>
        </p:txBody>
      </p:sp>
    </p:spTree>
    <p:custDataLst>
      <p:tags r:id="rId1"/>
    </p:custDataLst>
    <p:extLst>
      <p:ext uri="{BB962C8B-B14F-4D97-AF65-F5344CB8AC3E}">
        <p14:creationId xmlns:p14="http://schemas.microsoft.com/office/powerpoint/2010/main" val="3514057650"/>
      </p:ext>
    </p:extLst>
  </p:cSld>
  <p:clrMapOvr>
    <a:masterClrMapping/>
  </p:clrMapOvr>
  <mc:AlternateContent xmlns:mc="http://schemas.openxmlformats.org/markup-compatibility/2006" xmlns:p14="http://schemas.microsoft.com/office/powerpoint/2010/main">
    <mc:Choice Requires="p14">
      <p:transition spd="slow" p14:dur="2000" advTm="36988"/>
    </mc:Choice>
    <mc:Fallback xmlns="">
      <p:transition spd="slow" advTm="3698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
                                            <p:graphicEl>
                                              <a:chart seriesIdx="-3" categoryIdx="-3" bldStep="gridLegend"/>
                                            </p:graphicEl>
                                          </p:spTgt>
                                        </p:tgtEl>
                                        <p:attrNameLst>
                                          <p:attrName>style.visibility</p:attrName>
                                        </p:attrNameLst>
                                      </p:cBhvr>
                                      <p:to>
                                        <p:strVal val="visible"/>
                                      </p:to>
                                    </p:set>
                                    <p:animEffect transition="in" filter="blinds(horizontal)">
                                      <p:cBhvr>
                                        <p:cTn id="7" dur="500"/>
                                        <p:tgtEl>
                                          <p:spTgt spid="33">
                                            <p:graphicEl>
                                              <a:chart seriesIdx="-3" categoryIdx="-3" bldStep="gridLegend"/>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
                                            <p:graphicEl>
                                              <a:chart seriesIdx="0" categoryIdx="-4" bldStep="series"/>
                                            </p:graphicEl>
                                          </p:spTgt>
                                        </p:tgtEl>
                                        <p:attrNameLst>
                                          <p:attrName>style.visibility</p:attrName>
                                        </p:attrNameLst>
                                      </p:cBhvr>
                                      <p:to>
                                        <p:strVal val="visible"/>
                                      </p:to>
                                    </p:set>
                                    <p:animEffect transition="in" filter="blinds(horizontal)">
                                      <p:cBhvr>
                                        <p:cTn id="12" dur="500"/>
                                        <p:tgtEl>
                                          <p:spTgt spid="33">
                                            <p:graphicEl>
                                              <a:chart seriesIdx="0" categoryIdx="-4" bldStep="series"/>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
                                            <p:graphicEl>
                                              <a:chart seriesIdx="1" categoryIdx="-4" bldStep="series"/>
                                            </p:graphicEl>
                                          </p:spTgt>
                                        </p:tgtEl>
                                        <p:attrNameLst>
                                          <p:attrName>style.visibility</p:attrName>
                                        </p:attrNameLst>
                                      </p:cBhvr>
                                      <p:to>
                                        <p:strVal val="visible"/>
                                      </p:to>
                                    </p:set>
                                    <p:animEffect transition="in" filter="blinds(horizontal)">
                                      <p:cBhvr>
                                        <p:cTn id="17" dur="500"/>
                                        <p:tgtEl>
                                          <p:spTgt spid="33">
                                            <p:graphicEl>
                                              <a:chart seriesIdx="1" categoryIdx="-4" bldStep="series"/>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
                                            <p:graphicEl>
                                              <a:chart seriesIdx="2" categoryIdx="-4" bldStep="series"/>
                                            </p:graphicEl>
                                          </p:spTgt>
                                        </p:tgtEl>
                                        <p:attrNameLst>
                                          <p:attrName>style.visibility</p:attrName>
                                        </p:attrNameLst>
                                      </p:cBhvr>
                                      <p:to>
                                        <p:strVal val="visible"/>
                                      </p:to>
                                    </p:set>
                                    <p:animEffect transition="in" filter="blinds(horizontal)">
                                      <p:cBhvr>
                                        <p:cTn id="22" dur="500"/>
                                        <p:tgtEl>
                                          <p:spTgt spid="33">
                                            <p:graphicEl>
                                              <a:chart seriesIdx="2" categoryIdx="-4" bldStep="series"/>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blinds(horizontal)">
                                      <p:cBhvr>
                                        <p:cTn id="27" dur="500"/>
                                        <p:tgtEl>
                                          <p:spTgt spid="41"/>
                                        </p:tgtEl>
                                      </p:cBhvr>
                                    </p:animEffect>
                                  </p:childTnLst>
                                </p:cTn>
                              </p:par>
                            </p:childTnLst>
                          </p:cTn>
                        </p:par>
                        <p:par>
                          <p:cTn id="28" fill="hold">
                            <p:stCondLst>
                              <p:cond delay="500"/>
                            </p:stCondLst>
                            <p:childTnLst>
                              <p:par>
                                <p:cTn id="29" presetID="3" presetClass="entr" presetSubtype="10" fill="hold"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blinds(horizontal)">
                                      <p:cBhvr>
                                        <p:cTn id="31" dur="500"/>
                                        <p:tgtEl>
                                          <p:spTgt spid="40"/>
                                        </p:tgtEl>
                                      </p:cBhvr>
                                    </p:animEffect>
                                  </p:childTnLst>
                                </p:cTn>
                              </p:par>
                            </p:childTnLst>
                          </p:cTn>
                        </p:par>
                        <p:par>
                          <p:cTn id="32" fill="hold">
                            <p:stCondLst>
                              <p:cond delay="1000"/>
                            </p:stCondLst>
                            <p:childTnLst>
                              <p:par>
                                <p:cTn id="33" presetID="3" presetClass="entr" presetSubtype="10" fill="hold"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blinds(horizontal)">
                                      <p:cBhvr>
                                        <p:cTn id="35" dur="500"/>
                                        <p:tgtEl>
                                          <p:spTgt spid="39"/>
                                        </p:tgtEl>
                                      </p:cBhvr>
                                    </p:animEffect>
                                  </p:childTnLst>
                                </p:cTn>
                              </p:par>
                            </p:childTnLst>
                          </p:cTn>
                        </p:par>
                        <p:par>
                          <p:cTn id="36" fill="hold">
                            <p:stCondLst>
                              <p:cond delay="1500"/>
                            </p:stCondLst>
                            <p:childTnLst>
                              <p:par>
                                <p:cTn id="37" presetID="3" presetClass="entr" presetSubtype="10" fill="hold"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blinds(horizontal)">
                                      <p:cBhvr>
                                        <p:cTn id="39" dur="500"/>
                                        <p:tgtEl>
                                          <p:spTgt spid="37"/>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grpId="0" nodeType="clickEffect">
                                  <p:stCondLst>
                                    <p:cond delay="0"/>
                                  </p:stCondLst>
                                  <p:childTnLst>
                                    <p:set>
                                      <p:cBhvr>
                                        <p:cTn id="43" dur="1" fill="hold">
                                          <p:stCondLst>
                                            <p:cond delay="0"/>
                                          </p:stCondLst>
                                        </p:cTn>
                                        <p:tgtEl>
                                          <p:spTgt spid="33">
                                            <p:graphicEl>
                                              <a:chart seriesIdx="3" categoryIdx="-4" bldStep="series"/>
                                            </p:graphicEl>
                                          </p:spTgt>
                                        </p:tgtEl>
                                        <p:attrNameLst>
                                          <p:attrName>style.visibility</p:attrName>
                                        </p:attrNameLst>
                                      </p:cBhvr>
                                      <p:to>
                                        <p:strVal val="visible"/>
                                      </p:to>
                                    </p:set>
                                    <p:animEffect transition="in" filter="blinds(horizontal)">
                                      <p:cBhvr>
                                        <p:cTn id="44" dur="500"/>
                                        <p:tgtEl>
                                          <p:spTgt spid="33">
                                            <p:graphicEl>
                                              <a:chart seriesIdx="3" categoryIdx="-4" bldStep="series"/>
                                            </p:graphic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blinds(horizontal)">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uiExpand="1">
        <p:bldSub>
          <a:bldChart bld="series"/>
        </p:bldSub>
      </p:bldGraphic>
      <p:bldP spid="25"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MASK: Summary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a:ln w="38100">
            <a:noFill/>
          </a:ln>
        </p:spPr>
        <p:txBody>
          <a:bodyPr/>
          <a:lstStyle/>
          <a:p>
            <a:fld id="{9E8CE333-791E-B247-B0D8-81D7ACF2F196}" type="slidenum">
              <a:rPr lang="en-US" smtClean="0"/>
              <a:pPr/>
              <a:t>76</a:t>
            </a:fld>
            <a:endParaRPr lang="en-US" dirty="0"/>
          </a:p>
        </p:txBody>
      </p:sp>
      <p:sp>
        <p:nvSpPr>
          <p:cNvPr id="6" name="Content Placeholder 2">
            <a:extLst>
              <a:ext uri="{FF2B5EF4-FFF2-40B4-BE49-F238E27FC236}">
                <a16:creationId xmlns:a16="http://schemas.microsoft.com/office/drawing/2014/main" id="{2D01FADF-E6B7-47C9-B636-6EE697B7A93D}"/>
              </a:ext>
            </a:extLst>
          </p:cNvPr>
          <p:cNvSpPr>
            <a:spLocks noGrp="1"/>
          </p:cNvSpPr>
          <p:nvPr>
            <p:ph idx="1"/>
          </p:nvPr>
        </p:nvSpPr>
        <p:spPr>
          <a:xfrm>
            <a:off x="164140" y="1094944"/>
            <a:ext cx="8849232" cy="5517543"/>
          </a:xfrm>
        </p:spPr>
        <p:txBody>
          <a:bodyPr>
            <a:normAutofit fontScale="92500" lnSpcReduction="10000"/>
          </a:bodyPr>
          <a:lstStyle/>
          <a:p>
            <a:pPr marL="0" indent="0" algn="ctr">
              <a:lnSpc>
                <a:spcPct val="95000"/>
              </a:lnSpc>
              <a:buNone/>
            </a:pPr>
            <a:r>
              <a:rPr lang="en-US" b="1" dirty="0"/>
              <a:t>Problem: </a:t>
            </a:r>
            <a:r>
              <a:rPr lang="en-US" dirty="0"/>
              <a:t>Address translation overheads</a:t>
            </a:r>
            <a:br>
              <a:rPr lang="en-US" dirty="0"/>
            </a:br>
            <a:r>
              <a:rPr lang="en-US" b="1" dirty="0">
                <a:solidFill>
                  <a:srgbClr val="FF0000"/>
                </a:solidFill>
              </a:rPr>
              <a:t>limit the latency hiding capability of a GPU</a:t>
            </a:r>
          </a:p>
          <a:p>
            <a:pPr marL="0" indent="0">
              <a:lnSpc>
                <a:spcPct val="95000"/>
              </a:lnSpc>
              <a:buNone/>
            </a:pPr>
            <a:endParaRPr lang="en-US" sz="1100" b="1" dirty="0">
              <a:solidFill>
                <a:srgbClr val="FF0000"/>
              </a:solidFill>
            </a:endParaRPr>
          </a:p>
          <a:p>
            <a:pPr marL="234950" lvl="1" indent="0">
              <a:lnSpc>
                <a:spcPct val="110000"/>
              </a:lnSpc>
              <a:spcBef>
                <a:spcPts val="0"/>
              </a:spcBef>
              <a:buNone/>
            </a:pPr>
            <a:r>
              <a:rPr lang="en-US" sz="2100" dirty="0"/>
              <a:t>	</a:t>
            </a:r>
            <a:endParaRPr lang="en-US" b="1" dirty="0"/>
          </a:p>
          <a:p>
            <a:pPr>
              <a:lnSpc>
                <a:spcPct val="95000"/>
              </a:lnSpc>
              <a:spcBef>
                <a:spcPts val="600"/>
              </a:spcBef>
            </a:pPr>
            <a:endParaRPr lang="en-US" b="1" dirty="0"/>
          </a:p>
          <a:p>
            <a:pPr marL="0" indent="0" algn="ctr">
              <a:lnSpc>
                <a:spcPct val="95000"/>
              </a:lnSpc>
              <a:spcBef>
                <a:spcPts val="600"/>
              </a:spcBef>
              <a:buNone/>
            </a:pPr>
            <a:endParaRPr lang="en-US" b="1" dirty="0"/>
          </a:p>
          <a:p>
            <a:pPr marL="0" indent="0" algn="ctr">
              <a:lnSpc>
                <a:spcPct val="95000"/>
              </a:lnSpc>
              <a:spcBef>
                <a:spcPts val="600"/>
              </a:spcBef>
              <a:buNone/>
            </a:pPr>
            <a:r>
              <a:rPr lang="en-US" b="1" dirty="0"/>
              <a:t>Key Idea</a:t>
            </a:r>
            <a:endParaRPr lang="en-US" dirty="0"/>
          </a:p>
          <a:p>
            <a:pPr marL="0" indent="0" algn="ctr">
              <a:lnSpc>
                <a:spcPct val="95000"/>
              </a:lnSpc>
              <a:spcBef>
                <a:spcPts val="0"/>
              </a:spcBef>
              <a:spcAft>
                <a:spcPts val="1800"/>
              </a:spcAft>
              <a:buNone/>
            </a:pPr>
            <a:r>
              <a:rPr lang="en-US" dirty="0">
                <a:sym typeface="Wingdings" pitchFamily="2" charset="2"/>
              </a:rPr>
              <a:t>P</a:t>
            </a:r>
            <a:r>
              <a:rPr lang="en-US" dirty="0"/>
              <a:t>rioritize </a:t>
            </a:r>
            <a:r>
              <a:rPr lang="en-US" b="1" dirty="0">
                <a:solidFill>
                  <a:schemeClr val="accent6">
                    <a:lumMod val="50000"/>
                  </a:schemeClr>
                </a:solidFill>
              </a:rPr>
              <a:t>address translation requests</a:t>
            </a:r>
            <a:r>
              <a:rPr lang="en-US" dirty="0"/>
              <a:t> over </a:t>
            </a:r>
            <a:r>
              <a:rPr lang="en-US" b="1" dirty="0">
                <a:solidFill>
                  <a:srgbClr val="FF0000"/>
                </a:solidFill>
              </a:rPr>
              <a:t>data requests</a:t>
            </a:r>
          </a:p>
          <a:p>
            <a:pPr marL="0" indent="0" algn="ctr">
              <a:lnSpc>
                <a:spcPct val="95000"/>
              </a:lnSpc>
              <a:spcBef>
                <a:spcPts val="200"/>
              </a:spcBef>
              <a:buNone/>
            </a:pPr>
            <a:r>
              <a:rPr lang="en-US" b="1" dirty="0"/>
              <a:t>MASK: </a:t>
            </a:r>
            <a:r>
              <a:rPr lang="en-US" dirty="0"/>
              <a:t>a translation-aware GPU memory hierarchy</a:t>
            </a:r>
            <a:endParaRPr lang="en-US" dirty="0">
              <a:solidFill>
                <a:schemeClr val="accent6">
                  <a:lumMod val="50000"/>
                </a:schemeClr>
              </a:solidFill>
            </a:endParaRPr>
          </a:p>
          <a:p>
            <a:pPr marL="1188720" lvl="1" indent="-457200">
              <a:lnSpc>
                <a:spcPct val="95000"/>
              </a:lnSpc>
              <a:spcBef>
                <a:spcPts val="600"/>
              </a:spcBef>
              <a:buFont typeface="+mj-lt"/>
              <a:buAutoNum type="alphaUcPeriod"/>
            </a:pPr>
            <a:r>
              <a:rPr lang="en-US" sz="2100" dirty="0"/>
              <a:t>TLB-fill Tokens </a:t>
            </a:r>
            <a:r>
              <a:rPr lang="en-US" sz="2100" b="1" dirty="0">
                <a:solidFill>
                  <a:schemeClr val="accent6">
                    <a:lumMod val="50000"/>
                  </a:schemeClr>
                </a:solidFill>
              </a:rPr>
              <a:t>reduces shared TLB contention</a:t>
            </a:r>
          </a:p>
          <a:p>
            <a:pPr marL="1188720" lvl="1" indent="-457200">
              <a:lnSpc>
                <a:spcPct val="95000"/>
              </a:lnSpc>
              <a:spcBef>
                <a:spcPts val="600"/>
              </a:spcBef>
              <a:buFont typeface="+mj-lt"/>
              <a:buAutoNum type="alphaUcPeriod"/>
            </a:pPr>
            <a:r>
              <a:rPr lang="en-US" sz="2100" dirty="0"/>
              <a:t>Translation-aware L2 Bypass </a:t>
            </a:r>
            <a:r>
              <a:rPr lang="en-US" sz="2100" b="1" dirty="0">
                <a:solidFill>
                  <a:schemeClr val="accent6">
                    <a:lumMod val="50000"/>
                  </a:schemeClr>
                </a:solidFill>
              </a:rPr>
              <a:t>improves L2 cache utilization</a:t>
            </a:r>
          </a:p>
          <a:p>
            <a:pPr marL="1188720" lvl="1" indent="-457200">
              <a:lnSpc>
                <a:spcPct val="95000"/>
              </a:lnSpc>
              <a:spcBef>
                <a:spcPts val="600"/>
              </a:spcBef>
              <a:spcAft>
                <a:spcPts val="600"/>
              </a:spcAft>
              <a:buFont typeface="+mj-lt"/>
              <a:buAutoNum type="alphaUcPeriod"/>
            </a:pPr>
            <a:r>
              <a:rPr lang="en-US" sz="2100" dirty="0"/>
              <a:t>Address-space-aware Memory Scheduler </a:t>
            </a:r>
            <a:r>
              <a:rPr lang="en-US" sz="2100" b="1" dirty="0">
                <a:solidFill>
                  <a:schemeClr val="accent6">
                    <a:lumMod val="50000"/>
                  </a:schemeClr>
                </a:solidFill>
              </a:rPr>
              <a:t>reduces page walk latency</a:t>
            </a:r>
          </a:p>
          <a:p>
            <a:pPr marL="0" indent="0" algn="ctr">
              <a:lnSpc>
                <a:spcPct val="95000"/>
              </a:lnSpc>
              <a:spcBef>
                <a:spcPts val="600"/>
              </a:spcBef>
              <a:buNone/>
            </a:pPr>
            <a:r>
              <a:rPr lang="en-US" spc="-50" dirty="0"/>
              <a:t>MASK </a:t>
            </a:r>
            <a:r>
              <a:rPr lang="en-US" b="1" spc="-50" dirty="0"/>
              <a:t>improves system throughput by </a:t>
            </a:r>
            <a:r>
              <a:rPr lang="en-US" b="1" spc="-50" dirty="0">
                <a:solidFill>
                  <a:srgbClr val="0066FF"/>
                </a:solidFill>
              </a:rPr>
              <a:t>57.8% </a:t>
            </a:r>
            <a:r>
              <a:rPr lang="en-US" spc="-50" dirty="0"/>
              <a:t>on average</a:t>
            </a:r>
          </a:p>
          <a:p>
            <a:pPr marL="0" indent="0" algn="ctr">
              <a:lnSpc>
                <a:spcPct val="95000"/>
              </a:lnSpc>
              <a:spcBef>
                <a:spcPts val="600"/>
              </a:spcBef>
              <a:buNone/>
            </a:pPr>
            <a:r>
              <a:rPr lang="en-US" spc="-50" dirty="0"/>
              <a:t>over state-of-the-art address translation mechanisms</a:t>
            </a:r>
          </a:p>
        </p:txBody>
      </p:sp>
      <p:sp>
        <p:nvSpPr>
          <p:cNvPr id="7" name="Rounded Rectangle 18">
            <a:extLst>
              <a:ext uri="{FF2B5EF4-FFF2-40B4-BE49-F238E27FC236}">
                <a16:creationId xmlns:a16="http://schemas.microsoft.com/office/drawing/2014/main" id="{9B27A14F-E143-9E44-9310-0FDB95DA1C96}"/>
              </a:ext>
            </a:extLst>
          </p:cNvPr>
          <p:cNvSpPr/>
          <p:nvPr/>
        </p:nvSpPr>
        <p:spPr>
          <a:xfrm>
            <a:off x="164139" y="2614297"/>
            <a:ext cx="8849231" cy="557021"/>
          </a:xfrm>
          <a:prstGeom prst="roundRect">
            <a:avLst>
              <a:gd name="adj" fmla="val 26418"/>
            </a:avLst>
          </a:prstGeom>
          <a:solidFill>
            <a:schemeClr val="bg1"/>
          </a:solidFill>
          <a:ln w="381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rgbClr val="FF0000"/>
                </a:solidFill>
              </a:rPr>
              <a:t>Large performance loss vs. no translation</a:t>
            </a:r>
          </a:p>
        </p:txBody>
      </p:sp>
      <p:sp>
        <p:nvSpPr>
          <p:cNvPr id="9" name="Rounded Rectangle 163">
            <a:extLst>
              <a:ext uri="{FF2B5EF4-FFF2-40B4-BE49-F238E27FC236}">
                <a16:creationId xmlns:a16="http://schemas.microsoft.com/office/drawing/2014/main" id="{A2A29123-4A45-4CD3-B584-BEC4BB8DAD80}"/>
              </a:ext>
            </a:extLst>
          </p:cNvPr>
          <p:cNvSpPr/>
          <p:nvPr/>
        </p:nvSpPr>
        <p:spPr>
          <a:xfrm>
            <a:off x="2" y="1753507"/>
            <a:ext cx="9144000"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High contention at the shared TLB</a:t>
            </a:r>
          </a:p>
        </p:txBody>
      </p:sp>
      <p:sp>
        <p:nvSpPr>
          <p:cNvPr id="10" name="Rounded Rectangle 163">
            <a:extLst>
              <a:ext uri="{FF2B5EF4-FFF2-40B4-BE49-F238E27FC236}">
                <a16:creationId xmlns:a16="http://schemas.microsoft.com/office/drawing/2014/main" id="{C5306EEB-F34E-4B94-8DA7-0C3689589C0F}"/>
              </a:ext>
            </a:extLst>
          </p:cNvPr>
          <p:cNvSpPr/>
          <p:nvPr/>
        </p:nvSpPr>
        <p:spPr>
          <a:xfrm>
            <a:off x="0" y="2132659"/>
            <a:ext cx="9144000" cy="585592"/>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 Low L2 cache utilization</a:t>
            </a:r>
          </a:p>
        </p:txBody>
      </p:sp>
    </p:spTree>
    <p:custDataLst>
      <p:tags r:id="rId1"/>
    </p:custDataLst>
    <p:extLst>
      <p:ext uri="{BB962C8B-B14F-4D97-AF65-F5344CB8AC3E}">
        <p14:creationId xmlns:p14="http://schemas.microsoft.com/office/powerpoint/2010/main" val="3072519502"/>
      </p:ext>
    </p:extLst>
  </p:cSld>
  <p:clrMapOvr>
    <a:masterClrMapping/>
  </p:clrMapOvr>
  <mc:AlternateContent xmlns:mc="http://schemas.openxmlformats.org/markup-compatibility/2006" xmlns:p14="http://schemas.microsoft.com/office/powerpoint/2010/main">
    <mc:Choice Requires="p14">
      <p:transition spd="slow" p14:dur="2000" advTm="82049"/>
    </mc:Choice>
    <mc:Fallback xmlns="">
      <p:transition spd="slow" advTm="82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linds(horizontal)">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0"/>
                                          </p:stCondLst>
                                        </p:cTn>
                                        <p:tgtEl>
                                          <p:spTgt spid="6">
                                            <p:txEl>
                                              <p:pRg st="11" end="11"/>
                                            </p:txEl>
                                          </p:spTgt>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7" grpId="0" animBg="1"/>
      <p:bldP spid="9" grpId="0"/>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Redesigning GPU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77</a:t>
            </a:fld>
            <a:endParaRPr lang="en-US"/>
          </a:p>
        </p:txBody>
      </p:sp>
      <p:sp>
        <p:nvSpPr>
          <p:cNvPr id="9" name="Content Placeholder 2">
            <a:extLst>
              <a:ext uri="{FF2B5EF4-FFF2-40B4-BE49-F238E27FC236}">
                <a16:creationId xmlns:a16="http://schemas.microsoft.com/office/drawing/2014/main" id="{E2351B68-541E-47B4-AB52-069B9466C14E}"/>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solidFill>
                  <a:schemeClr val="bg1">
                    <a:lumMod val="75000"/>
                  </a:schemeClr>
                </a:solidFill>
              </a:rPr>
              <a:t>Memory divergence at the caches and the main memory</a:t>
            </a:r>
          </a:p>
          <a:p>
            <a:pPr lvl="1"/>
            <a:endParaRPr lang="en-US" sz="1200" dirty="0">
              <a:solidFill>
                <a:schemeClr val="bg1">
                  <a:lumMod val="75000"/>
                </a:schemeClr>
              </a:solidFill>
            </a:endParaRPr>
          </a:p>
          <a:p>
            <a:r>
              <a:rPr lang="en-US" dirty="0">
                <a:solidFill>
                  <a:schemeClr val="bg1">
                    <a:lumMod val="75000"/>
                  </a:schemeClr>
                </a:solidFill>
              </a:rPr>
              <a:t>Interference at the main memory</a:t>
            </a:r>
          </a:p>
          <a:p>
            <a:endParaRPr lang="en-US" sz="1200" dirty="0"/>
          </a:p>
          <a:p>
            <a:r>
              <a:rPr lang="en-US" dirty="0">
                <a:solidFill>
                  <a:schemeClr val="bg1">
                    <a:lumMod val="75000"/>
                  </a:schemeClr>
                </a:solidFill>
              </a:rPr>
              <a:t>Limited TLB reach and high address translation latency</a:t>
            </a:r>
          </a:p>
          <a:p>
            <a:pPr lvl="1"/>
            <a:r>
              <a:rPr lang="en-US" dirty="0">
                <a:solidFill>
                  <a:schemeClr val="bg1">
                    <a:lumMod val="75000"/>
                  </a:schemeClr>
                </a:solidFill>
              </a:rPr>
              <a:t>Increase TLB reach</a:t>
            </a:r>
          </a:p>
          <a:p>
            <a:pPr lvl="1"/>
            <a:r>
              <a:rPr lang="en-US" dirty="0">
                <a:solidFill>
                  <a:schemeClr val="bg1">
                    <a:lumMod val="75000"/>
                  </a:schemeClr>
                </a:solidFill>
              </a:rPr>
              <a:t>Reduce address translation latency</a:t>
            </a:r>
          </a:p>
          <a:p>
            <a:endParaRPr lang="en-US" sz="1200" dirty="0"/>
          </a:p>
          <a:p>
            <a:r>
              <a:rPr lang="en-US" dirty="0"/>
              <a:t>High latency CPU-GPU data transfer</a:t>
            </a:r>
          </a:p>
          <a:p>
            <a:pPr marL="457200" lvl="1" indent="0">
              <a:buNone/>
            </a:pPr>
            <a:r>
              <a:rPr lang="en-US" dirty="0">
                <a:sym typeface="Wingdings" panose="05000000000000000000" pitchFamily="2" charset="2"/>
                <a:hlinkClick r:id="rId3" action="ppaction://hlinksldjump"/>
              </a:rPr>
              <a:t> </a:t>
            </a:r>
            <a:r>
              <a:rPr lang="en-US" dirty="0">
                <a:hlinkClick r:id="rId3" action="ppaction://hlinksldjump"/>
              </a:rPr>
              <a:t>Skip to summary</a:t>
            </a:r>
            <a:endParaRPr lang="en-US" dirty="0"/>
          </a:p>
          <a:p>
            <a:pPr lvl="4"/>
            <a:endParaRPr lang="en-US" dirty="0"/>
          </a:p>
          <a:p>
            <a:endParaRPr lang="en-US" dirty="0"/>
          </a:p>
        </p:txBody>
      </p:sp>
    </p:spTree>
    <p:extLst>
      <p:ext uri="{BB962C8B-B14F-4D97-AF65-F5344CB8AC3E}">
        <p14:creationId xmlns:p14="http://schemas.microsoft.com/office/powerpoint/2010/main" val="272804518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0"/>
            <a:ext cx="9144000" cy="2504209"/>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t>
            </a:r>
          </a:p>
        </p:txBody>
      </p:sp>
      <p:sp>
        <p:nvSpPr>
          <p:cNvPr id="2" name="Title 1"/>
          <p:cNvSpPr>
            <a:spLocks noGrp="1"/>
          </p:cNvSpPr>
          <p:nvPr>
            <p:ph type="ctrTitle"/>
          </p:nvPr>
        </p:nvSpPr>
        <p:spPr>
          <a:xfrm>
            <a:off x="0" y="136524"/>
            <a:ext cx="9144000" cy="2062673"/>
          </a:xfrm>
          <a:effectLst/>
        </p:spPr>
        <p:txBody>
          <a:bodyPr>
            <a:noAutofit/>
          </a:bodyPr>
          <a:lstStyle/>
          <a:p>
            <a:pPr>
              <a:lnSpc>
                <a:spcPct val="100000"/>
              </a:lnSpc>
            </a:pPr>
            <a:r>
              <a:rPr lang="en-US" sz="4400" b="1" dirty="0">
                <a:solidFill>
                  <a:schemeClr val="accent6">
                    <a:lumMod val="75000"/>
                  </a:schemeClr>
                </a:solidFill>
                <a:latin typeface="+mn-lt"/>
                <a:ea typeface="Helvetica Neue Medium" charset="0"/>
                <a:cs typeface="Helvetica Neue Medium" charset="0"/>
              </a:rPr>
              <a:t>A Framework for Memory Oversubscription Management </a:t>
            </a:r>
            <a:br>
              <a:rPr lang="en-US" sz="4400" b="1" dirty="0">
                <a:solidFill>
                  <a:schemeClr val="accent6">
                    <a:lumMod val="75000"/>
                  </a:schemeClr>
                </a:solidFill>
                <a:latin typeface="+mn-lt"/>
                <a:ea typeface="Helvetica Neue Medium" charset="0"/>
                <a:cs typeface="Helvetica Neue Medium" charset="0"/>
              </a:rPr>
            </a:br>
            <a:r>
              <a:rPr lang="en-US" sz="4400" b="1" dirty="0">
                <a:solidFill>
                  <a:schemeClr val="accent6">
                    <a:lumMod val="75000"/>
                  </a:schemeClr>
                </a:solidFill>
                <a:latin typeface="+mn-lt"/>
                <a:ea typeface="Helvetica Neue Medium" charset="0"/>
                <a:cs typeface="Helvetica Neue Medium" charset="0"/>
              </a:rPr>
              <a:t>in Graphics Processing Units</a:t>
            </a:r>
          </a:p>
        </p:txBody>
      </p:sp>
      <p:sp>
        <p:nvSpPr>
          <p:cNvPr id="3" name="Subtitle 2"/>
          <p:cNvSpPr>
            <a:spLocks noGrp="1"/>
          </p:cNvSpPr>
          <p:nvPr>
            <p:ph type="subTitle" idx="1"/>
          </p:nvPr>
        </p:nvSpPr>
        <p:spPr>
          <a:xfrm>
            <a:off x="0" y="2509777"/>
            <a:ext cx="9144000" cy="2545688"/>
          </a:xfrm>
        </p:spPr>
        <p:txBody>
          <a:bodyPr>
            <a:normAutofit/>
          </a:bodyPr>
          <a:lstStyle/>
          <a:p>
            <a:endParaRPr lang="en-US" dirty="0">
              <a:ea typeface="Helvetica Neue" charset="0"/>
              <a:cs typeface="Helvetica Neue" charset="0"/>
            </a:endParaRPr>
          </a:p>
          <a:p>
            <a:r>
              <a:rPr lang="en-US" dirty="0">
                <a:ea typeface="Helvetica Neue" charset="0"/>
                <a:cs typeface="Helvetica Neue" charset="0"/>
              </a:rPr>
              <a:t>Chen Li,  </a:t>
            </a:r>
            <a:r>
              <a:rPr lang="en-US" b="1" dirty="0">
                <a:ea typeface="Helvetica Neue" charset="0"/>
                <a:cs typeface="Helvetica Neue" charset="0"/>
              </a:rPr>
              <a:t>Rachata Ausavarungnirun</a:t>
            </a:r>
            <a:r>
              <a:rPr lang="en-US" dirty="0">
                <a:ea typeface="Helvetica Neue" charset="0"/>
                <a:cs typeface="Helvetica Neue" charset="0"/>
              </a:rPr>
              <a:t>,  Christopher J. Rossbach,   </a:t>
            </a:r>
          </a:p>
          <a:p>
            <a:r>
              <a:rPr lang="en-US" dirty="0" err="1">
                <a:ea typeface="Helvetica Neue" charset="0"/>
                <a:cs typeface="Helvetica Neue" charset="0"/>
              </a:rPr>
              <a:t>Youtao</a:t>
            </a:r>
            <a:r>
              <a:rPr lang="en-US" dirty="0">
                <a:ea typeface="Helvetica Neue" charset="0"/>
                <a:cs typeface="Helvetica Neue" charset="0"/>
              </a:rPr>
              <a:t> Zhang,  </a:t>
            </a:r>
            <a:r>
              <a:rPr lang="en-US" dirty="0" err="1">
                <a:ea typeface="Helvetica Neue" charset="0"/>
                <a:cs typeface="Helvetica Neue" charset="0"/>
              </a:rPr>
              <a:t>Onur</a:t>
            </a:r>
            <a:r>
              <a:rPr lang="en-US" dirty="0">
                <a:ea typeface="Helvetica Neue" charset="0"/>
                <a:cs typeface="Helvetica Neue" charset="0"/>
              </a:rPr>
              <a:t> </a:t>
            </a:r>
            <a:r>
              <a:rPr lang="en-US" dirty="0" err="1">
                <a:ea typeface="Helvetica Neue" charset="0"/>
                <a:cs typeface="Helvetica Neue" charset="0"/>
              </a:rPr>
              <a:t>Mutlu</a:t>
            </a:r>
            <a:r>
              <a:rPr lang="en-US" dirty="0">
                <a:ea typeface="Helvetica Neue" charset="0"/>
                <a:cs typeface="Helvetica Neue" charset="0"/>
              </a:rPr>
              <a:t>,  Yang Guo,  Jun Yang</a:t>
            </a:r>
          </a:p>
          <a:p>
            <a:endParaRPr lang="en-US" dirty="0">
              <a:ea typeface="Helvetica Neue" charset="0"/>
              <a:cs typeface="Helvetica Neue" charset="0"/>
            </a:endParaRPr>
          </a:p>
          <a:p>
            <a:r>
              <a:rPr lang="en-US" b="1" i="1" dirty="0">
                <a:ea typeface="Helvetica Neue" charset="0"/>
                <a:cs typeface="Helvetica Neue" charset="0"/>
              </a:rPr>
              <a:t>ASPLOS-24 </a:t>
            </a:r>
            <a:r>
              <a:rPr lang="en-US" b="1" dirty="0">
                <a:ea typeface="Helvetica Neue" charset="0"/>
                <a:cs typeface="Helvetica Neue" charset="0"/>
              </a:rPr>
              <a:t>|</a:t>
            </a:r>
            <a:r>
              <a:rPr lang="en-US" b="1" i="1" dirty="0">
                <a:ea typeface="Helvetica Neue" charset="0"/>
                <a:cs typeface="Helvetica Neue" charset="0"/>
              </a:rPr>
              <a:t> Providence, RI </a:t>
            </a:r>
            <a:r>
              <a:rPr lang="en-US" b="1" dirty="0">
                <a:ea typeface="Helvetica Neue" charset="0"/>
                <a:cs typeface="Helvetica Neue" charset="0"/>
              </a:rPr>
              <a:t>|</a:t>
            </a:r>
            <a:r>
              <a:rPr lang="en-US" b="1" i="1" dirty="0">
                <a:ea typeface="Helvetica Neue" charset="0"/>
                <a:cs typeface="Helvetica Neue" charset="0"/>
              </a:rPr>
              <a:t> 2019</a:t>
            </a:r>
          </a:p>
          <a:p>
            <a:pPr>
              <a:spcBef>
                <a:spcPts val="600"/>
              </a:spcBef>
            </a:pPr>
            <a:endParaRPr lang="en-US" dirty="0">
              <a:ea typeface="Helvetica Neue" charset="0"/>
              <a:cs typeface="Helvetica Neue" charset="0"/>
            </a:endParaRPr>
          </a:p>
        </p:txBody>
      </p:sp>
      <p:pic>
        <p:nvPicPr>
          <p:cNvPr id="4" name="Picture 3" descr="Burgundy_CMU_JPG_Logo.jpg"/>
          <p:cNvPicPr>
            <a:picLocks noChangeAspect="1"/>
          </p:cNvPicPr>
          <p:nvPr/>
        </p:nvPicPr>
        <p:blipFill rotWithShape="1">
          <a:blip r:embed="rId3" cstate="print"/>
          <a:srcRect t="26333" b="26267"/>
          <a:stretch/>
        </p:blipFill>
        <p:spPr>
          <a:xfrm>
            <a:off x="1879319" y="5213384"/>
            <a:ext cx="2093320" cy="358307"/>
          </a:xfrm>
          <a:prstGeom prst="rect">
            <a:avLst/>
          </a:prstGeom>
        </p:spPr>
      </p:pic>
      <p:pic>
        <p:nvPicPr>
          <p:cNvPr id="1032" name="Picture 8" descr="Image result for UT Austin logo">
            <a:extLst>
              <a:ext uri="{FF2B5EF4-FFF2-40B4-BE49-F238E27FC236}">
                <a16:creationId xmlns:a16="http://schemas.microsoft.com/office/drawing/2014/main" id="{DE4342A7-D574-4293-89C2-39D9A3D93299}"/>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1857469" y="5503076"/>
            <a:ext cx="2103255" cy="102424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VMware logo">
            <a:extLst>
              <a:ext uri="{FF2B5EF4-FFF2-40B4-BE49-F238E27FC236}">
                <a16:creationId xmlns:a16="http://schemas.microsoft.com/office/drawing/2014/main" id="{13DDCBBE-BA7E-4661-A6BC-989BCA3CEC91}"/>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5183273" y="5630361"/>
            <a:ext cx="2199073" cy="77043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eth zurich logo">
            <a:extLst>
              <a:ext uri="{FF2B5EF4-FFF2-40B4-BE49-F238E27FC236}">
                <a16:creationId xmlns:a16="http://schemas.microsoft.com/office/drawing/2014/main" id="{DC8B2391-CB5D-4F2C-9C6A-5A5BF9645CF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0398" y="5058090"/>
            <a:ext cx="1739374" cy="69515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NUDT">
            <a:extLst>
              <a:ext uri="{FF2B5EF4-FFF2-40B4-BE49-F238E27FC236}">
                <a16:creationId xmlns:a16="http://schemas.microsoft.com/office/drawing/2014/main" id="{DB8E6974-3131-4FAC-A86B-ADA1450A8A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4901" y="5055465"/>
            <a:ext cx="1345335" cy="134533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descr="Image result for PITT">
            <a:extLst>
              <a:ext uri="{FF2B5EF4-FFF2-40B4-BE49-F238E27FC236}">
                <a16:creationId xmlns:a16="http://schemas.microsoft.com/office/drawing/2014/main" id="{A08F1B6F-6840-438B-B13C-5059E748F32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34994" y="4878121"/>
            <a:ext cx="1599924" cy="1564683"/>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mage result for kmutnb logo">
            <a:extLst>
              <a:ext uri="{FF2B5EF4-FFF2-40B4-BE49-F238E27FC236}">
                <a16:creationId xmlns:a16="http://schemas.microsoft.com/office/drawing/2014/main" id="{644A58D1-4E7B-4A4F-A4ED-F55EC920AA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23393" y="5234812"/>
            <a:ext cx="1008721" cy="100670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a:extLst>
              <a:ext uri="{FF2B5EF4-FFF2-40B4-BE49-F238E27FC236}">
                <a16:creationId xmlns:a16="http://schemas.microsoft.com/office/drawing/2014/main" id="{54F0FA7A-2E21-4560-9665-7720123D1BC8}"/>
              </a:ext>
            </a:extLst>
          </p:cNvPr>
          <p:cNvSpPr>
            <a:spLocks noGrp="1"/>
          </p:cNvSpPr>
          <p:nvPr>
            <p:ph type="sldNum" sz="quarter" idx="12"/>
          </p:nvPr>
        </p:nvSpPr>
        <p:spPr/>
        <p:txBody>
          <a:bodyPr/>
          <a:lstStyle/>
          <a:p>
            <a:fld id="{77AF78F1-1351-49FC-8CFD-3ED7E06BAC03}" type="slidenum">
              <a:rPr lang="en-US" smtClean="0"/>
              <a:t>78</a:t>
            </a:fld>
            <a:endParaRPr lang="en-US"/>
          </a:p>
        </p:txBody>
      </p:sp>
    </p:spTree>
    <p:extLst>
      <p:ext uri="{BB962C8B-B14F-4D97-AF65-F5344CB8AC3E}">
        <p14:creationId xmlns:p14="http://schemas.microsoft.com/office/powerpoint/2010/main" val="1307120969"/>
      </p:ext>
    </p:extLst>
  </p:cSld>
  <p:clrMapOvr>
    <a:masterClrMapping/>
  </p:clrMapOvr>
  <mc:AlternateContent xmlns:mc="http://schemas.openxmlformats.org/markup-compatibility/2006" xmlns:p14="http://schemas.microsoft.com/office/powerpoint/2010/main">
    <mc:Choice Requires="p14">
      <p:transition spd="slow" p14:dur="2000" advTm="11030"/>
    </mc:Choice>
    <mc:Fallback xmlns="">
      <p:transition spd="slow" advTm="11030"/>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内容占位符 2">
            <a:extLst>
              <a:ext uri="{FF2B5EF4-FFF2-40B4-BE49-F238E27FC236}">
                <a16:creationId xmlns:a16="http://schemas.microsoft.com/office/drawing/2014/main" id="{FCAD17C9-D89A-417C-9491-D69D8779589F}"/>
              </a:ext>
            </a:extLst>
          </p:cNvPr>
          <p:cNvSpPr>
            <a:spLocks noGrp="1"/>
          </p:cNvSpPr>
          <p:nvPr>
            <p:ph idx="1"/>
          </p:nvPr>
        </p:nvSpPr>
        <p:spPr>
          <a:xfrm>
            <a:off x="341085" y="1132115"/>
            <a:ext cx="8403771" cy="1225108"/>
          </a:xfrm>
        </p:spPr>
        <p:txBody>
          <a:bodyPr>
            <a:normAutofit/>
          </a:bodyPr>
          <a:lstStyle/>
          <a:p>
            <a:pPr>
              <a:lnSpc>
                <a:spcPct val="120000"/>
              </a:lnSpc>
            </a:pPr>
            <a:r>
              <a:rPr lang="en-US" sz="2600" dirty="0">
                <a:solidFill>
                  <a:schemeClr val="accent5">
                    <a:lumMod val="75000"/>
                  </a:schemeClr>
                </a:solidFill>
                <a:ea typeface="Helvetica Neue" charset="0"/>
                <a:cs typeface="Helvetica Neue" charset="0"/>
              </a:rPr>
              <a:t>Unified virtual memory </a:t>
            </a:r>
            <a:r>
              <a:rPr lang="en-US" sz="2600" dirty="0">
                <a:ea typeface="Helvetica Neue" charset="0"/>
                <a:cs typeface="Helvetica Neue" charset="0"/>
              </a:rPr>
              <a:t>and </a:t>
            </a:r>
            <a:r>
              <a:rPr lang="en-US" sz="2600" dirty="0">
                <a:solidFill>
                  <a:schemeClr val="accent5">
                    <a:lumMod val="75000"/>
                  </a:schemeClr>
                </a:solidFill>
                <a:ea typeface="Helvetica Neue" charset="0"/>
                <a:cs typeface="Helvetica Neue" charset="0"/>
              </a:rPr>
              <a:t>demand paging </a:t>
            </a:r>
            <a:r>
              <a:rPr lang="en-US" sz="2600" dirty="0">
                <a:ea typeface="Helvetica Neue" charset="0"/>
                <a:cs typeface="Helvetica Neue" charset="0"/>
              </a:rPr>
              <a:t>enable </a:t>
            </a:r>
            <a:r>
              <a:rPr lang="en-US" sz="2600" dirty="0">
                <a:solidFill>
                  <a:srgbClr val="FF0000"/>
                </a:solidFill>
                <a:ea typeface="Helvetica Neue" charset="0"/>
                <a:cs typeface="Helvetica Neue" charset="0"/>
              </a:rPr>
              <a:t>memory oversubscription</a:t>
            </a:r>
            <a:r>
              <a:rPr lang="en-US" sz="2600" dirty="0">
                <a:ea typeface="Helvetica Neue" charset="0"/>
                <a:cs typeface="Helvetica Neue" charset="0"/>
              </a:rPr>
              <a:t> support</a:t>
            </a:r>
          </a:p>
          <a:p>
            <a:pPr>
              <a:lnSpc>
                <a:spcPct val="120000"/>
              </a:lnSpc>
            </a:pPr>
            <a:endParaRPr lang="en-US" sz="2600" dirty="0">
              <a:ea typeface="Helvetica Neue" charset="0"/>
              <a:cs typeface="Helvetica Neue" charset="0"/>
            </a:endParaRPr>
          </a:p>
        </p:txBody>
      </p:sp>
      <p:pic>
        <p:nvPicPr>
          <p:cNvPr id="3" name="图片 2">
            <a:extLst>
              <a:ext uri="{FF2B5EF4-FFF2-40B4-BE49-F238E27FC236}">
                <a16:creationId xmlns:a16="http://schemas.microsoft.com/office/drawing/2014/main" id="{00C661FE-D7B0-754D-A162-6A9104690D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4326" y="3542886"/>
            <a:ext cx="7253180" cy="2646703"/>
          </a:xfrm>
          <a:prstGeom prst="rect">
            <a:avLst/>
          </a:prstGeom>
        </p:spPr>
      </p:pic>
      <p:pic>
        <p:nvPicPr>
          <p:cNvPr id="4" name="图片 3">
            <a:extLst>
              <a:ext uri="{FF2B5EF4-FFF2-40B4-BE49-F238E27FC236}">
                <a16:creationId xmlns:a16="http://schemas.microsoft.com/office/drawing/2014/main" id="{948DAB8F-D32F-284D-AD5D-D0BC8E5F4A8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326" y="5269713"/>
            <a:ext cx="7253180" cy="919274"/>
          </a:xfrm>
          <a:prstGeom prst="rect">
            <a:avLst/>
          </a:prstGeom>
        </p:spPr>
      </p:pic>
      <p:pic>
        <p:nvPicPr>
          <p:cNvPr id="5" name="图片 4">
            <a:extLst>
              <a:ext uri="{FF2B5EF4-FFF2-40B4-BE49-F238E27FC236}">
                <a16:creationId xmlns:a16="http://schemas.microsoft.com/office/drawing/2014/main" id="{10CB62A4-324F-8C44-A9A1-7D6970C4F2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71068" y="4622117"/>
            <a:ext cx="3159697" cy="423985"/>
          </a:xfrm>
          <a:prstGeom prst="rect">
            <a:avLst/>
          </a:prstGeom>
        </p:spPr>
      </p:pic>
      <p:pic>
        <p:nvPicPr>
          <p:cNvPr id="6" name="图片 5">
            <a:extLst>
              <a:ext uri="{FF2B5EF4-FFF2-40B4-BE49-F238E27FC236}">
                <a16:creationId xmlns:a16="http://schemas.microsoft.com/office/drawing/2014/main" id="{E8F95A2B-9D95-C74C-8B51-FC82FDC4DD4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15241" y="2612285"/>
            <a:ext cx="2271351" cy="979204"/>
          </a:xfrm>
          <a:prstGeom prst="rect">
            <a:avLst/>
          </a:prstGeom>
        </p:spPr>
      </p:pic>
      <p:pic>
        <p:nvPicPr>
          <p:cNvPr id="7" name="图片 6">
            <a:extLst>
              <a:ext uri="{FF2B5EF4-FFF2-40B4-BE49-F238E27FC236}">
                <a16:creationId xmlns:a16="http://schemas.microsoft.com/office/drawing/2014/main" id="{3558FDC5-4EBB-1946-BE62-A2A1803223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71066" y="3580653"/>
            <a:ext cx="646073" cy="484555"/>
          </a:xfrm>
          <a:prstGeom prst="rect">
            <a:avLst/>
          </a:prstGeom>
        </p:spPr>
      </p:pic>
      <p:pic>
        <p:nvPicPr>
          <p:cNvPr id="8" name="图片 7">
            <a:extLst>
              <a:ext uri="{FF2B5EF4-FFF2-40B4-BE49-F238E27FC236}">
                <a16:creationId xmlns:a16="http://schemas.microsoft.com/office/drawing/2014/main" id="{5B83D546-4F39-8641-ABB3-AD09456423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484694" y="3580653"/>
            <a:ext cx="646073" cy="484555"/>
          </a:xfrm>
          <a:prstGeom prst="rect">
            <a:avLst/>
          </a:prstGeom>
        </p:spPr>
      </p:pic>
      <p:sp>
        <p:nvSpPr>
          <p:cNvPr id="15" name="Rounded Rectangle 6">
            <a:extLst>
              <a:ext uri="{FF2B5EF4-FFF2-40B4-BE49-F238E27FC236}">
                <a16:creationId xmlns:a16="http://schemas.microsoft.com/office/drawing/2014/main" id="{E3276E9F-EE18-0C4C-93A4-AC9B5B0FB992}"/>
              </a:ext>
            </a:extLst>
          </p:cNvPr>
          <p:cNvSpPr/>
          <p:nvPr/>
        </p:nvSpPr>
        <p:spPr>
          <a:xfrm>
            <a:off x="303883" y="1184374"/>
            <a:ext cx="8536233" cy="1095109"/>
          </a:xfrm>
          <a:prstGeom prst="roundRect">
            <a:avLst>
              <a:gd name="adj" fmla="val 8894"/>
            </a:avLst>
          </a:prstGeom>
          <a:solidFill>
            <a:schemeClr val="bg1">
              <a:lumMod val="9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4000" b="1" dirty="0">
                <a:solidFill>
                  <a:srgbClr val="FF0000"/>
                </a:solidFill>
                <a:ea typeface="Helvetica Neue" charset="0"/>
                <a:cs typeface="Helvetica Neue" charset="0"/>
              </a:rPr>
              <a:t>Degrades GPU performance or </a:t>
            </a:r>
          </a:p>
          <a:p>
            <a:pPr algn="ctr"/>
            <a:r>
              <a:rPr lang="en-US" altLang="zh-CN" sz="4000" b="1" dirty="0">
                <a:solidFill>
                  <a:srgbClr val="FF0000"/>
                </a:solidFill>
                <a:ea typeface="Helvetica Neue" charset="0"/>
                <a:cs typeface="Helvetica Neue" charset="0"/>
              </a:rPr>
              <a:t>crash the entire system</a:t>
            </a:r>
            <a:endParaRPr lang="en-US" sz="4000" b="1" dirty="0">
              <a:solidFill>
                <a:srgbClr val="FF0000"/>
              </a:solidFill>
              <a:ea typeface="Helvetica Neue" charset="0"/>
              <a:cs typeface="Helvetica Neue" charset="0"/>
            </a:endParaRPr>
          </a:p>
        </p:txBody>
      </p:sp>
      <p:sp>
        <p:nvSpPr>
          <p:cNvPr id="2" name="灯片编号占位符 1">
            <a:extLst>
              <a:ext uri="{FF2B5EF4-FFF2-40B4-BE49-F238E27FC236}">
                <a16:creationId xmlns:a16="http://schemas.microsoft.com/office/drawing/2014/main" id="{E8775FB8-DA26-4579-8AF2-2FDDCA1D20C1}"/>
              </a:ext>
            </a:extLst>
          </p:cNvPr>
          <p:cNvSpPr>
            <a:spLocks noGrp="1"/>
          </p:cNvSpPr>
          <p:nvPr>
            <p:ph type="sldNum" sz="quarter" idx="12"/>
          </p:nvPr>
        </p:nvSpPr>
        <p:spPr/>
        <p:txBody>
          <a:bodyPr/>
          <a:lstStyle/>
          <a:p>
            <a:fld id="{77AF78F1-1351-49FC-8CFD-3ED7E06BAC03}" type="slidenum">
              <a:rPr lang="en-US" smtClean="0"/>
              <a:t>79</a:t>
            </a:fld>
            <a:endParaRPr lang="en-US"/>
          </a:p>
        </p:txBody>
      </p:sp>
      <p:sp>
        <p:nvSpPr>
          <p:cNvPr id="16" name="Title 1">
            <a:extLst>
              <a:ext uri="{FF2B5EF4-FFF2-40B4-BE49-F238E27FC236}">
                <a16:creationId xmlns:a16="http://schemas.microsoft.com/office/drawing/2014/main" id="{3E86B93C-8E67-4CDD-AE1F-CBC1178FDA32}"/>
              </a:ext>
            </a:extLst>
          </p:cNvPr>
          <p:cNvSpPr>
            <a:spLocks noGrp="1"/>
          </p:cNvSpPr>
          <p:nvPr>
            <p:ph type="title"/>
          </p:nvPr>
        </p:nvSpPr>
        <p:spPr>
          <a:xfrm>
            <a:off x="457200" y="130604"/>
            <a:ext cx="8229600" cy="847546"/>
          </a:xfrm>
        </p:spPr>
        <p:txBody>
          <a:bodyPr>
            <a:normAutofit/>
          </a:bodyPr>
          <a:lstStyle/>
          <a:p>
            <a:pPr algn="l"/>
            <a:r>
              <a:rPr lang="en-US" dirty="0"/>
              <a:t>Memory Oversubscription</a:t>
            </a:r>
          </a:p>
        </p:txBody>
      </p:sp>
      <p:cxnSp>
        <p:nvCxnSpPr>
          <p:cNvPr id="17" name="Straight Connector 16">
            <a:extLst>
              <a:ext uri="{FF2B5EF4-FFF2-40B4-BE49-F238E27FC236}">
                <a16:creationId xmlns:a16="http://schemas.microsoft.com/office/drawing/2014/main" id="{D291395B-EDDB-48C0-948D-167F58D2D31E}"/>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349050"/>
      </p:ext>
    </p:extLst>
  </p:cSld>
  <p:clrMapOvr>
    <a:masterClrMapping/>
  </p:clrMapOvr>
  <mc:AlternateContent xmlns:mc="http://schemas.openxmlformats.org/markup-compatibility/2006" xmlns:p14="http://schemas.microsoft.com/office/powerpoint/2010/main">
    <mc:Choice Requires="p14">
      <p:transition spd="slow" p14:dur="2000" advTm="4630"/>
    </mc:Choice>
    <mc:Fallback xmlns="">
      <p:transition spd="slow" advTm="46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55"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strVal val="#ppt_w*0.70"/>
                                          </p:val>
                                        </p:tav>
                                        <p:tav tm="100000">
                                          <p:val>
                                            <p:strVal val="#ppt_w"/>
                                          </p:val>
                                        </p:tav>
                                      </p:tavLst>
                                    </p:anim>
                                    <p:anim calcmode="lin" valueType="num">
                                      <p:cBhvr>
                                        <p:cTn id="19" dur="500" fill="hold"/>
                                        <p:tgtEl>
                                          <p:spTgt spid="5"/>
                                        </p:tgtEl>
                                        <p:attrNameLst>
                                          <p:attrName>ppt_h</p:attrName>
                                        </p:attrNameLst>
                                      </p:cBhvr>
                                      <p:tavLst>
                                        <p:tav tm="0">
                                          <p:val>
                                            <p:strVal val="#ppt_h"/>
                                          </p:val>
                                        </p:tav>
                                        <p:tav tm="100000">
                                          <p:val>
                                            <p:strVal val="#ppt_h"/>
                                          </p:val>
                                        </p:tav>
                                      </p:tavLst>
                                    </p:anim>
                                    <p:animEffect transition="in" filter="fade">
                                      <p:cBhvr>
                                        <p:cTn id="20" dur="500"/>
                                        <p:tgtEl>
                                          <p:spTgt spid="5"/>
                                        </p:tgtEl>
                                      </p:cBhvr>
                                    </p:animEffect>
                                  </p:childTnLst>
                                </p:cTn>
                              </p:par>
                            </p:childTnLst>
                          </p:cTn>
                        </p:par>
                        <p:par>
                          <p:cTn id="21" fill="hold">
                            <p:stCondLst>
                              <p:cond delay="500"/>
                            </p:stCondLst>
                            <p:childTnLst>
                              <p:par>
                                <p:cTn id="22" presetID="53" presetClass="entr" presetSubtype="16"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 calcmode="lin" valueType="num">
                                      <p:cBhvr>
                                        <p:cTn id="24" dur="500" fill="hold"/>
                                        <p:tgtEl>
                                          <p:spTgt spid="6"/>
                                        </p:tgtEl>
                                        <p:attrNameLst>
                                          <p:attrName>ppt_w</p:attrName>
                                        </p:attrNameLst>
                                      </p:cBhvr>
                                      <p:tavLst>
                                        <p:tav tm="0">
                                          <p:val>
                                            <p:fltVal val="0"/>
                                          </p:val>
                                        </p:tav>
                                        <p:tav tm="100000">
                                          <p:val>
                                            <p:strVal val="#ppt_w"/>
                                          </p:val>
                                        </p:tav>
                                      </p:tavLst>
                                    </p:anim>
                                    <p:anim calcmode="lin" valueType="num">
                                      <p:cBhvr>
                                        <p:cTn id="25" dur="500" fill="hold"/>
                                        <p:tgtEl>
                                          <p:spTgt spid="6"/>
                                        </p:tgtEl>
                                        <p:attrNameLst>
                                          <p:attrName>ppt_h</p:attrName>
                                        </p:attrNameLst>
                                      </p:cBhvr>
                                      <p:tavLst>
                                        <p:tav tm="0">
                                          <p:val>
                                            <p:fltVal val="0"/>
                                          </p:val>
                                        </p:tav>
                                        <p:tav tm="100000">
                                          <p:val>
                                            <p:strVal val="#ppt_h"/>
                                          </p:val>
                                        </p:tav>
                                      </p:tavLst>
                                    </p:anim>
                                    <p:animEffect transition="in" filter="fade">
                                      <p:cBhvr>
                                        <p:cTn id="26" dur="500"/>
                                        <p:tgtEl>
                                          <p:spTgt spid="6"/>
                                        </p:tgtEl>
                                      </p:cBhvr>
                                    </p:animEffect>
                                  </p:childTnLst>
                                </p:cTn>
                              </p:par>
                            </p:childTnLst>
                          </p:cTn>
                        </p:par>
                        <p:par>
                          <p:cTn id="27" fill="hold">
                            <p:stCondLst>
                              <p:cond delay="1000"/>
                            </p:stCondLst>
                            <p:childTnLst>
                              <p:par>
                                <p:cTn id="28" presetID="22" presetClass="entr" presetSubtype="1" fill="hold"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par>
                                <p:cTn id="31" presetID="22" presetClass="entr" presetSubtype="1"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up)">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500" fill="hold"/>
                                        <p:tgtEl>
                                          <p:spTgt spid="15"/>
                                        </p:tgtEl>
                                        <p:attrNameLst>
                                          <p:attrName>ppt_w</p:attrName>
                                        </p:attrNameLst>
                                      </p:cBhvr>
                                      <p:tavLst>
                                        <p:tav tm="0">
                                          <p:val>
                                            <p:fltVal val="0"/>
                                          </p:val>
                                        </p:tav>
                                        <p:tav tm="100000">
                                          <p:val>
                                            <p:strVal val="#ppt_w"/>
                                          </p:val>
                                        </p:tav>
                                      </p:tavLst>
                                    </p:anim>
                                    <p:anim calcmode="lin" valueType="num">
                                      <p:cBhvr>
                                        <p:cTn id="39" dur="500" fill="hold"/>
                                        <p:tgtEl>
                                          <p:spTgt spid="15"/>
                                        </p:tgtEl>
                                        <p:attrNameLst>
                                          <p:attrName>ppt_h</p:attrName>
                                        </p:attrNameLst>
                                      </p:cBhvr>
                                      <p:tavLst>
                                        <p:tav tm="0">
                                          <p:val>
                                            <p:fltVal val="0"/>
                                          </p:val>
                                        </p:tav>
                                        <p:tav tm="100000">
                                          <p:val>
                                            <p:strVal val="#ppt_h"/>
                                          </p:val>
                                        </p:tav>
                                      </p:tavLst>
                                    </p:anim>
                                    <p:animEffect transition="in" filter="fade">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1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Memory Bottlenecks in the GPU </a:t>
            </a:r>
          </a:p>
        </p:txBody>
      </p:sp>
      <p:sp>
        <p:nvSpPr>
          <p:cNvPr id="3" name="Content Placeholder 2"/>
          <p:cNvSpPr>
            <a:spLocks noGrp="1"/>
          </p:cNvSpPr>
          <p:nvPr>
            <p:ph idx="1"/>
          </p:nvPr>
        </p:nvSpPr>
        <p:spPr>
          <a:xfrm>
            <a:off x="457200" y="1094944"/>
            <a:ext cx="8686800" cy="5517543"/>
          </a:xfrm>
        </p:spPr>
        <p:txBody>
          <a:bodyPr>
            <a:normAutofit/>
          </a:bodyPr>
          <a:lstStyle/>
          <a:p>
            <a:endParaRPr lang="en-US" dirty="0"/>
          </a:p>
          <a:p>
            <a:endParaRPr lang="en-US" dirty="0"/>
          </a:p>
          <a:p>
            <a:endParaRPr lang="en-US"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8</a:t>
            </a:fld>
            <a:endParaRPr lang="en-US"/>
          </a:p>
        </p:txBody>
      </p:sp>
      <p:sp>
        <p:nvSpPr>
          <p:cNvPr id="6" name="Content Placeholder 2">
            <a:extLst>
              <a:ext uri="{FF2B5EF4-FFF2-40B4-BE49-F238E27FC236}">
                <a16:creationId xmlns:a16="http://schemas.microsoft.com/office/drawing/2014/main" id="{CF4326E5-5C05-42AC-ACA0-08C9EACB8A47}"/>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r>
              <a:rPr lang="en-US" dirty="0"/>
              <a:t>Interference at the main memory</a:t>
            </a:r>
          </a:p>
          <a:p>
            <a:endParaRPr lang="en-US" sz="1200" dirty="0"/>
          </a:p>
          <a:p>
            <a:r>
              <a:rPr lang="en-US" dirty="0"/>
              <a:t>Limited TLB reach and high address translation latency</a:t>
            </a:r>
          </a:p>
          <a:p>
            <a:endParaRPr lang="en-US" sz="1200" dirty="0"/>
          </a:p>
          <a:p>
            <a:r>
              <a:rPr lang="en-US" dirty="0"/>
              <a:t>High latency CPU-GPU data transfer</a:t>
            </a:r>
          </a:p>
          <a:p>
            <a:endParaRPr lang="en-US" dirty="0"/>
          </a:p>
        </p:txBody>
      </p:sp>
      <p:sp>
        <p:nvSpPr>
          <p:cNvPr id="10" name="Arrow: Up-Down 9">
            <a:extLst>
              <a:ext uri="{FF2B5EF4-FFF2-40B4-BE49-F238E27FC236}">
                <a16:creationId xmlns:a16="http://schemas.microsoft.com/office/drawing/2014/main" id="{55F0CAF4-4B81-447F-A44B-781803289DDE}"/>
              </a:ext>
            </a:extLst>
          </p:cNvPr>
          <p:cNvSpPr/>
          <p:nvPr/>
        </p:nvSpPr>
        <p:spPr>
          <a:xfrm rot="16200000">
            <a:off x="4656344" y="4411308"/>
            <a:ext cx="278628" cy="1882232"/>
          </a:xfrm>
          <a:prstGeom prst="upDownArrow">
            <a:avLst/>
          </a:prstGeom>
          <a:solidFill>
            <a:srgbClr val="FF0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1" name="Rectangle 10">
            <a:extLst>
              <a:ext uri="{FF2B5EF4-FFF2-40B4-BE49-F238E27FC236}">
                <a16:creationId xmlns:a16="http://schemas.microsoft.com/office/drawing/2014/main" id="{771E9895-B14C-4DEE-8C69-A153FF735BB2}"/>
              </a:ext>
            </a:extLst>
          </p:cNvPr>
          <p:cNvSpPr/>
          <p:nvPr/>
        </p:nvSpPr>
        <p:spPr>
          <a:xfrm>
            <a:off x="829861" y="5069285"/>
            <a:ext cx="2849196" cy="629264"/>
          </a:xfrm>
          <a:prstGeom prst="rect">
            <a:avLst/>
          </a:prstGeom>
          <a:solidFill>
            <a:schemeClr val="accent5">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solidFill>
                  <a:schemeClr val="tx1"/>
                </a:solidFill>
              </a:rPr>
              <a:t>Data </a:t>
            </a:r>
          </a:p>
          <a:p>
            <a:pPr algn="ctr"/>
            <a:r>
              <a:rPr lang="en-US" sz="2000" b="1" i="1" dirty="0">
                <a:solidFill>
                  <a:schemeClr val="tx1"/>
                </a:solidFill>
              </a:rPr>
              <a:t>(GPU Main Memory)</a:t>
            </a:r>
          </a:p>
        </p:txBody>
      </p:sp>
      <p:sp>
        <p:nvSpPr>
          <p:cNvPr id="12" name="Rectangle 11">
            <a:extLst>
              <a:ext uri="{FF2B5EF4-FFF2-40B4-BE49-F238E27FC236}">
                <a16:creationId xmlns:a16="http://schemas.microsoft.com/office/drawing/2014/main" id="{16462117-7A26-4232-BB64-AC029197AEAB}"/>
              </a:ext>
            </a:extLst>
          </p:cNvPr>
          <p:cNvSpPr/>
          <p:nvPr/>
        </p:nvSpPr>
        <p:spPr>
          <a:xfrm>
            <a:off x="5866745" y="5119521"/>
            <a:ext cx="2049517" cy="473861"/>
          </a:xfrm>
          <a:prstGeom prst="rect">
            <a:avLst/>
          </a:prstGeom>
          <a:solidFill>
            <a:schemeClr val="tx1">
              <a:lumMod val="50000"/>
              <a:lumOff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a:t>CPU Memory</a:t>
            </a:r>
          </a:p>
        </p:txBody>
      </p:sp>
      <p:sp>
        <p:nvSpPr>
          <p:cNvPr id="13" name="Rounded Rectangle 163">
            <a:extLst>
              <a:ext uri="{FF2B5EF4-FFF2-40B4-BE49-F238E27FC236}">
                <a16:creationId xmlns:a16="http://schemas.microsoft.com/office/drawing/2014/main" id="{E7A77146-8B96-497C-806A-61A221AD74E6}"/>
              </a:ext>
            </a:extLst>
          </p:cNvPr>
          <p:cNvSpPr/>
          <p:nvPr/>
        </p:nvSpPr>
        <p:spPr>
          <a:xfrm>
            <a:off x="3679057" y="4493691"/>
            <a:ext cx="1941261" cy="88996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solidFill>
                  <a:srgbClr val="FF0000"/>
                </a:solidFill>
              </a:rPr>
              <a:t>High latency</a:t>
            </a:r>
          </a:p>
          <a:p>
            <a:pPr algn="ctr"/>
            <a:r>
              <a:rPr lang="en-US" sz="2000" b="1" dirty="0">
                <a:solidFill>
                  <a:srgbClr val="FF0000"/>
                </a:solidFill>
              </a:rPr>
              <a:t>I/O</a:t>
            </a:r>
          </a:p>
        </p:txBody>
      </p:sp>
      <p:grpSp>
        <p:nvGrpSpPr>
          <p:cNvPr id="14" name="Group 13">
            <a:extLst>
              <a:ext uri="{FF2B5EF4-FFF2-40B4-BE49-F238E27FC236}">
                <a16:creationId xmlns:a16="http://schemas.microsoft.com/office/drawing/2014/main" id="{50633C8F-149C-4CE3-BD8A-18F09E8EBD58}"/>
              </a:ext>
            </a:extLst>
          </p:cNvPr>
          <p:cNvGrpSpPr/>
          <p:nvPr/>
        </p:nvGrpSpPr>
        <p:grpSpPr>
          <a:xfrm>
            <a:off x="5522189" y="4740079"/>
            <a:ext cx="2650306" cy="1011074"/>
            <a:chOff x="6112565" y="4953242"/>
            <a:chExt cx="2571558" cy="1662524"/>
          </a:xfrm>
        </p:grpSpPr>
        <p:cxnSp>
          <p:nvCxnSpPr>
            <p:cNvPr id="15" name="Straight Arrow Connector 14">
              <a:extLst>
                <a:ext uri="{FF2B5EF4-FFF2-40B4-BE49-F238E27FC236}">
                  <a16:creationId xmlns:a16="http://schemas.microsoft.com/office/drawing/2014/main" id="{A9A5BD1F-7389-4382-A108-09F66B71CB23}"/>
                </a:ext>
              </a:extLst>
            </p:cNvPr>
            <p:cNvCxnSpPr>
              <a:cxnSpLocks/>
            </p:cNvCxnSpPr>
            <p:nvPr/>
          </p:nvCxnSpPr>
          <p:spPr>
            <a:xfrm>
              <a:off x="6112565" y="4953242"/>
              <a:ext cx="2571558" cy="0"/>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8E2DA7A-FAE9-43A6-948F-FEE756B71EA1}"/>
                </a:ext>
              </a:extLst>
            </p:cNvPr>
            <p:cNvCxnSpPr>
              <a:cxnSpLocks/>
            </p:cNvCxnSpPr>
            <p:nvPr/>
          </p:nvCxnSpPr>
          <p:spPr>
            <a:xfrm>
              <a:off x="6112565" y="4953242"/>
              <a:ext cx="0" cy="1662524"/>
            </a:xfrm>
            <a:prstGeom prst="straightConnector1">
              <a:avLst/>
            </a:prstGeom>
            <a:ln w="25400">
              <a:solidFill>
                <a:schemeClr val="tx1"/>
              </a:solidFill>
              <a:prstDash val="dashDot"/>
              <a:tailEnd type="none"/>
            </a:ln>
          </p:spPr>
          <p:style>
            <a:lnRef idx="1">
              <a:schemeClr val="accent1"/>
            </a:lnRef>
            <a:fillRef idx="0">
              <a:schemeClr val="accent1"/>
            </a:fillRef>
            <a:effectRef idx="0">
              <a:schemeClr val="accent1"/>
            </a:effectRef>
            <a:fontRef idx="minor">
              <a:schemeClr val="tx1"/>
            </a:fontRef>
          </p:style>
        </p:cxnSp>
      </p:grpSp>
      <p:sp>
        <p:nvSpPr>
          <p:cNvPr id="17" name="Rounded Rectangle 163">
            <a:extLst>
              <a:ext uri="{FF2B5EF4-FFF2-40B4-BE49-F238E27FC236}">
                <a16:creationId xmlns:a16="http://schemas.microsoft.com/office/drawing/2014/main" id="{AB59C75A-DD28-4F50-B1A3-12E85934CFA2}"/>
              </a:ext>
            </a:extLst>
          </p:cNvPr>
          <p:cNvSpPr/>
          <p:nvPr/>
        </p:nvSpPr>
        <p:spPr>
          <a:xfrm>
            <a:off x="5556086" y="4726749"/>
            <a:ext cx="2670837" cy="35613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CPU-side memory</a:t>
            </a:r>
          </a:p>
        </p:txBody>
      </p:sp>
      <p:sp>
        <p:nvSpPr>
          <p:cNvPr id="18" name="Rounded Rectangle 163">
            <a:extLst>
              <a:ext uri="{FF2B5EF4-FFF2-40B4-BE49-F238E27FC236}">
                <a16:creationId xmlns:a16="http://schemas.microsoft.com/office/drawing/2014/main" id="{C0FAA98D-71B8-4B5E-B9CC-5D00D65D5C33}"/>
              </a:ext>
            </a:extLst>
          </p:cNvPr>
          <p:cNvSpPr/>
          <p:nvPr/>
        </p:nvSpPr>
        <p:spPr>
          <a:xfrm>
            <a:off x="5558273" y="4358316"/>
            <a:ext cx="2670837" cy="356130"/>
          </a:xfrm>
          <a:prstGeom prst="roundRect">
            <a:avLst>
              <a:gd name="adj" fmla="val 9162"/>
            </a:avLst>
          </a:prstGeom>
          <a:noFill/>
          <a:ln w="25400">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i="1" dirty="0">
                <a:solidFill>
                  <a:schemeClr val="tx1"/>
                </a:solidFill>
              </a:rPr>
              <a:t>GPU-side memory</a:t>
            </a:r>
          </a:p>
        </p:txBody>
      </p:sp>
    </p:spTree>
    <p:extLst>
      <p:ext uri="{BB962C8B-B14F-4D97-AF65-F5344CB8AC3E}">
        <p14:creationId xmlns:p14="http://schemas.microsoft.com/office/powerpoint/2010/main" val="2074493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par>
                          <p:cTn id="8" fill="hold">
                            <p:stCondLst>
                              <p:cond delay="500"/>
                            </p:stCondLst>
                            <p:childTnLst>
                              <p:par>
                                <p:cTn id="9" presetID="14" presetClass="entr" presetSubtype="1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randombar(horizontal)">
                                      <p:cBhvr>
                                        <p:cTn id="11" dur="500"/>
                                        <p:tgtEl>
                                          <p:spTgt spid="14"/>
                                        </p:tgtEl>
                                      </p:cBhvr>
                                    </p:animEffect>
                                  </p:childTnLst>
                                </p:cTn>
                              </p:par>
                            </p:childTnLst>
                          </p:cTn>
                        </p:par>
                        <p:par>
                          <p:cTn id="12" fill="hold">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linds(horizontal)">
                                      <p:cBhvr>
                                        <p:cTn id="15" dur="500"/>
                                        <p:tgtEl>
                                          <p:spTgt spid="18"/>
                                        </p:tgtEl>
                                      </p:cBhvr>
                                    </p:animEffect>
                                  </p:childTnLst>
                                </p:cTn>
                              </p:par>
                            </p:childTnLst>
                          </p:cTn>
                        </p:par>
                        <p:par>
                          <p:cTn id="16" fill="hold">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blinds(horizontal)">
                                      <p:cBhvr>
                                        <p:cTn id="19" dur="500"/>
                                        <p:tgtEl>
                                          <p:spTgt spid="17"/>
                                        </p:tgtEl>
                                      </p:cBhvr>
                                    </p:animEffect>
                                  </p:childTnLst>
                                </p:cTn>
                              </p:par>
                            </p:childTnLst>
                          </p:cTn>
                        </p:par>
                        <p:par>
                          <p:cTn id="20" fill="hold">
                            <p:stCondLst>
                              <p:cond delay="2000"/>
                            </p:stCondLst>
                            <p:childTnLst>
                              <p:par>
                                <p:cTn id="21" presetID="14" presetClass="entr" presetSubtype="1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childTnLst>
                          </p:cTn>
                        </p:par>
                        <p:par>
                          <p:cTn id="24" fill="hold">
                            <p:stCondLst>
                              <p:cond delay="2500"/>
                            </p:stCondLst>
                            <p:childTnLst>
                              <p:par>
                                <p:cTn id="25" presetID="14" presetClass="entr" presetSubtype="10"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randombar(horizontal)">
                                      <p:cBhvr>
                                        <p:cTn id="27" dur="500"/>
                                        <p:tgtEl>
                                          <p:spTgt spid="10"/>
                                        </p:tgtEl>
                                      </p:cBhvr>
                                    </p:animEffect>
                                  </p:childTnLst>
                                </p:cTn>
                              </p:par>
                            </p:childTnLst>
                          </p:cTn>
                        </p:par>
                        <p:par>
                          <p:cTn id="28" fill="hold">
                            <p:stCondLst>
                              <p:cond delay="3000"/>
                            </p:stCondLst>
                            <p:childTnLst>
                              <p:par>
                                <p:cTn id="29" presetID="3" presetClass="entr" presetSubtype="1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7" grpId="0"/>
      <p:bldP spid="18"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8775FB8-DA26-4579-8AF2-2FDDCA1D20C1}"/>
              </a:ext>
            </a:extLst>
          </p:cNvPr>
          <p:cNvSpPr>
            <a:spLocks noGrp="1"/>
          </p:cNvSpPr>
          <p:nvPr>
            <p:ph type="sldNum" sz="quarter" idx="12"/>
          </p:nvPr>
        </p:nvSpPr>
        <p:spPr/>
        <p:txBody>
          <a:bodyPr/>
          <a:lstStyle/>
          <a:p>
            <a:fld id="{77AF78F1-1351-49FC-8CFD-3ED7E06BAC03}" type="slidenum">
              <a:rPr lang="en-US" smtClean="0"/>
              <a:t>80</a:t>
            </a:fld>
            <a:endParaRPr lang="en-US"/>
          </a:p>
        </p:txBody>
      </p:sp>
      <p:sp>
        <p:nvSpPr>
          <p:cNvPr id="16" name="Title 1">
            <a:extLst>
              <a:ext uri="{FF2B5EF4-FFF2-40B4-BE49-F238E27FC236}">
                <a16:creationId xmlns:a16="http://schemas.microsoft.com/office/drawing/2014/main" id="{3E86B93C-8E67-4CDD-AE1F-CBC1178FDA32}"/>
              </a:ext>
            </a:extLst>
          </p:cNvPr>
          <p:cNvSpPr>
            <a:spLocks noGrp="1"/>
          </p:cNvSpPr>
          <p:nvPr>
            <p:ph type="title"/>
          </p:nvPr>
        </p:nvSpPr>
        <p:spPr>
          <a:xfrm>
            <a:off x="457200" y="130604"/>
            <a:ext cx="8229600" cy="847546"/>
          </a:xfrm>
        </p:spPr>
        <p:txBody>
          <a:bodyPr>
            <a:normAutofit/>
          </a:bodyPr>
          <a:lstStyle/>
          <a:p>
            <a:pPr algn="l"/>
            <a:r>
              <a:rPr lang="en-US" dirty="0"/>
              <a:t>Memory Oversubscription</a:t>
            </a:r>
          </a:p>
        </p:txBody>
      </p:sp>
      <p:cxnSp>
        <p:nvCxnSpPr>
          <p:cNvPr id="17" name="Straight Connector 16">
            <a:extLst>
              <a:ext uri="{FF2B5EF4-FFF2-40B4-BE49-F238E27FC236}">
                <a16:creationId xmlns:a16="http://schemas.microsoft.com/office/drawing/2014/main" id="{D291395B-EDDB-48C0-948D-167F58D2D31E}"/>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18" name="Content Placeholder 2">
            <a:extLst>
              <a:ext uri="{FF2B5EF4-FFF2-40B4-BE49-F238E27FC236}">
                <a16:creationId xmlns:a16="http://schemas.microsoft.com/office/drawing/2014/main" id="{1C416EFD-1850-42D7-97C7-E27DC8276E92}"/>
              </a:ext>
            </a:extLst>
          </p:cNvPr>
          <p:cNvSpPr>
            <a:spLocks noGrp="1"/>
          </p:cNvSpPr>
          <p:nvPr>
            <p:ph idx="1"/>
          </p:nvPr>
        </p:nvSpPr>
        <p:spPr>
          <a:xfrm>
            <a:off x="457200" y="1094944"/>
            <a:ext cx="8686800" cy="5517543"/>
          </a:xfrm>
        </p:spPr>
        <p:txBody>
          <a:bodyPr/>
          <a:lstStyle/>
          <a:p>
            <a:r>
              <a:rPr lang="en-US" b="1" spc="-30" dirty="0"/>
              <a:t>Hand tuning</a:t>
            </a:r>
          </a:p>
          <a:p>
            <a:pPr lvl="1"/>
            <a:r>
              <a:rPr lang="en-US" spc="-30" dirty="0"/>
              <a:t>Technique 1: Overlap prefetch requests with eviction requests</a:t>
            </a:r>
          </a:p>
          <a:p>
            <a:pPr lvl="1"/>
            <a:r>
              <a:rPr lang="en-US" spc="-30" dirty="0"/>
              <a:t>Technique 2: Duplicate read-only data</a:t>
            </a:r>
          </a:p>
          <a:p>
            <a:pPr lvl="1"/>
            <a:endParaRPr lang="en-US" spc="-30" dirty="0"/>
          </a:p>
          <a:p>
            <a:r>
              <a:rPr lang="en-US" b="1" spc="-30" dirty="0">
                <a:solidFill>
                  <a:srgbClr val="FF0000"/>
                </a:solidFill>
              </a:rPr>
              <a:t>Downsides</a:t>
            </a:r>
          </a:p>
          <a:p>
            <a:pPr lvl="1"/>
            <a:r>
              <a:rPr lang="en-US" spc="-30" dirty="0"/>
              <a:t>Need to </a:t>
            </a:r>
            <a:r>
              <a:rPr lang="en-US" b="1" spc="-30" dirty="0">
                <a:solidFill>
                  <a:srgbClr val="FF0000"/>
                </a:solidFill>
              </a:rPr>
              <a:t>manually move data</a:t>
            </a:r>
          </a:p>
          <a:p>
            <a:pPr lvl="1"/>
            <a:r>
              <a:rPr lang="en-US" spc="-30" dirty="0"/>
              <a:t>Require knowledge of </a:t>
            </a:r>
            <a:r>
              <a:rPr lang="en-US" b="1" spc="-30" dirty="0">
                <a:solidFill>
                  <a:srgbClr val="FF0000"/>
                </a:solidFill>
              </a:rPr>
              <a:t>current working set at runtime</a:t>
            </a:r>
          </a:p>
          <a:p>
            <a:pPr lvl="1"/>
            <a:endParaRPr lang="en-US" b="1" spc="-30" dirty="0">
              <a:solidFill>
                <a:srgbClr val="FF0000"/>
              </a:solidFill>
            </a:endParaRPr>
          </a:p>
          <a:p>
            <a:r>
              <a:rPr lang="en-US" b="1" spc="-30" dirty="0">
                <a:solidFill>
                  <a:srgbClr val="FF0000"/>
                </a:solidFill>
              </a:rPr>
              <a:t>No visibility</a:t>
            </a:r>
            <a:r>
              <a:rPr lang="en-US" spc="-30" dirty="0"/>
              <a:t> between each VM’s working set</a:t>
            </a:r>
          </a:p>
          <a:p>
            <a:pPr lvl="1"/>
            <a:endParaRPr lang="en-US" b="1" dirty="0">
              <a:solidFill>
                <a:srgbClr val="FF0000"/>
              </a:solidFill>
            </a:endParaRPr>
          </a:p>
          <a:p>
            <a:pPr lvl="1"/>
            <a:endParaRPr lang="en-US" b="1" dirty="0">
              <a:solidFill>
                <a:srgbClr val="FF0000"/>
              </a:solidFill>
            </a:endParaRPr>
          </a:p>
          <a:p>
            <a:pPr lvl="1"/>
            <a:endParaRPr lang="en-US" b="1" dirty="0">
              <a:solidFill>
                <a:srgbClr val="FF0000"/>
              </a:solidFill>
            </a:endParaRPr>
          </a:p>
        </p:txBody>
      </p:sp>
      <p:sp>
        <p:nvSpPr>
          <p:cNvPr id="19" name="Rounded Rectangle 6">
            <a:extLst>
              <a:ext uri="{FF2B5EF4-FFF2-40B4-BE49-F238E27FC236}">
                <a16:creationId xmlns:a16="http://schemas.microsoft.com/office/drawing/2014/main" id="{EA831363-E729-480E-BA86-08E4E875A798}"/>
              </a:ext>
            </a:extLst>
          </p:cNvPr>
          <p:cNvSpPr/>
          <p:nvPr/>
        </p:nvSpPr>
        <p:spPr>
          <a:xfrm>
            <a:off x="303883" y="5409768"/>
            <a:ext cx="8536233" cy="602673"/>
          </a:xfrm>
          <a:prstGeom prst="roundRect">
            <a:avLst>
              <a:gd name="adj" fmla="val 8894"/>
            </a:avLst>
          </a:prstGeom>
          <a:solidFill>
            <a:schemeClr val="bg1">
              <a:lumMod val="9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b="1" dirty="0">
                <a:solidFill>
                  <a:schemeClr val="tx2">
                    <a:lumMod val="50000"/>
                  </a:schemeClr>
                </a:solidFill>
                <a:ea typeface="Helvetica Neue" charset="0"/>
                <a:cs typeface="Helvetica Neue" charset="0"/>
              </a:rPr>
              <a:t>Demand for an application-transparent mechanism</a:t>
            </a:r>
            <a:endParaRPr lang="en-US" sz="2800" b="1" dirty="0">
              <a:solidFill>
                <a:srgbClr val="FF0000"/>
              </a:solidFill>
              <a:ea typeface="Helvetica Neue" charset="0"/>
              <a:cs typeface="Helvetica Neue" charset="0"/>
            </a:endParaRPr>
          </a:p>
        </p:txBody>
      </p:sp>
    </p:spTree>
    <p:extLst>
      <p:ext uri="{BB962C8B-B14F-4D97-AF65-F5344CB8AC3E}">
        <p14:creationId xmlns:p14="http://schemas.microsoft.com/office/powerpoint/2010/main" val="1614798504"/>
      </p:ext>
    </p:extLst>
  </p:cSld>
  <p:clrMapOvr>
    <a:masterClrMapping/>
  </p:clrMapOvr>
  <mc:AlternateContent xmlns:mc="http://schemas.openxmlformats.org/markup-compatibility/2006" xmlns:p14="http://schemas.microsoft.com/office/powerpoint/2010/main">
    <mc:Choice Requires="p14">
      <p:transition spd="slow" p14:dur="2000" advTm="4630"/>
    </mc:Choice>
    <mc:Fallback xmlns="">
      <p:transition spd="slow" advTm="463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p:cTn id="27" dur="500" fill="hold"/>
                                        <p:tgtEl>
                                          <p:spTgt spid="19"/>
                                        </p:tgtEl>
                                        <p:attrNameLst>
                                          <p:attrName>ppt_w</p:attrName>
                                        </p:attrNameLst>
                                      </p:cBhvr>
                                      <p:tavLst>
                                        <p:tav tm="0">
                                          <p:val>
                                            <p:fltVal val="0"/>
                                          </p:val>
                                        </p:tav>
                                        <p:tav tm="100000">
                                          <p:val>
                                            <p:strVal val="#ppt_w"/>
                                          </p:val>
                                        </p:tav>
                                      </p:tavLst>
                                    </p:anim>
                                    <p:anim calcmode="lin" valueType="num">
                                      <p:cBhvr>
                                        <p:cTn id="28" dur="500" fill="hold"/>
                                        <p:tgtEl>
                                          <p:spTgt spid="19"/>
                                        </p:tgtEl>
                                        <p:attrNameLst>
                                          <p:attrName>ppt_h</p:attrName>
                                        </p:attrNameLst>
                                      </p:cBhvr>
                                      <p:tavLst>
                                        <p:tav tm="0">
                                          <p:val>
                                            <p:fltVal val="0"/>
                                          </p:val>
                                        </p:tav>
                                        <p:tav tm="100000">
                                          <p:val>
                                            <p:strVal val="#ppt_h"/>
                                          </p:val>
                                        </p:tav>
                                      </p:tavLst>
                                    </p:anim>
                                    <p:animEffect transition="in" filter="fade">
                                      <p:cBhvr>
                                        <p:cTn id="29"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bldP spid="19"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内容占位符 2">
            <a:extLst>
              <a:ext uri="{FF2B5EF4-FFF2-40B4-BE49-F238E27FC236}">
                <a16:creationId xmlns:a16="http://schemas.microsoft.com/office/drawing/2014/main" id="{452D15A4-A70C-4D9F-8D41-DEA01BA5A84B}"/>
              </a:ext>
            </a:extLst>
          </p:cNvPr>
          <p:cNvSpPr>
            <a:spLocks noGrp="1"/>
          </p:cNvSpPr>
          <p:nvPr>
            <p:ph idx="1"/>
          </p:nvPr>
        </p:nvSpPr>
        <p:spPr>
          <a:xfrm>
            <a:off x="341085" y="1124970"/>
            <a:ext cx="8403771" cy="5473147"/>
          </a:xfrm>
        </p:spPr>
        <p:txBody>
          <a:bodyPr>
            <a:normAutofit/>
          </a:bodyPr>
          <a:lstStyle/>
          <a:p>
            <a:pPr>
              <a:lnSpc>
                <a:spcPct val="120000"/>
              </a:lnSpc>
            </a:pPr>
            <a:r>
              <a:rPr lang="en-US" sz="2600" dirty="0">
                <a:ea typeface="Helvetica Neue" charset="0"/>
                <a:cs typeface="Helvetica Neue" charset="0"/>
              </a:rPr>
              <a:t>Representative traces of 3 applications</a:t>
            </a:r>
          </a:p>
          <a:p>
            <a:pPr marL="457200" indent="-457200">
              <a:lnSpc>
                <a:spcPct val="120000"/>
              </a:lnSpc>
              <a:buFont typeface="+mj-lt"/>
              <a:buAutoNum type="arabicPeriod"/>
            </a:pPr>
            <a:endParaRPr lang="en-US" sz="2400" dirty="0">
              <a:ea typeface="Helvetica Neue" charset="0"/>
              <a:cs typeface="Helvetica Neue" charset="0"/>
            </a:endParaRPr>
          </a:p>
        </p:txBody>
      </p:sp>
      <p:cxnSp>
        <p:nvCxnSpPr>
          <p:cNvPr id="3" name="直接连接符 2">
            <a:extLst>
              <a:ext uri="{FF2B5EF4-FFF2-40B4-BE49-F238E27FC236}">
                <a16:creationId xmlns:a16="http://schemas.microsoft.com/office/drawing/2014/main" id="{AFC6414D-C6C2-47CF-80FC-7ACAFBCE178C}"/>
              </a:ext>
            </a:extLst>
          </p:cNvPr>
          <p:cNvCxnSpPr>
            <a:cxnSpLocks/>
          </p:cNvCxnSpPr>
          <p:nvPr/>
        </p:nvCxnSpPr>
        <p:spPr>
          <a:xfrm>
            <a:off x="2932189" y="2010544"/>
            <a:ext cx="0" cy="4505266"/>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2" name="矩形 21">
            <a:extLst>
              <a:ext uri="{FF2B5EF4-FFF2-40B4-BE49-F238E27FC236}">
                <a16:creationId xmlns:a16="http://schemas.microsoft.com/office/drawing/2014/main" id="{AD438180-1F09-4F88-BCB0-3A3CE91C19CD}"/>
              </a:ext>
            </a:extLst>
          </p:cNvPr>
          <p:cNvSpPr/>
          <p:nvPr/>
        </p:nvSpPr>
        <p:spPr>
          <a:xfrm>
            <a:off x="372263" y="4638556"/>
            <a:ext cx="2430272" cy="679894"/>
          </a:xfrm>
          <a:prstGeom prst="rect">
            <a:avLst/>
          </a:prstGeom>
          <a:solidFill>
            <a:schemeClr val="accent1">
              <a:lumMod val="20000"/>
              <a:lumOff val="80000"/>
            </a:schemeClr>
          </a:solidFill>
          <a:ln w="19050">
            <a:solidFill>
              <a:srgbClr val="1F5D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S</a:t>
            </a:r>
            <a:r>
              <a:rPr lang="en-US" altLang="zh-CN" b="1" dirty="0">
                <a:solidFill>
                  <a:srgbClr val="FF0000"/>
                </a:solidFill>
              </a:rPr>
              <a:t>treaming access</a:t>
            </a:r>
          </a:p>
          <a:p>
            <a:pPr algn="ctr"/>
            <a:r>
              <a:rPr lang="en-US" b="1" dirty="0">
                <a:solidFill>
                  <a:schemeClr val="tx1">
                    <a:lumMod val="95000"/>
                    <a:lumOff val="5000"/>
                  </a:schemeClr>
                </a:solidFill>
              </a:rPr>
              <a:t>Small working set</a:t>
            </a:r>
          </a:p>
        </p:txBody>
      </p:sp>
      <p:sp>
        <p:nvSpPr>
          <p:cNvPr id="24" name="矩形 23">
            <a:extLst>
              <a:ext uri="{FF2B5EF4-FFF2-40B4-BE49-F238E27FC236}">
                <a16:creationId xmlns:a16="http://schemas.microsoft.com/office/drawing/2014/main" id="{BBF0AB3F-DCB6-4634-982F-4A83EED49C91}"/>
              </a:ext>
            </a:extLst>
          </p:cNvPr>
          <p:cNvSpPr/>
          <p:nvPr/>
        </p:nvSpPr>
        <p:spPr>
          <a:xfrm>
            <a:off x="6360385" y="4638555"/>
            <a:ext cx="2430271" cy="679895"/>
          </a:xfrm>
          <a:prstGeom prst="rect">
            <a:avLst/>
          </a:prstGeom>
          <a:solidFill>
            <a:schemeClr val="accent1">
              <a:lumMod val="20000"/>
              <a:lumOff val="80000"/>
            </a:schemeClr>
          </a:solidFill>
          <a:ln w="19050">
            <a:solidFill>
              <a:srgbClr val="1F5D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Random access</a:t>
            </a:r>
          </a:p>
          <a:p>
            <a:pPr algn="ctr"/>
            <a:r>
              <a:rPr lang="en-US" b="1" dirty="0">
                <a:solidFill>
                  <a:schemeClr val="tx1">
                    <a:lumMod val="95000"/>
                    <a:lumOff val="5000"/>
                  </a:schemeClr>
                </a:solidFill>
              </a:rPr>
              <a:t>Large working set</a:t>
            </a:r>
          </a:p>
        </p:txBody>
      </p:sp>
      <p:sp>
        <p:nvSpPr>
          <p:cNvPr id="25" name="矩形 24">
            <a:extLst>
              <a:ext uri="{FF2B5EF4-FFF2-40B4-BE49-F238E27FC236}">
                <a16:creationId xmlns:a16="http://schemas.microsoft.com/office/drawing/2014/main" id="{F61C8DEF-CB82-4C7D-981E-F814B9769037}"/>
              </a:ext>
            </a:extLst>
          </p:cNvPr>
          <p:cNvSpPr/>
          <p:nvPr/>
        </p:nvSpPr>
        <p:spPr>
          <a:xfrm>
            <a:off x="3135210" y="4638555"/>
            <a:ext cx="2658791" cy="679895"/>
          </a:xfrm>
          <a:prstGeom prst="rect">
            <a:avLst/>
          </a:prstGeom>
          <a:solidFill>
            <a:schemeClr val="accent1">
              <a:lumMod val="20000"/>
              <a:lumOff val="80000"/>
            </a:schemeClr>
          </a:solidFill>
          <a:ln w="19050">
            <a:solidFill>
              <a:srgbClr val="1F5DA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rgbClr val="FF0000"/>
                </a:solidFill>
              </a:rPr>
              <a:t>Data reuse by kernels</a:t>
            </a:r>
          </a:p>
          <a:p>
            <a:pPr algn="ctr"/>
            <a:r>
              <a:rPr lang="en-US" b="1" dirty="0">
                <a:solidFill>
                  <a:schemeClr val="tx1">
                    <a:lumMod val="95000"/>
                    <a:lumOff val="5000"/>
                  </a:schemeClr>
                </a:solidFill>
              </a:rPr>
              <a:t>Small working set</a:t>
            </a:r>
          </a:p>
        </p:txBody>
      </p:sp>
      <p:sp>
        <p:nvSpPr>
          <p:cNvPr id="30" name="矩形 29">
            <a:extLst>
              <a:ext uri="{FF2B5EF4-FFF2-40B4-BE49-F238E27FC236}">
                <a16:creationId xmlns:a16="http://schemas.microsoft.com/office/drawing/2014/main" id="{41E3BE52-6086-4EC3-86EE-33C76544B221}"/>
              </a:ext>
            </a:extLst>
          </p:cNvPr>
          <p:cNvSpPr/>
          <p:nvPr/>
        </p:nvSpPr>
        <p:spPr>
          <a:xfrm>
            <a:off x="372263" y="5560793"/>
            <a:ext cx="2430272" cy="679894"/>
          </a:xfrm>
          <a:prstGeom prst="rect">
            <a:avLst/>
          </a:prstGeom>
          <a:solidFill>
            <a:schemeClr val="accent2">
              <a:lumMod val="60000"/>
              <a:lumOff val="40000"/>
            </a:schemeClr>
          </a:solidFill>
          <a:ln w="19050">
            <a:solidFill>
              <a:srgbClr val="1D1C1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Waiting for Eviction</a:t>
            </a:r>
          </a:p>
        </p:txBody>
      </p:sp>
      <p:sp>
        <p:nvSpPr>
          <p:cNvPr id="33" name="矩形 32">
            <a:extLst>
              <a:ext uri="{FF2B5EF4-FFF2-40B4-BE49-F238E27FC236}">
                <a16:creationId xmlns:a16="http://schemas.microsoft.com/office/drawing/2014/main" id="{3089021D-D1B5-40BB-950D-B52C4BB716EB}"/>
              </a:ext>
            </a:extLst>
          </p:cNvPr>
          <p:cNvSpPr/>
          <p:nvPr/>
        </p:nvSpPr>
        <p:spPr>
          <a:xfrm>
            <a:off x="6360385" y="5560793"/>
            <a:ext cx="2430272" cy="679894"/>
          </a:xfrm>
          <a:prstGeom prst="rect">
            <a:avLst/>
          </a:prstGeom>
          <a:solidFill>
            <a:schemeClr val="accent2">
              <a:lumMod val="60000"/>
              <a:lumOff val="40000"/>
            </a:schemeClr>
          </a:solidFill>
          <a:ln w="19050">
            <a:solidFill>
              <a:srgbClr val="1D1C1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Thrashing</a:t>
            </a:r>
          </a:p>
        </p:txBody>
      </p:sp>
      <p:sp>
        <p:nvSpPr>
          <p:cNvPr id="34" name="矩形 33">
            <a:extLst>
              <a:ext uri="{FF2B5EF4-FFF2-40B4-BE49-F238E27FC236}">
                <a16:creationId xmlns:a16="http://schemas.microsoft.com/office/drawing/2014/main" id="{2DAB5E61-966A-4C71-89AF-0437D92746C5}"/>
              </a:ext>
            </a:extLst>
          </p:cNvPr>
          <p:cNvSpPr/>
          <p:nvPr/>
        </p:nvSpPr>
        <p:spPr>
          <a:xfrm>
            <a:off x="3135220" y="5560793"/>
            <a:ext cx="2658781" cy="679894"/>
          </a:xfrm>
          <a:prstGeom prst="rect">
            <a:avLst/>
          </a:prstGeom>
          <a:solidFill>
            <a:schemeClr val="accent2">
              <a:lumMod val="60000"/>
              <a:lumOff val="40000"/>
            </a:schemeClr>
          </a:solidFill>
          <a:ln w="19050">
            <a:solidFill>
              <a:srgbClr val="1D1C1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Moving data back and forth for several times</a:t>
            </a:r>
          </a:p>
        </p:txBody>
      </p:sp>
      <p:cxnSp>
        <p:nvCxnSpPr>
          <p:cNvPr id="29" name="直接连接符 28">
            <a:extLst>
              <a:ext uri="{FF2B5EF4-FFF2-40B4-BE49-F238E27FC236}">
                <a16:creationId xmlns:a16="http://schemas.microsoft.com/office/drawing/2014/main" id="{E9AD5708-660F-49A4-BF72-03A488C8CB35}"/>
              </a:ext>
            </a:extLst>
          </p:cNvPr>
          <p:cNvCxnSpPr>
            <a:cxnSpLocks/>
          </p:cNvCxnSpPr>
          <p:nvPr/>
        </p:nvCxnSpPr>
        <p:spPr>
          <a:xfrm>
            <a:off x="6073507" y="1949424"/>
            <a:ext cx="0" cy="457342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3D0DEA3E-978E-4309-BB4C-90793360ED8D}"/>
              </a:ext>
            </a:extLst>
          </p:cNvPr>
          <p:cNvCxnSpPr>
            <a:cxnSpLocks/>
          </p:cNvCxnSpPr>
          <p:nvPr/>
        </p:nvCxnSpPr>
        <p:spPr>
          <a:xfrm>
            <a:off x="6073507" y="1949424"/>
            <a:ext cx="0" cy="4573420"/>
          </a:xfrm>
          <a:prstGeom prst="line">
            <a:avLst/>
          </a:prstGeom>
          <a:ln w="1587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3DF6CB00-81A8-4D28-B138-911AF00D310A}"/>
              </a:ext>
            </a:extLst>
          </p:cNvPr>
          <p:cNvSpPr txBox="1"/>
          <p:nvPr/>
        </p:nvSpPr>
        <p:spPr>
          <a:xfrm>
            <a:off x="7066978" y="1942390"/>
            <a:ext cx="830548" cy="461665"/>
          </a:xfrm>
          <a:prstGeom prst="rect">
            <a:avLst/>
          </a:prstGeom>
          <a:noFill/>
        </p:spPr>
        <p:txBody>
          <a:bodyPr wrap="none" rtlCol="0">
            <a:spAutoFit/>
          </a:bodyPr>
          <a:lstStyle/>
          <a:p>
            <a:r>
              <a:rPr lang="en-US" sz="2400" b="1" dirty="0"/>
              <a:t>ATAX</a:t>
            </a:r>
          </a:p>
        </p:txBody>
      </p:sp>
      <p:sp>
        <p:nvSpPr>
          <p:cNvPr id="21" name="文本框 20">
            <a:extLst>
              <a:ext uri="{FF2B5EF4-FFF2-40B4-BE49-F238E27FC236}">
                <a16:creationId xmlns:a16="http://schemas.microsoft.com/office/drawing/2014/main" id="{B3384F6B-A7FD-43DF-BA32-05B2641F9A6F}"/>
              </a:ext>
            </a:extLst>
          </p:cNvPr>
          <p:cNvSpPr txBox="1"/>
          <p:nvPr/>
        </p:nvSpPr>
        <p:spPr>
          <a:xfrm>
            <a:off x="975305" y="1942389"/>
            <a:ext cx="1288494" cy="461665"/>
          </a:xfrm>
          <a:prstGeom prst="rect">
            <a:avLst/>
          </a:prstGeom>
          <a:noFill/>
        </p:spPr>
        <p:txBody>
          <a:bodyPr wrap="none" rtlCol="0">
            <a:spAutoFit/>
          </a:bodyPr>
          <a:lstStyle/>
          <a:p>
            <a:r>
              <a:rPr lang="en-US" sz="2400" b="1" dirty="0"/>
              <a:t>3DCONV</a:t>
            </a:r>
          </a:p>
        </p:txBody>
      </p:sp>
      <p:sp>
        <p:nvSpPr>
          <p:cNvPr id="26" name="文本框 25">
            <a:extLst>
              <a:ext uri="{FF2B5EF4-FFF2-40B4-BE49-F238E27FC236}">
                <a16:creationId xmlns:a16="http://schemas.microsoft.com/office/drawing/2014/main" id="{4FCD73BE-13A2-4FCA-BD88-57BD56FBFFEB}"/>
              </a:ext>
            </a:extLst>
          </p:cNvPr>
          <p:cNvSpPr txBox="1"/>
          <p:nvPr/>
        </p:nvSpPr>
        <p:spPr>
          <a:xfrm>
            <a:off x="4131183" y="1942390"/>
            <a:ext cx="701346" cy="830997"/>
          </a:xfrm>
          <a:prstGeom prst="rect">
            <a:avLst/>
          </a:prstGeom>
          <a:noFill/>
        </p:spPr>
        <p:txBody>
          <a:bodyPr wrap="none" rtlCol="0">
            <a:spAutoFit/>
          </a:bodyPr>
          <a:lstStyle/>
          <a:p>
            <a:r>
              <a:rPr lang="en-US" sz="2400" b="1" dirty="0"/>
              <a:t>LUD</a:t>
            </a:r>
          </a:p>
          <a:p>
            <a:endParaRPr lang="en-US" sz="2400" dirty="0"/>
          </a:p>
        </p:txBody>
      </p:sp>
      <p:pic>
        <p:nvPicPr>
          <p:cNvPr id="4" name="图片 3">
            <a:extLst>
              <a:ext uri="{FF2B5EF4-FFF2-40B4-BE49-F238E27FC236}">
                <a16:creationId xmlns:a16="http://schemas.microsoft.com/office/drawing/2014/main" id="{C23D6E66-0542-490B-A011-D53AA083DD1C}"/>
              </a:ext>
            </a:extLst>
          </p:cNvPr>
          <p:cNvPicPr>
            <a:picLocks noChangeAspect="1"/>
          </p:cNvPicPr>
          <p:nvPr/>
        </p:nvPicPr>
        <p:blipFill>
          <a:blip r:embed="rId3"/>
          <a:stretch>
            <a:fillRect/>
          </a:stretch>
        </p:blipFill>
        <p:spPr>
          <a:xfrm>
            <a:off x="189852" y="2439164"/>
            <a:ext cx="2718675" cy="1921915"/>
          </a:xfrm>
          <a:prstGeom prst="rect">
            <a:avLst/>
          </a:prstGeom>
        </p:spPr>
      </p:pic>
      <p:pic>
        <p:nvPicPr>
          <p:cNvPr id="5" name="图片 4">
            <a:extLst>
              <a:ext uri="{FF2B5EF4-FFF2-40B4-BE49-F238E27FC236}">
                <a16:creationId xmlns:a16="http://schemas.microsoft.com/office/drawing/2014/main" id="{D426484B-7338-4898-9488-0DFF9FEF0F0C}"/>
              </a:ext>
            </a:extLst>
          </p:cNvPr>
          <p:cNvPicPr>
            <a:picLocks noChangeAspect="1"/>
          </p:cNvPicPr>
          <p:nvPr/>
        </p:nvPicPr>
        <p:blipFill>
          <a:blip r:embed="rId4"/>
          <a:stretch>
            <a:fillRect/>
          </a:stretch>
        </p:blipFill>
        <p:spPr>
          <a:xfrm>
            <a:off x="2946951" y="2412233"/>
            <a:ext cx="3069810" cy="1956810"/>
          </a:xfrm>
          <a:prstGeom prst="rect">
            <a:avLst/>
          </a:prstGeom>
        </p:spPr>
      </p:pic>
      <p:pic>
        <p:nvPicPr>
          <p:cNvPr id="6" name="图片 5">
            <a:extLst>
              <a:ext uri="{FF2B5EF4-FFF2-40B4-BE49-F238E27FC236}">
                <a16:creationId xmlns:a16="http://schemas.microsoft.com/office/drawing/2014/main" id="{BA43BA65-E43B-405E-82EE-F21420E24218}"/>
              </a:ext>
            </a:extLst>
          </p:cNvPr>
          <p:cNvPicPr>
            <a:picLocks noChangeAspect="1"/>
          </p:cNvPicPr>
          <p:nvPr/>
        </p:nvPicPr>
        <p:blipFill>
          <a:blip r:embed="rId5"/>
          <a:stretch>
            <a:fillRect/>
          </a:stretch>
        </p:blipFill>
        <p:spPr>
          <a:xfrm>
            <a:off x="6085638" y="2492280"/>
            <a:ext cx="2715964" cy="1873439"/>
          </a:xfrm>
          <a:prstGeom prst="rect">
            <a:avLst/>
          </a:prstGeom>
        </p:spPr>
      </p:pic>
      <p:sp>
        <p:nvSpPr>
          <p:cNvPr id="2" name="灯片编号占位符 1">
            <a:extLst>
              <a:ext uri="{FF2B5EF4-FFF2-40B4-BE49-F238E27FC236}">
                <a16:creationId xmlns:a16="http://schemas.microsoft.com/office/drawing/2014/main" id="{5ED0115A-7497-4054-A334-D4D55FE9A93D}"/>
              </a:ext>
            </a:extLst>
          </p:cNvPr>
          <p:cNvSpPr>
            <a:spLocks noGrp="1"/>
          </p:cNvSpPr>
          <p:nvPr>
            <p:ph type="sldNum" sz="quarter" idx="12"/>
          </p:nvPr>
        </p:nvSpPr>
        <p:spPr/>
        <p:txBody>
          <a:bodyPr/>
          <a:lstStyle/>
          <a:p>
            <a:fld id="{77AF78F1-1351-49FC-8CFD-3ED7E06BAC03}" type="slidenum">
              <a:rPr lang="en-US" smtClean="0"/>
              <a:t>81</a:t>
            </a:fld>
            <a:endParaRPr lang="en-US"/>
          </a:p>
        </p:txBody>
      </p:sp>
      <p:sp>
        <p:nvSpPr>
          <p:cNvPr id="27" name="文本框 26">
            <a:extLst>
              <a:ext uri="{FF2B5EF4-FFF2-40B4-BE49-F238E27FC236}">
                <a16:creationId xmlns:a16="http://schemas.microsoft.com/office/drawing/2014/main" id="{315A2CC9-C16A-49BF-8836-F80481F69CC6}"/>
              </a:ext>
            </a:extLst>
          </p:cNvPr>
          <p:cNvSpPr txBox="1"/>
          <p:nvPr/>
        </p:nvSpPr>
        <p:spPr>
          <a:xfrm>
            <a:off x="216507" y="1723905"/>
            <a:ext cx="2806089" cy="830997"/>
          </a:xfrm>
          <a:prstGeom prst="rect">
            <a:avLst/>
          </a:prstGeom>
          <a:noFill/>
        </p:spPr>
        <p:txBody>
          <a:bodyPr wrap="none" rtlCol="0">
            <a:spAutoFit/>
          </a:bodyPr>
          <a:lstStyle/>
          <a:p>
            <a:pPr algn="ctr"/>
            <a:r>
              <a:rPr lang="en-US" sz="2400" b="1" dirty="0">
                <a:solidFill>
                  <a:srgbClr val="0070C0"/>
                </a:solidFill>
              </a:rPr>
              <a:t>Regular applications</a:t>
            </a:r>
          </a:p>
          <a:p>
            <a:pPr algn="ctr"/>
            <a:r>
              <a:rPr lang="en-US" altLang="zh-CN" sz="2400" b="1" dirty="0">
                <a:solidFill>
                  <a:srgbClr val="0070C0"/>
                </a:solidFill>
              </a:rPr>
              <a:t>with no data sharing</a:t>
            </a:r>
          </a:p>
        </p:txBody>
      </p:sp>
      <p:sp>
        <p:nvSpPr>
          <p:cNvPr id="28" name="文本框 27">
            <a:extLst>
              <a:ext uri="{FF2B5EF4-FFF2-40B4-BE49-F238E27FC236}">
                <a16:creationId xmlns:a16="http://schemas.microsoft.com/office/drawing/2014/main" id="{F4E9EC5A-F7B4-4AD0-A169-2B35225A029A}"/>
              </a:ext>
            </a:extLst>
          </p:cNvPr>
          <p:cNvSpPr txBox="1"/>
          <p:nvPr/>
        </p:nvSpPr>
        <p:spPr>
          <a:xfrm>
            <a:off x="3108193" y="1772921"/>
            <a:ext cx="2770759" cy="830997"/>
          </a:xfrm>
          <a:prstGeom prst="rect">
            <a:avLst/>
          </a:prstGeom>
          <a:noFill/>
        </p:spPr>
        <p:txBody>
          <a:bodyPr wrap="none" rtlCol="0">
            <a:spAutoFit/>
          </a:bodyPr>
          <a:lstStyle/>
          <a:p>
            <a:pPr algn="ctr"/>
            <a:r>
              <a:rPr lang="en-US" sz="2400" b="1" dirty="0">
                <a:solidFill>
                  <a:srgbClr val="0070C0"/>
                </a:solidFill>
              </a:rPr>
              <a:t>Regular applications</a:t>
            </a:r>
          </a:p>
          <a:p>
            <a:pPr algn="ctr"/>
            <a:r>
              <a:rPr lang="en-US" altLang="zh-CN" sz="2400" b="1" dirty="0">
                <a:solidFill>
                  <a:srgbClr val="0070C0"/>
                </a:solidFill>
              </a:rPr>
              <a:t>with data sharing</a:t>
            </a:r>
          </a:p>
        </p:txBody>
      </p:sp>
      <p:sp>
        <p:nvSpPr>
          <p:cNvPr id="31" name="文本框 30">
            <a:extLst>
              <a:ext uri="{FF2B5EF4-FFF2-40B4-BE49-F238E27FC236}">
                <a16:creationId xmlns:a16="http://schemas.microsoft.com/office/drawing/2014/main" id="{79FA9B9A-9F5A-4305-BE2E-400D0816D538}"/>
              </a:ext>
            </a:extLst>
          </p:cNvPr>
          <p:cNvSpPr txBox="1"/>
          <p:nvPr/>
        </p:nvSpPr>
        <p:spPr>
          <a:xfrm>
            <a:off x="6170286" y="1907256"/>
            <a:ext cx="2898422" cy="461665"/>
          </a:xfrm>
          <a:prstGeom prst="rect">
            <a:avLst/>
          </a:prstGeom>
          <a:noFill/>
        </p:spPr>
        <p:txBody>
          <a:bodyPr wrap="none" rtlCol="0">
            <a:spAutoFit/>
          </a:bodyPr>
          <a:lstStyle/>
          <a:p>
            <a:r>
              <a:rPr lang="en-US" sz="2400" b="1" dirty="0">
                <a:solidFill>
                  <a:srgbClr val="0070C0"/>
                </a:solidFill>
              </a:rPr>
              <a:t>Irregular applications</a:t>
            </a:r>
            <a:endParaRPr lang="en-US" altLang="zh-CN" sz="2400" b="1" dirty="0">
              <a:solidFill>
                <a:srgbClr val="0070C0"/>
              </a:solidFill>
            </a:endParaRPr>
          </a:p>
        </p:txBody>
      </p:sp>
      <p:sp>
        <p:nvSpPr>
          <p:cNvPr id="32" name="矩形 31">
            <a:extLst>
              <a:ext uri="{FF2B5EF4-FFF2-40B4-BE49-F238E27FC236}">
                <a16:creationId xmlns:a16="http://schemas.microsoft.com/office/drawing/2014/main" id="{A4772AB3-96F6-4C3D-8FCF-0B74BD9E3C6B}"/>
              </a:ext>
            </a:extLst>
          </p:cNvPr>
          <p:cNvSpPr/>
          <p:nvPr/>
        </p:nvSpPr>
        <p:spPr>
          <a:xfrm>
            <a:off x="362164" y="2842679"/>
            <a:ext cx="2430272" cy="679894"/>
          </a:xfrm>
          <a:prstGeom prst="rect">
            <a:avLst/>
          </a:prstGeom>
          <a:solidFill>
            <a:schemeClr val="accent5">
              <a:lumMod val="75000"/>
            </a:schemeClr>
          </a:solidFill>
          <a:ln w="19050">
            <a:solidFill>
              <a:srgbClr val="1D1C1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H</a:t>
            </a:r>
            <a:r>
              <a:rPr lang="en-US" altLang="zh-CN" b="1" dirty="0">
                <a:solidFill>
                  <a:schemeClr val="bg1"/>
                </a:solidFill>
              </a:rPr>
              <a:t>iding Eviction Latency</a:t>
            </a:r>
            <a:endParaRPr lang="en-US" b="1" dirty="0">
              <a:solidFill>
                <a:schemeClr val="bg1"/>
              </a:solidFill>
            </a:endParaRPr>
          </a:p>
        </p:txBody>
      </p:sp>
      <p:sp>
        <p:nvSpPr>
          <p:cNvPr id="35" name="矩形 34">
            <a:extLst>
              <a:ext uri="{FF2B5EF4-FFF2-40B4-BE49-F238E27FC236}">
                <a16:creationId xmlns:a16="http://schemas.microsoft.com/office/drawing/2014/main" id="{BBE115D4-52D5-4E30-8D28-551126ABB202}"/>
              </a:ext>
            </a:extLst>
          </p:cNvPr>
          <p:cNvSpPr/>
          <p:nvPr/>
        </p:nvSpPr>
        <p:spPr>
          <a:xfrm>
            <a:off x="3275305" y="2873430"/>
            <a:ext cx="2574934" cy="649143"/>
          </a:xfrm>
          <a:prstGeom prst="rect">
            <a:avLst/>
          </a:prstGeom>
          <a:solidFill>
            <a:schemeClr val="accent5">
              <a:lumMod val="75000"/>
            </a:schemeClr>
          </a:solidFill>
          <a:ln w="19050">
            <a:solidFill>
              <a:srgbClr val="1D1C1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H</a:t>
            </a:r>
            <a:r>
              <a:rPr lang="en-US" altLang="zh-CN" b="1" dirty="0">
                <a:solidFill>
                  <a:schemeClr val="bg1"/>
                </a:solidFill>
              </a:rPr>
              <a:t>iding Eviction Latency;</a:t>
            </a:r>
          </a:p>
          <a:p>
            <a:pPr algn="ctr"/>
            <a:r>
              <a:rPr lang="en-US" b="1" dirty="0">
                <a:solidFill>
                  <a:schemeClr val="bg1"/>
                </a:solidFill>
              </a:rPr>
              <a:t>Reducing data migration</a:t>
            </a:r>
          </a:p>
        </p:txBody>
      </p:sp>
      <p:sp>
        <p:nvSpPr>
          <p:cNvPr id="36" name="矩形 35">
            <a:extLst>
              <a:ext uri="{FF2B5EF4-FFF2-40B4-BE49-F238E27FC236}">
                <a16:creationId xmlns:a16="http://schemas.microsoft.com/office/drawing/2014/main" id="{B7280797-3D9A-42EF-8730-7CB04DC852AC}"/>
              </a:ext>
            </a:extLst>
          </p:cNvPr>
          <p:cNvSpPr/>
          <p:nvPr/>
        </p:nvSpPr>
        <p:spPr>
          <a:xfrm>
            <a:off x="6238797" y="2871110"/>
            <a:ext cx="2650677" cy="649143"/>
          </a:xfrm>
          <a:prstGeom prst="rect">
            <a:avLst/>
          </a:prstGeom>
          <a:solidFill>
            <a:schemeClr val="accent5">
              <a:lumMod val="75000"/>
            </a:schemeClr>
          </a:solidFill>
          <a:ln w="19050">
            <a:solidFill>
              <a:srgbClr val="1D1C1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bg1"/>
                </a:solidFill>
              </a:rPr>
              <a:t>Reducing working set size</a:t>
            </a:r>
          </a:p>
        </p:txBody>
      </p:sp>
      <p:sp>
        <p:nvSpPr>
          <p:cNvPr id="37" name="Rounded Rectangle 6">
            <a:extLst>
              <a:ext uri="{FF2B5EF4-FFF2-40B4-BE49-F238E27FC236}">
                <a16:creationId xmlns:a16="http://schemas.microsoft.com/office/drawing/2014/main" id="{7269CD17-3966-479C-BFA1-A2E0DB25EB55}"/>
              </a:ext>
            </a:extLst>
          </p:cNvPr>
          <p:cNvSpPr/>
          <p:nvPr/>
        </p:nvSpPr>
        <p:spPr>
          <a:xfrm>
            <a:off x="367340" y="4603422"/>
            <a:ext cx="8434563" cy="1670622"/>
          </a:xfrm>
          <a:prstGeom prst="roundRect">
            <a:avLst>
              <a:gd name="adj" fmla="val 8894"/>
            </a:avLst>
          </a:prstGeom>
          <a:solidFill>
            <a:schemeClr val="bg1">
              <a:lumMod val="9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400" b="1" dirty="0">
                <a:solidFill>
                  <a:srgbClr val="FF0000"/>
                </a:solidFill>
                <a:ea typeface="Helvetica Neue" charset="0"/>
                <a:cs typeface="Helvetica Neue" charset="0"/>
              </a:rPr>
              <a:t>Different techniques </a:t>
            </a:r>
            <a:r>
              <a:rPr lang="en-US" sz="3400" b="1" dirty="0">
                <a:solidFill>
                  <a:schemeClr val="tx1"/>
                </a:solidFill>
                <a:ea typeface="Helvetica Neue" charset="0"/>
                <a:cs typeface="Helvetica Neue" charset="0"/>
              </a:rPr>
              <a:t>are needed to mitigate</a:t>
            </a:r>
            <a:r>
              <a:rPr lang="en-US" sz="3400" b="1" dirty="0">
                <a:solidFill>
                  <a:srgbClr val="FF0000"/>
                </a:solidFill>
                <a:ea typeface="Helvetica Neue" charset="0"/>
                <a:cs typeface="Helvetica Neue" charset="0"/>
              </a:rPr>
              <a:t> different sources </a:t>
            </a:r>
            <a:r>
              <a:rPr lang="en-US" sz="3400" b="1" dirty="0">
                <a:solidFill>
                  <a:schemeClr val="tx1"/>
                </a:solidFill>
                <a:ea typeface="Helvetica Neue" charset="0"/>
                <a:cs typeface="Helvetica Neue" charset="0"/>
              </a:rPr>
              <a:t>of overhead</a:t>
            </a:r>
          </a:p>
        </p:txBody>
      </p:sp>
      <p:sp>
        <p:nvSpPr>
          <p:cNvPr id="38" name="Title 1">
            <a:extLst>
              <a:ext uri="{FF2B5EF4-FFF2-40B4-BE49-F238E27FC236}">
                <a16:creationId xmlns:a16="http://schemas.microsoft.com/office/drawing/2014/main" id="{B3AC25D6-46AF-4CB5-8CC3-B082F0A824A5}"/>
              </a:ext>
            </a:extLst>
          </p:cNvPr>
          <p:cNvSpPr>
            <a:spLocks noGrp="1"/>
          </p:cNvSpPr>
          <p:nvPr>
            <p:ph type="title"/>
          </p:nvPr>
        </p:nvSpPr>
        <p:spPr>
          <a:xfrm>
            <a:off x="457200" y="130604"/>
            <a:ext cx="8229600" cy="847546"/>
          </a:xfrm>
        </p:spPr>
        <p:txBody>
          <a:bodyPr>
            <a:normAutofit/>
          </a:bodyPr>
          <a:lstStyle/>
          <a:p>
            <a:pPr algn="l"/>
            <a:r>
              <a:rPr lang="en-US" dirty="0"/>
              <a:t>Demand for Different Techniques</a:t>
            </a:r>
          </a:p>
        </p:txBody>
      </p:sp>
      <p:cxnSp>
        <p:nvCxnSpPr>
          <p:cNvPr id="39" name="Straight Connector 38">
            <a:extLst>
              <a:ext uri="{FF2B5EF4-FFF2-40B4-BE49-F238E27FC236}">
                <a16:creationId xmlns:a16="http://schemas.microsoft.com/office/drawing/2014/main" id="{961DC236-ED6D-4F86-96C3-ABA7CD7AFCA4}"/>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4141183"/>
      </p:ext>
    </p:extLst>
  </p:cSld>
  <p:clrMapOvr>
    <a:masterClrMapping/>
  </p:clrMapOvr>
  <mc:AlternateContent xmlns:mc="http://schemas.openxmlformats.org/markup-compatibility/2006" xmlns:p14="http://schemas.microsoft.com/office/powerpoint/2010/main">
    <mc:Choice Requires="p14">
      <p:transition spd="slow" p14:dur="2000" advTm="3726"/>
    </mc:Choice>
    <mc:Fallback xmlns="">
      <p:transition spd="slow" advTm="37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xit" presetSubtype="0" fill="hold" grpId="1" nodeType="withEffect">
                                  <p:stCondLst>
                                    <p:cond delay="0"/>
                                  </p:stCondLst>
                                  <p:childTnLst>
                                    <p:set>
                                      <p:cBhvr>
                                        <p:cTn id="50" dur="1" fill="hold">
                                          <p:stCondLst>
                                            <p:cond delay="0"/>
                                          </p:stCondLst>
                                        </p:cTn>
                                        <p:tgtEl>
                                          <p:spTgt spid="21"/>
                                        </p:tgtEl>
                                        <p:attrNameLst>
                                          <p:attrName>style.visibility</p:attrName>
                                        </p:attrNameLst>
                                      </p:cBhvr>
                                      <p:to>
                                        <p:strVal val="hidden"/>
                                      </p:to>
                                    </p:set>
                                  </p:childTnLst>
                                </p:cTn>
                              </p:par>
                            </p:childTnLst>
                          </p:cTn>
                        </p:par>
                        <p:par>
                          <p:cTn id="51" fill="hold">
                            <p:stCondLst>
                              <p:cond delay="0"/>
                            </p:stCondLst>
                            <p:childTnLst>
                              <p:par>
                                <p:cTn id="52" presetID="1" presetClass="entr" presetSubtype="0" fill="hold" grpId="0" nodeType="afterEffect">
                                  <p:stCondLst>
                                    <p:cond delay="1000"/>
                                  </p:stCondLst>
                                  <p:childTnLst>
                                    <p:set>
                                      <p:cBhvr>
                                        <p:cTn id="53" dur="1" fill="hold">
                                          <p:stCondLst>
                                            <p:cond delay="0"/>
                                          </p:stCondLst>
                                        </p:cTn>
                                        <p:tgtEl>
                                          <p:spTgt spid="28"/>
                                        </p:tgtEl>
                                        <p:attrNameLst>
                                          <p:attrName>style.visibility</p:attrName>
                                        </p:attrNameLst>
                                      </p:cBhvr>
                                      <p:to>
                                        <p:strVal val="visible"/>
                                      </p:to>
                                    </p:set>
                                  </p:childTnLst>
                                </p:cTn>
                              </p:par>
                              <p:par>
                                <p:cTn id="54" presetID="1" presetClass="exit" presetSubtype="0" fill="hold" grpId="1" nodeType="withEffect">
                                  <p:stCondLst>
                                    <p:cond delay="1000"/>
                                  </p:stCondLst>
                                  <p:childTnLst>
                                    <p:set>
                                      <p:cBhvr>
                                        <p:cTn id="55" dur="1" fill="hold">
                                          <p:stCondLst>
                                            <p:cond delay="0"/>
                                          </p:stCondLst>
                                        </p:cTn>
                                        <p:tgtEl>
                                          <p:spTgt spid="26"/>
                                        </p:tgtEl>
                                        <p:attrNameLst>
                                          <p:attrName>style.visibility</p:attrName>
                                        </p:attrNameLst>
                                      </p:cBhvr>
                                      <p:to>
                                        <p:strVal val="hidden"/>
                                      </p:to>
                                    </p:set>
                                  </p:childTnLst>
                                </p:cTn>
                              </p:par>
                            </p:childTnLst>
                          </p:cTn>
                        </p:par>
                        <p:par>
                          <p:cTn id="56" fill="hold">
                            <p:stCondLst>
                              <p:cond delay="1000"/>
                            </p:stCondLst>
                            <p:childTnLst>
                              <p:par>
                                <p:cTn id="57" presetID="1" presetClass="entr" presetSubtype="0" fill="hold" grpId="0" nodeType="afterEffect">
                                  <p:stCondLst>
                                    <p:cond delay="1000"/>
                                  </p:stCondLst>
                                  <p:childTnLst>
                                    <p:set>
                                      <p:cBhvr>
                                        <p:cTn id="58" dur="1" fill="hold">
                                          <p:stCondLst>
                                            <p:cond delay="0"/>
                                          </p:stCondLst>
                                        </p:cTn>
                                        <p:tgtEl>
                                          <p:spTgt spid="31"/>
                                        </p:tgtEl>
                                        <p:attrNameLst>
                                          <p:attrName>style.visibility</p:attrName>
                                        </p:attrNameLst>
                                      </p:cBhvr>
                                      <p:to>
                                        <p:strVal val="visible"/>
                                      </p:to>
                                    </p:set>
                                  </p:childTnLst>
                                </p:cTn>
                              </p:par>
                              <p:par>
                                <p:cTn id="59" presetID="1" presetClass="exit" presetSubtype="0" fill="hold" grpId="1" nodeType="withEffect">
                                  <p:stCondLst>
                                    <p:cond delay="1000"/>
                                  </p:stCondLst>
                                  <p:childTnLst>
                                    <p:set>
                                      <p:cBhvr>
                                        <p:cTn id="60" dur="1" fill="hold">
                                          <p:stCondLst>
                                            <p:cond delay="0"/>
                                          </p:stCondLst>
                                        </p:cTn>
                                        <p:tgtEl>
                                          <p:spTgt spid="19"/>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53" presetClass="entr" presetSubtype="16" fill="hold" grpId="0" nodeType="click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1000" fill="hold"/>
                                        <p:tgtEl>
                                          <p:spTgt spid="37"/>
                                        </p:tgtEl>
                                        <p:attrNameLst>
                                          <p:attrName>ppt_w</p:attrName>
                                        </p:attrNameLst>
                                      </p:cBhvr>
                                      <p:tavLst>
                                        <p:tav tm="0">
                                          <p:val>
                                            <p:fltVal val="0"/>
                                          </p:val>
                                        </p:tav>
                                        <p:tav tm="100000">
                                          <p:val>
                                            <p:strVal val="#ppt_w"/>
                                          </p:val>
                                        </p:tav>
                                      </p:tavLst>
                                    </p:anim>
                                    <p:anim calcmode="lin" valueType="num">
                                      <p:cBhvr>
                                        <p:cTn id="78" dur="1000" fill="hold"/>
                                        <p:tgtEl>
                                          <p:spTgt spid="37"/>
                                        </p:tgtEl>
                                        <p:attrNameLst>
                                          <p:attrName>ppt_h</p:attrName>
                                        </p:attrNameLst>
                                      </p:cBhvr>
                                      <p:tavLst>
                                        <p:tav tm="0">
                                          <p:val>
                                            <p:fltVal val="0"/>
                                          </p:val>
                                        </p:tav>
                                        <p:tav tm="100000">
                                          <p:val>
                                            <p:strVal val="#ppt_h"/>
                                          </p:val>
                                        </p:tav>
                                      </p:tavLst>
                                    </p:anim>
                                    <p:animEffect transition="in" filter="fade">
                                      <p:cBhvr>
                                        <p:cTn id="79"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4" grpId="0" animBg="1"/>
      <p:bldP spid="25" grpId="0" animBg="1"/>
      <p:bldP spid="30" grpId="0" animBg="1"/>
      <p:bldP spid="33" grpId="0" animBg="1"/>
      <p:bldP spid="34" grpId="0" animBg="1"/>
      <p:bldP spid="19" grpId="0"/>
      <p:bldP spid="19" grpId="1"/>
      <p:bldP spid="21" grpId="0"/>
      <p:bldP spid="21" grpId="1"/>
      <p:bldP spid="26" grpId="0"/>
      <p:bldP spid="26" grpId="1"/>
      <p:bldP spid="27" grpId="0"/>
      <p:bldP spid="28" grpId="0"/>
      <p:bldP spid="31" grpId="0"/>
      <p:bldP spid="32" grpId="0" animBg="1"/>
      <p:bldP spid="35" grpId="0" animBg="1"/>
      <p:bldP spid="36" grpId="0" animBg="1"/>
      <p:bldP spid="3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8">
            <a:extLst>
              <a:ext uri="{FF2B5EF4-FFF2-40B4-BE49-F238E27FC236}">
                <a16:creationId xmlns:a16="http://schemas.microsoft.com/office/drawing/2014/main" id="{D36707D5-2874-4354-A103-D436D065BECD}"/>
              </a:ext>
            </a:extLst>
          </p:cNvPr>
          <p:cNvSpPr/>
          <p:nvPr/>
        </p:nvSpPr>
        <p:spPr>
          <a:xfrm>
            <a:off x="537863" y="1914906"/>
            <a:ext cx="7789173" cy="2428407"/>
          </a:xfrm>
          <a:prstGeom prst="rect">
            <a:avLst/>
          </a:prstGeom>
          <a:solidFill>
            <a:srgbClr val="E7E9ED"/>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indent="133350"/>
            <a:r>
              <a:rPr lang="en-US" sz="2800" b="1" dirty="0">
                <a:solidFill>
                  <a:srgbClr val="FF0000"/>
                </a:solidFill>
                <a:ea typeface="Helvetica Neue" charset="0"/>
                <a:cs typeface="Helvetica Neue" charset="0"/>
              </a:rPr>
              <a:t>ETC</a:t>
            </a:r>
            <a:r>
              <a:rPr lang="en-US" sz="2800" b="1" dirty="0">
                <a:solidFill>
                  <a:schemeClr val="bg1"/>
                </a:solidFill>
                <a:ea typeface="Helvetica Neue" charset="0"/>
                <a:cs typeface="Helvetica Neue" charset="0"/>
              </a:rPr>
              <a:t> </a:t>
            </a:r>
            <a:r>
              <a:rPr lang="en-US" sz="2800" b="1" dirty="0">
                <a:solidFill>
                  <a:schemeClr val="tx1"/>
                </a:solidFill>
                <a:ea typeface="Helvetica Neue" charset="0"/>
                <a:cs typeface="Helvetica Neue" charset="0"/>
              </a:rPr>
              <a:t>Framework</a:t>
            </a:r>
            <a:r>
              <a:rPr lang="zh-CN" altLang="en-US" sz="2800" b="1" dirty="0">
                <a:solidFill>
                  <a:schemeClr val="tx1"/>
                </a:solidFill>
                <a:ea typeface="Helvetica Neue" charset="0"/>
                <a:cs typeface="Helvetica Neue" charset="0"/>
              </a:rPr>
              <a:t> </a:t>
            </a:r>
            <a:endParaRPr lang="en-US" sz="2800" b="1" dirty="0">
              <a:solidFill>
                <a:schemeClr val="tx1"/>
              </a:solidFill>
              <a:ea typeface="Helvetica Neue" charset="0"/>
              <a:cs typeface="Helvetica Neue" charset="0"/>
            </a:endParaRPr>
          </a:p>
        </p:txBody>
      </p:sp>
      <p:sp>
        <p:nvSpPr>
          <p:cNvPr id="9" name="Rectangle 44">
            <a:extLst>
              <a:ext uri="{FF2B5EF4-FFF2-40B4-BE49-F238E27FC236}">
                <a16:creationId xmlns:a16="http://schemas.microsoft.com/office/drawing/2014/main" id="{3B196164-E39D-4953-A19F-15E84E66873E}"/>
              </a:ext>
            </a:extLst>
          </p:cNvPr>
          <p:cNvSpPr/>
          <p:nvPr/>
        </p:nvSpPr>
        <p:spPr>
          <a:xfrm>
            <a:off x="4460682" y="2103370"/>
            <a:ext cx="3742011" cy="586633"/>
          </a:xfrm>
          <a:prstGeom prst="rect">
            <a:avLst/>
          </a:prstGeom>
          <a:solidFill>
            <a:srgbClr val="3D83C4"/>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bg1"/>
                </a:solidFill>
                <a:ea typeface="Helvetica Neue" charset="0"/>
                <a:cs typeface="Helvetica Neue" charset="0"/>
              </a:rPr>
              <a:t>Proactive </a:t>
            </a:r>
            <a:r>
              <a:rPr lang="en-US" sz="2400" b="1" dirty="0">
                <a:solidFill>
                  <a:srgbClr val="FF0000"/>
                </a:solidFill>
                <a:ea typeface="Helvetica Neue" charset="0"/>
                <a:cs typeface="Helvetica Neue" charset="0"/>
              </a:rPr>
              <a:t>E</a:t>
            </a:r>
            <a:r>
              <a:rPr lang="en-US" sz="2400" b="1" dirty="0">
                <a:solidFill>
                  <a:schemeClr val="bg1"/>
                </a:solidFill>
                <a:ea typeface="Helvetica Neue" charset="0"/>
                <a:cs typeface="Helvetica Neue" charset="0"/>
              </a:rPr>
              <a:t>viction</a:t>
            </a:r>
          </a:p>
        </p:txBody>
      </p:sp>
      <p:sp>
        <p:nvSpPr>
          <p:cNvPr id="10" name="Rectangle 44">
            <a:extLst>
              <a:ext uri="{FF2B5EF4-FFF2-40B4-BE49-F238E27FC236}">
                <a16:creationId xmlns:a16="http://schemas.microsoft.com/office/drawing/2014/main" id="{1E719BF7-19AA-456C-B53D-416D1F0D3C37}"/>
              </a:ext>
            </a:extLst>
          </p:cNvPr>
          <p:cNvSpPr/>
          <p:nvPr/>
        </p:nvSpPr>
        <p:spPr>
          <a:xfrm>
            <a:off x="4460682" y="2840083"/>
            <a:ext cx="3742012" cy="586633"/>
          </a:xfrm>
          <a:prstGeom prst="rect">
            <a:avLst/>
          </a:prstGeom>
          <a:solidFill>
            <a:srgbClr val="FF922F"/>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bg1"/>
                </a:solidFill>
                <a:ea typeface="Helvetica Neue" charset="0"/>
                <a:cs typeface="Helvetica Neue" charset="0"/>
              </a:rPr>
              <a:t>Memory-aware </a:t>
            </a:r>
            <a:r>
              <a:rPr lang="en-US" sz="2400" b="1" dirty="0">
                <a:solidFill>
                  <a:srgbClr val="FF0000"/>
                </a:solidFill>
                <a:ea typeface="Helvetica Neue" charset="0"/>
                <a:cs typeface="Helvetica Neue" charset="0"/>
              </a:rPr>
              <a:t>T</a:t>
            </a:r>
            <a:r>
              <a:rPr lang="en-US" sz="2400" b="1" dirty="0">
                <a:solidFill>
                  <a:schemeClr val="bg1"/>
                </a:solidFill>
                <a:ea typeface="Helvetica Neue" charset="0"/>
                <a:cs typeface="Helvetica Neue" charset="0"/>
              </a:rPr>
              <a:t>hrottling</a:t>
            </a:r>
          </a:p>
        </p:txBody>
      </p:sp>
      <p:sp>
        <p:nvSpPr>
          <p:cNvPr id="11" name="Rectangle 44">
            <a:extLst>
              <a:ext uri="{FF2B5EF4-FFF2-40B4-BE49-F238E27FC236}">
                <a16:creationId xmlns:a16="http://schemas.microsoft.com/office/drawing/2014/main" id="{5F218881-3126-4BEC-8648-865EFDF4B417}"/>
              </a:ext>
            </a:extLst>
          </p:cNvPr>
          <p:cNvSpPr/>
          <p:nvPr/>
        </p:nvSpPr>
        <p:spPr>
          <a:xfrm>
            <a:off x="4460682" y="3596542"/>
            <a:ext cx="3742011" cy="586633"/>
          </a:xfrm>
          <a:prstGeom prst="rect">
            <a:avLst/>
          </a:prstGeom>
          <a:solidFill>
            <a:srgbClr val="92BE46"/>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bg1"/>
                </a:solidFill>
                <a:ea typeface="Helvetica Neue" charset="0"/>
                <a:cs typeface="Helvetica Neue" charset="0"/>
              </a:rPr>
              <a:t>Capacity </a:t>
            </a:r>
            <a:r>
              <a:rPr lang="en-US" sz="2400" b="1" dirty="0">
                <a:solidFill>
                  <a:srgbClr val="FF0000"/>
                </a:solidFill>
                <a:ea typeface="Helvetica Neue" charset="0"/>
                <a:cs typeface="Helvetica Neue" charset="0"/>
              </a:rPr>
              <a:t>C</a:t>
            </a:r>
            <a:r>
              <a:rPr lang="en-US" sz="2400" b="1" dirty="0">
                <a:solidFill>
                  <a:schemeClr val="bg1"/>
                </a:solidFill>
                <a:ea typeface="Helvetica Neue" charset="0"/>
                <a:cs typeface="Helvetica Neue" charset="0"/>
              </a:rPr>
              <a:t>ompression</a:t>
            </a:r>
          </a:p>
        </p:txBody>
      </p:sp>
      <p:sp>
        <p:nvSpPr>
          <p:cNvPr id="2" name="灯片编号占位符 1">
            <a:extLst>
              <a:ext uri="{FF2B5EF4-FFF2-40B4-BE49-F238E27FC236}">
                <a16:creationId xmlns:a16="http://schemas.microsoft.com/office/drawing/2014/main" id="{20205031-59FC-42DF-B58D-FB15BDB6AE18}"/>
              </a:ext>
            </a:extLst>
          </p:cNvPr>
          <p:cNvSpPr>
            <a:spLocks noGrp="1"/>
          </p:cNvSpPr>
          <p:nvPr>
            <p:ph type="sldNum" sz="quarter" idx="12"/>
          </p:nvPr>
        </p:nvSpPr>
        <p:spPr/>
        <p:txBody>
          <a:bodyPr/>
          <a:lstStyle/>
          <a:p>
            <a:fld id="{77AF78F1-1351-49FC-8CFD-3ED7E06BAC03}" type="slidenum">
              <a:rPr lang="en-US" smtClean="0"/>
              <a:t>82</a:t>
            </a:fld>
            <a:endParaRPr lang="en-US"/>
          </a:p>
        </p:txBody>
      </p:sp>
      <p:sp>
        <p:nvSpPr>
          <p:cNvPr id="15" name="Rectangle 44">
            <a:extLst>
              <a:ext uri="{FF2B5EF4-FFF2-40B4-BE49-F238E27FC236}">
                <a16:creationId xmlns:a16="http://schemas.microsoft.com/office/drawing/2014/main" id="{BFF3D50E-D728-4FB3-970B-746512D1728F}"/>
              </a:ext>
            </a:extLst>
          </p:cNvPr>
          <p:cNvSpPr/>
          <p:nvPr/>
        </p:nvSpPr>
        <p:spPr>
          <a:xfrm rot="10800000">
            <a:off x="3301833" y="1994974"/>
            <a:ext cx="1010653" cy="2268269"/>
          </a:xfrm>
          <a:prstGeom prst="rect">
            <a:avLst/>
          </a:prstGeom>
          <a:solidFill>
            <a:srgbClr val="FFC000"/>
          </a:solidFill>
          <a:ln w="25400">
            <a:noFill/>
          </a:ln>
        </p:spPr>
        <p:style>
          <a:lnRef idx="2">
            <a:schemeClr val="accent3">
              <a:shade val="50000"/>
            </a:schemeClr>
          </a:lnRef>
          <a:fillRef idx="1">
            <a:schemeClr val="accent3"/>
          </a:fillRef>
          <a:effectRef idx="0">
            <a:schemeClr val="accent3"/>
          </a:effectRef>
          <a:fontRef idx="minor">
            <a:schemeClr val="lt1"/>
          </a:fontRef>
        </p:style>
        <p:txBody>
          <a:bodyPr vert="eaVert" rtlCol="0" anchor="ctr"/>
          <a:lstStyle/>
          <a:p>
            <a:pPr algn="ctr"/>
            <a:r>
              <a:rPr lang="en-US" sz="2400" b="1" dirty="0">
                <a:solidFill>
                  <a:schemeClr val="bg1"/>
                </a:solidFill>
                <a:ea typeface="Helvetica Neue" charset="0"/>
                <a:cs typeface="Helvetica Neue" charset="0"/>
              </a:rPr>
              <a:t>Application Classification</a:t>
            </a:r>
          </a:p>
        </p:txBody>
      </p:sp>
      <p:sp>
        <p:nvSpPr>
          <p:cNvPr id="16" name="Title 1">
            <a:extLst>
              <a:ext uri="{FF2B5EF4-FFF2-40B4-BE49-F238E27FC236}">
                <a16:creationId xmlns:a16="http://schemas.microsoft.com/office/drawing/2014/main" id="{13CC618D-C2A4-4FEA-AE6A-BF2CB3B63DC6}"/>
              </a:ext>
            </a:extLst>
          </p:cNvPr>
          <p:cNvSpPr>
            <a:spLocks noGrp="1"/>
          </p:cNvSpPr>
          <p:nvPr>
            <p:ph type="title"/>
          </p:nvPr>
        </p:nvSpPr>
        <p:spPr>
          <a:xfrm>
            <a:off x="457200" y="130604"/>
            <a:ext cx="8229600" cy="847546"/>
          </a:xfrm>
        </p:spPr>
        <p:txBody>
          <a:bodyPr>
            <a:normAutofit/>
          </a:bodyPr>
          <a:lstStyle/>
          <a:p>
            <a:pPr algn="l"/>
            <a:r>
              <a:rPr lang="en-US" dirty="0"/>
              <a:t>Our Proposal: ETC</a:t>
            </a:r>
          </a:p>
        </p:txBody>
      </p:sp>
      <p:cxnSp>
        <p:nvCxnSpPr>
          <p:cNvPr id="17" name="Straight Connector 16">
            <a:extLst>
              <a:ext uri="{FF2B5EF4-FFF2-40B4-BE49-F238E27FC236}">
                <a16:creationId xmlns:a16="http://schemas.microsoft.com/office/drawing/2014/main" id="{A7A4E23E-B0CE-4A7D-8EAD-1973BFA2FF72}"/>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006209"/>
      </p:ext>
    </p:extLst>
  </p:cSld>
  <p:clrMapOvr>
    <a:masterClrMapping/>
  </p:clrMapOvr>
  <mc:AlternateContent xmlns:mc="http://schemas.openxmlformats.org/markup-compatibility/2006" xmlns:p14="http://schemas.microsoft.com/office/powerpoint/2010/main">
    <mc:Choice Requires="p14">
      <p:transition spd="slow" p14:dur="2000" advTm="194"/>
    </mc:Choice>
    <mc:Fallback xmlns="">
      <p:transition spd="slow" advTm="1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5"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AD17C9-D89A-417C-9491-D69D8779589F}"/>
              </a:ext>
            </a:extLst>
          </p:cNvPr>
          <p:cNvSpPr>
            <a:spLocks noGrp="1"/>
          </p:cNvSpPr>
          <p:nvPr>
            <p:ph idx="1"/>
          </p:nvPr>
        </p:nvSpPr>
        <p:spPr>
          <a:xfrm>
            <a:off x="341085" y="1132114"/>
            <a:ext cx="8403771" cy="4900695"/>
          </a:xfrm>
        </p:spPr>
        <p:txBody>
          <a:bodyPr vert="horz" lIns="91440" tIns="45720" rIns="91440" bIns="45720" rtlCol="0">
            <a:normAutofit/>
          </a:bodyPr>
          <a:lstStyle/>
          <a:p>
            <a:pPr marL="0" indent="0">
              <a:lnSpc>
                <a:spcPct val="120000"/>
              </a:lnSpc>
              <a:buNone/>
            </a:pPr>
            <a:endParaRPr lang="en-US" altLang="zh-CN" sz="2400" dirty="0">
              <a:ea typeface="Helvetica Neue" charset="0"/>
              <a:cs typeface="Helvetica Neue" charset="0"/>
            </a:endParaRPr>
          </a:p>
          <a:p>
            <a:pPr>
              <a:lnSpc>
                <a:spcPct val="120000"/>
              </a:lnSpc>
            </a:pPr>
            <a:endParaRPr lang="en-US" altLang="zh-CN" sz="2400" dirty="0">
              <a:ea typeface="Helvetica Neue" charset="0"/>
              <a:cs typeface="Helvetica Neue" charset="0"/>
            </a:endParaRPr>
          </a:p>
          <a:p>
            <a:pPr>
              <a:lnSpc>
                <a:spcPct val="120000"/>
              </a:lnSpc>
            </a:pPr>
            <a:endParaRPr lang="en-US" altLang="zh-CN" sz="2400" dirty="0">
              <a:ea typeface="Helvetica Neue" charset="0"/>
              <a:cs typeface="Helvetica Neue" charset="0"/>
            </a:endParaRPr>
          </a:p>
          <a:p>
            <a:pPr>
              <a:lnSpc>
                <a:spcPct val="120000"/>
              </a:lnSpc>
            </a:pPr>
            <a:endParaRPr lang="en-US" altLang="zh-CN" sz="2400" dirty="0">
              <a:ea typeface="Helvetica Neue" charset="0"/>
              <a:cs typeface="Helvetica Neue" charset="0"/>
            </a:endParaRPr>
          </a:p>
          <a:p>
            <a:pPr>
              <a:lnSpc>
                <a:spcPct val="120000"/>
              </a:lnSpc>
            </a:pPr>
            <a:endParaRPr lang="en-US" altLang="zh-CN" sz="2400" dirty="0">
              <a:ea typeface="Helvetica Neue" charset="0"/>
              <a:cs typeface="Helvetica Neue" charset="0"/>
            </a:endParaRPr>
          </a:p>
        </p:txBody>
      </p:sp>
      <p:sp>
        <p:nvSpPr>
          <p:cNvPr id="15" name="Rounded Rectangle 6">
            <a:extLst>
              <a:ext uri="{FF2B5EF4-FFF2-40B4-BE49-F238E27FC236}">
                <a16:creationId xmlns:a16="http://schemas.microsoft.com/office/drawing/2014/main" id="{C2E2D460-BDFB-4B88-ABAD-98AF642CCD88}"/>
              </a:ext>
            </a:extLst>
          </p:cNvPr>
          <p:cNvSpPr/>
          <p:nvPr/>
        </p:nvSpPr>
        <p:spPr>
          <a:xfrm>
            <a:off x="967188" y="1434941"/>
            <a:ext cx="7151564" cy="1162048"/>
          </a:xfrm>
          <a:prstGeom prst="roundRect">
            <a:avLst>
              <a:gd name="adj" fmla="val 8894"/>
            </a:avLst>
          </a:prstGeom>
          <a:solidFill>
            <a:schemeClr val="bg1">
              <a:lumMod val="9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3400" b="1" dirty="0">
                <a:solidFill>
                  <a:schemeClr val="tx1"/>
                </a:solidFill>
                <a:ea typeface="Helvetica Neue" charset="0"/>
                <a:cs typeface="Helvetica Neue" charset="0"/>
              </a:rPr>
              <a:t>No </a:t>
            </a:r>
            <a:r>
              <a:rPr lang="en-US" sz="3400" b="1" dirty="0">
                <a:solidFill>
                  <a:srgbClr val="FF0000"/>
                </a:solidFill>
                <a:ea typeface="Helvetica Neue" charset="0"/>
                <a:cs typeface="Helvetica Neue" charset="0"/>
              </a:rPr>
              <a:t>single technique</a:t>
            </a:r>
            <a:r>
              <a:rPr lang="en-US" sz="3400" b="1" dirty="0">
                <a:solidFill>
                  <a:schemeClr val="tx1"/>
                </a:solidFill>
                <a:ea typeface="Helvetica Neue" charset="0"/>
                <a:cs typeface="Helvetica Neue" charset="0"/>
              </a:rPr>
              <a:t> can work for </a:t>
            </a:r>
          </a:p>
          <a:p>
            <a:pPr algn="ctr"/>
            <a:r>
              <a:rPr lang="en-US" sz="3400" b="1" dirty="0">
                <a:solidFill>
                  <a:srgbClr val="FF0000"/>
                </a:solidFill>
                <a:ea typeface="Helvetica Neue" charset="0"/>
                <a:cs typeface="Helvetica Neue" charset="0"/>
              </a:rPr>
              <a:t>all applications</a:t>
            </a:r>
          </a:p>
        </p:txBody>
      </p:sp>
      <p:sp>
        <p:nvSpPr>
          <p:cNvPr id="2" name="灯片编号占位符 1">
            <a:extLst>
              <a:ext uri="{FF2B5EF4-FFF2-40B4-BE49-F238E27FC236}">
                <a16:creationId xmlns:a16="http://schemas.microsoft.com/office/drawing/2014/main" id="{10902416-8F18-4CC4-BA87-58FBD60FA612}"/>
              </a:ext>
            </a:extLst>
          </p:cNvPr>
          <p:cNvSpPr>
            <a:spLocks noGrp="1"/>
          </p:cNvSpPr>
          <p:nvPr>
            <p:ph type="sldNum" sz="quarter" idx="12"/>
          </p:nvPr>
        </p:nvSpPr>
        <p:spPr/>
        <p:txBody>
          <a:bodyPr/>
          <a:lstStyle/>
          <a:p>
            <a:fld id="{77AF78F1-1351-49FC-8CFD-3ED7E06BAC03}" type="slidenum">
              <a:rPr lang="en-US" smtClean="0"/>
              <a:t>83</a:t>
            </a:fld>
            <a:endParaRPr lang="en-US"/>
          </a:p>
        </p:txBody>
      </p:sp>
      <p:sp>
        <p:nvSpPr>
          <p:cNvPr id="21" name="Title 1">
            <a:extLst>
              <a:ext uri="{FF2B5EF4-FFF2-40B4-BE49-F238E27FC236}">
                <a16:creationId xmlns:a16="http://schemas.microsoft.com/office/drawing/2014/main" id="{37277550-1A0B-45BE-836F-AD4D0454BCA0}"/>
              </a:ext>
            </a:extLst>
          </p:cNvPr>
          <p:cNvSpPr txBox="1">
            <a:spLocks/>
          </p:cNvSpPr>
          <p:nvPr/>
        </p:nvSpPr>
        <p:spPr>
          <a:xfrm>
            <a:off x="457200" y="130604"/>
            <a:ext cx="8229600" cy="847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ETC Framework</a:t>
            </a:r>
          </a:p>
        </p:txBody>
      </p:sp>
      <p:cxnSp>
        <p:nvCxnSpPr>
          <p:cNvPr id="24" name="Straight Connector 23">
            <a:extLst>
              <a:ext uri="{FF2B5EF4-FFF2-40B4-BE49-F238E27FC236}">
                <a16:creationId xmlns:a16="http://schemas.microsoft.com/office/drawing/2014/main" id="{C61AF336-EAB4-4792-96BD-4443BFABDDF6}"/>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25" name="Rectangle 44">
            <a:extLst>
              <a:ext uri="{FF2B5EF4-FFF2-40B4-BE49-F238E27FC236}">
                <a16:creationId xmlns:a16="http://schemas.microsoft.com/office/drawing/2014/main" id="{E970E0AA-1477-441E-97F0-C343B450F596}"/>
              </a:ext>
            </a:extLst>
          </p:cNvPr>
          <p:cNvSpPr/>
          <p:nvPr/>
        </p:nvSpPr>
        <p:spPr>
          <a:xfrm>
            <a:off x="341085" y="3210097"/>
            <a:ext cx="3481588" cy="586633"/>
          </a:xfrm>
          <a:prstGeom prst="rect">
            <a:avLst/>
          </a:prstGeom>
          <a:solidFill>
            <a:srgbClr val="3D83C4"/>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bg1"/>
                </a:solidFill>
                <a:ea typeface="Helvetica Neue" charset="0"/>
                <a:cs typeface="Helvetica Neue" charset="0"/>
              </a:rPr>
              <a:t>Proactive </a:t>
            </a:r>
            <a:r>
              <a:rPr lang="en-US" sz="2400" b="1" dirty="0">
                <a:solidFill>
                  <a:srgbClr val="FF0000"/>
                </a:solidFill>
                <a:ea typeface="Helvetica Neue" charset="0"/>
                <a:cs typeface="Helvetica Neue" charset="0"/>
              </a:rPr>
              <a:t>E</a:t>
            </a:r>
            <a:r>
              <a:rPr lang="en-US" sz="2400" b="1" dirty="0">
                <a:solidFill>
                  <a:schemeClr val="bg1"/>
                </a:solidFill>
                <a:ea typeface="Helvetica Neue" charset="0"/>
                <a:cs typeface="Helvetica Neue" charset="0"/>
              </a:rPr>
              <a:t>viction</a:t>
            </a:r>
          </a:p>
        </p:txBody>
      </p:sp>
      <p:sp>
        <p:nvSpPr>
          <p:cNvPr id="27" name="Rectangle 44">
            <a:extLst>
              <a:ext uri="{FF2B5EF4-FFF2-40B4-BE49-F238E27FC236}">
                <a16:creationId xmlns:a16="http://schemas.microsoft.com/office/drawing/2014/main" id="{EC6AC1C4-35DB-424E-9A12-385D89E3BE06}"/>
              </a:ext>
            </a:extLst>
          </p:cNvPr>
          <p:cNvSpPr/>
          <p:nvPr/>
        </p:nvSpPr>
        <p:spPr>
          <a:xfrm>
            <a:off x="341084" y="3946810"/>
            <a:ext cx="3481589" cy="586633"/>
          </a:xfrm>
          <a:prstGeom prst="rect">
            <a:avLst/>
          </a:prstGeom>
          <a:solidFill>
            <a:srgbClr val="FF922F"/>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bg1"/>
                </a:solidFill>
                <a:ea typeface="Helvetica Neue" charset="0"/>
                <a:cs typeface="Helvetica Neue" charset="0"/>
              </a:rPr>
              <a:t>Memory-aware </a:t>
            </a:r>
            <a:r>
              <a:rPr lang="en-US" sz="2400" b="1" dirty="0">
                <a:solidFill>
                  <a:srgbClr val="FF0000"/>
                </a:solidFill>
                <a:ea typeface="Helvetica Neue" charset="0"/>
                <a:cs typeface="Helvetica Neue" charset="0"/>
              </a:rPr>
              <a:t>T</a:t>
            </a:r>
            <a:r>
              <a:rPr lang="en-US" sz="2400" b="1" dirty="0">
                <a:solidFill>
                  <a:schemeClr val="bg1"/>
                </a:solidFill>
                <a:ea typeface="Helvetica Neue" charset="0"/>
                <a:cs typeface="Helvetica Neue" charset="0"/>
              </a:rPr>
              <a:t>hrottling</a:t>
            </a:r>
          </a:p>
        </p:txBody>
      </p:sp>
      <p:sp>
        <p:nvSpPr>
          <p:cNvPr id="28" name="Rectangle 44">
            <a:extLst>
              <a:ext uri="{FF2B5EF4-FFF2-40B4-BE49-F238E27FC236}">
                <a16:creationId xmlns:a16="http://schemas.microsoft.com/office/drawing/2014/main" id="{EA04C391-914F-4BFF-A543-13A0406341CA}"/>
              </a:ext>
            </a:extLst>
          </p:cNvPr>
          <p:cNvSpPr/>
          <p:nvPr/>
        </p:nvSpPr>
        <p:spPr>
          <a:xfrm>
            <a:off x="341085" y="4703269"/>
            <a:ext cx="3481588" cy="586633"/>
          </a:xfrm>
          <a:prstGeom prst="rect">
            <a:avLst/>
          </a:prstGeom>
          <a:solidFill>
            <a:srgbClr val="92BE46"/>
          </a:solidFill>
          <a:ln w="25400">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a:solidFill>
                  <a:schemeClr val="bg1"/>
                </a:solidFill>
                <a:ea typeface="Helvetica Neue" charset="0"/>
                <a:cs typeface="Helvetica Neue" charset="0"/>
              </a:rPr>
              <a:t>Capacity </a:t>
            </a:r>
            <a:r>
              <a:rPr lang="en-US" sz="2400" b="1" dirty="0">
                <a:solidFill>
                  <a:srgbClr val="FF0000"/>
                </a:solidFill>
                <a:ea typeface="Helvetica Neue" charset="0"/>
                <a:cs typeface="Helvetica Neue" charset="0"/>
              </a:rPr>
              <a:t>C</a:t>
            </a:r>
            <a:r>
              <a:rPr lang="en-US" sz="2400" b="1" dirty="0">
                <a:solidFill>
                  <a:schemeClr val="bg1"/>
                </a:solidFill>
                <a:ea typeface="Helvetica Neue" charset="0"/>
                <a:cs typeface="Helvetica Neue" charset="0"/>
              </a:rPr>
              <a:t>ompression</a:t>
            </a:r>
          </a:p>
        </p:txBody>
      </p:sp>
      <p:sp>
        <p:nvSpPr>
          <p:cNvPr id="30" name="矩形 16">
            <a:extLst>
              <a:ext uri="{FF2B5EF4-FFF2-40B4-BE49-F238E27FC236}">
                <a16:creationId xmlns:a16="http://schemas.microsoft.com/office/drawing/2014/main" id="{AD6A2618-7D37-4817-91AC-D3635F4A0527}"/>
              </a:ext>
            </a:extLst>
          </p:cNvPr>
          <p:cNvSpPr/>
          <p:nvPr/>
        </p:nvSpPr>
        <p:spPr>
          <a:xfrm>
            <a:off x="5613374" y="3040148"/>
            <a:ext cx="3060967" cy="679109"/>
          </a:xfrm>
          <a:prstGeom prst="rect">
            <a:avLst/>
          </a:prstGeom>
          <a:solidFill>
            <a:schemeClr val="bg1">
              <a:lumMod val="8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Regular applications with no data sharing</a:t>
            </a:r>
          </a:p>
        </p:txBody>
      </p:sp>
      <p:sp>
        <p:nvSpPr>
          <p:cNvPr id="31" name="矩形 17">
            <a:extLst>
              <a:ext uri="{FF2B5EF4-FFF2-40B4-BE49-F238E27FC236}">
                <a16:creationId xmlns:a16="http://schemas.microsoft.com/office/drawing/2014/main" id="{79586926-EAAC-4BA1-93FF-A67724643DB1}"/>
              </a:ext>
            </a:extLst>
          </p:cNvPr>
          <p:cNvSpPr/>
          <p:nvPr/>
        </p:nvSpPr>
        <p:spPr>
          <a:xfrm>
            <a:off x="5613374" y="3946810"/>
            <a:ext cx="3060967" cy="679109"/>
          </a:xfrm>
          <a:prstGeom prst="rect">
            <a:avLst/>
          </a:prstGeom>
          <a:solidFill>
            <a:schemeClr val="bg1">
              <a:lumMod val="8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Regular applications with data sharing</a:t>
            </a:r>
          </a:p>
        </p:txBody>
      </p:sp>
      <p:sp>
        <p:nvSpPr>
          <p:cNvPr id="32" name="矩形 18">
            <a:extLst>
              <a:ext uri="{FF2B5EF4-FFF2-40B4-BE49-F238E27FC236}">
                <a16:creationId xmlns:a16="http://schemas.microsoft.com/office/drawing/2014/main" id="{92BA5C95-3B2E-41E4-AB96-3706A3CF7AA2}"/>
              </a:ext>
            </a:extLst>
          </p:cNvPr>
          <p:cNvSpPr/>
          <p:nvPr/>
        </p:nvSpPr>
        <p:spPr>
          <a:xfrm>
            <a:off x="5613374" y="4910540"/>
            <a:ext cx="3060967" cy="679109"/>
          </a:xfrm>
          <a:prstGeom prst="rect">
            <a:avLst/>
          </a:prstGeom>
          <a:solidFill>
            <a:schemeClr val="bg1">
              <a:lumMod val="85000"/>
            </a:schemeClr>
          </a:solidFill>
          <a:ln w="190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Irregular applications</a:t>
            </a:r>
          </a:p>
        </p:txBody>
      </p:sp>
      <p:cxnSp>
        <p:nvCxnSpPr>
          <p:cNvPr id="33" name="直接箭头连接符 19">
            <a:extLst>
              <a:ext uri="{FF2B5EF4-FFF2-40B4-BE49-F238E27FC236}">
                <a16:creationId xmlns:a16="http://schemas.microsoft.com/office/drawing/2014/main" id="{AF7BB251-4519-45F9-B1F2-CB0CCAE706F8}"/>
              </a:ext>
            </a:extLst>
          </p:cNvPr>
          <p:cNvCxnSpPr>
            <a:cxnSpLocks/>
            <a:stCxn id="25" idx="3"/>
          </p:cNvCxnSpPr>
          <p:nvPr/>
        </p:nvCxnSpPr>
        <p:spPr>
          <a:xfrm flipV="1">
            <a:off x="3822673" y="3379702"/>
            <a:ext cx="1790701" cy="12371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4" name="直接箭头连接符 21">
            <a:extLst>
              <a:ext uri="{FF2B5EF4-FFF2-40B4-BE49-F238E27FC236}">
                <a16:creationId xmlns:a16="http://schemas.microsoft.com/office/drawing/2014/main" id="{27A1C173-7870-4E14-B6F7-0CF222892FF1}"/>
              </a:ext>
            </a:extLst>
          </p:cNvPr>
          <p:cNvCxnSpPr>
            <a:cxnSpLocks/>
            <a:stCxn id="25" idx="3"/>
            <a:endCxn id="31" idx="1"/>
          </p:cNvCxnSpPr>
          <p:nvPr/>
        </p:nvCxnSpPr>
        <p:spPr>
          <a:xfrm>
            <a:off x="3822673" y="3503414"/>
            <a:ext cx="1790701" cy="78295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35" name="直接箭头连接符 22">
            <a:extLst>
              <a:ext uri="{FF2B5EF4-FFF2-40B4-BE49-F238E27FC236}">
                <a16:creationId xmlns:a16="http://schemas.microsoft.com/office/drawing/2014/main" id="{42388C16-9B49-4FBD-8076-9A392F5F6F8C}"/>
              </a:ext>
            </a:extLst>
          </p:cNvPr>
          <p:cNvCxnSpPr>
            <a:cxnSpLocks/>
            <a:endCxn id="32" idx="1"/>
          </p:cNvCxnSpPr>
          <p:nvPr/>
        </p:nvCxnSpPr>
        <p:spPr>
          <a:xfrm>
            <a:off x="3822673" y="4206977"/>
            <a:ext cx="1790701" cy="1043118"/>
          </a:xfrm>
          <a:prstGeom prst="straightConnector1">
            <a:avLst/>
          </a:prstGeom>
          <a:ln w="57150">
            <a:solidFill>
              <a:srgbClr val="FF922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25">
            <a:extLst>
              <a:ext uri="{FF2B5EF4-FFF2-40B4-BE49-F238E27FC236}">
                <a16:creationId xmlns:a16="http://schemas.microsoft.com/office/drawing/2014/main" id="{73ABE3B1-5B97-4FCD-9DD6-E22677D4B9B2}"/>
              </a:ext>
            </a:extLst>
          </p:cNvPr>
          <p:cNvCxnSpPr>
            <a:cxnSpLocks/>
            <a:stCxn id="28" idx="3"/>
            <a:endCxn id="31" idx="1"/>
          </p:cNvCxnSpPr>
          <p:nvPr/>
        </p:nvCxnSpPr>
        <p:spPr>
          <a:xfrm flipV="1">
            <a:off x="3822673" y="4286365"/>
            <a:ext cx="1790701" cy="710221"/>
          </a:xfrm>
          <a:prstGeom prst="straightConnector1">
            <a:avLst/>
          </a:prstGeom>
          <a:ln w="57150">
            <a:solidFill>
              <a:srgbClr val="92BE4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28">
            <a:extLst>
              <a:ext uri="{FF2B5EF4-FFF2-40B4-BE49-F238E27FC236}">
                <a16:creationId xmlns:a16="http://schemas.microsoft.com/office/drawing/2014/main" id="{F78A1E04-28F0-40CB-AEC0-10E4F208C318}"/>
              </a:ext>
            </a:extLst>
          </p:cNvPr>
          <p:cNvCxnSpPr>
            <a:cxnSpLocks/>
            <a:stCxn id="28" idx="3"/>
            <a:endCxn id="32" idx="1"/>
          </p:cNvCxnSpPr>
          <p:nvPr/>
        </p:nvCxnSpPr>
        <p:spPr>
          <a:xfrm>
            <a:off x="3822673" y="4996586"/>
            <a:ext cx="1790701" cy="253509"/>
          </a:xfrm>
          <a:prstGeom prst="straightConnector1">
            <a:avLst/>
          </a:prstGeom>
          <a:ln w="57150">
            <a:solidFill>
              <a:srgbClr val="92BE4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8179647"/>
      </p:ext>
    </p:extLst>
  </p:cSld>
  <p:clrMapOvr>
    <a:masterClrMapping/>
  </p:clrMapOvr>
  <mc:AlternateContent xmlns:mc="http://schemas.openxmlformats.org/markup-compatibility/2006" xmlns:p14="http://schemas.microsoft.com/office/powerpoint/2010/main">
    <mc:Choice Requires="p14">
      <p:transition spd="slow" p14:dur="2000" advTm="194"/>
    </mc:Choice>
    <mc:Fallback xmlns="">
      <p:transition spd="slow" advTm="1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500"/>
                                        <p:tgtEl>
                                          <p:spTgt spid="2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fade">
                                      <p:cBhvr>
                                        <p:cTn id="24" dur="500"/>
                                        <p:tgtEl>
                                          <p:spTgt spid="2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fade">
                                      <p:cBhvr>
                                        <p:cTn id="29" dur="500"/>
                                        <p:tgtEl>
                                          <p:spTgt spid="30"/>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animEffect transition="in" filter="fade">
                                      <p:cBhvr>
                                        <p:cTn id="33" dur="500"/>
                                        <p:tgtEl>
                                          <p:spTgt spid="31"/>
                                        </p:tgtEl>
                                      </p:cBhvr>
                                    </p:animEffect>
                                  </p:childTnLst>
                                </p:cTn>
                              </p:par>
                            </p:childTnLst>
                          </p:cTn>
                        </p:par>
                        <p:par>
                          <p:cTn id="34" fill="hold">
                            <p:stCondLst>
                              <p:cond delay="1000"/>
                            </p:stCondLst>
                            <p:childTnLst>
                              <p:par>
                                <p:cTn id="35" presetID="10" presetClass="entr" presetSubtype="0" fill="hold" grpId="0" nodeType="after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left)">
                                      <p:cBhvr>
                                        <p:cTn id="42" dur="500"/>
                                        <p:tgtEl>
                                          <p:spTgt spid="3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left)">
                                      <p:cBhvr>
                                        <p:cTn id="47" dur="500"/>
                                        <p:tgtEl>
                                          <p:spTgt spid="34"/>
                                        </p:tgtEl>
                                      </p:cBhvr>
                                    </p:animEffect>
                                  </p:childTnLst>
                                </p:cTn>
                              </p:par>
                              <p:par>
                                <p:cTn id="48" presetID="22" presetClass="entr" presetSubtype="8" fill="hold" nodeType="withEffect">
                                  <p:stCondLst>
                                    <p:cond delay="0"/>
                                  </p:stCondLst>
                                  <p:childTnLst>
                                    <p:set>
                                      <p:cBhvr>
                                        <p:cTn id="49" dur="1" fill="hold">
                                          <p:stCondLst>
                                            <p:cond delay="0"/>
                                          </p:stCondLst>
                                        </p:cTn>
                                        <p:tgtEl>
                                          <p:spTgt spid="36"/>
                                        </p:tgtEl>
                                        <p:attrNameLst>
                                          <p:attrName>style.visibility</p:attrName>
                                        </p:attrNameLst>
                                      </p:cBhvr>
                                      <p:to>
                                        <p:strVal val="visible"/>
                                      </p:to>
                                    </p:set>
                                    <p:animEffect transition="in" filter="wipe(left)">
                                      <p:cBhvr>
                                        <p:cTn id="50" dur="500"/>
                                        <p:tgtEl>
                                          <p:spTgt spid="3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wipe(left)">
                                      <p:cBhvr>
                                        <p:cTn id="55" dur="500"/>
                                        <p:tgtEl>
                                          <p:spTgt spid="35"/>
                                        </p:tgtEl>
                                      </p:cBhvr>
                                    </p:animEffect>
                                  </p:childTnLst>
                                </p:cTn>
                              </p:par>
                              <p:par>
                                <p:cTn id="56" presetID="22" presetClass="entr" presetSubtype="8" fill="hold"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wipe(left)">
                                      <p:cBhvr>
                                        <p:cTn id="5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5" grpId="0" animBg="1"/>
      <p:bldP spid="27" grpId="0" animBg="1"/>
      <p:bldP spid="28" grpId="0" animBg="1"/>
      <p:bldP spid="30" grpId="0" animBg="1"/>
      <p:bldP spid="31" grpId="0" animBg="1"/>
      <p:bldP spid="3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a:extLst>
              <a:ext uri="{FF2B5EF4-FFF2-40B4-BE49-F238E27FC236}">
                <a16:creationId xmlns:a16="http://schemas.microsoft.com/office/drawing/2014/main" id="{0BC2FA23-ED36-4B63-9C82-2F16548BFE5C}"/>
              </a:ext>
            </a:extLst>
          </p:cNvPr>
          <p:cNvGraphicFramePr>
            <a:graphicFrameLocks/>
          </p:cNvGraphicFramePr>
          <p:nvPr>
            <p:extLst>
              <p:ext uri="{D42A27DB-BD31-4B8C-83A1-F6EECF244321}">
                <p14:modId xmlns:p14="http://schemas.microsoft.com/office/powerpoint/2010/main" val="284169755"/>
              </p:ext>
            </p:extLst>
          </p:nvPr>
        </p:nvGraphicFramePr>
        <p:xfrm>
          <a:off x="1652155" y="1342869"/>
          <a:ext cx="5391767" cy="3280954"/>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直接连接符 7">
            <a:extLst>
              <a:ext uri="{FF2B5EF4-FFF2-40B4-BE49-F238E27FC236}">
                <a16:creationId xmlns:a16="http://schemas.microsoft.com/office/drawing/2014/main" id="{D98B5CF9-6149-44CA-8AC7-F5427160333F}"/>
              </a:ext>
            </a:extLst>
          </p:cNvPr>
          <p:cNvCxnSpPr>
            <a:cxnSpLocks/>
          </p:cNvCxnSpPr>
          <p:nvPr/>
        </p:nvCxnSpPr>
        <p:spPr>
          <a:xfrm>
            <a:off x="6194187" y="2966235"/>
            <a:ext cx="4249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id="{D72B86D4-22C7-44D5-A990-FD1F3170E377}"/>
              </a:ext>
            </a:extLst>
          </p:cNvPr>
          <p:cNvCxnSpPr>
            <a:cxnSpLocks/>
          </p:cNvCxnSpPr>
          <p:nvPr/>
        </p:nvCxnSpPr>
        <p:spPr>
          <a:xfrm>
            <a:off x="6256026" y="2973102"/>
            <a:ext cx="0" cy="818089"/>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FF9EE130-028E-4D2C-8DBC-1B994DFCE7F2}"/>
              </a:ext>
            </a:extLst>
          </p:cNvPr>
          <p:cNvCxnSpPr>
            <a:cxnSpLocks/>
          </p:cNvCxnSpPr>
          <p:nvPr/>
        </p:nvCxnSpPr>
        <p:spPr>
          <a:xfrm>
            <a:off x="5708352" y="2560087"/>
            <a:ext cx="450057"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8536C367-CB89-4F6D-AB39-5F96B89C9632}"/>
              </a:ext>
            </a:extLst>
          </p:cNvPr>
          <p:cNvCxnSpPr>
            <a:cxnSpLocks/>
          </p:cNvCxnSpPr>
          <p:nvPr/>
        </p:nvCxnSpPr>
        <p:spPr>
          <a:xfrm>
            <a:off x="5806765" y="2566884"/>
            <a:ext cx="0" cy="700432"/>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D7710BDC-D87C-4340-9F83-A9E39A649964}"/>
              </a:ext>
            </a:extLst>
          </p:cNvPr>
          <p:cNvCxnSpPr>
            <a:cxnSpLocks/>
          </p:cNvCxnSpPr>
          <p:nvPr/>
        </p:nvCxnSpPr>
        <p:spPr>
          <a:xfrm>
            <a:off x="4357992" y="2708758"/>
            <a:ext cx="45620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BB7C869-5A6A-4668-A7C4-1CED130EC048}"/>
              </a:ext>
            </a:extLst>
          </p:cNvPr>
          <p:cNvCxnSpPr>
            <a:cxnSpLocks/>
          </p:cNvCxnSpPr>
          <p:nvPr/>
        </p:nvCxnSpPr>
        <p:spPr>
          <a:xfrm>
            <a:off x="4444372" y="2708758"/>
            <a:ext cx="0" cy="48529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013F622C-0DD9-4F6C-8671-A8767F733305}"/>
              </a:ext>
            </a:extLst>
          </p:cNvPr>
          <p:cNvCxnSpPr>
            <a:cxnSpLocks/>
          </p:cNvCxnSpPr>
          <p:nvPr/>
        </p:nvCxnSpPr>
        <p:spPr>
          <a:xfrm>
            <a:off x="4814193" y="3286366"/>
            <a:ext cx="42272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D4693A67-E101-44B7-B474-80CB07C09239}"/>
              </a:ext>
            </a:extLst>
          </p:cNvPr>
          <p:cNvCxnSpPr>
            <a:cxnSpLocks/>
          </p:cNvCxnSpPr>
          <p:nvPr/>
        </p:nvCxnSpPr>
        <p:spPr>
          <a:xfrm>
            <a:off x="4906335" y="3286366"/>
            <a:ext cx="0" cy="260350"/>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19" name="直接连接符 18">
            <a:extLst>
              <a:ext uri="{FF2B5EF4-FFF2-40B4-BE49-F238E27FC236}">
                <a16:creationId xmlns:a16="http://schemas.microsoft.com/office/drawing/2014/main" id="{CCCC2F31-9581-4AE9-9706-70AA421C66A3}"/>
              </a:ext>
            </a:extLst>
          </p:cNvPr>
          <p:cNvCxnSpPr>
            <a:cxnSpLocks/>
          </p:cNvCxnSpPr>
          <p:nvPr/>
        </p:nvCxnSpPr>
        <p:spPr>
          <a:xfrm>
            <a:off x="3549022" y="2332754"/>
            <a:ext cx="0" cy="83659"/>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cxnSp>
        <p:nvCxnSpPr>
          <p:cNvPr id="20" name="直接连接符 19">
            <a:extLst>
              <a:ext uri="{FF2B5EF4-FFF2-40B4-BE49-F238E27FC236}">
                <a16:creationId xmlns:a16="http://schemas.microsoft.com/office/drawing/2014/main" id="{29488B53-7D9D-425C-A420-B8218C48C36F}"/>
              </a:ext>
            </a:extLst>
          </p:cNvPr>
          <p:cNvCxnSpPr>
            <a:cxnSpLocks/>
          </p:cNvCxnSpPr>
          <p:nvPr/>
        </p:nvCxnSpPr>
        <p:spPr>
          <a:xfrm flipV="1">
            <a:off x="2660022" y="2027435"/>
            <a:ext cx="0" cy="3232"/>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3CE83D0-E858-44EE-B0B4-82B176DD5CFF}"/>
              </a:ext>
            </a:extLst>
          </p:cNvPr>
          <p:cNvSpPr txBox="1"/>
          <p:nvPr/>
        </p:nvSpPr>
        <p:spPr>
          <a:xfrm>
            <a:off x="6112360" y="2661412"/>
            <a:ext cx="731564" cy="338554"/>
          </a:xfrm>
          <a:prstGeom prst="rect">
            <a:avLst/>
          </a:prstGeom>
          <a:noFill/>
        </p:spPr>
        <p:txBody>
          <a:bodyPr wrap="square" rtlCol="0">
            <a:spAutoFit/>
          </a:bodyPr>
          <a:lstStyle/>
          <a:p>
            <a:r>
              <a:rPr lang="en-US" altLang="zh-CN" sz="1600" b="1" dirty="0">
                <a:cs typeface="Arial" panose="020B0604020202020204" pitchFamily="34" charset="0"/>
              </a:rPr>
              <a:t>436%</a:t>
            </a:r>
            <a:endParaRPr lang="en-US" sz="1600" b="1" dirty="0">
              <a:cs typeface="Arial" panose="020B0604020202020204" pitchFamily="34" charset="0"/>
            </a:endParaRPr>
          </a:p>
        </p:txBody>
      </p:sp>
      <p:sp>
        <p:nvSpPr>
          <p:cNvPr id="22" name="文本框 21">
            <a:extLst>
              <a:ext uri="{FF2B5EF4-FFF2-40B4-BE49-F238E27FC236}">
                <a16:creationId xmlns:a16="http://schemas.microsoft.com/office/drawing/2014/main" id="{5FAC027E-90A7-4D25-82F2-A1DC9C30201F}"/>
              </a:ext>
            </a:extLst>
          </p:cNvPr>
          <p:cNvSpPr txBox="1"/>
          <p:nvPr/>
        </p:nvSpPr>
        <p:spPr>
          <a:xfrm>
            <a:off x="5579221" y="2279230"/>
            <a:ext cx="731564" cy="338554"/>
          </a:xfrm>
          <a:prstGeom prst="rect">
            <a:avLst/>
          </a:prstGeom>
          <a:noFill/>
        </p:spPr>
        <p:txBody>
          <a:bodyPr wrap="square" rtlCol="0">
            <a:spAutoFit/>
          </a:bodyPr>
          <a:lstStyle/>
          <a:p>
            <a:r>
              <a:rPr lang="en-US" altLang="zh-CN" sz="1600" b="1" dirty="0">
                <a:cs typeface="Arial" panose="020B0604020202020204" pitchFamily="34" charset="0"/>
              </a:rPr>
              <a:t>102%</a:t>
            </a:r>
            <a:endParaRPr lang="en-US" sz="1600" b="1" dirty="0">
              <a:cs typeface="Arial" panose="020B0604020202020204" pitchFamily="34" charset="0"/>
            </a:endParaRPr>
          </a:p>
        </p:txBody>
      </p:sp>
      <p:sp>
        <p:nvSpPr>
          <p:cNvPr id="23" name="文本框 22">
            <a:extLst>
              <a:ext uri="{FF2B5EF4-FFF2-40B4-BE49-F238E27FC236}">
                <a16:creationId xmlns:a16="http://schemas.microsoft.com/office/drawing/2014/main" id="{C58F97F6-AC6B-4048-B58F-1E7CE534F790}"/>
              </a:ext>
            </a:extLst>
          </p:cNvPr>
          <p:cNvSpPr txBox="1"/>
          <p:nvPr/>
        </p:nvSpPr>
        <p:spPr>
          <a:xfrm>
            <a:off x="4203675" y="2368724"/>
            <a:ext cx="782143" cy="338554"/>
          </a:xfrm>
          <a:prstGeom prst="rect">
            <a:avLst/>
          </a:prstGeom>
          <a:noFill/>
        </p:spPr>
        <p:txBody>
          <a:bodyPr wrap="square" rtlCol="0">
            <a:spAutoFit/>
          </a:bodyPr>
          <a:lstStyle/>
          <a:p>
            <a:r>
              <a:rPr lang="en-US" sz="1600" b="1" dirty="0">
                <a:cs typeface="Arial" panose="020B0604020202020204" pitchFamily="34" charset="0"/>
              </a:rPr>
              <a:t>59.2</a:t>
            </a:r>
            <a:r>
              <a:rPr lang="en-US" altLang="zh-CN" sz="1600" b="1" dirty="0">
                <a:cs typeface="Arial" panose="020B0604020202020204" pitchFamily="34" charset="0"/>
              </a:rPr>
              <a:t>%</a:t>
            </a:r>
            <a:endParaRPr lang="en-US" sz="1600" b="1" dirty="0">
              <a:cs typeface="Arial" panose="020B0604020202020204" pitchFamily="34" charset="0"/>
            </a:endParaRPr>
          </a:p>
        </p:txBody>
      </p:sp>
      <p:sp>
        <p:nvSpPr>
          <p:cNvPr id="24" name="文本框 23">
            <a:extLst>
              <a:ext uri="{FF2B5EF4-FFF2-40B4-BE49-F238E27FC236}">
                <a16:creationId xmlns:a16="http://schemas.microsoft.com/office/drawing/2014/main" id="{2969B2CC-0612-4AF3-B413-8AC55DBFD056}"/>
              </a:ext>
            </a:extLst>
          </p:cNvPr>
          <p:cNvSpPr txBox="1"/>
          <p:nvPr/>
        </p:nvSpPr>
        <p:spPr>
          <a:xfrm>
            <a:off x="2826530" y="2010286"/>
            <a:ext cx="680983" cy="338554"/>
          </a:xfrm>
          <a:prstGeom prst="rect">
            <a:avLst/>
          </a:prstGeom>
          <a:noFill/>
        </p:spPr>
        <p:txBody>
          <a:bodyPr wrap="square" rtlCol="0">
            <a:spAutoFit/>
          </a:bodyPr>
          <a:lstStyle/>
          <a:p>
            <a:r>
              <a:rPr lang="en-US" altLang="zh-CN" sz="1600" b="1" dirty="0">
                <a:cs typeface="Arial" panose="020B0604020202020204" pitchFamily="34" charset="0"/>
              </a:rPr>
              <a:t>3.1%</a:t>
            </a:r>
            <a:endParaRPr lang="en-US" sz="1600" b="1" dirty="0">
              <a:cs typeface="Arial" panose="020B0604020202020204" pitchFamily="34" charset="0"/>
            </a:endParaRPr>
          </a:p>
        </p:txBody>
      </p:sp>
      <p:sp>
        <p:nvSpPr>
          <p:cNvPr id="25" name="文本框 24">
            <a:extLst>
              <a:ext uri="{FF2B5EF4-FFF2-40B4-BE49-F238E27FC236}">
                <a16:creationId xmlns:a16="http://schemas.microsoft.com/office/drawing/2014/main" id="{37277365-F8A2-48B6-B59E-8E8C0045256B}"/>
              </a:ext>
            </a:extLst>
          </p:cNvPr>
          <p:cNvSpPr txBox="1"/>
          <p:nvPr/>
        </p:nvSpPr>
        <p:spPr>
          <a:xfrm>
            <a:off x="4744694" y="2973470"/>
            <a:ext cx="782143" cy="338554"/>
          </a:xfrm>
          <a:prstGeom prst="rect">
            <a:avLst/>
          </a:prstGeom>
          <a:noFill/>
        </p:spPr>
        <p:txBody>
          <a:bodyPr wrap="square" rtlCol="0">
            <a:spAutoFit/>
          </a:bodyPr>
          <a:lstStyle/>
          <a:p>
            <a:r>
              <a:rPr lang="en-US" altLang="zh-CN" sz="1600" b="1" dirty="0">
                <a:cs typeface="Arial" panose="020B0604020202020204" pitchFamily="34" charset="0"/>
              </a:rPr>
              <a:t>61.7%</a:t>
            </a:r>
            <a:endParaRPr lang="en-US" sz="1600" b="1" dirty="0">
              <a:cs typeface="Arial" panose="020B0604020202020204" pitchFamily="34" charset="0"/>
            </a:endParaRPr>
          </a:p>
        </p:txBody>
      </p:sp>
      <p:sp>
        <p:nvSpPr>
          <p:cNvPr id="26" name="文本框 25">
            <a:extLst>
              <a:ext uri="{FF2B5EF4-FFF2-40B4-BE49-F238E27FC236}">
                <a16:creationId xmlns:a16="http://schemas.microsoft.com/office/drawing/2014/main" id="{E64AF3F5-AC1D-4203-B039-26F0DD84445B}"/>
              </a:ext>
            </a:extLst>
          </p:cNvPr>
          <p:cNvSpPr txBox="1"/>
          <p:nvPr/>
        </p:nvSpPr>
        <p:spPr>
          <a:xfrm>
            <a:off x="3373300" y="2008739"/>
            <a:ext cx="731562" cy="338554"/>
          </a:xfrm>
          <a:prstGeom prst="rect">
            <a:avLst/>
          </a:prstGeom>
          <a:noFill/>
        </p:spPr>
        <p:txBody>
          <a:bodyPr wrap="square" rtlCol="0">
            <a:spAutoFit/>
          </a:bodyPr>
          <a:lstStyle/>
          <a:p>
            <a:r>
              <a:rPr lang="en-US" altLang="zh-CN" sz="1600" b="1" dirty="0">
                <a:cs typeface="Arial" panose="020B0604020202020204" pitchFamily="34" charset="0"/>
              </a:rPr>
              <a:t>6.1%</a:t>
            </a:r>
            <a:endParaRPr lang="en-US" sz="1600" b="1" dirty="0">
              <a:cs typeface="Arial" panose="020B0604020202020204" pitchFamily="34" charset="0"/>
            </a:endParaRPr>
          </a:p>
        </p:txBody>
      </p:sp>
      <p:cxnSp>
        <p:nvCxnSpPr>
          <p:cNvPr id="74" name="直接连接符 73">
            <a:extLst>
              <a:ext uri="{FF2B5EF4-FFF2-40B4-BE49-F238E27FC236}">
                <a16:creationId xmlns:a16="http://schemas.microsoft.com/office/drawing/2014/main" id="{9FE4C461-F655-4C44-AEF1-75558B39542A}"/>
              </a:ext>
            </a:extLst>
          </p:cNvPr>
          <p:cNvCxnSpPr>
            <a:cxnSpLocks/>
          </p:cNvCxnSpPr>
          <p:nvPr/>
        </p:nvCxnSpPr>
        <p:spPr>
          <a:xfrm>
            <a:off x="3091822" y="2329077"/>
            <a:ext cx="0" cy="52411"/>
          </a:xfrm>
          <a:prstGeom prst="line">
            <a:avLst/>
          </a:prstGeom>
          <a:ln w="12700">
            <a:solidFill>
              <a:schemeClr val="tx1"/>
            </a:solidFill>
            <a:headEnd type="none"/>
            <a:tailEnd type="triangle" w="sm" len="sm"/>
          </a:ln>
        </p:spPr>
        <p:style>
          <a:lnRef idx="1">
            <a:schemeClr val="accent1"/>
          </a:lnRef>
          <a:fillRef idx="0">
            <a:schemeClr val="accent1"/>
          </a:fillRef>
          <a:effectRef idx="0">
            <a:schemeClr val="accent1"/>
          </a:effectRef>
          <a:fontRef idx="minor">
            <a:schemeClr val="tx1"/>
          </a:fontRef>
        </p:style>
      </p:cxnSp>
      <p:sp>
        <p:nvSpPr>
          <p:cNvPr id="2" name="灯片编号占位符 1">
            <a:extLst>
              <a:ext uri="{FF2B5EF4-FFF2-40B4-BE49-F238E27FC236}">
                <a16:creationId xmlns:a16="http://schemas.microsoft.com/office/drawing/2014/main" id="{03426093-9BB9-45D3-BADA-A36BB4778505}"/>
              </a:ext>
            </a:extLst>
          </p:cNvPr>
          <p:cNvSpPr>
            <a:spLocks noGrp="1"/>
          </p:cNvSpPr>
          <p:nvPr>
            <p:ph type="sldNum" sz="quarter" idx="12"/>
          </p:nvPr>
        </p:nvSpPr>
        <p:spPr/>
        <p:txBody>
          <a:bodyPr/>
          <a:lstStyle/>
          <a:p>
            <a:fld id="{77AF78F1-1351-49FC-8CFD-3ED7E06BAC03}" type="slidenum">
              <a:rPr lang="en-US" smtClean="0"/>
              <a:t>84</a:t>
            </a:fld>
            <a:endParaRPr lang="en-US"/>
          </a:p>
        </p:txBody>
      </p:sp>
      <p:sp>
        <p:nvSpPr>
          <p:cNvPr id="35" name="Rounded Rectangle 6">
            <a:extLst>
              <a:ext uri="{FF2B5EF4-FFF2-40B4-BE49-F238E27FC236}">
                <a16:creationId xmlns:a16="http://schemas.microsoft.com/office/drawing/2014/main" id="{DF06BF09-3F72-46EA-9B30-413569287A97}"/>
              </a:ext>
            </a:extLst>
          </p:cNvPr>
          <p:cNvSpPr/>
          <p:nvPr/>
        </p:nvSpPr>
        <p:spPr>
          <a:xfrm>
            <a:off x="317975" y="4743215"/>
            <a:ext cx="8536233" cy="1273121"/>
          </a:xfrm>
          <a:prstGeom prst="roundRect">
            <a:avLst>
              <a:gd name="adj" fmla="val 8894"/>
            </a:avLst>
          </a:prstGeom>
          <a:solidFill>
            <a:schemeClr val="bg1">
              <a:lumMod val="95000"/>
            </a:schemeClr>
          </a:solidFill>
          <a:ln w="3175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800" b="1" dirty="0">
                <a:solidFill>
                  <a:schemeClr val="tx2">
                    <a:lumMod val="50000"/>
                  </a:schemeClr>
                </a:solidFill>
                <a:ea typeface="Helvetica Neue" charset="0"/>
                <a:cs typeface="Helvetica Neue" charset="0"/>
              </a:rPr>
              <a:t>ETC is effective at </a:t>
            </a:r>
            <a:r>
              <a:rPr lang="en-US" altLang="zh-CN" sz="2800" b="1" dirty="0">
                <a:solidFill>
                  <a:srgbClr val="0066FF"/>
                </a:solidFill>
                <a:ea typeface="Helvetica Neue" charset="0"/>
                <a:cs typeface="Helvetica Neue" charset="0"/>
              </a:rPr>
              <a:t>identifying application’s type</a:t>
            </a:r>
            <a:r>
              <a:rPr lang="en-US" altLang="zh-CN" sz="2800" b="1" dirty="0">
                <a:solidFill>
                  <a:schemeClr val="tx2">
                    <a:lumMod val="50000"/>
                  </a:schemeClr>
                </a:solidFill>
                <a:ea typeface="Helvetica Neue" charset="0"/>
                <a:cs typeface="Helvetica Neue" charset="0"/>
              </a:rPr>
              <a:t> and </a:t>
            </a:r>
            <a:r>
              <a:rPr lang="en-US" altLang="zh-CN" sz="2800" b="1" dirty="0">
                <a:solidFill>
                  <a:srgbClr val="0066FF"/>
                </a:solidFill>
                <a:ea typeface="Helvetica Neue" charset="0"/>
                <a:cs typeface="Helvetica Neue" charset="0"/>
              </a:rPr>
              <a:t>correctly apply it’s policies </a:t>
            </a:r>
            <a:r>
              <a:rPr lang="en-US" altLang="zh-CN" sz="2800" b="1" dirty="0">
                <a:solidFill>
                  <a:schemeClr val="tx2">
                    <a:lumMod val="50000"/>
                  </a:schemeClr>
                </a:solidFill>
                <a:ea typeface="Helvetica Neue" charset="0"/>
                <a:cs typeface="Helvetica Neue" charset="0"/>
              </a:rPr>
              <a:t>to improve performance</a:t>
            </a:r>
            <a:endParaRPr lang="en-US" sz="2800" b="1" dirty="0">
              <a:solidFill>
                <a:srgbClr val="FF0000"/>
              </a:solidFill>
              <a:ea typeface="Helvetica Neue" charset="0"/>
              <a:cs typeface="Helvetica Neue" charset="0"/>
            </a:endParaRPr>
          </a:p>
        </p:txBody>
      </p:sp>
      <p:sp>
        <p:nvSpPr>
          <p:cNvPr id="37" name="Title 1">
            <a:extLst>
              <a:ext uri="{FF2B5EF4-FFF2-40B4-BE49-F238E27FC236}">
                <a16:creationId xmlns:a16="http://schemas.microsoft.com/office/drawing/2014/main" id="{46B78272-FA43-423D-A9EA-840D04CCD450}"/>
              </a:ext>
            </a:extLst>
          </p:cNvPr>
          <p:cNvSpPr txBox="1">
            <a:spLocks/>
          </p:cNvSpPr>
          <p:nvPr/>
        </p:nvSpPr>
        <p:spPr>
          <a:xfrm>
            <a:off x="457200" y="130604"/>
            <a:ext cx="8229600" cy="847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Performance</a:t>
            </a:r>
          </a:p>
        </p:txBody>
      </p:sp>
      <p:cxnSp>
        <p:nvCxnSpPr>
          <p:cNvPr id="38" name="Straight Connector 37">
            <a:extLst>
              <a:ext uri="{FF2B5EF4-FFF2-40B4-BE49-F238E27FC236}">
                <a16:creationId xmlns:a16="http://schemas.microsoft.com/office/drawing/2014/main" id="{EBF84CD3-CE0C-4B1C-AC31-F43D46725356}"/>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4753294"/>
      </p:ext>
    </p:extLst>
  </p:cSld>
  <p:clrMapOvr>
    <a:masterClrMapping/>
  </p:clrMapOvr>
  <mc:AlternateContent xmlns:mc="http://schemas.openxmlformats.org/markup-compatibility/2006" xmlns:p14="http://schemas.microsoft.com/office/powerpoint/2010/main">
    <mc:Choice Requires="p14">
      <p:transition spd="slow" p14:dur="2000" advTm="194"/>
    </mc:Choice>
    <mc:Fallback xmlns="">
      <p:transition spd="slow" advTm="1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graphicEl>
                                              <a:chart seriesIdx="-3" categoryIdx="-3" bldStep="gridLegen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graphicEl>
                                              <a:chart seriesIdx="0" categoryIdx="-4" bldStep="series"/>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graphicEl>
                                              <a:chart seriesIdx="1" categoryIdx="-4" bldStep="series"/>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graphicEl>
                                              <a:chart seriesIdx="2" categoryIdx="-4" bldStep="series"/>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graphicEl>
                                              <a:chart seriesIdx="3" categoryIdx="-4" bldStep="series"/>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7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grpId="0" nodeType="clickEffect">
                                  <p:stCondLst>
                                    <p:cond delay="0"/>
                                  </p:stCondLst>
                                  <p:childTnLst>
                                    <p:set>
                                      <p:cBhvr>
                                        <p:cTn id="62" dur="1" fill="hold">
                                          <p:stCondLst>
                                            <p:cond delay="0"/>
                                          </p:stCondLst>
                                        </p:cTn>
                                        <p:tgtEl>
                                          <p:spTgt spid="35"/>
                                        </p:tgtEl>
                                        <p:attrNameLst>
                                          <p:attrName>style.visibility</p:attrName>
                                        </p:attrNameLst>
                                      </p:cBhvr>
                                      <p:to>
                                        <p:strVal val="visible"/>
                                      </p:to>
                                    </p:set>
                                    <p:anim calcmode="lin" valueType="num">
                                      <p:cBhvr>
                                        <p:cTn id="63" dur="500" fill="hold"/>
                                        <p:tgtEl>
                                          <p:spTgt spid="35"/>
                                        </p:tgtEl>
                                        <p:attrNameLst>
                                          <p:attrName>ppt_w</p:attrName>
                                        </p:attrNameLst>
                                      </p:cBhvr>
                                      <p:tavLst>
                                        <p:tav tm="0">
                                          <p:val>
                                            <p:fltVal val="0"/>
                                          </p:val>
                                        </p:tav>
                                        <p:tav tm="100000">
                                          <p:val>
                                            <p:strVal val="#ppt_w"/>
                                          </p:val>
                                        </p:tav>
                                      </p:tavLst>
                                    </p:anim>
                                    <p:anim calcmode="lin" valueType="num">
                                      <p:cBhvr>
                                        <p:cTn id="64" dur="500" fill="hold"/>
                                        <p:tgtEl>
                                          <p:spTgt spid="35"/>
                                        </p:tgtEl>
                                        <p:attrNameLst>
                                          <p:attrName>ppt_h</p:attrName>
                                        </p:attrNameLst>
                                      </p:cBhvr>
                                      <p:tavLst>
                                        <p:tav tm="0">
                                          <p:val>
                                            <p:fltVal val="0"/>
                                          </p:val>
                                        </p:tav>
                                        <p:tav tm="100000">
                                          <p:val>
                                            <p:strVal val="#ppt_h"/>
                                          </p:val>
                                        </p:tav>
                                      </p:tavLst>
                                    </p:anim>
                                    <p:animEffect transition="in" filter="fade">
                                      <p:cBhvr>
                                        <p:cTn id="6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Sub>
          <a:bldChart bld="series"/>
        </p:bldSub>
      </p:bldGraphic>
      <p:bldP spid="21" grpId="0"/>
      <p:bldP spid="22" grpId="0"/>
      <p:bldP spid="23" grpId="0"/>
      <p:bldP spid="24" grpId="0"/>
      <p:bldP spid="25" grpId="0"/>
      <p:bldP spid="26" grpId="0"/>
      <p:bldP spid="35"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AD17C9-D89A-417C-9491-D69D8779589F}"/>
              </a:ext>
            </a:extLst>
          </p:cNvPr>
          <p:cNvSpPr>
            <a:spLocks noGrp="1"/>
          </p:cNvSpPr>
          <p:nvPr>
            <p:ph idx="1"/>
          </p:nvPr>
        </p:nvSpPr>
        <p:spPr>
          <a:xfrm>
            <a:off x="341085" y="1143474"/>
            <a:ext cx="8403771" cy="5653885"/>
          </a:xfrm>
        </p:spPr>
        <p:txBody>
          <a:bodyPr>
            <a:normAutofit/>
          </a:bodyPr>
          <a:lstStyle/>
          <a:p>
            <a:pPr>
              <a:lnSpc>
                <a:spcPct val="120000"/>
              </a:lnSpc>
            </a:pPr>
            <a:r>
              <a:rPr lang="en-US" sz="2000" b="1" dirty="0"/>
              <a:t>Problem:</a:t>
            </a:r>
            <a:r>
              <a:rPr lang="en-US" sz="2000" dirty="0"/>
              <a:t> </a:t>
            </a:r>
            <a:r>
              <a:rPr lang="en-US" altLang="zh-CN" sz="2000" dirty="0">
                <a:solidFill>
                  <a:schemeClr val="accent1">
                    <a:lumMod val="75000"/>
                  </a:schemeClr>
                </a:solidFill>
              </a:rPr>
              <a:t>Memory oversubscription </a:t>
            </a:r>
            <a:r>
              <a:rPr lang="en-US" altLang="zh-CN" sz="2000" dirty="0"/>
              <a:t>causes GPU </a:t>
            </a:r>
            <a:r>
              <a:rPr lang="en-US" altLang="zh-CN" sz="2000" dirty="0">
                <a:solidFill>
                  <a:srgbClr val="FF0000"/>
                </a:solidFill>
              </a:rPr>
              <a:t>performance degradation </a:t>
            </a:r>
            <a:r>
              <a:rPr lang="en-US" altLang="zh-CN" sz="2000" dirty="0"/>
              <a:t>or, in several cases, </a:t>
            </a:r>
            <a:r>
              <a:rPr lang="en-US" altLang="zh-CN" sz="2000" dirty="0">
                <a:solidFill>
                  <a:srgbClr val="FF0000"/>
                </a:solidFill>
              </a:rPr>
              <a:t>crash</a:t>
            </a:r>
            <a:endParaRPr lang="en-US" sz="2000" dirty="0">
              <a:solidFill>
                <a:srgbClr val="FF0000"/>
              </a:solidFill>
            </a:endParaRPr>
          </a:p>
          <a:p>
            <a:pPr>
              <a:lnSpc>
                <a:spcPct val="120000"/>
              </a:lnSpc>
            </a:pPr>
            <a:r>
              <a:rPr lang="en-US" sz="2000" b="1" dirty="0">
                <a:ea typeface="Helvetica Neue" charset="0"/>
                <a:cs typeface="Helvetica Neue" charset="0"/>
              </a:rPr>
              <a:t>Motivation:</a:t>
            </a:r>
            <a:r>
              <a:rPr lang="en-US" sz="2000" dirty="0">
                <a:ea typeface="Helvetica Neue" charset="0"/>
                <a:cs typeface="Helvetica Neue" charset="0"/>
              </a:rPr>
              <a:t> Prior hand tuning techniques require </a:t>
            </a:r>
            <a:r>
              <a:rPr lang="en-US" sz="2000" dirty="0">
                <a:solidFill>
                  <a:srgbClr val="FF0000"/>
                </a:solidFill>
                <a:ea typeface="Helvetica Neue" charset="0"/>
                <a:cs typeface="Helvetica Neue" charset="0"/>
              </a:rPr>
              <a:t>heavy loads</a:t>
            </a:r>
            <a:r>
              <a:rPr lang="en-US" sz="2000" dirty="0">
                <a:ea typeface="Helvetica Neue" charset="0"/>
                <a:cs typeface="Helvetica Neue" charset="0"/>
              </a:rPr>
              <a:t> on programmers and have </a:t>
            </a:r>
            <a:r>
              <a:rPr lang="en-US" sz="2000" dirty="0">
                <a:solidFill>
                  <a:srgbClr val="FF0000"/>
                </a:solidFill>
                <a:ea typeface="Helvetica Neue" charset="0"/>
                <a:cs typeface="Helvetica Neue" charset="0"/>
              </a:rPr>
              <a:t>no visibility </a:t>
            </a:r>
            <a:r>
              <a:rPr lang="en-US" sz="2000" dirty="0">
                <a:ea typeface="Helvetica Neue" charset="0"/>
                <a:cs typeface="Helvetica Neue" charset="0"/>
              </a:rPr>
              <a:t>into other VMs</a:t>
            </a:r>
            <a:r>
              <a:rPr lang="zh-CN" altLang="en-US" sz="2000" dirty="0">
                <a:ea typeface="Helvetica Neue" charset="0"/>
                <a:cs typeface="Helvetica Neue" charset="0"/>
              </a:rPr>
              <a:t> </a:t>
            </a:r>
            <a:r>
              <a:rPr lang="en-US" altLang="zh-CN" sz="2000" dirty="0">
                <a:ea typeface="Helvetica Neue" charset="0"/>
                <a:cs typeface="Helvetica Neue" charset="0"/>
              </a:rPr>
              <a:t>in</a:t>
            </a:r>
            <a:r>
              <a:rPr lang="zh-CN" altLang="en-US" sz="2000" dirty="0">
                <a:ea typeface="Helvetica Neue" charset="0"/>
                <a:cs typeface="Helvetica Neue" charset="0"/>
              </a:rPr>
              <a:t> </a:t>
            </a:r>
            <a:r>
              <a:rPr lang="en-US" altLang="zh-CN" sz="2000" dirty="0">
                <a:ea typeface="Helvetica Neue" charset="0"/>
                <a:cs typeface="Helvetica Neue" charset="0"/>
              </a:rPr>
              <a:t>the</a:t>
            </a:r>
            <a:r>
              <a:rPr lang="zh-CN" altLang="en-US" sz="2000" dirty="0">
                <a:ea typeface="Helvetica Neue" charset="0"/>
                <a:cs typeface="Helvetica Neue" charset="0"/>
              </a:rPr>
              <a:t> </a:t>
            </a:r>
            <a:r>
              <a:rPr lang="en-US" altLang="zh-CN" sz="2000" dirty="0">
                <a:ea typeface="Helvetica Neue" charset="0"/>
                <a:cs typeface="Helvetica Neue" charset="0"/>
              </a:rPr>
              <a:t>cloud</a:t>
            </a:r>
          </a:p>
          <a:p>
            <a:pPr marL="0" indent="0">
              <a:lnSpc>
                <a:spcPct val="120000"/>
              </a:lnSpc>
              <a:buNone/>
            </a:pPr>
            <a:r>
              <a:rPr lang="en-US" sz="2000" dirty="0">
                <a:ea typeface="Helvetica Neue" charset="0"/>
                <a:cs typeface="Helvetica Neue" charset="0"/>
              </a:rPr>
              <a:t>                   </a:t>
            </a:r>
            <a:r>
              <a:rPr lang="en-US" sz="2000" dirty="0">
                <a:solidFill>
                  <a:schemeClr val="accent1">
                    <a:lumMod val="75000"/>
                  </a:schemeClr>
                </a:solidFill>
              </a:rPr>
              <a:t>Application-transparent </a:t>
            </a:r>
            <a:r>
              <a:rPr lang="en-US" sz="2000" dirty="0">
                <a:ea typeface="Helvetica Neue" charset="0"/>
                <a:cs typeface="Helvetica Neue" charset="0"/>
              </a:rPr>
              <a:t>mechanisms </a:t>
            </a:r>
            <a:r>
              <a:rPr lang="en-US" altLang="zh-CN" sz="2000" dirty="0">
                <a:ea typeface="Helvetica Neue" charset="0"/>
                <a:cs typeface="Helvetica Neue" charset="0"/>
              </a:rPr>
              <a:t>in GPU</a:t>
            </a:r>
            <a:r>
              <a:rPr lang="en-US" sz="2000" dirty="0">
                <a:ea typeface="Helvetica Neue" charset="0"/>
                <a:cs typeface="Helvetica Neue" charset="0"/>
              </a:rPr>
              <a:t> are needed</a:t>
            </a:r>
          </a:p>
          <a:p>
            <a:pPr>
              <a:lnSpc>
                <a:spcPct val="120000"/>
              </a:lnSpc>
            </a:pPr>
            <a:r>
              <a:rPr lang="en-US" sz="2000" b="1" dirty="0">
                <a:ea typeface="Helvetica Neue" charset="0"/>
                <a:cs typeface="Helvetica Neue" charset="0"/>
              </a:rPr>
              <a:t>Observations:</a:t>
            </a:r>
            <a:r>
              <a:rPr lang="en-US" sz="2000" dirty="0">
                <a:ea typeface="Helvetica Neue" charset="0"/>
                <a:cs typeface="Helvetica Neue" charset="0"/>
              </a:rPr>
              <a:t> Different applications have </a:t>
            </a:r>
            <a:r>
              <a:rPr lang="en-US" sz="2000" dirty="0">
                <a:solidFill>
                  <a:srgbClr val="FF0000"/>
                </a:solidFill>
                <a:ea typeface="Helvetica Neue" charset="0"/>
                <a:cs typeface="Helvetica Neue" charset="0"/>
              </a:rPr>
              <a:t>different sources</a:t>
            </a:r>
            <a:r>
              <a:rPr lang="en-US" sz="2000" dirty="0">
                <a:ea typeface="Helvetica Neue" charset="0"/>
                <a:cs typeface="Helvetica Neue" charset="0"/>
              </a:rPr>
              <a:t> of memory oversubscription overhead</a:t>
            </a:r>
          </a:p>
          <a:p>
            <a:pPr>
              <a:lnSpc>
                <a:spcPct val="120000"/>
              </a:lnSpc>
            </a:pPr>
            <a:r>
              <a:rPr lang="en-US" sz="2000" b="1" dirty="0">
                <a:ea typeface="Helvetica Neue" charset="0"/>
                <a:cs typeface="Helvetica Neue" charset="0"/>
              </a:rPr>
              <a:t>ETC</a:t>
            </a:r>
            <a:r>
              <a:rPr lang="en-US" sz="2000" dirty="0">
                <a:ea typeface="Helvetica Neue" charset="0"/>
                <a:cs typeface="Helvetica Neue" charset="0"/>
              </a:rPr>
              <a:t>: an </a:t>
            </a:r>
            <a:r>
              <a:rPr lang="en-US" sz="2000" dirty="0">
                <a:solidFill>
                  <a:srgbClr val="1F5DA5"/>
                </a:solidFill>
                <a:ea typeface="Helvetica Neue" charset="0"/>
                <a:cs typeface="Helvetica Neue" charset="0"/>
              </a:rPr>
              <a:t>application-transparent</a:t>
            </a:r>
            <a:r>
              <a:rPr lang="en-US" sz="2000" dirty="0">
                <a:ea typeface="Helvetica Neue" charset="0"/>
                <a:cs typeface="Helvetica Neue" charset="0"/>
              </a:rPr>
              <a:t> framework that</a:t>
            </a:r>
          </a:p>
          <a:p>
            <a:pPr lvl="1">
              <a:lnSpc>
                <a:spcPct val="120000"/>
              </a:lnSpc>
            </a:pPr>
            <a:r>
              <a:rPr lang="en-US" sz="1600" dirty="0">
                <a:solidFill>
                  <a:schemeClr val="accent6">
                    <a:lumMod val="75000"/>
                  </a:schemeClr>
                </a:solidFill>
                <a:ea typeface="Helvetica Neue" charset="0"/>
                <a:cs typeface="Helvetica Neue" charset="0"/>
              </a:rPr>
              <a:t>Proactive Eviction                                          </a:t>
            </a:r>
            <a:r>
              <a:rPr lang="en-US" sz="1600" dirty="0">
                <a:ea typeface="Helvetica Neue" charset="0"/>
                <a:cs typeface="Helvetica Neue" charset="0"/>
              </a:rPr>
              <a:t>Overlaps eviction latency of GPU pages</a:t>
            </a:r>
            <a:endParaRPr lang="en-US" sz="1600" dirty="0">
              <a:solidFill>
                <a:schemeClr val="accent6">
                  <a:lumMod val="75000"/>
                </a:schemeClr>
              </a:solidFill>
              <a:ea typeface="Helvetica Neue" charset="0"/>
              <a:cs typeface="Helvetica Neue" charset="0"/>
            </a:endParaRPr>
          </a:p>
          <a:p>
            <a:pPr lvl="1">
              <a:lnSpc>
                <a:spcPct val="120000"/>
              </a:lnSpc>
            </a:pPr>
            <a:r>
              <a:rPr lang="en-US" sz="1600" dirty="0">
                <a:solidFill>
                  <a:schemeClr val="accent6">
                    <a:lumMod val="75000"/>
                  </a:schemeClr>
                </a:solidFill>
              </a:rPr>
              <a:t>Memory-aware Throttling                           </a:t>
            </a:r>
            <a:r>
              <a:rPr lang="en-US" sz="1600" dirty="0">
                <a:ea typeface="Helvetica Neue" charset="0"/>
                <a:cs typeface="Helvetica Neue" charset="0"/>
              </a:rPr>
              <a:t>Reduces thrashing cost</a:t>
            </a:r>
            <a:endParaRPr lang="en-US" sz="1600" dirty="0">
              <a:solidFill>
                <a:schemeClr val="accent6">
                  <a:lumMod val="75000"/>
                </a:schemeClr>
              </a:solidFill>
            </a:endParaRPr>
          </a:p>
          <a:p>
            <a:pPr lvl="1">
              <a:lnSpc>
                <a:spcPct val="120000"/>
              </a:lnSpc>
            </a:pPr>
            <a:r>
              <a:rPr lang="en-US" sz="1600" dirty="0">
                <a:solidFill>
                  <a:schemeClr val="accent6">
                    <a:lumMod val="75000"/>
                  </a:schemeClr>
                </a:solidFill>
              </a:rPr>
              <a:t>Capacity Compression                                  </a:t>
            </a:r>
            <a:r>
              <a:rPr lang="en-US" sz="1600" dirty="0">
                <a:ea typeface="Helvetica Neue" charset="0"/>
                <a:cs typeface="Helvetica Neue" charset="0"/>
              </a:rPr>
              <a:t>Increases effective memory capacity</a:t>
            </a:r>
            <a:endParaRPr lang="en-US" sz="1600" dirty="0">
              <a:solidFill>
                <a:schemeClr val="accent6">
                  <a:lumMod val="75000"/>
                </a:schemeClr>
              </a:solidFill>
            </a:endParaRPr>
          </a:p>
          <a:p>
            <a:pPr>
              <a:lnSpc>
                <a:spcPct val="120000"/>
              </a:lnSpc>
            </a:pPr>
            <a:r>
              <a:rPr lang="en-US" sz="2000" b="1" dirty="0">
                <a:ea typeface="Helvetica Neue" charset="0"/>
                <a:cs typeface="Helvetica Neue" charset="0"/>
              </a:rPr>
              <a:t>Conclusion:</a:t>
            </a:r>
            <a:r>
              <a:rPr lang="en-US" sz="2000" dirty="0">
                <a:ea typeface="Helvetica Neue" charset="0"/>
                <a:cs typeface="Helvetica Neue" charset="0"/>
              </a:rPr>
              <a:t> ETC </a:t>
            </a:r>
            <a:r>
              <a:rPr lang="en-US" sz="2000" dirty="0">
                <a:solidFill>
                  <a:srgbClr val="FF0000"/>
                </a:solidFill>
                <a:ea typeface="Helvetica Neue" charset="0"/>
                <a:cs typeface="Helvetica Neue" charset="0"/>
              </a:rPr>
              <a:t>outperforms the state-of-the-art baseline </a:t>
            </a:r>
            <a:r>
              <a:rPr lang="en-US" sz="2000" dirty="0">
                <a:ea typeface="Helvetica Neue" charset="0"/>
                <a:cs typeface="Helvetica Neue" charset="0"/>
              </a:rPr>
              <a:t>on all different applications</a:t>
            </a:r>
            <a:endParaRPr lang="en-US" sz="2000" dirty="0">
              <a:solidFill>
                <a:srgbClr val="FF0000"/>
              </a:solidFill>
              <a:ea typeface="Helvetica Neue" charset="0"/>
              <a:cs typeface="Helvetica Neue" charset="0"/>
            </a:endParaRPr>
          </a:p>
          <a:p>
            <a:pPr>
              <a:lnSpc>
                <a:spcPct val="120000"/>
              </a:lnSpc>
            </a:pPr>
            <a:endParaRPr lang="en-US" sz="2200" dirty="0">
              <a:ea typeface="Helvetica Neue" charset="0"/>
              <a:cs typeface="Helvetica Neue" charset="0"/>
            </a:endParaRPr>
          </a:p>
        </p:txBody>
      </p:sp>
      <p:sp>
        <p:nvSpPr>
          <p:cNvPr id="2" name="箭头: 右 1">
            <a:extLst>
              <a:ext uri="{FF2B5EF4-FFF2-40B4-BE49-F238E27FC236}">
                <a16:creationId xmlns:a16="http://schemas.microsoft.com/office/drawing/2014/main" id="{02607F8E-A9C6-4E3D-8F17-1E5E4E75A58E}"/>
              </a:ext>
            </a:extLst>
          </p:cNvPr>
          <p:cNvSpPr/>
          <p:nvPr/>
        </p:nvSpPr>
        <p:spPr>
          <a:xfrm>
            <a:off x="1026941" y="2982352"/>
            <a:ext cx="414997" cy="2250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箭头: 右 3">
            <a:extLst>
              <a:ext uri="{FF2B5EF4-FFF2-40B4-BE49-F238E27FC236}">
                <a16:creationId xmlns:a16="http://schemas.microsoft.com/office/drawing/2014/main" id="{47291D7F-3FA2-409E-9198-0997652F78A9}"/>
              </a:ext>
            </a:extLst>
          </p:cNvPr>
          <p:cNvSpPr/>
          <p:nvPr/>
        </p:nvSpPr>
        <p:spPr>
          <a:xfrm>
            <a:off x="3709768" y="4797084"/>
            <a:ext cx="400929"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箭头: 右 7">
            <a:extLst>
              <a:ext uri="{FF2B5EF4-FFF2-40B4-BE49-F238E27FC236}">
                <a16:creationId xmlns:a16="http://schemas.microsoft.com/office/drawing/2014/main" id="{AE03B70C-E09F-4AA4-9EA9-C562B4FECA83}"/>
              </a:ext>
            </a:extLst>
          </p:cNvPr>
          <p:cNvSpPr/>
          <p:nvPr/>
        </p:nvSpPr>
        <p:spPr>
          <a:xfrm>
            <a:off x="3714455" y="5153469"/>
            <a:ext cx="400929"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箭头: 右 8">
            <a:extLst>
              <a:ext uri="{FF2B5EF4-FFF2-40B4-BE49-F238E27FC236}">
                <a16:creationId xmlns:a16="http://schemas.microsoft.com/office/drawing/2014/main" id="{BA792C8B-3090-4B6C-881C-BFC281C0EFE7}"/>
              </a:ext>
            </a:extLst>
          </p:cNvPr>
          <p:cNvSpPr/>
          <p:nvPr/>
        </p:nvSpPr>
        <p:spPr>
          <a:xfrm>
            <a:off x="3726175" y="5502820"/>
            <a:ext cx="400929" cy="914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灯片编号占位符 4">
            <a:extLst>
              <a:ext uri="{FF2B5EF4-FFF2-40B4-BE49-F238E27FC236}">
                <a16:creationId xmlns:a16="http://schemas.microsoft.com/office/drawing/2014/main" id="{2A4F167D-8EFE-40C8-80B2-234CDCF06B6B}"/>
              </a:ext>
            </a:extLst>
          </p:cNvPr>
          <p:cNvSpPr>
            <a:spLocks noGrp="1"/>
          </p:cNvSpPr>
          <p:nvPr>
            <p:ph type="sldNum" sz="quarter" idx="12"/>
          </p:nvPr>
        </p:nvSpPr>
        <p:spPr/>
        <p:txBody>
          <a:bodyPr/>
          <a:lstStyle/>
          <a:p>
            <a:fld id="{77AF78F1-1351-49FC-8CFD-3ED7E06BAC03}" type="slidenum">
              <a:rPr lang="en-US" smtClean="0"/>
              <a:t>85</a:t>
            </a:fld>
            <a:endParaRPr lang="en-US"/>
          </a:p>
        </p:txBody>
      </p:sp>
      <p:sp>
        <p:nvSpPr>
          <p:cNvPr id="17" name="Title 1">
            <a:extLst>
              <a:ext uri="{FF2B5EF4-FFF2-40B4-BE49-F238E27FC236}">
                <a16:creationId xmlns:a16="http://schemas.microsoft.com/office/drawing/2014/main" id="{012CC989-3B03-4E39-82CC-7179AE6611CE}"/>
              </a:ext>
            </a:extLst>
          </p:cNvPr>
          <p:cNvSpPr txBox="1">
            <a:spLocks/>
          </p:cNvSpPr>
          <p:nvPr/>
        </p:nvSpPr>
        <p:spPr>
          <a:xfrm>
            <a:off x="457200" y="130604"/>
            <a:ext cx="8229600" cy="8475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ETC: Summary</a:t>
            </a:r>
          </a:p>
        </p:txBody>
      </p:sp>
      <p:cxnSp>
        <p:nvCxnSpPr>
          <p:cNvPr id="18" name="Straight Connector 17">
            <a:extLst>
              <a:ext uri="{FF2B5EF4-FFF2-40B4-BE49-F238E27FC236}">
                <a16:creationId xmlns:a16="http://schemas.microsoft.com/office/drawing/2014/main" id="{79E69FF4-9B14-4EA7-873A-A13C07B77811}"/>
              </a:ext>
            </a:extLst>
          </p:cNvPr>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7557047"/>
      </p:ext>
    </p:extLst>
  </p:cSld>
  <p:clrMapOvr>
    <a:masterClrMapping/>
  </p:clrMapOvr>
  <mc:AlternateContent xmlns:mc="http://schemas.openxmlformats.org/markup-compatibility/2006" xmlns:p14="http://schemas.microsoft.com/office/powerpoint/2010/main">
    <mc:Choice Requires="p14">
      <p:transition spd="slow" p14:dur="2000" advTm="3726"/>
    </mc:Choice>
    <mc:Fallback xmlns="">
      <p:transition spd="slow" advTm="372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50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50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50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50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50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50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50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8" grpId="0" animBg="1"/>
      <p:bldP spid="9"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pPr algn="l"/>
            <a:r>
              <a:rPr lang="en-US" dirty="0"/>
              <a:t>Other Works</a:t>
            </a:r>
          </a:p>
        </p:txBody>
      </p:sp>
      <p:sp>
        <p:nvSpPr>
          <p:cNvPr id="3" name="Content Placeholder 2"/>
          <p:cNvSpPr>
            <a:spLocks noGrp="1"/>
          </p:cNvSpPr>
          <p:nvPr>
            <p:ph idx="1"/>
          </p:nvPr>
        </p:nvSpPr>
        <p:spPr>
          <a:xfrm>
            <a:off x="457200" y="1094944"/>
            <a:ext cx="8686800" cy="5675967"/>
          </a:xfrm>
        </p:spPr>
        <p:txBody>
          <a:bodyPr>
            <a:normAutofit fontScale="92500" lnSpcReduction="10000"/>
          </a:bodyPr>
          <a:lstStyle/>
          <a:p>
            <a:r>
              <a:rPr lang="en-US" sz="3000" b="1" dirty="0"/>
              <a:t>GPU Designs:</a:t>
            </a:r>
          </a:p>
          <a:p>
            <a:pPr lvl="1"/>
            <a:r>
              <a:rPr lang="en-US" sz="2600" dirty="0"/>
              <a:t>Managing GPU concurrency</a:t>
            </a:r>
          </a:p>
          <a:p>
            <a:pPr lvl="2"/>
            <a:r>
              <a:rPr lang="en-US" i="1" dirty="0" err="1"/>
              <a:t>Kayiran</a:t>
            </a:r>
            <a:r>
              <a:rPr lang="en-US" i="1" dirty="0"/>
              <a:t> et al., MICRO’14</a:t>
            </a:r>
          </a:p>
          <a:p>
            <a:pPr lvl="1"/>
            <a:r>
              <a:rPr lang="en-US" sz="2600" dirty="0"/>
              <a:t>Improving GPU efficiency</a:t>
            </a:r>
          </a:p>
          <a:p>
            <a:pPr lvl="2"/>
            <a:r>
              <a:rPr lang="en-US" i="1" dirty="0" err="1"/>
              <a:t>Vijaykumar</a:t>
            </a:r>
            <a:r>
              <a:rPr lang="en-US" i="1" dirty="0"/>
              <a:t> et al. ISCA’15</a:t>
            </a:r>
          </a:p>
          <a:p>
            <a:pPr lvl="2"/>
            <a:r>
              <a:rPr lang="en-US" i="1" dirty="0" err="1"/>
              <a:t>Kayiran</a:t>
            </a:r>
            <a:r>
              <a:rPr lang="en-US" i="1" dirty="0"/>
              <a:t> et al., PACT ’16</a:t>
            </a:r>
          </a:p>
          <a:p>
            <a:pPr lvl="2"/>
            <a:r>
              <a:rPr lang="en-US" i="1" dirty="0" err="1"/>
              <a:t>Sadrosarati</a:t>
            </a:r>
            <a:r>
              <a:rPr lang="en-US" i="1" dirty="0"/>
              <a:t> et al., ASPLOS’18</a:t>
            </a:r>
          </a:p>
          <a:p>
            <a:r>
              <a:rPr lang="en-US" sz="3000" b="1" dirty="0"/>
              <a:t>DRAM Designs:</a:t>
            </a:r>
          </a:p>
          <a:p>
            <a:pPr lvl="1"/>
            <a:r>
              <a:rPr lang="en-US" sz="2600" dirty="0"/>
              <a:t>Low-latency DRAM</a:t>
            </a:r>
          </a:p>
          <a:p>
            <a:pPr lvl="2"/>
            <a:r>
              <a:rPr lang="en-US" i="1" dirty="0" err="1"/>
              <a:t>Seshadri</a:t>
            </a:r>
            <a:r>
              <a:rPr lang="en-US" i="1" dirty="0"/>
              <a:t> et al., MICRO ’13</a:t>
            </a:r>
          </a:p>
          <a:p>
            <a:pPr lvl="2"/>
            <a:r>
              <a:rPr lang="en-US" i="1" dirty="0"/>
              <a:t>Lee et al. PACT ’15</a:t>
            </a:r>
          </a:p>
          <a:p>
            <a:pPr lvl="2"/>
            <a:r>
              <a:rPr lang="en-US" i="1" dirty="0"/>
              <a:t>Lee et al., SIGMETRICS ’17</a:t>
            </a:r>
          </a:p>
          <a:p>
            <a:pPr lvl="1"/>
            <a:r>
              <a:rPr lang="en-US" sz="2600" dirty="0"/>
              <a:t>Processing-in-Memory</a:t>
            </a:r>
          </a:p>
          <a:p>
            <a:pPr lvl="2"/>
            <a:r>
              <a:rPr lang="en-US" i="1" dirty="0" err="1"/>
              <a:t>Boroumand</a:t>
            </a:r>
            <a:r>
              <a:rPr lang="en-US" i="1" dirty="0"/>
              <a:t> et al., ASPLOS’18</a:t>
            </a:r>
          </a:p>
          <a:p>
            <a:pPr lvl="2"/>
            <a:r>
              <a:rPr lang="en-US" i="1" dirty="0" err="1"/>
              <a:t>Boroumand</a:t>
            </a:r>
            <a:r>
              <a:rPr lang="en-US" i="1" dirty="0"/>
              <a:t> et al., ISCA’19</a:t>
            </a:r>
          </a:p>
          <a:p>
            <a:pPr lvl="1"/>
            <a:r>
              <a:rPr lang="en-US" sz="2600" dirty="0"/>
              <a:t>Hybrid memory</a:t>
            </a:r>
          </a:p>
          <a:p>
            <a:pPr lvl="2"/>
            <a:r>
              <a:rPr lang="en-US" i="1" dirty="0"/>
              <a:t>Yoon et al., ICCD’12</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86</a:t>
            </a:fld>
            <a:endParaRPr lang="en-US"/>
          </a:p>
        </p:txBody>
      </p:sp>
    </p:spTree>
    <p:extLst>
      <p:ext uri="{BB962C8B-B14F-4D97-AF65-F5344CB8AC3E}">
        <p14:creationId xmlns:p14="http://schemas.microsoft.com/office/powerpoint/2010/main" val="474725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4" end="14"/>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5" end="15"/>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Other Works</a:t>
            </a:r>
          </a:p>
        </p:txBody>
      </p:sp>
      <p:sp>
        <p:nvSpPr>
          <p:cNvPr id="3" name="Content Placeholder 2"/>
          <p:cNvSpPr>
            <a:spLocks noGrp="1"/>
          </p:cNvSpPr>
          <p:nvPr>
            <p:ph idx="1"/>
          </p:nvPr>
        </p:nvSpPr>
        <p:spPr>
          <a:xfrm>
            <a:off x="457200" y="1094944"/>
            <a:ext cx="8686800" cy="5517543"/>
          </a:xfrm>
        </p:spPr>
        <p:txBody>
          <a:bodyPr>
            <a:normAutofit/>
          </a:bodyPr>
          <a:lstStyle/>
          <a:p>
            <a:r>
              <a:rPr lang="en-US" sz="3000" b="1" dirty="0"/>
              <a:t>Network-on-chip Designs:</a:t>
            </a:r>
          </a:p>
          <a:p>
            <a:pPr lvl="1"/>
            <a:r>
              <a:rPr lang="en-US" sz="2600" dirty="0"/>
              <a:t>Energy efficient on-chip network design </a:t>
            </a:r>
          </a:p>
          <a:p>
            <a:pPr lvl="2"/>
            <a:r>
              <a:rPr lang="en-US" i="1" dirty="0" err="1"/>
              <a:t>Fallin</a:t>
            </a:r>
            <a:r>
              <a:rPr lang="en-US" i="1" dirty="0"/>
              <a:t> et al., NOCs ’12</a:t>
            </a:r>
          </a:p>
          <a:p>
            <a:pPr lvl="2"/>
            <a:r>
              <a:rPr lang="en-US" i="1" dirty="0"/>
              <a:t>Chang et al., SBAC-PAD ’12</a:t>
            </a:r>
          </a:p>
          <a:p>
            <a:pPr lvl="2"/>
            <a:r>
              <a:rPr lang="en-US" i="1" dirty="0"/>
              <a:t>Das et al., HPCA’13</a:t>
            </a:r>
          </a:p>
          <a:p>
            <a:pPr lvl="2"/>
            <a:r>
              <a:rPr lang="en-US" i="1" dirty="0" err="1"/>
              <a:t>Ausavarungnirun</a:t>
            </a:r>
            <a:r>
              <a:rPr lang="en-US" i="1" dirty="0"/>
              <a:t> et al., SBAC-PAD’14,</a:t>
            </a:r>
          </a:p>
          <a:p>
            <a:pPr lvl="2"/>
            <a:r>
              <a:rPr lang="en-US" i="1" dirty="0"/>
              <a:t>Ausavarungnirun et al., PARCO ’16</a:t>
            </a:r>
          </a:p>
          <a:p>
            <a:pPr lvl="2"/>
            <a:r>
              <a:rPr lang="en-US" i="1" dirty="0" err="1"/>
              <a:t>Sadrosarati</a:t>
            </a:r>
            <a:r>
              <a:rPr lang="en-US" i="1" dirty="0"/>
              <a:t> et al., ACM TACO’18</a:t>
            </a:r>
          </a:p>
          <a:p>
            <a:pPr lvl="1"/>
            <a:r>
              <a:rPr lang="en-US" dirty="0"/>
              <a:t>Scalable </a:t>
            </a:r>
            <a:r>
              <a:rPr lang="en-US" dirty="0" err="1"/>
              <a:t>NoC</a:t>
            </a:r>
            <a:r>
              <a:rPr lang="en-US" dirty="0"/>
              <a:t> design</a:t>
            </a:r>
          </a:p>
          <a:p>
            <a:pPr lvl="2"/>
            <a:r>
              <a:rPr lang="en-US" i="1" dirty="0" err="1"/>
              <a:t>Besta</a:t>
            </a:r>
            <a:r>
              <a:rPr lang="en-US" i="1" dirty="0"/>
              <a:t> et al., ASPLOS’18</a:t>
            </a:r>
          </a:p>
          <a:p>
            <a:pPr lvl="1"/>
            <a:r>
              <a:rPr lang="en-US" sz="2600" dirty="0"/>
              <a:t>Handling faults in on-chip network </a:t>
            </a:r>
          </a:p>
          <a:p>
            <a:pPr lvl="2"/>
            <a:r>
              <a:rPr lang="en-US" i="1" dirty="0"/>
              <a:t>Fattah et al.</a:t>
            </a:r>
            <a:r>
              <a:rPr lang="en-US" dirty="0"/>
              <a:t>, </a:t>
            </a:r>
            <a:r>
              <a:rPr lang="en-US" i="1" dirty="0" err="1"/>
              <a:t>NoCs</a:t>
            </a:r>
            <a:r>
              <a:rPr lang="en-US" i="1" dirty="0"/>
              <a:t> ‘15</a:t>
            </a:r>
            <a:endParaRPr lang="en-US" dirty="0"/>
          </a:p>
          <a:p>
            <a:pPr lvl="1">
              <a:buNone/>
            </a:pPr>
            <a:endParaRPr lang="en-US" sz="1000" dirty="0"/>
          </a:p>
          <a:p>
            <a:r>
              <a:rPr lang="en-US" sz="3000" b="1" dirty="0"/>
              <a:t>Many other ongoing topics</a:t>
            </a:r>
            <a:endParaRPr lang="en-US" i="1"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87</a:t>
            </a:fld>
            <a:endParaRPr lang="en-US"/>
          </a:p>
        </p:txBody>
      </p:sp>
    </p:spTree>
    <p:extLst>
      <p:ext uri="{BB962C8B-B14F-4D97-AF65-F5344CB8AC3E}">
        <p14:creationId xmlns:p14="http://schemas.microsoft.com/office/powerpoint/2010/main" val="422321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Acknowledgements</a:t>
            </a:r>
          </a:p>
        </p:txBody>
      </p:sp>
      <p:sp>
        <p:nvSpPr>
          <p:cNvPr id="3" name="Content Placeholder 2"/>
          <p:cNvSpPr>
            <a:spLocks noGrp="1"/>
          </p:cNvSpPr>
          <p:nvPr>
            <p:ph idx="1"/>
          </p:nvPr>
        </p:nvSpPr>
        <p:spPr>
          <a:xfrm>
            <a:off x="457200" y="1094944"/>
            <a:ext cx="8686800" cy="5517543"/>
          </a:xfrm>
        </p:spPr>
        <p:txBody>
          <a:bodyPr>
            <a:normAutofit/>
          </a:bodyPr>
          <a:lstStyle/>
          <a:p>
            <a:r>
              <a:rPr lang="en-US" sz="2400" dirty="0" err="1"/>
              <a:t>Onur</a:t>
            </a:r>
            <a:r>
              <a:rPr lang="en-US" sz="2400" dirty="0"/>
              <a:t> </a:t>
            </a:r>
            <a:r>
              <a:rPr lang="en-US" sz="2400" dirty="0" err="1"/>
              <a:t>Mutlu</a:t>
            </a:r>
            <a:r>
              <a:rPr lang="en-US" sz="2400" dirty="0"/>
              <a:t> and SAFARI Research Group</a:t>
            </a:r>
          </a:p>
          <a:p>
            <a:r>
              <a:rPr lang="en-US" sz="2400" dirty="0"/>
              <a:t>Gabriel H. </a:t>
            </a:r>
            <a:r>
              <a:rPr lang="en-US" sz="2400" dirty="0" err="1"/>
              <a:t>Loh</a:t>
            </a:r>
            <a:endParaRPr lang="en-US" sz="2400" dirty="0"/>
          </a:p>
          <a:p>
            <a:r>
              <a:rPr lang="en-US" sz="2400" dirty="0"/>
              <a:t>Christopher Rossbach and SCEA Research Group</a:t>
            </a:r>
          </a:p>
          <a:p>
            <a:r>
              <a:rPr lang="en-US" sz="2400" dirty="0"/>
              <a:t>VMware, AMD, Intel, NVIDIA, SRC</a:t>
            </a:r>
          </a:p>
          <a:p>
            <a:endParaRPr lang="en-US" sz="2400" dirty="0"/>
          </a:p>
          <a:p>
            <a:r>
              <a:rPr lang="en-US" sz="2400" b="1" dirty="0"/>
              <a:t>Colleagues:</a:t>
            </a:r>
            <a:r>
              <a:rPr lang="en-US" sz="2400" dirty="0"/>
              <a:t> </a:t>
            </a:r>
            <a:r>
              <a:rPr lang="en-US" sz="2400" dirty="0" err="1"/>
              <a:t>Jishen</a:t>
            </a:r>
            <a:r>
              <a:rPr lang="en-US" sz="2400" dirty="0"/>
              <a:t> Zhao, </a:t>
            </a:r>
            <a:r>
              <a:rPr lang="en-US" sz="2400" dirty="0" err="1"/>
              <a:t>Donghyuk</a:t>
            </a:r>
            <a:r>
              <a:rPr lang="en-US" sz="2400" dirty="0"/>
              <a:t> Lee, Vivek Seshadri,       Lavanya Subramanian, Kevin Chang, Chris </a:t>
            </a:r>
            <a:r>
              <a:rPr lang="en-US" sz="2400" dirty="0" err="1"/>
              <a:t>Fallin</a:t>
            </a:r>
            <a:r>
              <a:rPr lang="en-US" sz="2400" dirty="0"/>
              <a:t>, Justin Meza, </a:t>
            </a:r>
            <a:r>
              <a:rPr lang="en-US" sz="2400" dirty="0" err="1"/>
              <a:t>Hanbin</a:t>
            </a:r>
            <a:r>
              <a:rPr lang="en-US" sz="2400" dirty="0"/>
              <a:t> Yoon, Samira Khan, Maciej </a:t>
            </a:r>
            <a:r>
              <a:rPr lang="en-US" sz="2400" dirty="0" err="1"/>
              <a:t>Besta</a:t>
            </a:r>
            <a:r>
              <a:rPr lang="en-US" sz="2400" dirty="0"/>
              <a:t>, </a:t>
            </a:r>
            <a:r>
              <a:rPr lang="en-US" sz="2400" dirty="0" err="1"/>
              <a:t>Reetu</a:t>
            </a:r>
            <a:r>
              <a:rPr lang="en-US" sz="2400" dirty="0"/>
              <a:t> Das,             </a:t>
            </a:r>
            <a:r>
              <a:rPr lang="en-US" sz="2400" dirty="0" err="1"/>
              <a:t>Saugata</a:t>
            </a:r>
            <a:r>
              <a:rPr lang="en-US" sz="2400" dirty="0"/>
              <a:t> Ghose, </a:t>
            </a:r>
            <a:r>
              <a:rPr lang="en-US" sz="2400" dirty="0" err="1"/>
              <a:t>Adwait</a:t>
            </a:r>
            <a:r>
              <a:rPr lang="en-US" sz="2400" dirty="0"/>
              <a:t> Jog, </a:t>
            </a:r>
            <a:r>
              <a:rPr lang="en-US" sz="2400" dirty="0" err="1"/>
              <a:t>Onur</a:t>
            </a:r>
            <a:r>
              <a:rPr lang="en-US" sz="2400" dirty="0"/>
              <a:t> </a:t>
            </a:r>
            <a:r>
              <a:rPr lang="en-US" sz="2400" dirty="0" err="1"/>
              <a:t>Kayiran</a:t>
            </a:r>
            <a:r>
              <a:rPr lang="en-US" sz="2400" dirty="0"/>
              <a:t>, Mohammad Fattah, Anup Das, and many others</a:t>
            </a:r>
          </a:p>
          <a:p>
            <a:endParaRPr lang="en-US" sz="2400" dirty="0"/>
          </a:p>
          <a:p>
            <a:r>
              <a:rPr lang="en-US" sz="2400" b="1" dirty="0"/>
              <a:t>Student Mentees: </a:t>
            </a:r>
            <a:r>
              <a:rPr lang="en-US" sz="2400" dirty="0"/>
              <a:t>Chen Li, </a:t>
            </a:r>
            <a:r>
              <a:rPr lang="en-US" sz="2400" dirty="0" err="1"/>
              <a:t>Damla</a:t>
            </a:r>
            <a:r>
              <a:rPr lang="en-US" sz="2400" dirty="0"/>
              <a:t> </a:t>
            </a:r>
            <a:r>
              <a:rPr lang="en-US" sz="2400" dirty="0" err="1"/>
              <a:t>Senol</a:t>
            </a:r>
            <a:r>
              <a:rPr lang="en-US" sz="2400" dirty="0"/>
              <a:t>, </a:t>
            </a:r>
            <a:r>
              <a:rPr lang="en-US" sz="2400" dirty="0" err="1"/>
              <a:t>Amirali</a:t>
            </a:r>
            <a:r>
              <a:rPr lang="en-US" sz="2400" dirty="0"/>
              <a:t> </a:t>
            </a:r>
            <a:r>
              <a:rPr lang="en-US" sz="2400" dirty="0" err="1"/>
              <a:t>Boroumand</a:t>
            </a:r>
            <a:r>
              <a:rPr lang="en-US" sz="2400" dirty="0"/>
              <a:t>,      Hui Shi, Xiao Liu, Adarsha Balaji, Taha </a:t>
            </a:r>
            <a:r>
              <a:rPr lang="en-US" sz="2400" dirty="0" err="1"/>
              <a:t>Shahroodi</a:t>
            </a:r>
            <a:endParaRPr lang="en-US" sz="2400"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88</a:t>
            </a:fld>
            <a:endParaRPr lang="en-US"/>
          </a:p>
        </p:txBody>
      </p:sp>
    </p:spTree>
    <p:extLst>
      <p:ext uri="{BB962C8B-B14F-4D97-AF65-F5344CB8AC3E}">
        <p14:creationId xmlns:p14="http://schemas.microsoft.com/office/powerpoint/2010/main" val="1280234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lstStyle/>
          <a:p>
            <a:r>
              <a:rPr lang="en-US" dirty="0"/>
              <a:t>About SSE at TGGS</a:t>
            </a:r>
          </a:p>
        </p:txBody>
      </p:sp>
      <p:sp>
        <p:nvSpPr>
          <p:cNvPr id="3" name="Content Placeholder 2"/>
          <p:cNvSpPr>
            <a:spLocks noGrp="1"/>
          </p:cNvSpPr>
          <p:nvPr>
            <p:ph idx="1"/>
          </p:nvPr>
        </p:nvSpPr>
        <p:spPr>
          <a:xfrm>
            <a:off x="457200" y="1094944"/>
            <a:ext cx="8686800" cy="5517543"/>
          </a:xfrm>
        </p:spPr>
        <p:txBody>
          <a:bodyPr>
            <a:normAutofit fontScale="92500" lnSpcReduction="20000"/>
          </a:bodyPr>
          <a:lstStyle/>
          <a:p>
            <a:r>
              <a:rPr lang="en-US" sz="2400" dirty="0"/>
              <a:t>Collaboration between KMUTNB and RWTH Aachen</a:t>
            </a:r>
          </a:p>
          <a:p>
            <a:pPr lvl="1"/>
            <a:r>
              <a:rPr lang="en-US" sz="2000" dirty="0"/>
              <a:t>Double degree</a:t>
            </a:r>
          </a:p>
          <a:p>
            <a:pPr lvl="1"/>
            <a:r>
              <a:rPr lang="en-US" sz="2000" dirty="0"/>
              <a:t>Invited lecturers from RWTH Aachen</a:t>
            </a:r>
          </a:p>
          <a:p>
            <a:pPr lvl="1"/>
            <a:r>
              <a:rPr lang="en-US" sz="2000" dirty="0"/>
              <a:t>Industry oriented</a:t>
            </a:r>
          </a:p>
          <a:p>
            <a:r>
              <a:rPr lang="en-US" sz="2400" dirty="0"/>
              <a:t>MS and PhD degrees</a:t>
            </a:r>
          </a:p>
          <a:p>
            <a:pPr lvl="1"/>
            <a:r>
              <a:rPr lang="en-US" sz="2000" dirty="0"/>
              <a:t>Tuition fee waiving for excellent students</a:t>
            </a:r>
          </a:p>
          <a:p>
            <a:r>
              <a:rPr lang="en-US" sz="2400" dirty="0"/>
              <a:t>DAAD scholarship for foreign students</a:t>
            </a:r>
          </a:p>
          <a:p>
            <a:pPr lvl="1"/>
            <a:r>
              <a:rPr lang="en-US" sz="2000" dirty="0"/>
              <a:t>More information at: </a:t>
            </a:r>
            <a:r>
              <a:rPr lang="en-US" sz="2000" dirty="0">
                <a:hlinkClick r:id="rId3"/>
              </a:rPr>
              <a:t>https://tggs.kmutnb.ac.th/scholarships/</a:t>
            </a:r>
            <a:endParaRPr lang="en-US" sz="2400" dirty="0"/>
          </a:p>
          <a:p>
            <a:r>
              <a:rPr lang="en-US" sz="2400" dirty="0"/>
              <a:t>Very high </a:t>
            </a:r>
            <a:r>
              <a:rPr lang="en-US" sz="2400" dirty="0" err="1"/>
              <a:t>faculty:student</a:t>
            </a:r>
            <a:r>
              <a:rPr lang="en-US" sz="2400" dirty="0"/>
              <a:t> ratio (~1:3)</a:t>
            </a:r>
          </a:p>
          <a:p>
            <a:endParaRPr lang="en-US" sz="900" dirty="0"/>
          </a:p>
          <a:p>
            <a:r>
              <a:rPr lang="en-US" sz="2400" dirty="0"/>
              <a:t>SSE Program</a:t>
            </a:r>
          </a:p>
          <a:p>
            <a:pPr lvl="1"/>
            <a:r>
              <a:rPr lang="en-US" sz="2000" dirty="0"/>
              <a:t>Computer Architecture (me)</a:t>
            </a:r>
          </a:p>
          <a:p>
            <a:pPr lvl="1"/>
            <a:r>
              <a:rPr lang="en-US" sz="2000" dirty="0"/>
              <a:t>Data analytic</a:t>
            </a:r>
          </a:p>
          <a:p>
            <a:pPr lvl="1"/>
            <a:r>
              <a:rPr lang="en-US" sz="2000" dirty="0"/>
              <a:t>CAD and VLSI</a:t>
            </a:r>
          </a:p>
          <a:p>
            <a:pPr lvl="1"/>
            <a:r>
              <a:rPr lang="en-US" sz="2000" dirty="0"/>
              <a:t>High-performance computing</a:t>
            </a:r>
          </a:p>
          <a:p>
            <a:pPr lvl="1"/>
            <a:r>
              <a:rPr lang="en-US" sz="2000" dirty="0"/>
              <a:t>Computer vision</a:t>
            </a:r>
          </a:p>
          <a:p>
            <a:endParaRPr lang="en-US" sz="900" dirty="0"/>
          </a:p>
          <a:p>
            <a:r>
              <a:rPr lang="en-US" sz="2400" dirty="0"/>
              <a:t>Apply at: </a:t>
            </a:r>
            <a:r>
              <a:rPr lang="en-US" sz="2400" dirty="0">
                <a:hlinkClick r:id="rId4"/>
              </a:rPr>
              <a:t>https://tggs.kmutnb.ac.th/apply-now/</a:t>
            </a:r>
            <a:endParaRPr lang="en-US" sz="2400" dirty="0"/>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89</a:t>
            </a:fld>
            <a:endParaRPr lang="en-US"/>
          </a:p>
        </p:txBody>
      </p:sp>
    </p:spTree>
    <p:extLst>
      <p:ext uri="{BB962C8B-B14F-4D97-AF65-F5344CB8AC3E}">
        <p14:creationId xmlns:p14="http://schemas.microsoft.com/office/powerpoint/2010/main" val="295030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4" end="14"/>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0604"/>
            <a:ext cx="8229600" cy="847546"/>
          </a:xfrm>
        </p:spPr>
        <p:txBody>
          <a:bodyPr>
            <a:normAutofit fontScale="90000"/>
          </a:bodyPr>
          <a:lstStyle/>
          <a:p>
            <a:pPr algn="l"/>
            <a:r>
              <a:rPr lang="en-US" dirty="0"/>
              <a:t>Redesigning GPU Memory Hierarchy</a:t>
            </a:r>
          </a:p>
        </p:txBody>
      </p:sp>
      <p:cxnSp>
        <p:nvCxnSpPr>
          <p:cNvPr id="5" name="Straight Connector 4"/>
          <p:cNvCxnSpPr/>
          <p:nvPr/>
        </p:nvCxnSpPr>
        <p:spPr>
          <a:xfrm>
            <a:off x="457200" y="979365"/>
            <a:ext cx="8229600" cy="0"/>
          </a:xfrm>
          <a:prstGeom prst="line">
            <a:avLst/>
          </a:prstGeom>
          <a:ln w="38100" cmpd="sng">
            <a:solidFill>
              <a:schemeClr val="tx1"/>
            </a:solidFill>
            <a:bevel/>
          </a:ln>
        </p:spPr>
        <p:style>
          <a:lnRef idx="2">
            <a:schemeClr val="accent1"/>
          </a:lnRef>
          <a:fillRef idx="0">
            <a:schemeClr val="accent1"/>
          </a:fillRef>
          <a:effectRef idx="1">
            <a:schemeClr val="accent1"/>
          </a:effectRef>
          <a:fontRef idx="minor">
            <a:schemeClr val="tx1"/>
          </a:fontRef>
        </p:style>
      </p:cxnSp>
      <p:sp>
        <p:nvSpPr>
          <p:cNvPr id="4" name="Slide Number Placeholder 3"/>
          <p:cNvSpPr>
            <a:spLocks noGrp="1"/>
          </p:cNvSpPr>
          <p:nvPr>
            <p:ph type="sldNum" sz="quarter" idx="12"/>
          </p:nvPr>
        </p:nvSpPr>
        <p:spPr/>
        <p:txBody>
          <a:bodyPr/>
          <a:lstStyle/>
          <a:p>
            <a:fld id="{9E8CE333-791E-B247-B0D8-81D7ACF2F196}" type="slidenum">
              <a:rPr lang="en-US" smtClean="0"/>
              <a:pPr/>
              <a:t>9</a:t>
            </a:fld>
            <a:endParaRPr lang="en-US"/>
          </a:p>
        </p:txBody>
      </p:sp>
      <p:sp>
        <p:nvSpPr>
          <p:cNvPr id="9" name="Content Placeholder 2">
            <a:extLst>
              <a:ext uri="{FF2B5EF4-FFF2-40B4-BE49-F238E27FC236}">
                <a16:creationId xmlns:a16="http://schemas.microsoft.com/office/drawing/2014/main" id="{E2351B68-541E-47B4-AB52-069B9466C14E}"/>
              </a:ext>
            </a:extLst>
          </p:cNvPr>
          <p:cNvSpPr txBox="1">
            <a:spLocks/>
          </p:cNvSpPr>
          <p:nvPr/>
        </p:nvSpPr>
        <p:spPr>
          <a:xfrm>
            <a:off x="457199" y="1094944"/>
            <a:ext cx="8795657" cy="55175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Memory divergence at the caches and the main memory</a:t>
            </a:r>
          </a:p>
          <a:p>
            <a:pPr lvl="1"/>
            <a:endParaRPr lang="en-US" sz="1200" dirty="0"/>
          </a:p>
          <a:p>
            <a:r>
              <a:rPr lang="en-US" dirty="0"/>
              <a:t>Interference at the main memory</a:t>
            </a:r>
          </a:p>
          <a:p>
            <a:endParaRPr lang="en-US" sz="1200" dirty="0"/>
          </a:p>
          <a:p>
            <a:r>
              <a:rPr lang="en-US" dirty="0"/>
              <a:t>Limited TLB reach and high address translation latency</a:t>
            </a:r>
          </a:p>
          <a:p>
            <a:endParaRPr lang="en-US" sz="1200" dirty="0"/>
          </a:p>
          <a:p>
            <a:r>
              <a:rPr lang="en-US" dirty="0"/>
              <a:t>High latency CPU-GPU data transfer</a:t>
            </a:r>
          </a:p>
          <a:p>
            <a:endParaRPr lang="en-US" dirty="0"/>
          </a:p>
        </p:txBody>
      </p:sp>
    </p:spTree>
    <p:extLst>
      <p:ext uri="{BB962C8B-B14F-4D97-AF65-F5344CB8AC3E}">
        <p14:creationId xmlns:p14="http://schemas.microsoft.com/office/powerpoint/2010/main" val="1046995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0" y="-48986"/>
            <a:ext cx="9144000" cy="2136140"/>
          </a:xfrm>
          <a:prstGeom prst="rect">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0" y="160159"/>
            <a:ext cx="9144000" cy="1470025"/>
          </a:xfrm>
          <a:effectLst/>
        </p:spPr>
        <p:txBody>
          <a:bodyPr>
            <a:noAutofit/>
          </a:bodyPr>
          <a:lstStyle/>
          <a:p>
            <a:r>
              <a:rPr lang="en-US" sz="3750" b="1" dirty="0">
                <a:solidFill>
                  <a:schemeClr val="accent6">
                    <a:lumMod val="50000"/>
                  </a:schemeClr>
                </a:solidFill>
                <a:latin typeface="+mn-lt"/>
              </a:rPr>
              <a:t>High-performance Memory Hierarchy Design </a:t>
            </a:r>
            <a:br>
              <a:rPr lang="en-US" sz="3750" b="1" dirty="0">
                <a:solidFill>
                  <a:schemeClr val="accent6">
                    <a:lumMod val="50000"/>
                  </a:schemeClr>
                </a:solidFill>
                <a:latin typeface="+mn-lt"/>
              </a:rPr>
            </a:br>
            <a:r>
              <a:rPr lang="en-US" sz="3750" b="1" dirty="0">
                <a:solidFill>
                  <a:schemeClr val="accent6">
                    <a:lumMod val="50000"/>
                  </a:schemeClr>
                </a:solidFill>
                <a:latin typeface="+mn-lt"/>
              </a:rPr>
              <a:t>for Throughput Processors</a:t>
            </a:r>
          </a:p>
        </p:txBody>
      </p:sp>
      <p:sp>
        <p:nvSpPr>
          <p:cNvPr id="8" name="Subtitle 2">
            <a:extLst>
              <a:ext uri="{FF2B5EF4-FFF2-40B4-BE49-F238E27FC236}">
                <a16:creationId xmlns:a16="http://schemas.microsoft.com/office/drawing/2014/main" id="{B7E4C29E-76F9-4DB4-B096-57B6DCF1471E}"/>
              </a:ext>
            </a:extLst>
          </p:cNvPr>
          <p:cNvSpPr>
            <a:spLocks noGrp="1"/>
          </p:cNvSpPr>
          <p:nvPr>
            <p:ph type="subTitle" idx="1"/>
          </p:nvPr>
        </p:nvSpPr>
        <p:spPr>
          <a:xfrm>
            <a:off x="1" y="2189332"/>
            <a:ext cx="9144000" cy="3989417"/>
          </a:xfrm>
        </p:spPr>
        <p:txBody>
          <a:bodyPr>
            <a:normAutofit/>
          </a:bodyPr>
          <a:lstStyle/>
          <a:p>
            <a:r>
              <a:rPr lang="en-US" sz="4000" b="1" i="1" dirty="0">
                <a:solidFill>
                  <a:schemeClr val="tx1"/>
                </a:solidFill>
              </a:rPr>
              <a:t>Rachata </a:t>
            </a:r>
            <a:r>
              <a:rPr lang="en-US" sz="4000" b="1" i="1" dirty="0"/>
              <a:t>Ausavarungnirun</a:t>
            </a:r>
          </a:p>
          <a:p>
            <a:r>
              <a:rPr lang="en-US" sz="3000" dirty="0">
                <a:hlinkClick r:id="rId3"/>
              </a:rPr>
              <a:t>https://rausavar.github.io/</a:t>
            </a:r>
            <a:endParaRPr lang="en-US" sz="3000" b="1" dirty="0"/>
          </a:p>
          <a:p>
            <a:endParaRPr lang="en-US" sz="500" b="1" i="1" dirty="0">
              <a:solidFill>
                <a:schemeClr val="tx1"/>
              </a:solidFill>
            </a:endParaRPr>
          </a:p>
          <a:p>
            <a:r>
              <a:rPr lang="en-US" sz="2800" b="1" i="1" dirty="0"/>
              <a:t>Architecture Research Group</a:t>
            </a:r>
            <a:endParaRPr lang="en-US" sz="500" b="1" i="1" dirty="0">
              <a:solidFill>
                <a:schemeClr val="tx1"/>
              </a:solidFill>
            </a:endParaRPr>
          </a:p>
          <a:p>
            <a:r>
              <a:rPr lang="en-US" sz="2800" b="1" i="1" dirty="0">
                <a:solidFill>
                  <a:schemeClr val="tx1"/>
                </a:solidFill>
              </a:rPr>
              <a:t>The </a:t>
            </a:r>
            <a:r>
              <a:rPr lang="en-US" sz="2800" b="1" i="1" dirty="0" err="1">
                <a:solidFill>
                  <a:schemeClr val="tx1"/>
                </a:solidFill>
              </a:rPr>
              <a:t>Sirindhorn</a:t>
            </a:r>
            <a:r>
              <a:rPr lang="en-US" sz="2800" b="1" i="1" dirty="0">
                <a:solidFill>
                  <a:schemeClr val="tx1"/>
                </a:solidFill>
              </a:rPr>
              <a:t> Thai-German Graduate Study, KMUTNB</a:t>
            </a:r>
          </a:p>
          <a:p>
            <a:endParaRPr lang="en-US" sz="2800" b="1" i="1" dirty="0">
              <a:solidFill>
                <a:schemeClr val="tx1"/>
              </a:solidFill>
            </a:endParaRPr>
          </a:p>
        </p:txBody>
      </p:sp>
      <p:pic>
        <p:nvPicPr>
          <p:cNvPr id="1030" name="Picture 6" descr="Image result for kmutnb">
            <a:extLst>
              <a:ext uri="{FF2B5EF4-FFF2-40B4-BE49-F238E27FC236}">
                <a16:creationId xmlns:a16="http://schemas.microsoft.com/office/drawing/2014/main" id="{F2602BD4-957A-47C2-8517-0994D5EC3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3320" y="4687271"/>
            <a:ext cx="1583134" cy="1869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tggs logo">
            <a:extLst>
              <a:ext uri="{FF2B5EF4-FFF2-40B4-BE49-F238E27FC236}">
                <a16:creationId xmlns:a16="http://schemas.microsoft.com/office/drawing/2014/main" id="{F203FD23-FF2A-4A06-882C-3778E596D1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174" y="4726444"/>
            <a:ext cx="3784020" cy="173244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cmu logo">
            <a:extLst>
              <a:ext uri="{FF2B5EF4-FFF2-40B4-BE49-F238E27FC236}">
                <a16:creationId xmlns:a16="http://schemas.microsoft.com/office/drawing/2014/main" id="{DF025F91-7462-4235-B270-36DB6DE826A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37914" y="5123068"/>
            <a:ext cx="1711502" cy="1112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41130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3|4|18.8|12.2"/>
</p:tagLst>
</file>

<file path=ppt/tags/tag10.xml><?xml version="1.0" encoding="utf-8"?>
<p:tagLst xmlns:a="http://schemas.openxmlformats.org/drawingml/2006/main" xmlns:r="http://schemas.openxmlformats.org/officeDocument/2006/relationships" xmlns:p="http://schemas.openxmlformats.org/presentationml/2006/main">
  <p:tag name="TIMING" val="|7.3|5.8"/>
</p:tagLst>
</file>

<file path=ppt/tags/tag11.xml><?xml version="1.0" encoding="utf-8"?>
<p:tagLst xmlns:a="http://schemas.openxmlformats.org/drawingml/2006/main" xmlns:r="http://schemas.openxmlformats.org/officeDocument/2006/relationships" xmlns:p="http://schemas.openxmlformats.org/presentationml/2006/main">
  <p:tag name="TIMING" val="|8|14.6|11.8|16.2"/>
</p:tagLst>
</file>

<file path=ppt/tags/tag12.xml><?xml version="1.0" encoding="utf-8"?>
<p:tagLst xmlns:a="http://schemas.openxmlformats.org/drawingml/2006/main" xmlns:r="http://schemas.openxmlformats.org/officeDocument/2006/relationships" xmlns:p="http://schemas.openxmlformats.org/presentationml/2006/main">
  <p:tag name="TIMING" val="|4.2|3.8|7.5|2.4|6.8"/>
</p:tagLst>
</file>

<file path=ppt/tags/tag13.xml><?xml version="1.0" encoding="utf-8"?>
<p:tagLst xmlns:a="http://schemas.openxmlformats.org/drawingml/2006/main" xmlns:r="http://schemas.openxmlformats.org/officeDocument/2006/relationships" xmlns:p="http://schemas.openxmlformats.org/presentationml/2006/main">
  <p:tag name="TIMING" val="|1|4|6|6.4"/>
</p:tagLst>
</file>

<file path=ppt/tags/tag14.xml><?xml version="1.0" encoding="utf-8"?>
<p:tagLst xmlns:a="http://schemas.openxmlformats.org/drawingml/2006/main" xmlns:r="http://schemas.openxmlformats.org/officeDocument/2006/relationships" xmlns:p="http://schemas.openxmlformats.org/presentationml/2006/main">
  <p:tag name="TIMING" val="|5.8|1.3|12.5|9.7|8.5|7.3"/>
</p:tagLst>
</file>

<file path=ppt/tags/tag15.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6.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7.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8.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19.xml><?xml version="1.0" encoding="utf-8"?>
<p:tagLst xmlns:a="http://schemas.openxmlformats.org/drawingml/2006/main" xmlns:r="http://schemas.openxmlformats.org/officeDocument/2006/relationships" xmlns:p="http://schemas.openxmlformats.org/presentationml/2006/main">
  <p:tag name="TIMING" val="|10.2|7.9|5.1|3.1|3.4|6|3.3|10.2"/>
</p:tagLst>
</file>

<file path=ppt/tags/tag2.xml><?xml version="1.0" encoding="utf-8"?>
<p:tagLst xmlns:a="http://schemas.openxmlformats.org/drawingml/2006/main" xmlns:r="http://schemas.openxmlformats.org/officeDocument/2006/relationships" xmlns:p="http://schemas.openxmlformats.org/presentationml/2006/main">
  <p:tag name="TIMING" val="|5.2|31.2|25.1|31"/>
</p:tagLst>
</file>

<file path=ppt/tags/tag20.xml><?xml version="1.0" encoding="utf-8"?>
<p:tagLst xmlns:a="http://schemas.openxmlformats.org/drawingml/2006/main" xmlns:r="http://schemas.openxmlformats.org/officeDocument/2006/relationships" xmlns:p="http://schemas.openxmlformats.org/presentationml/2006/main">
  <p:tag name="TIMING" val="|6|5.5|8.3|4.4|6.2"/>
</p:tagLst>
</file>

<file path=ppt/tags/tag21.xml><?xml version="1.0" encoding="utf-8"?>
<p:tagLst xmlns:a="http://schemas.openxmlformats.org/drawingml/2006/main" xmlns:r="http://schemas.openxmlformats.org/officeDocument/2006/relationships" xmlns:p="http://schemas.openxmlformats.org/presentationml/2006/main">
  <p:tag name="TIMING" val="|2|4.7|4.2|4.7|3.8"/>
</p:tagLst>
</file>

<file path=ppt/tags/tag22.xml><?xml version="1.0" encoding="utf-8"?>
<p:tagLst xmlns:a="http://schemas.openxmlformats.org/drawingml/2006/main" xmlns:r="http://schemas.openxmlformats.org/officeDocument/2006/relationships" xmlns:p="http://schemas.openxmlformats.org/presentationml/2006/main">
  <p:tag name="TIMING" val="|1.3|2.2|2.3|5.1"/>
</p:tagLst>
</file>

<file path=ppt/tags/tag23.xml><?xml version="1.0" encoding="utf-8"?>
<p:tagLst xmlns:a="http://schemas.openxmlformats.org/drawingml/2006/main" xmlns:r="http://schemas.openxmlformats.org/officeDocument/2006/relationships" xmlns:p="http://schemas.openxmlformats.org/presentationml/2006/main">
  <p:tag name="TIMING" val="|1|4.1|2|1.8|2.7|3.1|3.8|4.8|6.1"/>
</p:tagLst>
</file>

<file path=ppt/tags/tag24.xml><?xml version="1.0" encoding="utf-8"?>
<p:tagLst xmlns:a="http://schemas.openxmlformats.org/drawingml/2006/main" xmlns:r="http://schemas.openxmlformats.org/officeDocument/2006/relationships" xmlns:p="http://schemas.openxmlformats.org/presentationml/2006/main">
  <p:tag name="TIMING" val="|3.6|40.3|10.8|20.5"/>
</p:tagLst>
</file>

<file path=ppt/tags/tag3.xml><?xml version="1.0" encoding="utf-8"?>
<p:tagLst xmlns:a="http://schemas.openxmlformats.org/drawingml/2006/main" xmlns:r="http://schemas.openxmlformats.org/officeDocument/2006/relationships" xmlns:p="http://schemas.openxmlformats.org/presentationml/2006/main">
  <p:tag name="TIMING" val="|3.7|9.9|3.4|0.7|6.2|1"/>
</p:tagLst>
</file>

<file path=ppt/tags/tag4.xml><?xml version="1.0" encoding="utf-8"?>
<p:tagLst xmlns:a="http://schemas.openxmlformats.org/drawingml/2006/main" xmlns:r="http://schemas.openxmlformats.org/officeDocument/2006/relationships" xmlns:p="http://schemas.openxmlformats.org/presentationml/2006/main">
  <p:tag name="TIMING" val="|4.9|6.2|2.6|14.6|1.6|1.9|3.8|5.4|2|3.2"/>
</p:tagLst>
</file>

<file path=ppt/tags/tag5.xml><?xml version="1.0" encoding="utf-8"?>
<p:tagLst xmlns:a="http://schemas.openxmlformats.org/drawingml/2006/main" xmlns:r="http://schemas.openxmlformats.org/officeDocument/2006/relationships" xmlns:p="http://schemas.openxmlformats.org/presentationml/2006/main">
  <p:tag name="TIMING" val="|6.5|4.1|5.8|1.4"/>
</p:tagLst>
</file>

<file path=ppt/tags/tag6.xml><?xml version="1.0" encoding="utf-8"?>
<p:tagLst xmlns:a="http://schemas.openxmlformats.org/drawingml/2006/main" xmlns:r="http://schemas.openxmlformats.org/officeDocument/2006/relationships" xmlns:p="http://schemas.openxmlformats.org/presentationml/2006/main">
  <p:tag name="TIMING" val="|3.5|5.5|3.7|1.2|5.2|4.5"/>
</p:tagLst>
</file>

<file path=ppt/tags/tag7.xml><?xml version="1.0" encoding="utf-8"?>
<p:tagLst xmlns:a="http://schemas.openxmlformats.org/drawingml/2006/main" xmlns:r="http://schemas.openxmlformats.org/officeDocument/2006/relationships" xmlns:p="http://schemas.openxmlformats.org/presentationml/2006/main">
  <p:tag name="TIMING" val="|3.5|5.5|3.7|1.2|5.2|4.5"/>
</p:tagLst>
</file>

<file path=ppt/tags/tag8.xml><?xml version="1.0" encoding="utf-8"?>
<p:tagLst xmlns:a="http://schemas.openxmlformats.org/drawingml/2006/main" xmlns:r="http://schemas.openxmlformats.org/officeDocument/2006/relationships" xmlns:p="http://schemas.openxmlformats.org/presentationml/2006/main">
  <p:tag name="TIMING" val="|3.5|5.5|3.7|1.2|5.2|4.5"/>
</p:tagLst>
</file>

<file path=ppt/tags/tag9.xml><?xml version="1.0" encoding="utf-8"?>
<p:tagLst xmlns:a="http://schemas.openxmlformats.org/drawingml/2006/main" xmlns:r="http://schemas.openxmlformats.org/officeDocument/2006/relationships" xmlns:p="http://schemas.openxmlformats.org/presentationml/2006/main">
  <p:tag name="TIMING" val="|5.3|5.7"/>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6959</TotalTime>
  <Words>9090</Words>
  <Application>Microsoft Office PowerPoint</Application>
  <PresentationFormat>On-screen Show (4:3)</PresentationFormat>
  <Paragraphs>1849</Paragraphs>
  <Slides>90</Slides>
  <Notes>90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Calibri Light</vt:lpstr>
      <vt:lpstr>Helvetica</vt:lpstr>
      <vt:lpstr>Wingdings</vt:lpstr>
      <vt:lpstr>Office Theme</vt:lpstr>
      <vt:lpstr>High-performance Memory Hierarchy Design  for Throughput Processors</vt:lpstr>
      <vt:lpstr>GPU in Modern Systems</vt:lpstr>
      <vt:lpstr>Parallelism in GPU</vt:lpstr>
      <vt:lpstr>Memory Bottlenecks in the GPU </vt:lpstr>
      <vt:lpstr>Memory Bottlenecks in the GPU </vt:lpstr>
      <vt:lpstr>Memory Bottlenecks in the GPU </vt:lpstr>
      <vt:lpstr>Memory Bottlenecks in the GPU </vt:lpstr>
      <vt:lpstr>Memory Bottlenecks in the GPU </vt:lpstr>
      <vt:lpstr>Redesigning GPU Memory Hierarchy</vt:lpstr>
      <vt:lpstr>Redesigning GPU Memory Hierarchy</vt:lpstr>
      <vt:lpstr>Exploiting Inter-Warp Heterogeneity  to Improve GPGPU Performance</vt:lpstr>
      <vt:lpstr>Inefficiency: Memory Divergence</vt:lpstr>
      <vt:lpstr>Observation 1: Divergence Heterogeneity</vt:lpstr>
      <vt:lpstr>Observation 2: Stable Divergence Char.</vt:lpstr>
      <vt:lpstr>Observation 3: Queuing at L2 Banks</vt:lpstr>
      <vt:lpstr>Memory Divergence Correction</vt:lpstr>
      <vt:lpstr>Results: Performance of MeDiC</vt:lpstr>
      <vt:lpstr>MeDiC: Summary</vt:lpstr>
      <vt:lpstr>Redesigning GPU Memory Hierarchy</vt:lpstr>
      <vt:lpstr>Staged Memory Scheduling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Redesigning GPU Memory Hierarchy</vt:lpstr>
      <vt:lpstr>Mosaic: A GPU Memory Manager  with Application-Transparent Support  for Multiple Page Sizes</vt:lpstr>
      <vt:lpstr>Demands for Memory Protection in GPUs</vt:lpstr>
      <vt:lpstr>Virtual Memory on GPUs</vt:lpstr>
      <vt:lpstr>Trade-Off with Page Size</vt:lpstr>
      <vt:lpstr>Challenges with Multiple Page Sizes</vt:lpstr>
      <vt:lpstr>Desirable Allocation</vt:lpstr>
      <vt:lpstr>Mosaic Design Goals</vt:lpstr>
      <vt:lpstr>Mosaic</vt:lpstr>
      <vt:lpstr>Mosaic: Data Allocation</vt:lpstr>
      <vt:lpstr>Mosaic: Data Allocation</vt:lpstr>
      <vt:lpstr>Mosaic: Data Allocation</vt:lpstr>
      <vt:lpstr>Mosaic: Coalescing</vt:lpstr>
      <vt:lpstr>Mosaic: Coalescing</vt:lpstr>
      <vt:lpstr>Mosaic: Coalescing</vt:lpstr>
      <vt:lpstr>Mosaic: Data Deallocation</vt:lpstr>
      <vt:lpstr>Mosaic: Compaction</vt:lpstr>
      <vt:lpstr>Performance</vt:lpstr>
      <vt:lpstr>Mosaic: Summary</vt:lpstr>
      <vt:lpstr>Redesigning GPU Memory Hierarchy</vt:lpstr>
      <vt:lpstr>MASK: Redesigning the GPU  Memory Hierarchy to Support  Multi-Application Concurrency </vt:lpstr>
      <vt:lpstr>State-of-the-art Address Translation in GPUs</vt:lpstr>
      <vt:lpstr>A TLB Miss Stalls Multiple Warps</vt:lpstr>
      <vt:lpstr>Multiple Page Walks Happen Together</vt:lpstr>
      <vt:lpstr>Effect of Translation on Performance</vt:lpstr>
      <vt:lpstr>Effect of Translation on Performance</vt:lpstr>
      <vt:lpstr>Effect of Translation on Performance</vt:lpstr>
      <vt:lpstr>Problem 1: Contention at the Shared TLB</vt:lpstr>
      <vt:lpstr>Problem 1: Contention at the Shared TLB</vt:lpstr>
      <vt:lpstr>Problem 2:  Thrashing at the L2 Cache</vt:lpstr>
      <vt:lpstr>Observation: Address Translation Is Latency Sensitive</vt:lpstr>
      <vt:lpstr>Observation: Address Translation Is Latency Sensitive</vt:lpstr>
      <vt:lpstr>MASK Design Goals</vt:lpstr>
      <vt:lpstr>MASK: A Translation-aware Memory Hierarchy</vt:lpstr>
      <vt:lpstr>A: TLB-fill Tokens</vt:lpstr>
      <vt:lpstr>B: Translation-aware L2 Bypass</vt:lpstr>
      <vt:lpstr>B: Translation-aware L2 Bypass</vt:lpstr>
      <vt:lpstr>B: Translation-aware L2 Bypass</vt:lpstr>
      <vt:lpstr>B: Translation-aware L2 Bypass</vt:lpstr>
      <vt:lpstr>B: Translation-aware L2 Bypass</vt:lpstr>
      <vt:lpstr>C: Address-space-aware Memory Scheduler</vt:lpstr>
      <vt:lpstr>C: Address-space-aware Memory Scheduler</vt:lpstr>
      <vt:lpstr>C: Address-space-aware Memory Scheduler</vt:lpstr>
      <vt:lpstr>Performance</vt:lpstr>
      <vt:lpstr>MASK: Summary</vt:lpstr>
      <vt:lpstr>Redesigning GPU Memory Hierarchy</vt:lpstr>
      <vt:lpstr>A Framework for Memory Oversubscription Management  in Graphics Processing Units</vt:lpstr>
      <vt:lpstr>Memory Oversubscription</vt:lpstr>
      <vt:lpstr>Memory Oversubscription</vt:lpstr>
      <vt:lpstr>Demand for Different Techniques</vt:lpstr>
      <vt:lpstr>Our Proposal: ETC</vt:lpstr>
      <vt:lpstr>PowerPoint Presentation</vt:lpstr>
      <vt:lpstr>PowerPoint Presentation</vt:lpstr>
      <vt:lpstr>PowerPoint Presentation</vt:lpstr>
      <vt:lpstr>Other Works</vt:lpstr>
      <vt:lpstr>Other Works</vt:lpstr>
      <vt:lpstr>Acknowledgements</vt:lpstr>
      <vt:lpstr>About SSE at TGGS</vt:lpstr>
      <vt:lpstr>High-performance Memory Hierarchy Design  for Throughput Processors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ZmILe</dc:creator>
  <cp:lastModifiedBy>Rachata Ausavarungnirun</cp:lastModifiedBy>
  <cp:revision>928</cp:revision>
  <dcterms:created xsi:type="dcterms:W3CDTF">2017-09-26T18:07:32Z</dcterms:created>
  <dcterms:modified xsi:type="dcterms:W3CDTF">2019-05-21T20:19:09Z</dcterms:modified>
</cp:coreProperties>
</file>