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theme/themeOverride2.xml" ContentType="application/vnd.openxmlformats-officedocument.themeOverr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0" r:id="rId3"/>
    <p:sldId id="281" r:id="rId4"/>
    <p:sldId id="257" r:id="rId5"/>
    <p:sldId id="319" r:id="rId6"/>
    <p:sldId id="320" r:id="rId7"/>
    <p:sldId id="338" r:id="rId8"/>
    <p:sldId id="282" r:id="rId9"/>
    <p:sldId id="322" r:id="rId10"/>
    <p:sldId id="262" r:id="rId11"/>
    <p:sldId id="264" r:id="rId12"/>
    <p:sldId id="265" r:id="rId13"/>
    <p:sldId id="267" r:id="rId14"/>
    <p:sldId id="323" r:id="rId15"/>
    <p:sldId id="294" r:id="rId16"/>
    <p:sldId id="266" r:id="rId17"/>
    <p:sldId id="269" r:id="rId18"/>
    <p:sldId id="325" r:id="rId19"/>
    <p:sldId id="268" r:id="rId20"/>
    <p:sldId id="326" r:id="rId21"/>
    <p:sldId id="274" r:id="rId22"/>
    <p:sldId id="327" r:id="rId23"/>
    <p:sldId id="270" r:id="rId24"/>
    <p:sldId id="271" r:id="rId25"/>
    <p:sldId id="278" r:id="rId26"/>
    <p:sldId id="328" r:id="rId27"/>
    <p:sldId id="272" r:id="rId28"/>
    <p:sldId id="284" r:id="rId29"/>
    <p:sldId id="330" r:id="rId30"/>
    <p:sldId id="331" r:id="rId31"/>
    <p:sldId id="285" r:id="rId32"/>
    <p:sldId id="329" r:id="rId33"/>
    <p:sldId id="303" r:id="rId34"/>
    <p:sldId id="316" r:id="rId35"/>
    <p:sldId id="349" r:id="rId36"/>
    <p:sldId id="359" r:id="rId37"/>
    <p:sldId id="367" r:id="rId38"/>
    <p:sldId id="368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</p:showPr>
  <p:clrMru>
    <a:srgbClr val="66FFFF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286" autoAdjust="0"/>
    <p:restoredTop sz="90869" autoAdjust="0"/>
  </p:normalViewPr>
  <p:slideViewPr>
    <p:cSldViewPr>
      <p:cViewPr varScale="1">
        <p:scale>
          <a:sx n="121" d="100"/>
          <a:sy n="121" d="100"/>
        </p:scale>
        <p:origin x="-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36" Type="http://schemas.openxmlformats.org/officeDocument/2006/relationships/slide" Target="slides/slide35.xml"/><Relationship Id="rId4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theme" Target="theme/theme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4" Type="http://schemas.openxmlformats.org/officeDocument/2006/relationships/viewProps" Target="viewProps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yoonguk\Desktop\bars_24_mcus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yoonguk\Desktop\bars_24_mcus.xls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4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bars_24_mcus!$C$9</c:f>
              <c:strCache>
                <c:ptCount val="1"/>
                <c:pt idx="0">
                  <c:v>FCFS</c:v>
                </c:pt>
              </c:strCache>
            </c:strRef>
          </c:tx>
          <c:cat>
            <c:multiLvlStrRef>
              <c:f>bars_24_mcus!$A$10:$B$14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</c:lvl>
                <c:lvl>
                  <c:pt idx="0">
                    <c:v>Memory controllers</c:v>
                  </c:pt>
                </c:lvl>
              </c:multiLvlStrCache>
            </c:multiLvlStrRef>
          </c:cat>
          <c:val>
            <c:numRef>
              <c:f>bars_24_mcus!$C$10:$C$14</c:f>
              <c:numCache>
                <c:formatCode>General</c:formatCode>
                <c:ptCount val="5"/>
                <c:pt idx="0">
                  <c:v>4.48015398650516</c:v>
                </c:pt>
                <c:pt idx="1">
                  <c:v>7.151558443083641</c:v>
                </c:pt>
                <c:pt idx="2">
                  <c:v>9.42212986313835</c:v>
                </c:pt>
                <c:pt idx="3">
                  <c:v>11.9271058710375</c:v>
                </c:pt>
                <c:pt idx="4">
                  <c:v>14.3902981953518</c:v>
                </c:pt>
              </c:numCache>
            </c:numRef>
          </c:val>
        </c:ser>
        <c:ser>
          <c:idx val="1"/>
          <c:order val="1"/>
          <c:tx>
            <c:strRef>
              <c:f>bars_24_mcus!$D$9</c:f>
              <c:strCache>
                <c:ptCount val="1"/>
                <c:pt idx="0">
                  <c:v>FR_FCFS</c:v>
                </c:pt>
              </c:strCache>
            </c:strRef>
          </c:tx>
          <c:cat>
            <c:multiLvlStrRef>
              <c:f>bars_24_mcus!$A$10:$B$14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</c:lvl>
                <c:lvl>
                  <c:pt idx="0">
                    <c:v>Memory controllers</c:v>
                  </c:pt>
                </c:lvl>
              </c:multiLvlStrCache>
            </c:multiLvlStrRef>
          </c:cat>
          <c:val>
            <c:numRef>
              <c:f>bars_24_mcus!$D$10:$D$14</c:f>
              <c:numCache>
                <c:formatCode>General</c:formatCode>
                <c:ptCount val="5"/>
                <c:pt idx="0">
                  <c:v>4.536320802962427</c:v>
                </c:pt>
                <c:pt idx="1">
                  <c:v>7.409820393537451</c:v>
                </c:pt>
                <c:pt idx="2">
                  <c:v>9.451965340234268</c:v>
                </c:pt>
                <c:pt idx="3">
                  <c:v>11.99508006791201</c:v>
                </c:pt>
                <c:pt idx="4">
                  <c:v>14.4324541926815</c:v>
                </c:pt>
              </c:numCache>
            </c:numRef>
          </c:val>
        </c:ser>
        <c:ser>
          <c:idx val="2"/>
          <c:order val="2"/>
          <c:tx>
            <c:strRef>
              <c:f>bars_24_mcus!$E$9</c:f>
              <c:strCache>
                <c:ptCount val="1"/>
                <c:pt idx="0">
                  <c:v>STFM</c:v>
                </c:pt>
              </c:strCache>
            </c:strRef>
          </c:tx>
          <c:cat>
            <c:multiLvlStrRef>
              <c:f>bars_24_mcus!$A$10:$B$14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</c:lvl>
                <c:lvl>
                  <c:pt idx="0">
                    <c:v>Memory controllers</c:v>
                  </c:pt>
                </c:lvl>
              </c:multiLvlStrCache>
            </c:multiLvlStrRef>
          </c:cat>
          <c:val>
            <c:numRef>
              <c:f>bars_24_mcus!$E$10:$E$14</c:f>
              <c:numCache>
                <c:formatCode>General</c:formatCode>
                <c:ptCount val="5"/>
                <c:pt idx="0">
                  <c:v>5.607943909025973</c:v>
                </c:pt>
                <c:pt idx="1">
                  <c:v>7.245878367989587</c:v>
                </c:pt>
                <c:pt idx="2">
                  <c:v>9.246625403432047</c:v>
                </c:pt>
                <c:pt idx="3">
                  <c:v>11.84548121534093</c:v>
                </c:pt>
                <c:pt idx="4">
                  <c:v>14.37602781574642</c:v>
                </c:pt>
              </c:numCache>
            </c:numRef>
          </c:val>
        </c:ser>
        <c:ser>
          <c:idx val="3"/>
          <c:order val="3"/>
          <c:tx>
            <c:strRef>
              <c:f>bars_24_mcus!$F$9</c:f>
              <c:strCache>
                <c:ptCount val="1"/>
                <c:pt idx="0">
                  <c:v>PAR-BS</c:v>
                </c:pt>
              </c:strCache>
            </c:strRef>
          </c:tx>
          <c:cat>
            <c:multiLvlStrRef>
              <c:f>bars_24_mcus!$A$10:$B$14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</c:lvl>
                <c:lvl>
                  <c:pt idx="0">
                    <c:v>Memory controllers</c:v>
                  </c:pt>
                </c:lvl>
              </c:multiLvlStrCache>
            </c:multiLvlStrRef>
          </c:cat>
          <c:val>
            <c:numRef>
              <c:f>bars_24_mcus!$F$10:$F$14</c:f>
              <c:numCache>
                <c:formatCode>General</c:formatCode>
                <c:ptCount val="5"/>
                <c:pt idx="0">
                  <c:v>5.318148180007071</c:v>
                </c:pt>
                <c:pt idx="1">
                  <c:v>7.982635066018966</c:v>
                </c:pt>
                <c:pt idx="2">
                  <c:v>9.874411576411622</c:v>
                </c:pt>
                <c:pt idx="3">
                  <c:v>12.14804234713058</c:v>
                </c:pt>
                <c:pt idx="4">
                  <c:v>14.49579550745671</c:v>
                </c:pt>
              </c:numCache>
            </c:numRef>
          </c:val>
        </c:ser>
        <c:ser>
          <c:idx val="4"/>
          <c:order val="4"/>
          <c:tx>
            <c:strRef>
              <c:f>bars_24_mcus!$G$9</c:f>
              <c:strCache>
                <c:ptCount val="1"/>
                <c:pt idx="0">
                  <c:v>ATLAS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C00000"/>
              </a:solidFill>
            </a:ln>
          </c:spPr>
          <c:cat>
            <c:multiLvlStrRef>
              <c:f>bars_24_mcus!$A$10:$B$14</c:f>
              <c:multiLvlStrCache>
                <c:ptCount val="5"/>
                <c:lvl>
                  <c:pt idx="0">
                    <c:v>1</c:v>
                  </c:pt>
                  <c:pt idx="1">
                    <c:v>2</c:v>
                  </c:pt>
                  <c:pt idx="2">
                    <c:v>4</c:v>
                  </c:pt>
                  <c:pt idx="3">
                    <c:v>8</c:v>
                  </c:pt>
                  <c:pt idx="4">
                    <c:v>16</c:v>
                  </c:pt>
                </c:lvl>
                <c:lvl>
                  <c:pt idx="0">
                    <c:v>Memory controllers</c:v>
                  </c:pt>
                </c:lvl>
              </c:multiLvlStrCache>
            </c:multiLvlStrRef>
          </c:cat>
          <c:val>
            <c:numRef>
              <c:f>bars_24_mcus!$G$10:$G$14</c:f>
              <c:numCache>
                <c:formatCode>General</c:formatCode>
                <c:ptCount val="5"/>
                <c:pt idx="0">
                  <c:v>6.224152816146631</c:v>
                </c:pt>
                <c:pt idx="1">
                  <c:v>8.764818410704298</c:v>
                </c:pt>
                <c:pt idx="2">
                  <c:v>10.69951280659391</c:v>
                </c:pt>
                <c:pt idx="3">
                  <c:v>12.85967960664511</c:v>
                </c:pt>
                <c:pt idx="4">
                  <c:v>15.0021499922761</c:v>
                </c:pt>
              </c:numCache>
            </c:numRef>
          </c:val>
        </c:ser>
        <c:axId val="516448072"/>
        <c:axId val="465057800"/>
      </c:barChart>
      <c:catAx>
        <c:axId val="516448072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0"/>
            </a:pPr>
            <a:endParaRPr lang="en-US"/>
          </a:p>
        </c:txPr>
        <c:crossAx val="465057800"/>
        <c:crosses val="autoZero"/>
        <c:auto val="1"/>
        <c:lblAlgn val="ctr"/>
        <c:lblOffset val="100"/>
      </c:catAx>
      <c:valAx>
        <c:axId val="465057800"/>
        <c:scaling>
          <c:orientation val="minMax"/>
          <c:min val="4.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System throughput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0"/>
            </a:pPr>
            <a:endParaRPr lang="en-US"/>
          </a:p>
        </c:txPr>
        <c:crossAx val="516448072"/>
        <c:crosses val="autoZero"/>
        <c:crossBetween val="between"/>
      </c:valAx>
      <c:spPr>
        <a:noFill/>
      </c:spPr>
    </c:plotArea>
    <c:legend>
      <c:legendPos val="t"/>
      <c:legendEntry>
        <c:idx val="2"/>
        <c:txPr>
          <a:bodyPr/>
          <a:lstStyle/>
          <a:p>
            <a:pPr>
              <a:defRPr sz="2200" b="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2200" b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200" b="0"/>
            </a:pPr>
            <a:endParaRPr lang="en-US"/>
          </a:p>
        </c:txPr>
      </c:legendEntry>
      <c:legendEntry>
        <c:idx val="0"/>
        <c:txPr>
          <a:bodyPr/>
          <a:lstStyle/>
          <a:p>
            <a:pPr>
              <a:defRPr sz="2200" b="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200" b="0"/>
            </a:pPr>
            <a:endParaRPr lang="en-US"/>
          </a:p>
        </c:txPr>
      </c:legendEntry>
      <c:layout/>
      <c:txPr>
        <a:bodyPr/>
        <a:lstStyle/>
        <a:p>
          <a:pPr>
            <a:defRPr sz="1800" b="0"/>
          </a:pPr>
          <a:endParaRPr lang="en-US"/>
        </a:p>
      </c:txPr>
    </c:legend>
    <c:plotVisOnly val="1"/>
  </c:chart>
  <c:spPr>
    <a:ln>
      <a:noFill/>
    </a:ln>
  </c:sp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bars_24_mcus!$K$49</c:f>
              <c:strCache>
                <c:ptCount val="1"/>
                <c:pt idx="0">
                  <c:v>PAR-BS</c:v>
                </c:pt>
              </c:strCache>
            </c:strRef>
          </c:tx>
          <c:cat>
            <c:multiLvlStrRef>
              <c:f>bars_24_mcus!$I$50:$J$54</c:f>
              <c:multiLvlStrCache>
                <c:ptCount val="5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</c:lvl>
                <c:lvl>
                  <c:pt idx="0">
                    <c:v>Cores</c:v>
                  </c:pt>
                </c:lvl>
              </c:multiLvlStrCache>
            </c:multiLvlStrRef>
          </c:cat>
          <c:val>
            <c:numRef>
              <c:f>bars_24_mcus!$K$50:$K$54</c:f>
              <c:numCache>
                <c:formatCode>General</c:formatCode>
                <c:ptCount val="5"/>
                <c:pt idx="0">
                  <c:v>3.270738988999993</c:v>
                </c:pt>
                <c:pt idx="1">
                  <c:v>4.810502843999992</c:v>
                </c:pt>
                <c:pt idx="2">
                  <c:v>7.507367831617739</c:v>
                </c:pt>
                <c:pt idx="3">
                  <c:v>9.874411576411622</c:v>
                </c:pt>
                <c:pt idx="4">
                  <c:v>11.6320557963832</c:v>
                </c:pt>
              </c:numCache>
            </c:numRef>
          </c:val>
        </c:ser>
        <c:ser>
          <c:idx val="1"/>
          <c:order val="1"/>
          <c:tx>
            <c:strRef>
              <c:f>bars_24_mcus!$L$49</c:f>
              <c:strCache>
                <c:ptCount val="1"/>
                <c:pt idx="0">
                  <c:v>ATLAS</c:v>
                </c:pt>
              </c:strCache>
            </c:strRef>
          </c:tx>
          <c:spPr>
            <a:solidFill>
              <a:srgbClr val="FF0000"/>
            </a:solidFill>
          </c:spPr>
          <c:cat>
            <c:multiLvlStrRef>
              <c:f>bars_24_mcus!$I$50:$J$54</c:f>
              <c:multiLvlStrCache>
                <c:ptCount val="5"/>
                <c:lvl>
                  <c:pt idx="0">
                    <c:v>4</c:v>
                  </c:pt>
                  <c:pt idx="1">
                    <c:v>8</c:v>
                  </c:pt>
                  <c:pt idx="2">
                    <c:v>16</c:v>
                  </c:pt>
                  <c:pt idx="3">
                    <c:v>24</c:v>
                  </c:pt>
                  <c:pt idx="4">
                    <c:v>32</c:v>
                  </c:pt>
                </c:lvl>
                <c:lvl>
                  <c:pt idx="0">
                    <c:v>Cores</c:v>
                  </c:pt>
                </c:lvl>
              </c:multiLvlStrCache>
            </c:multiLvlStrRef>
          </c:cat>
          <c:val>
            <c:numRef>
              <c:f>bars_24_mcus!$L$50:$L$54</c:f>
              <c:numCache>
                <c:formatCode>General</c:formatCode>
                <c:ptCount val="5"/>
                <c:pt idx="0">
                  <c:v>3.30704288299999</c:v>
                </c:pt>
                <c:pt idx="1">
                  <c:v>4.97956191799999</c:v>
                </c:pt>
                <c:pt idx="2">
                  <c:v>7.807898198193572</c:v>
                </c:pt>
                <c:pt idx="3">
                  <c:v>10.69951280659391</c:v>
                </c:pt>
                <c:pt idx="4">
                  <c:v>12.88712703030901</c:v>
                </c:pt>
              </c:numCache>
            </c:numRef>
          </c:val>
        </c:ser>
        <c:axId val="543876216"/>
        <c:axId val="554955784"/>
      </c:barChart>
      <c:catAx>
        <c:axId val="54387621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54955784"/>
        <c:crosses val="autoZero"/>
        <c:auto val="1"/>
        <c:lblAlgn val="ctr"/>
        <c:lblOffset val="100"/>
      </c:catAx>
      <c:valAx>
        <c:axId val="55495578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en-US" sz="1600" b="0"/>
                  <a:t>System throughput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543876216"/>
        <c:crosses val="autoZero"/>
        <c:crossBetween val="between"/>
      </c:valAx>
    </c:plotArea>
    <c:legend>
      <c:legendPos val="t"/>
      <c:legendEntry>
        <c:idx val="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0"/>
        <c:txPr>
          <a:bodyPr/>
          <a:lstStyle/>
          <a:p>
            <a:pPr>
              <a:defRPr sz="2200"/>
            </a:pPr>
            <a:endParaRPr lang="en-US"/>
          </a:p>
        </c:txPr>
      </c:legendEntry>
      <c:layout/>
      <c:txPr>
        <a:bodyPr/>
        <a:lstStyle/>
        <a:p>
          <a:pPr>
            <a:defRPr sz="1600"/>
          </a:pPr>
          <a:endParaRPr lang="en-US"/>
        </a:p>
      </c:txPr>
    </c:legend>
    <c:plotVisOnly val="1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3/2/10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382000" cy="2057400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/>
              <a:t>ATLAS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222" dirty="0" smtClean="0"/>
              <a:t/>
            </a:r>
            <a:br>
              <a:rPr lang="en-US" sz="1222" dirty="0" smtClean="0"/>
            </a:br>
            <a:r>
              <a:rPr lang="en-US" sz="2800" dirty="0" smtClean="0"/>
              <a:t>A Scalable and High-Performance Scheduling Algorithm for Multiple Memory Controllers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810" y="3500438"/>
            <a:ext cx="4319590" cy="1714512"/>
          </a:xfrm>
        </p:spPr>
        <p:txBody>
          <a:bodyPr>
            <a:noAutofit/>
          </a:bodyPr>
          <a:lstStyle/>
          <a:p>
            <a:r>
              <a:rPr lang="en-US" sz="2200" b="1" u="sng" dirty="0" err="1" smtClean="0"/>
              <a:t>Yoongu</a:t>
            </a:r>
            <a:r>
              <a:rPr lang="en-US" sz="2200" b="1" u="sng" dirty="0" smtClean="0"/>
              <a:t> Kim</a:t>
            </a:r>
          </a:p>
          <a:p>
            <a:r>
              <a:rPr lang="en-US" sz="2200" dirty="0" err="1" smtClean="0"/>
              <a:t>Dongsu</a:t>
            </a:r>
            <a:r>
              <a:rPr lang="en-US" sz="2200" dirty="0" smtClean="0"/>
              <a:t> Han</a:t>
            </a:r>
          </a:p>
          <a:p>
            <a:r>
              <a:rPr lang="en-US" sz="2200" dirty="0" smtClean="0"/>
              <a:t>Onur Mutlu</a:t>
            </a:r>
          </a:p>
          <a:p>
            <a:r>
              <a:rPr lang="en-US" sz="2200" dirty="0" err="1" smtClean="0"/>
              <a:t>Mor</a:t>
            </a:r>
            <a:r>
              <a:rPr lang="en-US" sz="2200" dirty="0" smtClean="0"/>
              <a:t> </a:t>
            </a:r>
            <a:r>
              <a:rPr lang="en-US" sz="2200" dirty="0" err="1" smtClean="0"/>
              <a:t>Harchol-Balter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5133590"/>
            <a:ext cx="3786214" cy="1367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Rethinking Memory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71546"/>
            <a:ext cx="8610600" cy="4876800"/>
          </a:xfrm>
        </p:spPr>
        <p:txBody>
          <a:bodyPr/>
          <a:lstStyle/>
          <a:p>
            <a:pPr>
              <a:buNone/>
            </a:pPr>
            <a:r>
              <a:rPr lang="en-US" smtClean="0"/>
              <a:t>A thread alternates between two states (episodes)</a:t>
            </a:r>
          </a:p>
          <a:p>
            <a:pPr marL="457200" lvl="1" indent="-174625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b="1" smtClean="0"/>
              <a:t>Compute episode</a:t>
            </a:r>
            <a:r>
              <a:rPr lang="en-US" sz="2000" smtClean="0"/>
              <a:t>: </a:t>
            </a:r>
            <a:r>
              <a:rPr lang="en-US" sz="1900" smtClean="0"/>
              <a:t>Zero outstanding memory requests </a:t>
            </a:r>
            <a:r>
              <a:rPr lang="en-US" sz="1900" smtClean="0">
                <a:sym typeface="Wingdings" pitchFamily="2" charset="2"/>
              </a:rPr>
              <a:t> </a:t>
            </a:r>
            <a:r>
              <a:rPr lang="en-US" sz="1900" b="1" smtClean="0">
                <a:solidFill>
                  <a:srgbClr val="FF0000"/>
                </a:solidFill>
                <a:sym typeface="Wingdings" pitchFamily="2" charset="2"/>
              </a:rPr>
              <a:t>High IPC</a:t>
            </a:r>
            <a:endParaRPr lang="en-US" sz="1900" smtClean="0"/>
          </a:p>
          <a:p>
            <a:pPr marL="457200" lvl="1" indent="-174625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b="1" smtClean="0"/>
              <a:t>Memory episode</a:t>
            </a:r>
            <a:r>
              <a:rPr lang="en-US" sz="1800" smtClean="0"/>
              <a:t>: </a:t>
            </a:r>
            <a:r>
              <a:rPr lang="en-US" sz="1900" smtClean="0"/>
              <a:t>Non-zero outstanding memory requests </a:t>
            </a:r>
            <a:r>
              <a:rPr lang="en-US" sz="1900" smtClean="0">
                <a:sym typeface="Wingdings" pitchFamily="2" charset="2"/>
              </a:rPr>
              <a:t> </a:t>
            </a:r>
            <a:r>
              <a:rPr lang="en-US" sz="1900" b="1" smtClean="0">
                <a:solidFill>
                  <a:srgbClr val="FF0000"/>
                </a:solidFill>
                <a:sym typeface="Wingdings" pitchFamily="2" charset="2"/>
              </a:rPr>
              <a:t>Low IPC</a:t>
            </a:r>
            <a:endParaRPr lang="en-US" sz="19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2910" y="5429264"/>
            <a:ext cx="7858180" cy="64294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u="sng" smtClean="0">
                <a:solidFill>
                  <a:schemeClr val="tx1"/>
                </a:solidFill>
              </a:rPr>
              <a:t>Goal</a:t>
            </a:r>
            <a:r>
              <a:rPr lang="en-US" sz="2400" smtClean="0">
                <a:solidFill>
                  <a:schemeClr val="tx1"/>
                </a:solidFill>
              </a:rPr>
              <a:t>: Minimize </a:t>
            </a:r>
            <a:r>
              <a:rPr lang="en-US" sz="2400" dirty="0" smtClean="0">
                <a:solidFill>
                  <a:schemeClr val="tx1"/>
                </a:solidFill>
              </a:rPr>
              <a:t>time spent in </a:t>
            </a:r>
            <a:r>
              <a:rPr lang="en-US" sz="2400" smtClean="0">
                <a:solidFill>
                  <a:schemeClr val="tx1"/>
                </a:solidFill>
              </a:rPr>
              <a:t>memory episodes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71473" y="2500306"/>
            <a:ext cx="7858179" cy="2500330"/>
            <a:chOff x="357159" y="2357430"/>
            <a:chExt cx="7858179" cy="2500330"/>
          </a:xfrm>
        </p:grpSpPr>
        <p:cxnSp>
          <p:nvCxnSpPr>
            <p:cNvPr id="12" name="Straight Arrow Connector 11"/>
            <p:cNvCxnSpPr/>
            <p:nvPr/>
          </p:nvCxnSpPr>
          <p:spPr>
            <a:xfrm rot="16200000" flipV="1">
              <a:off x="428599" y="3428999"/>
              <a:ext cx="1571634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461841" y="4074325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1708211" y="3793808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1952944" y="3513914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374798" y="3486546"/>
              <a:ext cx="223915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690417" y="3457934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986501" y="3178041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3280396" y="3178041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3477056" y="3457934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3694891" y="3765819"/>
              <a:ext cx="335874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3969798" y="4073703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01787" y="3934301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47612" y="3653162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93437" y="3373269"/>
              <a:ext cx="393319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86757" y="3598429"/>
              <a:ext cx="344155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830910" y="3318534"/>
              <a:ext cx="294989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125901" y="3038640"/>
              <a:ext cx="294989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0889" y="3317291"/>
              <a:ext cx="196660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617549" y="3598429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63375" y="3934301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6217706" y="4075303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6451376" y="3794786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57652" y="3935279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78076" y="3654426"/>
              <a:ext cx="33867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6773058" y="3797912"/>
              <a:ext cx="26199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7003275" y="4081009"/>
              <a:ext cx="279893" cy="1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896852" y="3941607"/>
              <a:ext cx="245824" cy="1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6200000">
              <a:off x="-396187" y="3110776"/>
              <a:ext cx="22145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Outstanding memory requests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29520" y="4029022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Time</a:t>
              </a:r>
              <a:endParaRPr lang="en-US" sz="2000"/>
            </a:p>
          </p:txBody>
        </p:sp>
        <p:cxnSp>
          <p:nvCxnSpPr>
            <p:cNvPr id="55" name="Straight Arrow Connector 54"/>
            <p:cNvCxnSpPr>
              <a:endCxn id="47" idx="1"/>
            </p:cNvCxnSpPr>
            <p:nvPr/>
          </p:nvCxnSpPr>
          <p:spPr>
            <a:xfrm>
              <a:off x="1214414" y="4224342"/>
              <a:ext cx="6215106" cy="47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1571604" y="4429132"/>
              <a:ext cx="2571768" cy="428628"/>
            </a:xfrm>
            <a:prstGeom prst="roundRect">
              <a:avLst/>
            </a:prstGeom>
            <a:solidFill>
              <a:srgbClr val="66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Memory episode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143372" y="4429132"/>
              <a:ext cx="2214578" cy="42862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Compute episode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357950" y="4429132"/>
              <a:ext cx="785818" cy="428628"/>
            </a:xfrm>
            <a:prstGeom prst="roundRect">
              <a:avLst/>
            </a:prstGeom>
            <a:solidFill>
              <a:srgbClr val="66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223938" y="4429132"/>
              <a:ext cx="347666" cy="428628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</a:t>
            </a:r>
            <a:r>
              <a:rPr lang="en-US" smtClean="0"/>
              <a:t>to Minimize Memory Episode Time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85852" y="1785926"/>
            <a:ext cx="7858180" cy="1428760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  Minimizes time spent in memory episodes across </a:t>
            </a:r>
            <a:r>
              <a:rPr lang="en-US" sz="2000" smtClean="0"/>
              <a:t>all threads</a:t>
            </a:r>
            <a:endParaRPr lang="en-US" sz="2000" dirty="0" smtClean="0"/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/>
              <a:t>  Supported by </a:t>
            </a:r>
            <a:r>
              <a:rPr lang="en-US" sz="2000" err="1" smtClean="0"/>
              <a:t>queueing</a:t>
            </a:r>
            <a:r>
              <a:rPr lang="en-US" sz="2000" smtClean="0"/>
              <a:t> theory:</a:t>
            </a:r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 Shortest-Remaining-Processing-Time</a:t>
            </a:r>
            <a:r>
              <a:rPr lang="en-US" sz="2000" smtClean="0"/>
              <a:t> scheduling is optimal in single-server queue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28596" y="3429000"/>
            <a:ext cx="8215370" cy="50006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Remaining length of a memory episode?</a:t>
            </a:r>
          </a:p>
        </p:txBody>
      </p:sp>
      <p:pic>
        <p:nvPicPr>
          <p:cNvPr id="12" name="Picture 11" descr="light_bul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857232"/>
            <a:ext cx="928693" cy="9318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57290" y="1071546"/>
            <a:ext cx="7286676" cy="50006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000" smtClean="0">
                <a:solidFill>
                  <a:schemeClr val="tx1"/>
                </a:solidFill>
              </a:rPr>
              <a:t> Prioritize thread whose memory episode will end the soonest 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1142977" y="4071942"/>
            <a:ext cx="6854658" cy="2286016"/>
            <a:chOff x="1142977" y="4071942"/>
            <a:chExt cx="6854658" cy="2286016"/>
          </a:xfrm>
        </p:grpSpPr>
        <p:sp>
          <p:nvSpPr>
            <p:cNvPr id="91" name="TextBox 90"/>
            <p:cNvSpPr txBox="1"/>
            <p:nvPr/>
          </p:nvSpPr>
          <p:spPr>
            <a:xfrm>
              <a:off x="7215207" y="5857892"/>
              <a:ext cx="782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Time</a:t>
              </a:r>
              <a:endParaRPr lang="en-US" sz="2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5400000" flipH="1" flipV="1">
              <a:off x="1002697" y="5143512"/>
              <a:ext cx="185818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932185" y="6072206"/>
              <a:ext cx="52864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2325094" y="5893611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2683078" y="5535627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3038680" y="5178437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3611772" y="5179231"/>
              <a:ext cx="356396" cy="794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3689" y="5715016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860879" y="5356238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18069" y="4999048"/>
              <a:ext cx="571504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789573" y="5356238"/>
              <a:ext cx="278972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 rot="16200000">
              <a:off x="430293" y="4784626"/>
              <a:ext cx="207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Outstanding </a:t>
              </a:r>
            </a:p>
            <a:p>
              <a:pPr algn="ctr"/>
              <a:r>
                <a:rPr lang="en-US" smtClean="0"/>
                <a:t>memory requests</a:t>
              </a:r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5400000">
              <a:off x="2962050" y="5249875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4068545" y="5357826"/>
              <a:ext cx="3143272" cy="15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4211421" y="4857760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smtClean="0">
                  <a:solidFill>
                    <a:srgbClr val="FF0000"/>
                  </a:solidFill>
                </a:rPr>
                <a:t>How much longer?</a:t>
              </a:r>
              <a:endParaRPr lang="en-US" sz="2200">
                <a:solidFill>
                  <a:srgbClr val="FF0000"/>
                </a:solidFill>
              </a:endParaRPr>
            </a:p>
          </p:txBody>
        </p:sp>
      </p:grpSp>
      <p:sp>
        <p:nvSpPr>
          <p:cNvPr id="129" name="Slide Number Placeholder 1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Predicting Memory Episode Lengths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643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smtClean="0"/>
              <a:t>Large </a:t>
            </a:r>
            <a:r>
              <a:rPr lang="en-US" sz="2200" b="1" smtClean="0"/>
              <a:t>attained service </a:t>
            </a:r>
            <a:r>
              <a:rPr lang="en-US" sz="2200" smtClean="0">
                <a:sym typeface="Wingdings" pitchFamily="2" charset="2"/>
              </a:rPr>
              <a:t></a:t>
            </a:r>
            <a:r>
              <a:rPr lang="en-US" sz="2200" smtClean="0"/>
              <a:t> Large expected </a:t>
            </a:r>
            <a:r>
              <a:rPr lang="en-US" sz="2200" b="1" smtClean="0"/>
              <a:t>remaining service</a:t>
            </a:r>
          </a:p>
          <a:p>
            <a:pPr marL="0" indent="0">
              <a:buNone/>
            </a:pPr>
            <a:endParaRPr lang="en-US" sz="18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smtClean="0"/>
              <a:t>Q: Why?</a:t>
            </a:r>
          </a:p>
          <a:p>
            <a:pPr marL="0" indent="0">
              <a:buNone/>
            </a:pPr>
            <a:r>
              <a:rPr lang="en-US" sz="2200" smtClean="0"/>
              <a:t>A: Memory episode lengths are </a:t>
            </a:r>
            <a:r>
              <a:rPr lang="en-US" sz="2200" b="1" smtClean="0"/>
              <a:t>Pareto distributed…</a:t>
            </a:r>
            <a:endParaRPr lang="en-US" sz="2200" smtClean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6553200" y="6215082"/>
            <a:ext cx="2133600" cy="457200"/>
          </a:xfrm>
        </p:spPr>
        <p:txBody>
          <a:bodyPr/>
          <a:lstStyle/>
          <a:p>
            <a:fld id="{4C76AC29-6A0F-4B9E-B956-3C9EFFA38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034" y="1071546"/>
            <a:ext cx="8001056" cy="50006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We discovered: past is excellent </a:t>
            </a:r>
            <a:r>
              <a:rPr lang="en-US" sz="2200" dirty="0" smtClean="0">
                <a:solidFill>
                  <a:schemeClr val="tx1"/>
                </a:solidFill>
              </a:rPr>
              <a:t>predictor </a:t>
            </a:r>
            <a:r>
              <a:rPr lang="en-US" sz="2200" smtClean="0">
                <a:solidFill>
                  <a:schemeClr val="tx1"/>
                </a:solidFill>
              </a:rPr>
              <a:t>for future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142976" y="1643050"/>
            <a:ext cx="6858048" cy="2891686"/>
            <a:chOff x="1428728" y="1785927"/>
            <a:chExt cx="6858048" cy="2891686"/>
          </a:xfrm>
        </p:grpSpPr>
        <p:sp>
          <p:nvSpPr>
            <p:cNvPr id="42" name="TextBox 41"/>
            <p:cNvSpPr txBox="1"/>
            <p:nvPr/>
          </p:nvSpPr>
          <p:spPr>
            <a:xfrm>
              <a:off x="7504348" y="3571876"/>
              <a:ext cx="782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Time</a:t>
              </a:r>
              <a:endParaRPr lang="en-US" sz="200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288448" y="2857497"/>
              <a:ext cx="1858182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17936" y="3786191"/>
              <a:ext cx="528641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610845" y="3607596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968829" y="324961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3324431" y="289242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897523" y="2893216"/>
              <a:ext cx="356396" cy="794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396001" y="289242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4826217" y="253523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5253257" y="253523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5539009" y="2893216"/>
              <a:ext cx="357984" cy="794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5896199" y="324961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6254977" y="3606802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89440" y="3429001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46630" y="3070223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503820" y="2713033"/>
              <a:ext cx="571504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075324" y="3070223"/>
              <a:ext cx="500066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575390" y="2713033"/>
              <a:ext cx="428628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04018" y="2355843"/>
              <a:ext cx="428628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432646" y="2713033"/>
              <a:ext cx="285752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718398" y="3070223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75588" y="3429001"/>
              <a:ext cx="357190" cy="1588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716044" y="2498611"/>
              <a:ext cx="2071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Outstanding </a:t>
              </a:r>
            </a:p>
            <a:p>
              <a:pPr algn="ctr"/>
              <a:r>
                <a:rPr lang="en-US" smtClean="0"/>
                <a:t>memory requests</a:t>
              </a:r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3182349" y="3036092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789440" y="3929067"/>
              <a:ext cx="1500198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289638" y="3929067"/>
              <a:ext cx="21431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289638" y="3987234"/>
              <a:ext cx="263981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Remaining service</a:t>
              </a:r>
            </a:p>
            <a:p>
              <a:pPr algn="ctr"/>
              <a:r>
                <a:rPr lang="en-US" smtClean="0"/>
                <a:t>FUTURE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28794" y="4000505"/>
              <a:ext cx="235745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Attained service</a:t>
              </a:r>
            </a:p>
            <a:p>
              <a:pPr algn="ctr"/>
              <a:r>
                <a:rPr lang="en-US" smtClean="0"/>
                <a:t>PAST</a:t>
              </a: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5400000">
              <a:off x="3181554" y="3035298"/>
              <a:ext cx="2214578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4033834" y="1785926"/>
            <a:ext cx="3929090" cy="26432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Pareto Distribution </a:t>
            </a:r>
            <a:r>
              <a:rPr lang="en-US" sz="3200" smtClean="0"/>
              <a:t>of Memory </a:t>
            </a:r>
            <a:r>
              <a:rPr lang="en-US" sz="3200" dirty="0" smtClean="0"/>
              <a:t>Episode Lengths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5" y="1652933"/>
            <a:ext cx="387866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85918" y="1255083"/>
            <a:ext cx="17145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401.bzip2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472" y="5072074"/>
            <a:ext cx="8001056" cy="10001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200" smtClean="0">
                <a:solidFill>
                  <a:schemeClr val="tx1"/>
                </a:solidFill>
              </a:rPr>
              <a:t>Favoring </a:t>
            </a:r>
            <a:r>
              <a:rPr lang="en-US" sz="2200" b="1" smtClean="0">
                <a:solidFill>
                  <a:schemeClr val="tx1"/>
                </a:solidFill>
              </a:rPr>
              <a:t>least-attained-service</a:t>
            </a:r>
            <a:r>
              <a:rPr lang="en-US" sz="2200" smtClean="0">
                <a:solidFill>
                  <a:schemeClr val="tx1"/>
                </a:solidFill>
              </a:rPr>
              <a:t> memory episode 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 </a:t>
            </a:r>
            <a:r>
              <a:rPr lang="en-US" sz="2800" b="1" smtClean="0">
                <a:solidFill>
                  <a:schemeClr val="tx1"/>
                </a:solidFill>
              </a:rPr>
              <a:t>=</a:t>
            </a:r>
            <a:r>
              <a:rPr lang="en-US" sz="2200" smtClean="0">
                <a:solidFill>
                  <a:schemeClr val="tx1"/>
                </a:solidFill>
              </a:rPr>
              <a:t> </a:t>
            </a:r>
            <a:r>
              <a:rPr lang="en-US" sz="2200" smtClean="0">
                <a:solidFill>
                  <a:schemeClr val="tx1"/>
                </a:solidFill>
                <a:sym typeface="Wingdings" pitchFamily="2" charset="2"/>
              </a:rPr>
              <a:t>Favoring memory episode which will </a:t>
            </a:r>
            <a:r>
              <a:rPr lang="en-US" sz="2200" b="1" smtClean="0">
                <a:solidFill>
                  <a:schemeClr val="tx1"/>
                </a:solidFill>
                <a:sym typeface="Wingdings" pitchFamily="2" charset="2"/>
              </a:rPr>
              <a:t>end the soonest</a:t>
            </a:r>
            <a:endParaRPr lang="en-US" sz="2200" b="1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822699" y="2687655"/>
            <a:ext cx="278608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Pr{Mem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 episode &gt; x}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00232" y="4141121"/>
            <a:ext cx="12858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 (cycles)</a:t>
            </a:r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4613" y="2010123"/>
            <a:ext cx="1000132" cy="6429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6536545" y="1464455"/>
            <a:ext cx="357190" cy="10001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86314" y="1000108"/>
            <a:ext cx="4000528" cy="785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Memory episode lengths of 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SPEC benchmarks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14876" y="2143116"/>
            <a:ext cx="4000528" cy="500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Pareto distribution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4876" y="4143380"/>
            <a:ext cx="4000528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Attained service correlates with remaining service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4876" y="3000372"/>
            <a:ext cx="4000528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The longer an episode has lasted </a:t>
            </a:r>
            <a:r>
              <a:rPr lang="en-US" sz="2000" smtClean="0">
                <a:solidFill>
                  <a:schemeClr val="tx1"/>
                </a:solidFill>
                <a:sym typeface="Wingdings" pitchFamily="2" charset="2"/>
              </a:rPr>
              <a:t> The longer it will last further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6536545" y="2321711"/>
            <a:ext cx="357190" cy="10001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536545" y="3464719"/>
            <a:ext cx="357190" cy="10001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ATLAS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Least Attained Service Memory Scheduling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Thread Ranking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Request Prioritization Rules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Coordination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00726" y="1571612"/>
            <a:ext cx="3500430" cy="1285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Prioritize the job with 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shortest-remaining-processing-time</a:t>
            </a:r>
          </a:p>
          <a:p>
            <a:endParaRPr lang="en-US" sz="1600" smtClean="0">
              <a:solidFill>
                <a:schemeClr val="tx1"/>
              </a:solidFill>
            </a:endParaRPr>
          </a:p>
          <a:p>
            <a:pPr algn="ctr"/>
            <a:r>
              <a:rPr lang="en-US" sz="1600" u="sng" smtClean="0">
                <a:solidFill>
                  <a:schemeClr val="tx1"/>
                </a:solidFill>
              </a:rPr>
              <a:t>Provably optimal</a:t>
            </a:r>
            <a:endParaRPr lang="en-US" sz="1600" u="sng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1821637" y="4179099"/>
            <a:ext cx="928694" cy="10001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1643042" y="2500306"/>
            <a:ext cx="1285884" cy="100013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-32" y="2500306"/>
            <a:ext cx="5786478" cy="9286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 Remaining service: Correlates with attained service</a:t>
            </a:r>
          </a:p>
          <a:p>
            <a:pPr>
              <a:buFont typeface="Wingdings" pitchFamily="2" charset="2"/>
              <a:buChar char="§"/>
            </a:pPr>
            <a:endParaRPr lang="en-US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mtClean="0">
                <a:solidFill>
                  <a:schemeClr val="tx1"/>
                </a:solidFill>
              </a:rPr>
              <a:t> Attained service: Tracked by per-thread 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Least Attained Service (</a:t>
            </a:r>
            <a:r>
              <a:rPr lang="en-US" sz="3000" smtClean="0"/>
              <a:t>LAS) Memory </a:t>
            </a:r>
            <a:r>
              <a:rPr lang="en-US" sz="3000" dirty="0" smtClean="0"/>
              <a:t>Scheduling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158" y="1571612"/>
            <a:ext cx="4000528" cy="785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Prioritize the </a:t>
            </a:r>
            <a:r>
              <a:rPr lang="en-US" smtClean="0">
                <a:solidFill>
                  <a:schemeClr val="tx1"/>
                </a:solidFill>
              </a:rPr>
              <a:t>memory episode with least-</a:t>
            </a:r>
            <a:r>
              <a:rPr lang="en-US" b="1" smtClean="0">
                <a:solidFill>
                  <a:schemeClr val="tx1"/>
                </a:solidFill>
              </a:rPr>
              <a:t>remaining</a:t>
            </a:r>
            <a:r>
              <a:rPr lang="en-US" smtClean="0">
                <a:solidFill>
                  <a:schemeClr val="tx1"/>
                </a:solidFill>
              </a:rPr>
              <a:t>-service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158" y="1000108"/>
            <a:ext cx="4000528" cy="57150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Our Approach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>
          <a:xfrm>
            <a:off x="5500694" y="1000108"/>
            <a:ext cx="3500462" cy="57150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Queueing Theory</a:t>
            </a:r>
            <a:endParaRPr lang="en-US" b="1"/>
          </a:p>
        </p:txBody>
      </p:sp>
      <p:sp>
        <p:nvSpPr>
          <p:cNvPr id="33" name="Rectangle 32"/>
          <p:cNvSpPr/>
          <p:nvPr/>
        </p:nvSpPr>
        <p:spPr>
          <a:xfrm>
            <a:off x="142844" y="5143512"/>
            <a:ext cx="4500594" cy="857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Least-attained-service (LAS) scheduling: Minimize memory episode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57752" y="5072074"/>
            <a:ext cx="4143372" cy="1000132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However, LAS does </a:t>
            </a:r>
            <a:r>
              <a:rPr lang="en-US" sz="2200" smtClean="0">
                <a:solidFill>
                  <a:schemeClr val="tx1"/>
                </a:solidFill>
              </a:rPr>
              <a:t>not consider 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long-term </a:t>
            </a:r>
            <a:r>
              <a:rPr lang="en-US" sz="2200" smtClean="0">
                <a:solidFill>
                  <a:schemeClr val="tx1"/>
                </a:solidFill>
              </a:rPr>
              <a:t>thread behavior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7158" y="3643314"/>
            <a:ext cx="4000528" cy="7858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Prioritize the </a:t>
            </a:r>
            <a:r>
              <a:rPr lang="en-US" smtClean="0">
                <a:solidFill>
                  <a:schemeClr val="tx1"/>
                </a:solidFill>
              </a:rPr>
              <a:t>memory episode with least-</a:t>
            </a:r>
            <a:r>
              <a:rPr lang="en-US" b="1" smtClean="0">
                <a:solidFill>
                  <a:schemeClr val="tx1"/>
                </a:solidFill>
              </a:rPr>
              <a:t>attained</a:t>
            </a:r>
            <a:r>
              <a:rPr lang="en-US" smtClean="0">
                <a:solidFill>
                  <a:schemeClr val="tx1"/>
                </a:solidFill>
              </a:rPr>
              <a:t>-service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0800000">
            <a:off x="4357686" y="1500174"/>
            <a:ext cx="1143008" cy="10001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9" grpId="0" animBg="1"/>
      <p:bldP spid="35" grpId="0" animBg="1"/>
      <p:bldP spid="10" grpId="0" animBg="1"/>
      <p:bldP spid="33" grpId="0" animBg="1"/>
      <p:bldP spid="34" grpId="0" animBg="1"/>
      <p:bldP spid="32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Long-Term </a:t>
            </a:r>
            <a:r>
              <a:rPr lang="en-US" dirty="0" smtClean="0"/>
              <a:t>Thread Behavior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43240" y="2643182"/>
            <a:ext cx="285752" cy="42862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6786578" y="2643182"/>
            <a:ext cx="857256" cy="42862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Mem.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episode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260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Thread 1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3702" y="12858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Thread 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2" y="2354041"/>
            <a:ext cx="206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Short-term</a:t>
            </a:r>
            <a:br>
              <a:rPr lang="en-US" smtClean="0"/>
            </a:br>
            <a:r>
              <a:rPr lang="en-US" smtClean="0"/>
              <a:t>thread behavior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3108" y="4030165"/>
            <a:ext cx="2286016" cy="42862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6786578" y="4052175"/>
            <a:ext cx="857256" cy="432018"/>
          </a:xfrm>
          <a:prstGeom prst="rect">
            <a:avLst/>
          </a:prstGeom>
          <a:solidFill>
            <a:srgbClr val="66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Mem.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episode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32" y="3912689"/>
            <a:ext cx="206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Long-term</a:t>
            </a:r>
            <a:br>
              <a:rPr lang="en-US" smtClean="0"/>
            </a:br>
            <a:r>
              <a:rPr lang="en-US" smtClean="0"/>
              <a:t>thread behavior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3834" y="4055565"/>
            <a:ext cx="1285884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Compute </a:t>
            </a:r>
          </a:p>
          <a:p>
            <a:pPr algn="ctr"/>
            <a:r>
              <a:rPr lang="en-US" sz="1200" smtClean="0">
                <a:solidFill>
                  <a:schemeClr val="tx1"/>
                </a:solidFill>
              </a:rPr>
              <a:t>episode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2132" y="4055565"/>
            <a:ext cx="1214446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Compute episode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7144" y="4030165"/>
            <a:ext cx="142876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8516" y="4030165"/>
            <a:ext cx="133352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00364" y="4030165"/>
            <a:ext cx="133352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71736" y="4030165"/>
            <a:ext cx="133352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5772" y="4030165"/>
            <a:ext cx="133352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43108" y="4030165"/>
            <a:ext cx="133352" cy="42862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71788" y="3912689"/>
            <a:ext cx="633418" cy="64294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40" idx="6"/>
            <a:endCxn id="26" idx="6"/>
          </p:cNvCxnSpPr>
          <p:nvPr/>
        </p:nvCxnSpPr>
        <p:spPr>
          <a:xfrm flipH="1">
            <a:off x="3605206" y="2855115"/>
            <a:ext cx="3176" cy="1379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0" idx="2"/>
            <a:endCxn id="26" idx="2"/>
          </p:cNvCxnSpPr>
          <p:nvPr/>
        </p:nvCxnSpPr>
        <p:spPr>
          <a:xfrm rot="10800000" flipV="1">
            <a:off x="2971788" y="2855114"/>
            <a:ext cx="3176" cy="1379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2" idx="2"/>
            <a:endCxn id="63" idx="2"/>
          </p:cNvCxnSpPr>
          <p:nvPr/>
        </p:nvCxnSpPr>
        <p:spPr>
          <a:xfrm rot="10800000" flipV="1">
            <a:off x="6643702" y="2857495"/>
            <a:ext cx="1588" cy="1412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57686" y="2500306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/>
              <a:t>&gt;</a:t>
            </a:r>
          </a:p>
          <a:p>
            <a:pPr algn="ctr"/>
            <a:r>
              <a:rPr lang="en-US" smtClean="0"/>
              <a:t>priority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57686" y="3874005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rgbClr val="FF0000"/>
                </a:solidFill>
              </a:rPr>
              <a:t>&lt;</a:t>
            </a:r>
          </a:p>
          <a:p>
            <a:pPr algn="ctr"/>
            <a:r>
              <a:rPr lang="en-US" smtClean="0">
                <a:solidFill>
                  <a:srgbClr val="FF0000"/>
                </a:solidFill>
              </a:rPr>
              <a:t>priority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4348" y="5214950"/>
            <a:ext cx="7643866" cy="857256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Prioritizing Thread 2 is </a:t>
            </a:r>
            <a:r>
              <a:rPr lang="en-US" sz="2200" smtClean="0">
                <a:solidFill>
                  <a:schemeClr val="tx1"/>
                </a:solidFill>
              </a:rPr>
              <a:t>more beneficial: </a:t>
            </a:r>
          </a:p>
          <a:p>
            <a:pPr algn="ctr"/>
            <a:r>
              <a:rPr lang="en-US" sz="2200" smtClean="0">
                <a:solidFill>
                  <a:schemeClr val="tx1"/>
                </a:solidFill>
              </a:rPr>
              <a:t>results </a:t>
            </a:r>
            <a:r>
              <a:rPr lang="en-US" sz="2200" dirty="0" smtClean="0">
                <a:solidFill>
                  <a:schemeClr val="tx1"/>
                </a:solidFill>
              </a:rPr>
              <a:t>in very long stretches of </a:t>
            </a:r>
            <a:r>
              <a:rPr lang="en-US" sz="2200" smtClean="0">
                <a:solidFill>
                  <a:schemeClr val="tx1"/>
                </a:solidFill>
              </a:rPr>
              <a:t>compute episodes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71670" y="2018876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Short memory episode</a:t>
            </a:r>
            <a:endParaRPr 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6072198" y="2000240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Long memory episode</a:t>
            </a:r>
            <a:endParaRPr lang="en-US" sz="16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14282" y="1857364"/>
            <a:ext cx="8501122" cy="158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4282" y="3429000"/>
            <a:ext cx="8501122" cy="158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4282" y="4929198"/>
            <a:ext cx="8501122" cy="1588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74964" y="2533644"/>
            <a:ext cx="633418" cy="64294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143638" y="3071809"/>
            <a:ext cx="3713985" cy="796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643702" y="2500306"/>
            <a:ext cx="1143008" cy="7143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643702" y="3912689"/>
            <a:ext cx="1143008" cy="7143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2" idx="6"/>
            <a:endCxn id="63" idx="6"/>
          </p:cNvCxnSpPr>
          <p:nvPr/>
        </p:nvCxnSpPr>
        <p:spPr>
          <a:xfrm>
            <a:off x="7786710" y="2857496"/>
            <a:ext cx="1588" cy="1412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-32" y="3429000"/>
            <a:ext cx="9144000" cy="1643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42" grpId="0"/>
      <p:bldP spid="43" grpId="0" animBg="1"/>
      <p:bldP spid="40" grpId="0" animBg="1"/>
      <p:bldP spid="62" grpId="0" animBg="1"/>
      <p:bldP spid="63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Quantum-Based Attained Service of </a:t>
            </a:r>
            <a:r>
              <a:rPr lang="en-US" sz="3600" dirty="0" smtClean="0"/>
              <a:t>a Thread</a:t>
            </a:r>
            <a:endParaRPr lang="en-US" sz="3600" dirty="0"/>
          </a:p>
        </p:txBody>
      </p:sp>
      <p:sp>
        <p:nvSpPr>
          <p:cNvPr id="100" name="Slide Number Placeholder 9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605399" y="1750198"/>
            <a:ext cx="1010337" cy="6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10567" y="2255373"/>
            <a:ext cx="2306080" cy="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283333" y="2178826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439495" y="2025404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594619" y="1872323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3859579" y="1857355"/>
            <a:ext cx="122465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4062067" y="1841706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249740" y="1688625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436026" y="1688625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560679" y="1841706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01187" y="2010096"/>
            <a:ext cx="183698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873004" y="2178486"/>
            <a:ext cx="153081" cy="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9873" y="2102291"/>
            <a:ext cx="155816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5689" y="1948529"/>
            <a:ext cx="155816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1506" y="1795448"/>
            <a:ext cx="249306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20812" y="1918594"/>
            <a:ext cx="218143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38954" y="1765512"/>
            <a:ext cx="186979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25934" y="1612431"/>
            <a:ext cx="186979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12913" y="1764832"/>
            <a:ext cx="124653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7566" y="1918594"/>
            <a:ext cx="155816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93383" y="2102291"/>
            <a:ext cx="155816" cy="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2689" y="2255373"/>
            <a:ext cx="685591" cy="14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Time</a:t>
            </a:r>
            <a:endParaRPr lang="en-US" sz="160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1756835" y="1529258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Outstanding memory requests</a:t>
            </a:r>
            <a:endParaRPr lang="en-US" sz="160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3444469" y="1984764"/>
            <a:ext cx="111205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59873" y="2428868"/>
            <a:ext cx="654428" cy="681"/>
          </a:xfrm>
          <a:prstGeom prst="straightConnector1">
            <a:avLst/>
          </a:prstGeom>
          <a:ln w="19050">
            <a:headEnd type="arrow" w="lg" len="lg"/>
            <a:tailEnd type="arrow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56448" y="2559602"/>
            <a:ext cx="205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Attained service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368" y="1500175"/>
            <a:ext cx="199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Short-term</a:t>
            </a:r>
            <a:br>
              <a:rPr lang="en-US" sz="2000" smtClean="0"/>
            </a:br>
            <a:r>
              <a:rPr lang="en-US" sz="2000" smtClean="0"/>
              <a:t>thread behavior</a:t>
            </a:r>
            <a:endParaRPr lang="en-US" sz="2000"/>
          </a:p>
        </p:txBody>
      </p:sp>
      <p:sp>
        <p:nvSpPr>
          <p:cNvPr id="102" name="Rectangle 101"/>
          <p:cNvSpPr/>
          <p:nvPr/>
        </p:nvSpPr>
        <p:spPr>
          <a:xfrm>
            <a:off x="571472" y="5143512"/>
            <a:ext cx="8001056" cy="87628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We divide time into large, fixed-length intervals</a:t>
            </a:r>
            <a:r>
              <a:rPr lang="en-US" sz="240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</a:rPr>
              <a:t>quanta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(millions of </a:t>
            </a:r>
            <a:r>
              <a:rPr lang="en-US" sz="2400" smtClean="0">
                <a:solidFill>
                  <a:schemeClr val="tx1"/>
                </a:solidFill>
              </a:rPr>
              <a:t>cycles)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786182" y="4527500"/>
            <a:ext cx="3714776" cy="473136"/>
            <a:chOff x="3428992" y="4427544"/>
            <a:chExt cx="3714776" cy="473136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3428992" y="4427544"/>
              <a:ext cx="371477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799456" y="4500570"/>
              <a:ext cx="2344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</a:rPr>
                <a:t>Attained service</a:t>
              </a:r>
              <a:endParaRPr 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52368" y="3668443"/>
            <a:ext cx="1990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Long-term</a:t>
            </a:r>
            <a:br>
              <a:rPr lang="en-US" sz="2000" smtClean="0"/>
            </a:br>
            <a:r>
              <a:rPr lang="en-US" sz="2000" smtClean="0"/>
              <a:t>thread behavior</a:t>
            </a:r>
            <a:endParaRPr lang="en-US" sz="2000"/>
          </a:p>
        </p:txBody>
      </p:sp>
      <p:grpSp>
        <p:nvGrpSpPr>
          <p:cNvPr id="118" name="Group 117"/>
          <p:cNvGrpSpPr/>
          <p:nvPr/>
        </p:nvGrpSpPr>
        <p:grpSpPr>
          <a:xfrm>
            <a:off x="2428860" y="2946404"/>
            <a:ext cx="6400631" cy="1928826"/>
            <a:chOff x="2428860" y="2946404"/>
            <a:chExt cx="6400631" cy="1928826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6348426" y="4100460"/>
              <a:ext cx="214314" cy="7143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6419864" y="4529088"/>
              <a:ext cx="214314" cy="7143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6384145" y="4279055"/>
              <a:ext cx="214314" cy="1428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500826" y="4100460"/>
              <a:ext cx="214314" cy="7143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6572264" y="4529088"/>
              <a:ext cx="214314" cy="71438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6200000">
              <a:off x="1756835" y="3618429"/>
              <a:ext cx="19288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Outstanding memory requests</a:t>
              </a:r>
              <a:endParaRPr lang="en-US" sz="160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2605399" y="3839369"/>
              <a:ext cx="1010337" cy="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114664" y="4330650"/>
              <a:ext cx="544198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3283333" y="4267997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3439495" y="4114575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3594619" y="3961494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3859579" y="3946526"/>
              <a:ext cx="122465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4062067" y="3930877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249740" y="3777796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4436026" y="3777796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 flipH="1" flipV="1">
              <a:off x="4560679" y="3930877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 flipV="1">
              <a:off x="4701187" y="4099267"/>
              <a:ext cx="183698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 flipH="1" flipV="1">
              <a:off x="4873004" y="4267657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59873" y="4191462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15689" y="4037700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671506" y="3884619"/>
              <a:ext cx="24930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920812" y="4007765"/>
              <a:ext cx="218143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138954" y="3854683"/>
              <a:ext cx="186979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325934" y="3701602"/>
              <a:ext cx="186979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512913" y="3854003"/>
              <a:ext cx="124653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637566" y="4007765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793383" y="4191462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143900" y="4344544"/>
              <a:ext cx="685591" cy="14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Time</a:t>
              </a:r>
              <a:endParaRPr lang="en-US" sz="1600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16200000" flipH="1">
              <a:off x="6858017" y="3957584"/>
              <a:ext cx="128588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215074" y="3457518"/>
              <a:ext cx="685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mtClean="0"/>
                <a:t>…</a:t>
              </a:r>
              <a:endParaRPr lang="en-US" sz="2800" b="1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6200000" flipH="1">
              <a:off x="6536545" y="4279055"/>
              <a:ext cx="214314" cy="1428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5148621" y="4261586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 flipH="1" flipV="1">
              <a:off x="5304783" y="4108164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 flipH="1" flipV="1">
              <a:off x="5459907" y="3955083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 flipH="1" flipV="1">
              <a:off x="5724867" y="3940115"/>
              <a:ext cx="122465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225161" y="4185051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380977" y="4031289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536794" y="3878208"/>
              <a:ext cx="24930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5850067" y="4082425"/>
              <a:ext cx="183698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6021884" y="4250815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786446" y="3990923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942263" y="4174620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 flipH="1" flipV="1">
              <a:off x="6979436" y="4237887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 flipH="1" flipV="1">
              <a:off x="7135598" y="4084465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 flipV="1">
              <a:off x="7290722" y="3931384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7555682" y="3916416"/>
              <a:ext cx="122465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055976" y="4161352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211792" y="4007590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367609" y="3854509"/>
              <a:ext cx="24930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 flipV="1">
              <a:off x="7680882" y="4058726"/>
              <a:ext cx="183698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H="1" flipV="1">
              <a:off x="7852699" y="4227116"/>
              <a:ext cx="153081" cy="6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617261" y="3967224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773078" y="4150921"/>
              <a:ext cx="155816" cy="6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6200000" flipH="1">
              <a:off x="3143241" y="3957584"/>
              <a:ext cx="128588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3786182" y="3528956"/>
              <a:ext cx="371477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857620" y="3100328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rgbClr val="0070C0"/>
                  </a:solidFill>
                </a:rPr>
                <a:t>Quantum</a:t>
              </a:r>
              <a:r>
                <a:rPr lang="en-US" sz="1600" smtClean="0"/>
                <a:t> </a:t>
              </a:r>
              <a:r>
                <a:rPr lang="en-US" smtClean="0"/>
                <a:t>(millions of cycles)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1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Least Attained Service Memory Scheduling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Thread Ranking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Request Prioritization Rules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Coordination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 Thread Ranking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448" y="1428736"/>
            <a:ext cx="7429552" cy="9286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000" smtClean="0">
                <a:solidFill>
                  <a:schemeClr val="tx1"/>
                </a:solidFill>
              </a:rPr>
              <a:t>Each </a:t>
            </a:r>
            <a:r>
              <a:rPr lang="en-US" sz="2000" dirty="0" smtClean="0">
                <a:solidFill>
                  <a:schemeClr val="tx1"/>
                </a:solidFill>
              </a:rPr>
              <a:t>thread’s attained service (AS) is tracked </a:t>
            </a:r>
            <a:r>
              <a:rPr lang="en-US" sz="2000" smtClean="0">
                <a:solidFill>
                  <a:schemeClr val="tx1"/>
                </a:solidFill>
              </a:rPr>
              <a:t>by MCs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A 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thread’s AS during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 the </a:t>
            </a:r>
            <a:r>
              <a:rPr lang="en-US" sz="2000" i="1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i-th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quantum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2448" y="3071810"/>
            <a:ext cx="7429552" cy="17145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000" smtClean="0">
                <a:solidFill>
                  <a:schemeClr val="tx1"/>
                </a:solidFill>
              </a:rPr>
              <a:t>Each thread’s </a:t>
            </a:r>
            <a:r>
              <a:rPr lang="en-US" sz="2000" b="1" smtClean="0">
                <a:solidFill>
                  <a:schemeClr val="tx1"/>
                </a:solidFill>
              </a:rPr>
              <a:t>TotalAS</a:t>
            </a:r>
            <a:r>
              <a:rPr lang="en-US" sz="200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computed as:</a:t>
            </a:r>
          </a:p>
          <a:p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TotalAS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TotalAS</a:t>
            </a:r>
            <a:r>
              <a:rPr lang="en-US" sz="2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</a:t>
            </a:r>
            <a:r>
              <a:rPr lang="el-GR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α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l-GR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·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</a:t>
            </a:r>
            <a:r>
              <a:rPr lang="en-US" sz="2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000" i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tx1"/>
                </a:solidFill>
              </a:rPr>
              <a:t>High </a:t>
            </a:r>
            <a:r>
              <a:rPr lang="el-GR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More bias towards history</a:t>
            </a:r>
            <a:endPara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sz="16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Threads are ranked</a:t>
            </a:r>
            <a:r>
              <a:rPr lang="en-US" sz="2000" smtClean="0">
                <a:solidFill>
                  <a:schemeClr val="tx1"/>
                </a:solidFill>
              </a:rPr>
              <a:t>, favoring threads with lower TotalAS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2448" y="5500702"/>
            <a:ext cx="7429552" cy="5715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mtClean="0">
                <a:solidFill>
                  <a:schemeClr val="tx1"/>
                </a:solidFill>
              </a:rPr>
              <a:t>Threads are serviced according to their ranking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3929058" y="4786322"/>
            <a:ext cx="92869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596" y="1071546"/>
            <a:ext cx="2571768" cy="357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During a quantum</a:t>
            </a:r>
            <a:endParaRPr lang="en-US" sz="2000" b="1"/>
          </a:p>
        </p:txBody>
      </p:sp>
      <p:sp>
        <p:nvSpPr>
          <p:cNvPr id="9" name="Rectangle 8"/>
          <p:cNvSpPr/>
          <p:nvPr/>
        </p:nvSpPr>
        <p:spPr>
          <a:xfrm>
            <a:off x="428596" y="2714620"/>
            <a:ext cx="2571768" cy="357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End of a quantum</a:t>
            </a:r>
            <a:endParaRPr lang="en-US" sz="2000" b="1"/>
          </a:p>
        </p:txBody>
      </p:sp>
      <p:sp>
        <p:nvSpPr>
          <p:cNvPr id="10" name="Rectangle 9"/>
          <p:cNvSpPr/>
          <p:nvPr/>
        </p:nvSpPr>
        <p:spPr>
          <a:xfrm>
            <a:off x="461906" y="5143512"/>
            <a:ext cx="2357454" cy="357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Next quantum</a:t>
            </a:r>
            <a:endParaRPr lang="en-US" sz="20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3" name="Down Arrow 22"/>
          <p:cNvSpPr/>
          <p:nvPr/>
        </p:nvSpPr>
        <p:spPr>
          <a:xfrm>
            <a:off x="3929058" y="2357430"/>
            <a:ext cx="92869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allAtOnce" animBg="1"/>
      <p:bldP spid="26" grpId="0" animBg="1"/>
      <p:bldP spid="27" grpId="0" animBg="1"/>
      <p:bldP spid="9" grpId="0" animBg="1"/>
      <p:bldP spid="1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429684" cy="4876800"/>
          </a:xfrm>
        </p:spPr>
        <p:txBody>
          <a:bodyPr/>
          <a:lstStyle/>
          <a:p>
            <a:r>
              <a:rPr lang="en-US" sz="3000" dirty="0" smtClean="0"/>
              <a:t>Modern multi-core systems </a:t>
            </a:r>
            <a:r>
              <a:rPr lang="en-US" sz="3000" smtClean="0"/>
              <a:t>employ multiple memory controllers</a:t>
            </a:r>
            <a:endParaRPr lang="en-US" sz="3000" dirty="0" smtClean="0"/>
          </a:p>
          <a:p>
            <a:endParaRPr lang="en-US" sz="3000" smtClean="0"/>
          </a:p>
          <a:p>
            <a:r>
              <a:rPr lang="en-US" sz="3000" smtClean="0"/>
              <a:t>Applications contend </a:t>
            </a:r>
            <a:r>
              <a:rPr lang="en-US" sz="3000" dirty="0" smtClean="0"/>
              <a:t>with </a:t>
            </a:r>
            <a:r>
              <a:rPr lang="en-US" sz="3000" smtClean="0"/>
              <a:t>each other in multiple controllers</a:t>
            </a:r>
          </a:p>
          <a:p>
            <a:endParaRPr lang="en-US" sz="3000" smtClean="0">
              <a:solidFill>
                <a:srgbClr val="FF0000"/>
              </a:solidFill>
            </a:endParaRPr>
          </a:p>
          <a:p>
            <a:r>
              <a:rPr lang="en-US" sz="3000" smtClean="0">
                <a:solidFill>
                  <a:srgbClr val="FF0000"/>
                </a:solidFill>
              </a:rPr>
              <a:t>How to perform memory scheduling for </a:t>
            </a:r>
            <a:r>
              <a:rPr lang="en-US" sz="3000" dirty="0" smtClean="0">
                <a:solidFill>
                  <a:srgbClr val="FF0000"/>
                </a:solidFill>
              </a:rPr>
              <a:t>multiple controllers?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Least Attained Service Memory Scheduling</a:t>
            </a:r>
          </a:p>
          <a:p>
            <a:pPr lvl="1"/>
            <a:r>
              <a:rPr lang="en-US" sz="2400" dirty="0" smtClean="0"/>
              <a:t>Thread Ranking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Request Prioritization Rules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Coordination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280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08"/>
            <a:ext cx="8258172" cy="452596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3400" b="1" smtClean="0"/>
              <a:t>ATLAS</a:t>
            </a:r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</a:rPr>
              <a:t> A</a:t>
            </a:r>
            <a:r>
              <a:rPr lang="en-US" smtClean="0"/>
              <a:t>daptive </a:t>
            </a:r>
            <a:r>
              <a:rPr lang="en-US" dirty="0" smtClean="0"/>
              <a:t>per-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hread </a:t>
            </a:r>
            <a:r>
              <a:rPr lang="en-US" b="1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east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ttained </a:t>
            </a:r>
            <a:r>
              <a:rPr lang="en-US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ervice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 Request prioritization order</a:t>
            </a:r>
          </a:p>
          <a:p>
            <a:pPr marL="514350" indent="-514350">
              <a:buNone/>
            </a:pPr>
            <a:r>
              <a:rPr lang="en-US" smtClean="0"/>
              <a:t> 1. </a:t>
            </a:r>
            <a:r>
              <a:rPr lang="en-US" b="1" smtClean="0"/>
              <a:t>Prevent starvation</a:t>
            </a:r>
            <a:r>
              <a:rPr lang="en-US" smtClean="0"/>
              <a:t>: Over threshold request</a:t>
            </a:r>
            <a:endParaRPr lang="en-US" dirty="0" smtClean="0"/>
          </a:p>
          <a:p>
            <a:pPr marL="514350" indent="-514350">
              <a:buNone/>
            </a:pPr>
            <a:r>
              <a:rPr lang="en-US" smtClean="0">
                <a:solidFill>
                  <a:srgbClr val="FF0000"/>
                </a:solidFill>
              </a:rPr>
              <a:t> 2. </a:t>
            </a:r>
            <a:r>
              <a:rPr lang="en-US" b="1" smtClean="0">
                <a:solidFill>
                  <a:srgbClr val="FF0000"/>
                </a:solidFill>
              </a:rPr>
              <a:t>Maximize performance</a:t>
            </a:r>
            <a:r>
              <a:rPr lang="en-US" smtClean="0">
                <a:solidFill>
                  <a:srgbClr val="FF0000"/>
                </a:solidFill>
              </a:rPr>
              <a:t>: Higher LAS rank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mtClean="0"/>
              <a:t> 3. </a:t>
            </a:r>
            <a:r>
              <a:rPr lang="en-US" b="1" smtClean="0"/>
              <a:t>Exploit locality</a:t>
            </a:r>
            <a:r>
              <a:rPr lang="en-US" smtClean="0"/>
              <a:t>: Row-hit request</a:t>
            </a:r>
            <a:endParaRPr lang="en-US" dirty="0" smtClean="0"/>
          </a:p>
          <a:p>
            <a:pPr marL="514350" indent="-514350">
              <a:buNone/>
            </a:pPr>
            <a:r>
              <a:rPr lang="en-US" smtClean="0"/>
              <a:t> 4. </a:t>
            </a:r>
            <a:r>
              <a:rPr lang="en-US" b="1" smtClean="0"/>
              <a:t>Tie-breaker</a:t>
            </a:r>
            <a:r>
              <a:rPr lang="en-US" smtClean="0"/>
              <a:t>: Oldest request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0034" y="2928934"/>
            <a:ext cx="8072494" cy="4286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034" y="3357562"/>
            <a:ext cx="8072494" cy="4286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0034" y="3786190"/>
            <a:ext cx="8072494" cy="4286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8072494" cy="42862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034" y="3357562"/>
            <a:ext cx="8072494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472" y="5553108"/>
            <a:ext cx="8001056" cy="51909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How to coordinate MCs to agree upon a consistent ranking?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Least Attained Service Memory Scheduling</a:t>
            </a:r>
          </a:p>
          <a:p>
            <a:pPr lvl="1"/>
            <a:r>
              <a:rPr lang="en-US" sz="2400" dirty="0" smtClean="0"/>
              <a:t>Thread Ranking </a:t>
            </a:r>
          </a:p>
          <a:p>
            <a:pPr lvl="1"/>
            <a:r>
              <a:rPr lang="en-US" sz="2400" dirty="0" smtClean="0"/>
              <a:t>Request Prioritization Rules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Coordination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Coordination Mechanism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86874" cy="485778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600" b="1" smtClean="0"/>
              <a:t>During a quantum</a:t>
            </a:r>
            <a:r>
              <a:rPr lang="en-US" sz="2600" smtClean="0"/>
              <a:t>:</a:t>
            </a:r>
            <a:r>
              <a:rPr lang="en-US" sz="2000" smtClean="0"/>
              <a:t> </a:t>
            </a:r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Each </a:t>
            </a:r>
            <a:r>
              <a:rPr lang="en-US" sz="2400" dirty="0" smtClean="0"/>
              <a:t>MC increments the local AS of </a:t>
            </a:r>
            <a:r>
              <a:rPr lang="en-US" sz="2400" smtClean="0"/>
              <a:t>each thread</a:t>
            </a:r>
            <a:endParaRPr lang="en-US" sz="2400" dirty="0" smtClean="0"/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sz="2000" smtClean="0"/>
          </a:p>
          <a:p>
            <a:pPr marL="0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600" b="1" smtClean="0"/>
              <a:t>End </a:t>
            </a:r>
            <a:r>
              <a:rPr lang="en-US" sz="2600" b="1" dirty="0" smtClean="0"/>
              <a:t>of a quantum</a:t>
            </a:r>
            <a:r>
              <a:rPr lang="en-US" sz="2600" smtClean="0"/>
              <a:t>: </a:t>
            </a:r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 Each </a:t>
            </a:r>
            <a:r>
              <a:rPr lang="en-US" dirty="0" smtClean="0"/>
              <a:t>MC sends local AS of each thread </a:t>
            </a:r>
            <a:r>
              <a:rPr lang="en-US" smtClean="0"/>
              <a:t>to centralized meta-MC</a:t>
            </a:r>
            <a:endParaRPr lang="en-US" dirty="0" smtClean="0"/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 Meta-MC </a:t>
            </a:r>
            <a:r>
              <a:rPr lang="en-US" dirty="0" smtClean="0"/>
              <a:t>accumulates </a:t>
            </a:r>
            <a:r>
              <a:rPr lang="en-US" smtClean="0"/>
              <a:t>local AS </a:t>
            </a:r>
            <a:r>
              <a:rPr lang="en-US" dirty="0" smtClean="0"/>
              <a:t>and </a:t>
            </a:r>
            <a:r>
              <a:rPr lang="en-US" smtClean="0"/>
              <a:t>calculates ranking</a:t>
            </a:r>
            <a:endParaRPr lang="en-US" dirty="0" smtClean="0"/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 Meta-MC broadcasts ranking </a:t>
            </a:r>
            <a:r>
              <a:rPr lang="en-US" dirty="0" smtClean="0"/>
              <a:t>to </a:t>
            </a:r>
            <a:r>
              <a:rPr lang="en-US" smtClean="0"/>
              <a:t>all MCs </a:t>
            </a:r>
          </a:p>
          <a:p>
            <a:pPr marL="327025" lvl="1" indent="0">
              <a:buClr>
                <a:schemeClr val="tx1"/>
              </a:buClr>
              <a:buSzPct val="100000"/>
              <a:buNone/>
            </a:pPr>
            <a:r>
              <a:rPr lang="en-US" smtClean="0">
                <a:sym typeface="Wingdings" pitchFamily="2" charset="2"/>
              </a:rPr>
              <a:t>	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Consistent thread ranking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Cost in ATLAS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653242" y="6207147"/>
            <a:ext cx="2133600" cy="365125"/>
          </a:xfrm>
        </p:spPr>
        <p:txBody>
          <a:bodyPr/>
          <a:lstStyle/>
          <a:p>
            <a:fld id="{4C76AC29-6A0F-4B9E-B956-3C9EFFA3896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2214554"/>
          <a:ext cx="8572560" cy="352954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857388"/>
                <a:gridCol w="3357586"/>
                <a:gridCol w="3357586"/>
              </a:tblGrid>
              <a:tr h="76107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ATLAS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PAR-BS</a:t>
                      </a:r>
                    </a:p>
                    <a:p>
                      <a:pPr algn="ctr"/>
                      <a:r>
                        <a:rPr lang="en-US" sz="1600" smtClean="0"/>
                        <a:t>(previous best</a:t>
                      </a:r>
                      <a:r>
                        <a:rPr lang="en-US" sz="1600" baseline="0" smtClean="0"/>
                        <a:t> work [ISCA08])</a:t>
                      </a:r>
                      <a:endParaRPr lang="en-US" sz="1600"/>
                    </a:p>
                  </a:txBody>
                  <a:tcPr anchor="ctr"/>
                </a:tc>
              </a:tr>
              <a:tr h="1384235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How often?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Very infrequently</a:t>
                      </a:r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sz="1800" baseline="0" smtClean="0"/>
                        <a:t>Every </a:t>
                      </a:r>
                      <a:r>
                        <a:rPr lang="en-US" sz="1800" baseline="0" dirty="0" smtClean="0"/>
                        <a:t>quantum boundary </a:t>
                      </a:r>
                    </a:p>
                    <a:p>
                      <a:pPr algn="ctr"/>
                      <a:r>
                        <a:rPr lang="en-US" sz="1800" baseline="0" smtClean="0"/>
                        <a:t>(10 M </a:t>
                      </a:r>
                      <a:r>
                        <a:rPr lang="en-US" sz="1800" baseline="0" dirty="0" smtClean="0"/>
                        <a:t>cycles)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Frequently</a:t>
                      </a:r>
                      <a:endParaRPr lang="en-US" b="1" u="sng" baseline="0" dirty="0" smtClean="0"/>
                    </a:p>
                    <a:p>
                      <a:pPr algn="ctr"/>
                      <a:endParaRPr lang="en-US" b="1" u="sng" baseline="0" dirty="0" smtClean="0"/>
                    </a:p>
                    <a:p>
                      <a:pPr algn="ctr"/>
                      <a:r>
                        <a:rPr lang="en-US" sz="1800" b="0" u="none" baseline="0" dirty="0" smtClean="0"/>
                        <a:t>Every batch boundary </a:t>
                      </a:r>
                    </a:p>
                    <a:p>
                      <a:pPr algn="ctr"/>
                      <a:r>
                        <a:rPr lang="en-US" sz="1800" b="0" u="none" baseline="0" dirty="0" smtClean="0"/>
                        <a:t>(thousands of cycles)</a:t>
                      </a:r>
                      <a:endParaRPr lang="en-US" sz="1800" b="0" u="none" dirty="0"/>
                    </a:p>
                  </a:txBody>
                  <a:tcPr anchor="ctr"/>
                </a:tc>
              </a:tr>
              <a:tr h="1384235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/>
                        <a:t>Sensitive to coordination</a:t>
                      </a:r>
                      <a:r>
                        <a:rPr lang="en-US" sz="2200" baseline="0" smtClean="0"/>
                        <a:t> latency?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smtClean="0"/>
                        <a:t>Insensitive</a:t>
                      </a:r>
                    </a:p>
                    <a:p>
                      <a:pPr algn="ctr"/>
                      <a:endParaRPr lang="en-US" b="1" u="sng" smtClean="0"/>
                    </a:p>
                    <a:p>
                      <a:pPr algn="ctr"/>
                      <a:r>
                        <a:rPr lang="en-US" sz="1800" b="0" u="none" baseline="0" smtClean="0"/>
                        <a:t>Coordination latency &lt;&lt; Quantum length</a:t>
                      </a:r>
                      <a:endParaRPr lang="en-US" sz="1800" b="0" u="none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smtClean="0"/>
                        <a:t>Sensitive</a:t>
                      </a:r>
                    </a:p>
                    <a:p>
                      <a:pPr algn="ctr"/>
                      <a:endParaRPr lang="en-US" sz="16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Coordination latency </a:t>
                      </a:r>
                      <a:r>
                        <a:rPr lang="en-US" sz="1800" baseline="0" smtClean="0"/>
                        <a:t>~ </a:t>
                      </a:r>
                    </a:p>
                    <a:p>
                      <a:pPr algn="ctr"/>
                      <a:r>
                        <a:rPr lang="en-US" sz="1800" baseline="0" smtClean="0"/>
                        <a:t>Batch </a:t>
                      </a:r>
                      <a:r>
                        <a:rPr lang="en-US" sz="1800" baseline="0" dirty="0" smtClean="0"/>
                        <a:t>length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71472" y="1428736"/>
            <a:ext cx="8001056" cy="42862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How costly is coordination in ATLAS?</a:t>
            </a:r>
          </a:p>
        </p:txBody>
      </p:sp>
      <p:pic>
        <p:nvPicPr>
          <p:cNvPr id="9" name="Picture 8" descr="check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4429132"/>
            <a:ext cx="577059" cy="504134"/>
          </a:xfrm>
          <a:prstGeom prst="rect">
            <a:avLst/>
          </a:prstGeom>
        </p:spPr>
      </p:pic>
      <p:pic>
        <p:nvPicPr>
          <p:cNvPr id="10" name="Picture 9" descr="check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3000372"/>
            <a:ext cx="577059" cy="5041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357694"/>
            <a:ext cx="9144000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000372"/>
            <a:ext cx="9144000" cy="164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818" y="1500175"/>
            <a:ext cx="3643338" cy="46434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LAS-ranking</a:t>
            </a: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Bank-level parallelism</a:t>
            </a: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Row-buffer </a:t>
            </a:r>
            <a:r>
              <a:rPr lang="en-US" sz="2000" dirty="0" smtClean="0">
                <a:solidFill>
                  <a:schemeClr val="tx1"/>
                </a:solidFill>
              </a:rPr>
              <a:t>locality</a:t>
            </a:r>
          </a:p>
          <a:p>
            <a:pPr marL="228600" lvl="1" indent="-22860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Very infrequent coordination</a:t>
            </a: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endParaRPr lang="en-US" sz="2000" smtClean="0">
              <a:solidFill>
                <a:schemeClr val="tx1"/>
              </a:solidFill>
            </a:endParaRP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endParaRPr lang="en-US" sz="2000" smtClean="0">
              <a:solidFill>
                <a:schemeClr val="tx1"/>
              </a:solidFill>
            </a:endParaRP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Scale attained </a:t>
            </a:r>
            <a:r>
              <a:rPr lang="en-US" sz="2000" dirty="0" smtClean="0">
                <a:solidFill>
                  <a:schemeClr val="tx1"/>
                </a:solidFill>
              </a:rPr>
              <a:t>service with </a:t>
            </a:r>
            <a:r>
              <a:rPr lang="en-US" sz="2000" smtClean="0">
                <a:solidFill>
                  <a:schemeClr val="tx1"/>
                </a:solidFill>
              </a:rPr>
              <a:t>thread weight (in paper)</a:t>
            </a:r>
          </a:p>
          <a:p>
            <a:pPr marL="228600" indent="-228600">
              <a:buClrTx/>
              <a:buSzPct val="10000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28600" indent="-228600">
              <a:buClrTx/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Low complexity</a:t>
            </a:r>
            <a:r>
              <a:rPr lang="en-US" sz="1800" dirty="0" smtClean="0">
                <a:solidFill>
                  <a:schemeClr val="tx1"/>
                </a:solidFill>
              </a:rPr>
              <a:t>: Attained service requires a single </a:t>
            </a:r>
            <a:r>
              <a:rPr lang="en-US" sz="1800" smtClean="0">
                <a:solidFill>
                  <a:schemeClr val="tx1"/>
                </a:solidFill>
              </a:rPr>
              <a:t>counter per thread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smtClean="0">
                <a:solidFill>
                  <a:schemeClr val="tx1"/>
                </a:solidFill>
              </a:rPr>
              <a:t>each MC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282" y="1512878"/>
            <a:ext cx="4857784" cy="36306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sz="200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 Maximize system performance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 Scalable to large </a:t>
            </a:r>
            <a:r>
              <a:rPr lang="en-US" sz="2000" dirty="0" smtClean="0">
                <a:solidFill>
                  <a:schemeClr val="tx1"/>
                </a:solidFill>
              </a:rPr>
              <a:t>number </a:t>
            </a:r>
            <a:r>
              <a:rPr lang="en-US" sz="2000" smtClean="0">
                <a:solidFill>
                  <a:schemeClr val="tx1"/>
                </a:solidFill>
              </a:rPr>
              <a:t>of controllers</a:t>
            </a:r>
          </a:p>
          <a:p>
            <a:endParaRPr lang="en-US" sz="2000" smtClean="0">
              <a:solidFill>
                <a:schemeClr val="tx1"/>
              </a:solidFill>
            </a:endParaRPr>
          </a:p>
          <a:p>
            <a:endParaRPr lang="en-US" sz="2000" smtClean="0">
              <a:solidFill>
                <a:schemeClr val="tx1"/>
              </a:solidFill>
            </a:endParaRPr>
          </a:p>
          <a:p>
            <a:endParaRPr lang="en-US" sz="140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000" smtClean="0">
                <a:solidFill>
                  <a:schemeClr val="tx1"/>
                </a:solidFill>
              </a:rPr>
              <a:t> Configurable by system software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071546"/>
            <a:ext cx="4857784" cy="428628"/>
          </a:xfrm>
          <a:prstGeom prst="rect">
            <a:avLst/>
          </a:prstGeom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Goals</a:t>
            </a:r>
            <a:endParaRPr lang="en-US" sz="2000" b="1"/>
          </a:p>
        </p:txBody>
      </p:sp>
      <p:sp>
        <p:nvSpPr>
          <p:cNvPr id="8" name="Rectangle 7"/>
          <p:cNvSpPr/>
          <p:nvPr/>
        </p:nvSpPr>
        <p:spPr>
          <a:xfrm>
            <a:off x="5357818" y="1071546"/>
            <a:ext cx="3643338" cy="4286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Properties of ATLAS</a:t>
            </a:r>
            <a:endParaRPr lang="en-US" sz="2000" b="1"/>
          </a:p>
        </p:txBody>
      </p:sp>
      <p:sp>
        <p:nvSpPr>
          <p:cNvPr id="12" name="Rectangle 11"/>
          <p:cNvSpPr/>
          <p:nvPr/>
        </p:nvSpPr>
        <p:spPr>
          <a:xfrm>
            <a:off x="5286380" y="5000636"/>
            <a:ext cx="3714776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5000628" y="1571612"/>
            <a:ext cx="428628" cy="1000132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>
            <a:off x="5000628" y="3000372"/>
            <a:ext cx="428628" cy="35719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>
            <a:off x="5000628" y="4071942"/>
            <a:ext cx="428628" cy="642942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Least Attained Service Memory Scheduling</a:t>
            </a:r>
          </a:p>
          <a:p>
            <a:pPr lvl="1"/>
            <a:r>
              <a:rPr lang="en-US" sz="2400" dirty="0" smtClean="0"/>
              <a:t>Thread Ranking </a:t>
            </a:r>
          </a:p>
          <a:p>
            <a:pPr lvl="1"/>
            <a:r>
              <a:rPr lang="en-US" sz="2400" dirty="0" smtClean="0"/>
              <a:t>Request Prioritization Rules</a:t>
            </a:r>
          </a:p>
          <a:p>
            <a:pPr lvl="1"/>
            <a:r>
              <a:rPr lang="en-US" sz="2400" dirty="0" smtClean="0"/>
              <a:t>Coordination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Evaluation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FF0000"/>
                </a:solidFill>
              </a:rPr>
              <a:t>4</a:t>
            </a:r>
            <a:r>
              <a:rPr lang="en-US" sz="2200" dirty="0" smtClean="0">
                <a:solidFill>
                  <a:srgbClr val="FF0000"/>
                </a:solidFill>
              </a:rPr>
              <a:t>, 8, 16, 24, 32-core</a:t>
            </a:r>
            <a:r>
              <a:rPr lang="en-US" sz="2200" dirty="0" smtClean="0"/>
              <a:t> systems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5 GHz processor, 128-entry instruction window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512 Kbyte per-core private L2 caches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FF0000"/>
                </a:solidFill>
              </a:rPr>
              <a:t>1, 2, 4, 8</a:t>
            </a:r>
            <a:r>
              <a:rPr lang="en-US" sz="2200" smtClean="0">
                <a:solidFill>
                  <a:srgbClr val="FF0000"/>
                </a:solidFill>
              </a:rPr>
              <a:t>, 16-MC </a:t>
            </a:r>
            <a:r>
              <a:rPr lang="en-US" sz="2200" smtClean="0"/>
              <a:t>systems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128-entry memory request buffer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4 banks, 2Kbyte row buffer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40ns (200 cycles) row-hit round-trip latency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80ns (400 cycles) row-conflict round-trip latency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Workloads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Multiprogrammed</a:t>
            </a:r>
            <a:r>
              <a:rPr lang="en-US" sz="2000" dirty="0" smtClean="0"/>
              <a:t> SPEC CPU2006 applications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32 program combinations for 4, 8, 16, 24, 32-core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mtClean="0"/>
              <a:t>Comparison to Previous </a:t>
            </a:r>
            <a:r>
              <a:rPr lang="en-US" sz="3200" dirty="0" smtClean="0"/>
              <a:t>Scheduling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0108"/>
            <a:ext cx="8686800" cy="514353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70C0"/>
                </a:solidFill>
              </a:rPr>
              <a:t>FCFS, </a:t>
            </a:r>
            <a:r>
              <a:rPr lang="en-US" sz="2000" smtClean="0">
                <a:solidFill>
                  <a:srgbClr val="0070C0"/>
                </a:solidFill>
              </a:rPr>
              <a:t>FR-FCFS</a:t>
            </a:r>
            <a:r>
              <a:rPr lang="en-US" sz="1800" smtClean="0">
                <a:solidFill>
                  <a:srgbClr val="0070C0"/>
                </a:solidFill>
              </a:rPr>
              <a:t> </a:t>
            </a:r>
            <a:r>
              <a:rPr lang="en-US" sz="1600" smtClean="0">
                <a:solidFill>
                  <a:srgbClr val="0070C0"/>
                </a:solidFill>
              </a:rPr>
              <a:t>[Rixner+, ISCA00]</a:t>
            </a:r>
            <a:endParaRPr lang="en-US" sz="1800" smtClean="0"/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smtClean="0"/>
              <a:t>Oldest-first</a:t>
            </a:r>
            <a:r>
              <a:rPr lang="en-US" sz="1800" dirty="0" smtClean="0"/>
              <a:t>, row-hit first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</a:rPr>
              <a:t>Low multi-core performance </a:t>
            </a:r>
            <a:r>
              <a:rPr lang="en-US" sz="1800" dirty="0" err="1" smtClean="0">
                <a:sym typeface="Wingdings" pitchFamily="2" charset="2"/>
              </a:rPr>
              <a:t>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Do not distinguish </a:t>
            </a:r>
            <a:r>
              <a:rPr lang="en-US" sz="1800" smtClean="0"/>
              <a:t>between threads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70C0"/>
                </a:solidFill>
              </a:rPr>
              <a:t>Network </a:t>
            </a:r>
            <a:r>
              <a:rPr lang="en-US" sz="2000" dirty="0" smtClean="0">
                <a:solidFill>
                  <a:srgbClr val="0070C0"/>
                </a:solidFill>
              </a:rPr>
              <a:t>Fair </a:t>
            </a:r>
            <a:r>
              <a:rPr lang="en-US" sz="2000" err="1" smtClean="0">
                <a:solidFill>
                  <a:srgbClr val="0070C0"/>
                </a:solidFill>
              </a:rPr>
              <a:t>Queueing</a:t>
            </a:r>
            <a:r>
              <a:rPr lang="en-US" sz="2000" smtClean="0">
                <a:solidFill>
                  <a:srgbClr val="0070C0"/>
                </a:solidFill>
              </a:rPr>
              <a:t> </a:t>
            </a:r>
            <a:r>
              <a:rPr lang="en-US" sz="1600" smtClean="0">
                <a:solidFill>
                  <a:srgbClr val="0070C0"/>
                </a:solidFill>
              </a:rPr>
              <a:t>[Nesbit+, MICRO06]</a:t>
            </a:r>
            <a:r>
              <a:rPr lang="en-US" sz="1800" smtClean="0"/>
              <a:t> 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smtClean="0"/>
              <a:t>Partitions </a:t>
            </a:r>
            <a:r>
              <a:rPr lang="en-US" sz="1800" dirty="0" smtClean="0"/>
              <a:t>memory bandwidth equally among threads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</a:rPr>
              <a:t>Low system performance</a:t>
            </a:r>
            <a:r>
              <a:rPr lang="en-US" sz="1800" dirty="0" smtClean="0"/>
              <a:t> </a:t>
            </a:r>
            <a:r>
              <a:rPr lang="en-US" sz="1800" dirty="0" err="1" smtClean="0">
                <a:sym typeface="Wingdings" pitchFamily="2" charset="2"/>
              </a:rPr>
              <a:t>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Bank-level parallelism, locality </a:t>
            </a:r>
            <a:r>
              <a:rPr lang="en-US" sz="1800" smtClean="0"/>
              <a:t>not exploited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70C0"/>
                </a:solidFill>
              </a:rPr>
              <a:t>Stall-time </a:t>
            </a:r>
            <a:r>
              <a:rPr lang="en-US" sz="2000" dirty="0" smtClean="0">
                <a:solidFill>
                  <a:srgbClr val="0070C0"/>
                </a:solidFill>
              </a:rPr>
              <a:t>Fair Memory </a:t>
            </a:r>
            <a:r>
              <a:rPr lang="en-US" sz="2000" smtClean="0">
                <a:solidFill>
                  <a:srgbClr val="0070C0"/>
                </a:solidFill>
              </a:rPr>
              <a:t>Scheduler </a:t>
            </a:r>
            <a:r>
              <a:rPr lang="en-US" sz="1600" smtClean="0">
                <a:solidFill>
                  <a:srgbClr val="0070C0"/>
                </a:solidFill>
              </a:rPr>
              <a:t>[Mutlu+, MICRO07]</a:t>
            </a:r>
            <a:endParaRPr lang="en-US" sz="1800" smtClean="0"/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smtClean="0"/>
              <a:t>Balances </a:t>
            </a:r>
            <a:r>
              <a:rPr lang="en-US" sz="1800" dirty="0" smtClean="0"/>
              <a:t>thread slowdowns relative to when run alone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</a:rPr>
              <a:t>High coordination costs</a:t>
            </a:r>
            <a:r>
              <a:rPr lang="en-US" sz="1800" dirty="0" smtClean="0"/>
              <a:t> </a:t>
            </a:r>
            <a:r>
              <a:rPr lang="en-US" sz="1800" dirty="0" err="1" smtClean="0">
                <a:sym typeface="Wingdings" pitchFamily="2" charset="2"/>
              </a:rPr>
              <a:t>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/>
              <a:t>Requires heavy </a:t>
            </a:r>
            <a:r>
              <a:rPr lang="en-US" sz="1800" smtClean="0"/>
              <a:t>cycle-by-cycle coordination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70C0"/>
                </a:solidFill>
              </a:rPr>
              <a:t>Parallelism-Aware </a:t>
            </a:r>
            <a:r>
              <a:rPr lang="en-US" sz="2000" dirty="0" smtClean="0">
                <a:solidFill>
                  <a:srgbClr val="0070C0"/>
                </a:solidFill>
              </a:rPr>
              <a:t>Batch </a:t>
            </a:r>
            <a:r>
              <a:rPr lang="en-US" sz="2000" smtClean="0">
                <a:solidFill>
                  <a:srgbClr val="0070C0"/>
                </a:solidFill>
              </a:rPr>
              <a:t>Scheduler </a:t>
            </a:r>
            <a:r>
              <a:rPr lang="en-US" sz="1600" smtClean="0">
                <a:solidFill>
                  <a:srgbClr val="0070C0"/>
                </a:solidFill>
              </a:rPr>
              <a:t>[Mutlu+, ISCA08]</a:t>
            </a:r>
            <a:endParaRPr lang="en-US" sz="1800" smtClean="0"/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700" smtClean="0"/>
              <a:t>Batches requests and performs thread ranking to </a:t>
            </a:r>
            <a:r>
              <a:rPr lang="en-US" sz="1700" dirty="0" smtClean="0"/>
              <a:t>preserve </a:t>
            </a:r>
            <a:r>
              <a:rPr lang="en-US" sz="1700" smtClean="0"/>
              <a:t>bank-level parallelism</a:t>
            </a:r>
            <a:endParaRPr lang="en-US" sz="1700" dirty="0" smtClean="0"/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FF0000"/>
                </a:solidFill>
              </a:rPr>
              <a:t>High coordination costs </a:t>
            </a:r>
            <a:r>
              <a:rPr lang="en-US" sz="1800" dirty="0" err="1" smtClean="0">
                <a:sym typeface="Wingdings" pitchFamily="2" charset="2"/>
              </a:rPr>
              <a:t></a:t>
            </a:r>
            <a:r>
              <a:rPr lang="en-US" sz="1800" dirty="0" smtClean="0">
                <a:sym typeface="Wingdings" pitchFamily="2" charset="2"/>
              </a:rPr>
              <a:t> B</a:t>
            </a:r>
            <a:r>
              <a:rPr lang="en-US" sz="1800" dirty="0" smtClean="0"/>
              <a:t>atch duration is </a:t>
            </a:r>
            <a:r>
              <a:rPr lang="en-US" sz="1800" smtClean="0"/>
              <a:t>very short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/>
          <p:cNvGraphicFramePr/>
          <p:nvPr/>
        </p:nvGraphicFramePr>
        <p:xfrm>
          <a:off x="500034" y="1607456"/>
          <a:ext cx="8215370" cy="371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System Throughput: 24-Core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8794" y="1000108"/>
            <a:ext cx="53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latin typeface="Times New Roman" pitchFamily="18" charset="0"/>
                <a:cs typeface="Times New Roman" pitchFamily="18" charset="0"/>
              </a:rPr>
              <a:t>System throughput = ∑ Speedup</a:t>
            </a:r>
            <a:endParaRPr lang="en-US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286388"/>
            <a:ext cx="8229600" cy="839775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ATLAS consistently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higher system throughput than all previous scheduling algorithms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3108" y="3536282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17.0%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9942996">
            <a:off x="1546521" y="2584187"/>
            <a:ext cx="6816507" cy="366793"/>
          </a:xfrm>
          <a:prstGeom prst="rightArrow">
            <a:avLst>
              <a:gd name="adj1" fmla="val 42475"/>
              <a:gd name="adj2" fmla="val 144280"/>
            </a:avLst>
          </a:prstGeom>
          <a:solidFill>
            <a:srgbClr val="FF000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71868" y="3107654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9.8%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00628" y="2750464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8.4%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9388" y="2393274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5.9%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9586" y="1964646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3.5%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570406" y="3086069"/>
            <a:ext cx="2571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System throughput</a:t>
            </a:r>
            <a:endParaRPr lang="en-US" sz="2000"/>
          </a:p>
        </p:txBody>
      </p:sp>
      <p:sp>
        <p:nvSpPr>
          <p:cNvPr id="15" name="TextBox 14"/>
          <p:cNvSpPr txBox="1"/>
          <p:nvPr/>
        </p:nvSpPr>
        <p:spPr>
          <a:xfrm>
            <a:off x="3286117" y="4714884"/>
            <a:ext cx="34290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# of memory controllers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36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Desired Properties </a:t>
            </a:r>
            <a:r>
              <a:rPr lang="en-US" sz="3000" smtClean="0"/>
              <a:t>of Memory </a:t>
            </a:r>
            <a:r>
              <a:rPr lang="en-US" sz="3000" dirty="0" smtClean="0"/>
              <a:t>Scheduling Algorithm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347187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Maximize system performance</a:t>
            </a:r>
          </a:p>
          <a:p>
            <a:pPr lvl="1"/>
            <a:r>
              <a:rPr lang="en-US" dirty="0" smtClean="0"/>
              <a:t>Without starving any cores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Configurable by system software</a:t>
            </a:r>
          </a:p>
          <a:p>
            <a:pPr lvl="1"/>
            <a:r>
              <a:rPr lang="en-US" dirty="0" smtClean="0"/>
              <a:t>To enforce thread priorities and </a:t>
            </a:r>
            <a:r>
              <a:rPr lang="en-US" dirty="0" err="1" smtClean="0"/>
              <a:t>QoS</a:t>
            </a:r>
            <a:r>
              <a:rPr lang="en-US" dirty="0" smtClean="0"/>
              <a:t>/fairness policies</a:t>
            </a:r>
          </a:p>
          <a:p>
            <a:pPr lvl="1"/>
            <a:endParaRPr lang="en-US" smtClean="0"/>
          </a:p>
          <a:p>
            <a:pPr lvl="1"/>
            <a:endParaRPr lang="en-US" dirty="0" smtClean="0"/>
          </a:p>
          <a:p>
            <a:r>
              <a:rPr lang="en-US" b="1" dirty="0" smtClean="0"/>
              <a:t>Scalable to a large number of controllers</a:t>
            </a:r>
          </a:p>
          <a:p>
            <a:pPr lvl="1"/>
            <a:r>
              <a:rPr lang="en-US" dirty="0" smtClean="0"/>
              <a:t>Should not require significant coordination between controllers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596" y="5243539"/>
            <a:ext cx="8143932" cy="75722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200" smtClean="0">
                <a:solidFill>
                  <a:schemeClr val="tx1"/>
                </a:solidFill>
              </a:rPr>
              <a:t>No previous scheduling algorithm satisfies </a:t>
            </a:r>
          </a:p>
          <a:p>
            <a:pPr algn="ctr"/>
            <a:r>
              <a:rPr lang="en-US" sz="2200" smtClean="0">
                <a:solidFill>
                  <a:schemeClr val="tx1"/>
                </a:solidFill>
              </a:rPr>
              <a:t>all these requirements 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158" y="3429000"/>
            <a:ext cx="8143932" cy="128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5984" y="3214686"/>
            <a:ext cx="421484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smtClean="0">
                <a:solidFill>
                  <a:srgbClr val="FF0000"/>
                </a:solidFill>
              </a:rPr>
              <a:t>Multiple memory controllers</a:t>
            </a:r>
            <a:endParaRPr lang="en-US" sz="2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500034" y="1214422"/>
          <a:ext cx="8143932" cy="378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System Throughput: 4-MC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5" y="5286388"/>
            <a:ext cx="8215370" cy="78581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200" smtClean="0">
                <a:solidFill>
                  <a:schemeClr val="tx1"/>
                </a:solidFill>
              </a:rPr>
              <a:t># of cores increases </a:t>
            </a:r>
            <a:r>
              <a:rPr lang="en-US" sz="2200" smtClean="0">
                <a:solidFill>
                  <a:schemeClr val="tx1"/>
                </a:solidFill>
                <a:sym typeface="Wingdings" pitchFamily="2" charset="2"/>
              </a:rPr>
              <a:t> ATLAS performance benefit increases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0788901">
            <a:off x="1566790" y="2077480"/>
            <a:ext cx="6816507" cy="366793"/>
          </a:xfrm>
          <a:prstGeom prst="rightArrow">
            <a:avLst>
              <a:gd name="adj1" fmla="val 42475"/>
              <a:gd name="adj2" fmla="val 144280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8794" y="3071810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1.1%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2857496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3.5%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6314" y="2428868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4.0%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074" y="2000240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8.4%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43834" y="1714488"/>
            <a:ext cx="785818" cy="35719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10.8%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70406" y="2728879"/>
            <a:ext cx="25717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System throughput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3286117" y="4500570"/>
            <a:ext cx="342902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/>
              <a:t># of cores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2" grpId="0" animBg="1"/>
      <p:bldP spid="7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Evaluations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115328" cy="4857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software support</a:t>
            </a:r>
          </a:p>
          <a:p>
            <a:pPr lvl="1"/>
            <a:r>
              <a:rPr lang="en-US" dirty="0" smtClean="0"/>
              <a:t>ATLAS effectively </a:t>
            </a:r>
            <a:r>
              <a:rPr lang="en-US" dirty="0" smtClean="0">
                <a:solidFill>
                  <a:srgbClr val="FF0000"/>
                </a:solidFill>
              </a:rPr>
              <a:t>enforces thread weights</a:t>
            </a:r>
          </a:p>
          <a:p>
            <a:endParaRPr lang="en-US" dirty="0" smtClean="0"/>
          </a:p>
          <a:p>
            <a:r>
              <a:rPr lang="en-US" dirty="0" smtClean="0"/>
              <a:t>Workload analysis</a:t>
            </a:r>
          </a:p>
          <a:p>
            <a:pPr lvl="1"/>
            <a:r>
              <a:rPr lang="en-US" dirty="0" smtClean="0"/>
              <a:t>ATLAS performs </a:t>
            </a:r>
            <a:r>
              <a:rPr lang="en-US" dirty="0" smtClean="0">
                <a:solidFill>
                  <a:srgbClr val="FF0000"/>
                </a:solidFill>
              </a:rPr>
              <a:t>best for mixed-intensity workloads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Effect of ATLAS on fairness</a:t>
            </a:r>
          </a:p>
          <a:p>
            <a:endParaRPr lang="en-US" dirty="0" smtClean="0"/>
          </a:p>
          <a:p>
            <a:r>
              <a:rPr lang="en-US" dirty="0" smtClean="0"/>
              <a:t>Sensitivity to algorithmic parameters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Sensitivity to system parameters</a:t>
            </a:r>
          </a:p>
          <a:p>
            <a:pPr lvl="1"/>
            <a:r>
              <a:rPr lang="en-US" dirty="0" smtClean="0"/>
              <a:t>Memory address mapping, cache size, memory latency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/>
              <a:t>Rethinking Memory Scheduling</a:t>
            </a:r>
          </a:p>
          <a:p>
            <a:pPr lvl="1"/>
            <a:r>
              <a:rPr lang="en-US" sz="2400" dirty="0" smtClean="0"/>
              <a:t>Minimizing Memory Episode Time</a:t>
            </a:r>
          </a:p>
          <a:p>
            <a:r>
              <a:rPr lang="en-US" sz="2800" dirty="0" smtClean="0"/>
              <a:t>ATLAS</a:t>
            </a:r>
          </a:p>
          <a:p>
            <a:pPr lvl="1"/>
            <a:r>
              <a:rPr lang="en-US" sz="2400" dirty="0" smtClean="0"/>
              <a:t>Least Attained Service Memory Scheduling</a:t>
            </a:r>
          </a:p>
          <a:p>
            <a:pPr lvl="1"/>
            <a:r>
              <a:rPr lang="en-US" sz="2400" dirty="0" smtClean="0"/>
              <a:t>Thread Ranking </a:t>
            </a:r>
          </a:p>
          <a:p>
            <a:pPr lvl="1"/>
            <a:r>
              <a:rPr lang="en-US" sz="2400" dirty="0" smtClean="0"/>
              <a:t>Request Prioritization Rules</a:t>
            </a:r>
          </a:p>
          <a:p>
            <a:pPr lvl="1"/>
            <a:r>
              <a:rPr lang="en-US" sz="2400" dirty="0" smtClean="0"/>
              <a:t>Coordination</a:t>
            </a:r>
          </a:p>
          <a:p>
            <a:r>
              <a:rPr lang="en-US" sz="2800" dirty="0" smtClean="0"/>
              <a:t>Evaluation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Conclusion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9144000" cy="48768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Multiple memory controllers </a:t>
            </a:r>
            <a:r>
              <a:rPr lang="en-US" smtClean="0">
                <a:solidFill>
                  <a:srgbClr val="FF0000"/>
                </a:solidFill>
              </a:rPr>
              <a:t>require coordination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/>
              <a:t>Need to agree </a:t>
            </a:r>
            <a:r>
              <a:rPr lang="en-US" dirty="0" smtClean="0"/>
              <a:t>upon a consistent ranking of threads </a:t>
            </a: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dirty="0" smtClean="0">
              <a:sym typeface="Wingdings" pitchFamily="2" charset="2"/>
            </a:endParaRP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ATLAS is a fundamentally new approach to memory scheduling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Scalable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: </a:t>
            </a:r>
            <a:r>
              <a:rPr lang="en-US" smtClean="0">
                <a:sym typeface="Wingdings" pitchFamily="2" charset="2"/>
              </a:rPr>
              <a:t>Thread </a:t>
            </a:r>
            <a:r>
              <a:rPr lang="en-US" dirty="0" smtClean="0">
                <a:sym typeface="Wingdings" pitchFamily="2" charset="2"/>
              </a:rPr>
              <a:t>ranking decisions at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coarse-grained 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intervals 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High-performance</a:t>
            </a:r>
            <a:r>
              <a:rPr lang="en-US" b="1" smtClean="0">
                <a:solidFill>
                  <a:srgbClr val="0000FF"/>
                </a:solidFill>
                <a:sym typeface="Wingdings" pitchFamily="2" charset="2"/>
              </a:rPr>
              <a:t>:</a:t>
            </a:r>
            <a:r>
              <a:rPr lang="en-US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mtClean="0">
                <a:sym typeface="Wingdings"/>
              </a:rPr>
              <a:t>Minimizes </a:t>
            </a:r>
            <a:r>
              <a:rPr lang="en-US" dirty="0" smtClean="0">
                <a:sym typeface="Wingdings"/>
              </a:rPr>
              <a:t>system time spent in </a:t>
            </a:r>
            <a:r>
              <a:rPr lang="en-US" smtClean="0">
                <a:sym typeface="Wingdings"/>
              </a:rPr>
              <a:t>memory episodes (</a:t>
            </a:r>
            <a:r>
              <a:rPr lang="en-US" smtClean="0">
                <a:solidFill>
                  <a:srgbClr val="FF0000"/>
                </a:solidFill>
                <a:sym typeface="Wingdings"/>
              </a:rPr>
              <a:t>Least Attained Service scheduling </a:t>
            </a:r>
            <a:r>
              <a:rPr lang="en-US" smtClean="0">
                <a:sym typeface="Wingdings"/>
              </a:rPr>
              <a:t>principle)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b="1" smtClean="0">
                <a:solidFill>
                  <a:srgbClr val="0000FF"/>
                </a:solidFill>
                <a:sym typeface="Wingdings"/>
              </a:rPr>
              <a:t>Configurable:</a:t>
            </a:r>
            <a:r>
              <a:rPr lang="en-US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mtClean="0">
                <a:sym typeface="Wingdings"/>
              </a:rPr>
              <a:t>Enforces </a:t>
            </a:r>
            <a:r>
              <a:rPr lang="en-US" smtClean="0">
                <a:solidFill>
                  <a:srgbClr val="FF0000"/>
                </a:solidFill>
                <a:sym typeface="Wingdings"/>
              </a:rPr>
              <a:t>thread priorities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 smtClean="0"/>
              <a:t>ATLAS provides the highest system throughput compared to five previous scheduling algorithms</a:t>
            </a:r>
          </a:p>
          <a:p>
            <a:pPr lvl="1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benefit increases as the number of cores increases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785926"/>
            <a:ext cx="7772400" cy="3983049"/>
          </a:xfrm>
        </p:spPr>
        <p:txBody>
          <a:bodyPr/>
          <a:lstStyle/>
          <a:p>
            <a:r>
              <a:rPr lang="en-US" smtClean="0"/>
              <a:t>Thank you.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382000" cy="2057400"/>
          </a:xfrm>
        </p:spPr>
        <p:txBody>
          <a:bodyPr>
            <a:normAutofit/>
          </a:bodyPr>
          <a:lstStyle/>
          <a:p>
            <a:pPr algn="ctr"/>
            <a:r>
              <a:rPr lang="en-US" sz="5500" b="1" dirty="0" smtClean="0"/>
              <a:t>ATLAS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1222" dirty="0" smtClean="0"/>
              <a:t/>
            </a:r>
            <a:br>
              <a:rPr lang="en-US" sz="1222" dirty="0" smtClean="0"/>
            </a:br>
            <a:r>
              <a:rPr lang="en-US" sz="2800" dirty="0" smtClean="0"/>
              <a:t>A Scalable and High-Performance Scheduling Algorithm for Multiple Memory Controllers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9810" y="3500438"/>
            <a:ext cx="4319590" cy="1714512"/>
          </a:xfrm>
        </p:spPr>
        <p:txBody>
          <a:bodyPr>
            <a:noAutofit/>
          </a:bodyPr>
          <a:lstStyle/>
          <a:p>
            <a:r>
              <a:rPr lang="en-US" sz="2200" b="1" u="sng" dirty="0" err="1" smtClean="0"/>
              <a:t>Yoongu</a:t>
            </a:r>
            <a:r>
              <a:rPr lang="en-US" sz="2200" b="1" u="sng" dirty="0" smtClean="0"/>
              <a:t> Kim</a:t>
            </a:r>
          </a:p>
          <a:p>
            <a:r>
              <a:rPr lang="en-US" sz="2200" dirty="0" err="1" smtClean="0"/>
              <a:t>Dongsu</a:t>
            </a:r>
            <a:r>
              <a:rPr lang="en-US" sz="2200" dirty="0" smtClean="0"/>
              <a:t> Han</a:t>
            </a:r>
          </a:p>
          <a:p>
            <a:r>
              <a:rPr lang="en-US" sz="2200" dirty="0" smtClean="0"/>
              <a:t>Onur Mutlu</a:t>
            </a:r>
          </a:p>
          <a:p>
            <a:r>
              <a:rPr lang="en-US" sz="2200" dirty="0" err="1" smtClean="0"/>
              <a:t>Mor</a:t>
            </a:r>
            <a:r>
              <a:rPr lang="en-US" sz="2200" dirty="0" smtClean="0"/>
              <a:t> </a:t>
            </a:r>
            <a:r>
              <a:rPr lang="en-US" sz="2200" dirty="0" err="1" smtClean="0"/>
              <a:t>Harchol-Balter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5133590"/>
            <a:ext cx="3786214" cy="1367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Additional hardware storage: </a:t>
            </a:r>
          </a:p>
          <a:p>
            <a:pPr lvl="1"/>
            <a:r>
              <a:rPr lang="en-US" smtClean="0"/>
              <a:t>For a 24-core, 4-MC system: 9kb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Not on critical path of execution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428868"/>
            <a:ext cx="8858312" cy="232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Software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ATLAS enforces system priorities, or thread weights.</a:t>
            </a:r>
          </a:p>
          <a:p>
            <a:pPr lvl="1"/>
            <a:r>
              <a:rPr lang="en-US" smtClean="0"/>
              <a:t>Linear relationship between thread weight and speedup.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00438"/>
            <a:ext cx="81800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357430"/>
            <a:ext cx="6365857" cy="93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5072066" y="2285992"/>
            <a:ext cx="1928826" cy="12144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ATLAS performance on systems with varying cache sizes and memory timing</a:t>
            </a:r>
          </a:p>
          <a:p>
            <a:endParaRPr lang="en-US" smtClean="0"/>
          </a:p>
          <a:p>
            <a:r>
              <a:rPr lang="en-US" smtClean="0"/>
              <a:t>ATLAS performance benefit increases as contention for memory increases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167196"/>
            <a:ext cx="8086194" cy="97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5400000">
            <a:off x="3213884" y="2642388"/>
            <a:ext cx="2714644" cy="15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Memory Controllers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8596" y="2285198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smtClean="0"/>
              <a:t>Core</a:t>
            </a:r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00100" y="2285198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8596" y="2856702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0100" y="2856702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1857356" y="2642388"/>
            <a:ext cx="725369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MC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3071802" y="2642388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Memory</a:t>
            </a:r>
            <a:endParaRPr lang="en-US" sz="2200"/>
          </a:p>
        </p:txBody>
      </p:sp>
      <p:cxnSp>
        <p:nvCxnSpPr>
          <p:cNvPr id="12" name="Straight Arrow Connector 11"/>
          <p:cNvCxnSpPr>
            <a:stCxn id="8" idx="0"/>
            <a:endCxn id="10" idx="1"/>
          </p:cNvCxnSpPr>
          <p:nvPr/>
        </p:nvCxnSpPr>
        <p:spPr>
          <a:xfrm>
            <a:off x="2582725" y="2856702"/>
            <a:ext cx="489077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00100" y="1356504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/>
              <a:t>Single</a:t>
            </a:r>
            <a:r>
              <a:rPr lang="en-US" sz="2400" smtClean="0"/>
              <a:t>-MC system</a:t>
            </a:r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5214942" y="135650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/>
              <a:t>Multiple</a:t>
            </a:r>
            <a:r>
              <a:rPr lang="en-US" sz="2400" smtClean="0"/>
              <a:t>-MC system</a:t>
            </a:r>
            <a:endParaRPr lang="en-US" sz="2400"/>
          </a:p>
        </p:txBody>
      </p:sp>
      <p:cxnSp>
        <p:nvCxnSpPr>
          <p:cNvPr id="38" name="Curved Connector 37"/>
          <p:cNvCxnSpPr>
            <a:stCxn id="8" idx="1"/>
            <a:endCxn id="51" idx="1"/>
          </p:cNvCxnSpPr>
          <p:nvPr/>
        </p:nvCxnSpPr>
        <p:spPr>
          <a:xfrm rot="16200000" flipH="1">
            <a:off x="4291743" y="999314"/>
            <a:ext cx="357190" cy="4500594"/>
          </a:xfrm>
          <a:prstGeom prst="curvedConnector3">
            <a:avLst>
              <a:gd name="adj1" fmla="val 321537"/>
            </a:avLst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00430" y="4285462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Difference?</a:t>
            </a:r>
            <a:endParaRPr lang="en-US" sz="2400" b="1"/>
          </a:p>
        </p:txBody>
      </p:sp>
      <p:sp>
        <p:nvSpPr>
          <p:cNvPr id="40" name="TextBox 39"/>
          <p:cNvSpPr txBox="1"/>
          <p:nvPr/>
        </p:nvSpPr>
        <p:spPr>
          <a:xfrm>
            <a:off x="2428860" y="5142718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The need for </a:t>
            </a:r>
            <a:r>
              <a:rPr lang="en-US" sz="2400" b="1" u="sng" smtClean="0">
                <a:solidFill>
                  <a:srgbClr val="FF0000"/>
                </a:solidFill>
              </a:rPr>
              <a:t>coordination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29190" y="2285198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smtClean="0"/>
              <a:t>Core</a:t>
            </a:r>
            <a:endParaRPr lang="en-US" sz="1600"/>
          </a:p>
        </p:txBody>
      </p:sp>
      <p:sp>
        <p:nvSpPr>
          <p:cNvPr id="41" name="Rectangle 40"/>
          <p:cNvSpPr/>
          <p:nvPr/>
        </p:nvSpPr>
        <p:spPr>
          <a:xfrm>
            <a:off x="5500694" y="2285198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29190" y="2856702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00694" y="2856702"/>
            <a:ext cx="571504" cy="5715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Diagonal Corner Rectangle 46"/>
          <p:cNvSpPr/>
          <p:nvPr/>
        </p:nvSpPr>
        <p:spPr>
          <a:xfrm>
            <a:off x="6357950" y="2285198"/>
            <a:ext cx="725369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MC</a:t>
            </a:r>
            <a:endParaRPr lang="en-US" sz="2200"/>
          </a:p>
        </p:txBody>
      </p:sp>
      <p:sp>
        <p:nvSpPr>
          <p:cNvPr id="48" name="Rectangle 47"/>
          <p:cNvSpPr/>
          <p:nvPr/>
        </p:nvSpPr>
        <p:spPr>
          <a:xfrm>
            <a:off x="7572396" y="2285198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Memory</a:t>
            </a:r>
            <a:endParaRPr lang="en-US" sz="2200"/>
          </a:p>
        </p:txBody>
      </p:sp>
      <p:cxnSp>
        <p:nvCxnSpPr>
          <p:cNvPr id="49" name="Straight Arrow Connector 48"/>
          <p:cNvCxnSpPr>
            <a:stCxn id="47" idx="0"/>
            <a:endCxn id="48" idx="1"/>
          </p:cNvCxnSpPr>
          <p:nvPr/>
        </p:nvCxnSpPr>
        <p:spPr>
          <a:xfrm>
            <a:off x="7083319" y="2499512"/>
            <a:ext cx="489077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nip Diagonal Corner Rectangle 50"/>
          <p:cNvSpPr/>
          <p:nvPr/>
        </p:nvSpPr>
        <p:spPr>
          <a:xfrm>
            <a:off x="6357950" y="2999578"/>
            <a:ext cx="725369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MC</a:t>
            </a:r>
            <a:endParaRPr lang="en-US" sz="2200"/>
          </a:p>
        </p:txBody>
      </p:sp>
      <p:sp>
        <p:nvSpPr>
          <p:cNvPr id="53" name="Rectangle 52"/>
          <p:cNvSpPr/>
          <p:nvPr/>
        </p:nvSpPr>
        <p:spPr>
          <a:xfrm>
            <a:off x="7572396" y="2999578"/>
            <a:ext cx="1214446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Memory</a:t>
            </a:r>
            <a:endParaRPr lang="en-US" sz="2200"/>
          </a:p>
        </p:txBody>
      </p:sp>
      <p:cxnSp>
        <p:nvCxnSpPr>
          <p:cNvPr id="54" name="Straight Arrow Connector 53"/>
          <p:cNvCxnSpPr>
            <a:stCxn id="51" idx="0"/>
            <a:endCxn id="53" idx="1"/>
          </p:cNvCxnSpPr>
          <p:nvPr/>
        </p:nvCxnSpPr>
        <p:spPr>
          <a:xfrm>
            <a:off x="7083319" y="3213892"/>
            <a:ext cx="489077" cy="158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071670" y="1826586"/>
            <a:ext cx="1071570" cy="463640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MC 1</a:t>
            </a:r>
            <a:endParaRPr lang="en-US" sz="2200"/>
          </a:p>
        </p:txBody>
      </p:sp>
      <p:sp>
        <p:nvSpPr>
          <p:cNvPr id="6" name="Rectangle 5"/>
          <p:cNvSpPr/>
          <p:nvPr/>
        </p:nvSpPr>
        <p:spPr>
          <a:xfrm>
            <a:off x="3428992" y="1826586"/>
            <a:ext cx="642942" cy="4450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T1</a:t>
            </a:r>
            <a:endParaRPr lang="en-US" sz="2200"/>
          </a:p>
        </p:txBody>
      </p:sp>
      <p:sp>
        <p:nvSpPr>
          <p:cNvPr id="7" name="Rectangle 6"/>
          <p:cNvSpPr/>
          <p:nvPr/>
        </p:nvSpPr>
        <p:spPr>
          <a:xfrm>
            <a:off x="4929190" y="1826586"/>
            <a:ext cx="571504" cy="445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T2</a:t>
            </a:r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6116" y="2398090"/>
            <a:ext cx="250033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43240" y="239809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Memory service timeline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00496" y="100010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Thread 1</a:t>
            </a:r>
            <a:r>
              <a:rPr lang="en-US" smtClean="0"/>
              <a:t>’s request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43570" y="1447371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Thread 2</a:t>
            </a:r>
            <a:r>
              <a:rPr lang="en-US" smtClean="0"/>
              <a:t>’s request</a:t>
            </a:r>
            <a:endParaRPr lang="en-US"/>
          </a:p>
        </p:txBody>
      </p:sp>
      <p:cxnSp>
        <p:nvCxnSpPr>
          <p:cNvPr id="15" name="Shape 14"/>
          <p:cNvCxnSpPr>
            <a:stCxn id="6" idx="0"/>
            <a:endCxn id="12" idx="1"/>
          </p:cNvCxnSpPr>
          <p:nvPr/>
        </p:nvCxnSpPr>
        <p:spPr>
          <a:xfrm rot="5400000" flipH="1" flipV="1">
            <a:off x="3554573" y="1380664"/>
            <a:ext cx="641812" cy="25003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7" idx="0"/>
            <a:endCxn id="13" idx="1"/>
          </p:cNvCxnSpPr>
          <p:nvPr/>
        </p:nvCxnSpPr>
        <p:spPr>
          <a:xfrm rot="5400000" flipH="1" flipV="1">
            <a:off x="5331982" y="1514998"/>
            <a:ext cx="194549" cy="428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214810" y="1826586"/>
            <a:ext cx="571504" cy="4450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smtClean="0"/>
              <a:t>T2</a:t>
            </a:r>
            <a:endParaRPr lang="en-US" sz="2200"/>
          </a:p>
        </p:txBody>
      </p:sp>
      <p:cxnSp>
        <p:nvCxnSpPr>
          <p:cNvPr id="65" name="Shape 64"/>
          <p:cNvCxnSpPr>
            <a:stCxn id="48" idx="0"/>
            <a:endCxn id="13" idx="1"/>
          </p:cNvCxnSpPr>
          <p:nvPr/>
        </p:nvCxnSpPr>
        <p:spPr>
          <a:xfrm rot="5400000" flipH="1" flipV="1">
            <a:off x="4974792" y="1157808"/>
            <a:ext cx="194549" cy="114300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228600" y="147622"/>
            <a:ext cx="8610600" cy="1066800"/>
          </a:xfrm>
        </p:spPr>
        <p:txBody>
          <a:bodyPr/>
          <a:lstStyle/>
          <a:p>
            <a:r>
              <a:rPr lang="en-US" smtClean="0"/>
              <a:t>Thread Ranking in Single-MC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406" y="4929198"/>
            <a:ext cx="4071966" cy="928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# of requests: </a:t>
            </a:r>
            <a:r>
              <a:rPr lang="en-US" smtClean="0">
                <a:solidFill>
                  <a:schemeClr val="tx1"/>
                </a:solidFill>
              </a:rPr>
              <a:t>Thread 1 </a:t>
            </a:r>
            <a:r>
              <a:rPr lang="en-US" b="1" smtClean="0">
                <a:solidFill>
                  <a:srgbClr val="FF0000"/>
                </a:solidFill>
              </a:rPr>
              <a:t>&lt;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Thread 2</a:t>
            </a:r>
            <a:endParaRPr lang="en-US" smtClean="0">
              <a:solidFill>
                <a:schemeClr val="tx1"/>
              </a:solidFill>
            </a:endParaRPr>
          </a:p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Thread 1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 Shorter job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29256" y="3143248"/>
            <a:ext cx="2857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smtClean="0"/>
              <a:t>Optimal</a:t>
            </a:r>
            <a:r>
              <a:rPr lang="en-US" sz="2200" smtClean="0"/>
              <a:t> average</a:t>
            </a:r>
          </a:p>
          <a:p>
            <a:pPr algn="ctr"/>
            <a:r>
              <a:rPr lang="en-US" sz="2200" smtClean="0"/>
              <a:t>stall time: </a:t>
            </a:r>
            <a:r>
              <a:rPr lang="en-US" sz="2200" b="1" smtClean="0">
                <a:solidFill>
                  <a:srgbClr val="FF0000"/>
                </a:solidFill>
              </a:rPr>
              <a:t>2T</a:t>
            </a:r>
            <a:endParaRPr lang="en-US" sz="2200" b="1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071670" y="3612536"/>
            <a:ext cx="3429024" cy="357190"/>
            <a:chOff x="2071670" y="3612536"/>
            <a:chExt cx="3429024" cy="357190"/>
          </a:xfrm>
        </p:grpSpPr>
        <p:sp>
          <p:nvSpPr>
            <p:cNvPr id="81" name="Rectangle 80"/>
            <p:cNvSpPr/>
            <p:nvPr/>
          </p:nvSpPr>
          <p:spPr>
            <a:xfrm>
              <a:off x="2071670" y="3612536"/>
              <a:ext cx="1071570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smtClean="0"/>
                <a:t>Thread 2</a:t>
              </a: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428992" y="3612536"/>
              <a:ext cx="2071702" cy="35719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/>
                <a:t>STALL</a:t>
              </a:r>
              <a:endParaRPr lang="en-US" sz="2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71670" y="3025772"/>
            <a:ext cx="3857652" cy="1546236"/>
            <a:chOff x="2071670" y="3025772"/>
            <a:chExt cx="3857652" cy="1546236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3286116" y="4112602"/>
              <a:ext cx="250033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2071670" y="3041032"/>
              <a:ext cx="1071570" cy="4066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smtClean="0"/>
                <a:t>Thread 1</a:t>
              </a: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428992" y="3025772"/>
              <a:ext cx="642942" cy="4286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mtClean="0"/>
                <a:t>STALL</a:t>
              </a:r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14678" y="4202676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Execution timeline</a:t>
              </a:r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3357554" y="4112602"/>
              <a:ext cx="142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071933" y="4112602"/>
              <a:ext cx="142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786314" y="4112602"/>
              <a:ext cx="142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429256" y="4112602"/>
              <a:ext cx="1428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Slide Number Placeholder 5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786314" y="4929198"/>
            <a:ext cx="4286248" cy="928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b="1" smtClean="0">
                <a:solidFill>
                  <a:schemeClr val="tx1"/>
                </a:solidFill>
              </a:rPr>
              <a:t>Thread ranking: </a:t>
            </a:r>
            <a:r>
              <a:rPr lang="en-US" smtClean="0">
                <a:solidFill>
                  <a:schemeClr val="tx1"/>
                </a:solidFill>
              </a:rPr>
              <a:t>Thread 1 </a:t>
            </a:r>
            <a:r>
              <a:rPr lang="en-US" b="1" smtClean="0">
                <a:solidFill>
                  <a:srgbClr val="FF0000"/>
                </a:solidFill>
              </a:rPr>
              <a:t>&gt;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>
                <a:solidFill>
                  <a:schemeClr val="accent5">
                    <a:lumMod val="50000"/>
                  </a:schemeClr>
                </a:solidFill>
              </a:rPr>
              <a:t>Thread 2</a:t>
            </a:r>
          </a:p>
          <a:p>
            <a:endParaRPr lang="en-US" sz="160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Thread 1 </a:t>
            </a:r>
            <a:r>
              <a:rPr lang="en-US" smtClean="0">
                <a:solidFill>
                  <a:schemeClr val="tx1"/>
                </a:solidFill>
                <a:sym typeface="Wingdings" pitchFamily="2" charset="2"/>
              </a:rPr>
              <a:t> Assigned higher rank</a:t>
            </a:r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4214810" y="5143512"/>
            <a:ext cx="500066" cy="5000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1406" y="92867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Assume all requests are </a:t>
            </a:r>
          </a:p>
          <a:p>
            <a:r>
              <a:rPr lang="en-US" i="1" smtClean="0"/>
              <a:t>to the same bank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allAtOnce" animBg="1"/>
      <p:bldP spid="109" grpId="0"/>
      <p:bldP spid="61" grpId="0" uiExpand="1" build="allAtOnce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rot="5400000">
            <a:off x="2500298" y="3571876"/>
            <a:ext cx="4143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Ranking in Multiple-MC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3" name="Group 174"/>
          <p:cNvGrpSpPr/>
          <p:nvPr/>
        </p:nvGrpSpPr>
        <p:grpSpPr>
          <a:xfrm>
            <a:off x="5000628" y="1522199"/>
            <a:ext cx="2786082" cy="776394"/>
            <a:chOff x="5143504" y="3714752"/>
            <a:chExt cx="2786082" cy="776394"/>
          </a:xfrm>
        </p:grpSpPr>
        <p:sp>
          <p:nvSpPr>
            <p:cNvPr id="7" name="Snip Diagonal Corner Rectangle 6"/>
            <p:cNvSpPr/>
            <p:nvPr/>
          </p:nvSpPr>
          <p:spPr>
            <a:xfrm>
              <a:off x="5143504" y="3714752"/>
              <a:ext cx="785818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MC 1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15074" y="3717503"/>
              <a:ext cx="428628" cy="264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T2</a:t>
              </a:r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58082" y="3717503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143636" y="4489558"/>
              <a:ext cx="1785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786578" y="3717502"/>
              <a:ext cx="428628" cy="264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T2</a:t>
              </a:r>
              <a:endParaRPr lang="en-US" sz="1600"/>
            </a:p>
          </p:txBody>
        </p:sp>
        <p:sp>
          <p:nvSpPr>
            <p:cNvPr id="13" name="Snip Diagonal Corner Rectangle 12"/>
            <p:cNvSpPr/>
            <p:nvPr/>
          </p:nvSpPr>
          <p:spPr>
            <a:xfrm>
              <a:off x="5143504" y="4084423"/>
              <a:ext cx="785818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MC 2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15074" y="4087174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8082" y="4087174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6578" y="4087173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</p:grpSp>
      <p:grpSp>
        <p:nvGrpSpPr>
          <p:cNvPr id="6" name="Group 172"/>
          <p:cNvGrpSpPr/>
          <p:nvPr/>
        </p:nvGrpSpPr>
        <p:grpSpPr>
          <a:xfrm>
            <a:off x="479366" y="1571612"/>
            <a:ext cx="2786082" cy="776394"/>
            <a:chOff x="479366" y="3714752"/>
            <a:chExt cx="2786082" cy="776394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479366" y="3714752"/>
              <a:ext cx="785818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MC 1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50936" y="3717503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93944" y="3717503"/>
              <a:ext cx="428628" cy="264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T2</a:t>
              </a:r>
              <a:endParaRPr lang="en-US" sz="160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479498" y="4489558"/>
              <a:ext cx="17859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122440" y="3717502"/>
              <a:ext cx="428628" cy="2643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T2</a:t>
              </a:r>
              <a:endParaRPr lang="en-US" sz="1600"/>
            </a:p>
          </p:txBody>
        </p:sp>
        <p:sp>
          <p:nvSpPr>
            <p:cNvPr id="33" name="Snip Diagonal Corner Rectangle 32"/>
            <p:cNvSpPr/>
            <p:nvPr/>
          </p:nvSpPr>
          <p:spPr>
            <a:xfrm>
              <a:off x="479366" y="4084423"/>
              <a:ext cx="785818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MC 2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50936" y="4087174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93944" y="4087174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22440" y="4087173"/>
              <a:ext cx="428628" cy="264364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smtClean="0"/>
                <a:t>T1</a:t>
              </a:r>
              <a:endParaRPr lang="en-US" sz="160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28662" y="928670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smtClean="0"/>
              <a:t>Uncoordinated</a:t>
            </a:r>
            <a:endParaRPr lang="en-US" sz="2200" b="1" u="sng"/>
          </a:p>
        </p:txBody>
      </p:sp>
      <p:sp>
        <p:nvSpPr>
          <p:cNvPr id="48" name="TextBox 47"/>
          <p:cNvSpPr txBox="1"/>
          <p:nvPr/>
        </p:nvSpPr>
        <p:spPr>
          <a:xfrm>
            <a:off x="5429256" y="928670"/>
            <a:ext cx="2286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smtClean="0"/>
              <a:t>Coordinated</a:t>
            </a:r>
            <a:endParaRPr lang="en-US" sz="2200" b="1" u="sng"/>
          </a:p>
        </p:txBody>
      </p:sp>
      <p:sp>
        <p:nvSpPr>
          <p:cNvPr id="54" name="TextBox 53"/>
          <p:cNvSpPr txBox="1"/>
          <p:nvPr/>
        </p:nvSpPr>
        <p:spPr>
          <a:xfrm>
            <a:off x="428596" y="4000504"/>
            <a:ext cx="3286148" cy="150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en-US" sz="1600" smtClean="0">
                <a:solidFill>
                  <a:schemeClr val="tx1"/>
                </a:solidFill>
              </a:rPr>
              <a:t>MC 1’s shorter job: </a:t>
            </a:r>
            <a:r>
              <a:rPr lang="en-US" sz="1600" b="1" smtClean="0">
                <a:solidFill>
                  <a:schemeClr val="tx1"/>
                </a:solidFill>
              </a:rPr>
              <a:t>Thread 1</a:t>
            </a:r>
          </a:p>
          <a:p>
            <a:r>
              <a:rPr lang="en-US" sz="1600" b="1" u="sng" smtClean="0">
                <a:solidFill>
                  <a:schemeClr val="tx1"/>
                </a:solidFill>
              </a:rPr>
              <a:t>Global</a:t>
            </a:r>
            <a:r>
              <a:rPr lang="en-US" sz="1600" smtClean="0">
                <a:solidFill>
                  <a:schemeClr val="tx1"/>
                </a:solidFill>
              </a:rPr>
              <a:t> shorter job: </a:t>
            </a:r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</a:rPr>
              <a:t>Thread 2</a:t>
            </a:r>
          </a:p>
          <a:p>
            <a:endParaRPr lang="en-US" sz="1400" b="1" smtClean="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</a:rPr>
              <a:t>MC 1 </a:t>
            </a:r>
            <a:r>
              <a:rPr lang="en-US" sz="1600" b="1" smtClean="0">
                <a:solidFill>
                  <a:srgbClr val="FF0000"/>
                </a:solidFill>
              </a:rPr>
              <a:t>incorrectly</a:t>
            </a:r>
            <a:r>
              <a:rPr lang="en-US" sz="1600" smtClean="0">
                <a:solidFill>
                  <a:schemeClr val="tx1"/>
                </a:solidFill>
              </a:rPr>
              <a:t> assigns 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higher rank to </a:t>
            </a:r>
            <a:r>
              <a:rPr lang="en-US" sz="1600" b="1" smtClean="0">
                <a:solidFill>
                  <a:schemeClr val="tx1"/>
                </a:solidFill>
              </a:rPr>
              <a:t>Thread 1</a:t>
            </a:r>
            <a:endParaRPr lang="en-US" sz="1600" smtClean="0">
              <a:solidFill>
                <a:schemeClr val="tx1"/>
              </a:solidFill>
            </a:endParaRPr>
          </a:p>
        </p:txBody>
      </p:sp>
      <p:pic>
        <p:nvPicPr>
          <p:cNvPr id="37" name="Picture 36" descr="X_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3136524"/>
            <a:ext cx="428628" cy="50679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5000628" y="4000504"/>
            <a:ext cx="3214710" cy="150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endParaRPr lang="en-US" sz="1400" b="1" u="sng" smtClean="0">
              <a:solidFill>
                <a:schemeClr val="tx1"/>
              </a:solidFill>
            </a:endParaRPr>
          </a:p>
          <a:p>
            <a:r>
              <a:rPr lang="en-US" sz="1600" b="1" u="sng" smtClean="0">
                <a:solidFill>
                  <a:schemeClr val="tx1"/>
                </a:solidFill>
              </a:rPr>
              <a:t>Global</a:t>
            </a:r>
            <a:r>
              <a:rPr lang="en-US" sz="1600" smtClean="0">
                <a:solidFill>
                  <a:schemeClr val="tx1"/>
                </a:solidFill>
              </a:rPr>
              <a:t> shorter job: </a:t>
            </a:r>
            <a:r>
              <a:rPr lang="en-US" sz="1600" b="1" smtClean="0">
                <a:solidFill>
                  <a:schemeClr val="accent5">
                    <a:lumMod val="50000"/>
                  </a:schemeClr>
                </a:solidFill>
              </a:rPr>
              <a:t>Thread 2</a:t>
            </a:r>
          </a:p>
          <a:p>
            <a:endParaRPr lang="en-US" sz="1600" smtClean="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tx1"/>
                </a:solidFill>
              </a:rPr>
              <a:t>MC 1 </a:t>
            </a:r>
            <a:r>
              <a:rPr lang="en-US" sz="1600" b="1" smtClean="0">
                <a:solidFill>
                  <a:srgbClr val="FF0000"/>
                </a:solidFill>
              </a:rPr>
              <a:t>correctly</a:t>
            </a:r>
            <a:r>
              <a:rPr lang="en-US" sz="1600" smtClean="0">
                <a:solidFill>
                  <a:schemeClr val="tx1"/>
                </a:solidFill>
              </a:rPr>
              <a:t> assigns </a:t>
            </a:r>
          </a:p>
          <a:p>
            <a:r>
              <a:rPr lang="en-US" sz="1600" smtClean="0">
                <a:solidFill>
                  <a:schemeClr val="tx1"/>
                </a:solidFill>
              </a:rPr>
              <a:t>higher rank to </a:t>
            </a:r>
            <a:r>
              <a:rPr lang="en-US" sz="1600" b="1" smtClean="0">
                <a:solidFill>
                  <a:schemeClr val="tx1"/>
                </a:solidFill>
              </a:rPr>
              <a:t>Thread 2</a:t>
            </a:r>
            <a:r>
              <a:rPr lang="en-US" sz="1600" smtClean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56" name="Picture 55" descr="checkm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89856" y="3071810"/>
            <a:ext cx="654176" cy="571504"/>
          </a:xfrm>
          <a:prstGeom prst="rect">
            <a:avLst/>
          </a:prstGeom>
        </p:spPr>
      </p:pic>
      <p:cxnSp>
        <p:nvCxnSpPr>
          <p:cNvPr id="58" name="Curved Connector 57"/>
          <p:cNvCxnSpPr/>
          <p:nvPr/>
        </p:nvCxnSpPr>
        <p:spPr>
          <a:xfrm rot="10800000">
            <a:off x="5000628" y="1665076"/>
            <a:ext cx="1588" cy="369671"/>
          </a:xfrm>
          <a:prstGeom prst="curvedConnector3">
            <a:avLst>
              <a:gd name="adj1" fmla="val 489446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43306" y="1285860"/>
            <a:ext cx="14192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solidFill>
                  <a:srgbClr val="FF0000"/>
                </a:solidFill>
              </a:rPr>
              <a:t>Coordination</a:t>
            </a:r>
            <a:endParaRPr lang="en-US" sz="170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71670" y="1571612"/>
            <a:ext cx="1143008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1428728" y="1928802"/>
            <a:ext cx="1785950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1472" y="5715016"/>
            <a:ext cx="7929618" cy="428628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defRPr/>
            </a:pPr>
            <a:r>
              <a:rPr lang="en-US" sz="2400" smtClean="0">
                <a:solidFill>
                  <a:schemeClr val="tx1"/>
                </a:solidFill>
              </a:rPr>
              <a:t>Coordination </a:t>
            </a:r>
            <a:r>
              <a:rPr lang="en-US" sz="2400" smtClean="0">
                <a:solidFill>
                  <a:schemeClr val="tx1"/>
                </a:solidFill>
                <a:sym typeface="Wingdings" pitchFamily="2" charset="2"/>
              </a:rPr>
              <a:t> Better scheduling decisions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479366" y="2571744"/>
            <a:ext cx="4092634" cy="1143008"/>
            <a:chOff x="479366" y="4143380"/>
            <a:chExt cx="4092634" cy="1143008"/>
          </a:xfrm>
        </p:grpSpPr>
        <p:grpSp>
          <p:nvGrpSpPr>
            <p:cNvPr id="52" name="Group 51"/>
            <p:cNvGrpSpPr/>
            <p:nvPr/>
          </p:nvGrpSpPr>
          <p:grpSpPr>
            <a:xfrm>
              <a:off x="479366" y="4143380"/>
              <a:ext cx="4092634" cy="1095183"/>
              <a:chOff x="479366" y="4500570"/>
              <a:chExt cx="4092634" cy="1095183"/>
            </a:xfrm>
          </p:grpSpPr>
          <p:grpSp>
            <p:nvGrpSpPr>
              <p:cNvPr id="5" name="Group 173"/>
              <p:cNvGrpSpPr/>
              <p:nvPr/>
            </p:nvGrpSpPr>
            <p:grpSpPr>
              <a:xfrm>
                <a:off x="479366" y="4857760"/>
                <a:ext cx="2786082" cy="737993"/>
                <a:chOff x="479366" y="4835735"/>
                <a:chExt cx="2786082" cy="737993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79366" y="4857760"/>
                  <a:ext cx="785818" cy="28575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smtClean="0"/>
                    <a:t>Thread 1</a:t>
                  </a:r>
                  <a:endParaRPr lang="en-US" sz="140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79366" y="5214950"/>
                  <a:ext cx="785818" cy="28575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smtClean="0"/>
                    <a:t>Thread 2</a:t>
                  </a:r>
                  <a:endParaRPr lang="en-US" sz="140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1550936" y="4835735"/>
                  <a:ext cx="1571636" cy="285752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STALL</a:t>
                  </a:r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1479498" y="5572140"/>
                  <a:ext cx="1785950" cy="15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unded Rectangle 24"/>
                <p:cNvSpPr/>
                <p:nvPr/>
              </p:nvSpPr>
              <p:spPr>
                <a:xfrm>
                  <a:off x="1550936" y="5214949"/>
                  <a:ext cx="1592304" cy="263727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STALL</a:t>
                  </a:r>
                  <a:endParaRPr lang="en-US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2714612" y="4500570"/>
                <a:ext cx="18573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Avg. stall time: </a:t>
                </a:r>
                <a:r>
                  <a:rPr lang="en-US" sz="1600" b="1" smtClean="0">
                    <a:solidFill>
                      <a:srgbClr val="FF0000"/>
                    </a:solidFill>
                  </a:rPr>
                  <a:t>3T</a:t>
                </a:r>
                <a:endParaRPr lang="en-US" sz="16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 rot="5400000">
              <a:off x="1500166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2000231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500298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3071802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000628" y="2571744"/>
            <a:ext cx="4000496" cy="1143008"/>
            <a:chOff x="5072066" y="4143380"/>
            <a:chExt cx="4000496" cy="1143008"/>
          </a:xfrm>
        </p:grpSpPr>
        <p:grpSp>
          <p:nvGrpSpPr>
            <p:cNvPr id="17" name="Group 175"/>
            <p:cNvGrpSpPr/>
            <p:nvPr/>
          </p:nvGrpSpPr>
          <p:grpSpPr>
            <a:xfrm>
              <a:off x="5072066" y="4500570"/>
              <a:ext cx="3571900" cy="737993"/>
              <a:chOff x="5143504" y="4835735"/>
              <a:chExt cx="3571900" cy="73799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143504" y="4857760"/>
                <a:ext cx="785818" cy="28575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/>
                  <a:t>Thread 1</a:t>
                </a:r>
                <a:endParaRPr lang="en-US" sz="14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43504" y="5214950"/>
                <a:ext cx="785818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400" smtClean="0"/>
                  <a:t>Thread 2</a:t>
                </a:r>
                <a:endParaRPr lang="en-US" sz="140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215074" y="4835735"/>
                <a:ext cx="1571636" cy="28575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STALL</a:t>
                </a:r>
                <a:endParaRPr lang="en-US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6143636" y="5572140"/>
                <a:ext cx="178595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ounded Rectangle 43"/>
              <p:cNvSpPr/>
              <p:nvPr/>
            </p:nvSpPr>
            <p:spPr>
              <a:xfrm>
                <a:off x="6215074" y="5192925"/>
                <a:ext cx="1071570" cy="285752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STALL</a:t>
                </a:r>
                <a:endParaRPr lang="en-US"/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7286644" y="5335801"/>
                <a:ext cx="500066" cy="158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786710" y="4997247"/>
                <a:ext cx="928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smtClean="0">
                    <a:solidFill>
                      <a:srgbClr val="FF0000"/>
                    </a:solidFill>
                  </a:rPr>
                  <a:t>SAVED </a:t>
                </a:r>
              </a:p>
              <a:p>
                <a:pPr algn="ctr"/>
                <a:r>
                  <a:rPr lang="en-US" sz="1400" b="1" smtClean="0">
                    <a:solidFill>
                      <a:srgbClr val="FF0000"/>
                    </a:solidFill>
                  </a:rPr>
                  <a:t>CYCLES!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929454" y="4143380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Avg. stall time: </a:t>
              </a:r>
              <a:r>
                <a:rPr lang="en-US" sz="1600" b="1" smtClean="0">
                  <a:solidFill>
                    <a:srgbClr val="FF0000"/>
                  </a:solidFill>
                </a:rPr>
                <a:t>2.5T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6072198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6643702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7143768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7643833" y="5214950"/>
              <a:ext cx="1428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 build="allAtOnce" animBg="1"/>
      <p:bldP spid="55" grpId="0" animBg="1"/>
      <p:bldP spid="60" grpId="0"/>
      <p:bldP spid="57" grpId="0" animBg="1"/>
      <p:bldP spid="59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Coordination Limits Scalability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loud 4"/>
          <p:cNvSpPr/>
          <p:nvPr/>
        </p:nvSpPr>
        <p:spPr>
          <a:xfrm>
            <a:off x="785786" y="2428868"/>
            <a:ext cx="2143140" cy="121444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smtClean="0">
                <a:solidFill>
                  <a:srgbClr val="FF0000"/>
                </a:solidFill>
              </a:rPr>
              <a:t>Coordination?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571472" y="2071678"/>
            <a:ext cx="785818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MC 1</a:t>
            </a:r>
            <a:endParaRPr lang="en-US" sz="2000"/>
          </a:p>
        </p:txBody>
      </p:sp>
      <p:sp>
        <p:nvSpPr>
          <p:cNvPr id="9" name="Snip Diagonal Corner Rectangle 8"/>
          <p:cNvSpPr/>
          <p:nvPr/>
        </p:nvSpPr>
        <p:spPr>
          <a:xfrm>
            <a:off x="2357422" y="2071678"/>
            <a:ext cx="785818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MC 2</a:t>
            </a:r>
            <a:endParaRPr lang="en-US" sz="2000"/>
          </a:p>
        </p:txBody>
      </p:sp>
      <p:sp>
        <p:nvSpPr>
          <p:cNvPr id="10" name="Snip Diagonal Corner Rectangle 9"/>
          <p:cNvSpPr/>
          <p:nvPr/>
        </p:nvSpPr>
        <p:spPr>
          <a:xfrm>
            <a:off x="571472" y="3571876"/>
            <a:ext cx="785818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MC 3</a:t>
            </a:r>
            <a:endParaRPr lang="en-US" sz="2000"/>
          </a:p>
        </p:txBody>
      </p:sp>
      <p:sp>
        <p:nvSpPr>
          <p:cNvPr id="11" name="Snip Diagonal Corner Rectangle 10"/>
          <p:cNvSpPr/>
          <p:nvPr/>
        </p:nvSpPr>
        <p:spPr>
          <a:xfrm>
            <a:off x="2357422" y="3571876"/>
            <a:ext cx="785818" cy="428628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MC 4</a:t>
            </a:r>
            <a:endParaRPr lang="en-US" sz="2000"/>
          </a:p>
        </p:txBody>
      </p:sp>
      <p:grpSp>
        <p:nvGrpSpPr>
          <p:cNvPr id="61" name="Group 60"/>
          <p:cNvGrpSpPr/>
          <p:nvPr/>
        </p:nvGrpSpPr>
        <p:grpSpPr>
          <a:xfrm>
            <a:off x="4429124" y="1500174"/>
            <a:ext cx="1571636" cy="1285884"/>
            <a:chOff x="5214942" y="1071546"/>
            <a:chExt cx="1714512" cy="1428760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5214942" y="1071546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6357950" y="1071546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15"/>
            <p:cNvSpPr/>
            <p:nvPr/>
          </p:nvSpPr>
          <p:spPr>
            <a:xfrm>
              <a:off x="6357950" y="2214554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Snip Diagonal Corner Rectangle 16"/>
            <p:cNvSpPr/>
            <p:nvPr/>
          </p:nvSpPr>
          <p:spPr>
            <a:xfrm>
              <a:off x="5214942" y="2214554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6285718" y="1785926"/>
              <a:ext cx="8572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5001422" y="1785926"/>
              <a:ext cx="8572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3"/>
              <a:endCxn id="14" idx="1"/>
            </p:cNvCxnSpPr>
            <p:nvPr/>
          </p:nvCxnSpPr>
          <p:spPr>
            <a:xfrm rot="16200000" flipV="1">
              <a:off x="5643570" y="1214422"/>
              <a:ext cx="857256" cy="11430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6" idx="2"/>
              <a:endCxn id="17" idx="0"/>
            </p:cNvCxnSpPr>
            <p:nvPr/>
          </p:nvCxnSpPr>
          <p:spPr>
            <a:xfrm rot="10800000">
              <a:off x="5786446" y="2357430"/>
              <a:ext cx="57150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7" idx="3"/>
            </p:cNvCxnSpPr>
            <p:nvPr/>
          </p:nvCxnSpPr>
          <p:spPr>
            <a:xfrm rot="5400000">
              <a:off x="5643570" y="1214422"/>
              <a:ext cx="857256" cy="11430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2"/>
              <a:endCxn id="14" idx="0"/>
            </p:cNvCxnSpPr>
            <p:nvPr/>
          </p:nvCxnSpPr>
          <p:spPr>
            <a:xfrm rot="10800000">
              <a:off x="5786446" y="1214422"/>
              <a:ext cx="57150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429124" y="3500439"/>
            <a:ext cx="1571636" cy="1328746"/>
            <a:chOff x="5214942" y="3357562"/>
            <a:chExt cx="1714512" cy="1476384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5214942" y="3357562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24"/>
            <p:cNvSpPr/>
            <p:nvPr/>
          </p:nvSpPr>
          <p:spPr>
            <a:xfrm>
              <a:off x="6357950" y="3357562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Snip Diagonal Corner Rectangle 25"/>
            <p:cNvSpPr/>
            <p:nvPr/>
          </p:nvSpPr>
          <p:spPr>
            <a:xfrm>
              <a:off x="6357950" y="4548194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Snip Diagonal Corner Rectangle 26"/>
            <p:cNvSpPr/>
            <p:nvPr/>
          </p:nvSpPr>
          <p:spPr>
            <a:xfrm>
              <a:off x="5214942" y="4548194"/>
              <a:ext cx="571504" cy="285752"/>
            </a:xfrm>
            <a:prstGeom prst="snip2Diag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6" idx="3"/>
              <a:endCxn id="44" idx="1"/>
            </p:cNvCxnSpPr>
            <p:nvPr/>
          </p:nvCxnSpPr>
          <p:spPr>
            <a:xfrm rot="16200000" flipV="1">
              <a:off x="6230951" y="4135441"/>
              <a:ext cx="254001" cy="5715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4" idx="1"/>
              <a:endCxn id="27" idx="3"/>
            </p:cNvCxnSpPr>
            <p:nvPr/>
          </p:nvCxnSpPr>
          <p:spPr>
            <a:xfrm rot="5400000">
              <a:off x="5659446" y="4135441"/>
              <a:ext cx="254001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Snip Diagonal Corner Rectangle 43"/>
            <p:cNvSpPr/>
            <p:nvPr/>
          </p:nvSpPr>
          <p:spPr>
            <a:xfrm>
              <a:off x="5370807" y="3913191"/>
              <a:ext cx="1402781" cy="381002"/>
            </a:xfrm>
            <a:prstGeom prst="snip2DiagRect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mtClean="0"/>
                <a:t>Meta-MC</a:t>
              </a:r>
              <a:endParaRPr lang="en-US"/>
            </a:p>
          </p:txBody>
        </p:sp>
        <p:cxnSp>
          <p:nvCxnSpPr>
            <p:cNvPr id="51" name="Straight Arrow Connector 50"/>
            <p:cNvCxnSpPr>
              <a:stCxn id="25" idx="1"/>
              <a:endCxn id="44" idx="3"/>
            </p:cNvCxnSpPr>
            <p:nvPr/>
          </p:nvCxnSpPr>
          <p:spPr>
            <a:xfrm rot="5400000">
              <a:off x="6223013" y="3492500"/>
              <a:ext cx="269877" cy="57150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4" idx="1"/>
              <a:endCxn id="44" idx="3"/>
            </p:cNvCxnSpPr>
            <p:nvPr/>
          </p:nvCxnSpPr>
          <p:spPr>
            <a:xfrm rot="16200000" flipH="1">
              <a:off x="5651509" y="3492500"/>
              <a:ext cx="269877" cy="5715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 rot="1543664">
            <a:off x="3328288" y="3250362"/>
            <a:ext cx="808945" cy="3790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7686" y="997849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smtClean="0"/>
              <a:t>MC-to-MC</a:t>
            </a:r>
            <a:endParaRPr lang="en-US" sz="2200" u="sng"/>
          </a:p>
        </p:txBody>
      </p:sp>
      <p:sp>
        <p:nvSpPr>
          <p:cNvPr id="63" name="TextBox 62"/>
          <p:cNvSpPr txBox="1"/>
          <p:nvPr/>
        </p:nvSpPr>
        <p:spPr>
          <a:xfrm>
            <a:off x="4357686" y="3000372"/>
            <a:ext cx="164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smtClean="0"/>
              <a:t>Meta-MC</a:t>
            </a:r>
            <a:endParaRPr lang="en-US" sz="2200" u="sng"/>
          </a:p>
        </p:txBody>
      </p:sp>
      <p:sp>
        <p:nvSpPr>
          <p:cNvPr id="65" name="Rectangle 64"/>
          <p:cNvSpPr/>
          <p:nvPr/>
        </p:nvSpPr>
        <p:spPr>
          <a:xfrm>
            <a:off x="1857356" y="5072074"/>
            <a:ext cx="5572164" cy="1071570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28600">
              <a:defRPr/>
            </a:pPr>
            <a:r>
              <a:rPr lang="en-US" sz="2200" smtClean="0">
                <a:solidFill>
                  <a:schemeClr val="tx1"/>
                </a:solidFill>
              </a:rPr>
              <a:t>To be scalable, coordination should:</a:t>
            </a:r>
          </a:p>
          <a:p>
            <a:pPr marL="800100">
              <a:buFont typeface="Wingdings" pitchFamily="2" charset="2"/>
              <a:buChar char="§"/>
              <a:defRPr/>
            </a:pPr>
            <a:r>
              <a:rPr lang="en-US" sz="2000" smtClean="0">
                <a:solidFill>
                  <a:schemeClr val="tx1"/>
                </a:solidFill>
              </a:rPr>
              <a:t> exchange little information</a:t>
            </a:r>
          </a:p>
          <a:p>
            <a:pPr marL="800100">
              <a:buFont typeface="Wingdings" pitchFamily="2" charset="2"/>
              <a:buChar char="§"/>
              <a:defRPr/>
            </a:pPr>
            <a:r>
              <a:rPr lang="en-US" sz="2000" smtClean="0">
                <a:solidFill>
                  <a:schemeClr val="tx1"/>
                </a:solidFill>
              </a:rPr>
              <a:t> occur infrequently</a:t>
            </a:r>
          </a:p>
          <a:p>
            <a:pPr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20107001">
            <a:off x="3328288" y="2397301"/>
            <a:ext cx="808945" cy="3790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000760" y="2857496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mtClean="0">
                <a:solidFill>
                  <a:srgbClr val="FF0000"/>
                </a:solidFill>
              </a:rPr>
              <a:t>Consumes bandwidth</a:t>
            </a:r>
            <a:endParaRPr lang="en-US" sz="2200">
              <a:solidFill>
                <a:srgbClr val="FF0000"/>
              </a:solidFill>
            </a:endParaRPr>
          </a:p>
        </p:txBody>
      </p:sp>
      <p:cxnSp>
        <p:nvCxnSpPr>
          <p:cNvPr id="81" name="Shape 80"/>
          <p:cNvCxnSpPr>
            <a:endCxn id="79" idx="0"/>
          </p:cNvCxnSpPr>
          <p:nvPr/>
        </p:nvCxnSpPr>
        <p:spPr>
          <a:xfrm>
            <a:off x="5786446" y="2000240"/>
            <a:ext cx="1643074" cy="857256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79" idx="2"/>
          </p:cNvCxnSpPr>
          <p:nvPr/>
        </p:nvCxnSpPr>
        <p:spPr>
          <a:xfrm flipV="1">
            <a:off x="5500694" y="3288383"/>
            <a:ext cx="1928826" cy="569245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2" grpId="0"/>
      <p:bldP spid="63" grpId="0"/>
      <p:bldP spid="65" grpId="1" animBg="1"/>
      <p:bldP spid="66" grpId="0" animBg="1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and 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68"/>
            <a:ext cx="8629680" cy="487680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Problem</a:t>
            </a:r>
            <a:r>
              <a:rPr lang="en-US" sz="2600" smtClean="0">
                <a:solidFill>
                  <a:srgbClr val="FF0000"/>
                </a:solidFill>
              </a:rPr>
              <a:t>: </a:t>
            </a:r>
          </a:p>
          <a:p>
            <a:pPr marL="342900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Previous </a:t>
            </a:r>
            <a:r>
              <a:rPr lang="en-US" sz="2400" dirty="0" smtClean="0">
                <a:solidFill>
                  <a:srgbClr val="FF0000"/>
                </a:solidFill>
              </a:rPr>
              <a:t>memory scheduling </a:t>
            </a:r>
            <a:r>
              <a:rPr lang="en-US" sz="2400" smtClean="0">
                <a:solidFill>
                  <a:srgbClr val="FF0000"/>
                </a:solidFill>
              </a:rPr>
              <a:t>algorithms are not scalable to many controllers</a:t>
            </a:r>
          </a:p>
          <a:p>
            <a:pPr marL="695325" lvl="2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Not designed for multiple MCs</a:t>
            </a:r>
          </a:p>
          <a:p>
            <a:pPr marL="695325" lvl="2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Require significant </a:t>
            </a:r>
            <a:r>
              <a:rPr lang="en-US" sz="2400" dirty="0" smtClean="0"/>
              <a:t>coordination</a:t>
            </a:r>
          </a:p>
          <a:p>
            <a:pPr marL="342900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endParaRPr lang="en-US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600" b="1" dirty="0" smtClean="0">
                <a:solidFill>
                  <a:srgbClr val="000090"/>
                </a:solidFill>
              </a:rPr>
              <a:t>Our Goal</a:t>
            </a:r>
            <a:r>
              <a:rPr lang="en-US" sz="2600" smtClean="0">
                <a:solidFill>
                  <a:srgbClr val="000090"/>
                </a:solidFill>
              </a:rPr>
              <a:t>: </a:t>
            </a:r>
          </a:p>
          <a:p>
            <a:pPr marL="327025" lvl="1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002060"/>
                </a:solidFill>
              </a:rPr>
              <a:t>Fundamentally redesign the memory </a:t>
            </a:r>
            <a:r>
              <a:rPr lang="en-US" sz="2400" dirty="0" smtClean="0">
                <a:solidFill>
                  <a:srgbClr val="002060"/>
                </a:solidFill>
              </a:rPr>
              <a:t>scheduling algorithm such </a:t>
            </a:r>
            <a:r>
              <a:rPr lang="en-US" sz="2400" smtClean="0">
                <a:solidFill>
                  <a:srgbClr val="002060"/>
                </a:solidFill>
              </a:rPr>
              <a:t>that it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695325" lvl="2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Provides </a:t>
            </a:r>
            <a:r>
              <a:rPr lang="en-US" sz="2400" dirty="0" smtClean="0"/>
              <a:t>high system throughput</a:t>
            </a:r>
          </a:p>
          <a:p>
            <a:pPr marL="695325" lvl="2" indent="0"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400" smtClean="0"/>
              <a:t> Requires </a:t>
            </a:r>
            <a:r>
              <a:rPr lang="en-US" sz="2400" dirty="0" smtClean="0"/>
              <a:t>little or no coordination among MCs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76AC29-6A0F-4B9E-B956-3C9EFFA389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610600" cy="5214974"/>
          </a:xfrm>
        </p:spPr>
        <p:txBody>
          <a:bodyPr>
            <a:noAutofit/>
          </a:bodyPr>
          <a:lstStyle/>
          <a:p>
            <a:r>
              <a:rPr lang="en-US" sz="2800" dirty="0" smtClean="0"/>
              <a:t>Motivation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Rethinking Memory Scheduling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Minimizing Memory Episode Time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ATLAS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Least Attained Service Memory Scheduling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Thread Ranking 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Request Prioritization Rules</a:t>
            </a:r>
          </a:p>
          <a:p>
            <a:pPr lvl="1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Coordination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sz="1800" b="1" dirty="0" smtClean="0">
              <a:solidFill>
                <a:srgbClr val="FF0000"/>
              </a:solidFill>
            </a:endParaRPr>
          </a:p>
          <a:p>
            <a:pPr lvl="1"/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Words>1901</Words>
  <Application>Microsoft Macintosh PowerPoint</Application>
  <PresentationFormat>On-screen Show (4:3)</PresentationFormat>
  <Paragraphs>559</Paragraphs>
  <Slides>38</Slides>
  <Notes>34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Edge</vt:lpstr>
      <vt:lpstr>ATLAS  A Scalable and High-Performance Scheduling Algorithm for Multiple Memory Controllers</vt:lpstr>
      <vt:lpstr>Motivation</vt:lpstr>
      <vt:lpstr>Desired Properties of Memory Scheduling Algorithm</vt:lpstr>
      <vt:lpstr>Multiple Memory Controllers</vt:lpstr>
      <vt:lpstr>Thread Ranking in Single-MC</vt:lpstr>
      <vt:lpstr>Thread Ranking in Multiple-MC</vt:lpstr>
      <vt:lpstr>Coordination Limits Scalability</vt:lpstr>
      <vt:lpstr>The Problem and Our Goal</vt:lpstr>
      <vt:lpstr>Outline</vt:lpstr>
      <vt:lpstr>Rethinking Memory Scheduling</vt:lpstr>
      <vt:lpstr>How to Minimize Memory Episode Time</vt:lpstr>
      <vt:lpstr>Predicting Memory Episode Lengths</vt:lpstr>
      <vt:lpstr>Pareto Distribution of Memory Episode Lengths</vt:lpstr>
      <vt:lpstr>Outline</vt:lpstr>
      <vt:lpstr>Least Attained Service (LAS) Memory Scheduling</vt:lpstr>
      <vt:lpstr>Long-Term Thread Behavior</vt:lpstr>
      <vt:lpstr>Quantum-Based Attained Service of a Thread</vt:lpstr>
      <vt:lpstr>Outline</vt:lpstr>
      <vt:lpstr>LAS Thread Ranking</vt:lpstr>
      <vt:lpstr>Outline</vt:lpstr>
      <vt:lpstr>ATLAS Scheduling Algorithm</vt:lpstr>
      <vt:lpstr>Outline</vt:lpstr>
      <vt:lpstr>ATLAS Coordination Mechanism</vt:lpstr>
      <vt:lpstr>Coordination Cost in ATLAS</vt:lpstr>
      <vt:lpstr>Properties of ATLAS</vt:lpstr>
      <vt:lpstr>Outline</vt:lpstr>
      <vt:lpstr>Evaluation Methodology</vt:lpstr>
      <vt:lpstr>Comparison to Previous Scheduling Algorithms</vt:lpstr>
      <vt:lpstr>System Throughput: 24-Core System</vt:lpstr>
      <vt:lpstr>System Throughput: 4-MC System</vt:lpstr>
      <vt:lpstr>Other Evaluations In Paper</vt:lpstr>
      <vt:lpstr>Outline</vt:lpstr>
      <vt:lpstr>Conclusions</vt:lpstr>
      <vt:lpstr>Thank you.   Questions?</vt:lpstr>
      <vt:lpstr>ATLAS  A Scalable and High-Performance Scheduling Algorithm for Multiple Memory Controllers</vt:lpstr>
      <vt:lpstr>Hardware Cost</vt:lpstr>
      <vt:lpstr>System Software Support</vt:lpstr>
      <vt:lpstr>System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ATLAS: A Scalable and High-Performance Scheduling Algorithm for Multiple Memory Controllers</dc:title>
  <dc:creator>yoongu</dc:creator>
  <cp:lastModifiedBy>Onur Mutlu</cp:lastModifiedBy>
  <cp:revision>1132</cp:revision>
  <dcterms:created xsi:type="dcterms:W3CDTF">2010-03-02T06:23:09Z</dcterms:created>
  <dcterms:modified xsi:type="dcterms:W3CDTF">2010-03-02T06:30:34Z</dcterms:modified>
</cp:coreProperties>
</file>