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6.xml" ContentType="application/vnd.openxmlformats-officedocument.drawingml.chart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</p:sldMasterIdLst>
  <p:notesMasterIdLst>
    <p:notesMasterId r:id="rId56"/>
  </p:notesMasterIdLst>
  <p:handoutMasterIdLst>
    <p:handoutMasterId r:id="rId57"/>
  </p:handoutMasterIdLst>
  <p:sldIdLst>
    <p:sldId id="256" r:id="rId3"/>
    <p:sldId id="298" r:id="rId4"/>
    <p:sldId id="299" r:id="rId5"/>
    <p:sldId id="302" r:id="rId6"/>
    <p:sldId id="300" r:id="rId7"/>
    <p:sldId id="353" r:id="rId8"/>
    <p:sldId id="336" r:id="rId9"/>
    <p:sldId id="366" r:id="rId10"/>
    <p:sldId id="319" r:id="rId11"/>
    <p:sldId id="318" r:id="rId12"/>
    <p:sldId id="354" r:id="rId13"/>
    <p:sldId id="358" r:id="rId14"/>
    <p:sldId id="320" r:id="rId15"/>
    <p:sldId id="322" r:id="rId16"/>
    <p:sldId id="384" r:id="rId17"/>
    <p:sldId id="359" r:id="rId18"/>
    <p:sldId id="323" r:id="rId19"/>
    <p:sldId id="355" r:id="rId20"/>
    <p:sldId id="325" r:id="rId21"/>
    <p:sldId id="360" r:id="rId22"/>
    <p:sldId id="328" r:id="rId23"/>
    <p:sldId id="327" r:id="rId24"/>
    <p:sldId id="379" r:id="rId25"/>
    <p:sldId id="330" r:id="rId26"/>
    <p:sldId id="361" r:id="rId27"/>
    <p:sldId id="346" r:id="rId28"/>
    <p:sldId id="385" r:id="rId29"/>
    <p:sldId id="365" r:id="rId30"/>
    <p:sldId id="335" r:id="rId31"/>
    <p:sldId id="334" r:id="rId32"/>
    <p:sldId id="357" r:id="rId33"/>
    <p:sldId id="296" r:id="rId34"/>
    <p:sldId id="290" r:id="rId35"/>
    <p:sldId id="333" r:id="rId36"/>
    <p:sldId id="381" r:id="rId37"/>
    <p:sldId id="266" r:id="rId38"/>
    <p:sldId id="387" r:id="rId39"/>
    <p:sldId id="374" r:id="rId40"/>
    <p:sldId id="277" r:id="rId41"/>
    <p:sldId id="283" r:id="rId42"/>
    <p:sldId id="356" r:id="rId43"/>
    <p:sldId id="367" r:id="rId44"/>
    <p:sldId id="370" r:id="rId45"/>
    <p:sldId id="363" r:id="rId46"/>
    <p:sldId id="352" r:id="rId47"/>
    <p:sldId id="391" r:id="rId48"/>
    <p:sldId id="392" r:id="rId49"/>
    <p:sldId id="393" r:id="rId50"/>
    <p:sldId id="376" r:id="rId51"/>
    <p:sldId id="394" r:id="rId52"/>
    <p:sldId id="369" r:id="rId53"/>
    <p:sldId id="377" r:id="rId54"/>
    <p:sldId id="378" r:id="rId5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000E2A"/>
    <a:srgbClr val="002060"/>
    <a:srgbClr val="FF0000"/>
    <a:srgbClr val="FFE085"/>
    <a:srgbClr val="000000"/>
    <a:srgbClr val="C00000"/>
    <a:srgbClr val="3B812F"/>
    <a:srgbClr val="CC9900"/>
    <a:srgbClr val="00B0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378" autoAdjust="0"/>
    <p:restoredTop sz="80205" autoAdjust="0"/>
  </p:normalViewPr>
  <p:slideViewPr>
    <p:cSldViewPr>
      <p:cViewPr>
        <p:scale>
          <a:sx n="95" d="100"/>
          <a:sy n="95" d="100"/>
        </p:scale>
        <p:origin x="-2016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34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\\vboxsvr\cfallin\Research\CHIPPER\hpca17-presentation\data_v2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\\vboxsvr\cfallin\Research\CHIPPER\hpca17-presentation\data_v2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\\vboxsvr\cfallin\Research\CHIPPER\hpca17-presentation\data_v2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\\vboxsvr\cfallin\Research\CHIPPER\hpca17-presentation\data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\\vboxsvr\cfallin\Research\CHIPPER\hpca17-presentation\data_v2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\\vboxsvr\cfallin\Research\CHIPPER\hpca17-presentation\data_v2.xlsx" TargetMode="External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Multithreaded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22916651406946201"/>
          <c:y val="0.10012504686914103"/>
          <c:w val="0.72819782701581126"/>
          <c:h val="0.64271034870641097"/>
        </c:manualLayout>
      </c:layout>
      <c:barChart>
        <c:barDir val="col"/>
        <c:grouping val="clustered"/>
        <c:ser>
          <c:idx val="0"/>
          <c:order val="0"/>
          <c:tx>
            <c:strRef>
              <c:f>Sheet1!$C$36</c:f>
              <c:strCache>
                <c:ptCount val="1"/>
                <c:pt idx="0">
                  <c:v>Buffered</c:v>
                </c:pt>
              </c:strCache>
            </c:strRef>
          </c:tx>
          <c:cat>
            <c:strRef>
              <c:f>Sheet1!$A$37:$A$42</c:f>
              <c:strCache>
                <c:ptCount val="6"/>
                <c:pt idx="0">
                  <c:v>luc</c:v>
                </c:pt>
                <c:pt idx="1">
                  <c:v>cholesky</c:v>
                </c:pt>
                <c:pt idx="2">
                  <c:v>radix</c:v>
                </c:pt>
                <c:pt idx="3">
                  <c:v>fft</c:v>
                </c:pt>
                <c:pt idx="4">
                  <c:v>lun</c:v>
                </c:pt>
                <c:pt idx="5">
                  <c:v>AVG</c:v>
                </c:pt>
              </c:strCache>
            </c:strRef>
          </c:cat>
          <c:val>
            <c:numRef>
              <c:f>Sheet1!$C$37:$C$42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Sheet1!$D$36</c:f>
              <c:strCache>
                <c:ptCount val="1"/>
                <c:pt idx="0">
                  <c:v>BLESS</c:v>
                </c:pt>
              </c:strCache>
            </c:strRef>
          </c:tx>
          <c:cat>
            <c:strRef>
              <c:f>Sheet1!$A$37:$A$42</c:f>
              <c:strCache>
                <c:ptCount val="6"/>
                <c:pt idx="0">
                  <c:v>luc</c:v>
                </c:pt>
                <c:pt idx="1">
                  <c:v>cholesky</c:v>
                </c:pt>
                <c:pt idx="2">
                  <c:v>radix</c:v>
                </c:pt>
                <c:pt idx="3">
                  <c:v>fft</c:v>
                </c:pt>
                <c:pt idx="4">
                  <c:v>lun</c:v>
                </c:pt>
                <c:pt idx="5">
                  <c:v>AVG</c:v>
                </c:pt>
              </c:strCache>
            </c:strRef>
          </c:cat>
          <c:val>
            <c:numRef>
              <c:f>Sheet1!$D$37:$D$42</c:f>
              <c:numCache>
                <c:formatCode>General</c:formatCode>
                <c:ptCount val="6"/>
                <c:pt idx="0">
                  <c:v>1.0028842903499902</c:v>
                </c:pt>
                <c:pt idx="1">
                  <c:v>1.0018330322199962</c:v>
                </c:pt>
                <c:pt idx="2">
                  <c:v>0.98946954153999878</c:v>
                </c:pt>
                <c:pt idx="3">
                  <c:v>0.98772435845600004</c:v>
                </c:pt>
                <c:pt idx="4">
                  <c:v>1.00527006279</c:v>
                </c:pt>
                <c:pt idx="5">
                  <c:v>0.99743625707199979</c:v>
                </c:pt>
              </c:numCache>
            </c:numRef>
          </c:val>
        </c:ser>
        <c:ser>
          <c:idx val="2"/>
          <c:order val="2"/>
          <c:tx>
            <c:strRef>
              <c:f>Sheet1!$E$36</c:f>
              <c:strCache>
                <c:ptCount val="1"/>
                <c:pt idx="0">
                  <c:v>CHIPPER</c:v>
                </c:pt>
              </c:strCache>
            </c:strRef>
          </c:tx>
          <c:cat>
            <c:strRef>
              <c:f>Sheet1!$A$37:$A$42</c:f>
              <c:strCache>
                <c:ptCount val="6"/>
                <c:pt idx="0">
                  <c:v>luc</c:v>
                </c:pt>
                <c:pt idx="1">
                  <c:v>cholesky</c:v>
                </c:pt>
                <c:pt idx="2">
                  <c:v>radix</c:v>
                </c:pt>
                <c:pt idx="3">
                  <c:v>fft</c:v>
                </c:pt>
                <c:pt idx="4">
                  <c:v>lun</c:v>
                </c:pt>
                <c:pt idx="5">
                  <c:v>AVG</c:v>
                </c:pt>
              </c:strCache>
            </c:strRef>
          </c:cat>
          <c:val>
            <c:numRef>
              <c:f>Sheet1!$E$37:$E$42</c:f>
              <c:numCache>
                <c:formatCode>General</c:formatCode>
                <c:ptCount val="6"/>
                <c:pt idx="0">
                  <c:v>1.0018355672499966</c:v>
                </c:pt>
                <c:pt idx="1">
                  <c:v>1.0011642064099902</c:v>
                </c:pt>
                <c:pt idx="2">
                  <c:v>0.97235981304800245</c:v>
                </c:pt>
                <c:pt idx="3">
                  <c:v>0.96885297069400123</c:v>
                </c:pt>
                <c:pt idx="4">
                  <c:v>0.96258957278400004</c:v>
                </c:pt>
                <c:pt idx="5">
                  <c:v>0.9813604260369998</c:v>
                </c:pt>
              </c:numCache>
            </c:numRef>
          </c:val>
        </c:ser>
        <c:axId val="59643392"/>
        <c:axId val="59644928"/>
      </c:barChart>
      <c:catAx>
        <c:axId val="59643392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sz="1600"/>
            </a:pPr>
            <a:endParaRPr lang="en-US"/>
          </a:p>
        </c:txPr>
        <c:crossAx val="59644928"/>
        <c:crosses val="autoZero"/>
        <c:auto val="1"/>
        <c:lblAlgn val="ctr"/>
        <c:lblOffset val="100"/>
      </c:catAx>
      <c:valAx>
        <c:axId val="59644928"/>
        <c:scaling>
          <c:orientation val="minMax"/>
          <c:max val="1.1000000000000001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/>
                  <a:t>Speedup (Normalized)</a:t>
                </a:r>
              </a:p>
            </c:rich>
          </c:tx>
          <c:layout/>
        </c:title>
        <c:numFmt formatCode="General" sourceLinked="1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59643392"/>
        <c:crosses val="autoZero"/>
        <c:crossBetween val="between"/>
        <c:majorUnit val="0.2"/>
      </c:valAx>
    </c:plotArea>
    <c:plotVisOnly val="1"/>
    <c:dispBlanksAs val="gap"/>
  </c:chart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err="1"/>
              <a:t>Multiprogrammed</a:t>
            </a:r>
            <a:r>
              <a:rPr lang="en-US" baseline="0" dirty="0"/>
              <a:t> (</a:t>
            </a:r>
            <a:r>
              <a:rPr lang="en-US" baseline="0" dirty="0" smtClean="0"/>
              <a:t>subset of 49 total)</a:t>
            </a:r>
            <a:endParaRPr lang="en-US" dirty="0"/>
          </a:p>
        </c:rich>
      </c:tx>
      <c:layout>
        <c:manualLayout>
          <c:xMode val="edge"/>
          <c:yMode val="edge"/>
          <c:x val="0.12457808398950103"/>
          <c:y val="1.4285714285714303E-2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Sheet2!$C$1</c:f>
              <c:strCache>
                <c:ptCount val="1"/>
                <c:pt idx="0">
                  <c:v>Buffered</c:v>
                </c:pt>
              </c:strCache>
            </c:strRef>
          </c:tx>
          <c:cat>
            <c:strRef>
              <c:f>Sheet2!$A$2:$A$16</c:f>
              <c:strCache>
                <c:ptCount val="15"/>
                <c:pt idx="0">
                  <c:v>perlbench</c:v>
                </c:pt>
                <c:pt idx="1">
                  <c:v>tonto</c:v>
                </c:pt>
                <c:pt idx="2">
                  <c:v>gcc</c:v>
                </c:pt>
                <c:pt idx="3">
                  <c:v>h264ref</c:v>
                </c:pt>
                <c:pt idx="4">
                  <c:v>vpr</c:v>
                </c:pt>
                <c:pt idx="5">
                  <c:v>search.1</c:v>
                </c:pt>
                <c:pt idx="6">
                  <c:v>MIX.5</c:v>
                </c:pt>
                <c:pt idx="7">
                  <c:v>MIX.2</c:v>
                </c:pt>
                <c:pt idx="8">
                  <c:v>MIX.8</c:v>
                </c:pt>
                <c:pt idx="9">
                  <c:v>MIX.0</c:v>
                </c:pt>
                <c:pt idx="10">
                  <c:v>MIX.6</c:v>
                </c:pt>
                <c:pt idx="11">
                  <c:v>GemsFDTD</c:v>
                </c:pt>
                <c:pt idx="12">
                  <c:v>stream</c:v>
                </c:pt>
                <c:pt idx="13">
                  <c:v>mcf</c:v>
                </c:pt>
                <c:pt idx="14">
                  <c:v>AVG (full set)</c:v>
                </c:pt>
              </c:strCache>
            </c:strRef>
          </c:cat>
          <c:val>
            <c:numRef>
              <c:f>Sheet2!$C$2:$C$16</c:f>
              <c:numCache>
                <c:formatCode>General</c:formatCode>
                <c:ptCount val="15"/>
                <c:pt idx="0">
                  <c:v>63.979692979399999</c:v>
                </c:pt>
                <c:pt idx="1">
                  <c:v>63.679135957200003</c:v>
                </c:pt>
                <c:pt idx="2">
                  <c:v>63.573248588200002</c:v>
                </c:pt>
                <c:pt idx="3">
                  <c:v>63.360877231799996</c:v>
                </c:pt>
                <c:pt idx="4">
                  <c:v>61.179472322900146</c:v>
                </c:pt>
                <c:pt idx="5">
                  <c:v>60.500301437299996</c:v>
                </c:pt>
                <c:pt idx="6">
                  <c:v>60.473700130700003</c:v>
                </c:pt>
                <c:pt idx="7">
                  <c:v>60.288652015900013</c:v>
                </c:pt>
                <c:pt idx="8">
                  <c:v>57.78549745369974</c:v>
                </c:pt>
                <c:pt idx="9">
                  <c:v>57.685922821100093</c:v>
                </c:pt>
                <c:pt idx="10">
                  <c:v>57.486354603599992</c:v>
                </c:pt>
                <c:pt idx="11">
                  <c:v>48.05767617199988</c:v>
                </c:pt>
                <c:pt idx="12">
                  <c:v>41.991616553899945</c:v>
                </c:pt>
                <c:pt idx="13">
                  <c:v>22.571405367900031</c:v>
                </c:pt>
                <c:pt idx="14">
                  <c:v>55.530654013599992</c:v>
                </c:pt>
              </c:numCache>
            </c:numRef>
          </c:val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BLESS</c:v>
                </c:pt>
              </c:strCache>
            </c:strRef>
          </c:tx>
          <c:cat>
            <c:strRef>
              <c:f>Sheet2!$A$2:$A$16</c:f>
              <c:strCache>
                <c:ptCount val="15"/>
                <c:pt idx="0">
                  <c:v>perlbench</c:v>
                </c:pt>
                <c:pt idx="1">
                  <c:v>tonto</c:v>
                </c:pt>
                <c:pt idx="2">
                  <c:v>gcc</c:v>
                </c:pt>
                <c:pt idx="3">
                  <c:v>h264ref</c:v>
                </c:pt>
                <c:pt idx="4">
                  <c:v>vpr</c:v>
                </c:pt>
                <c:pt idx="5">
                  <c:v>search.1</c:v>
                </c:pt>
                <c:pt idx="6">
                  <c:v>MIX.5</c:v>
                </c:pt>
                <c:pt idx="7">
                  <c:v>MIX.2</c:v>
                </c:pt>
                <c:pt idx="8">
                  <c:v>MIX.8</c:v>
                </c:pt>
                <c:pt idx="9">
                  <c:v>MIX.0</c:v>
                </c:pt>
                <c:pt idx="10">
                  <c:v>MIX.6</c:v>
                </c:pt>
                <c:pt idx="11">
                  <c:v>GemsFDTD</c:v>
                </c:pt>
                <c:pt idx="12">
                  <c:v>stream</c:v>
                </c:pt>
                <c:pt idx="13">
                  <c:v>mcf</c:v>
                </c:pt>
                <c:pt idx="14">
                  <c:v>AVG (full set)</c:v>
                </c:pt>
              </c:strCache>
            </c:strRef>
          </c:cat>
          <c:val>
            <c:numRef>
              <c:f>Sheet2!$D$2:$D$16</c:f>
              <c:numCache>
                <c:formatCode>General</c:formatCode>
                <c:ptCount val="15"/>
                <c:pt idx="0">
                  <c:v>63.989159908900092</c:v>
                </c:pt>
                <c:pt idx="1">
                  <c:v>63.816087854099742</c:v>
                </c:pt>
                <c:pt idx="2">
                  <c:v>63.764915105700013</c:v>
                </c:pt>
                <c:pt idx="3">
                  <c:v>63.649020914300003</c:v>
                </c:pt>
                <c:pt idx="4">
                  <c:v>61.663351940300124</c:v>
                </c:pt>
                <c:pt idx="5">
                  <c:v>60.097774187900001</c:v>
                </c:pt>
                <c:pt idx="6">
                  <c:v>60.034455244900123</c:v>
                </c:pt>
                <c:pt idx="7">
                  <c:v>60.197735929500176</c:v>
                </c:pt>
                <c:pt idx="8">
                  <c:v>56.454425633299763</c:v>
                </c:pt>
                <c:pt idx="9">
                  <c:v>56.456838224800002</c:v>
                </c:pt>
                <c:pt idx="10">
                  <c:v>56.632699139900012</c:v>
                </c:pt>
                <c:pt idx="11">
                  <c:v>43.585925546700011</c:v>
                </c:pt>
                <c:pt idx="12">
                  <c:v>31.5999925172</c:v>
                </c:pt>
                <c:pt idx="13">
                  <c:v>15.465601000900023</c:v>
                </c:pt>
                <c:pt idx="14">
                  <c:v>53.48138628669988</c:v>
                </c:pt>
              </c:numCache>
            </c:numRef>
          </c:val>
        </c:ser>
        <c:ser>
          <c:idx val="2"/>
          <c:order val="2"/>
          <c:tx>
            <c:strRef>
              <c:f>Sheet2!$E$1</c:f>
              <c:strCache>
                <c:ptCount val="1"/>
                <c:pt idx="0">
                  <c:v>CHIPPER</c:v>
                </c:pt>
              </c:strCache>
            </c:strRef>
          </c:tx>
          <c:cat>
            <c:strRef>
              <c:f>Sheet2!$A$2:$A$16</c:f>
              <c:strCache>
                <c:ptCount val="15"/>
                <c:pt idx="0">
                  <c:v>perlbench</c:v>
                </c:pt>
                <c:pt idx="1">
                  <c:v>tonto</c:v>
                </c:pt>
                <c:pt idx="2">
                  <c:v>gcc</c:v>
                </c:pt>
                <c:pt idx="3">
                  <c:v>h264ref</c:v>
                </c:pt>
                <c:pt idx="4">
                  <c:v>vpr</c:v>
                </c:pt>
                <c:pt idx="5">
                  <c:v>search.1</c:v>
                </c:pt>
                <c:pt idx="6">
                  <c:v>MIX.5</c:v>
                </c:pt>
                <c:pt idx="7">
                  <c:v>MIX.2</c:v>
                </c:pt>
                <c:pt idx="8">
                  <c:v>MIX.8</c:v>
                </c:pt>
                <c:pt idx="9">
                  <c:v>MIX.0</c:v>
                </c:pt>
                <c:pt idx="10">
                  <c:v>MIX.6</c:v>
                </c:pt>
                <c:pt idx="11">
                  <c:v>GemsFDTD</c:v>
                </c:pt>
                <c:pt idx="12">
                  <c:v>stream</c:v>
                </c:pt>
                <c:pt idx="13">
                  <c:v>mcf</c:v>
                </c:pt>
                <c:pt idx="14">
                  <c:v>AVG (full set)</c:v>
                </c:pt>
              </c:strCache>
            </c:strRef>
          </c:cat>
          <c:val>
            <c:numRef>
              <c:f>Sheet2!$E$2:$E$16</c:f>
              <c:numCache>
                <c:formatCode>General</c:formatCode>
                <c:ptCount val="15"/>
                <c:pt idx="0">
                  <c:v>63.987533235400001</c:v>
                </c:pt>
                <c:pt idx="1">
                  <c:v>63.792914061100063</c:v>
                </c:pt>
                <c:pt idx="2">
                  <c:v>63.710105015100012</c:v>
                </c:pt>
                <c:pt idx="3">
                  <c:v>63.564165924100124</c:v>
                </c:pt>
                <c:pt idx="4">
                  <c:v>57.527665037200002</c:v>
                </c:pt>
                <c:pt idx="5">
                  <c:v>54.685362062300001</c:v>
                </c:pt>
                <c:pt idx="6">
                  <c:v>56.598758886300146</c:v>
                </c:pt>
                <c:pt idx="7">
                  <c:v>57.371797987899996</c:v>
                </c:pt>
                <c:pt idx="8">
                  <c:v>50.003024403999881</c:v>
                </c:pt>
                <c:pt idx="9">
                  <c:v>51.705407434900003</c:v>
                </c:pt>
                <c:pt idx="10">
                  <c:v>51.228300764500176</c:v>
                </c:pt>
                <c:pt idx="11">
                  <c:v>33.081722571699828</c:v>
                </c:pt>
                <c:pt idx="12">
                  <c:v>22.133515268600068</c:v>
                </c:pt>
                <c:pt idx="13">
                  <c:v>11.3237749046</c:v>
                </c:pt>
                <c:pt idx="14">
                  <c:v>49.5150760561</c:v>
                </c:pt>
              </c:numCache>
            </c:numRef>
          </c:val>
        </c:ser>
        <c:axId val="59943552"/>
        <c:axId val="59957632"/>
      </c:barChart>
      <c:catAx>
        <c:axId val="59943552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sz="1600"/>
            </a:pPr>
            <a:endParaRPr lang="en-US"/>
          </a:p>
        </c:txPr>
        <c:crossAx val="59957632"/>
        <c:crosses val="autoZero"/>
        <c:auto val="1"/>
        <c:lblAlgn val="ctr"/>
        <c:lblOffset val="100"/>
      </c:catAx>
      <c:valAx>
        <c:axId val="59957632"/>
        <c:scaling>
          <c:orientation val="minMax"/>
          <c:max val="64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/>
                  <a:t>Weighted Speedup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9943552"/>
        <c:crosses val="autoZero"/>
        <c:crossBetween val="between"/>
        <c:majorUnit val="8"/>
      </c:valAx>
    </c:plotArea>
    <c:legend>
      <c:legendPos val="r"/>
      <c:layout>
        <c:manualLayout>
          <c:xMode val="edge"/>
          <c:yMode val="edge"/>
          <c:x val="0.74875623359580346"/>
          <c:y val="1.3060742407199099E-2"/>
          <c:w val="0.16582709973753301"/>
          <c:h val="0.18096175478065205"/>
        </c:manualLayout>
      </c:layout>
      <c:overlay val="1"/>
      <c:spPr>
        <a:ln w="28575">
          <a:solidFill>
            <a:srgbClr val="000000"/>
          </a:solidFill>
        </a:ln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</c:chart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err="1"/>
              <a:t>Multiprogrammed</a:t>
            </a:r>
            <a:r>
              <a:rPr lang="en-US" dirty="0"/>
              <a:t> (</a:t>
            </a:r>
            <a:r>
              <a:rPr lang="en-US" dirty="0" smtClean="0"/>
              <a:t>subset of 49 total)</a:t>
            </a:r>
            <a:endParaRPr 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Sheet2!$G$1</c:f>
              <c:strCache>
                <c:ptCount val="1"/>
                <c:pt idx="0">
                  <c:v>Buffered</c:v>
                </c:pt>
              </c:strCache>
            </c:strRef>
          </c:tx>
          <c:cat>
            <c:strRef>
              <c:f>Sheet2!$A$2:$A$16</c:f>
              <c:strCache>
                <c:ptCount val="15"/>
                <c:pt idx="0">
                  <c:v>perlbench</c:v>
                </c:pt>
                <c:pt idx="1">
                  <c:v>tonto</c:v>
                </c:pt>
                <c:pt idx="2">
                  <c:v>gcc</c:v>
                </c:pt>
                <c:pt idx="3">
                  <c:v>h264ref</c:v>
                </c:pt>
                <c:pt idx="4">
                  <c:v>vpr</c:v>
                </c:pt>
                <c:pt idx="5">
                  <c:v>search.1</c:v>
                </c:pt>
                <c:pt idx="6">
                  <c:v>MIX.5</c:v>
                </c:pt>
                <c:pt idx="7">
                  <c:v>MIX.2</c:v>
                </c:pt>
                <c:pt idx="8">
                  <c:v>MIX.8</c:v>
                </c:pt>
                <c:pt idx="9">
                  <c:v>MIX.0</c:v>
                </c:pt>
                <c:pt idx="10">
                  <c:v>MIX.6</c:v>
                </c:pt>
                <c:pt idx="11">
                  <c:v>GemsFDTD</c:v>
                </c:pt>
                <c:pt idx="12">
                  <c:v>stream</c:v>
                </c:pt>
                <c:pt idx="13">
                  <c:v>mcf</c:v>
                </c:pt>
                <c:pt idx="14">
                  <c:v>AVG (full set)</c:v>
                </c:pt>
              </c:strCache>
            </c:strRef>
          </c:cat>
          <c:val>
            <c:numRef>
              <c:f>Sheet2!$G$2:$G$16</c:f>
              <c:numCache>
                <c:formatCode>General</c:formatCode>
                <c:ptCount val="15"/>
                <c:pt idx="0">
                  <c:v>5.8772209286499946</c:v>
                </c:pt>
                <c:pt idx="1">
                  <c:v>6.2615146803299764</c:v>
                </c:pt>
                <c:pt idx="2">
                  <c:v>6.3198238867800001</c:v>
                </c:pt>
                <c:pt idx="3">
                  <c:v>6.4749820072999764</c:v>
                </c:pt>
                <c:pt idx="4">
                  <c:v>9.5689039883899998</c:v>
                </c:pt>
                <c:pt idx="5">
                  <c:v>10.137768556899999</c:v>
                </c:pt>
                <c:pt idx="6">
                  <c:v>10.034577957</c:v>
                </c:pt>
                <c:pt idx="7">
                  <c:v>9.6585655661300009</c:v>
                </c:pt>
                <c:pt idx="8">
                  <c:v>10.9838118652</c:v>
                </c:pt>
                <c:pt idx="9">
                  <c:v>11.093942513800023</c:v>
                </c:pt>
                <c:pt idx="10">
                  <c:v>11.070030381600002</c:v>
                </c:pt>
                <c:pt idx="11">
                  <c:v>12.808874658500002</c:v>
                </c:pt>
                <c:pt idx="12">
                  <c:v>14.853076235200074</c:v>
                </c:pt>
                <c:pt idx="13">
                  <c:v>15.340128228099999</c:v>
                </c:pt>
                <c:pt idx="14">
                  <c:v>9.8883420445200017</c:v>
                </c:pt>
              </c:numCache>
            </c:numRef>
          </c:val>
        </c:ser>
        <c:ser>
          <c:idx val="1"/>
          <c:order val="1"/>
          <c:tx>
            <c:strRef>
              <c:f>Sheet2!$H$1</c:f>
              <c:strCache>
                <c:ptCount val="1"/>
                <c:pt idx="0">
                  <c:v>BLESS</c:v>
                </c:pt>
              </c:strCache>
            </c:strRef>
          </c:tx>
          <c:cat>
            <c:strRef>
              <c:f>Sheet2!$A$2:$A$16</c:f>
              <c:strCache>
                <c:ptCount val="15"/>
                <c:pt idx="0">
                  <c:v>perlbench</c:v>
                </c:pt>
                <c:pt idx="1">
                  <c:v>tonto</c:v>
                </c:pt>
                <c:pt idx="2">
                  <c:v>gcc</c:v>
                </c:pt>
                <c:pt idx="3">
                  <c:v>h264ref</c:v>
                </c:pt>
                <c:pt idx="4">
                  <c:v>vpr</c:v>
                </c:pt>
                <c:pt idx="5">
                  <c:v>search.1</c:v>
                </c:pt>
                <c:pt idx="6">
                  <c:v>MIX.5</c:v>
                </c:pt>
                <c:pt idx="7">
                  <c:v>MIX.2</c:v>
                </c:pt>
                <c:pt idx="8">
                  <c:v>MIX.8</c:v>
                </c:pt>
                <c:pt idx="9">
                  <c:v>MIX.0</c:v>
                </c:pt>
                <c:pt idx="10">
                  <c:v>MIX.6</c:v>
                </c:pt>
                <c:pt idx="11">
                  <c:v>GemsFDTD</c:v>
                </c:pt>
                <c:pt idx="12">
                  <c:v>stream</c:v>
                </c:pt>
                <c:pt idx="13">
                  <c:v>mcf</c:v>
                </c:pt>
                <c:pt idx="14">
                  <c:v>AVG (full set)</c:v>
                </c:pt>
              </c:strCache>
            </c:strRef>
          </c:cat>
          <c:val>
            <c:numRef>
              <c:f>Sheet2!$H$2:$H$16</c:f>
              <c:numCache>
                <c:formatCode>General</c:formatCode>
                <c:ptCount val="15"/>
                <c:pt idx="0">
                  <c:v>1.1599069852199966</c:v>
                </c:pt>
                <c:pt idx="1">
                  <c:v>1.4439845308099974</c:v>
                </c:pt>
                <c:pt idx="2">
                  <c:v>1.4834262333199901</c:v>
                </c:pt>
                <c:pt idx="3">
                  <c:v>1.6039391541599965</c:v>
                </c:pt>
                <c:pt idx="4">
                  <c:v>4.2738393953700236</c:v>
                </c:pt>
                <c:pt idx="5">
                  <c:v>5.3654867798099595</c:v>
                </c:pt>
                <c:pt idx="6">
                  <c:v>5.2363230261900116</c:v>
                </c:pt>
                <c:pt idx="7">
                  <c:v>4.8336428381200003</c:v>
                </c:pt>
                <c:pt idx="8">
                  <c:v>6.7843347301299755</c:v>
                </c:pt>
                <c:pt idx="9">
                  <c:v>6.7852659520000014</c:v>
                </c:pt>
                <c:pt idx="10">
                  <c:v>6.6747740107199727</c:v>
                </c:pt>
                <c:pt idx="11">
                  <c:v>9.0399679284299985</c:v>
                </c:pt>
                <c:pt idx="12">
                  <c:v>10.372513052100024</c:v>
                </c:pt>
                <c:pt idx="13">
                  <c:v>10.736377929999998</c:v>
                </c:pt>
                <c:pt idx="14">
                  <c:v>5.2750430055200237</c:v>
                </c:pt>
              </c:numCache>
            </c:numRef>
          </c:val>
        </c:ser>
        <c:ser>
          <c:idx val="2"/>
          <c:order val="2"/>
          <c:tx>
            <c:strRef>
              <c:f>Sheet2!$I$1</c:f>
              <c:strCache>
                <c:ptCount val="1"/>
                <c:pt idx="0">
                  <c:v>CHIPPER</c:v>
                </c:pt>
              </c:strCache>
            </c:strRef>
          </c:tx>
          <c:cat>
            <c:strRef>
              <c:f>Sheet2!$A$2:$A$16</c:f>
              <c:strCache>
                <c:ptCount val="15"/>
                <c:pt idx="0">
                  <c:v>perlbench</c:v>
                </c:pt>
                <c:pt idx="1">
                  <c:v>tonto</c:v>
                </c:pt>
                <c:pt idx="2">
                  <c:v>gcc</c:v>
                </c:pt>
                <c:pt idx="3">
                  <c:v>h264ref</c:v>
                </c:pt>
                <c:pt idx="4">
                  <c:v>vpr</c:v>
                </c:pt>
                <c:pt idx="5">
                  <c:v>search.1</c:v>
                </c:pt>
                <c:pt idx="6">
                  <c:v>MIX.5</c:v>
                </c:pt>
                <c:pt idx="7">
                  <c:v>MIX.2</c:v>
                </c:pt>
                <c:pt idx="8">
                  <c:v>MIX.8</c:v>
                </c:pt>
                <c:pt idx="9">
                  <c:v>MIX.0</c:v>
                </c:pt>
                <c:pt idx="10">
                  <c:v>MIX.6</c:v>
                </c:pt>
                <c:pt idx="11">
                  <c:v>GemsFDTD</c:v>
                </c:pt>
                <c:pt idx="12">
                  <c:v>stream</c:v>
                </c:pt>
                <c:pt idx="13">
                  <c:v>mcf</c:v>
                </c:pt>
                <c:pt idx="14">
                  <c:v>AVG (full set)</c:v>
                </c:pt>
              </c:strCache>
            </c:strRef>
          </c:cat>
          <c:val>
            <c:numRef>
              <c:f>Sheet2!$I$2:$I$16</c:f>
              <c:numCache>
                <c:formatCode>General</c:formatCode>
                <c:ptCount val="15"/>
                <c:pt idx="0">
                  <c:v>0.94114181046000245</c:v>
                </c:pt>
                <c:pt idx="1">
                  <c:v>1.2232397826499901</c:v>
                </c:pt>
                <c:pt idx="2">
                  <c:v>1.2651356898399966</c:v>
                </c:pt>
                <c:pt idx="3">
                  <c:v>1.38486835404</c:v>
                </c:pt>
                <c:pt idx="4">
                  <c:v>4.1573159312699595</c:v>
                </c:pt>
                <c:pt idx="5">
                  <c:v>5.3493963334200014</c:v>
                </c:pt>
                <c:pt idx="6">
                  <c:v>4.6219978176299632</c:v>
                </c:pt>
                <c:pt idx="7">
                  <c:v>4.3106640094999946</c:v>
                </c:pt>
                <c:pt idx="8">
                  <c:v>6.1701327702599826</c:v>
                </c:pt>
                <c:pt idx="9">
                  <c:v>6.2370666018200014</c:v>
                </c:pt>
                <c:pt idx="10">
                  <c:v>6.0794296925000237</c:v>
                </c:pt>
                <c:pt idx="11">
                  <c:v>8.0080579294199996</c:v>
                </c:pt>
                <c:pt idx="12">
                  <c:v>9.974497459980034</c:v>
                </c:pt>
                <c:pt idx="13">
                  <c:v>10.209009328300002</c:v>
                </c:pt>
                <c:pt idx="14">
                  <c:v>4.9239577734599855</c:v>
                </c:pt>
              </c:numCache>
            </c:numRef>
          </c:val>
        </c:ser>
        <c:axId val="60095488"/>
        <c:axId val="60498688"/>
      </c:barChart>
      <c:catAx>
        <c:axId val="60095488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sz="1600"/>
            </a:pPr>
            <a:endParaRPr lang="en-US"/>
          </a:p>
        </c:txPr>
        <c:crossAx val="60498688"/>
        <c:crosses val="autoZero"/>
        <c:auto val="1"/>
        <c:lblAlgn val="ctr"/>
        <c:lblOffset val="100"/>
      </c:catAx>
      <c:valAx>
        <c:axId val="6049868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/>
                  <a:t>Network Power (W)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0095488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213659756138078"/>
          <c:y val="0.11468278965129403"/>
          <c:w val="0.26025299843848593"/>
          <c:h val="0.26296287964004622"/>
        </c:manualLayout>
      </c:layout>
      <c:overlay val="1"/>
      <c:spPr>
        <a:ln w="28575">
          <a:solidFill>
            <a:srgbClr val="000000"/>
          </a:solidFill>
        </a:ln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</c:chart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Multithreaded</a:t>
            </a:r>
            <a:endParaRPr lang="en-US" dirty="0"/>
          </a:p>
        </c:rich>
      </c:tx>
      <c:layout/>
    </c:title>
    <c:plotArea>
      <c:layout>
        <c:manualLayout>
          <c:layoutTarget val="inner"/>
          <c:xMode val="edge"/>
          <c:yMode val="edge"/>
          <c:x val="0.12200291630212902"/>
          <c:y val="0.10018466441694802"/>
          <c:w val="0.83725634295712981"/>
          <c:h val="0.64178365204349963"/>
        </c:manualLayout>
      </c:layout>
      <c:barChart>
        <c:barDir val="col"/>
        <c:grouping val="clustered"/>
        <c:ser>
          <c:idx val="0"/>
          <c:order val="0"/>
          <c:tx>
            <c:strRef>
              <c:f>Sheet1!$G$36</c:f>
              <c:strCache>
                <c:ptCount val="1"/>
                <c:pt idx="0">
                  <c:v>Buffered</c:v>
                </c:pt>
              </c:strCache>
            </c:strRef>
          </c:tx>
          <c:cat>
            <c:strRef>
              <c:f>Sheet1!$A$37:$A$42</c:f>
              <c:strCache>
                <c:ptCount val="6"/>
                <c:pt idx="0">
                  <c:v>luc</c:v>
                </c:pt>
                <c:pt idx="1">
                  <c:v>cholesky</c:v>
                </c:pt>
                <c:pt idx="2">
                  <c:v>radix</c:v>
                </c:pt>
                <c:pt idx="3">
                  <c:v>fft</c:v>
                </c:pt>
                <c:pt idx="4">
                  <c:v>lun</c:v>
                </c:pt>
                <c:pt idx="5">
                  <c:v>AVG</c:v>
                </c:pt>
              </c:strCache>
            </c:strRef>
          </c:cat>
          <c:val>
            <c:numRef>
              <c:f>Sheet1!$G$37:$G$42</c:f>
              <c:numCache>
                <c:formatCode>General</c:formatCode>
                <c:ptCount val="6"/>
                <c:pt idx="0">
                  <c:v>1.5231361490499966</c:v>
                </c:pt>
                <c:pt idx="1">
                  <c:v>1.49741690586</c:v>
                </c:pt>
                <c:pt idx="2">
                  <c:v>1.6520434386300058</c:v>
                </c:pt>
                <c:pt idx="3">
                  <c:v>1.6945224895600035</c:v>
                </c:pt>
                <c:pt idx="4">
                  <c:v>2.0545191145099997</c:v>
                </c:pt>
                <c:pt idx="5">
                  <c:v>1.6843276195200001</c:v>
                </c:pt>
              </c:numCache>
            </c:numRef>
          </c:val>
        </c:ser>
        <c:ser>
          <c:idx val="1"/>
          <c:order val="1"/>
          <c:tx>
            <c:strRef>
              <c:f>Sheet1!$H$36</c:f>
              <c:strCache>
                <c:ptCount val="1"/>
                <c:pt idx="0">
                  <c:v>BLESS</c:v>
                </c:pt>
              </c:strCache>
            </c:strRef>
          </c:tx>
          <c:cat>
            <c:strRef>
              <c:f>Sheet1!$A$37:$A$42</c:f>
              <c:strCache>
                <c:ptCount val="6"/>
                <c:pt idx="0">
                  <c:v>luc</c:v>
                </c:pt>
                <c:pt idx="1">
                  <c:v>cholesky</c:v>
                </c:pt>
                <c:pt idx="2">
                  <c:v>radix</c:v>
                </c:pt>
                <c:pt idx="3">
                  <c:v>fft</c:v>
                </c:pt>
                <c:pt idx="4">
                  <c:v>lun</c:v>
                </c:pt>
                <c:pt idx="5">
                  <c:v>AVG</c:v>
                </c:pt>
              </c:strCache>
            </c:strRef>
          </c:cat>
          <c:val>
            <c:numRef>
              <c:f>Sheet1!$H$37:$H$42</c:f>
              <c:numCache>
                <c:formatCode>General</c:formatCode>
                <c:ptCount val="6"/>
                <c:pt idx="0">
                  <c:v>0.33073372993900013</c:v>
                </c:pt>
                <c:pt idx="1">
                  <c:v>0.31290542211900013</c:v>
                </c:pt>
                <c:pt idx="2">
                  <c:v>0.51824326768700002</c:v>
                </c:pt>
                <c:pt idx="3">
                  <c:v>0.55498753544300017</c:v>
                </c:pt>
                <c:pt idx="4">
                  <c:v>0.81791373111599996</c:v>
                </c:pt>
                <c:pt idx="5">
                  <c:v>0.50695673726099999</c:v>
                </c:pt>
              </c:numCache>
            </c:numRef>
          </c:val>
        </c:ser>
        <c:ser>
          <c:idx val="2"/>
          <c:order val="2"/>
          <c:tx>
            <c:strRef>
              <c:f>Sheet1!$I$36</c:f>
              <c:strCache>
                <c:ptCount val="1"/>
                <c:pt idx="0">
                  <c:v>CHIPPER</c:v>
                </c:pt>
              </c:strCache>
            </c:strRef>
          </c:tx>
          <c:cat>
            <c:strRef>
              <c:f>Sheet1!$A$37:$A$42</c:f>
              <c:strCache>
                <c:ptCount val="6"/>
                <c:pt idx="0">
                  <c:v>luc</c:v>
                </c:pt>
                <c:pt idx="1">
                  <c:v>cholesky</c:v>
                </c:pt>
                <c:pt idx="2">
                  <c:v>radix</c:v>
                </c:pt>
                <c:pt idx="3">
                  <c:v>fft</c:v>
                </c:pt>
                <c:pt idx="4">
                  <c:v>lun</c:v>
                </c:pt>
                <c:pt idx="5">
                  <c:v>AVG</c:v>
                </c:pt>
              </c:strCache>
            </c:strRef>
          </c:cat>
          <c:val>
            <c:numRef>
              <c:f>Sheet1!$I$37:$I$42</c:f>
              <c:numCache>
                <c:formatCode>General</c:formatCode>
                <c:ptCount val="6"/>
                <c:pt idx="0">
                  <c:v>0.27642737736700324</c:v>
                </c:pt>
                <c:pt idx="1">
                  <c:v>0.25857022351600001</c:v>
                </c:pt>
                <c:pt idx="2">
                  <c:v>0.47896955343900011</c:v>
                </c:pt>
                <c:pt idx="3">
                  <c:v>0.52078491507400004</c:v>
                </c:pt>
                <c:pt idx="4">
                  <c:v>0.77465678980999997</c:v>
                </c:pt>
                <c:pt idx="5">
                  <c:v>0.46188177184100021</c:v>
                </c:pt>
              </c:numCache>
            </c:numRef>
          </c:val>
        </c:ser>
        <c:axId val="60552320"/>
        <c:axId val="60553856"/>
      </c:barChart>
      <c:catAx>
        <c:axId val="60552320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 sz="1600"/>
            </a:pPr>
            <a:endParaRPr lang="en-US"/>
          </a:p>
        </c:txPr>
        <c:crossAx val="60553856"/>
        <c:crosses val="autoZero"/>
        <c:auto val="1"/>
        <c:lblAlgn val="ctr"/>
        <c:lblOffset val="100"/>
      </c:catAx>
      <c:valAx>
        <c:axId val="60553856"/>
        <c:scaling>
          <c:orientation val="minMax"/>
        </c:scaling>
        <c:axPos val="l"/>
        <c:majorGridlines/>
        <c:numFmt formatCode="General" sourceLinked="1"/>
        <c:tickLblPos val="nextTo"/>
        <c:crossAx val="60552320"/>
        <c:crosses val="autoZero"/>
        <c:crossBetween val="between"/>
      </c:valAx>
    </c:plotArea>
    <c:plotVisOnly val="1"/>
    <c:dispBlanksAs val="gap"/>
  </c:chart>
  <c:externalData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Normalized </a:t>
            </a:r>
            <a:r>
              <a:rPr lang="en-US" dirty="0" smtClean="0"/>
              <a:t>Router Area</a:t>
            </a:r>
            <a:endParaRPr 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Sheet3!$E$1</c:f>
              <c:strCache>
                <c:ptCount val="1"/>
                <c:pt idx="0">
                  <c:v>Area</c:v>
                </c:pt>
              </c:strCache>
            </c:strRef>
          </c:tx>
          <c:cat>
            <c:strRef>
              <c:f>Sheet3!$A$2:$A$4</c:f>
              <c:strCache>
                <c:ptCount val="3"/>
                <c:pt idx="0">
                  <c:v>Buffered</c:v>
                </c:pt>
                <c:pt idx="1">
                  <c:v>BLESS</c:v>
                </c:pt>
                <c:pt idx="2">
                  <c:v>CHIPPER</c:v>
                </c:pt>
              </c:strCache>
            </c:strRef>
          </c:cat>
          <c:val>
            <c:numRef>
              <c:f>Sheet3!$E$2:$E$4</c:f>
              <c:numCache>
                <c:formatCode>General</c:formatCode>
                <c:ptCount val="3"/>
                <c:pt idx="0">
                  <c:v>1</c:v>
                </c:pt>
                <c:pt idx="1">
                  <c:v>0.64780475410996918</c:v>
                </c:pt>
                <c:pt idx="2">
                  <c:v>0.63761261542690817</c:v>
                </c:pt>
              </c:numCache>
            </c:numRef>
          </c:val>
        </c:ser>
        <c:axId val="60619392"/>
        <c:axId val="60653952"/>
      </c:barChart>
      <c:catAx>
        <c:axId val="60619392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0653952"/>
        <c:crosses val="autoZero"/>
        <c:auto val="1"/>
        <c:lblAlgn val="ctr"/>
        <c:lblOffset val="100"/>
      </c:catAx>
      <c:valAx>
        <c:axId val="60653952"/>
        <c:scaling>
          <c:orientation val="minMax"/>
          <c:max val="1.5"/>
          <c:min val="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0619392"/>
        <c:crosses val="autoZero"/>
        <c:crossBetween val="between"/>
        <c:majorUnit val="0.25"/>
      </c:valAx>
    </c:plotArea>
    <c:plotVisOnly val="1"/>
    <c:dispBlanksAs val="gap"/>
  </c:chart>
  <c:externalData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Normalized Critical Path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Sheet3!$F$1</c:f>
              <c:strCache>
                <c:ptCount val="1"/>
                <c:pt idx="0">
                  <c:v>Critical Path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Sheet3!$A$2:$A$4</c:f>
              <c:strCache>
                <c:ptCount val="3"/>
                <c:pt idx="0">
                  <c:v>Buffered</c:v>
                </c:pt>
                <c:pt idx="1">
                  <c:v>BLESS</c:v>
                </c:pt>
                <c:pt idx="2">
                  <c:v>CHIPPER</c:v>
                </c:pt>
              </c:strCache>
            </c:strRef>
          </c:cat>
          <c:val>
            <c:numRef>
              <c:f>Sheet3!$F$2:$F$4</c:f>
              <c:numCache>
                <c:formatCode>General</c:formatCode>
                <c:ptCount val="3"/>
                <c:pt idx="0">
                  <c:v>1</c:v>
                </c:pt>
                <c:pt idx="1">
                  <c:v>1.425531914893617</c:v>
                </c:pt>
                <c:pt idx="2">
                  <c:v>1.0106382978723343</c:v>
                </c:pt>
              </c:numCache>
            </c:numRef>
          </c:val>
        </c:ser>
        <c:axId val="60678144"/>
        <c:axId val="60679680"/>
      </c:barChart>
      <c:catAx>
        <c:axId val="60678144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0679680"/>
        <c:crosses val="autoZero"/>
        <c:auto val="1"/>
        <c:lblAlgn val="ctr"/>
        <c:lblOffset val="100"/>
      </c:catAx>
      <c:valAx>
        <c:axId val="60679680"/>
        <c:scaling>
          <c:orientation val="minMax"/>
          <c:max val="1.5"/>
          <c:min val="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0678144"/>
        <c:crosses val="autoZero"/>
        <c:crossBetween val="between"/>
        <c:majorUnit val="0.25"/>
      </c:valAx>
    </c:plotArea>
    <c:plotVisOnly val="1"/>
    <c:dispBlanksAs val="gap"/>
  </c:chart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7058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2/17/2011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425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751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3063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5262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3977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>
              <a:buFontTx/>
              <a:buNone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3603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5907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1954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868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6424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6103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6632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8325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None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749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39396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16039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6157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Router area: see 7.7 in BLESS paper </a:t>
            </a:r>
            <a:r>
              <a:rPr lang="en-US" baseline="0" dirty="0" smtClean="0">
                <a:sym typeface="Wingdings"/>
              </a:rPr>
              <a:t> 60.4% * 75% - 18.75% * 25% = 40.6%</a:t>
            </a:r>
            <a:endParaRPr lang="en-US" baseline="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6474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0860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41518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22536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8130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86122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966112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35228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8325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87821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2883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71450" indent="-171450">
              <a:buFontTx/>
              <a:buChar char="-"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2883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02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CHIPPER: HPCA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395310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CHIPPER: HPCA 2011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CHIPPER: HPCA 2011</a:t>
            </a: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CHIPPER: HPCA 2011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 smtClean="0"/>
              <a:t>CHIPPER: HPCA 2011</a:t>
            </a: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r>
              <a:rPr lang="en-US" altLang="en-US" dirty="0" smtClean="0"/>
              <a:t>CHIPPER: HPCA 2011</a:t>
            </a:r>
            <a:endParaRPr lang="en-US" altLang="en-US" dirty="0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 descr="safari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5720" y="6357958"/>
            <a:ext cx="1347679" cy="3899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rgundy_CMU_JPG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496" y="5429264"/>
            <a:ext cx="3786214" cy="1367244"/>
          </a:xfrm>
          <a:prstGeom prst="rect">
            <a:avLst/>
          </a:prstGeom>
        </p:spPr>
      </p:pic>
      <p:pic>
        <p:nvPicPr>
          <p:cNvPr id="5" name="Picture 4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5852" y="5696976"/>
            <a:ext cx="2501587" cy="723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19200"/>
            <a:ext cx="8382000" cy="20574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000" b="1" dirty="0" smtClean="0"/>
              <a:t>CHIPPER</a:t>
            </a:r>
            <a:r>
              <a:rPr lang="en-US" sz="4000" dirty="0" smtClean="0"/>
              <a:t>: A Low-complexity</a:t>
            </a:r>
            <a:br>
              <a:rPr lang="en-US" sz="4000" dirty="0" smtClean="0"/>
            </a:br>
            <a:r>
              <a:rPr lang="en-US" sz="4000" dirty="0" err="1" smtClean="0"/>
              <a:t>Bufferless</a:t>
            </a:r>
            <a:r>
              <a:rPr lang="en-US" sz="4000" dirty="0" smtClean="0"/>
              <a:t> Deflection Router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429000"/>
            <a:ext cx="6429420" cy="1905000"/>
          </a:xfrm>
        </p:spPr>
        <p:txBody>
          <a:bodyPr>
            <a:noAutofit/>
          </a:bodyPr>
          <a:lstStyle/>
          <a:p>
            <a:endParaRPr lang="en-US" sz="2200" b="1" dirty="0" smtClean="0"/>
          </a:p>
          <a:p>
            <a:r>
              <a:rPr lang="en-US" sz="2200" b="1" dirty="0" smtClean="0"/>
              <a:t>Chris Fallin</a:t>
            </a:r>
          </a:p>
          <a:p>
            <a:r>
              <a:rPr lang="en-US" sz="2200" dirty="0" smtClean="0"/>
              <a:t>Chris </a:t>
            </a:r>
            <a:r>
              <a:rPr lang="en-US" sz="2200" dirty="0" err="1" smtClean="0"/>
              <a:t>Craik</a:t>
            </a:r>
            <a:endParaRPr lang="en-US" sz="2200" dirty="0" smtClean="0"/>
          </a:p>
          <a:p>
            <a:r>
              <a:rPr lang="en-US" sz="2200" dirty="0" err="1" smtClean="0"/>
              <a:t>Onur</a:t>
            </a:r>
            <a:r>
              <a:rPr lang="en-US" sz="2200" dirty="0" smtClean="0"/>
              <a:t> </a:t>
            </a:r>
            <a:r>
              <a:rPr lang="en-US" sz="2200" dirty="0" err="1" smtClean="0"/>
              <a:t>Mutlu</a:t>
            </a:r>
            <a:endParaRPr lang="en-US" sz="2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800" baseline="0" dirty="0" smtClean="0"/>
              <a:t>Age-Based Priorities are Expensive: Sorting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1447800"/>
          </a:xfrm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Router must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sort flits by age</a:t>
            </a:r>
            <a:r>
              <a:rPr lang="en-US" dirty="0" smtClean="0">
                <a:sym typeface="Wingdings" pitchFamily="2" charset="2"/>
              </a:rPr>
              <a:t>: long-latency sort network</a:t>
            </a:r>
          </a:p>
          <a:p>
            <a:endParaRPr lang="en-US" sz="600" dirty="0" smtClean="0">
              <a:sym typeface="Wingdings" pitchFamily="2" charset="2"/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Three comparator stages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for 4 flits</a:t>
            </a:r>
            <a:endParaRPr lang="en-US" b="1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10</a:t>
            </a:fld>
            <a:endParaRPr lang="en-US" altLang="en-US"/>
          </a:p>
        </p:txBody>
      </p:sp>
      <p:grpSp>
        <p:nvGrpSpPr>
          <p:cNvPr id="5" name="Group 61"/>
          <p:cNvGrpSpPr/>
          <p:nvPr/>
        </p:nvGrpSpPr>
        <p:grpSpPr>
          <a:xfrm>
            <a:off x="1648532" y="2971800"/>
            <a:ext cx="6352468" cy="2443257"/>
            <a:chOff x="428596" y="4071942"/>
            <a:chExt cx="3714776" cy="1428760"/>
          </a:xfrm>
        </p:grpSpPr>
        <p:sp>
          <p:nvSpPr>
            <p:cNvPr id="13" name="Rectangle 12"/>
            <p:cNvSpPr/>
            <p:nvPr/>
          </p:nvSpPr>
          <p:spPr>
            <a:xfrm>
              <a:off x="785786" y="4071942"/>
              <a:ext cx="571504" cy="50006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5786" y="5000636"/>
              <a:ext cx="571504" cy="50006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00232" y="4071942"/>
              <a:ext cx="571504" cy="50006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00232" y="5000636"/>
              <a:ext cx="571504" cy="50006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14678" y="4071942"/>
              <a:ext cx="571504" cy="50006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14678" y="5000636"/>
              <a:ext cx="571504" cy="50006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357290" y="4143380"/>
              <a:ext cx="64294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357290" y="4500570"/>
              <a:ext cx="642942" cy="571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357290" y="4500570"/>
              <a:ext cx="642942" cy="571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357290" y="5429264"/>
              <a:ext cx="64294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571736" y="4143380"/>
              <a:ext cx="64294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571736" y="4500570"/>
              <a:ext cx="642942" cy="571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2571736" y="4500570"/>
              <a:ext cx="642942" cy="5715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571736" y="5429264"/>
              <a:ext cx="64294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28596" y="4143380"/>
              <a:ext cx="35719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8596" y="4500570"/>
              <a:ext cx="35719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28596" y="5072074"/>
              <a:ext cx="35719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28596" y="5429264"/>
              <a:ext cx="35719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786182" y="4143380"/>
              <a:ext cx="35719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786182" y="4500570"/>
              <a:ext cx="35719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786182" y="5072074"/>
              <a:ext cx="35719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786182" y="5429264"/>
              <a:ext cx="35719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914400" y="2895600"/>
            <a:ext cx="451624" cy="440474"/>
            <a:chOff x="914400" y="2895600"/>
            <a:chExt cx="451624" cy="440474"/>
          </a:xfrm>
        </p:grpSpPr>
        <p:sp>
          <p:nvSpPr>
            <p:cNvPr id="54" name="Rounded Rectangle 53"/>
            <p:cNvSpPr/>
            <p:nvPr/>
          </p:nvSpPr>
          <p:spPr>
            <a:xfrm>
              <a:off x="1219200" y="2895600"/>
              <a:ext cx="146824" cy="44047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14400" y="28956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914400" y="3505200"/>
            <a:ext cx="451624" cy="444167"/>
            <a:chOff x="914400" y="3505200"/>
            <a:chExt cx="451624" cy="444167"/>
          </a:xfrm>
        </p:grpSpPr>
        <p:sp>
          <p:nvSpPr>
            <p:cNvPr id="61" name="Rounded Rectangle 60"/>
            <p:cNvSpPr/>
            <p:nvPr/>
          </p:nvSpPr>
          <p:spPr>
            <a:xfrm>
              <a:off x="1219200" y="3508893"/>
              <a:ext cx="146824" cy="4404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14400" y="35052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14400" y="4495800"/>
            <a:ext cx="451624" cy="456068"/>
            <a:chOff x="914400" y="4495800"/>
            <a:chExt cx="451624" cy="456068"/>
          </a:xfrm>
        </p:grpSpPr>
        <p:sp>
          <p:nvSpPr>
            <p:cNvPr id="69" name="Rounded Rectangle 68"/>
            <p:cNvSpPr/>
            <p:nvPr/>
          </p:nvSpPr>
          <p:spPr>
            <a:xfrm>
              <a:off x="1219200" y="4511394"/>
              <a:ext cx="146824" cy="44047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8C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14400" y="4495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914400" y="5105400"/>
            <a:ext cx="451624" cy="445875"/>
            <a:chOff x="914400" y="5105400"/>
            <a:chExt cx="451624" cy="445875"/>
          </a:xfrm>
        </p:grpSpPr>
        <p:sp>
          <p:nvSpPr>
            <p:cNvPr id="62" name="Rounded Rectangle 61"/>
            <p:cNvSpPr/>
            <p:nvPr/>
          </p:nvSpPr>
          <p:spPr>
            <a:xfrm>
              <a:off x="1219200" y="5110801"/>
              <a:ext cx="146824" cy="44047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14400" y="51054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21702 0.0861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21563 -0.0928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0.22083 0.0863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4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21667 -0.0932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62 -0.09283 L 0.3368 -0.0935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83 0.08635 L 0.33923 0.0819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09328 L 0.33716 -0.2372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-7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02 0.08611 L 0.33733 0.2284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681 -0.09352 L 0.44584 -0.0916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16 -0.23726 L 0.44757 -0.2372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33 0.22847 L 0.44497 0.32014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23 0.08195 L 0.44757 -0.00578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-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584 -0.09167 L 0.56459 -0.09259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757 -0.23726 L 0.56771 -0.09004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7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757 -0.00578 L 0.56632 -0.14745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7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97 0.32014 L 0.56511 0.3210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459 -0.09259 L 0.77657 -0.0932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632 -0.14746 L 0.77674 -0.145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771 -0.09004 L 0.77257 -0.09421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-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511 0.32106 L 0.77257 0.3196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Age-Based Priorities Are Expensive: Allocation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915400" cy="1910680"/>
          </a:xfrm>
        </p:spPr>
        <p:txBody>
          <a:bodyPr/>
          <a:lstStyle/>
          <a:p>
            <a:r>
              <a:rPr lang="en-US" dirty="0" smtClean="0"/>
              <a:t>After sorting, flits assigned to output ports in priority order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Port assignment of younger flits depends on that of older flits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sequential dependence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 the port allocator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457200" y="5257800"/>
            <a:ext cx="146824" cy="440474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57200" y="2895600"/>
            <a:ext cx="146824" cy="440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7200" y="4495800"/>
            <a:ext cx="146824" cy="4404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57200" y="3581400"/>
            <a:ext cx="146824" cy="440474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58989" y="2971800"/>
            <a:ext cx="6096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25789" y="3670633"/>
            <a:ext cx="6096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16389" y="4572000"/>
            <a:ext cx="6096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83189" y="5334000"/>
            <a:ext cx="6096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20789" y="289560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East?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7389" y="3101340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44789" y="2895600"/>
            <a:ext cx="236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GRANT: </a:t>
            </a:r>
            <a:r>
              <a:rPr lang="en-US" dirty="0" smtClean="0">
                <a:solidFill>
                  <a:srgbClr val="0070C0"/>
                </a:solidFill>
              </a:rPr>
              <a:t>Flit 1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 East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26137" y="3594433"/>
            <a:ext cx="270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DEFLECT: </a:t>
            </a:r>
            <a:r>
              <a:rPr lang="en-US" dirty="0" smtClean="0">
                <a:solidFill>
                  <a:srgbClr val="0070C0"/>
                </a:solidFill>
              </a:rPr>
              <a:t>Flit 2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 North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54589" y="4495800"/>
            <a:ext cx="252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GRANT: </a:t>
            </a:r>
            <a:r>
              <a:rPr lang="en-US" dirty="0" smtClean="0">
                <a:solidFill>
                  <a:srgbClr val="0070C0"/>
                </a:solidFill>
              </a:rPr>
              <a:t>Flit 3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 South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72200" y="5312734"/>
            <a:ext cx="263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DEFLECT: </a:t>
            </a:r>
            <a:r>
              <a:rPr lang="en-US" dirty="0" smtClean="0">
                <a:solidFill>
                  <a:srgbClr val="0070C0"/>
                </a:solidFill>
              </a:rPr>
              <a:t>Flit 4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 West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7389" y="3823033"/>
            <a:ext cx="1600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87589" y="359443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East?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6200000" flipH="1">
            <a:off x="2744789" y="3276600"/>
            <a:ext cx="3048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64829" y="320802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{N,S,W}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3796349" y="4114800"/>
            <a:ext cx="3048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16389" y="404622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{S,W}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4786949" y="4918461"/>
            <a:ext cx="3048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06989" y="484988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{W}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7389" y="4732020"/>
            <a:ext cx="2514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01989" y="4507468"/>
            <a:ext cx="88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South?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85800" y="5486400"/>
            <a:ext cx="3505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29100" y="5295900"/>
            <a:ext cx="88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2400" y="5791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Age-Ordered Flits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52400" y="28956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52400" y="3581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52400" y="4495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52400" y="5257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/>
      <p:bldP spid="20" grpId="0"/>
      <p:bldP spid="21" grpId="0"/>
      <p:bldP spid="22" grpId="0"/>
      <p:bldP spid="23" grpId="0"/>
      <p:bldP spid="27" grpId="0"/>
      <p:bldP spid="31" grpId="0"/>
      <p:bldP spid="33" grpId="0"/>
      <p:bldP spid="35" grpId="0"/>
      <p:bldP spid="37" grpId="0"/>
      <p:bldP spid="42" grpId="0"/>
      <p:bldP spid="44" grpId="0"/>
      <p:bldP spid="53" grpId="0"/>
      <p:bldP spid="54" grpId="0"/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Age-Based Priorities Are Expensive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Overall, </a:t>
            </a:r>
            <a:r>
              <a:rPr lang="en-US" b="1" dirty="0" smtClean="0"/>
              <a:t>deflection routing logic</a:t>
            </a:r>
            <a:r>
              <a:rPr lang="en-US" dirty="0" smtClean="0"/>
              <a:t> based on </a:t>
            </a:r>
            <a:r>
              <a:rPr lang="en-US" b="1" dirty="0" smtClean="0"/>
              <a:t>Oldest-First</a:t>
            </a:r>
            <a:r>
              <a:rPr lang="en-US" dirty="0" smtClean="0"/>
              <a:t> has a </a:t>
            </a:r>
            <a:r>
              <a:rPr lang="en-US" b="1" dirty="0" smtClean="0">
                <a:solidFill>
                  <a:srgbClr val="FF0000"/>
                </a:solidFill>
              </a:rPr>
              <a:t>43% longer critical path </a:t>
            </a:r>
            <a:r>
              <a:rPr lang="en-US" dirty="0" smtClean="0"/>
              <a:t>than a buffered router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Question: is there a cheaper way to route while guaranteeing </a:t>
            </a:r>
            <a:r>
              <a:rPr lang="en-US" dirty="0" err="1" smtClean="0"/>
              <a:t>livelock</a:t>
            </a:r>
            <a:r>
              <a:rPr lang="en-US" dirty="0" smtClean="0"/>
              <a:t>-freedom?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12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219200" y="2362200"/>
            <a:ext cx="6858000" cy="2209800"/>
            <a:chOff x="152400" y="1752600"/>
            <a:chExt cx="6858000" cy="2209800"/>
          </a:xfrm>
        </p:grpSpPr>
        <p:sp>
          <p:nvSpPr>
            <p:cNvPr id="6" name="Rounded Rectangle 5"/>
            <p:cNvSpPr/>
            <p:nvPr/>
          </p:nvSpPr>
          <p:spPr>
            <a:xfrm>
              <a:off x="152400" y="1752600"/>
              <a:ext cx="6858000" cy="2209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121"/>
            <p:cNvGrpSpPr/>
            <p:nvPr/>
          </p:nvGrpSpPr>
          <p:grpSpPr>
            <a:xfrm>
              <a:off x="304800" y="1828800"/>
              <a:ext cx="6400800" cy="1955800"/>
              <a:chOff x="304800" y="1828800"/>
              <a:chExt cx="6400800" cy="1955800"/>
            </a:xfrm>
          </p:grpSpPr>
          <p:grpSp>
            <p:nvGrpSpPr>
              <p:cNvPr id="8" name="Group 81"/>
              <p:cNvGrpSpPr/>
              <p:nvPr/>
            </p:nvGrpSpPr>
            <p:grpSpPr>
              <a:xfrm>
                <a:off x="304800" y="2362200"/>
                <a:ext cx="3566159" cy="1371600"/>
                <a:chOff x="1433372" y="2438400"/>
                <a:chExt cx="6352468" cy="2443257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2044186" y="2438400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2044186" y="4026517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120955" y="2438400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120955" y="4026517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6197723" y="2438400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6197723" y="4026517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3021489" y="2560563"/>
                  <a:ext cx="1099466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3021489" y="3171377"/>
                  <a:ext cx="1099466" cy="977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3021489" y="3171377"/>
                  <a:ext cx="1099466" cy="977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021489" y="4759494"/>
                  <a:ext cx="1099466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098257" y="2560563"/>
                  <a:ext cx="1099466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098257" y="3171377"/>
                  <a:ext cx="1099466" cy="977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5098257" y="3171377"/>
                  <a:ext cx="1099466" cy="977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5098257" y="4759494"/>
                  <a:ext cx="1099466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433372" y="2560563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433372" y="3171377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1433372" y="4148680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1433372" y="4759494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175026" y="2560563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175026" y="3171377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7175026" y="4148680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7175026" y="4759494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Rectangle 8"/>
              <p:cNvSpPr/>
              <p:nvPr/>
            </p:nvSpPr>
            <p:spPr>
              <a:xfrm>
                <a:off x="4267200" y="2330450"/>
                <a:ext cx="533400" cy="2286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876800" y="2667000"/>
                <a:ext cx="533400" cy="2286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562600" y="3213100"/>
                <a:ext cx="533400" cy="2286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172200" y="3556000"/>
                <a:ext cx="533400" cy="2286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3810000" y="2432050"/>
                <a:ext cx="457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810000" y="2774950"/>
                <a:ext cx="10668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835400" y="3330576"/>
                <a:ext cx="1727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810000" y="3667125"/>
                <a:ext cx="2362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rot="16200000" flipH="1">
                <a:off x="4780359" y="2570559"/>
                <a:ext cx="114300" cy="7858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16200000" flipH="1">
                <a:off x="5334000" y="2971800"/>
                <a:ext cx="304800" cy="1524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16200000" flipH="1">
                <a:off x="6061472" y="3470671"/>
                <a:ext cx="142875" cy="7858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4572000" y="1828800"/>
                <a:ext cx="200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Port Allocator</a:t>
                </a:r>
                <a:endParaRPr lang="en-US" sz="2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19200" y="1828800"/>
                <a:ext cx="185634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Priority Sort</a:t>
                </a:r>
                <a:endParaRPr lang="en-US" sz="2400" dirty="0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9220200" cy="756320"/>
          </a:xfrm>
        </p:spPr>
        <p:txBody>
          <a:bodyPr/>
          <a:lstStyle/>
          <a:p>
            <a:r>
              <a:rPr lang="en-US" sz="3800" dirty="0" smtClean="0"/>
              <a:t>Solution: Golden Packet for </a:t>
            </a:r>
            <a:r>
              <a:rPr lang="en-US" sz="3800" dirty="0" err="1" smtClean="0"/>
              <a:t>Livelock</a:t>
            </a:r>
            <a:r>
              <a:rPr lang="en-US" sz="3800" dirty="0" smtClean="0"/>
              <a:t> Freedom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2139280"/>
          </a:xfrm>
        </p:spPr>
        <p:txBody>
          <a:bodyPr/>
          <a:lstStyle/>
          <a:p>
            <a:r>
              <a:rPr lang="en-US" sz="2800" dirty="0" smtClean="0"/>
              <a:t>What is </a:t>
            </a:r>
            <a:r>
              <a:rPr lang="en-US" sz="2800" i="1" dirty="0" smtClean="0"/>
              <a:t>really necessary</a:t>
            </a:r>
            <a:r>
              <a:rPr lang="en-US" sz="2800" dirty="0" smtClean="0"/>
              <a:t> for </a:t>
            </a:r>
            <a:r>
              <a:rPr lang="en-US" sz="2800" dirty="0" err="1" smtClean="0"/>
              <a:t>livelock</a:t>
            </a:r>
            <a:r>
              <a:rPr lang="en-US" sz="2800" dirty="0" smtClean="0"/>
              <a:t> freedom?</a:t>
            </a:r>
          </a:p>
          <a:p>
            <a:endParaRPr lang="en-US" sz="300" dirty="0" smtClean="0"/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008000"/>
                </a:solidFill>
              </a:rPr>
              <a:t>Key Insight</a:t>
            </a:r>
            <a:r>
              <a:rPr lang="en-US" sz="2800" dirty="0" smtClean="0">
                <a:solidFill>
                  <a:srgbClr val="008000"/>
                </a:solidFill>
              </a:rPr>
              <a:t>: </a:t>
            </a:r>
            <a:r>
              <a:rPr lang="en-US" sz="2800" dirty="0" smtClean="0">
                <a:solidFill>
                  <a:srgbClr val="FF0000"/>
                </a:solidFill>
              </a:rPr>
              <a:t>No total order. </a:t>
            </a:r>
            <a:r>
              <a:rPr lang="en-US" sz="2800" dirty="0" smtClean="0"/>
              <a:t>it is enough to:</a:t>
            </a:r>
            <a:endParaRPr lang="en-US" sz="2800" b="1" dirty="0" smtClean="0"/>
          </a:p>
          <a:p>
            <a:pPr>
              <a:buNone/>
            </a:pPr>
            <a:r>
              <a:rPr lang="en-US" sz="2800" dirty="0" smtClean="0"/>
              <a:t>		1. Pick one flit to </a:t>
            </a:r>
            <a:r>
              <a:rPr lang="en-US" sz="2800" dirty="0" smtClean="0">
                <a:solidFill>
                  <a:srgbClr val="FF0000"/>
                </a:solidFill>
              </a:rPr>
              <a:t>prioritize until arrival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	2. Ensure any flit is </a:t>
            </a:r>
            <a:r>
              <a:rPr lang="en-US" sz="2800" dirty="0" smtClean="0">
                <a:solidFill>
                  <a:srgbClr val="FF0000"/>
                </a:solidFill>
              </a:rPr>
              <a:t>eventually</a:t>
            </a:r>
            <a:r>
              <a:rPr lang="en-US" sz="2800" dirty="0" smtClean="0"/>
              <a:t> picked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13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533400" y="4024298"/>
            <a:ext cx="7928200" cy="1500198"/>
            <a:chOff x="-123852" y="3500438"/>
            <a:chExt cx="7928200" cy="1500198"/>
          </a:xfrm>
        </p:grpSpPr>
        <p:sp>
          <p:nvSpPr>
            <p:cNvPr id="6" name="Rounded Rectangle 5"/>
            <p:cNvSpPr/>
            <p:nvPr/>
          </p:nvSpPr>
          <p:spPr>
            <a:xfrm>
              <a:off x="1000100" y="4572008"/>
              <a:ext cx="142876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43042" y="4572008"/>
              <a:ext cx="142876" cy="42862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285984" y="4572008"/>
              <a:ext cx="142876" cy="42862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928926" y="4572008"/>
              <a:ext cx="142876" cy="42862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8C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24348" y="4352940"/>
              <a:ext cx="328000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Flit age forms total order</a:t>
              </a:r>
              <a:endParaRPr lang="en-US" sz="22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2964645" y="4250537"/>
              <a:ext cx="357190" cy="14287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43174" y="3500438"/>
              <a:ext cx="1366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Guaranteed</a:t>
              </a:r>
            </a:p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progress!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6200000" flipH="1">
              <a:off x="862497" y="4221679"/>
              <a:ext cx="212498" cy="2039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-123852" y="3571097"/>
              <a:ext cx="16307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traffic is</a:t>
              </a:r>
            </a:p>
            <a:p>
              <a:r>
                <a:rPr lang="en-US" dirty="0" smtClean="0"/>
                <a:t>lowest-priority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4414" y="457200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&lt;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57356" y="457200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&lt;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00298" y="457200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&lt;</a:t>
              </a:r>
              <a:endParaRPr lang="en-US" b="1" dirty="0"/>
            </a:p>
          </p:txBody>
        </p:sp>
      </p:grpSp>
      <p:sp>
        <p:nvSpPr>
          <p:cNvPr id="31" name="Cloud 30"/>
          <p:cNvSpPr/>
          <p:nvPr/>
        </p:nvSpPr>
        <p:spPr>
          <a:xfrm>
            <a:off x="1657352" y="4595802"/>
            <a:ext cx="1500198" cy="1500198"/>
          </a:xfrm>
          <a:prstGeom prst="clou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300294" y="4810116"/>
            <a:ext cx="142876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657484" y="5167306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586178" y="5095868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3621897" y="4774397"/>
            <a:ext cx="357190" cy="14287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00426" y="4024298"/>
            <a:ext cx="1366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Guaranteed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progress!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57550" y="50958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&lt;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352800" y="557948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“Golden Flit”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05400" y="5181600"/>
            <a:ext cx="3663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</a:rPr>
              <a:t>partial ordering is sufficient!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14542" y="5453058"/>
            <a:ext cx="14287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16771 -0.05695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00" y="-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0" grpId="0" animBg="1"/>
      <p:bldP spid="21" grpId="0" animBg="1"/>
      <p:bldP spid="22" grpId="0" animBg="1"/>
      <p:bldP spid="22" grpId="1" animBg="1"/>
      <p:bldP spid="25" grpId="0"/>
      <p:bldP spid="30" grpId="0"/>
      <p:bldP spid="33" grpId="0"/>
      <p:bldP spid="40" grpId="0"/>
      <p:bldP spid="19" grpId="0" animBg="1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996280"/>
          </a:xfrm>
        </p:spPr>
        <p:txBody>
          <a:bodyPr/>
          <a:lstStyle/>
          <a:p>
            <a:r>
              <a:rPr lang="en-US" sz="2800" dirty="0"/>
              <a:t>Only </a:t>
            </a:r>
            <a:r>
              <a:rPr lang="en-US" sz="2800" b="1" dirty="0"/>
              <a:t>need</a:t>
            </a:r>
            <a:r>
              <a:rPr lang="en-US" sz="2800" dirty="0"/>
              <a:t> to properly route the Golden </a:t>
            </a:r>
            <a:r>
              <a:rPr lang="en-US" sz="2800" dirty="0" smtClean="0"/>
              <a:t>Flit</a:t>
            </a:r>
            <a:endParaRPr lang="en-US" sz="2800" dirty="0"/>
          </a:p>
          <a:p>
            <a:endParaRPr lang="en-US" sz="2800" b="1" dirty="0" smtClean="0"/>
          </a:p>
          <a:p>
            <a:r>
              <a:rPr lang="en-US" sz="2800" b="1" dirty="0" smtClean="0"/>
              <a:t>First Insight:</a:t>
            </a:r>
            <a:r>
              <a:rPr lang="en-US" sz="2800" dirty="0" smtClean="0"/>
              <a:t> no need for full sort</a:t>
            </a:r>
          </a:p>
          <a:p>
            <a:r>
              <a:rPr lang="en-US" sz="2800" b="1" dirty="0" smtClean="0"/>
              <a:t>Second Insight:</a:t>
            </a:r>
            <a:r>
              <a:rPr lang="en-US" sz="2800" dirty="0" smtClean="0"/>
              <a:t> no need for sequential allocation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What Does Golden Flit Routing Require?</a:t>
            </a:r>
            <a:endParaRPr lang="en-US" sz="3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066800" y="3733800"/>
            <a:ext cx="6858000" cy="2209800"/>
            <a:chOff x="152400" y="1752600"/>
            <a:chExt cx="6858000" cy="2209800"/>
          </a:xfrm>
        </p:grpSpPr>
        <p:sp>
          <p:nvSpPr>
            <p:cNvPr id="64" name="Rounded Rectangle 63"/>
            <p:cNvSpPr/>
            <p:nvPr/>
          </p:nvSpPr>
          <p:spPr>
            <a:xfrm>
              <a:off x="152400" y="1752600"/>
              <a:ext cx="6858000" cy="2209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121"/>
            <p:cNvGrpSpPr/>
            <p:nvPr/>
          </p:nvGrpSpPr>
          <p:grpSpPr>
            <a:xfrm>
              <a:off x="304800" y="1828800"/>
              <a:ext cx="6400800" cy="1955800"/>
              <a:chOff x="304800" y="1828800"/>
              <a:chExt cx="6400800" cy="1955800"/>
            </a:xfrm>
          </p:grpSpPr>
          <p:grpSp>
            <p:nvGrpSpPr>
              <p:cNvPr id="66" name="Group 81"/>
              <p:cNvGrpSpPr/>
              <p:nvPr/>
            </p:nvGrpSpPr>
            <p:grpSpPr>
              <a:xfrm>
                <a:off x="304800" y="2362200"/>
                <a:ext cx="3566159" cy="1371600"/>
                <a:chOff x="1433372" y="2438400"/>
                <a:chExt cx="6352468" cy="2443257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2044186" y="2438400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044186" y="4026517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4120955" y="2438400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4120955" y="4026517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6197723" y="2438400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6197723" y="4026517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3021489" y="2560563"/>
                  <a:ext cx="1099466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3021489" y="3171377"/>
                  <a:ext cx="1099466" cy="977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3021489" y="3171377"/>
                  <a:ext cx="1099466" cy="977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3021489" y="4759494"/>
                  <a:ext cx="1099466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5098257" y="2560563"/>
                  <a:ext cx="1099466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098257" y="3171377"/>
                  <a:ext cx="1099466" cy="977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V="1">
                  <a:off x="5098257" y="3171377"/>
                  <a:ext cx="1099466" cy="977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098257" y="4759494"/>
                  <a:ext cx="1099466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433372" y="2560563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1433372" y="3171377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1433372" y="4148680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433372" y="4759494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7175026" y="2560563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7175026" y="3171377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7175026" y="4148680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7175026" y="4759494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Rectangle 66"/>
              <p:cNvSpPr/>
              <p:nvPr/>
            </p:nvSpPr>
            <p:spPr>
              <a:xfrm>
                <a:off x="4267200" y="2330450"/>
                <a:ext cx="533400" cy="2286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876800" y="2667000"/>
                <a:ext cx="533400" cy="2286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562600" y="3213100"/>
                <a:ext cx="533400" cy="2286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72200" y="3556000"/>
                <a:ext cx="533400" cy="2286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3810000" y="2432050"/>
                <a:ext cx="457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810000" y="2774950"/>
                <a:ext cx="10668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835400" y="3330576"/>
                <a:ext cx="1727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810000" y="3667125"/>
                <a:ext cx="2362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rot="16200000" flipH="1">
                <a:off x="4780359" y="2570559"/>
                <a:ext cx="114300" cy="7858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rot="16200000" flipH="1">
                <a:off x="5334000" y="2971800"/>
                <a:ext cx="304800" cy="1524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rot="16200000" flipH="1">
                <a:off x="6061472" y="3470671"/>
                <a:ext cx="142875" cy="7858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4572000" y="1828800"/>
                <a:ext cx="200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Port Allocator</a:t>
                </a:r>
                <a:endParaRPr lang="en-US" sz="24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219200" y="1828800"/>
                <a:ext cx="185634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Priority Sort</a:t>
                </a:r>
                <a:endParaRPr lang="en-US" sz="2400" dirty="0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1447800" y="3886200"/>
            <a:ext cx="3124200" cy="2209800"/>
            <a:chOff x="1524000" y="2971800"/>
            <a:chExt cx="3124200" cy="2209800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1676400" y="2971800"/>
              <a:ext cx="2971800" cy="2209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1524000" y="2971800"/>
              <a:ext cx="2971800" cy="2209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5029200" y="3886200"/>
            <a:ext cx="2971800" cy="2209800"/>
            <a:chOff x="5029200" y="3048000"/>
            <a:chExt cx="2971800" cy="220980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5029200" y="3048000"/>
              <a:ext cx="2971800" cy="2209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5029200" y="3048000"/>
              <a:ext cx="2971800" cy="2209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Flit Routing With Two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route the Golden Flit in a two-input router first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Step 1</a:t>
            </a:r>
            <a:r>
              <a:rPr lang="en-US" dirty="0" smtClean="0"/>
              <a:t>: pick a </a:t>
            </a:r>
            <a:r>
              <a:rPr lang="en-US" dirty="0" smtClean="0">
                <a:solidFill>
                  <a:srgbClr val="0000FF"/>
                </a:solidFill>
              </a:rPr>
              <a:t>“winning” flit</a:t>
            </a:r>
            <a:r>
              <a:rPr lang="en-US" dirty="0" smtClean="0"/>
              <a:t>: Golden Flit, else random</a:t>
            </a:r>
          </a:p>
          <a:p>
            <a:r>
              <a:rPr lang="en-US" b="1" dirty="0" smtClean="0"/>
              <a:t>Step 2</a:t>
            </a:r>
            <a:r>
              <a:rPr lang="en-US" dirty="0" smtClean="0"/>
              <a:t>: steer the winning flit to its </a:t>
            </a:r>
            <a:r>
              <a:rPr lang="en-US" dirty="0" smtClean="0">
                <a:solidFill>
                  <a:srgbClr val="0000FF"/>
                </a:solidFill>
              </a:rPr>
              <a:t>desired output</a:t>
            </a:r>
          </a:p>
          <a:p>
            <a:pPr>
              <a:buNone/>
            </a:pPr>
            <a:r>
              <a:rPr lang="en-US" dirty="0" smtClean="0"/>
              <a:t>		      and </a:t>
            </a:r>
            <a:r>
              <a:rPr lang="en-US" dirty="0" smtClean="0">
                <a:solidFill>
                  <a:srgbClr val="0000FF"/>
                </a:solidFill>
              </a:rPr>
              <a:t>deflect other flit</a:t>
            </a:r>
          </a:p>
          <a:p>
            <a:pP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b="1" dirty="0" smtClean="0">
                <a:sym typeface="Wingdings" pitchFamily="2" charset="2"/>
              </a:rPr>
              <a:t>	 Golden Flit always routes toward destination</a:t>
            </a:r>
          </a:p>
          <a:p>
            <a:pPr lvl="1">
              <a:buNone/>
            </a:pPr>
            <a:endParaRPr lang="en-US" b="1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15</a:t>
            </a:fld>
            <a:endParaRPr lang="en-US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984938" y="1828800"/>
            <a:ext cx="2412124" cy="1237343"/>
            <a:chOff x="2984938" y="1828800"/>
            <a:chExt cx="2412124" cy="1237343"/>
          </a:xfrm>
        </p:grpSpPr>
        <p:sp>
          <p:nvSpPr>
            <p:cNvPr id="5" name="Rectangle 4"/>
            <p:cNvSpPr/>
            <p:nvPr/>
          </p:nvSpPr>
          <p:spPr>
            <a:xfrm>
              <a:off x="3505200" y="1828800"/>
              <a:ext cx="1387366" cy="12373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852049" y="1984358"/>
              <a:ext cx="226143" cy="1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52049" y="2861866"/>
              <a:ext cx="226143" cy="1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3790200" y="2272350"/>
              <a:ext cx="877508" cy="3015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3790200" y="2272350"/>
              <a:ext cx="877508" cy="3015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379715" y="1984358"/>
              <a:ext cx="226143" cy="1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79715" y="2861866"/>
              <a:ext cx="226143" cy="1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84938" y="2138136"/>
              <a:ext cx="520262" cy="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984938" y="2756807"/>
              <a:ext cx="520262" cy="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876800" y="2133600"/>
              <a:ext cx="520262" cy="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76800" y="2752271"/>
              <a:ext cx="520262" cy="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Flit Routing with Four Inputs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16</a:t>
            </a:fld>
            <a:endParaRPr lang="en-US" altLang="en-US"/>
          </a:p>
        </p:txBody>
      </p:sp>
      <p:grpSp>
        <p:nvGrpSpPr>
          <p:cNvPr id="5" name="Group 8"/>
          <p:cNvGrpSpPr>
            <a:grpSpLocks noGrp="1"/>
          </p:cNvGrpSpPr>
          <p:nvPr/>
        </p:nvGrpSpPr>
        <p:grpSpPr>
          <a:xfrm>
            <a:off x="1828800" y="2819400"/>
            <a:ext cx="5029200" cy="3248025"/>
            <a:chOff x="642910" y="4286256"/>
            <a:chExt cx="2071702" cy="1500198"/>
          </a:xfrm>
        </p:grpSpPr>
        <p:grpSp>
          <p:nvGrpSpPr>
            <p:cNvPr id="6" name="Group 33"/>
            <p:cNvGrpSpPr/>
            <p:nvPr/>
          </p:nvGrpSpPr>
          <p:grpSpPr>
            <a:xfrm>
              <a:off x="857224" y="4286256"/>
              <a:ext cx="571504" cy="571504"/>
              <a:chOff x="785786" y="4286256"/>
              <a:chExt cx="571504" cy="571504"/>
            </a:xfrm>
          </p:grpSpPr>
          <p:sp>
            <p:nvSpPr>
              <p:cNvPr id="51" name="Rectangle 24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34"/>
            <p:cNvGrpSpPr/>
            <p:nvPr/>
          </p:nvGrpSpPr>
          <p:grpSpPr>
            <a:xfrm>
              <a:off x="1928794" y="4286256"/>
              <a:ext cx="571504" cy="571504"/>
              <a:chOff x="785786" y="4286256"/>
              <a:chExt cx="571504" cy="57150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0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43"/>
            <p:cNvGrpSpPr/>
            <p:nvPr/>
          </p:nvGrpSpPr>
          <p:grpSpPr>
            <a:xfrm>
              <a:off x="857224" y="5214950"/>
              <a:ext cx="571504" cy="571504"/>
              <a:chOff x="785786" y="4286256"/>
              <a:chExt cx="571504" cy="57150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52"/>
            <p:cNvGrpSpPr/>
            <p:nvPr/>
          </p:nvGrpSpPr>
          <p:grpSpPr>
            <a:xfrm>
              <a:off x="1928794" y="5214950"/>
              <a:ext cx="571504" cy="571504"/>
              <a:chOff x="785786" y="4286256"/>
              <a:chExt cx="571504" cy="571504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70"/>
            <p:cNvGrpSpPr/>
            <p:nvPr/>
          </p:nvGrpSpPr>
          <p:grpSpPr>
            <a:xfrm>
              <a:off x="1423794" y="4714719"/>
              <a:ext cx="504995" cy="660095"/>
              <a:chOff x="1478449" y="4786322"/>
              <a:chExt cx="310519" cy="405897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478449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78449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16200000" flipH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 flipH="1" flipV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695812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695812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1428728" y="4429132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28728" y="5643578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2910" y="4429132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42910" y="471488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42910" y="535782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2910" y="5643578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00298" y="4429132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0298" y="471488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500298" y="535782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500298" y="5643578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228600" y="908720"/>
            <a:ext cx="8610600" cy="99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kern="0" dirty="0" smtClean="0"/>
              <a:t>Each block makes decisions </a:t>
            </a:r>
            <a:r>
              <a:rPr lang="en-US" sz="2800" kern="0" dirty="0" smtClean="0">
                <a:solidFill>
                  <a:srgbClr val="0000FF"/>
                </a:solidFill>
              </a:rPr>
              <a:t>independently</a:t>
            </a:r>
            <a:r>
              <a:rPr lang="en-US" sz="2800" kern="0" dirty="0" smtClean="0"/>
              <a:t>!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b="1" kern="0" dirty="0" smtClean="0"/>
              <a:t>Deflection is a distributed decision</a:t>
            </a:r>
          </a:p>
          <a:p>
            <a:pPr marL="800100" lvl="1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2800" b="1" kern="0" dirty="0" smtClean="0"/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95400" y="289560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</a:t>
            </a:r>
            <a:endParaRPr lang="en-US" sz="2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295400" y="350520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295400" y="489966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219200" y="550926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</a:t>
            </a:r>
            <a:endParaRPr lang="en-US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858000" y="289560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</a:t>
            </a:r>
            <a:endParaRPr lang="en-US" sz="2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858000" y="35052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858000" y="489966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781800" y="550926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2667000" y="990600"/>
            <a:ext cx="263652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5522976" y="987552"/>
            <a:ext cx="2590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5486400" y="5385816"/>
            <a:ext cx="2590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2667000" y="5410200"/>
            <a:ext cx="2590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228600" y="1676400"/>
            <a:ext cx="1828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 Network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17</a:t>
            </a:fld>
            <a:endParaRPr lang="en-US" altLang="en-US"/>
          </a:p>
        </p:txBody>
      </p:sp>
      <p:grpSp>
        <p:nvGrpSpPr>
          <p:cNvPr id="3" name="Group 8"/>
          <p:cNvGrpSpPr/>
          <p:nvPr/>
        </p:nvGrpSpPr>
        <p:grpSpPr>
          <a:xfrm>
            <a:off x="3096305" y="1785926"/>
            <a:ext cx="4538013" cy="3286148"/>
            <a:chOff x="642910" y="4286256"/>
            <a:chExt cx="2071702" cy="1500198"/>
          </a:xfrm>
        </p:grpSpPr>
        <p:grpSp>
          <p:nvGrpSpPr>
            <p:cNvPr id="9" name="Group 33"/>
            <p:cNvGrpSpPr/>
            <p:nvPr/>
          </p:nvGrpSpPr>
          <p:grpSpPr>
            <a:xfrm>
              <a:off x="857224" y="4286256"/>
              <a:ext cx="571504" cy="571504"/>
              <a:chOff x="785786" y="4286256"/>
              <a:chExt cx="571504" cy="571504"/>
            </a:xfrm>
          </p:grpSpPr>
          <p:sp>
            <p:nvSpPr>
              <p:cNvPr id="55" name="Rectangle 24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34"/>
            <p:cNvGrpSpPr/>
            <p:nvPr/>
          </p:nvGrpSpPr>
          <p:grpSpPr>
            <a:xfrm>
              <a:off x="1928794" y="4286256"/>
              <a:ext cx="571504" cy="571504"/>
              <a:chOff x="785786" y="4286256"/>
              <a:chExt cx="571504" cy="571504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40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43"/>
            <p:cNvGrpSpPr/>
            <p:nvPr/>
          </p:nvGrpSpPr>
          <p:grpSpPr>
            <a:xfrm>
              <a:off x="857224" y="5214950"/>
              <a:ext cx="571504" cy="571504"/>
              <a:chOff x="785786" y="4286256"/>
              <a:chExt cx="571504" cy="571504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52"/>
            <p:cNvGrpSpPr/>
            <p:nvPr/>
          </p:nvGrpSpPr>
          <p:grpSpPr>
            <a:xfrm>
              <a:off x="1928794" y="5214950"/>
              <a:ext cx="571504" cy="571504"/>
              <a:chOff x="785786" y="4286256"/>
              <a:chExt cx="571504" cy="571504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Group 70"/>
            <p:cNvGrpSpPr/>
            <p:nvPr/>
          </p:nvGrpSpPr>
          <p:grpSpPr>
            <a:xfrm>
              <a:off x="1423794" y="4714719"/>
              <a:ext cx="504995" cy="660095"/>
              <a:chOff x="1478449" y="4786322"/>
              <a:chExt cx="310519" cy="405897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1478449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78449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6200000" flipH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 flipH="1" flipV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695812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695812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>
              <a:off x="1428728" y="4429132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428728" y="5643578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2910" y="4429132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2910" y="471488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42910" y="535782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42910" y="5643578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500298" y="4429132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0298" y="471488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500298" y="535782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00298" y="5643578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2736208" y="2543172"/>
            <a:ext cx="142876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36208" y="1900230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36208" y="3929066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724152" y="4572008"/>
            <a:ext cx="142876" cy="428628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2426344" y="18573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426344" y="255960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426344" y="3941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362200" y="464344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7848600" y="2590800"/>
            <a:ext cx="142876" cy="42862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7848600" y="1905000"/>
            <a:ext cx="142876" cy="428628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7772400" y="4572000"/>
            <a:ext cx="142876" cy="42862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8010524" y="4572000"/>
            <a:ext cx="142876" cy="428628"/>
          </a:xfrm>
          <a:prstGeom prst="roundRect">
            <a:avLst/>
          </a:prstGeom>
          <a:noFill/>
          <a:ln>
            <a:solidFill>
              <a:srgbClr val="8C00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010713" y="1066800"/>
            <a:ext cx="16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wins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swap!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246903" y="5514972"/>
            <a:ext cx="193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wins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no swap!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13903" y="5486400"/>
            <a:ext cx="193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wins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no swap!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48600" y="396240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deflected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2736206" y="2547942"/>
            <a:ext cx="142876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2743200" y="1905000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2736206" y="3933836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2724148" y="4572000"/>
            <a:ext cx="142876" cy="428628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1676400" y="1752600"/>
            <a:ext cx="142876" cy="428628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04800" y="1752600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Golden:</a:t>
            </a:r>
            <a:endParaRPr lang="en-US" sz="2400" dirty="0"/>
          </a:p>
        </p:txBody>
      </p:sp>
      <p:sp>
        <p:nvSpPr>
          <p:cNvPr id="93" name="Rounded Rectangle 92"/>
          <p:cNvSpPr/>
          <p:nvPr/>
        </p:nvSpPr>
        <p:spPr>
          <a:xfrm>
            <a:off x="3124200" y="1066800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352800" y="1066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wins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 swap!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5791200" y="1066800"/>
            <a:ext cx="142876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3018303" y="5514972"/>
            <a:ext cx="142876" cy="428628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715000" y="5486400"/>
            <a:ext cx="142876" cy="428628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304800" y="1447800"/>
            <a:ext cx="8534400" cy="4191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219200" y="2438400"/>
            <a:ext cx="6858000" cy="2209800"/>
            <a:chOff x="152400" y="1752600"/>
            <a:chExt cx="6858000" cy="2209800"/>
          </a:xfrm>
        </p:grpSpPr>
        <p:sp>
          <p:nvSpPr>
            <p:cNvPr id="106" name="Rounded Rectangle 105"/>
            <p:cNvSpPr/>
            <p:nvPr/>
          </p:nvSpPr>
          <p:spPr>
            <a:xfrm>
              <a:off x="152400" y="1752600"/>
              <a:ext cx="6858000" cy="2209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21"/>
            <p:cNvGrpSpPr/>
            <p:nvPr/>
          </p:nvGrpSpPr>
          <p:grpSpPr>
            <a:xfrm>
              <a:off x="304800" y="1828800"/>
              <a:ext cx="6400800" cy="1955800"/>
              <a:chOff x="304800" y="1828800"/>
              <a:chExt cx="6400800" cy="1955800"/>
            </a:xfrm>
          </p:grpSpPr>
          <p:grpSp>
            <p:nvGrpSpPr>
              <p:cNvPr id="108" name="Group 81"/>
              <p:cNvGrpSpPr/>
              <p:nvPr/>
            </p:nvGrpSpPr>
            <p:grpSpPr>
              <a:xfrm>
                <a:off x="304800" y="2362200"/>
                <a:ext cx="3566159" cy="1371600"/>
                <a:chOff x="1433372" y="2438400"/>
                <a:chExt cx="6352468" cy="2443257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2044186" y="2438400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2044186" y="4026517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4120955" y="2438400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4120955" y="4026517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197723" y="2438400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6197723" y="4026517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3021489" y="2560563"/>
                  <a:ext cx="1099466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3021489" y="3171377"/>
                  <a:ext cx="1099466" cy="977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V="1">
                  <a:off x="3021489" y="3171377"/>
                  <a:ext cx="1099466" cy="977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3021489" y="4759494"/>
                  <a:ext cx="1099466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5098257" y="2560563"/>
                  <a:ext cx="1099466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5098257" y="3171377"/>
                  <a:ext cx="1099466" cy="977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5098257" y="3171377"/>
                  <a:ext cx="1099466" cy="977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5098257" y="4759494"/>
                  <a:ext cx="1099466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1433372" y="2560563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1433372" y="3171377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1433372" y="4148680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1433372" y="4759494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7175026" y="2560563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7175026" y="3171377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7175026" y="4148680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7175026" y="4759494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9" name="Rectangle 108"/>
              <p:cNvSpPr/>
              <p:nvPr/>
            </p:nvSpPr>
            <p:spPr>
              <a:xfrm>
                <a:off x="4267200" y="2330450"/>
                <a:ext cx="533400" cy="2286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876800" y="2667000"/>
                <a:ext cx="533400" cy="2286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562600" y="3213100"/>
                <a:ext cx="533400" cy="2286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6172200" y="3556000"/>
                <a:ext cx="533400" cy="2286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>
              <a:xfrm>
                <a:off x="3810000" y="2432050"/>
                <a:ext cx="457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3810000" y="2774950"/>
                <a:ext cx="10668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835400" y="3330576"/>
                <a:ext cx="1727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3810000" y="3667125"/>
                <a:ext cx="2362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 rot="16200000" flipH="1">
                <a:off x="4780359" y="2570559"/>
                <a:ext cx="114300" cy="7858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rot="16200000" flipH="1">
                <a:off x="5334000" y="2971800"/>
                <a:ext cx="304800" cy="1524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rot="16200000" flipH="1">
                <a:off x="6061472" y="3470671"/>
                <a:ext cx="142875" cy="7858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/>
              <p:cNvSpPr txBox="1"/>
              <p:nvPr/>
            </p:nvSpPr>
            <p:spPr>
              <a:xfrm>
                <a:off x="4572000" y="1828800"/>
                <a:ext cx="200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Port Allocator</a:t>
                </a:r>
                <a:endParaRPr lang="en-US" sz="2400" dirty="0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1219200" y="1828800"/>
                <a:ext cx="185634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Priority Sort</a:t>
                </a:r>
                <a:endParaRPr lang="en-US" sz="2400" dirty="0"/>
              </a:p>
            </p:txBody>
          </p:sp>
        </p:grpSp>
      </p:grpSp>
      <p:sp>
        <p:nvSpPr>
          <p:cNvPr id="144" name="Rounded Rectangle 143"/>
          <p:cNvSpPr/>
          <p:nvPr/>
        </p:nvSpPr>
        <p:spPr>
          <a:xfrm>
            <a:off x="304800" y="1447800"/>
            <a:ext cx="8534400" cy="4191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1828800" y="1905000"/>
            <a:ext cx="5029200" cy="3248025"/>
            <a:chOff x="1828800" y="2819400"/>
            <a:chExt cx="5029200" cy="3248025"/>
          </a:xfrm>
        </p:grpSpPr>
        <p:grpSp>
          <p:nvGrpSpPr>
            <p:cNvPr id="146" name="Group 33"/>
            <p:cNvGrpSpPr/>
            <p:nvPr/>
          </p:nvGrpSpPr>
          <p:grpSpPr>
            <a:xfrm>
              <a:off x="2349062" y="2819400"/>
              <a:ext cx="1387366" cy="1237343"/>
              <a:chOff x="785786" y="4286256"/>
              <a:chExt cx="571504" cy="571504"/>
            </a:xfrm>
          </p:grpSpPr>
          <p:sp>
            <p:nvSpPr>
              <p:cNvPr id="191" name="Rectangle 24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7" name="Group 34"/>
            <p:cNvGrpSpPr/>
            <p:nvPr/>
          </p:nvGrpSpPr>
          <p:grpSpPr>
            <a:xfrm>
              <a:off x="4950372" y="2819400"/>
              <a:ext cx="1387366" cy="1237343"/>
              <a:chOff x="785786" y="4286256"/>
              <a:chExt cx="571504" cy="57150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4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40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43"/>
            <p:cNvGrpSpPr/>
            <p:nvPr/>
          </p:nvGrpSpPr>
          <p:grpSpPr>
            <a:xfrm>
              <a:off x="2349062" y="4830082"/>
              <a:ext cx="1387366" cy="1237343"/>
              <a:chOff x="785786" y="4286256"/>
              <a:chExt cx="571504" cy="571504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6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9" name="Group 52"/>
            <p:cNvGrpSpPr/>
            <p:nvPr/>
          </p:nvGrpSpPr>
          <p:grpSpPr>
            <a:xfrm>
              <a:off x="4950372" y="4830082"/>
              <a:ext cx="1387366" cy="1237343"/>
              <a:chOff x="785786" y="4286256"/>
              <a:chExt cx="571504" cy="571504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8" name="Group 167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Group 70"/>
            <p:cNvGrpSpPr/>
            <p:nvPr/>
          </p:nvGrpSpPr>
          <p:grpSpPr>
            <a:xfrm>
              <a:off x="3724450" y="3747050"/>
              <a:ext cx="1225910" cy="1429148"/>
              <a:chOff x="1478449" y="4786322"/>
              <a:chExt cx="310519" cy="405897"/>
            </a:xfrm>
          </p:grpSpPr>
          <p:cxnSp>
            <p:nvCxnSpPr>
              <p:cNvPr id="161" name="Straight Connector 160"/>
              <p:cNvCxnSpPr/>
              <p:nvPr/>
            </p:nvCxnSpPr>
            <p:spPr>
              <a:xfrm>
                <a:off x="1478449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1478449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rot="16200000" flipH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rot="5400000" flipH="1" flipV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1695812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1695812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Connector 150"/>
            <p:cNvCxnSpPr/>
            <p:nvPr/>
          </p:nvCxnSpPr>
          <p:spPr>
            <a:xfrm>
              <a:off x="3736428" y="3128736"/>
              <a:ext cx="1213945" cy="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3736428" y="5758089"/>
              <a:ext cx="1213945" cy="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828800" y="3128736"/>
              <a:ext cx="520262" cy="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828800" y="3747407"/>
              <a:ext cx="520262" cy="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828800" y="5139418"/>
              <a:ext cx="520262" cy="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1828800" y="5758089"/>
              <a:ext cx="520262" cy="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6337738" y="3128736"/>
              <a:ext cx="520262" cy="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337738" y="3747407"/>
              <a:ext cx="520262" cy="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6337738" y="5139418"/>
              <a:ext cx="520262" cy="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6337738" y="5758089"/>
              <a:ext cx="520262" cy="3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TextBox 198"/>
          <p:cNvSpPr txBox="1"/>
          <p:nvPr/>
        </p:nvSpPr>
        <p:spPr>
          <a:xfrm>
            <a:off x="1295400" y="195387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</a:t>
            </a:r>
            <a:endParaRPr lang="en-US" sz="2400" b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1295400" y="256347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1295400" y="3957935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1219200" y="4567535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</a:t>
            </a:r>
            <a:endParaRPr lang="en-US" sz="2400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6858000" y="195387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</a:t>
            </a:r>
            <a:endParaRPr lang="en-US" sz="2400" b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6858000" y="2563475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n-US" sz="2400" b="1" dirty="0"/>
          </a:p>
        </p:txBody>
      </p:sp>
      <p:sp>
        <p:nvSpPr>
          <p:cNvPr id="205" name="TextBox 204"/>
          <p:cNvSpPr txBox="1"/>
          <p:nvPr/>
        </p:nvSpPr>
        <p:spPr>
          <a:xfrm>
            <a:off x="6858000" y="3957935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</a:t>
            </a:r>
            <a:endParaRPr lang="en-US" sz="2400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6781800" y="4567535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</a:t>
            </a:r>
            <a:endParaRPr 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21927 -0.0958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-4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0.21805 0.088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0.21875 0.0032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22014 -0.0037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27 -0.09583 L 0.3375 -0.0981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05 0.0882 L 0.34253 0.2988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10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 0.00324 L 0.33785 -0.2064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-10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14 -0.00371 L 0.34097 -0.0041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028 -0.09676 L 0.52691 -0.0041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785 -0.20648 L 0.52518 -0.2990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54 0.29884 L 0.52778 0.2937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-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098 -0.00417 L 0.52848 -0.0062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2" grpId="0" animBg="1"/>
      <p:bldP spid="101" grpId="0" animBg="1"/>
      <p:bldP spid="100" grpId="0" animBg="1"/>
      <p:bldP spid="6" grpId="0" animBg="1"/>
      <p:bldP spid="6" grpId="1" animBg="1"/>
      <p:bldP spid="6" grpId="2" animBg="1"/>
      <p:bldP spid="5" grpId="0" animBg="1"/>
      <p:bldP spid="5" grpId="1" animBg="1"/>
      <p:bldP spid="5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74" grpId="0"/>
      <p:bldP spid="75" grpId="0"/>
      <p:bldP spid="76" grpId="0"/>
      <p:bldP spid="77" grpId="0"/>
      <p:bldP spid="93" grpId="0" animBg="1"/>
      <p:bldP spid="94" grpId="0"/>
      <p:bldP spid="95" grpId="0" animBg="1"/>
      <p:bldP spid="97" grpId="0" animBg="1"/>
      <p:bldP spid="99" grpId="0" animBg="1"/>
      <p:bldP spid="98" grpId="0" animBg="1"/>
      <p:bldP spid="144" grpId="0" animBg="1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Packet is Golden?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1986880"/>
          </a:xfrm>
        </p:spPr>
        <p:txBody>
          <a:bodyPr/>
          <a:lstStyle/>
          <a:p>
            <a:r>
              <a:rPr lang="en-US" dirty="0" smtClean="0"/>
              <a:t>We select the </a:t>
            </a:r>
            <a:r>
              <a:rPr lang="en-US" b="1" dirty="0" smtClean="0"/>
              <a:t>Golden Packet</a:t>
            </a:r>
            <a:r>
              <a:rPr lang="en-US" dirty="0" smtClean="0"/>
              <a:t> so that:</a:t>
            </a:r>
          </a:p>
          <a:p>
            <a:pPr lvl="1">
              <a:buNone/>
            </a:pPr>
            <a:r>
              <a:rPr lang="en-US" dirty="0" smtClean="0"/>
              <a:t>	1. a given packet stays golden long enough to </a:t>
            </a:r>
            <a:r>
              <a:rPr lang="en-US" dirty="0" smtClean="0">
                <a:solidFill>
                  <a:srgbClr val="FF0000"/>
                </a:solidFill>
              </a:rPr>
              <a:t>ensure arrival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maximum no-contention latency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2. the selection rotates through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all possible packet IDs</a:t>
            </a:r>
          </a:p>
          <a:p>
            <a:pPr lvl="1">
              <a:buNone/>
            </a:pP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			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 static rotation schedule for simplicity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18</a:t>
            </a:fld>
            <a:endParaRPr lang="en-US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3689354" y="3810000"/>
            <a:ext cx="3881442" cy="762000"/>
            <a:chOff x="2381252" y="3810000"/>
            <a:chExt cx="2328865" cy="457200"/>
          </a:xfrm>
        </p:grpSpPr>
        <p:sp>
          <p:nvSpPr>
            <p:cNvPr id="6" name="Rounded Rectangle 5"/>
            <p:cNvSpPr/>
            <p:nvPr/>
          </p:nvSpPr>
          <p:spPr>
            <a:xfrm>
              <a:off x="2381252" y="3810000"/>
              <a:ext cx="762000" cy="4572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8C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67067" y="3810000"/>
              <a:ext cx="685800" cy="457200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71917" y="3810000"/>
              <a:ext cx="838200" cy="4572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886200" y="3429000"/>
            <a:ext cx="87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342900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Dest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3429000"/>
            <a:ext cx="13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ID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3848894" y="5371306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6363494" y="5371306"/>
            <a:ext cx="9906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447800" y="54102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Src</a:t>
            </a:r>
            <a:r>
              <a:rPr lang="en-US" sz="2400" dirty="0" smtClean="0">
                <a:solidFill>
                  <a:schemeClr val="tx1"/>
                </a:solidFill>
              </a:rPr>
              <a:t> 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90800" y="54102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Req</a:t>
            </a:r>
            <a:r>
              <a:rPr lang="en-US" sz="2400" dirty="0" smtClean="0">
                <a:solidFill>
                  <a:schemeClr val="tx1"/>
                </a:solidFill>
              </a:rPr>
              <a:t> 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7400" y="4876800"/>
            <a:ext cx="12105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Golden</a:t>
            </a:r>
            <a:endParaRPr lang="en-US" sz="2600" dirty="0"/>
          </a:p>
        </p:txBody>
      </p:sp>
      <p:sp>
        <p:nvSpPr>
          <p:cNvPr id="28" name="Rounded Rectangle 27"/>
          <p:cNvSpPr/>
          <p:nvPr/>
        </p:nvSpPr>
        <p:spPr>
          <a:xfrm>
            <a:off x="1447800" y="54102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Src</a:t>
            </a:r>
            <a:r>
              <a:rPr lang="en-US" sz="2400" dirty="0" smtClean="0">
                <a:solidFill>
                  <a:schemeClr val="tx1"/>
                </a:solidFill>
              </a:rPr>
              <a:t> 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47800" y="54102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Src</a:t>
            </a:r>
            <a:r>
              <a:rPr lang="en-US" sz="2400" dirty="0" smtClean="0">
                <a:solidFill>
                  <a:schemeClr val="tx1"/>
                </a:solidFill>
              </a:rPr>
              <a:t> 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447800" y="54102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Src</a:t>
            </a:r>
            <a:r>
              <a:rPr lang="en-US" sz="2400" dirty="0" smtClean="0">
                <a:solidFill>
                  <a:schemeClr val="tx1"/>
                </a:solidFill>
              </a:rPr>
              <a:t> 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447800" y="54102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Src</a:t>
            </a:r>
            <a:r>
              <a:rPr lang="en-US" sz="2400" dirty="0" smtClean="0">
                <a:solidFill>
                  <a:schemeClr val="tx1"/>
                </a:solidFill>
              </a:rPr>
              <a:t> 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590800" y="54102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Req</a:t>
            </a:r>
            <a:r>
              <a:rPr lang="en-US" sz="2400" dirty="0" smtClean="0">
                <a:solidFill>
                  <a:schemeClr val="tx1"/>
                </a:solidFill>
              </a:rPr>
              <a:t> 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447800" y="54102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Src</a:t>
            </a:r>
            <a:r>
              <a:rPr lang="en-US" sz="2400" dirty="0" smtClean="0">
                <a:solidFill>
                  <a:schemeClr val="tx1"/>
                </a:solidFill>
              </a:rPr>
              <a:t> 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447800" y="54102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Src</a:t>
            </a:r>
            <a:r>
              <a:rPr lang="en-US" sz="2400" dirty="0" smtClean="0">
                <a:solidFill>
                  <a:schemeClr val="tx1"/>
                </a:solidFill>
              </a:rPr>
              <a:t> 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7800" y="54102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Src</a:t>
            </a:r>
            <a:r>
              <a:rPr lang="en-US" sz="2400" dirty="0" smtClean="0">
                <a:solidFill>
                  <a:schemeClr val="tx1"/>
                </a:solidFill>
              </a:rPr>
              <a:t> 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00" y="4038600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 Header: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8600" y="4876800"/>
            <a:ext cx="9546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Cycle</a:t>
            </a:r>
            <a:endParaRPr lang="en-US" sz="2600" dirty="0"/>
          </a:p>
        </p:txBody>
      </p:sp>
      <p:sp>
        <p:nvSpPr>
          <p:cNvPr id="37" name="Rounded Rectangle 36"/>
          <p:cNvSpPr/>
          <p:nvPr/>
        </p:nvSpPr>
        <p:spPr>
          <a:xfrm>
            <a:off x="152400" y="54102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400" y="54102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152400" y="54102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52400" y="54102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300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52400" y="54102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400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52400" y="54102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500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52400" y="54102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600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52400" y="5410200"/>
            <a:ext cx="1143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700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7" grpId="0" animBg="1"/>
      <p:bldP spid="18" grpId="0" animBg="1"/>
      <p:bldP spid="19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27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33400" y="1143000"/>
            <a:ext cx="7620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Permutation Network-based Pipeline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4" name="Rectangle 53"/>
          <p:cNvSpPr/>
          <p:nvPr/>
        </p:nvSpPr>
        <p:spPr>
          <a:xfrm>
            <a:off x="1676400" y="1600200"/>
            <a:ext cx="16764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Inject/Eject</a:t>
            </a:r>
            <a:endParaRPr lang="en-US" dirty="0"/>
          </a:p>
        </p:txBody>
      </p:sp>
      <p:grpSp>
        <p:nvGrpSpPr>
          <p:cNvPr id="6" name="Group 60"/>
          <p:cNvGrpSpPr/>
          <p:nvPr/>
        </p:nvGrpSpPr>
        <p:grpSpPr>
          <a:xfrm>
            <a:off x="6705600" y="1905000"/>
            <a:ext cx="2133600" cy="1601788"/>
            <a:chOff x="6705600" y="1905000"/>
            <a:chExt cx="1219200" cy="1601788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6705600" y="19050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05600" y="24384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705600" y="29718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05600" y="35052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>
            <a:off x="3352800" y="4114800"/>
            <a:ext cx="762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3544094" y="4686300"/>
            <a:ext cx="1142206" cy="79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676400" y="5257800"/>
            <a:ext cx="3124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Reassembly</a:t>
            </a:r>
          </a:p>
          <a:p>
            <a:pPr algn="ctr"/>
            <a:r>
              <a:rPr lang="en-US" dirty="0" smtClean="0"/>
              <a:t>Buffers</a:t>
            </a:r>
            <a:endParaRPr lang="en-US" dirty="0"/>
          </a:p>
        </p:txBody>
      </p:sp>
      <p:grpSp>
        <p:nvGrpSpPr>
          <p:cNvPr id="8" name="Group 75"/>
          <p:cNvGrpSpPr/>
          <p:nvPr/>
        </p:nvGrpSpPr>
        <p:grpSpPr>
          <a:xfrm>
            <a:off x="304800" y="1905000"/>
            <a:ext cx="1371600" cy="1601788"/>
            <a:chOff x="6705600" y="1905000"/>
            <a:chExt cx="1219200" cy="1601788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6705600" y="19050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705600" y="24384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705600" y="29718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705600" y="35052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/>
          <p:cNvCxnSpPr/>
          <p:nvPr/>
        </p:nvCxnSpPr>
        <p:spPr>
          <a:xfrm rot="10800000" flipV="1">
            <a:off x="915194" y="4114800"/>
            <a:ext cx="762000" cy="1588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-36909" y="5067697"/>
            <a:ext cx="1903412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14400" y="4572000"/>
            <a:ext cx="9958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Inject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3124200" y="45720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Eject</a:t>
            </a:r>
            <a:endParaRPr lang="en-US" sz="2400" dirty="0"/>
          </a:p>
        </p:txBody>
      </p:sp>
      <p:grpSp>
        <p:nvGrpSpPr>
          <p:cNvPr id="47" name="Group 75"/>
          <p:cNvGrpSpPr/>
          <p:nvPr/>
        </p:nvGrpSpPr>
        <p:grpSpPr>
          <a:xfrm>
            <a:off x="3352800" y="1905000"/>
            <a:ext cx="1066800" cy="1601788"/>
            <a:chOff x="6705600" y="1905000"/>
            <a:chExt cx="1219200" cy="1601788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6705600" y="19050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705600" y="24384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705600" y="29718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705600" y="35052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4419600" y="1600200"/>
            <a:ext cx="2286000" cy="2362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495800" y="1752600"/>
            <a:ext cx="1999343" cy="1905000"/>
            <a:chOff x="642910" y="4286256"/>
            <a:chExt cx="2071702" cy="1500198"/>
          </a:xfrm>
        </p:grpSpPr>
        <p:grpSp>
          <p:nvGrpSpPr>
            <p:cNvPr id="90" name="Group 33"/>
            <p:cNvGrpSpPr/>
            <p:nvPr/>
          </p:nvGrpSpPr>
          <p:grpSpPr>
            <a:xfrm>
              <a:off x="857224" y="4286256"/>
              <a:ext cx="571504" cy="571504"/>
              <a:chOff x="785786" y="4286256"/>
              <a:chExt cx="571504" cy="571504"/>
            </a:xfrm>
          </p:grpSpPr>
          <p:sp>
            <p:nvSpPr>
              <p:cNvPr id="135" name="Rectangle 24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1" name="Group 34"/>
            <p:cNvGrpSpPr/>
            <p:nvPr/>
          </p:nvGrpSpPr>
          <p:grpSpPr>
            <a:xfrm>
              <a:off x="1928794" y="4286256"/>
              <a:ext cx="571504" cy="571504"/>
              <a:chOff x="785786" y="4286256"/>
              <a:chExt cx="571504" cy="571504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40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" name="Group 43"/>
            <p:cNvGrpSpPr/>
            <p:nvPr/>
          </p:nvGrpSpPr>
          <p:grpSpPr>
            <a:xfrm>
              <a:off x="857224" y="5214950"/>
              <a:ext cx="571504" cy="571504"/>
              <a:chOff x="785786" y="4286256"/>
              <a:chExt cx="571504" cy="571504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3" name="Group 52"/>
            <p:cNvGrpSpPr/>
            <p:nvPr/>
          </p:nvGrpSpPr>
          <p:grpSpPr>
            <a:xfrm>
              <a:off x="1928794" y="5214950"/>
              <a:ext cx="571504" cy="571504"/>
              <a:chOff x="785786" y="4286256"/>
              <a:chExt cx="571504" cy="571504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2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4" name="Group 70"/>
            <p:cNvGrpSpPr/>
            <p:nvPr/>
          </p:nvGrpSpPr>
          <p:grpSpPr>
            <a:xfrm>
              <a:off x="1423794" y="4714719"/>
              <a:ext cx="504995" cy="660095"/>
              <a:chOff x="1478449" y="4786322"/>
              <a:chExt cx="310519" cy="405897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1478449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478449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16200000" flipH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5400000" flipH="1" flipV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695812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695812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/>
            <p:cNvCxnSpPr/>
            <p:nvPr/>
          </p:nvCxnSpPr>
          <p:spPr>
            <a:xfrm>
              <a:off x="1428728" y="4429132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428728" y="5643578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42910" y="4429132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42910" y="471488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42910" y="535782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2910" y="5643578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500298" y="4429132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500298" y="471488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500298" y="535782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500298" y="5643578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many-core chips, </a:t>
            </a:r>
            <a:r>
              <a:rPr lang="en-US" dirty="0" smtClean="0">
                <a:solidFill>
                  <a:srgbClr val="0000FF"/>
                </a:solidFill>
              </a:rPr>
              <a:t>on-chip interconnect (</a:t>
            </a:r>
            <a:r>
              <a:rPr lang="en-US" dirty="0" err="1" smtClean="0">
                <a:solidFill>
                  <a:srgbClr val="0000FF"/>
                </a:solidFill>
              </a:rPr>
              <a:t>NoC</a:t>
            </a:r>
            <a:r>
              <a:rPr lang="en-US" dirty="0" smtClean="0">
                <a:solidFill>
                  <a:srgbClr val="0000FF"/>
                </a:solidFill>
              </a:rPr>
              <a:t>)   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consumes </a:t>
            </a:r>
            <a:r>
              <a:rPr lang="en-US" dirty="0" smtClean="0">
                <a:solidFill>
                  <a:srgbClr val="FF0000"/>
                </a:solidFill>
              </a:rPr>
              <a:t>significant power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sz="1800" b="1" dirty="0" smtClean="0"/>
          </a:p>
          <a:p>
            <a:pPr lvl="1"/>
            <a:r>
              <a:rPr lang="en-US" b="1" dirty="0" smtClean="0"/>
              <a:t>Intel </a:t>
            </a:r>
            <a:r>
              <a:rPr lang="en-US" b="1" dirty="0" err="1" smtClean="0"/>
              <a:t>Terascale</a:t>
            </a:r>
            <a:r>
              <a:rPr lang="en-US" dirty="0" smtClean="0"/>
              <a:t>: ~30%; </a:t>
            </a:r>
            <a:r>
              <a:rPr lang="en-US" b="1" dirty="0" smtClean="0"/>
              <a:t>MIT RAW</a:t>
            </a:r>
            <a:r>
              <a:rPr lang="en-US" dirty="0" smtClean="0"/>
              <a:t>: ~40% of system power</a:t>
            </a:r>
          </a:p>
          <a:p>
            <a:pPr lvl="1"/>
            <a:endParaRPr lang="en-US" sz="1800" b="1" dirty="0" smtClean="0"/>
          </a:p>
          <a:p>
            <a:r>
              <a:rPr lang="en-US" dirty="0" smtClean="0"/>
              <a:t>Must maintain low latency and good throughput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 critical path for cache misses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815128" y="3689833"/>
            <a:ext cx="5938248" cy="2487120"/>
            <a:chOff x="-3327320" y="3071810"/>
            <a:chExt cx="7470692" cy="3128954"/>
          </a:xfrm>
        </p:grpSpPr>
        <p:grpSp>
          <p:nvGrpSpPr>
            <p:cNvPr id="6" name="Group 94"/>
            <p:cNvGrpSpPr/>
            <p:nvPr/>
          </p:nvGrpSpPr>
          <p:grpSpPr>
            <a:xfrm>
              <a:off x="928662" y="3071810"/>
              <a:ext cx="3214710" cy="3000396"/>
              <a:chOff x="642910" y="1500174"/>
              <a:chExt cx="3214710" cy="300039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42910" y="1500174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71604" y="1500174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00298" y="1500174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428992" y="1500174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stCxn id="17" idx="3"/>
                <a:endCxn id="18" idx="1"/>
              </p:cNvCxnSpPr>
              <p:nvPr/>
            </p:nvCxnSpPr>
            <p:spPr>
              <a:xfrm>
                <a:off x="1071538" y="1714488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8" idx="3"/>
                <a:endCxn id="19" idx="1"/>
              </p:cNvCxnSpPr>
              <p:nvPr/>
            </p:nvCxnSpPr>
            <p:spPr>
              <a:xfrm>
                <a:off x="2000232" y="1714488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stCxn id="19" idx="3"/>
                <a:endCxn id="20" idx="1"/>
              </p:cNvCxnSpPr>
              <p:nvPr/>
            </p:nvCxnSpPr>
            <p:spPr>
              <a:xfrm>
                <a:off x="2928926" y="1714488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642910" y="2357430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571604" y="2357430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00298" y="2357430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428992" y="2357430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>
                <a:stCxn id="24" idx="3"/>
                <a:endCxn id="25" idx="1"/>
              </p:cNvCxnSpPr>
              <p:nvPr/>
            </p:nvCxnSpPr>
            <p:spPr>
              <a:xfrm>
                <a:off x="1071538" y="2571744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5" idx="3"/>
                <a:endCxn id="26" idx="1"/>
              </p:cNvCxnSpPr>
              <p:nvPr/>
            </p:nvCxnSpPr>
            <p:spPr>
              <a:xfrm>
                <a:off x="2000232" y="2571744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6" idx="3"/>
                <a:endCxn id="27" idx="1"/>
              </p:cNvCxnSpPr>
              <p:nvPr/>
            </p:nvCxnSpPr>
            <p:spPr>
              <a:xfrm>
                <a:off x="2928926" y="2571744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642910" y="3214686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571604" y="3214686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500298" y="3214686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428992" y="3214686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>
                <a:stCxn id="31" idx="3"/>
                <a:endCxn id="32" idx="1"/>
              </p:cNvCxnSpPr>
              <p:nvPr/>
            </p:nvCxnSpPr>
            <p:spPr>
              <a:xfrm>
                <a:off x="1071538" y="3429000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2" idx="3"/>
                <a:endCxn id="33" idx="1"/>
              </p:cNvCxnSpPr>
              <p:nvPr/>
            </p:nvCxnSpPr>
            <p:spPr>
              <a:xfrm>
                <a:off x="2000232" y="3429000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33" idx="3"/>
                <a:endCxn id="34" idx="1"/>
              </p:cNvCxnSpPr>
              <p:nvPr/>
            </p:nvCxnSpPr>
            <p:spPr>
              <a:xfrm>
                <a:off x="2928926" y="3429000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/>
              <p:cNvSpPr/>
              <p:nvPr/>
            </p:nvSpPr>
            <p:spPr>
              <a:xfrm>
                <a:off x="642910" y="4071942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571604" y="4071942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500298" y="4071942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28992" y="4071942"/>
                <a:ext cx="428628" cy="428628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>
                <a:stCxn id="38" idx="3"/>
                <a:endCxn id="39" idx="1"/>
              </p:cNvCxnSpPr>
              <p:nvPr/>
            </p:nvCxnSpPr>
            <p:spPr>
              <a:xfrm>
                <a:off x="1071538" y="4286256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9" idx="3"/>
                <a:endCxn id="40" idx="1"/>
              </p:cNvCxnSpPr>
              <p:nvPr/>
            </p:nvCxnSpPr>
            <p:spPr>
              <a:xfrm>
                <a:off x="2000232" y="4286256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>
                <a:stCxn id="40" idx="3"/>
                <a:endCxn id="41" idx="1"/>
              </p:cNvCxnSpPr>
              <p:nvPr/>
            </p:nvCxnSpPr>
            <p:spPr>
              <a:xfrm>
                <a:off x="2928926" y="4286256"/>
                <a:ext cx="500066" cy="1588"/>
              </a:xfrm>
              <a:prstGeom prst="line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17" idx="2"/>
                <a:endCxn id="24" idx="0"/>
              </p:cNvCxnSpPr>
              <p:nvPr/>
            </p:nvCxnSpPr>
            <p:spPr>
              <a:xfrm rot="5400000">
                <a:off x="642910" y="2143116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18" idx="2"/>
                <a:endCxn id="25" idx="0"/>
              </p:cNvCxnSpPr>
              <p:nvPr/>
            </p:nvCxnSpPr>
            <p:spPr>
              <a:xfrm rot="5400000">
                <a:off x="1571604" y="2143116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19" idx="2"/>
                <a:endCxn id="26" idx="0"/>
              </p:cNvCxnSpPr>
              <p:nvPr/>
            </p:nvCxnSpPr>
            <p:spPr>
              <a:xfrm rot="5400000">
                <a:off x="2500298" y="2143116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20" idx="2"/>
                <a:endCxn id="27" idx="0"/>
              </p:cNvCxnSpPr>
              <p:nvPr/>
            </p:nvCxnSpPr>
            <p:spPr>
              <a:xfrm rot="5400000">
                <a:off x="3428992" y="2143116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24" idx="2"/>
                <a:endCxn id="31" idx="0"/>
              </p:cNvCxnSpPr>
              <p:nvPr/>
            </p:nvCxnSpPr>
            <p:spPr>
              <a:xfrm rot="5400000">
                <a:off x="642910" y="3000372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25" idx="2"/>
                <a:endCxn id="32" idx="0"/>
              </p:cNvCxnSpPr>
              <p:nvPr/>
            </p:nvCxnSpPr>
            <p:spPr>
              <a:xfrm rot="5400000">
                <a:off x="1571604" y="3000372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26" idx="2"/>
                <a:endCxn id="33" idx="0"/>
              </p:cNvCxnSpPr>
              <p:nvPr/>
            </p:nvCxnSpPr>
            <p:spPr>
              <a:xfrm rot="5400000">
                <a:off x="2500298" y="3000372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27" idx="2"/>
                <a:endCxn id="34" idx="0"/>
              </p:cNvCxnSpPr>
              <p:nvPr/>
            </p:nvCxnSpPr>
            <p:spPr>
              <a:xfrm rot="5400000">
                <a:off x="3428992" y="3000372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31" idx="2"/>
                <a:endCxn id="38" idx="0"/>
              </p:cNvCxnSpPr>
              <p:nvPr/>
            </p:nvCxnSpPr>
            <p:spPr>
              <a:xfrm rot="5400000">
                <a:off x="642910" y="3857628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32" idx="2"/>
                <a:endCxn id="39" idx="0"/>
              </p:cNvCxnSpPr>
              <p:nvPr/>
            </p:nvCxnSpPr>
            <p:spPr>
              <a:xfrm rot="5400000">
                <a:off x="1571604" y="3857628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33" idx="2"/>
                <a:endCxn id="40" idx="0"/>
              </p:cNvCxnSpPr>
              <p:nvPr/>
            </p:nvCxnSpPr>
            <p:spPr>
              <a:xfrm rot="5400000">
                <a:off x="2500298" y="3857628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34" idx="2"/>
                <a:endCxn id="41" idx="0"/>
              </p:cNvCxnSpPr>
              <p:nvPr/>
            </p:nvCxnSpPr>
            <p:spPr>
              <a:xfrm rot="5400000">
                <a:off x="3428992" y="3857628"/>
                <a:ext cx="428628" cy="158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93"/>
            <p:cNvGrpSpPr/>
            <p:nvPr/>
          </p:nvGrpSpPr>
          <p:grpSpPr>
            <a:xfrm>
              <a:off x="-3327320" y="3989903"/>
              <a:ext cx="2998694" cy="1934641"/>
              <a:chOff x="-2470064" y="7490365"/>
              <a:chExt cx="2998694" cy="193464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-2470064" y="7490365"/>
                <a:ext cx="2998694" cy="1934641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-2356999" y="7586229"/>
                <a:ext cx="1917288" cy="766915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Core</a:t>
                </a:r>
                <a:endParaRPr lang="en-US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-343847" y="7586229"/>
                <a:ext cx="800721" cy="766915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L1</a:t>
                </a:r>
                <a:endParaRPr lang="en-US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-2356999" y="8449009"/>
                <a:ext cx="1629695" cy="859097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L2 Slice</a:t>
                </a:r>
                <a:endParaRPr lang="en-US" dirty="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-631440" y="8449009"/>
                <a:ext cx="1075253" cy="859097"/>
              </a:xfrm>
              <a:prstGeom prst="round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Router</a:t>
                </a:r>
                <a:endParaRPr lang="en-US" sz="1600" dirty="0"/>
              </a:p>
            </p:txBody>
          </p:sp>
        </p:grpSp>
        <p:grpSp>
          <p:nvGrpSpPr>
            <p:cNvPr id="8" name="Group 105"/>
            <p:cNvGrpSpPr/>
            <p:nvPr/>
          </p:nvGrpSpPr>
          <p:grpSpPr>
            <a:xfrm>
              <a:off x="-181004" y="4571984"/>
              <a:ext cx="1647519" cy="1628780"/>
              <a:chOff x="-181004" y="4571984"/>
              <a:chExt cx="1647519" cy="16287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752135" y="5486384"/>
                <a:ext cx="714380" cy="71438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-142904" y="4610084"/>
                <a:ext cx="914400" cy="83820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0800000">
                <a:off x="-181004" y="5943584"/>
                <a:ext cx="890590" cy="20479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33400" y="1143000"/>
            <a:ext cx="7620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Problem 2: Packet Reassembly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4" name="Rectangle 53"/>
          <p:cNvSpPr/>
          <p:nvPr/>
        </p:nvSpPr>
        <p:spPr>
          <a:xfrm>
            <a:off x="1676400" y="1600200"/>
            <a:ext cx="16764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Inject/Eject</a:t>
            </a:r>
            <a:endParaRPr lang="en-US" dirty="0"/>
          </a:p>
        </p:txBody>
      </p:sp>
      <p:grpSp>
        <p:nvGrpSpPr>
          <p:cNvPr id="3" name="Group 60"/>
          <p:cNvGrpSpPr/>
          <p:nvPr/>
        </p:nvGrpSpPr>
        <p:grpSpPr>
          <a:xfrm>
            <a:off x="6705600" y="1905000"/>
            <a:ext cx="2133600" cy="1601788"/>
            <a:chOff x="6705600" y="1905000"/>
            <a:chExt cx="1219200" cy="1601788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6705600" y="19050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05600" y="24384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705600" y="29718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05600" y="35052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>
            <a:off x="3352800" y="4114800"/>
            <a:ext cx="762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3544094" y="4686300"/>
            <a:ext cx="1142206" cy="79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676400" y="5257800"/>
            <a:ext cx="3124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Reassembly</a:t>
            </a:r>
          </a:p>
          <a:p>
            <a:pPr algn="ctr"/>
            <a:r>
              <a:rPr lang="en-US" dirty="0" smtClean="0"/>
              <a:t>Buffers</a:t>
            </a:r>
            <a:endParaRPr lang="en-US" dirty="0"/>
          </a:p>
        </p:txBody>
      </p:sp>
      <p:grpSp>
        <p:nvGrpSpPr>
          <p:cNvPr id="5" name="Group 75"/>
          <p:cNvGrpSpPr/>
          <p:nvPr/>
        </p:nvGrpSpPr>
        <p:grpSpPr>
          <a:xfrm>
            <a:off x="304800" y="1905000"/>
            <a:ext cx="1371600" cy="1601788"/>
            <a:chOff x="6705600" y="1905000"/>
            <a:chExt cx="1219200" cy="1601788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6705600" y="19050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705600" y="24384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705600" y="29718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705600" y="35052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/>
          <p:cNvCxnSpPr/>
          <p:nvPr/>
        </p:nvCxnSpPr>
        <p:spPr>
          <a:xfrm rot="10800000" flipV="1">
            <a:off x="915194" y="4114800"/>
            <a:ext cx="762000" cy="1588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-36909" y="5067697"/>
            <a:ext cx="1903412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14400" y="4572000"/>
            <a:ext cx="9958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Inject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3124200" y="45720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Eject</a:t>
            </a:r>
            <a:endParaRPr lang="en-US" sz="2400" dirty="0"/>
          </a:p>
        </p:txBody>
      </p:sp>
      <p:grpSp>
        <p:nvGrpSpPr>
          <p:cNvPr id="6" name="Group 75"/>
          <p:cNvGrpSpPr/>
          <p:nvPr/>
        </p:nvGrpSpPr>
        <p:grpSpPr>
          <a:xfrm>
            <a:off x="3352800" y="1905000"/>
            <a:ext cx="1066800" cy="1601788"/>
            <a:chOff x="6705600" y="1905000"/>
            <a:chExt cx="1219200" cy="1601788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6705600" y="19050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705600" y="24384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705600" y="29718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705600" y="35052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4419600" y="1600200"/>
            <a:ext cx="2286000" cy="2362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88"/>
          <p:cNvGrpSpPr/>
          <p:nvPr/>
        </p:nvGrpSpPr>
        <p:grpSpPr>
          <a:xfrm>
            <a:off x="4495800" y="1752600"/>
            <a:ext cx="1999343" cy="1905000"/>
            <a:chOff x="642910" y="4286256"/>
            <a:chExt cx="2071702" cy="1500198"/>
          </a:xfrm>
        </p:grpSpPr>
        <p:grpSp>
          <p:nvGrpSpPr>
            <p:cNvPr id="8" name="Group 33"/>
            <p:cNvGrpSpPr/>
            <p:nvPr/>
          </p:nvGrpSpPr>
          <p:grpSpPr>
            <a:xfrm>
              <a:off x="857224" y="4286256"/>
              <a:ext cx="571504" cy="571504"/>
              <a:chOff x="785786" y="4286256"/>
              <a:chExt cx="571504" cy="571504"/>
            </a:xfrm>
          </p:grpSpPr>
          <p:sp>
            <p:nvSpPr>
              <p:cNvPr id="135" name="Rectangle 24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34"/>
            <p:cNvGrpSpPr/>
            <p:nvPr/>
          </p:nvGrpSpPr>
          <p:grpSpPr>
            <a:xfrm>
              <a:off x="1928794" y="4286256"/>
              <a:ext cx="571504" cy="571504"/>
              <a:chOff x="785786" y="4286256"/>
              <a:chExt cx="571504" cy="571504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40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43"/>
            <p:cNvGrpSpPr/>
            <p:nvPr/>
          </p:nvGrpSpPr>
          <p:grpSpPr>
            <a:xfrm>
              <a:off x="857224" y="5214950"/>
              <a:ext cx="571504" cy="571504"/>
              <a:chOff x="785786" y="4286256"/>
              <a:chExt cx="571504" cy="571504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oup 52"/>
            <p:cNvGrpSpPr/>
            <p:nvPr/>
          </p:nvGrpSpPr>
          <p:grpSpPr>
            <a:xfrm>
              <a:off x="1928794" y="5214950"/>
              <a:ext cx="571504" cy="571504"/>
              <a:chOff x="785786" y="4286256"/>
              <a:chExt cx="571504" cy="571504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oup 70"/>
            <p:cNvGrpSpPr/>
            <p:nvPr/>
          </p:nvGrpSpPr>
          <p:grpSpPr>
            <a:xfrm>
              <a:off x="1423794" y="4714719"/>
              <a:ext cx="504995" cy="660095"/>
              <a:chOff x="1478449" y="4786322"/>
              <a:chExt cx="310519" cy="405897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1478449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478449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16200000" flipH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5400000" flipH="1" flipV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695812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695812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/>
            <p:cNvCxnSpPr/>
            <p:nvPr/>
          </p:nvCxnSpPr>
          <p:spPr>
            <a:xfrm>
              <a:off x="1428728" y="4429132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428728" y="5643578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42910" y="4429132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42910" y="471488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42910" y="535782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2910" y="5643578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500298" y="4429132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500298" y="471488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500298" y="535782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500298" y="5643578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/>
          <p:cNvSpPr/>
          <p:nvPr/>
        </p:nvSpPr>
        <p:spPr>
          <a:xfrm>
            <a:off x="1371600" y="5105400"/>
            <a:ext cx="3810000" cy="1295400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Reassembly Buffers are Large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259648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Worst case</a:t>
            </a:r>
            <a:r>
              <a:rPr lang="en-US" dirty="0" smtClean="0"/>
              <a:t>: every node sends a packet to one receiver</a:t>
            </a:r>
            <a:endParaRPr lang="en-US" sz="1800" b="1" dirty="0" smtClean="0"/>
          </a:p>
          <a:p>
            <a:r>
              <a:rPr lang="en-US" dirty="0" smtClean="0"/>
              <a:t>Why can’t we </a:t>
            </a:r>
            <a:r>
              <a:rPr lang="en-US" dirty="0" smtClean="0">
                <a:solidFill>
                  <a:srgbClr val="FF0000"/>
                </a:solidFill>
              </a:rPr>
              <a:t>make reassembly buffers smaller?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209800" y="3581400"/>
            <a:ext cx="838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3800" y="3581400"/>
            <a:ext cx="838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0800" y="3581400"/>
            <a:ext cx="838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N-1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86200" y="5257800"/>
            <a:ext cx="152400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 flipH="1">
            <a:off x="3048000" y="4495800"/>
            <a:ext cx="68580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4076700" y="4762500"/>
            <a:ext cx="533400" cy="152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5562600" y="4572000"/>
            <a:ext cx="7620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9200" y="4800600"/>
            <a:ext cx="2138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packet in flight</a:t>
            </a:r>
          </a:p>
          <a:p>
            <a:r>
              <a:rPr lang="en-US" b="1" dirty="0" smtClean="0"/>
              <a:t>   </a:t>
            </a:r>
            <a:r>
              <a:rPr lang="en-US" dirty="0" smtClean="0"/>
              <a:t>per node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3810000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 </a:t>
            </a:r>
            <a:r>
              <a:rPr lang="en-US" dirty="0" smtClean="0"/>
              <a:t>sending nodes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410200" y="3505200"/>
            <a:ext cx="635110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300" dirty="0" smtClean="0"/>
              <a:t>…</a:t>
            </a:r>
            <a:endParaRPr lang="en-US" sz="4300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5334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O(N) space!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657600" y="1981200"/>
            <a:ext cx="1066800" cy="1524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438400" y="1981200"/>
            <a:ext cx="1066800" cy="1524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295400" y="1981200"/>
            <a:ext cx="1066800" cy="1524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52400" y="1981200"/>
            <a:ext cx="1066800" cy="1524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267200" y="4648200"/>
            <a:ext cx="4343400" cy="1524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 rot="16200000">
            <a:off x="5857876" y="5114924"/>
            <a:ext cx="285752" cy="571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Reassembly Buffers Cause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1066800"/>
          </a:xfrm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What happens when reassembly buffer is too small?</a:t>
            </a: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5" name="Rounded Rectangle 4"/>
          <p:cNvSpPr/>
          <p:nvPr/>
        </p:nvSpPr>
        <p:spPr>
          <a:xfrm>
            <a:off x="528058" y="2924180"/>
            <a:ext cx="14287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614486" y="2895600"/>
            <a:ext cx="142876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743200" y="2895600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976686" y="2895600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42372" y="2924180"/>
            <a:ext cx="14287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828800" y="2895600"/>
            <a:ext cx="142876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957514" y="2895600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191000" y="2895600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4953000" y="2743200"/>
            <a:ext cx="2714644" cy="1785950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 rot="16200000">
            <a:off x="6429372" y="5114924"/>
            <a:ext cx="285752" cy="571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16200000">
            <a:off x="5934076" y="5495924"/>
            <a:ext cx="142876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 rot="16200000">
            <a:off x="5934076" y="5191124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453198" y="2957514"/>
            <a:ext cx="14287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953264" y="3171828"/>
            <a:ext cx="14287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381628" y="3314704"/>
            <a:ext cx="142876" cy="42862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024570" y="2957514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rot="16200000" flipH="1">
            <a:off x="6238884" y="4886340"/>
            <a:ext cx="285752" cy="2857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6238884" y="4886340"/>
            <a:ext cx="285752" cy="2857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wn Arrow 35"/>
          <p:cNvSpPr/>
          <p:nvPr/>
        </p:nvSpPr>
        <p:spPr>
          <a:xfrm>
            <a:off x="6270634" y="4600588"/>
            <a:ext cx="214314" cy="28575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010400" y="5029200"/>
            <a:ext cx="1516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cannot eject: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reassembly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buffer full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096008" y="3886208"/>
            <a:ext cx="142876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6881826" y="3814770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343400" y="5181600"/>
            <a:ext cx="1328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reassembly</a:t>
            </a:r>
          </a:p>
          <a:p>
            <a:pPr algn="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47800" y="1524000"/>
            <a:ext cx="2088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Many Senders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0" y="57150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One Receiver</a:t>
            </a:r>
            <a:endParaRPr lang="en-US" sz="2400" dirty="0"/>
          </a:p>
        </p:txBody>
      </p:sp>
      <p:sp>
        <p:nvSpPr>
          <p:cNvPr id="47" name="Rounded Rectangle 46"/>
          <p:cNvSpPr/>
          <p:nvPr/>
        </p:nvSpPr>
        <p:spPr>
          <a:xfrm rot="16200000">
            <a:off x="5857876" y="5419725"/>
            <a:ext cx="285752" cy="571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 rot="16200000">
            <a:off x="6429372" y="5419725"/>
            <a:ext cx="285752" cy="571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47686" y="2286000"/>
            <a:ext cx="14287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62000" y="2286000"/>
            <a:ext cx="14287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3976686" y="2133600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4191000" y="2133600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5562600" y="3733800"/>
            <a:ext cx="142876" cy="428628"/>
          </a:xfrm>
          <a:prstGeom prst="roundRect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5791200" y="3048000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6705600" y="3200400"/>
            <a:ext cx="14287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7239000" y="3200400"/>
            <a:ext cx="142876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33400" y="4191000"/>
            <a:ext cx="24828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Remaining flits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must inject for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forward progress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 rot="16200000">
            <a:off x="6496051" y="5191124"/>
            <a:ext cx="142876" cy="428628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 rot="16200000">
            <a:off x="6496051" y="5495924"/>
            <a:ext cx="142876" cy="42862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562600" y="1519535"/>
            <a:ext cx="3464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cannot inject new traffic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1" name="Arc 60"/>
          <p:cNvSpPr/>
          <p:nvPr/>
        </p:nvSpPr>
        <p:spPr>
          <a:xfrm rot="878137">
            <a:off x="2743541" y="3608676"/>
            <a:ext cx="6172200" cy="1676400"/>
          </a:xfrm>
          <a:prstGeom prst="arc">
            <a:avLst>
              <a:gd name="adj1" fmla="val 5242650"/>
              <a:gd name="adj2" fmla="val 10718815"/>
            </a:avLst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4989689" y="2035763"/>
            <a:ext cx="4094104" cy="2423348"/>
          </a:xfrm>
          <a:custGeom>
            <a:avLst/>
            <a:gdLst>
              <a:gd name="connsiteX0" fmla="*/ 0 w 4094104"/>
              <a:gd name="connsiteY0" fmla="*/ 210726 h 2423348"/>
              <a:gd name="connsiteX1" fmla="*/ 3556000 w 4094104"/>
              <a:gd name="connsiteY1" fmla="*/ 368770 h 2423348"/>
              <a:gd name="connsiteX2" fmla="*/ 3228622 w 4094104"/>
              <a:gd name="connsiteY2" fmla="*/ 2423348 h 242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4104" h="2423348">
                <a:moveTo>
                  <a:pt x="0" y="210726"/>
                </a:moveTo>
                <a:cubicBezTo>
                  <a:pt x="1508948" y="105363"/>
                  <a:pt x="3017896" y="0"/>
                  <a:pt x="3556000" y="368770"/>
                </a:cubicBezTo>
                <a:cubicBezTo>
                  <a:pt x="4094104" y="737540"/>
                  <a:pt x="3661363" y="1580444"/>
                  <a:pt x="3228622" y="2423348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53200" y="2286000"/>
            <a:ext cx="1785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network full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24211" y="2326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5" grpId="0" animBg="1"/>
      <p:bldP spid="44" grpId="0" animBg="1"/>
      <p:bldP spid="37" grpId="0" animBg="1"/>
      <p:bldP spid="34" grpId="0" animBg="1"/>
      <p:bldP spid="21" grpId="0" animBg="1"/>
      <p:bldP spid="5" grpId="0" animBg="1"/>
      <p:bldP spid="5" grpId="1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1" animBg="1"/>
      <p:bldP spid="12" grpId="1" animBg="1"/>
      <p:bldP spid="13" grpId="0" animBg="1"/>
      <p:bldP spid="13" grpId="1" animBg="1"/>
      <p:bldP spid="16" grpId="0" animBg="1"/>
      <p:bldP spid="22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40" grpId="0"/>
      <p:bldP spid="41" grpId="1" animBg="1"/>
      <p:bldP spid="42" grpId="0" animBg="1"/>
      <p:bldP spid="42" grpId="1" animBg="1"/>
      <p:bldP spid="43" grpId="0"/>
      <p:bldP spid="38" grpId="0"/>
      <p:bldP spid="39" grpId="0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1" grpId="0" animBg="1"/>
      <p:bldP spid="64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57200" y="3657600"/>
            <a:ext cx="1752600" cy="2362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791200" y="3657600"/>
            <a:ext cx="2971800" cy="2362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 Space to Avoid Deadlock?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2291680"/>
          </a:xfrm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What if every sender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asks permission </a:t>
            </a:r>
            <a:r>
              <a:rPr lang="en-US" dirty="0" smtClean="0">
                <a:sym typeface="Wingdings" pitchFamily="2" charset="2"/>
              </a:rPr>
              <a:t>from the receiver before it sends?</a:t>
            </a:r>
          </a:p>
          <a:p>
            <a:endParaRPr lang="en-US" sz="2000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2000" b="1" dirty="0" smtClean="0">
                <a:sym typeface="Wingdings" pitchFamily="2" charset="2"/>
              </a:rPr>
              <a:t>	 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adds additional delay </a:t>
            </a:r>
            <a:r>
              <a:rPr lang="en-US" sz="2000" b="1" dirty="0" smtClean="0">
                <a:sym typeface="Wingdings" pitchFamily="2" charset="2"/>
              </a:rPr>
              <a:t>to every request</a:t>
            </a:r>
          </a:p>
          <a:p>
            <a:pPr lvl="1">
              <a:buNone/>
            </a:pPr>
            <a:endParaRPr lang="en-US" sz="2000" b="1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23</a:t>
            </a:fld>
            <a:endParaRPr lang="en-US" altLang="en-US"/>
          </a:p>
        </p:txBody>
      </p:sp>
      <p:grpSp>
        <p:nvGrpSpPr>
          <p:cNvPr id="5" name="Group 21"/>
          <p:cNvGrpSpPr/>
          <p:nvPr/>
        </p:nvGrpSpPr>
        <p:grpSpPr>
          <a:xfrm rot="16200000">
            <a:off x="5934076" y="4886324"/>
            <a:ext cx="1200152" cy="571504"/>
            <a:chOff x="1371600" y="1676400"/>
            <a:chExt cx="1200152" cy="571504"/>
          </a:xfrm>
        </p:grpSpPr>
        <p:sp>
          <p:nvSpPr>
            <p:cNvPr id="23" name="Rounded Rectangle 22"/>
            <p:cNvSpPr/>
            <p:nvPr/>
          </p:nvSpPr>
          <p:spPr>
            <a:xfrm>
              <a:off x="13716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6764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9812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2860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ounded Rectangle 26"/>
          <p:cNvSpPr/>
          <p:nvPr/>
        </p:nvSpPr>
        <p:spPr>
          <a:xfrm rot="5400000">
            <a:off x="6467476" y="4505324"/>
            <a:ext cx="142876" cy="428628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 rot="5400000">
            <a:off x="6467476" y="4810124"/>
            <a:ext cx="142876" cy="42862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rot="5400000">
            <a:off x="6467476" y="5114924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 rot="5400000">
            <a:off x="6467476" y="5419724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867400" y="4191000"/>
            <a:ext cx="2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reassembly buffers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 rot="5400000">
            <a:off x="1590676" y="4810124"/>
            <a:ext cx="142876" cy="42862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006634" y="5029200"/>
            <a:ext cx="609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2590800" y="3886200"/>
            <a:ext cx="16764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Reserve Slot?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343400" y="4075112"/>
            <a:ext cx="6096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43800" y="4800600"/>
            <a:ext cx="11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Reserved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 flipH="1">
            <a:off x="4648200" y="4419600"/>
            <a:ext cx="914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ACK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4114800" y="4600575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21"/>
          <p:cNvGrpSpPr/>
          <p:nvPr/>
        </p:nvGrpSpPr>
        <p:grpSpPr>
          <a:xfrm rot="16200000">
            <a:off x="6505572" y="4886324"/>
            <a:ext cx="1200152" cy="571504"/>
            <a:chOff x="1371600" y="1676400"/>
            <a:chExt cx="1200152" cy="571504"/>
          </a:xfrm>
        </p:grpSpPr>
        <p:sp>
          <p:nvSpPr>
            <p:cNvPr id="57" name="Rounded Rectangle 56"/>
            <p:cNvSpPr/>
            <p:nvPr/>
          </p:nvSpPr>
          <p:spPr>
            <a:xfrm>
              <a:off x="13716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6764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9812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2860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ounded Rectangle 60"/>
          <p:cNvSpPr/>
          <p:nvPr/>
        </p:nvSpPr>
        <p:spPr>
          <a:xfrm rot="5400000">
            <a:off x="7029448" y="4810124"/>
            <a:ext cx="142876" cy="42862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 rot="5400000">
            <a:off x="1590676" y="5038724"/>
            <a:ext cx="142876" cy="42862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2009775" y="5257800"/>
            <a:ext cx="609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90600" y="3657600"/>
            <a:ext cx="89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477000" y="251460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Reserve Slot</a:t>
            </a:r>
          </a:p>
          <a:p>
            <a:pPr marL="342900" indent="-342900">
              <a:buAutoNum type="arabicPeriod"/>
            </a:pPr>
            <a:r>
              <a:rPr lang="en-US" dirty="0" smtClean="0"/>
              <a:t>ACK</a:t>
            </a:r>
          </a:p>
          <a:p>
            <a:pPr marL="342900" indent="-342900">
              <a:buAutoNum type="arabicPeriod"/>
            </a:pPr>
            <a:r>
              <a:rPr lang="en-US" dirty="0" smtClean="0"/>
              <a:t>Send Packet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791200" y="2705100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791200" y="2971800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791200" y="3275012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05600" y="3657600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0.25 3.7037E-6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53629 -0.00023 " pathEditMode="relative" rAng="0" ptsTypes="AA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59809 -0.03356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17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8" grpId="0" animBg="1"/>
      <p:bldP spid="28" grpId="1" animBg="1"/>
      <p:bldP spid="32" grpId="0" animBg="1"/>
      <p:bldP spid="37" grpId="0" animBg="1"/>
      <p:bldP spid="37" grpId="1" animBg="1"/>
      <p:bldP spid="37" grpId="2" animBg="1"/>
      <p:bldP spid="52" grpId="0"/>
      <p:bldP spid="53" grpId="0" animBg="1"/>
      <p:bldP spid="53" grpId="1" animBg="1"/>
      <p:bldP spid="53" grpId="2" animBg="1"/>
      <p:bldP spid="61" grpId="0" animBg="1"/>
      <p:bldP spid="61" grpId="1" animBg="1"/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5791200" y="3657600"/>
            <a:ext cx="2971800" cy="2362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04800" y="3657600"/>
            <a:ext cx="1981200" cy="2362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 rot="5400000">
            <a:off x="1238248" y="5038724"/>
            <a:ext cx="142876" cy="42862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 rot="5400000">
            <a:off x="1238248" y="5038724"/>
            <a:ext cx="142876" cy="42862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Deadlock with Retransmissions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1834480"/>
          </a:xfrm>
        </p:spPr>
        <p:txBody>
          <a:bodyPr/>
          <a:lstStyle/>
          <a:p>
            <a:r>
              <a:rPr lang="en-US" sz="2600" dirty="0" smtClean="0"/>
              <a:t>Sender is optimistic instead: assume buffer is free</a:t>
            </a:r>
          </a:p>
          <a:p>
            <a:pPr lvl="1"/>
            <a:r>
              <a:rPr lang="en-US" dirty="0" smtClean="0"/>
              <a:t>If not, receiver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drops</a:t>
            </a:r>
            <a:r>
              <a:rPr lang="en-US" b="1" dirty="0" smtClean="0"/>
              <a:t> </a:t>
            </a:r>
            <a:r>
              <a:rPr lang="en-US" dirty="0" smtClean="0"/>
              <a:t>and NACKs; sender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retransmits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3B812F"/>
                </a:solidFill>
                <a:sym typeface="Wingdings" pitchFamily="2" charset="2"/>
              </a:rPr>
              <a:t>no additional delay</a:t>
            </a:r>
            <a:r>
              <a:rPr lang="en-US" b="1" dirty="0" smtClean="0">
                <a:sym typeface="Wingdings" pitchFamily="2" charset="2"/>
              </a:rPr>
              <a:t> in best case</a:t>
            </a:r>
          </a:p>
          <a:p>
            <a:pPr lvl="1">
              <a:buNone/>
            </a:pPr>
            <a:r>
              <a:rPr lang="en-US" b="1" dirty="0" smtClean="0">
                <a:sym typeface="Wingdings" pitchFamily="2" charset="2"/>
              </a:rPr>
              <a:t>	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transmit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buffering overhead </a:t>
            </a:r>
            <a:r>
              <a:rPr lang="en-US" b="1" dirty="0" smtClean="0">
                <a:sym typeface="Wingdings" pitchFamily="2" charset="2"/>
              </a:rPr>
              <a:t>for all packets</a:t>
            </a:r>
          </a:p>
          <a:p>
            <a:pPr lvl="1">
              <a:buNone/>
            </a:pPr>
            <a:r>
              <a:rPr lang="en-US" b="1" dirty="0" smtClean="0">
                <a:sym typeface="Wingdings" pitchFamily="2" charset="2"/>
              </a:rPr>
              <a:t>	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potentially many retransmits</a:t>
            </a:r>
            <a:endParaRPr lang="en-US" b="1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24</a:t>
            </a:fld>
            <a:endParaRPr lang="en-US" altLang="en-US"/>
          </a:p>
        </p:txBody>
      </p:sp>
      <p:grpSp>
        <p:nvGrpSpPr>
          <p:cNvPr id="6" name="Group 36"/>
          <p:cNvGrpSpPr/>
          <p:nvPr/>
        </p:nvGrpSpPr>
        <p:grpSpPr>
          <a:xfrm rot="16200000">
            <a:off x="5908198" y="4752972"/>
            <a:ext cx="1200152" cy="571504"/>
            <a:chOff x="1371600" y="1676400"/>
            <a:chExt cx="1200152" cy="571504"/>
          </a:xfrm>
        </p:grpSpPr>
        <p:sp>
          <p:nvSpPr>
            <p:cNvPr id="38" name="Rounded Rectangle 37"/>
            <p:cNvSpPr/>
            <p:nvPr/>
          </p:nvSpPr>
          <p:spPr>
            <a:xfrm>
              <a:off x="13716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6764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9812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2860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ounded Rectangle 41"/>
          <p:cNvSpPr/>
          <p:nvPr/>
        </p:nvSpPr>
        <p:spPr>
          <a:xfrm rot="5400000">
            <a:off x="6441598" y="4371972"/>
            <a:ext cx="142876" cy="428628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 rot="5400000">
            <a:off x="6441598" y="4981572"/>
            <a:ext cx="142876" cy="428628"/>
          </a:xfrm>
          <a:prstGeom prst="roundRect">
            <a:avLst/>
          </a:prstGeom>
          <a:solidFill>
            <a:srgbClr val="002060"/>
          </a:solidFill>
          <a:ln>
            <a:solidFill>
              <a:srgbClr val="05004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 rot="5400000">
            <a:off x="6441598" y="5286372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391400" y="5029200"/>
            <a:ext cx="1384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Reassembly</a:t>
            </a:r>
          </a:p>
          <a:p>
            <a:pPr algn="ctr"/>
            <a:r>
              <a:rPr lang="en-US" dirty="0" smtClean="0"/>
              <a:t>Buffers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272803" y="5276848"/>
            <a:ext cx="609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 rot="5400000">
            <a:off x="6432601" y="4667248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21"/>
          <p:cNvGrpSpPr/>
          <p:nvPr/>
        </p:nvGrpSpPr>
        <p:grpSpPr>
          <a:xfrm rot="16200000">
            <a:off x="6480229" y="4752972"/>
            <a:ext cx="1200152" cy="571504"/>
            <a:chOff x="1371600" y="1676400"/>
            <a:chExt cx="1200152" cy="571504"/>
          </a:xfrm>
        </p:grpSpPr>
        <p:sp>
          <p:nvSpPr>
            <p:cNvPr id="34" name="Rounded Rectangle 33"/>
            <p:cNvSpPr/>
            <p:nvPr/>
          </p:nvSpPr>
          <p:spPr>
            <a:xfrm>
              <a:off x="13716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6764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9812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2860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ounded Rectangle 52"/>
          <p:cNvSpPr/>
          <p:nvPr/>
        </p:nvSpPr>
        <p:spPr>
          <a:xfrm rot="16200000">
            <a:off x="1752600" y="5257800"/>
            <a:ext cx="3048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16200000">
            <a:off x="1752600" y="4953000"/>
            <a:ext cx="304800" cy="609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09600" y="4267200"/>
            <a:ext cx="1278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Retransmit</a:t>
            </a:r>
          </a:p>
          <a:p>
            <a:pPr algn="ctr"/>
            <a:r>
              <a:rPr lang="en-US" dirty="0" smtClean="0"/>
              <a:t>Buffers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 rot="5400000">
            <a:off x="1838329" y="5019671"/>
            <a:ext cx="152400" cy="47625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953000" y="4267200"/>
            <a:ext cx="82747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NACK!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3816" y="3657600"/>
            <a:ext cx="89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 rot="5400000">
            <a:off x="7000876" y="5295899"/>
            <a:ext cx="142876" cy="428628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5400000">
            <a:off x="7000876" y="4362449"/>
            <a:ext cx="142876" cy="428628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rot="5400000">
            <a:off x="7000876" y="4667248"/>
            <a:ext cx="142876" cy="428628"/>
          </a:xfrm>
          <a:prstGeom prst="roundRect">
            <a:avLst/>
          </a:prstGeom>
          <a:noFill/>
          <a:ln>
            <a:solidFill>
              <a:srgbClr val="8C00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 rot="5400000">
            <a:off x="7000876" y="4981574"/>
            <a:ext cx="142876" cy="428628"/>
          </a:xfrm>
          <a:prstGeom prst="roundRect">
            <a:avLst/>
          </a:prstGeom>
          <a:noFill/>
          <a:ln>
            <a:solidFill>
              <a:srgbClr val="050048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 rot="16200000">
            <a:off x="1166809" y="4962524"/>
            <a:ext cx="285752" cy="571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 rot="16200000">
            <a:off x="1152528" y="5267324"/>
            <a:ext cx="285752" cy="571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 rot="5400000">
            <a:off x="1824037" y="5024438"/>
            <a:ext cx="152400" cy="46672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105400" y="4419600"/>
            <a:ext cx="59663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 rot="5400000">
            <a:off x="4333876" y="3438524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 rot="5400000">
            <a:off x="1238248" y="5038724"/>
            <a:ext cx="142876" cy="42862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705600" y="3657600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486400" y="1828800"/>
            <a:ext cx="327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Send (2 flits)</a:t>
            </a:r>
          </a:p>
          <a:p>
            <a:pPr marL="342900" indent="-342900">
              <a:buAutoNum type="arabicPeriod"/>
            </a:pPr>
            <a:r>
              <a:rPr lang="en-US" dirty="0" smtClean="0"/>
              <a:t>Drop, NACK</a:t>
            </a:r>
          </a:p>
          <a:p>
            <a:pPr marL="342900" indent="-342900">
              <a:buAutoNum type="arabicPeriod"/>
            </a:pPr>
            <a:r>
              <a:rPr lang="en-US" dirty="0" smtClean="0"/>
              <a:t>Other packet completes</a:t>
            </a:r>
          </a:p>
          <a:p>
            <a:pPr marL="342900" indent="-342900">
              <a:buAutoNum type="arabicPeriod"/>
            </a:pPr>
            <a:r>
              <a:rPr lang="en-US" dirty="0" smtClean="0"/>
              <a:t>Retransmit packet</a:t>
            </a:r>
          </a:p>
          <a:p>
            <a:pPr marL="342900" indent="-342900">
              <a:buAutoNum type="arabicPeriod"/>
            </a:pPr>
            <a:r>
              <a:rPr lang="en-US" dirty="0" smtClean="0"/>
              <a:t>ACK</a:t>
            </a:r>
          </a:p>
          <a:p>
            <a:pPr marL="342900" indent="-342900">
              <a:buAutoNum type="arabicPeriod"/>
            </a:pPr>
            <a:r>
              <a:rPr lang="en-US" dirty="0" smtClean="0"/>
              <a:t>Sender frees data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4953000" y="1981200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953000" y="2286000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953000" y="2514600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953000" y="2817812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953000" y="3124200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953000" y="3352800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 rot="5400000">
            <a:off x="7000876" y="4667249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45 -0.00208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 -0.00208 L 0.45 0.09792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-0.33681 0.05093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2849 0.17847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5698 -0.05278 " pathEditMode="relative" rAng="0" ptsTypes="AA">
                                      <p:cBhvr>
                                        <p:cTn id="1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" y="-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56563 -0.05556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81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-0.33681 0.05093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49" grpId="0" animBg="1"/>
      <p:bldP spid="62" grpId="0" animBg="1"/>
      <p:bldP spid="62" grpId="1" animBg="1"/>
      <p:bldP spid="47" grpId="0" animBg="1"/>
      <p:bldP spid="47" grpId="1" animBg="1"/>
      <p:bldP spid="47" grpId="2" animBg="1"/>
      <p:bldP spid="47" grpId="3" animBg="1"/>
      <p:bldP spid="42" grpId="0" animBg="1"/>
      <p:bldP spid="44" grpId="0" animBg="1"/>
      <p:bldP spid="45" grpId="0" animBg="1"/>
      <p:bldP spid="46" grpId="0"/>
      <p:bldP spid="50" grpId="0" animBg="1"/>
      <p:bldP spid="50" grpId="1" animBg="1"/>
      <p:bldP spid="53" grpId="0" animBg="1"/>
      <p:bldP spid="54" grpId="0" animBg="1"/>
      <p:bldP spid="55" grpId="0"/>
      <p:bldP spid="52" grpId="0" animBg="1"/>
      <p:bldP spid="52" grpId="1" animBg="1"/>
      <p:bldP spid="57" grpId="0" animBg="1"/>
      <p:bldP spid="57" grpId="1" animBg="1"/>
      <p:bldP spid="57" grpId="2" animBg="1"/>
      <p:bldP spid="30" grpId="0"/>
      <p:bldP spid="31" grpId="0" animBg="1"/>
      <p:bldP spid="32" grpId="0" animBg="1"/>
      <p:bldP spid="58" grpId="0" animBg="1"/>
      <p:bldP spid="58" grpId="1" animBg="1"/>
      <p:bldP spid="59" grpId="0" animBg="1"/>
      <p:bldP spid="60" grpId="0" animBg="1"/>
      <p:bldP spid="61" grpId="0" animBg="1"/>
      <p:bldP spid="63" grpId="0" animBg="1"/>
      <p:bldP spid="63" grpId="1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51" grpId="0" animBg="1"/>
      <p:bldP spid="51" grpId="1" animBg="1"/>
      <p:bldP spid="51" grpId="2" animBg="1"/>
      <p:bldP spid="66" grpId="0"/>
      <p:bldP spid="68" grpId="0"/>
      <p:bldP spid="68" grpId="1"/>
      <p:bldP spid="36" grpId="0" animBg="1"/>
      <p:bldP spid="3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Retransmitting Only Once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ym typeface="Wingdings" pitchFamily="2" charset="2"/>
              </a:rPr>
              <a:t>Key Idea:</a:t>
            </a:r>
            <a:r>
              <a:rPr lang="en-US" dirty="0" smtClean="0">
                <a:sym typeface="Wingdings" pitchFamily="2" charset="2"/>
              </a:rPr>
              <a:t> Retransmit only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when space becomes available.</a:t>
            </a:r>
          </a:p>
          <a:p>
            <a:pPr lvl="1">
              <a:buNone/>
            </a:pPr>
            <a:r>
              <a:rPr lang="en-US" sz="2400" dirty="0" smtClean="0">
                <a:sym typeface="Wingdings" pitchFamily="2" charset="2"/>
              </a:rPr>
              <a:t> Receiver </a:t>
            </a:r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drops packet</a:t>
            </a:r>
            <a:r>
              <a:rPr lang="en-US" sz="2400" dirty="0" smtClean="0">
                <a:sym typeface="Wingdings" pitchFamily="2" charset="2"/>
              </a:rPr>
              <a:t> if full; </a:t>
            </a:r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notes</a:t>
            </a:r>
            <a:r>
              <a:rPr lang="en-US" sz="2400" dirty="0" smtClean="0">
                <a:sym typeface="Wingdings" pitchFamily="2" charset="2"/>
              </a:rPr>
              <a:t> which packet it drops</a:t>
            </a:r>
          </a:p>
          <a:p>
            <a:pPr marL="344487" lvl="1" indent="0">
              <a:buNone/>
            </a:pPr>
            <a:r>
              <a:rPr lang="en-US" sz="2400" dirty="0">
                <a:sym typeface="Wingdings" pitchFamily="2" charset="2"/>
              </a:rPr>
              <a:t> When </a:t>
            </a:r>
            <a:r>
              <a:rPr lang="en-US" sz="2400" dirty="0" smtClean="0">
                <a:sym typeface="Wingdings" pitchFamily="2" charset="2"/>
              </a:rPr>
              <a:t>space frees up, receiver </a:t>
            </a:r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reserves space </a:t>
            </a:r>
            <a:r>
              <a:rPr lang="en-US" sz="2400" dirty="0" smtClean="0">
                <a:sym typeface="Wingdings" pitchFamily="2" charset="2"/>
              </a:rPr>
              <a:t>so</a:t>
            </a:r>
          </a:p>
          <a:p>
            <a:pPr marL="344487" lvl="1" indent="0">
              <a:buNone/>
            </a:pPr>
            <a:r>
              <a:rPr lang="en-US" sz="2400" dirty="0" smtClean="0">
                <a:sym typeface="Wingdings" pitchFamily="2" charset="2"/>
              </a:rPr>
              <a:t>    retransmit is successful</a:t>
            </a:r>
          </a:p>
          <a:p>
            <a:pPr marL="344487" lvl="1" indent="0">
              <a:buNone/>
            </a:pPr>
            <a:r>
              <a:rPr lang="en-US" sz="2400" dirty="0">
                <a:sym typeface="Wingdings" pitchFamily="2" charset="2"/>
              </a:rPr>
              <a:t> Receiver </a:t>
            </a:r>
            <a:r>
              <a:rPr lang="en-US" sz="2400" dirty="0" smtClean="0">
                <a:sym typeface="Wingdings" pitchFamily="2" charset="2"/>
              </a:rPr>
              <a:t>notifies sender to retransmit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04800" y="3657600"/>
            <a:ext cx="1905000" cy="2362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 rot="5400000">
            <a:off x="1238248" y="5038724"/>
            <a:ext cx="142876" cy="42862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0" y="3657600"/>
            <a:ext cx="2971800" cy="2362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 rot="5400000">
            <a:off x="1238248" y="5038724"/>
            <a:ext cx="142876" cy="42862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36"/>
          <p:cNvGrpSpPr/>
          <p:nvPr/>
        </p:nvGrpSpPr>
        <p:grpSpPr>
          <a:xfrm rot="16200000">
            <a:off x="5908198" y="4752972"/>
            <a:ext cx="1200152" cy="571504"/>
            <a:chOff x="1371600" y="1676400"/>
            <a:chExt cx="1200152" cy="571504"/>
          </a:xfrm>
        </p:grpSpPr>
        <p:sp>
          <p:nvSpPr>
            <p:cNvPr id="10" name="Rounded Rectangle 9"/>
            <p:cNvSpPr/>
            <p:nvPr/>
          </p:nvSpPr>
          <p:spPr>
            <a:xfrm>
              <a:off x="13716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6764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812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2860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/>
          <p:cNvSpPr/>
          <p:nvPr/>
        </p:nvSpPr>
        <p:spPr>
          <a:xfrm rot="5400000">
            <a:off x="6441598" y="4371972"/>
            <a:ext cx="142876" cy="428628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5400000">
            <a:off x="6441598" y="4981572"/>
            <a:ext cx="142876" cy="428628"/>
          </a:xfrm>
          <a:prstGeom prst="roundRect">
            <a:avLst/>
          </a:prstGeom>
          <a:solidFill>
            <a:srgbClr val="002060"/>
          </a:solidFill>
          <a:ln>
            <a:solidFill>
              <a:srgbClr val="05004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5400000">
            <a:off x="6441598" y="5286372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91400" y="5029200"/>
            <a:ext cx="1384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Reassembly</a:t>
            </a:r>
          </a:p>
          <a:p>
            <a:pPr algn="ctr"/>
            <a:r>
              <a:rPr lang="en-US" dirty="0" smtClean="0"/>
              <a:t>Buffers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72803" y="5276848"/>
            <a:ext cx="609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 rot="5400000">
            <a:off x="6432601" y="4667248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21"/>
          <p:cNvGrpSpPr/>
          <p:nvPr/>
        </p:nvGrpSpPr>
        <p:grpSpPr>
          <a:xfrm rot="16200000">
            <a:off x="6480229" y="4752972"/>
            <a:ext cx="1200152" cy="571504"/>
            <a:chOff x="1371600" y="1676400"/>
            <a:chExt cx="1200152" cy="571504"/>
          </a:xfrm>
        </p:grpSpPr>
        <p:sp>
          <p:nvSpPr>
            <p:cNvPr id="21" name="Rounded Rectangle 20"/>
            <p:cNvSpPr/>
            <p:nvPr/>
          </p:nvSpPr>
          <p:spPr>
            <a:xfrm>
              <a:off x="13716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6764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9812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2860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ounded Rectangle 24"/>
          <p:cNvSpPr/>
          <p:nvPr/>
        </p:nvSpPr>
        <p:spPr>
          <a:xfrm rot="16200000">
            <a:off x="1743076" y="5267324"/>
            <a:ext cx="285752" cy="571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 rot="16200000">
            <a:off x="1743076" y="4962524"/>
            <a:ext cx="285752" cy="571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09600" y="4267200"/>
            <a:ext cx="1278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Retransmit</a:t>
            </a:r>
          </a:p>
          <a:p>
            <a:pPr algn="ctr"/>
            <a:r>
              <a:rPr lang="en-US" dirty="0" smtClean="0"/>
              <a:t>Buffers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 rot="5400000">
            <a:off x="1209671" y="5019671"/>
            <a:ext cx="152400" cy="47625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800600" y="4267200"/>
            <a:ext cx="76174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3816" y="3657600"/>
            <a:ext cx="89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 rot="5400000">
            <a:off x="7000876" y="5295899"/>
            <a:ext cx="142876" cy="428628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5400000">
            <a:off x="7000876" y="4362449"/>
            <a:ext cx="142876" cy="428628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rot="5400000">
            <a:off x="7000876" y="4657724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 rot="5400000">
            <a:off x="7000876" y="4667248"/>
            <a:ext cx="142876" cy="428628"/>
          </a:xfrm>
          <a:prstGeom prst="roundRect">
            <a:avLst/>
          </a:prstGeom>
          <a:noFill/>
          <a:ln>
            <a:solidFill>
              <a:srgbClr val="8C00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5400000">
            <a:off x="7000876" y="4981574"/>
            <a:ext cx="142876" cy="428628"/>
          </a:xfrm>
          <a:prstGeom prst="roundRect">
            <a:avLst/>
          </a:prstGeom>
          <a:noFill/>
          <a:ln>
            <a:solidFill>
              <a:srgbClr val="050048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 rot="16200000">
            <a:off x="1166809" y="4962524"/>
            <a:ext cx="285752" cy="571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 rot="16200000">
            <a:off x="1152528" y="5267324"/>
            <a:ext cx="285752" cy="571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5400000">
            <a:off x="4333876" y="3438524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rot="5400000">
            <a:off x="1819276" y="5038724"/>
            <a:ext cx="142876" cy="42862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315200" y="4675108"/>
            <a:ext cx="11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Reserved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05600" y="3657600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19800" y="3276600"/>
            <a:ext cx="253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Pending: Node 0 </a:t>
            </a:r>
            <a:r>
              <a:rPr lang="en-US" dirty="0" err="1" smtClean="0">
                <a:solidFill>
                  <a:srgbClr val="FF0000"/>
                </a:solidFill>
              </a:rPr>
              <a:t>Req</a:t>
            </a:r>
            <a:r>
              <a:rPr lang="en-US" dirty="0" smtClean="0">
                <a:solidFill>
                  <a:srgbClr val="FF0000"/>
                </a:solidFill>
              </a:rPr>
              <a:t> 0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6 L 0.45903 -0.05579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972 -0.05671 L 0.45972 0.04329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2849 0.17847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-0.33681 0.05093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0.56858 -0.05416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" y="-27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5698 -0.05278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" y="-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8" grpId="0" animBg="1"/>
      <p:bldP spid="8" grpId="1" animBg="1"/>
      <p:bldP spid="8" grpId="2" animBg="1"/>
      <p:bldP spid="8" grpId="3" animBg="1"/>
      <p:bldP spid="14" grpId="0" animBg="1"/>
      <p:bldP spid="15" grpId="0" animBg="1"/>
      <p:bldP spid="16" grpId="0" animBg="1"/>
      <p:bldP spid="17" grpId="0"/>
      <p:bldP spid="19" grpId="0" animBg="1"/>
      <p:bldP spid="19" grpId="1" animBg="1"/>
      <p:bldP spid="25" grpId="0" animBg="1"/>
      <p:bldP spid="26" grpId="0" animBg="1"/>
      <p:bldP spid="27" grpId="0"/>
      <p:bldP spid="28" grpId="0" animBg="1"/>
      <p:bldP spid="28" grpId="1" animBg="1"/>
      <p:bldP spid="29" grpId="2" animBg="1"/>
      <p:bldP spid="30" grpId="0"/>
      <p:bldP spid="31" grpId="0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7" grpId="0" animBg="1"/>
      <p:bldP spid="40" grpId="2" animBg="1"/>
      <p:bldP spid="41" grpId="0" animBg="1"/>
      <p:bldP spid="41" grpId="1" animBg="1"/>
      <p:bldP spid="42" grpId="0"/>
      <p:bldP spid="43" grpId="0"/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33400" y="1143000"/>
            <a:ext cx="7620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Using MSHRs as Reassembly Buffers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54" name="Rectangle 53"/>
          <p:cNvSpPr/>
          <p:nvPr/>
        </p:nvSpPr>
        <p:spPr>
          <a:xfrm>
            <a:off x="1676400" y="1600200"/>
            <a:ext cx="16764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Inject/Eject</a:t>
            </a:r>
            <a:endParaRPr lang="en-US" dirty="0"/>
          </a:p>
        </p:txBody>
      </p:sp>
      <p:grpSp>
        <p:nvGrpSpPr>
          <p:cNvPr id="3" name="Group 60"/>
          <p:cNvGrpSpPr/>
          <p:nvPr/>
        </p:nvGrpSpPr>
        <p:grpSpPr>
          <a:xfrm>
            <a:off x="6705600" y="1905000"/>
            <a:ext cx="2133600" cy="1601788"/>
            <a:chOff x="6705600" y="1905000"/>
            <a:chExt cx="1219200" cy="1601788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6705600" y="19050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05600" y="24384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705600" y="29718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05600" y="35052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>
            <a:off x="3352800" y="4114800"/>
            <a:ext cx="762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3544094" y="4686300"/>
            <a:ext cx="1142206" cy="79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676400" y="5257800"/>
            <a:ext cx="3124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Reassembly</a:t>
            </a:r>
          </a:p>
          <a:p>
            <a:pPr algn="ctr"/>
            <a:r>
              <a:rPr lang="en-US" dirty="0" smtClean="0"/>
              <a:t>Buffers</a:t>
            </a:r>
            <a:endParaRPr lang="en-US" dirty="0"/>
          </a:p>
        </p:txBody>
      </p:sp>
      <p:grpSp>
        <p:nvGrpSpPr>
          <p:cNvPr id="5" name="Group 75"/>
          <p:cNvGrpSpPr/>
          <p:nvPr/>
        </p:nvGrpSpPr>
        <p:grpSpPr>
          <a:xfrm>
            <a:off x="304800" y="1905000"/>
            <a:ext cx="1371600" cy="1601788"/>
            <a:chOff x="6705600" y="1905000"/>
            <a:chExt cx="1219200" cy="1601788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6705600" y="19050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705600" y="24384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705600" y="29718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705600" y="35052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/>
          <p:cNvCxnSpPr/>
          <p:nvPr/>
        </p:nvCxnSpPr>
        <p:spPr>
          <a:xfrm rot="10800000" flipV="1">
            <a:off x="915194" y="4114800"/>
            <a:ext cx="762000" cy="1588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-36909" y="5067697"/>
            <a:ext cx="1903412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14400" y="4572000"/>
            <a:ext cx="9958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Inject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3124200" y="45720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Eject</a:t>
            </a:r>
            <a:endParaRPr lang="en-US" sz="2400" dirty="0"/>
          </a:p>
        </p:txBody>
      </p:sp>
      <p:grpSp>
        <p:nvGrpSpPr>
          <p:cNvPr id="6" name="Group 75"/>
          <p:cNvGrpSpPr/>
          <p:nvPr/>
        </p:nvGrpSpPr>
        <p:grpSpPr>
          <a:xfrm>
            <a:off x="3352800" y="1905000"/>
            <a:ext cx="1066800" cy="1601788"/>
            <a:chOff x="6705600" y="1905000"/>
            <a:chExt cx="1219200" cy="1601788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6705600" y="19050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705600" y="24384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705600" y="29718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705600" y="35052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4419600" y="1600200"/>
            <a:ext cx="2286000" cy="2362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88"/>
          <p:cNvGrpSpPr/>
          <p:nvPr/>
        </p:nvGrpSpPr>
        <p:grpSpPr>
          <a:xfrm>
            <a:off x="4495800" y="1752600"/>
            <a:ext cx="1999343" cy="1905000"/>
            <a:chOff x="642910" y="4286256"/>
            <a:chExt cx="2071702" cy="1500198"/>
          </a:xfrm>
        </p:grpSpPr>
        <p:grpSp>
          <p:nvGrpSpPr>
            <p:cNvPr id="8" name="Group 33"/>
            <p:cNvGrpSpPr/>
            <p:nvPr/>
          </p:nvGrpSpPr>
          <p:grpSpPr>
            <a:xfrm>
              <a:off x="857224" y="4286256"/>
              <a:ext cx="571504" cy="571504"/>
              <a:chOff x="785786" y="4286256"/>
              <a:chExt cx="571504" cy="571504"/>
            </a:xfrm>
          </p:grpSpPr>
          <p:sp>
            <p:nvSpPr>
              <p:cNvPr id="135" name="Rectangle 24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34"/>
            <p:cNvGrpSpPr/>
            <p:nvPr/>
          </p:nvGrpSpPr>
          <p:grpSpPr>
            <a:xfrm>
              <a:off x="1928794" y="4286256"/>
              <a:ext cx="571504" cy="571504"/>
              <a:chOff x="785786" y="4286256"/>
              <a:chExt cx="571504" cy="571504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40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43"/>
            <p:cNvGrpSpPr/>
            <p:nvPr/>
          </p:nvGrpSpPr>
          <p:grpSpPr>
            <a:xfrm>
              <a:off x="857224" y="5214950"/>
              <a:ext cx="571504" cy="571504"/>
              <a:chOff x="785786" y="4286256"/>
              <a:chExt cx="571504" cy="571504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oup 52"/>
            <p:cNvGrpSpPr/>
            <p:nvPr/>
          </p:nvGrpSpPr>
          <p:grpSpPr>
            <a:xfrm>
              <a:off x="1928794" y="5214950"/>
              <a:ext cx="571504" cy="571504"/>
              <a:chOff x="785786" y="4286256"/>
              <a:chExt cx="571504" cy="571504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oup 70"/>
            <p:cNvGrpSpPr/>
            <p:nvPr/>
          </p:nvGrpSpPr>
          <p:grpSpPr>
            <a:xfrm>
              <a:off x="1423794" y="4714719"/>
              <a:ext cx="504995" cy="660095"/>
              <a:chOff x="1478449" y="4786322"/>
              <a:chExt cx="310519" cy="405897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1478449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478449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16200000" flipH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5400000" flipH="1" flipV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695812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695812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/>
            <p:cNvCxnSpPr/>
            <p:nvPr/>
          </p:nvCxnSpPr>
          <p:spPr>
            <a:xfrm>
              <a:off x="1428728" y="4429132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428728" y="5643578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42910" y="4429132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42910" y="471488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42910" y="535782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2910" y="5643578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500298" y="4429132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500298" y="471488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500298" y="535782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500298" y="5643578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>
          <a:xfrm>
            <a:off x="1676400" y="5257800"/>
            <a:ext cx="3124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 Buffers (MSHRs)</a:t>
            </a:r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1219200" y="5029200"/>
            <a:ext cx="4114800" cy="1295400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152400" y="2057400"/>
            <a:ext cx="8839200" cy="2286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81000" y="2209800"/>
            <a:ext cx="8305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Wingdings" pitchFamily="2" charset="2"/>
              </a:rPr>
              <a:t>C </a:t>
            </a:r>
            <a:r>
              <a:rPr lang="en-US" sz="4000" dirty="0" smtClean="0"/>
              <a:t>Using miss buffers for 	reassembly makes this a</a:t>
            </a:r>
            <a:endParaRPr lang="en-US" sz="2800" dirty="0" smtClean="0"/>
          </a:p>
          <a:p>
            <a:r>
              <a:rPr lang="en-US" sz="4000" b="1" dirty="0" smtClean="0">
                <a:solidFill>
                  <a:srgbClr val="C00000"/>
                </a:solidFill>
              </a:rPr>
              <a:t>	truly </a:t>
            </a:r>
            <a:r>
              <a:rPr lang="en-US" sz="4000" b="1" dirty="0" err="1" smtClean="0">
                <a:solidFill>
                  <a:srgbClr val="C00000"/>
                </a:solidFill>
              </a:rPr>
              <a:t>bufferless</a:t>
            </a:r>
            <a:r>
              <a:rPr lang="en-US" sz="4000" b="1" dirty="0" smtClean="0">
                <a:solidFill>
                  <a:srgbClr val="C00000"/>
                </a:solidFill>
              </a:rPr>
              <a:t> network.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85" grpId="0" animBg="1"/>
      <p:bldP spid="86" grpId="0" animBg="1"/>
      <p:bldP spid="8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609600" y="1219200"/>
            <a:ext cx="7620000" cy="36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28"/>
          <p:cNvGrpSpPr/>
          <p:nvPr/>
        </p:nvGrpSpPr>
        <p:grpSpPr>
          <a:xfrm>
            <a:off x="5029200" y="1600200"/>
            <a:ext cx="1676400" cy="2819400"/>
            <a:chOff x="3352800" y="1524000"/>
            <a:chExt cx="1676400" cy="2819400"/>
          </a:xfrm>
        </p:grpSpPr>
        <p:sp>
          <p:nvSpPr>
            <p:cNvPr id="106" name="Rectangle 105"/>
            <p:cNvSpPr/>
            <p:nvPr/>
          </p:nvSpPr>
          <p:spPr>
            <a:xfrm>
              <a:off x="3352800" y="1524000"/>
              <a:ext cx="1676400" cy="2819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3429000" y="1828800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429000" y="4038600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495800" y="1828800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495800" y="4038600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3048000" y="2590800"/>
              <a:ext cx="2209800" cy="68580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 flipH="1" flipV="1">
              <a:off x="3048000" y="2590800"/>
              <a:ext cx="2209800" cy="68580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5" name="Group 148"/>
          <p:cNvGrpSpPr/>
          <p:nvPr/>
        </p:nvGrpSpPr>
        <p:grpSpPr>
          <a:xfrm>
            <a:off x="6705600" y="1905000"/>
            <a:ext cx="2133600" cy="1601788"/>
            <a:chOff x="6705600" y="1905000"/>
            <a:chExt cx="1219200" cy="1601788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6705600" y="19050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6705600" y="24384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6705600" y="29718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6705600" y="35052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/>
          <p:cNvCxnSpPr/>
          <p:nvPr/>
        </p:nvCxnSpPr>
        <p:spPr>
          <a:xfrm>
            <a:off x="6705600" y="4114800"/>
            <a:ext cx="762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6896894" y="4686300"/>
            <a:ext cx="1142206" cy="79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49"/>
          <p:cNvGrpSpPr/>
          <p:nvPr/>
        </p:nvGrpSpPr>
        <p:grpSpPr>
          <a:xfrm>
            <a:off x="304800" y="1905000"/>
            <a:ext cx="1371600" cy="1601788"/>
            <a:chOff x="6705600" y="1905000"/>
            <a:chExt cx="1219200" cy="1601788"/>
          </a:xfrm>
        </p:grpSpPr>
        <p:cxnSp>
          <p:nvCxnSpPr>
            <p:cNvPr id="151" name="Straight Connector 150"/>
            <p:cNvCxnSpPr/>
            <p:nvPr/>
          </p:nvCxnSpPr>
          <p:spPr>
            <a:xfrm>
              <a:off x="6705600" y="19050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6705600" y="24384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6705600" y="29718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705600" y="35052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/>
          <p:cNvCxnSpPr/>
          <p:nvPr/>
        </p:nvCxnSpPr>
        <p:spPr>
          <a:xfrm rot="10800000" flipV="1">
            <a:off x="915194" y="4114800"/>
            <a:ext cx="762000" cy="1588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-75009" y="5105797"/>
            <a:ext cx="1979612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14400" y="4800600"/>
            <a:ext cx="9958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Inject</a:t>
            </a:r>
            <a:endParaRPr lang="en-US" sz="2400" dirty="0"/>
          </a:p>
        </p:txBody>
      </p:sp>
      <p:sp>
        <p:nvSpPr>
          <p:cNvPr id="130" name="Rectangle 129"/>
          <p:cNvSpPr/>
          <p:nvPr/>
        </p:nvSpPr>
        <p:spPr>
          <a:xfrm>
            <a:off x="1676400" y="1600200"/>
            <a:ext cx="26670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Deflection</a:t>
            </a:r>
          </a:p>
          <a:p>
            <a:pPr algn="ctr"/>
            <a:r>
              <a:rPr lang="en-US" dirty="0" smtClean="0"/>
              <a:t>Routing</a:t>
            </a:r>
          </a:p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5334000" y="1219200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Crossbar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 smtClean="0"/>
              <a:t>CHIPPER</a:t>
            </a:r>
            <a:r>
              <a:rPr lang="en-US" sz="2800" dirty="0" smtClean="0"/>
              <a:t>:</a:t>
            </a:r>
            <a:r>
              <a:rPr lang="en-US" sz="2600" dirty="0" smtClean="0"/>
              <a:t> </a:t>
            </a:r>
            <a:r>
              <a:rPr lang="en-US" sz="2600" b="1" u="sng" dirty="0" smtClean="0"/>
              <a:t>Ch</a:t>
            </a:r>
            <a:r>
              <a:rPr lang="en-US" sz="2600" dirty="0" smtClean="0"/>
              <a:t>eap </a:t>
            </a:r>
            <a:r>
              <a:rPr lang="en-US" sz="2600" b="1" u="sng" dirty="0" smtClean="0"/>
              <a:t>I</a:t>
            </a:r>
            <a:r>
              <a:rPr lang="en-US" sz="2600" dirty="0" smtClean="0"/>
              <a:t>nterconnect </a:t>
            </a:r>
            <a:r>
              <a:rPr lang="en-US" sz="2600" b="1" u="sng" dirty="0" smtClean="0"/>
              <a:t>P</a:t>
            </a:r>
            <a:r>
              <a:rPr lang="en-US" sz="2600" dirty="0" smtClean="0"/>
              <a:t>artially-</a:t>
            </a:r>
            <a:r>
              <a:rPr lang="en-US" sz="2600" b="1" u="sng" dirty="0" smtClean="0"/>
              <a:t>Pe</a:t>
            </a:r>
            <a:r>
              <a:rPr lang="en-US" sz="2600" dirty="0" smtClean="0"/>
              <a:t>rmuting </a:t>
            </a:r>
            <a:r>
              <a:rPr lang="en-US" sz="2600" b="1" u="sng" dirty="0" smtClean="0"/>
              <a:t>R</a:t>
            </a:r>
            <a:r>
              <a:rPr lang="en-US" sz="2600" dirty="0" smtClean="0"/>
              <a:t>outer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148" name="Rectangle 147"/>
          <p:cNvSpPr/>
          <p:nvPr/>
        </p:nvSpPr>
        <p:spPr>
          <a:xfrm>
            <a:off x="4648200" y="5257800"/>
            <a:ext cx="3124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Reassembly</a:t>
            </a:r>
          </a:p>
          <a:p>
            <a:pPr algn="ctr"/>
            <a:r>
              <a:rPr lang="en-US" dirty="0" smtClean="0"/>
              <a:t>Buffers</a:t>
            </a:r>
            <a:endParaRPr lang="en-US" dirty="0"/>
          </a:p>
        </p:txBody>
      </p:sp>
      <p:grpSp>
        <p:nvGrpSpPr>
          <p:cNvPr id="7" name="Group 121"/>
          <p:cNvGrpSpPr/>
          <p:nvPr/>
        </p:nvGrpSpPr>
        <p:grpSpPr>
          <a:xfrm>
            <a:off x="4343400" y="1905000"/>
            <a:ext cx="685800" cy="2211388"/>
            <a:chOff x="1066800" y="1828800"/>
            <a:chExt cx="1600200" cy="2211388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066800" y="1828800"/>
              <a:ext cx="1600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066800" y="2362200"/>
              <a:ext cx="1600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066800" y="2895600"/>
              <a:ext cx="1600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066800" y="3429000"/>
              <a:ext cx="1600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066800" y="4038600"/>
              <a:ext cx="1600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6477000" y="48006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Eject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1828800" y="762000"/>
            <a:ext cx="5170583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Baseline </a:t>
            </a:r>
            <a:r>
              <a:rPr lang="en-US" sz="2400" dirty="0" err="1" smtClean="0">
                <a:solidFill>
                  <a:srgbClr val="FF0000"/>
                </a:solidFill>
              </a:rPr>
              <a:t>Bufferless</a:t>
            </a:r>
            <a:r>
              <a:rPr lang="en-US" sz="2400" dirty="0" smtClean="0">
                <a:solidFill>
                  <a:srgbClr val="FF0000"/>
                </a:solidFill>
              </a:rPr>
              <a:t> Deflection Router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826173" y="2286000"/>
            <a:ext cx="2364827" cy="1447800"/>
            <a:chOff x="152400" y="1752600"/>
            <a:chExt cx="6858000" cy="2209800"/>
          </a:xfrm>
        </p:grpSpPr>
        <p:sp>
          <p:nvSpPr>
            <p:cNvPr id="41" name="Rounded Rectangle 40"/>
            <p:cNvSpPr/>
            <p:nvPr/>
          </p:nvSpPr>
          <p:spPr>
            <a:xfrm>
              <a:off x="152400" y="1752600"/>
              <a:ext cx="6858000" cy="2209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121"/>
            <p:cNvGrpSpPr/>
            <p:nvPr/>
          </p:nvGrpSpPr>
          <p:grpSpPr>
            <a:xfrm>
              <a:off x="304800" y="2330450"/>
              <a:ext cx="6400800" cy="1454150"/>
              <a:chOff x="304800" y="2330450"/>
              <a:chExt cx="6400800" cy="1454150"/>
            </a:xfrm>
          </p:grpSpPr>
          <p:grpSp>
            <p:nvGrpSpPr>
              <p:cNvPr id="43" name="Group 81"/>
              <p:cNvGrpSpPr/>
              <p:nvPr/>
            </p:nvGrpSpPr>
            <p:grpSpPr>
              <a:xfrm>
                <a:off x="304800" y="2362200"/>
                <a:ext cx="3566159" cy="1371600"/>
                <a:chOff x="1433372" y="2438400"/>
                <a:chExt cx="6352468" cy="2443257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2044186" y="2438400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044186" y="4026517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4120955" y="2438400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120955" y="4026517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6197723" y="2438400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6197723" y="4026517"/>
                  <a:ext cx="977303" cy="855140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3021489" y="2560563"/>
                  <a:ext cx="1099466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021489" y="3171377"/>
                  <a:ext cx="1099466" cy="977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3021489" y="3171377"/>
                  <a:ext cx="1099466" cy="977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021489" y="4759494"/>
                  <a:ext cx="1099466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098257" y="2560563"/>
                  <a:ext cx="1099466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098257" y="3171377"/>
                  <a:ext cx="1099466" cy="977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5098257" y="3171377"/>
                  <a:ext cx="1099466" cy="9773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098257" y="4759494"/>
                  <a:ext cx="1099466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1433372" y="2560563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1433372" y="3171377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433372" y="4148680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1433372" y="4759494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7175026" y="2560563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7175026" y="3171377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7175026" y="4148680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7175026" y="4759494"/>
                  <a:ext cx="610814" cy="27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/>
              <p:cNvSpPr/>
              <p:nvPr/>
            </p:nvSpPr>
            <p:spPr>
              <a:xfrm>
                <a:off x="4267200" y="2330450"/>
                <a:ext cx="533400" cy="2286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876800" y="2667000"/>
                <a:ext cx="533400" cy="2286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562600" y="3213100"/>
                <a:ext cx="533400" cy="2286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172200" y="3556000"/>
                <a:ext cx="533400" cy="2286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3810000" y="2432050"/>
                <a:ext cx="457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810000" y="2774950"/>
                <a:ext cx="10668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835400" y="3330576"/>
                <a:ext cx="1727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810000" y="3667125"/>
                <a:ext cx="23622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rot="16200000" flipH="1">
                <a:off x="4780359" y="2570559"/>
                <a:ext cx="114300" cy="7858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rot="16200000" flipH="1">
                <a:off x="5334000" y="2971800"/>
                <a:ext cx="304800" cy="15240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rot="16200000" flipH="1">
                <a:off x="6061472" y="3470671"/>
                <a:ext cx="142875" cy="7858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Box 80"/>
          <p:cNvSpPr txBox="1"/>
          <p:nvPr/>
        </p:nvSpPr>
        <p:spPr>
          <a:xfrm>
            <a:off x="228600" y="4267200"/>
            <a:ext cx="4146719" cy="156966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Large buffers for worst case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charset="0"/>
              <a:buChar char="à"/>
            </a:pPr>
            <a:r>
              <a:rPr lang="en-US" sz="2400" b="1" dirty="0" smtClean="0">
                <a:solidFill>
                  <a:srgbClr val="FF0000"/>
                </a:solidFill>
                <a:sym typeface="Wingdings"/>
              </a:rPr>
              <a:t>Retransmit-Once</a:t>
            </a:r>
          </a:p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2400" b="1" dirty="0" smtClean="0">
                <a:solidFill>
                  <a:srgbClr val="FF0000"/>
                </a:solidFill>
                <a:sym typeface="Wingdings"/>
              </a:rPr>
              <a:t>Cache buffers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953000" y="1447800"/>
            <a:ext cx="4495800" cy="2308324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Long critical path: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1. Sort by age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2. Allocate ports sequentially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charset="0"/>
              <a:buChar char="à"/>
            </a:pPr>
            <a:r>
              <a:rPr lang="en-US" sz="2400" b="1" dirty="0" smtClean="0">
                <a:solidFill>
                  <a:srgbClr val="FF0000"/>
                </a:solidFill>
                <a:sym typeface="Wingdings"/>
              </a:rPr>
              <a:t>Golden Packet</a:t>
            </a:r>
          </a:p>
          <a:p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sz="2400" b="1" dirty="0" smtClean="0">
                <a:solidFill>
                  <a:srgbClr val="FF0000"/>
                </a:solidFill>
                <a:sym typeface="Wingdings"/>
              </a:rPr>
              <a:t>Permutation Network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295400" y="1295400"/>
            <a:ext cx="3352800" cy="3429000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495800" y="4876800"/>
            <a:ext cx="3429000" cy="1524000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0" grpId="1" animBg="1"/>
      <p:bldP spid="81" grpId="2" animBg="1"/>
      <p:bldP spid="81" grpId="3" animBg="1"/>
      <p:bldP spid="82" grpId="2" animBg="1"/>
      <p:bldP spid="82" grpId="3" animBg="1"/>
      <p:bldP spid="83" grpId="0" animBg="1"/>
      <p:bldP spid="83" grpId="1" animBg="1"/>
      <p:bldP spid="84" grpId="0" animBg="1"/>
      <p:bldP spid="8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33400" y="1143000"/>
            <a:ext cx="7620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b="1" dirty="0" smtClean="0"/>
              <a:t>CHIPPER</a:t>
            </a:r>
            <a:r>
              <a:rPr lang="en-US" sz="3600" dirty="0" smtClean="0"/>
              <a:t>: </a:t>
            </a:r>
            <a:r>
              <a:rPr lang="en-US" sz="2600" b="1" u="sng" dirty="0" smtClean="0"/>
              <a:t>Ch</a:t>
            </a:r>
            <a:r>
              <a:rPr lang="en-US" sz="2600" dirty="0" smtClean="0"/>
              <a:t>eap </a:t>
            </a:r>
            <a:r>
              <a:rPr lang="en-US" sz="2600" b="1" u="sng" dirty="0" smtClean="0"/>
              <a:t>I</a:t>
            </a:r>
            <a:r>
              <a:rPr lang="en-US" sz="2600" dirty="0" smtClean="0"/>
              <a:t>nterconnect </a:t>
            </a:r>
            <a:r>
              <a:rPr lang="en-US" sz="2600" b="1" u="sng" dirty="0" smtClean="0"/>
              <a:t>P</a:t>
            </a:r>
            <a:r>
              <a:rPr lang="en-US" sz="2600" dirty="0" smtClean="0"/>
              <a:t>artially-</a:t>
            </a:r>
            <a:r>
              <a:rPr lang="en-US" sz="2600" b="1" u="sng" dirty="0" smtClean="0"/>
              <a:t>Pe</a:t>
            </a:r>
            <a:r>
              <a:rPr lang="en-US" sz="2600" dirty="0" smtClean="0"/>
              <a:t>rmuting </a:t>
            </a:r>
            <a:r>
              <a:rPr lang="en-US" sz="2600" b="1" u="sng" dirty="0" smtClean="0"/>
              <a:t>R</a:t>
            </a:r>
            <a:r>
              <a:rPr lang="en-US" sz="2600" dirty="0" smtClean="0"/>
              <a:t>outer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54" name="Rectangle 53"/>
          <p:cNvSpPr/>
          <p:nvPr/>
        </p:nvSpPr>
        <p:spPr>
          <a:xfrm>
            <a:off x="1676400" y="1600200"/>
            <a:ext cx="16764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Inject/Eject</a:t>
            </a:r>
            <a:endParaRPr lang="en-US" dirty="0"/>
          </a:p>
        </p:txBody>
      </p:sp>
      <p:grpSp>
        <p:nvGrpSpPr>
          <p:cNvPr id="3" name="Group 60"/>
          <p:cNvGrpSpPr/>
          <p:nvPr/>
        </p:nvGrpSpPr>
        <p:grpSpPr>
          <a:xfrm>
            <a:off x="6705600" y="1905000"/>
            <a:ext cx="2133600" cy="1601788"/>
            <a:chOff x="6705600" y="1905000"/>
            <a:chExt cx="1219200" cy="1601788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6705600" y="19050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705600" y="24384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705600" y="29718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05600" y="35052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/>
          <p:nvPr/>
        </p:nvCxnSpPr>
        <p:spPr>
          <a:xfrm>
            <a:off x="3352800" y="4114800"/>
            <a:ext cx="762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3544094" y="4686300"/>
            <a:ext cx="1142206" cy="79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676400" y="5257800"/>
            <a:ext cx="3124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 Buffers (MSHRs)</a:t>
            </a:r>
            <a:endParaRPr lang="en-US" dirty="0"/>
          </a:p>
        </p:txBody>
      </p:sp>
      <p:grpSp>
        <p:nvGrpSpPr>
          <p:cNvPr id="5" name="Group 75"/>
          <p:cNvGrpSpPr/>
          <p:nvPr/>
        </p:nvGrpSpPr>
        <p:grpSpPr>
          <a:xfrm>
            <a:off x="304800" y="1905000"/>
            <a:ext cx="1371600" cy="1601788"/>
            <a:chOff x="6705600" y="1905000"/>
            <a:chExt cx="1219200" cy="1601788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6705600" y="19050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705600" y="24384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705600" y="29718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705600" y="35052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/>
          <p:cNvCxnSpPr/>
          <p:nvPr/>
        </p:nvCxnSpPr>
        <p:spPr>
          <a:xfrm rot="10800000" flipV="1">
            <a:off x="915194" y="4114800"/>
            <a:ext cx="762000" cy="1588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>
            <a:off x="-36909" y="5067697"/>
            <a:ext cx="1903412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14400" y="4572000"/>
            <a:ext cx="9958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Inject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3124200" y="45720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Eject</a:t>
            </a:r>
            <a:endParaRPr lang="en-US" sz="2400" dirty="0"/>
          </a:p>
        </p:txBody>
      </p:sp>
      <p:grpSp>
        <p:nvGrpSpPr>
          <p:cNvPr id="6" name="Group 75"/>
          <p:cNvGrpSpPr/>
          <p:nvPr/>
        </p:nvGrpSpPr>
        <p:grpSpPr>
          <a:xfrm>
            <a:off x="3352800" y="1905000"/>
            <a:ext cx="1066800" cy="1601788"/>
            <a:chOff x="6705600" y="1905000"/>
            <a:chExt cx="1219200" cy="1601788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6705600" y="19050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705600" y="24384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705600" y="29718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705600" y="35052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4419600" y="1600200"/>
            <a:ext cx="2286000" cy="2362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88"/>
          <p:cNvGrpSpPr/>
          <p:nvPr/>
        </p:nvGrpSpPr>
        <p:grpSpPr>
          <a:xfrm>
            <a:off x="4495800" y="1752600"/>
            <a:ext cx="1999343" cy="1905000"/>
            <a:chOff x="642910" y="4286256"/>
            <a:chExt cx="2071702" cy="1500198"/>
          </a:xfrm>
        </p:grpSpPr>
        <p:grpSp>
          <p:nvGrpSpPr>
            <p:cNvPr id="8" name="Group 33"/>
            <p:cNvGrpSpPr/>
            <p:nvPr/>
          </p:nvGrpSpPr>
          <p:grpSpPr>
            <a:xfrm>
              <a:off x="857224" y="4286256"/>
              <a:ext cx="571504" cy="571504"/>
              <a:chOff x="785786" y="4286256"/>
              <a:chExt cx="571504" cy="571504"/>
            </a:xfrm>
          </p:grpSpPr>
          <p:sp>
            <p:nvSpPr>
              <p:cNvPr id="135" name="Rectangle 24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34"/>
            <p:cNvGrpSpPr/>
            <p:nvPr/>
          </p:nvGrpSpPr>
          <p:grpSpPr>
            <a:xfrm>
              <a:off x="1928794" y="4286256"/>
              <a:ext cx="571504" cy="571504"/>
              <a:chOff x="785786" y="4286256"/>
              <a:chExt cx="571504" cy="571504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40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43"/>
            <p:cNvGrpSpPr/>
            <p:nvPr/>
          </p:nvGrpSpPr>
          <p:grpSpPr>
            <a:xfrm>
              <a:off x="857224" y="5214950"/>
              <a:ext cx="571504" cy="571504"/>
              <a:chOff x="785786" y="4286256"/>
              <a:chExt cx="571504" cy="571504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oup 52"/>
            <p:cNvGrpSpPr/>
            <p:nvPr/>
          </p:nvGrpSpPr>
          <p:grpSpPr>
            <a:xfrm>
              <a:off x="1928794" y="5214950"/>
              <a:ext cx="571504" cy="571504"/>
              <a:chOff x="785786" y="4286256"/>
              <a:chExt cx="571504" cy="571504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oup 70"/>
            <p:cNvGrpSpPr/>
            <p:nvPr/>
          </p:nvGrpSpPr>
          <p:grpSpPr>
            <a:xfrm>
              <a:off x="1423794" y="4714719"/>
              <a:ext cx="504995" cy="660095"/>
              <a:chOff x="1478449" y="4786322"/>
              <a:chExt cx="310519" cy="405897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1478449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478449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16200000" flipH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5400000" flipH="1" flipV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695812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1695812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Connector 94"/>
            <p:cNvCxnSpPr/>
            <p:nvPr/>
          </p:nvCxnSpPr>
          <p:spPr>
            <a:xfrm>
              <a:off x="1428728" y="4429132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428728" y="5643578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42910" y="4429132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42910" y="471488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42910" y="535782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2910" y="5643578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500298" y="4429132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500298" y="471488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500298" y="535782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500298" y="5643578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Recent work has proposed </a:t>
            </a:r>
            <a:r>
              <a:rPr lang="en-US" dirty="0" err="1" smtClean="0">
                <a:solidFill>
                  <a:srgbClr val="0000FF"/>
                </a:solidFill>
              </a:rPr>
              <a:t>bufferless</a:t>
            </a:r>
            <a:r>
              <a:rPr lang="en-US" dirty="0" smtClean="0">
                <a:solidFill>
                  <a:srgbClr val="0000FF"/>
                </a:solidFill>
              </a:rPr>
              <a:t> deflection routing </a:t>
            </a:r>
            <a:r>
              <a:rPr lang="en-US" dirty="0" smtClean="0"/>
              <a:t>(BLESS [</a:t>
            </a:r>
            <a:r>
              <a:rPr lang="en-US" dirty="0" err="1" smtClean="0"/>
              <a:t>Moscibroda</a:t>
            </a:r>
            <a:r>
              <a:rPr lang="en-US" dirty="0" smtClean="0"/>
              <a:t>, ISCA 2009])</a:t>
            </a:r>
          </a:p>
          <a:p>
            <a:endParaRPr lang="en-US" dirty="0" smtClean="0"/>
          </a:p>
          <a:p>
            <a:pPr lvl="1"/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Energy savings:</a:t>
            </a:r>
            <a:r>
              <a:rPr lang="en-US" sz="2400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~40% in total </a:t>
            </a:r>
            <a:r>
              <a:rPr lang="en-US" sz="2400" dirty="0" err="1" smtClean="0">
                <a:sym typeface="Wingdings" pitchFamily="2" charset="2"/>
              </a:rPr>
              <a:t>NoC</a:t>
            </a:r>
            <a:r>
              <a:rPr lang="en-US" sz="2400" dirty="0" smtClean="0">
                <a:sym typeface="Wingdings" pitchFamily="2" charset="2"/>
              </a:rPr>
              <a:t> energy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Area reduction: </a:t>
            </a:r>
            <a:r>
              <a:rPr lang="en-US" sz="2400" dirty="0" smtClean="0">
                <a:sym typeface="Wingdings" pitchFamily="2" charset="2"/>
              </a:rPr>
              <a:t>~40% in total </a:t>
            </a:r>
            <a:r>
              <a:rPr lang="en-US" sz="2400" dirty="0" err="1" smtClean="0">
                <a:sym typeface="Wingdings" pitchFamily="2" charset="2"/>
              </a:rPr>
              <a:t>NoC</a:t>
            </a:r>
            <a:r>
              <a:rPr lang="en-US" sz="2400" dirty="0" smtClean="0">
                <a:sym typeface="Wingdings" pitchFamily="2" charset="2"/>
              </a:rPr>
              <a:t> area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  <a:sym typeface="Wingdings" pitchFamily="2" charset="2"/>
              </a:rPr>
              <a:t>Minimal performance loss: </a:t>
            </a:r>
            <a:r>
              <a:rPr lang="en-US" sz="2400" dirty="0" smtClean="0">
                <a:sym typeface="Wingdings" pitchFamily="2" charset="2"/>
              </a:rPr>
              <a:t>~</a:t>
            </a:r>
            <a:r>
              <a:rPr lang="en-US" sz="2400" dirty="0">
                <a:sym typeface="Wingdings" pitchFamily="2" charset="2"/>
              </a:rPr>
              <a:t>4</a:t>
            </a:r>
            <a:r>
              <a:rPr lang="en-US" sz="2400" dirty="0" smtClean="0">
                <a:sym typeface="Wingdings" pitchFamily="2" charset="2"/>
              </a:rPr>
              <a:t>% on average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pPr lvl="1"/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Unfortunately: unaddressed complexities in router</a:t>
            </a:r>
            <a:endParaRPr lang="en-US" sz="2400" dirty="0" smtClean="0">
              <a:sym typeface="Wingdings"/>
            </a:endParaRPr>
          </a:p>
          <a:p>
            <a:pPr lvl="2">
              <a:buNone/>
            </a:pPr>
            <a:r>
              <a:rPr lang="en-US" dirty="0" smtClean="0">
                <a:sym typeface="Wingdings"/>
              </a:rPr>
              <a:t>	</a:t>
            </a:r>
            <a:r>
              <a:rPr lang="en-US" sz="2400" dirty="0" smtClean="0">
                <a:sym typeface="Wingdings"/>
              </a:rPr>
              <a:t>  long critical path, large reassembly buffers</a:t>
            </a:r>
            <a:endParaRPr lang="en-US" sz="2400" dirty="0" smtClean="0"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  <a:p>
            <a:r>
              <a:rPr lang="en-US" b="1" dirty="0" smtClean="0">
                <a:sym typeface="Wingdings" pitchFamily="2" charset="2"/>
              </a:rPr>
              <a:t>Goal</a:t>
            </a:r>
            <a:r>
              <a:rPr lang="en-US" dirty="0" smtClean="0">
                <a:sym typeface="Wingdings" pitchFamily="2" charset="2"/>
              </a:rPr>
              <a:t>: obtain these benefits while simplifying the router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	    in order to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make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bufferless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sym typeface="Wingdings" pitchFamily="2" charset="2"/>
              </a:rPr>
              <a:t>NoCs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 practical.</a:t>
            </a: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Multiprogrammed</a:t>
            </a:r>
            <a:r>
              <a:rPr lang="en-US" b="1" dirty="0" smtClean="0"/>
              <a:t> </a:t>
            </a:r>
            <a:r>
              <a:rPr lang="en-US" dirty="0" smtClean="0"/>
              <a:t>workloads: CPU2006, server, desktop</a:t>
            </a:r>
          </a:p>
          <a:p>
            <a:pPr lvl="1"/>
            <a:r>
              <a:rPr lang="en-US" dirty="0" smtClean="0"/>
              <a:t>8x8 (64 cores), 39 homogeneous and 10 mixed sets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Multithreaded </a:t>
            </a:r>
            <a:r>
              <a:rPr lang="en-US" dirty="0" smtClean="0"/>
              <a:t>workloads: SPLASH-2, 16 threads</a:t>
            </a:r>
          </a:p>
          <a:p>
            <a:pPr lvl="1"/>
            <a:r>
              <a:rPr lang="en-US" dirty="0" smtClean="0"/>
              <a:t>4x4 (16 cores), 5 applications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System configuration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Buffered</a:t>
            </a:r>
            <a:r>
              <a:rPr lang="en-US" dirty="0" smtClean="0"/>
              <a:t> baseline: 2-cycle router, 4 VCs/channel, 8 flits/VC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Bufferless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baseline: 2-cycle latency, FLIT-BLESS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Instruction-trace driven, closed-loop, 128-entry </a:t>
            </a:r>
            <a:r>
              <a:rPr lang="en-US" dirty="0" err="1" smtClean="0"/>
              <a:t>OoO</a:t>
            </a:r>
            <a:r>
              <a:rPr lang="en-US" dirty="0" smtClean="0"/>
              <a:t> window</a:t>
            </a:r>
          </a:p>
          <a:p>
            <a:pPr lvl="1"/>
            <a:r>
              <a:rPr lang="en-US" dirty="0" smtClean="0"/>
              <a:t>64KB L1, </a:t>
            </a:r>
            <a:r>
              <a:rPr lang="en-US" dirty="0" smtClean="0">
                <a:solidFill>
                  <a:schemeClr val="tx2"/>
                </a:solidFill>
              </a:rPr>
              <a:t>perfect L2 (stresses interconnect)</a:t>
            </a:r>
            <a:r>
              <a:rPr lang="en-US" dirty="0" smtClean="0"/>
              <a:t>, XOR mapping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Hardware modeling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Verilog</a:t>
            </a:r>
            <a:r>
              <a:rPr lang="en-US" dirty="0" smtClean="0">
                <a:solidFill>
                  <a:srgbClr val="0000FF"/>
                </a:solidFill>
              </a:rPr>
              <a:t> models </a:t>
            </a:r>
            <a:r>
              <a:rPr lang="en-US" dirty="0" smtClean="0"/>
              <a:t>for CHIPPER, BLESS, buffered logic</a:t>
            </a:r>
          </a:p>
          <a:p>
            <a:pPr lvl="2"/>
            <a:r>
              <a:rPr lang="en-US" dirty="0" smtClean="0"/>
              <a:t>Synthesized with commercial 65nm library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ORION</a:t>
            </a:r>
            <a:r>
              <a:rPr lang="en-US" dirty="0" smtClean="0"/>
              <a:t> for crossbar, buffers and links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Power</a:t>
            </a:r>
            <a:endParaRPr lang="en-US" dirty="0" smtClean="0"/>
          </a:p>
          <a:p>
            <a:pPr lvl="1"/>
            <a:r>
              <a:rPr lang="en-US" dirty="0" smtClean="0"/>
              <a:t>Static and dynamic power from hardware models</a:t>
            </a:r>
          </a:p>
          <a:p>
            <a:pPr lvl="1"/>
            <a:r>
              <a:rPr lang="en-US" dirty="0" smtClean="0"/>
              <a:t>Based on event counts in cycle-accurate simulations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72000" y="1295400"/>
            <a:ext cx="1066800" cy="3886200"/>
          </a:xfrm>
          <a:prstGeom prst="rect">
            <a:avLst/>
          </a:prstGeom>
          <a:solidFill>
            <a:srgbClr val="FFE08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5800" y="1295400"/>
            <a:ext cx="2895600" cy="3886200"/>
          </a:xfrm>
          <a:prstGeom prst="rect">
            <a:avLst/>
          </a:prstGeom>
          <a:solidFill>
            <a:srgbClr val="FFE08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0" name="Chart 19"/>
          <p:cNvGraphicFramePr/>
          <p:nvPr/>
        </p:nvGraphicFramePr>
        <p:xfrm>
          <a:off x="5867400" y="914400"/>
          <a:ext cx="32766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/>
          <p:nvPr/>
        </p:nvGraphicFramePr>
        <p:xfrm>
          <a:off x="0" y="914400"/>
          <a:ext cx="60960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Performance Degradation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10" name="Oval 9"/>
          <p:cNvSpPr/>
          <p:nvPr/>
        </p:nvSpPr>
        <p:spPr>
          <a:xfrm>
            <a:off x="5486400" y="1752600"/>
            <a:ext cx="609600" cy="76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38800" y="1295400"/>
            <a:ext cx="10070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13.6%</a:t>
            </a:r>
          </a:p>
        </p:txBody>
      </p:sp>
      <p:sp>
        <p:nvSpPr>
          <p:cNvPr id="12" name="Oval 11"/>
          <p:cNvSpPr/>
          <p:nvPr/>
        </p:nvSpPr>
        <p:spPr>
          <a:xfrm>
            <a:off x="8534400" y="1447800"/>
            <a:ext cx="609600" cy="76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7081" y="990600"/>
            <a:ext cx="853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1.8%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200" y="5715000"/>
            <a:ext cx="10967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3.6%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0" y="5867400"/>
            <a:ext cx="13067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49.8%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2400" y="4876800"/>
            <a:ext cx="8763000" cy="1143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2400" y="5034915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Wingdings" pitchFamily="2" charset="2"/>
              </a:rPr>
              <a:t>C </a:t>
            </a:r>
            <a:r>
              <a:rPr lang="en-US" sz="2600" dirty="0" smtClean="0"/>
              <a:t>Minimal loss for low-to-medium-intensity workloads</a:t>
            </a:r>
          </a:p>
          <a:p>
            <a:endParaRPr lang="en-US" sz="2600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10" grpId="0" animBg="1"/>
      <p:bldP spid="11" grpId="0"/>
      <p:bldP spid="12" grpId="0" animBg="1"/>
      <p:bldP spid="13" grpId="0"/>
      <p:bldP spid="15" grpId="0"/>
      <p:bldP spid="18" grpId="0"/>
      <p:bldP spid="21" grpId="0" animBg="1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/>
          <p:cNvGraphicFramePr/>
          <p:nvPr/>
        </p:nvGraphicFramePr>
        <p:xfrm>
          <a:off x="0" y="914400"/>
          <a:ext cx="64008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Power 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33</a:t>
            </a:fld>
            <a:endParaRPr lang="en-US" altLang="en-US"/>
          </a:p>
        </p:txBody>
      </p:sp>
      <p:graphicFrame>
        <p:nvGraphicFramePr>
          <p:cNvPr id="13" name="Chart 12"/>
          <p:cNvGraphicFramePr/>
          <p:nvPr/>
        </p:nvGraphicFramePr>
        <p:xfrm>
          <a:off x="6400800" y="914400"/>
          <a:ext cx="27432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Oval 14"/>
          <p:cNvSpPr/>
          <p:nvPr/>
        </p:nvSpPr>
        <p:spPr>
          <a:xfrm>
            <a:off x="5867400" y="2819400"/>
            <a:ext cx="609600" cy="1447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38800" y="1752600"/>
            <a:ext cx="10042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54.9%</a:t>
            </a:r>
          </a:p>
        </p:txBody>
      </p:sp>
      <p:sp>
        <p:nvSpPr>
          <p:cNvPr id="17" name="Oval 16"/>
          <p:cNvSpPr/>
          <p:nvPr/>
        </p:nvSpPr>
        <p:spPr>
          <a:xfrm>
            <a:off x="8534400" y="2438400"/>
            <a:ext cx="609600" cy="2057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01000" y="1524000"/>
            <a:ext cx="1004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73.4%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52400" y="4038600"/>
            <a:ext cx="8839200" cy="2133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81000" y="41910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Wingdings" pitchFamily="2" charset="2"/>
              </a:rPr>
              <a:t>C</a:t>
            </a:r>
            <a:r>
              <a:rPr lang="en-US" sz="2000" dirty="0" smtClean="0">
                <a:latin typeface="Wingdings" pitchFamily="2" charset="2"/>
              </a:rPr>
              <a:t> </a:t>
            </a:r>
            <a:r>
              <a:rPr lang="en-US" sz="2800" dirty="0" smtClean="0"/>
              <a:t>Removing buffers </a:t>
            </a:r>
            <a:r>
              <a:rPr lang="en-US" sz="2800" dirty="0" smtClean="0">
                <a:sym typeface="Wingdings" pitchFamily="2" charset="2"/>
              </a:rPr>
              <a:t> majority of power savings</a:t>
            </a:r>
          </a:p>
          <a:p>
            <a:pPr>
              <a:buFont typeface="Wingdings"/>
              <a:buChar char="C"/>
            </a:pPr>
            <a:endParaRPr lang="en-US" sz="2800" dirty="0" smtClean="0">
              <a:sym typeface="Wingdings" pitchFamily="2" charset="2"/>
            </a:endParaRPr>
          </a:p>
          <a:p>
            <a:r>
              <a:rPr lang="en-US" sz="4000" dirty="0" smtClean="0">
                <a:latin typeface="Wingdings" pitchFamily="2" charset="2"/>
              </a:rPr>
              <a:t>C</a:t>
            </a:r>
            <a:r>
              <a:rPr lang="en-US" sz="2000" dirty="0" smtClean="0">
                <a:latin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Slight savings from BLESS to CHIPPER</a:t>
            </a:r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24" grpId="0" animBg="1"/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Area and Critical Path 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34</a:t>
            </a:fld>
            <a:endParaRPr lang="en-US" altLang="en-US"/>
          </a:p>
        </p:txBody>
      </p:sp>
      <p:graphicFrame>
        <p:nvGraphicFramePr>
          <p:cNvPr id="9" name="Chart 8"/>
          <p:cNvGraphicFramePr/>
          <p:nvPr/>
        </p:nvGraphicFramePr>
        <p:xfrm>
          <a:off x="0" y="914400"/>
          <a:ext cx="43434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343400" y="914400"/>
          <a:ext cx="48006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524000" y="2895600"/>
            <a:ext cx="1828800" cy="914400"/>
          </a:xfrm>
          <a:prstGeom prst="straightConnector1">
            <a:avLst/>
          </a:prstGeom>
          <a:ln w="57150"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38400" y="29718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C0000"/>
                </a:solidFill>
              </a:rPr>
              <a:t>-36.2%</a:t>
            </a:r>
            <a:endParaRPr lang="en-US" dirty="0">
              <a:solidFill>
                <a:srgbClr val="8C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7162800" y="1828800"/>
            <a:ext cx="1143000" cy="838200"/>
          </a:xfrm>
          <a:prstGeom prst="straightConnector1">
            <a:avLst/>
          </a:prstGeom>
          <a:ln w="57150"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96200" y="16764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C0000"/>
                </a:solidFill>
              </a:rPr>
              <a:t>-29.1%</a:t>
            </a:r>
            <a:endParaRPr lang="en-US" dirty="0">
              <a:solidFill>
                <a:srgbClr val="8C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019800" y="2895600"/>
            <a:ext cx="1752600" cy="76200"/>
          </a:xfrm>
          <a:prstGeom prst="straightConnector1">
            <a:avLst/>
          </a:prstGeom>
          <a:ln w="57150"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91200" y="24384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C0000"/>
                </a:solidFill>
              </a:rPr>
              <a:t>+1.1%</a:t>
            </a:r>
            <a:endParaRPr lang="en-US" dirty="0">
              <a:solidFill>
                <a:srgbClr val="8C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7000" y="3810000"/>
            <a:ext cx="685800" cy="76200"/>
          </a:xfrm>
          <a:prstGeom prst="straightConnector1">
            <a:avLst/>
          </a:prstGeom>
          <a:ln w="57150">
            <a:solidFill>
              <a:srgbClr val="8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19400" y="4038600"/>
            <a:ext cx="8178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C0000"/>
                </a:solidFill>
              </a:rPr>
              <a:t>-1.6%</a:t>
            </a:r>
            <a:endParaRPr lang="en-US" dirty="0">
              <a:solidFill>
                <a:srgbClr val="8C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2400" y="4114800"/>
            <a:ext cx="8839200" cy="2362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2400" y="4343400"/>
            <a:ext cx="8839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Wingdings" pitchFamily="2" charset="2"/>
              </a:rPr>
              <a:t>C</a:t>
            </a:r>
            <a:r>
              <a:rPr lang="en-US" sz="2000" dirty="0" smtClean="0">
                <a:latin typeface="Wingdings" pitchFamily="2" charset="2"/>
              </a:rPr>
              <a:t> </a:t>
            </a:r>
            <a:r>
              <a:rPr lang="en-US" sz="2800" b="1" dirty="0" smtClean="0">
                <a:sym typeface="Wingdings" pitchFamily="2" charset="2"/>
              </a:rPr>
              <a:t>CHIPPER maintains area savings </a:t>
            </a:r>
            <a:r>
              <a:rPr lang="en-US" sz="2800" dirty="0" smtClean="0">
                <a:sym typeface="Wingdings" pitchFamily="2" charset="2"/>
              </a:rPr>
              <a:t>of BLESS </a:t>
            </a:r>
            <a:endParaRPr lang="en-US" sz="2800" b="1" dirty="0" smtClean="0"/>
          </a:p>
          <a:p>
            <a:endParaRPr lang="en-US" sz="2600" dirty="0" smtClean="0"/>
          </a:p>
          <a:p>
            <a:r>
              <a:rPr lang="en-US" sz="4000" dirty="0" smtClean="0">
                <a:latin typeface="Wingdings" pitchFamily="2" charset="2"/>
              </a:rPr>
              <a:t>C</a:t>
            </a:r>
            <a:r>
              <a:rPr lang="en-US" sz="2000" dirty="0" smtClean="0">
                <a:latin typeface="Wingdings" pitchFamily="2" charset="2"/>
              </a:rPr>
              <a:t> </a:t>
            </a:r>
            <a:r>
              <a:rPr lang="en-US" sz="2800" dirty="0" smtClean="0"/>
              <a:t>Critical path </a:t>
            </a:r>
            <a:r>
              <a:rPr lang="en-US" sz="2800" b="1" dirty="0" smtClean="0"/>
              <a:t>becomes competitive </a:t>
            </a:r>
            <a:r>
              <a:rPr lang="en-US" sz="2800" dirty="0" smtClean="0"/>
              <a:t>to buffered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18" grpId="0" animBg="1"/>
      <p:bldP spid="21" grpId="0" animBg="1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915400" cy="5339680"/>
          </a:xfrm>
        </p:spPr>
        <p:txBody>
          <a:bodyPr/>
          <a:lstStyle/>
          <a:p>
            <a:r>
              <a:rPr lang="en-US" sz="2200" dirty="0" smtClean="0"/>
              <a:t>Two key issues in </a:t>
            </a:r>
            <a:r>
              <a:rPr lang="en-US" sz="2200" dirty="0" err="1">
                <a:solidFill>
                  <a:srgbClr val="000090"/>
                </a:solidFill>
              </a:rPr>
              <a:t>b</a:t>
            </a:r>
            <a:r>
              <a:rPr lang="en-US" sz="2200" dirty="0" err="1" smtClean="0">
                <a:solidFill>
                  <a:srgbClr val="000090"/>
                </a:solidFill>
              </a:rPr>
              <a:t>ufferless</a:t>
            </a:r>
            <a:r>
              <a:rPr lang="en-US" sz="2200" dirty="0" smtClean="0">
                <a:solidFill>
                  <a:srgbClr val="000090"/>
                </a:solidFill>
              </a:rPr>
              <a:t> deflection routing</a:t>
            </a:r>
          </a:p>
          <a:p>
            <a:pPr lvl="1"/>
            <a:r>
              <a:rPr lang="en-US" sz="2000" dirty="0" err="1" smtClean="0"/>
              <a:t>livelock</a:t>
            </a:r>
            <a:r>
              <a:rPr lang="en-US" sz="2000" dirty="0" smtClean="0"/>
              <a:t> freedom and packet reassembly</a:t>
            </a:r>
          </a:p>
          <a:p>
            <a:pPr lvl="1"/>
            <a:endParaRPr lang="en-US" sz="1200" dirty="0" smtClean="0"/>
          </a:p>
          <a:p>
            <a:r>
              <a:rPr lang="en-US" sz="2200" dirty="0" err="1" smtClean="0"/>
              <a:t>Bufferless</a:t>
            </a:r>
            <a:r>
              <a:rPr lang="en-US" sz="2200" dirty="0" smtClean="0"/>
              <a:t> deflection routers were high-complexity and impractical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Oldest-first prioritization 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2000" dirty="0" smtClean="0">
                <a:sym typeface="Wingding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long critical path in router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No end-to-end flow control for reassembly </a:t>
            </a:r>
            <a:r>
              <a:rPr lang="en-US" sz="2000" dirty="0" smtClean="0">
                <a:solidFill>
                  <a:srgbClr val="FF0000"/>
                </a:solidFill>
                <a:sym typeface="Wingdings"/>
              </a:rPr>
              <a:t> prone to deadlock with reasonably-sized reassembly buffers</a:t>
            </a:r>
          </a:p>
          <a:p>
            <a:pPr lvl="1"/>
            <a:endParaRPr lang="en-US" sz="1200" dirty="0">
              <a:solidFill>
                <a:srgbClr val="FF0000"/>
              </a:solidFill>
              <a:sym typeface="Wingdings"/>
            </a:endParaRPr>
          </a:p>
          <a:p>
            <a:r>
              <a:rPr lang="en-US" sz="2200" dirty="0" smtClean="0">
                <a:sym typeface="Wingdings"/>
              </a:rPr>
              <a:t>CHIPPER is a new, practical </a:t>
            </a:r>
            <a:r>
              <a:rPr lang="en-US" sz="2200" dirty="0" err="1" smtClean="0">
                <a:sym typeface="Wingdings"/>
              </a:rPr>
              <a:t>bufferless</a:t>
            </a:r>
            <a:r>
              <a:rPr lang="en-US" sz="2200" dirty="0" smtClean="0">
                <a:sym typeface="Wingdings"/>
              </a:rPr>
              <a:t> deflection router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Golden packet prioritization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sym typeface="Wingdings"/>
              </a:rPr>
              <a:t> short critical path in router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Retransmit-once protocol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sym typeface="Wingdings"/>
              </a:rPr>
              <a:t> deadlock-free packet reassembly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Cache miss buffers as reassembly buffers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sym typeface="Wingdings"/>
              </a:rPr>
              <a:t> truly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sym typeface="Wingdings"/>
              </a:rPr>
              <a:t>bufferless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sym typeface="Wingdings"/>
              </a:rPr>
              <a:t> network</a:t>
            </a:r>
          </a:p>
          <a:p>
            <a:pPr lvl="1"/>
            <a:endParaRPr lang="en-US" sz="1200" dirty="0" smtClean="0">
              <a:solidFill>
                <a:schemeClr val="tx2">
                  <a:lumMod val="75000"/>
                </a:schemeClr>
              </a:solidFill>
              <a:sym typeface="Wingdings"/>
            </a:endParaRPr>
          </a:p>
          <a:p>
            <a:r>
              <a:rPr lang="en-US" sz="2200" dirty="0" smtClean="0">
                <a:sym typeface="Wingdings"/>
              </a:rPr>
              <a:t>CHIPPER frequency comparable to buffered routers at much lower area and power cost, and minimal performance loss 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sym typeface="Wingdings"/>
            </a:endParaRPr>
          </a:p>
          <a:p>
            <a:pPr lvl="1"/>
            <a:endParaRPr lang="en-US" dirty="0" smtClean="0">
              <a:solidFill>
                <a:schemeClr val="tx2">
                  <a:lumMod val="75000"/>
                </a:schemeClr>
              </a:solidFill>
              <a:sym typeface="Wingdings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86482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1800" i="1" dirty="0" smtClean="0"/>
          </a:p>
          <a:p>
            <a:pPr algn="ctr">
              <a:buNone/>
            </a:pPr>
            <a:endParaRPr lang="en-US" sz="1800" i="1" dirty="0" smtClean="0"/>
          </a:p>
          <a:p>
            <a:pPr algn="ctr">
              <a:buNone/>
            </a:pPr>
            <a:endParaRPr lang="en-US" sz="1800" i="1" dirty="0" smtClean="0"/>
          </a:p>
          <a:p>
            <a:pPr algn="ctr">
              <a:buNone/>
            </a:pPr>
            <a:endParaRPr lang="en-US" sz="1800" i="1" dirty="0" smtClean="0"/>
          </a:p>
          <a:p>
            <a:pPr algn="ctr">
              <a:buNone/>
            </a:pPr>
            <a:endParaRPr lang="en-US" sz="1800" i="1" dirty="0" smtClean="0"/>
          </a:p>
          <a:p>
            <a:pPr algn="ctr">
              <a:buNone/>
            </a:pPr>
            <a:endParaRPr lang="en-US" sz="1800" i="1" dirty="0" smtClean="0"/>
          </a:p>
          <a:p>
            <a:pPr algn="ctr">
              <a:buNone/>
            </a:pPr>
            <a:endParaRPr lang="en-US" sz="1800" i="1" dirty="0" smtClean="0"/>
          </a:p>
          <a:p>
            <a:pPr algn="ctr">
              <a:buNone/>
            </a:pPr>
            <a:endParaRPr lang="en-US" sz="1800" i="1" dirty="0" smtClean="0"/>
          </a:p>
          <a:p>
            <a:pPr algn="ctr">
              <a:buNone/>
            </a:pPr>
            <a:endParaRPr lang="en-US" sz="1800" i="1" dirty="0" smtClean="0"/>
          </a:p>
          <a:p>
            <a:pPr algn="ctr">
              <a:buNone/>
            </a:pPr>
            <a:endParaRPr lang="en-US" sz="1800" i="1" dirty="0" smtClean="0"/>
          </a:p>
          <a:p>
            <a:pPr algn="ctr">
              <a:buNone/>
            </a:pP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n-US" sz="2000" i="1" baseline="0" dirty="0" smtClean="0">
                <a:solidFill>
                  <a:schemeClr val="bg1">
                    <a:lumMod val="50000"/>
                  </a:schemeClr>
                </a:solidFill>
              </a:rPr>
              <a:t> packet flew quick through the </a:t>
            </a:r>
            <a:r>
              <a:rPr lang="en-US" sz="2000" i="1" baseline="0" dirty="0" err="1" smtClean="0">
                <a:solidFill>
                  <a:schemeClr val="bg1">
                    <a:lumMod val="50000"/>
                  </a:schemeClr>
                </a:solidFill>
              </a:rPr>
              <a:t>NoC</a:t>
            </a:r>
            <a:r>
              <a:rPr lang="en-US" sz="2000" i="1" baseline="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pPr algn="ctr">
              <a:buNone/>
            </a:pPr>
            <a:r>
              <a:rPr lang="en-US" sz="2000" i="1" baseline="0" dirty="0" smtClean="0">
                <a:solidFill>
                  <a:schemeClr val="bg1">
                    <a:lumMod val="50000"/>
                  </a:schemeClr>
                </a:solidFill>
              </a:rPr>
              <a:t>Paced by the clock’s constant tock.</a:t>
            </a:r>
          </a:p>
          <a:p>
            <a:pPr algn="ctr">
              <a:buNone/>
            </a:pP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But the critical path</a:t>
            </a:r>
          </a:p>
          <a:p>
            <a:pPr algn="ctr">
              <a:buNone/>
            </a:pPr>
            <a:r>
              <a:rPr lang="en-US" sz="2000" i="1" baseline="0" dirty="0" smtClean="0">
                <a:solidFill>
                  <a:schemeClr val="bg1">
                    <a:lumMod val="50000"/>
                  </a:schemeClr>
                </a:solidFill>
              </a:rPr>
              <a:t>Soon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 unleashed its wrath –</a:t>
            </a:r>
          </a:p>
          <a:p>
            <a:pPr algn="ctr">
              <a:buNone/>
            </a:pPr>
            <a:r>
              <a:rPr lang="en-US" sz="2000" i="1" baseline="0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 further improvements did block.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rgundy_CMU_JPG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496" y="5429264"/>
            <a:ext cx="3786214" cy="1367244"/>
          </a:xfrm>
          <a:prstGeom prst="rect">
            <a:avLst/>
          </a:prstGeom>
        </p:spPr>
      </p:pic>
      <p:pic>
        <p:nvPicPr>
          <p:cNvPr id="5" name="Picture 4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5852" y="5696976"/>
            <a:ext cx="2501587" cy="723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19200"/>
            <a:ext cx="8382000" cy="20574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000" b="1" dirty="0" smtClean="0"/>
              <a:t>CHIPPER</a:t>
            </a:r>
            <a:r>
              <a:rPr lang="en-US" sz="4000" dirty="0" smtClean="0"/>
              <a:t>: A Low-complexity</a:t>
            </a:r>
            <a:br>
              <a:rPr lang="en-US" sz="4000" dirty="0" smtClean="0"/>
            </a:br>
            <a:r>
              <a:rPr lang="en-US" sz="4000" dirty="0" err="1" smtClean="0"/>
              <a:t>Bufferless</a:t>
            </a:r>
            <a:r>
              <a:rPr lang="en-US" sz="4000" dirty="0" smtClean="0"/>
              <a:t> Deflection Router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2" y="3429000"/>
            <a:ext cx="6429420" cy="1905000"/>
          </a:xfrm>
        </p:spPr>
        <p:txBody>
          <a:bodyPr>
            <a:noAutofit/>
          </a:bodyPr>
          <a:lstStyle/>
          <a:p>
            <a:endParaRPr lang="en-US" sz="2200" b="1" dirty="0" smtClean="0"/>
          </a:p>
          <a:p>
            <a:r>
              <a:rPr lang="en-US" sz="2200" b="1" dirty="0" smtClean="0"/>
              <a:t>Chris Fallin</a:t>
            </a:r>
          </a:p>
          <a:p>
            <a:r>
              <a:rPr lang="en-US" sz="2200" dirty="0" smtClean="0"/>
              <a:t>Chris </a:t>
            </a:r>
            <a:r>
              <a:rPr lang="en-US" sz="2200" dirty="0" err="1" smtClean="0"/>
              <a:t>Craik</a:t>
            </a:r>
            <a:endParaRPr lang="en-US" sz="2200" dirty="0" smtClean="0"/>
          </a:p>
          <a:p>
            <a:r>
              <a:rPr lang="en-US" sz="2200" dirty="0" err="1" smtClean="0"/>
              <a:t>Onur</a:t>
            </a:r>
            <a:r>
              <a:rPr lang="en-US" sz="2200" dirty="0" smtClean="0"/>
              <a:t> </a:t>
            </a:r>
            <a:r>
              <a:rPr lang="en-US" sz="2200" dirty="0" err="1" smtClean="0"/>
              <a:t>Mutlu</a:t>
            </a:r>
            <a:endParaRPr lang="en-US" sz="2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0760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High Network Loads?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5339680"/>
          </a:xfrm>
        </p:spPr>
        <p:txBody>
          <a:bodyPr/>
          <a:lstStyle/>
          <a:p>
            <a:r>
              <a:rPr lang="en-US" dirty="0" smtClean="0"/>
              <a:t>Recall, our goal is to </a:t>
            </a:r>
            <a:r>
              <a:rPr lang="en-US" dirty="0" smtClean="0">
                <a:solidFill>
                  <a:srgbClr val="FF0000"/>
                </a:solidFill>
              </a:rPr>
              <a:t>enable </a:t>
            </a:r>
            <a:r>
              <a:rPr lang="en-US" dirty="0" err="1" smtClean="0">
                <a:solidFill>
                  <a:srgbClr val="FF0000"/>
                </a:solidFill>
              </a:rPr>
              <a:t>bufferless</a:t>
            </a:r>
            <a:r>
              <a:rPr lang="en-US" dirty="0" smtClean="0">
                <a:solidFill>
                  <a:srgbClr val="FF0000"/>
                </a:solidFill>
              </a:rPr>
              <a:t> deflection routing as a compelling design point</a:t>
            </a:r>
            <a:r>
              <a:rPr lang="en-US" dirty="0" smtClean="0"/>
              <a:t>. This is orthogonal to the question of spanning the whole spectrum.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performance under very high workload intensity is important, </a:t>
            </a:r>
            <a:r>
              <a:rPr lang="en-US" b="1" dirty="0" smtClean="0"/>
              <a:t>hybrid solutions</a:t>
            </a:r>
            <a:r>
              <a:rPr lang="en-US" dirty="0" smtClean="0"/>
              <a:t> (e.g., AFC [Jafri10]) can be used to enable buffers selectively. </a:t>
            </a:r>
            <a:r>
              <a:rPr lang="en-US" b="1" dirty="0" smtClean="0"/>
              <a:t>Congestion control</a:t>
            </a:r>
            <a:r>
              <a:rPr lang="en-US" dirty="0" smtClean="0"/>
              <a:t> might also be used.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Any system that incorporates </a:t>
            </a:r>
            <a:r>
              <a:rPr lang="en-US" dirty="0" err="1" smtClean="0"/>
              <a:t>bufferless</a:t>
            </a:r>
            <a:r>
              <a:rPr lang="en-US" dirty="0" smtClean="0"/>
              <a:t> deflection routing at lower load points benefits from CHIPPER’s contributions.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AC7BA1-BEA2-40AF-9056-44DC8C985687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145695" y="582710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602895" y="3657600"/>
            <a:ext cx="340705" cy="340705"/>
          </a:xfrm>
          <a:prstGeom prst="rect">
            <a:avLst/>
          </a:prstGeom>
          <a:solidFill>
            <a:srgbClr val="000000">
              <a:alpha val="32157"/>
            </a:srgb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Bufferless</a:t>
            </a:r>
            <a:r>
              <a:rPr lang="en-US" dirty="0" smtClean="0"/>
              <a:t> Deflection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763000" cy="920080"/>
          </a:xfrm>
        </p:spPr>
        <p:txBody>
          <a:bodyPr/>
          <a:lstStyle/>
          <a:p>
            <a:r>
              <a:rPr lang="en-US" b="1" dirty="0" smtClean="0">
                <a:sym typeface="Wingdings" pitchFamily="2" charset="2"/>
              </a:rPr>
              <a:t>Key idea</a:t>
            </a:r>
            <a:r>
              <a:rPr lang="en-US" dirty="0" smtClean="0">
                <a:sym typeface="Wingdings" pitchFamily="2" charset="2"/>
              </a:rPr>
              <a:t>: Packets are never buffered in the network. When two packets contend for the same link, one is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deflected.</a:t>
            </a:r>
            <a:endParaRPr lang="en-US" b="1" dirty="0" smtClean="0">
              <a:solidFill>
                <a:srgbClr val="FF0000"/>
              </a:solidFill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1864705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02895" y="1864705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355495" y="1864705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3657600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02895" y="3657600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55495" y="3657600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5446105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602895" y="5446105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355495" y="5446105"/>
            <a:ext cx="340705" cy="340705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8" idx="2"/>
            <a:endCxn id="11" idx="0"/>
          </p:cNvCxnSpPr>
          <p:nvPr/>
        </p:nvCxnSpPr>
        <p:spPr>
          <a:xfrm rot="5400000">
            <a:off x="3256453" y="4722205"/>
            <a:ext cx="1447800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2"/>
            <a:endCxn id="12" idx="0"/>
          </p:cNvCxnSpPr>
          <p:nvPr/>
        </p:nvCxnSpPr>
        <p:spPr>
          <a:xfrm rot="5400000">
            <a:off x="5049348" y="4722205"/>
            <a:ext cx="1447800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  <a:endCxn id="13" idx="0"/>
          </p:cNvCxnSpPr>
          <p:nvPr/>
        </p:nvCxnSpPr>
        <p:spPr>
          <a:xfrm rot="5400000">
            <a:off x="6801948" y="4722205"/>
            <a:ext cx="1447800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0" idx="0"/>
          </p:cNvCxnSpPr>
          <p:nvPr/>
        </p:nvCxnSpPr>
        <p:spPr>
          <a:xfrm rot="5400000">
            <a:off x="6799753" y="2931505"/>
            <a:ext cx="1452190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2"/>
            <a:endCxn id="9" idx="0"/>
          </p:cNvCxnSpPr>
          <p:nvPr/>
        </p:nvCxnSpPr>
        <p:spPr>
          <a:xfrm rot="5400000">
            <a:off x="5047153" y="2931505"/>
            <a:ext cx="1452190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2"/>
            <a:endCxn id="8" idx="0"/>
          </p:cNvCxnSpPr>
          <p:nvPr/>
        </p:nvCxnSpPr>
        <p:spPr>
          <a:xfrm rot="5400000">
            <a:off x="3254258" y="2931505"/>
            <a:ext cx="1452190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1"/>
            <a:endCxn id="5" idx="3"/>
          </p:cNvCxnSpPr>
          <p:nvPr/>
        </p:nvCxnSpPr>
        <p:spPr>
          <a:xfrm rot="10800000">
            <a:off x="4150705" y="2035058"/>
            <a:ext cx="1452190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1"/>
            <a:endCxn id="6" idx="3"/>
          </p:cNvCxnSpPr>
          <p:nvPr/>
        </p:nvCxnSpPr>
        <p:spPr>
          <a:xfrm rot="10800000">
            <a:off x="5943601" y="2035058"/>
            <a:ext cx="1411895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1"/>
            <a:endCxn id="8" idx="3"/>
          </p:cNvCxnSpPr>
          <p:nvPr/>
        </p:nvCxnSpPr>
        <p:spPr>
          <a:xfrm rot="10800000">
            <a:off x="4150705" y="3827953"/>
            <a:ext cx="1452190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1"/>
            <a:endCxn id="9" idx="3"/>
          </p:cNvCxnSpPr>
          <p:nvPr/>
        </p:nvCxnSpPr>
        <p:spPr>
          <a:xfrm rot="10800000">
            <a:off x="5943601" y="3827953"/>
            <a:ext cx="1411895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1"/>
            <a:endCxn id="11" idx="3"/>
          </p:cNvCxnSpPr>
          <p:nvPr/>
        </p:nvCxnSpPr>
        <p:spPr>
          <a:xfrm rot="10800000">
            <a:off x="4150705" y="5616458"/>
            <a:ext cx="1452190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3" idx="1"/>
            <a:endCxn id="12" idx="3"/>
          </p:cNvCxnSpPr>
          <p:nvPr/>
        </p:nvCxnSpPr>
        <p:spPr>
          <a:xfrm rot="10800000">
            <a:off x="5943601" y="5616458"/>
            <a:ext cx="1411895" cy="15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4267200" y="3598249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16200000">
            <a:off x="5705476" y="2131402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16200000">
            <a:off x="5705476" y="3283925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5334000" y="3598249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rot="16200000">
            <a:off x="5705476" y="3960201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6019800" y="3598252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7086600" y="3617302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 rot="5400000">
            <a:off x="7458076" y="3960201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 rot="5400000">
            <a:off x="7458073" y="5103201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6248400" y="5408002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7134225" y="5417527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 rot="16200000">
            <a:off x="5705476" y="4798402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/>
          <p:cNvSpPr/>
          <p:nvPr/>
        </p:nvSpPr>
        <p:spPr>
          <a:xfrm flipH="1" flipV="1">
            <a:off x="5715000" y="3341077"/>
            <a:ext cx="533400" cy="533400"/>
          </a:xfrm>
          <a:prstGeom prst="arc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c 68"/>
          <p:cNvSpPr/>
          <p:nvPr/>
        </p:nvSpPr>
        <p:spPr>
          <a:xfrm>
            <a:off x="5257800" y="3798277"/>
            <a:ext cx="533400" cy="533400"/>
          </a:xfrm>
          <a:prstGeom prst="arc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450495" y="5293705"/>
            <a:ext cx="609600" cy="6096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304800" y="4267200"/>
            <a:ext cx="8534400" cy="1905000"/>
            <a:chOff x="-7772400" y="5507737"/>
            <a:chExt cx="8534400" cy="2209800"/>
          </a:xfrm>
        </p:grpSpPr>
        <p:sp>
          <p:nvSpPr>
            <p:cNvPr id="71" name="Rounded Rectangle 70"/>
            <p:cNvSpPr/>
            <p:nvPr/>
          </p:nvSpPr>
          <p:spPr>
            <a:xfrm>
              <a:off x="-7772400" y="5507737"/>
              <a:ext cx="8534400" cy="22098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-7696200" y="5583936"/>
              <a:ext cx="8077200" cy="185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Wingdings" pitchFamily="2" charset="2"/>
                </a:rPr>
                <a:t>C </a:t>
              </a:r>
              <a:r>
                <a:rPr lang="en-US" sz="3200" dirty="0" smtClean="0"/>
                <a:t>No buffers </a:t>
              </a:r>
              <a:r>
                <a:rPr lang="en-US" sz="2800" dirty="0" smtClean="0">
                  <a:sym typeface="Wingdings" pitchFamily="2" charset="2"/>
                </a:rPr>
                <a:t></a:t>
              </a:r>
              <a:r>
                <a:rPr lang="en-US" sz="3200" dirty="0" smtClean="0">
                  <a:sym typeface="Wingdings" pitchFamily="2" charset="2"/>
                </a:rPr>
                <a:t> </a:t>
              </a:r>
              <a:r>
                <a:rPr lang="en-US" sz="3000" dirty="0" smtClean="0">
                  <a:sym typeface="Wingdings" pitchFamily="2" charset="2"/>
                </a:rPr>
                <a:t>lower power, smaller area</a:t>
              </a:r>
            </a:p>
            <a:p>
              <a:endParaRPr lang="en-US" dirty="0" smtClean="0">
                <a:sym typeface="Wingdings" pitchFamily="2" charset="2"/>
              </a:endParaRPr>
            </a:p>
            <a:p>
              <a:r>
                <a:rPr lang="en-US" sz="4000" dirty="0" smtClean="0">
                  <a:latin typeface="Wingdings" pitchFamily="2" charset="2"/>
                </a:rPr>
                <a:t>C </a:t>
              </a:r>
              <a:r>
                <a:rPr lang="en-US" sz="3200" dirty="0" smtClean="0">
                  <a:sym typeface="Wingdings" pitchFamily="2" charset="2"/>
                </a:rPr>
                <a:t>Conceptually simple</a:t>
              </a:r>
              <a:endParaRPr lang="en-US" sz="32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52400" y="2286000"/>
            <a:ext cx="3682098" cy="1107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200" dirty="0" smtClean="0"/>
              <a:t>New traffic can be </a:t>
            </a:r>
            <a:r>
              <a:rPr lang="en-US" sz="2200" b="1" dirty="0" smtClean="0"/>
              <a:t>injected</a:t>
            </a:r>
            <a:endParaRPr lang="en-US" sz="2200" dirty="0" smtClean="0"/>
          </a:p>
          <a:p>
            <a:r>
              <a:rPr lang="en-US" sz="2200" dirty="0" smtClean="0"/>
              <a:t>whenever there is a free</a:t>
            </a:r>
          </a:p>
          <a:p>
            <a:r>
              <a:rPr lang="en-US" sz="2200" dirty="0" smtClean="0"/>
              <a:t>output link.</a:t>
            </a:r>
            <a:endParaRPr lang="en-US" sz="2200" dirty="0"/>
          </a:p>
        </p:txBody>
      </p:sp>
      <p:sp>
        <p:nvSpPr>
          <p:cNvPr id="49" name="Arc 48"/>
          <p:cNvSpPr/>
          <p:nvPr/>
        </p:nvSpPr>
        <p:spPr>
          <a:xfrm>
            <a:off x="3505200" y="3124200"/>
            <a:ext cx="762000" cy="457200"/>
          </a:xfrm>
          <a:prstGeom prst="arc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6" grpId="0" animBg="1"/>
      <p:bldP spid="6" grpId="0" animBg="1"/>
      <p:bldP spid="7" grpId="0" animBg="1"/>
      <p:bldP spid="8" grpId="0" animBg="1"/>
      <p:bldP spid="9" grpId="1" animBg="1"/>
      <p:bldP spid="9" grpId="2" animBg="1"/>
      <p:bldP spid="9" grpId="3" animBg="1"/>
      <p:bldP spid="10" grpId="0" animBg="1"/>
      <p:bldP spid="11" grpId="0" animBg="1"/>
      <p:bldP spid="12" grpId="0" animBg="1"/>
      <p:bldP spid="13" grpId="0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70" grpId="0" animBg="1"/>
      <p:bldP spid="70" grpId="1" animBg="1"/>
      <p:bldP spid="69" grpId="0" animBg="1"/>
      <p:bldP spid="69" grpId="1" animBg="1"/>
      <p:bldP spid="73" grpId="0" animBg="1"/>
      <p:bldP spid="73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>
          <a:xfrm>
            <a:off x="152400" y="3962400"/>
            <a:ext cx="1676400" cy="167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828800" y="3962400"/>
            <a:ext cx="1828800" cy="167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1295400" y="1676400"/>
            <a:ext cx="1066800" cy="838200"/>
          </a:xfrm>
          <a:prstGeom prst="roundRect">
            <a:avLst/>
          </a:prstGeom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Injection and Ejection?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62" y="857232"/>
            <a:ext cx="4338638" cy="5339680"/>
          </a:xfrm>
        </p:spPr>
        <p:txBody>
          <a:bodyPr/>
          <a:lstStyle/>
          <a:p>
            <a:r>
              <a:rPr lang="en-US" b="1" dirty="0" smtClean="0"/>
              <a:t>Local access</a:t>
            </a:r>
            <a:r>
              <a:rPr lang="en-US" dirty="0" smtClean="0"/>
              <a:t> is conceptually separate from in-network routing</a:t>
            </a:r>
          </a:p>
          <a:p>
            <a:endParaRPr lang="en-US" dirty="0" smtClean="0"/>
          </a:p>
          <a:p>
            <a:r>
              <a:rPr lang="en-US" b="1" dirty="0" smtClean="0"/>
              <a:t>Separate pipeline stage</a:t>
            </a:r>
          </a:p>
          <a:p>
            <a:pPr lvl="1">
              <a:buNone/>
            </a:pPr>
            <a:r>
              <a:rPr lang="en-US" dirty="0" smtClean="0"/>
              <a:t>(before permutation stage)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Eject locally-bound flits</a:t>
            </a:r>
          </a:p>
          <a:p>
            <a:pPr lvl="1"/>
            <a:r>
              <a:rPr lang="en-US" dirty="0" smtClean="0"/>
              <a:t>Inject queued new traffic,</a:t>
            </a:r>
          </a:p>
          <a:p>
            <a:pPr lvl="1">
              <a:buNone/>
            </a:pPr>
            <a:r>
              <a:rPr lang="en-US" dirty="0" smtClean="0"/>
              <a:t>	if there is a free slot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Ejection obeys priority rules (Golden Packet first)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40</a:t>
            </a:fld>
            <a:endParaRPr lang="en-US" altLang="en-US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303211" y="2133600"/>
            <a:ext cx="1828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523205" y="2132806"/>
            <a:ext cx="1828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818605" y="2132806"/>
            <a:ext cx="1828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369217" y="1752600"/>
            <a:ext cx="9144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664617" y="1752600"/>
            <a:ext cx="914400" cy="685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712213" y="1828800"/>
            <a:ext cx="790604" cy="572506"/>
            <a:chOff x="642910" y="4286256"/>
            <a:chExt cx="2071702" cy="1500198"/>
          </a:xfrm>
        </p:grpSpPr>
        <p:grpSp>
          <p:nvGrpSpPr>
            <p:cNvPr id="12" name="Group 33"/>
            <p:cNvGrpSpPr/>
            <p:nvPr/>
          </p:nvGrpSpPr>
          <p:grpSpPr>
            <a:xfrm>
              <a:off x="857224" y="4286256"/>
              <a:ext cx="571504" cy="571504"/>
              <a:chOff x="785786" y="4286256"/>
              <a:chExt cx="571504" cy="571504"/>
            </a:xfrm>
          </p:grpSpPr>
          <p:sp>
            <p:nvSpPr>
              <p:cNvPr id="57" name="Rectangle 24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34"/>
            <p:cNvGrpSpPr/>
            <p:nvPr/>
          </p:nvGrpSpPr>
          <p:grpSpPr>
            <a:xfrm>
              <a:off x="1928794" y="4286256"/>
              <a:ext cx="571504" cy="571504"/>
              <a:chOff x="785786" y="4286256"/>
              <a:chExt cx="571504" cy="571504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40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oup 43"/>
            <p:cNvGrpSpPr/>
            <p:nvPr/>
          </p:nvGrpSpPr>
          <p:grpSpPr>
            <a:xfrm>
              <a:off x="857224" y="5214950"/>
              <a:ext cx="571504" cy="571504"/>
              <a:chOff x="785786" y="4286256"/>
              <a:chExt cx="571504" cy="57150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 52"/>
            <p:cNvGrpSpPr/>
            <p:nvPr/>
          </p:nvGrpSpPr>
          <p:grpSpPr>
            <a:xfrm>
              <a:off x="1928794" y="5214950"/>
              <a:ext cx="571504" cy="571504"/>
              <a:chOff x="785786" y="4286256"/>
              <a:chExt cx="571504" cy="571504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5786" y="4286256"/>
                <a:ext cx="571504" cy="57150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31"/>
              <p:cNvGrpSpPr/>
              <p:nvPr/>
            </p:nvGrpSpPr>
            <p:grpSpPr>
              <a:xfrm>
                <a:off x="928665" y="4358105"/>
                <a:ext cx="310520" cy="405996"/>
                <a:chOff x="2470645" y="3951797"/>
                <a:chExt cx="727859" cy="951425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2470645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2470645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16200000" flipH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rot="5400000" flipH="1" flipV="1">
                  <a:off x="2359674" y="4281126"/>
                  <a:ext cx="949801" cy="2911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980146" y="3951797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2980146" y="4901598"/>
                  <a:ext cx="218358" cy="16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oup 70"/>
            <p:cNvGrpSpPr/>
            <p:nvPr/>
          </p:nvGrpSpPr>
          <p:grpSpPr>
            <a:xfrm>
              <a:off x="1423794" y="4714719"/>
              <a:ext cx="504995" cy="660095"/>
              <a:chOff x="1478449" y="4786322"/>
              <a:chExt cx="310519" cy="405897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478449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478449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6200000" flipH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 flipH="1" flipV="1">
                <a:off x="1431106" y="4926820"/>
                <a:ext cx="405204" cy="124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695812" y="4786322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695812" y="5191526"/>
                <a:ext cx="93156" cy="6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>
              <a:off x="1428728" y="4429132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428728" y="5643578"/>
              <a:ext cx="500066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42910" y="4429132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42910" y="471488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42910" y="535782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2910" y="5643578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500298" y="4429132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00298" y="4714884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500298" y="5357826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500298" y="5643578"/>
              <a:ext cx="21431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/>
          <p:nvPr/>
        </p:nvCxnSpPr>
        <p:spPr>
          <a:xfrm rot="16200000" flipH="1">
            <a:off x="1104502" y="3314303"/>
            <a:ext cx="1142206" cy="15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1522809" y="3275409"/>
            <a:ext cx="1066800" cy="238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838200" y="1905000"/>
            <a:ext cx="142876" cy="4286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981200" y="4210642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162048" y="4105870"/>
            <a:ext cx="285752" cy="571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447800" y="4105870"/>
            <a:ext cx="285752" cy="571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1924048" y="4105870"/>
            <a:ext cx="285752" cy="571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2209800" y="4105870"/>
            <a:ext cx="285752" cy="571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04800" y="47244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ejection into</a:t>
            </a:r>
          </a:p>
          <a:p>
            <a:r>
              <a:rPr lang="en-US" dirty="0" smtClean="0"/>
              <a:t>reassembly buffers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981200" y="4800600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injection from</a:t>
            </a:r>
          </a:p>
          <a:p>
            <a:r>
              <a:rPr lang="en-US" dirty="0" smtClean="0"/>
              <a:t>FIFO queue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2514600" y="4114800"/>
            <a:ext cx="285752" cy="571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2819400" y="4114800"/>
            <a:ext cx="285752" cy="571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857248" y="4114800"/>
            <a:ext cx="285752" cy="571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552448" y="4114800"/>
            <a:ext cx="285752" cy="5715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85 0.00208 L 0.07552 0.00208 " pathEditMode="relative" ptsTypes="AA">
                                      <p:cBhvr>
                                        <p:cTn id="5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52 0.00208 L 0.07552 0.3354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0.00052 -0.3118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31181 L 0.05885 -0.3118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85 -0.31181 L 0.21718 -0.3715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7" grpId="0" animBg="1"/>
      <p:bldP spid="86" grpId="0" animBg="1"/>
      <p:bldP spid="9" grpId="0" animBg="1"/>
      <p:bldP spid="10" grpId="0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0" grpId="3" animBg="1"/>
      <p:bldP spid="74" grpId="0" animBg="1"/>
      <p:bldP spid="75" grpId="0" animBg="1"/>
      <p:bldP spid="76" grpId="0" animBg="1"/>
      <p:bldP spid="77" grpId="0" animBg="1"/>
      <p:bldP spid="78" grpId="0"/>
      <p:bldP spid="79" grpId="0"/>
      <p:bldP spid="80" grpId="0" animBg="1"/>
      <p:bldP spid="81" grpId="0" animBg="1"/>
      <p:bldP spid="82" grpId="0" animBg="1"/>
      <p:bldP spid="8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 MSHRs as Reassembly Buffers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86" name="Rectangle 85"/>
          <p:cNvSpPr/>
          <p:nvPr/>
        </p:nvSpPr>
        <p:spPr>
          <a:xfrm>
            <a:off x="304800" y="2438400"/>
            <a:ext cx="2438400" cy="30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04800" y="2438400"/>
            <a:ext cx="2438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04800" y="2819400"/>
            <a:ext cx="2438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4800" y="3200400"/>
            <a:ext cx="2438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04800" y="3581400"/>
            <a:ext cx="2438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04800" y="3962400"/>
            <a:ext cx="2438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04800" y="4343400"/>
            <a:ext cx="2438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04800" y="4724400"/>
            <a:ext cx="2438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04800" y="5105400"/>
            <a:ext cx="24384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533400" y="1600200"/>
            <a:ext cx="1986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Outstanding</a:t>
            </a:r>
          </a:p>
          <a:p>
            <a:pPr algn="ctr"/>
            <a:r>
              <a:rPr lang="en-US" sz="2400" dirty="0" smtClean="0"/>
              <a:t>Cache Misses</a:t>
            </a:r>
            <a:endParaRPr lang="en-US" sz="2400" dirty="0"/>
          </a:p>
        </p:txBody>
      </p:sp>
      <p:sp>
        <p:nvSpPr>
          <p:cNvPr id="128" name="Rectangle 127"/>
          <p:cNvSpPr/>
          <p:nvPr/>
        </p:nvSpPr>
        <p:spPr>
          <a:xfrm>
            <a:off x="3200400" y="1524000"/>
            <a:ext cx="5715000" cy="762000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3352800" y="1066800"/>
            <a:ext cx="534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Miss Status Handling Register (MSHR)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rot="5400000">
            <a:off x="4039394" y="1904206"/>
            <a:ext cx="762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5410994" y="1904206"/>
            <a:ext cx="762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276600" y="1688068"/>
            <a:ext cx="9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Pending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492703" y="1688068"/>
            <a:ext cx="129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Block 0x3C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rot="5400000">
            <a:off x="6249194" y="1904206"/>
            <a:ext cx="762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5400000">
            <a:off x="7011194" y="1904206"/>
            <a:ext cx="762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5400000">
            <a:off x="7773194" y="1904206"/>
            <a:ext cx="762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Left Brace 151"/>
          <p:cNvSpPr/>
          <p:nvPr/>
        </p:nvSpPr>
        <p:spPr>
          <a:xfrm rot="16200000">
            <a:off x="7200900" y="1028700"/>
            <a:ext cx="304800" cy="3124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6388569" y="2971800"/>
            <a:ext cx="1993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Data Buffer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54" name="Left Brace 153"/>
          <p:cNvSpPr/>
          <p:nvPr/>
        </p:nvSpPr>
        <p:spPr>
          <a:xfrm rot="16200000">
            <a:off x="4953000" y="1981200"/>
            <a:ext cx="304800" cy="1219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Left Brace 154"/>
          <p:cNvSpPr/>
          <p:nvPr/>
        </p:nvSpPr>
        <p:spPr>
          <a:xfrm rot="16200000">
            <a:off x="3657600" y="1981200"/>
            <a:ext cx="304800" cy="1219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3276600" y="3019425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Status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535600" y="3024485"/>
            <a:ext cx="1255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Address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00400" y="4114800"/>
            <a:ext cx="5562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Reassembly buffering for “</a:t>
            </a:r>
            <a:r>
              <a:rPr lang="en-US" sz="2800" dirty="0" smtClean="0">
                <a:solidFill>
                  <a:srgbClr val="0070C0"/>
                </a:solidFill>
              </a:rPr>
              <a:t>free</a:t>
            </a:r>
            <a:r>
              <a:rPr lang="en-US" sz="2800" dirty="0" smtClean="0"/>
              <a:t>”</a:t>
            </a:r>
          </a:p>
          <a:p>
            <a:endParaRPr lang="en-US" sz="2800" dirty="0" smtClean="0"/>
          </a:p>
          <a:p>
            <a:pPr>
              <a:buFont typeface="Wingdings"/>
              <a:buChar char="à"/>
            </a:pPr>
            <a:r>
              <a:rPr lang="en-US" sz="2800" dirty="0" smtClean="0">
                <a:solidFill>
                  <a:srgbClr val="3B812F"/>
                </a:solidFill>
                <a:sym typeface="Wingdings" pitchFamily="2" charset="2"/>
              </a:rPr>
              <a:t>A truly </a:t>
            </a:r>
            <a:r>
              <a:rPr lang="en-US" sz="2800" dirty="0" err="1" smtClean="0">
                <a:solidFill>
                  <a:srgbClr val="3B812F"/>
                </a:solidFill>
                <a:sym typeface="Wingdings" pitchFamily="2" charset="2"/>
              </a:rPr>
              <a:t>bufferless</a:t>
            </a:r>
            <a:r>
              <a:rPr lang="en-US" sz="2800" dirty="0" smtClean="0">
                <a:solidFill>
                  <a:srgbClr val="3B812F"/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rgbClr val="3B812F"/>
                </a:solidFill>
                <a:sym typeface="Wingdings" pitchFamily="2" charset="2"/>
              </a:rPr>
              <a:t>NoC</a:t>
            </a:r>
            <a:r>
              <a:rPr lang="en-US" sz="2800" dirty="0" smtClean="0">
                <a:solidFill>
                  <a:srgbClr val="3B812F"/>
                </a:solidFill>
                <a:sym typeface="Wingdings" pitchFamily="2" charset="2"/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766E-6 L 0.51666 -0.1165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00" y="-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128" grpId="0" animBg="1"/>
      <p:bldP spid="136" grpId="0"/>
      <p:bldP spid="147" grpId="0"/>
      <p:bldP spid="148" grpId="0"/>
      <p:bldP spid="152" grpId="0" animBg="1"/>
      <p:bldP spid="153" grpId="0"/>
      <p:bldP spid="154" grpId="0" animBg="1"/>
      <p:bldP spid="155" grpId="0" animBg="1"/>
      <p:bldP spid="156" grpId="0"/>
      <p:bldP spid="157" grpId="0"/>
      <p:bldP spid="15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Packet vs. Golden Flit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actually </a:t>
            </a:r>
            <a:r>
              <a:rPr lang="en-US" b="1" dirty="0" smtClean="0"/>
              <a:t>Golden Packet</a:t>
            </a:r>
            <a:r>
              <a:rPr lang="en-US" dirty="0" smtClean="0"/>
              <a:t>, not </a:t>
            </a:r>
            <a:r>
              <a:rPr lang="en-US" b="1" dirty="0" smtClean="0"/>
              <a:t>Golden Flit</a:t>
            </a:r>
            <a:endParaRPr lang="en-US" dirty="0" smtClean="0"/>
          </a:p>
          <a:p>
            <a:r>
              <a:rPr lang="en-US" dirty="0" smtClean="0"/>
              <a:t>Within the Golden Packet, each arbiter breaks ties with </a:t>
            </a:r>
            <a:r>
              <a:rPr lang="en-US" b="1" dirty="0" smtClean="0"/>
              <a:t>flit sequence numbers</a:t>
            </a:r>
          </a:p>
          <a:p>
            <a:endParaRPr lang="en-US" b="1" dirty="0" smtClean="0"/>
          </a:p>
          <a:p>
            <a:r>
              <a:rPr lang="en-US" b="1" dirty="0" smtClean="0"/>
              <a:t>Rare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Packet golden when injected: its flits never meet each other.</a:t>
            </a:r>
          </a:p>
          <a:p>
            <a:pPr lvl="1"/>
            <a:r>
              <a:rPr lang="en-US" b="1" dirty="0" smtClean="0"/>
              <a:t>BUT</a:t>
            </a:r>
            <a:r>
              <a:rPr lang="en-US" dirty="0" smtClean="0"/>
              <a:t>, if it becomes golden later: flits could be anywhere, and might contend.</a:t>
            </a:r>
          </a:p>
          <a:p>
            <a:pPr marL="344487" lvl="1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419600"/>
            <a:ext cx="5016500" cy="1765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Locality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We assumed simple striping across all cache slices.</a:t>
            </a:r>
          </a:p>
          <a:p>
            <a:pPr lvl="1"/>
            <a:r>
              <a:rPr lang="en-US" dirty="0" smtClean="0"/>
              <a:t>What if data is more intelligently distributed?</a:t>
            </a:r>
          </a:p>
          <a:p>
            <a:pPr lvl="1"/>
            <a:r>
              <a:rPr lang="en-US" dirty="0" smtClean="0"/>
              <a:t>10 mixed </a:t>
            </a:r>
            <a:r>
              <a:rPr lang="en-US" dirty="0" err="1" smtClean="0"/>
              <a:t>multiprogrammed</a:t>
            </a:r>
            <a:r>
              <a:rPr lang="en-US" dirty="0" smtClean="0"/>
              <a:t> workloads, </a:t>
            </a:r>
            <a:r>
              <a:rPr lang="en-US" dirty="0" err="1" smtClean="0"/>
              <a:t>Buffered</a:t>
            </a:r>
            <a:r>
              <a:rPr lang="en-US" dirty="0" err="1" smtClean="0">
                <a:sym typeface="Wingdings" pitchFamily="2" charset="2"/>
              </a:rPr>
              <a:t>CHIPPER</a:t>
            </a:r>
            <a:r>
              <a:rPr lang="en-US" dirty="0" smtClean="0">
                <a:sym typeface="Wingdings" pitchFamily="2" charset="2"/>
              </a:rPr>
              <a:t>:</a:t>
            </a: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b="1" dirty="0" smtClean="0">
                <a:sym typeface="Wingdings" pitchFamily="2" charset="2"/>
              </a:rPr>
              <a:t>8x8 baseline</a:t>
            </a:r>
            <a:r>
              <a:rPr lang="en-US" dirty="0" smtClean="0">
                <a:sym typeface="Wingdings" pitchFamily="2" charset="2"/>
              </a:rPr>
              <a:t>: 	</a:t>
            </a:r>
            <a:r>
              <a:rPr lang="en-US" b="1" dirty="0" smtClean="0">
                <a:sym typeface="Wingdings" pitchFamily="2" charset="2"/>
              </a:rPr>
              <a:t>11.6%</a:t>
            </a:r>
            <a:r>
              <a:rPr lang="en-US" dirty="0" smtClean="0">
                <a:sym typeface="Wingdings" pitchFamily="2" charset="2"/>
              </a:rPr>
              <a:t> weighted-speedup degradation</a:t>
            </a:r>
          </a:p>
          <a:p>
            <a:pPr lvl="2"/>
            <a:r>
              <a:rPr lang="en-US" b="1" dirty="0" smtClean="0">
                <a:sym typeface="Wingdings" pitchFamily="2" charset="2"/>
              </a:rPr>
              <a:t>4x4 neighborhoods</a:t>
            </a:r>
            <a:r>
              <a:rPr lang="en-US" dirty="0" smtClean="0">
                <a:sym typeface="Wingdings" pitchFamily="2" charset="2"/>
              </a:rPr>
              <a:t>: 	</a:t>
            </a:r>
            <a:r>
              <a:rPr lang="en-US" b="1" dirty="0" smtClean="0">
                <a:sym typeface="Wingdings" pitchFamily="2" charset="2"/>
              </a:rPr>
              <a:t>6.8%</a:t>
            </a:r>
            <a:r>
              <a:rPr lang="en-US" dirty="0" smtClean="0">
                <a:sym typeface="Wingdings" pitchFamily="2" charset="2"/>
              </a:rPr>
              <a:t> degradation</a:t>
            </a:r>
          </a:p>
          <a:p>
            <a:pPr lvl="2"/>
            <a:r>
              <a:rPr lang="en-US" b="1" dirty="0" smtClean="0">
                <a:sym typeface="Wingdings" pitchFamily="2" charset="2"/>
              </a:rPr>
              <a:t>2x2 neighborhoods</a:t>
            </a:r>
            <a:r>
              <a:rPr lang="en-US" dirty="0" smtClean="0">
                <a:sym typeface="Wingdings" pitchFamily="2" charset="2"/>
              </a:rPr>
              <a:t>: 	</a:t>
            </a:r>
            <a:r>
              <a:rPr lang="en-US" b="1" dirty="0" smtClean="0">
                <a:sym typeface="Wingdings" pitchFamily="2" charset="2"/>
              </a:rPr>
              <a:t>1.1%</a:t>
            </a:r>
            <a:r>
              <a:rPr lang="en-US" dirty="0" smtClean="0">
                <a:sym typeface="Wingdings" pitchFamily="2" charset="2"/>
              </a:rPr>
              <a:t> degradation</a:t>
            </a:r>
          </a:p>
          <a:p>
            <a:pPr lvl="2"/>
            <a:endParaRPr lang="en-US" dirty="0" smtClean="0"/>
          </a:p>
          <a:p>
            <a:r>
              <a:rPr lang="en-US" b="1" dirty="0" smtClean="0"/>
              <a:t>Golden Packet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Percentage of packets that are Golden</a:t>
            </a:r>
            <a:r>
              <a:rPr lang="en-US" b="1" dirty="0" smtClean="0"/>
              <a:t>: 0.37% </a:t>
            </a:r>
            <a:r>
              <a:rPr lang="en-US" dirty="0" smtClean="0"/>
              <a:t>(0.41% max)</a:t>
            </a:r>
          </a:p>
          <a:p>
            <a:pPr lvl="1"/>
            <a:r>
              <a:rPr lang="en-US" dirty="0" smtClean="0"/>
              <a:t>Sensitivity to </a:t>
            </a:r>
            <a:r>
              <a:rPr lang="en-US" b="1" dirty="0" smtClean="0"/>
              <a:t>epoch length </a:t>
            </a:r>
            <a:r>
              <a:rPr lang="en-US" dirty="0" smtClean="0"/>
              <a:t>(8 – 8192 cycles): </a:t>
            </a:r>
            <a:r>
              <a:rPr lang="en-US" b="1" dirty="0" smtClean="0"/>
              <a:t>0.89% delta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Retransmit-Once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Requesters always opportunistically send first packet.</a:t>
            </a:r>
          </a:p>
          <a:p>
            <a:endParaRPr lang="en-US" dirty="0" smtClean="0"/>
          </a:p>
          <a:p>
            <a:r>
              <a:rPr lang="en-US" dirty="0" smtClean="0"/>
              <a:t>Response to request implies a </a:t>
            </a:r>
            <a:r>
              <a:rPr lang="en-US" dirty="0" smtClean="0">
                <a:solidFill>
                  <a:srgbClr val="0070C0"/>
                </a:solidFill>
              </a:rPr>
              <a:t>buffer reservation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receiver can’t reserve space, it </a:t>
            </a:r>
            <a:r>
              <a:rPr lang="en-US" b="1" dirty="0" smtClean="0">
                <a:solidFill>
                  <a:srgbClr val="FF0000"/>
                </a:solidFill>
              </a:rPr>
              <a:t>drops</a:t>
            </a:r>
            <a:r>
              <a:rPr lang="en-US" dirty="0" smtClean="0"/>
              <a:t> and makes a note.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When space becomes free later, </a:t>
            </a:r>
            <a:r>
              <a:rPr lang="en-US" b="1" dirty="0" smtClean="0"/>
              <a:t>reserves it</a:t>
            </a:r>
            <a:r>
              <a:rPr lang="en-US" dirty="0" smtClean="0"/>
              <a:t> and requests a </a:t>
            </a:r>
            <a:r>
              <a:rPr lang="en-US" b="1" dirty="0" smtClean="0">
                <a:solidFill>
                  <a:srgbClr val="0070C0"/>
                </a:solidFill>
              </a:rPr>
              <a:t>retransmit</a:t>
            </a:r>
            <a:r>
              <a:rPr lang="en-US" dirty="0" smtClean="0"/>
              <a:t>. </a:t>
            </a:r>
            <a:r>
              <a:rPr lang="en-US" dirty="0" smtClean="0">
                <a:sym typeface="Wingdings" pitchFamily="2" charset="2"/>
              </a:rPr>
              <a:t> only </a:t>
            </a:r>
            <a:r>
              <a:rPr lang="en-US" b="1" dirty="0" smtClean="0">
                <a:solidFill>
                  <a:srgbClr val="3B812F"/>
                </a:solidFill>
                <a:sym typeface="Wingdings" pitchFamily="2" charset="2"/>
              </a:rPr>
              <a:t>one retransmit</a:t>
            </a:r>
            <a:r>
              <a:rPr lang="en-US" dirty="0" smtClean="0">
                <a:solidFill>
                  <a:srgbClr val="3B812F"/>
                </a:solidFill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necessary!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Beyond this point, reassembly buffer is reserved until requester releases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81000" y="3657600"/>
            <a:ext cx="1905000" cy="2362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791200" y="3657600"/>
            <a:ext cx="2971800" cy="2362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Retransmit-Once: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62880"/>
          </a:xfrm>
        </p:spPr>
        <p:txBody>
          <a:bodyPr/>
          <a:lstStyle/>
          <a:p>
            <a:pPr marL="0" lvl="0" indent="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200" kern="1200" dirty="0" smtClean="0">
                <a:solidFill>
                  <a:srgbClr val="000000"/>
                </a:solidFill>
              </a:rPr>
              <a:t>Example: </a:t>
            </a:r>
            <a:r>
              <a:rPr lang="en-US" sz="2200" i="1" kern="1200" dirty="0" smtClean="0">
                <a:solidFill>
                  <a:srgbClr val="000000"/>
                </a:solidFill>
              </a:rPr>
              <a:t>(Core to L2): </a:t>
            </a:r>
            <a:r>
              <a:rPr lang="en-US" sz="2200" b="1" kern="1200" dirty="0" smtClean="0">
                <a:solidFill>
                  <a:srgbClr val="000000"/>
                </a:solidFill>
              </a:rPr>
              <a:t>Request </a:t>
            </a:r>
            <a:r>
              <a:rPr lang="en-US" sz="2200" b="1" kern="1200" dirty="0" smtClean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2200" b="1" kern="1200" dirty="0" smtClean="0">
                <a:solidFill>
                  <a:srgbClr val="000000"/>
                </a:solidFill>
              </a:rPr>
              <a:t> Response </a:t>
            </a:r>
            <a:r>
              <a:rPr lang="en-US" sz="2200" b="1" kern="1200" dirty="0" smtClean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2200" b="1" kern="1200" dirty="0" err="1" smtClean="0">
                <a:solidFill>
                  <a:srgbClr val="000000"/>
                </a:solidFill>
              </a:rPr>
              <a:t>Writeback</a:t>
            </a:r>
            <a:endParaRPr lang="en-US" sz="2200" b="1" kern="1200" dirty="0" smtClean="0">
              <a:solidFill>
                <a:srgbClr val="000000"/>
              </a:solidFill>
            </a:endParaRPr>
          </a:p>
          <a:p>
            <a:endParaRPr lang="en-US" b="1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45</a:t>
            </a:fld>
            <a:endParaRPr lang="en-US" altLang="en-US"/>
          </a:p>
        </p:txBody>
      </p:sp>
      <p:grpSp>
        <p:nvGrpSpPr>
          <p:cNvPr id="5" name="Group 36"/>
          <p:cNvGrpSpPr/>
          <p:nvPr/>
        </p:nvGrpSpPr>
        <p:grpSpPr>
          <a:xfrm rot="16200000">
            <a:off x="5908198" y="4752972"/>
            <a:ext cx="1200152" cy="571504"/>
            <a:chOff x="1371600" y="1676400"/>
            <a:chExt cx="1200152" cy="571504"/>
          </a:xfrm>
        </p:grpSpPr>
        <p:sp>
          <p:nvSpPr>
            <p:cNvPr id="38" name="Rounded Rectangle 37"/>
            <p:cNvSpPr/>
            <p:nvPr/>
          </p:nvSpPr>
          <p:spPr>
            <a:xfrm>
              <a:off x="13716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6764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9812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2860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ounded Rectangle 41"/>
          <p:cNvSpPr/>
          <p:nvPr/>
        </p:nvSpPr>
        <p:spPr>
          <a:xfrm rot="5400000">
            <a:off x="6441598" y="4371972"/>
            <a:ext cx="142876" cy="428628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 rot="5400000">
            <a:off x="6441598" y="4981572"/>
            <a:ext cx="142876" cy="428628"/>
          </a:xfrm>
          <a:prstGeom prst="roundRect">
            <a:avLst/>
          </a:prstGeom>
          <a:solidFill>
            <a:srgbClr val="002060"/>
          </a:solidFill>
          <a:ln>
            <a:solidFill>
              <a:srgbClr val="05004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 rot="5400000">
            <a:off x="6441598" y="5286372"/>
            <a:ext cx="142876" cy="428628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391400" y="5105400"/>
            <a:ext cx="1384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Reassembly</a:t>
            </a:r>
          </a:p>
          <a:p>
            <a:pPr algn="ctr"/>
            <a:r>
              <a:rPr lang="en-US" dirty="0" smtClean="0"/>
              <a:t>Buffers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272803" y="5276848"/>
            <a:ext cx="609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 rot="5400000">
            <a:off x="6432601" y="4667248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21"/>
          <p:cNvGrpSpPr/>
          <p:nvPr/>
        </p:nvGrpSpPr>
        <p:grpSpPr>
          <a:xfrm rot="16200000">
            <a:off x="6480229" y="4752972"/>
            <a:ext cx="1200152" cy="571504"/>
            <a:chOff x="1371600" y="1676400"/>
            <a:chExt cx="1200152" cy="571504"/>
          </a:xfrm>
        </p:grpSpPr>
        <p:sp>
          <p:nvSpPr>
            <p:cNvPr id="34" name="Rounded Rectangle 33"/>
            <p:cNvSpPr/>
            <p:nvPr/>
          </p:nvSpPr>
          <p:spPr>
            <a:xfrm>
              <a:off x="13716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6764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9812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286000" y="1676400"/>
              <a:ext cx="285752" cy="57150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09600" y="4648200"/>
            <a:ext cx="160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Request State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572000" y="4191000"/>
            <a:ext cx="127823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Retransmit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3816" y="3657600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Sender</a:t>
            </a:r>
          </a:p>
          <a:p>
            <a:pPr algn="ctr"/>
            <a:r>
              <a:rPr lang="en-US" dirty="0" smtClean="0"/>
              <a:t>Node 0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 rot="5400000">
            <a:off x="7000876" y="5295899"/>
            <a:ext cx="142876" cy="428628"/>
          </a:xfrm>
          <a:prstGeom prst="roundRect">
            <a:avLst/>
          </a:prstGeom>
          <a:solidFill>
            <a:srgbClr val="00B0F0">
              <a:alpha val="23922"/>
            </a:srgb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 rot="5400000">
            <a:off x="7000876" y="4362449"/>
            <a:ext cx="142876" cy="428628"/>
          </a:xfrm>
          <a:prstGeom prst="roundRect">
            <a:avLst/>
          </a:prstGeom>
          <a:solidFill>
            <a:srgbClr val="3B812F">
              <a:alpha val="27059"/>
            </a:srgbClr>
          </a:solidFill>
          <a:ln>
            <a:solidFill>
              <a:schemeClr val="tx2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 rot="5400000">
            <a:off x="7000876" y="4667249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rot="5400000">
            <a:off x="7000876" y="4667248"/>
            <a:ext cx="142876" cy="428628"/>
          </a:xfrm>
          <a:prstGeom prst="roundRect">
            <a:avLst/>
          </a:prstGeom>
          <a:solidFill>
            <a:srgbClr val="C00000">
              <a:alpha val="27059"/>
            </a:srgbClr>
          </a:solidFill>
          <a:ln>
            <a:solidFill>
              <a:srgbClr val="8C0000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 rot="5400000">
            <a:off x="7000876" y="4981574"/>
            <a:ext cx="142876" cy="428628"/>
          </a:xfrm>
          <a:prstGeom prst="roundRect">
            <a:avLst/>
          </a:prstGeom>
          <a:solidFill>
            <a:srgbClr val="002060">
              <a:alpha val="27059"/>
            </a:srgbClr>
          </a:solidFill>
          <a:ln>
            <a:solidFill>
              <a:srgbClr val="050048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 rot="5400000">
            <a:off x="4333876" y="3438524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 rot="5400000">
            <a:off x="1590676" y="5038724"/>
            <a:ext cx="142876" cy="42862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019171" y="5105400"/>
            <a:ext cx="1181104" cy="3048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1019178" y="5443541"/>
            <a:ext cx="1181104" cy="30480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096000" y="3276600"/>
            <a:ext cx="253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Pending: Node 0 </a:t>
            </a:r>
            <a:r>
              <a:rPr lang="en-US" dirty="0" err="1" smtClean="0">
                <a:solidFill>
                  <a:srgbClr val="FF0000"/>
                </a:solidFill>
              </a:rPr>
              <a:t>Req</a:t>
            </a:r>
            <a:r>
              <a:rPr lang="en-US" dirty="0" smtClean="0">
                <a:solidFill>
                  <a:srgbClr val="FF0000"/>
                </a:solidFill>
              </a:rPr>
              <a:t>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705600" y="3657600"/>
            <a:ext cx="104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 rot="5400000">
            <a:off x="7000884" y="4667240"/>
            <a:ext cx="142876" cy="428628"/>
          </a:xfrm>
          <a:prstGeom prst="roundRect">
            <a:avLst/>
          </a:prstGeom>
          <a:solidFill>
            <a:srgbClr val="CC9900">
              <a:alpha val="27059"/>
            </a:srgbClr>
          </a:solidFill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 rot="5400000">
            <a:off x="6431761" y="4667248"/>
            <a:ext cx="142876" cy="428628"/>
          </a:xfrm>
          <a:prstGeom prst="roundRect">
            <a:avLst/>
          </a:prstGeom>
          <a:solidFill>
            <a:srgbClr val="CC9900">
              <a:alpha val="27059"/>
            </a:srgbClr>
          </a:solidFill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322673" y="4681541"/>
            <a:ext cx="11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Reserved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66800" y="5181600"/>
            <a:ext cx="2286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 rot="5400000">
            <a:off x="1743076" y="5038724"/>
            <a:ext cx="142876" cy="42862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 rot="5400000">
            <a:off x="5095876" y="4352924"/>
            <a:ext cx="142876" cy="88582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 rot="5400000">
            <a:off x="1590676" y="4810124"/>
            <a:ext cx="142876" cy="88582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62000" y="1300877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Send packet: Request</a:t>
            </a:r>
          </a:p>
          <a:p>
            <a:pPr marL="342900" indent="-342900">
              <a:buAutoNum type="arabicPeriod"/>
            </a:pPr>
            <a:r>
              <a:rPr lang="en-US" dirty="0" smtClean="0"/>
              <a:t>Drop (buffers full)</a:t>
            </a:r>
          </a:p>
          <a:p>
            <a:pPr marL="342900" indent="-342900">
              <a:buAutoNum type="arabicPeriod"/>
            </a:pPr>
            <a:r>
              <a:rPr lang="en-US" dirty="0" smtClean="0"/>
              <a:t>Other packet completes</a:t>
            </a:r>
          </a:p>
          <a:p>
            <a:pPr marL="342900" indent="-342900">
              <a:buAutoNum type="arabicPeriod"/>
            </a:pPr>
            <a:r>
              <a:rPr lang="en-US" dirty="0" smtClean="0"/>
              <a:t>Receiver reserves space</a:t>
            </a:r>
          </a:p>
          <a:p>
            <a:pPr marL="342900" indent="-342900">
              <a:buAutoNum type="arabicPeriod"/>
            </a:pPr>
            <a:r>
              <a:rPr lang="en-US" dirty="0" smtClean="0"/>
              <a:t>Send Retransmit packet</a:t>
            </a:r>
          </a:p>
          <a:p>
            <a:pPr marL="342900" indent="-342900">
              <a:buAutoNum type="arabicPeriod"/>
            </a:pPr>
            <a:r>
              <a:rPr lang="en-US" dirty="0" smtClean="0"/>
              <a:t>Sender regenerates request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response</a:t>
            </a:r>
          </a:p>
          <a:p>
            <a:pPr marL="342900" indent="-342900">
              <a:buAutoNum type="arabicPeriod"/>
            </a:pPr>
            <a:r>
              <a:rPr lang="en-US" dirty="0" smtClean="0"/>
              <a:t>Dirty </a:t>
            </a:r>
            <a:r>
              <a:rPr lang="en-US" dirty="0" err="1" smtClean="0"/>
              <a:t>writeback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28600" y="1447800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28600" y="1752600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28600" y="2057400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28600" y="2286000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28600" y="2589212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28600" y="2819400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28600" y="3122612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28600" y="3427412"/>
            <a:ext cx="533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3599 -0.0548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9 -0.05486 L 0.3599 0.1784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0.2849 0.1784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-0.33681 0.05093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0.51302 -0.05301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-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0069 L -0.38333 0.06667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5599 -0.05486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57" grpId="1" animBg="1"/>
      <p:bldP spid="57" grpId="2" animBg="1"/>
      <p:bldP spid="36" grpId="0" animBg="1"/>
      <p:bldP spid="36" grpId="1" animBg="1"/>
      <p:bldP spid="36" grpId="2" animBg="1"/>
      <p:bldP spid="58" grpId="0" animBg="1"/>
      <p:bldP spid="65" grpId="0" animBg="1"/>
      <p:bldP spid="65" grpId="1" animBg="1"/>
      <p:bldP spid="65" grpId="2" animBg="1"/>
      <p:bldP spid="51" grpId="0" animBg="1"/>
      <p:bldP spid="51" grpId="1" animBg="1"/>
      <p:bldP spid="51" grpId="2" animBg="1"/>
      <p:bldP spid="51" grpId="3" animBg="1"/>
      <p:bldP spid="70" grpId="0"/>
      <p:bldP spid="70" grpId="1"/>
      <p:bldP spid="72" grpId="0" animBg="1"/>
      <p:bldP spid="72" grpId="1" animBg="1"/>
      <p:bldP spid="73" grpId="0" animBg="1"/>
      <p:bldP spid="73" grpId="1" animBg="1"/>
      <p:bldP spid="74" grpId="0"/>
      <p:bldP spid="74" grpId="1"/>
      <p:bldP spid="75" grpId="0" animBg="1"/>
      <p:bldP spid="75" grpId="1" animBg="1"/>
      <p:bldP spid="76" grpId="0" animBg="1"/>
      <p:bldP spid="76" grpId="2" animBg="1"/>
      <p:bldP spid="76" grpId="3" animBg="1"/>
      <p:bldP spid="77" grpId="0" animBg="1"/>
      <p:bldP spid="77" grpId="1" animBg="1"/>
      <p:bldP spid="77" grpId="2" animBg="1"/>
      <p:bldP spid="80" grpId="0" animBg="1"/>
      <p:bldP spid="80" grpId="1" animBg="1"/>
      <p:bldP spid="80" grpId="2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Retransmit-Once: Multiple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6" y="914400"/>
            <a:ext cx="5958974" cy="51188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516726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Retransmit-Once: Multiple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96" y="1587500"/>
            <a:ext cx="6125604" cy="3670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2188030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for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23126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343400"/>
            <a:ext cx="4063042" cy="1371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918915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Workload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49</a:t>
            </a:fld>
            <a:endParaRPr lang="en-US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89319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Problems that </a:t>
            </a:r>
            <a:r>
              <a:rPr lang="en-US" sz="3600" dirty="0" err="1" smtClean="0"/>
              <a:t>Bufferless</a:t>
            </a:r>
            <a:r>
              <a:rPr lang="en-US" sz="3600" dirty="0" smtClean="0"/>
              <a:t> Routers Must Solve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3053680"/>
          </a:xfrm>
        </p:spPr>
        <p:txBody>
          <a:bodyPr/>
          <a:lstStyle/>
          <a:p>
            <a:pPr lvl="1">
              <a:buNone/>
            </a:pPr>
            <a:r>
              <a:rPr lang="en-US" sz="2800" b="1" dirty="0" smtClean="0">
                <a:sym typeface="Wingdings" pitchFamily="2" charset="2"/>
              </a:rPr>
              <a:t>1. </a:t>
            </a:r>
            <a:r>
              <a:rPr lang="en-US" sz="2800" dirty="0" smtClean="0">
                <a:sym typeface="Wingdings" pitchFamily="2" charset="2"/>
              </a:rPr>
              <a:t>Must provide </a:t>
            </a:r>
            <a:r>
              <a:rPr lang="en-US" sz="2800" dirty="0" err="1" smtClean="0">
                <a:solidFill>
                  <a:srgbClr val="0000FF"/>
                </a:solidFill>
                <a:sym typeface="Wingdings" pitchFamily="2" charset="2"/>
              </a:rPr>
              <a:t>livelock</a:t>
            </a: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 freedom</a:t>
            </a: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sz="2400" dirty="0" smtClean="0">
                <a:sym typeface="Wingdings" pitchFamily="2" charset="2"/>
              </a:rPr>
              <a:t>	 A packet should not be deflected forever</a:t>
            </a: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sz="2800" b="1" dirty="0">
                <a:sym typeface="Wingdings" pitchFamily="2" charset="2"/>
              </a:rPr>
              <a:t>2</a:t>
            </a:r>
            <a:r>
              <a:rPr lang="en-US" sz="2800" b="1" dirty="0" smtClean="0">
                <a:sym typeface="Wingdings" pitchFamily="2" charset="2"/>
              </a:rPr>
              <a:t>. </a:t>
            </a:r>
            <a:r>
              <a:rPr lang="en-US" sz="2800" dirty="0" smtClean="0">
                <a:sym typeface="Wingdings" pitchFamily="2" charset="2"/>
              </a:rPr>
              <a:t>Must </a:t>
            </a:r>
            <a:r>
              <a:rPr lang="en-US" sz="2800" dirty="0" smtClean="0">
                <a:solidFill>
                  <a:srgbClr val="0000FF"/>
                </a:solidFill>
                <a:sym typeface="Wingdings" pitchFamily="2" charset="2"/>
              </a:rPr>
              <a:t>reassemble packets </a:t>
            </a:r>
            <a:r>
              <a:rPr lang="en-US" sz="2800" dirty="0" smtClean="0">
                <a:sym typeface="Wingdings" pitchFamily="2" charset="2"/>
              </a:rPr>
              <a:t>upon arrival</a:t>
            </a:r>
          </a:p>
          <a:p>
            <a:pPr lvl="1">
              <a:buNone/>
            </a:pPr>
            <a:endParaRPr lang="en-US" sz="280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4419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Flit</a:t>
            </a:r>
            <a:r>
              <a:rPr lang="en-US" dirty="0" smtClean="0"/>
              <a:t>: atomic routing unit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33600" y="4941332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29200" y="4941332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334000" y="4941332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15000" y="4941332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019800" y="4941332"/>
            <a:ext cx="142876" cy="428628"/>
          </a:xfrm>
          <a:prstGeom prst="roundRect">
            <a:avLst/>
          </a:prstGeom>
          <a:solidFill>
            <a:srgbClr val="C00000"/>
          </a:solidFill>
          <a:ln>
            <a:solidFill>
              <a:srgbClr val="8C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53000" y="5474732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0   1   2   3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43400" y="4407932"/>
            <a:ext cx="309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Packet</a:t>
            </a:r>
            <a:r>
              <a:rPr lang="en-US" dirty="0" smtClean="0"/>
              <a:t>: one or multiple flits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Hardware-Cost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50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6700"/>
            <a:ext cx="9144000" cy="1224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000752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Network-Level Evaluation: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51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90600"/>
            <a:ext cx="6172200" cy="506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Network-Level Evaluation: Deflections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52</a:t>
            </a:fld>
            <a:endParaRPr lang="en-US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014119"/>
            <a:ext cx="5562600" cy="5081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Reassembly Buffer Size 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53</a:t>
            </a:fld>
            <a:endParaRPr lang="en-US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90600"/>
            <a:ext cx="6477000" cy="516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6"/>
          <p:cNvGrpSpPr/>
          <p:nvPr/>
        </p:nvGrpSpPr>
        <p:grpSpPr>
          <a:xfrm>
            <a:off x="2438400" y="2286000"/>
            <a:ext cx="3200400" cy="2209006"/>
            <a:chOff x="304800" y="1448594"/>
            <a:chExt cx="3200400" cy="2209006"/>
          </a:xfrm>
        </p:grpSpPr>
        <p:sp>
          <p:nvSpPr>
            <p:cNvPr id="86" name="Rectangle 85"/>
            <p:cNvSpPr/>
            <p:nvPr/>
          </p:nvSpPr>
          <p:spPr>
            <a:xfrm>
              <a:off x="2057400" y="2895600"/>
              <a:ext cx="1447800" cy="762000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tint val="66000"/>
                    <a:satMod val="160000"/>
                  </a:srgbClr>
                </a:gs>
                <a:gs pos="50000">
                  <a:srgbClr val="0070C0">
                    <a:tint val="44500"/>
                    <a:satMod val="160000"/>
                  </a:srgbClr>
                </a:gs>
                <a:gs pos="10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04896" y="1943096"/>
              <a:ext cx="685800" cy="68580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36" idx="0"/>
            </p:cNvCxnSpPr>
            <p:nvPr/>
          </p:nvCxnSpPr>
          <p:spPr>
            <a:xfrm rot="5400000" flipH="1" flipV="1">
              <a:off x="1276350" y="1771646"/>
              <a:ext cx="342896" cy="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36" idx="2"/>
            </p:cNvCxnSpPr>
            <p:nvPr/>
          </p:nvCxnSpPr>
          <p:spPr>
            <a:xfrm rot="16200000" flipV="1">
              <a:off x="1276346" y="2800346"/>
              <a:ext cx="342904" cy="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36" idx="3"/>
            </p:cNvCxnSpPr>
            <p:nvPr/>
          </p:nvCxnSpPr>
          <p:spPr>
            <a:xfrm>
              <a:off x="1790696" y="2285996"/>
              <a:ext cx="342904" cy="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62000" y="2286000"/>
              <a:ext cx="342904" cy="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785941" y="2628905"/>
              <a:ext cx="271459" cy="266695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057400" y="2895600"/>
              <a:ext cx="1066800" cy="15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1867694" y="3086100"/>
              <a:ext cx="380206" cy="79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124200" y="2895600"/>
              <a:ext cx="381000" cy="1588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867694" y="3467100"/>
              <a:ext cx="380206" cy="794"/>
            </a:xfrm>
            <a:prstGeom prst="line">
              <a:avLst/>
            </a:prstGeom>
            <a:ln w="2857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133600" y="3048000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Node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4800" y="1524000"/>
              <a:ext cx="858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Router</a:t>
              </a:r>
              <a:endParaRPr lang="en-US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 rot="5400000" flipH="1" flipV="1">
              <a:off x="1371600" y="1524000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1372394" y="3047206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133600" y="2286000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09600" y="2286000"/>
              <a:ext cx="152400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609600" y="1143000"/>
            <a:ext cx="7620000" cy="36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28"/>
          <p:cNvGrpSpPr/>
          <p:nvPr/>
        </p:nvGrpSpPr>
        <p:grpSpPr>
          <a:xfrm>
            <a:off x="5029200" y="1600200"/>
            <a:ext cx="1676400" cy="2819400"/>
            <a:chOff x="3352800" y="1524000"/>
            <a:chExt cx="1676400" cy="2819400"/>
          </a:xfrm>
        </p:grpSpPr>
        <p:sp>
          <p:nvSpPr>
            <p:cNvPr id="106" name="Rectangle 105"/>
            <p:cNvSpPr/>
            <p:nvPr/>
          </p:nvSpPr>
          <p:spPr>
            <a:xfrm>
              <a:off x="3352800" y="1524000"/>
              <a:ext cx="1676400" cy="2819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3429000" y="1828800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429000" y="4038600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495800" y="1828800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495800" y="4038600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3048000" y="2590800"/>
              <a:ext cx="2209800" cy="68580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 flipH="1" flipV="1">
              <a:off x="3048000" y="2590800"/>
              <a:ext cx="2209800" cy="68580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6" name="Group 148"/>
          <p:cNvGrpSpPr/>
          <p:nvPr/>
        </p:nvGrpSpPr>
        <p:grpSpPr>
          <a:xfrm>
            <a:off x="6705600" y="1905000"/>
            <a:ext cx="2133600" cy="1601788"/>
            <a:chOff x="6705600" y="1905000"/>
            <a:chExt cx="1219200" cy="1601788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6705600" y="19050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6705600" y="24384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6705600" y="29718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6705600" y="35052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/>
          <p:cNvCxnSpPr/>
          <p:nvPr/>
        </p:nvCxnSpPr>
        <p:spPr>
          <a:xfrm>
            <a:off x="6705600" y="4114800"/>
            <a:ext cx="762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6896894" y="4686300"/>
            <a:ext cx="1142206" cy="79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49"/>
          <p:cNvGrpSpPr/>
          <p:nvPr/>
        </p:nvGrpSpPr>
        <p:grpSpPr>
          <a:xfrm>
            <a:off x="304800" y="1905000"/>
            <a:ext cx="1371600" cy="1601788"/>
            <a:chOff x="6705600" y="1905000"/>
            <a:chExt cx="1219200" cy="1601788"/>
          </a:xfrm>
        </p:grpSpPr>
        <p:cxnSp>
          <p:nvCxnSpPr>
            <p:cNvPr id="151" name="Straight Connector 150"/>
            <p:cNvCxnSpPr/>
            <p:nvPr/>
          </p:nvCxnSpPr>
          <p:spPr>
            <a:xfrm>
              <a:off x="6705600" y="19050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6705600" y="24384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6705600" y="29718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705600" y="35052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/>
          <p:cNvCxnSpPr/>
          <p:nvPr/>
        </p:nvCxnSpPr>
        <p:spPr>
          <a:xfrm rot="10800000" flipV="1">
            <a:off x="915194" y="4114800"/>
            <a:ext cx="762000" cy="1588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-75009" y="5105797"/>
            <a:ext cx="1979612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14400" y="4800600"/>
            <a:ext cx="9958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Inject</a:t>
            </a:r>
            <a:endParaRPr lang="en-US" sz="2400" dirty="0"/>
          </a:p>
        </p:txBody>
      </p:sp>
      <p:sp>
        <p:nvSpPr>
          <p:cNvPr id="130" name="Rectangle 129"/>
          <p:cNvSpPr/>
          <p:nvPr/>
        </p:nvSpPr>
        <p:spPr>
          <a:xfrm>
            <a:off x="1676400" y="1600200"/>
            <a:ext cx="26670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Deflection</a:t>
            </a:r>
          </a:p>
          <a:p>
            <a:pPr algn="ctr"/>
            <a:r>
              <a:rPr lang="en-US" dirty="0" smtClean="0"/>
              <a:t>Routing</a:t>
            </a:r>
          </a:p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5334000" y="1219200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Crossbar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Bufferless</a:t>
            </a:r>
            <a:r>
              <a:rPr lang="en-US" dirty="0" smtClean="0"/>
              <a:t> Router: A High-Level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48" name="Rectangle 147"/>
          <p:cNvSpPr/>
          <p:nvPr/>
        </p:nvSpPr>
        <p:spPr>
          <a:xfrm>
            <a:off x="4648200" y="5257800"/>
            <a:ext cx="3124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Reassembly</a:t>
            </a:r>
          </a:p>
          <a:p>
            <a:pPr algn="ctr"/>
            <a:r>
              <a:rPr lang="en-US" dirty="0" smtClean="0"/>
              <a:t>Buffers</a:t>
            </a:r>
            <a:endParaRPr lang="en-US" dirty="0"/>
          </a:p>
        </p:txBody>
      </p:sp>
      <p:grpSp>
        <p:nvGrpSpPr>
          <p:cNvPr id="8" name="Group 121"/>
          <p:cNvGrpSpPr/>
          <p:nvPr/>
        </p:nvGrpSpPr>
        <p:grpSpPr>
          <a:xfrm>
            <a:off x="4343400" y="1905000"/>
            <a:ext cx="685800" cy="2211388"/>
            <a:chOff x="1066800" y="1828800"/>
            <a:chExt cx="1600200" cy="2211388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066800" y="1828800"/>
              <a:ext cx="1600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066800" y="2362200"/>
              <a:ext cx="1600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066800" y="2895600"/>
              <a:ext cx="1600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066800" y="3429000"/>
              <a:ext cx="1600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066800" y="4038600"/>
              <a:ext cx="1600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6477000" y="48006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Eject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1295400" y="1295400"/>
            <a:ext cx="3352800" cy="3505200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810000" y="4267200"/>
            <a:ext cx="433888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Problem 2: Packet Reassembly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419600" y="4876800"/>
            <a:ext cx="3657600" cy="1752600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90600" y="4876800"/>
            <a:ext cx="4116255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Problem 1: </a:t>
            </a:r>
            <a:r>
              <a:rPr lang="en-US" sz="2400" dirty="0" err="1" smtClean="0">
                <a:solidFill>
                  <a:srgbClr val="FF0000"/>
                </a:solidFill>
              </a:rPr>
              <a:t>Livelock</a:t>
            </a:r>
            <a:r>
              <a:rPr lang="en-US" sz="2400" dirty="0" smtClean="0">
                <a:solidFill>
                  <a:srgbClr val="FF0000"/>
                </a:solidFill>
              </a:rPr>
              <a:t> Freedom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  <p:bldP spid="80" grpId="0" animBg="1"/>
      <p:bldP spid="8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Complexity in </a:t>
            </a:r>
            <a:r>
              <a:rPr lang="en-US" sz="3600" dirty="0" err="1" smtClean="0"/>
              <a:t>Bufferless</a:t>
            </a:r>
            <a:r>
              <a:rPr lang="en-US" sz="3600" dirty="0" smtClean="0"/>
              <a:t> Deflection Routers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400" b="1" dirty="0" smtClean="0">
                <a:sym typeface="Wingdings" pitchFamily="2" charset="2"/>
              </a:rPr>
              <a:t>1. Must provide </a:t>
            </a:r>
            <a:r>
              <a:rPr lang="en-US" sz="2400" b="1" dirty="0" err="1" smtClean="0">
                <a:sym typeface="Wingdings" pitchFamily="2" charset="2"/>
              </a:rPr>
              <a:t>livelock</a:t>
            </a:r>
            <a:r>
              <a:rPr lang="en-US" sz="2400" b="1" dirty="0" smtClean="0">
                <a:sym typeface="Wingdings" pitchFamily="2" charset="2"/>
              </a:rPr>
              <a:t> freedom</a:t>
            </a:r>
          </a:p>
          <a:p>
            <a:pPr lvl="3">
              <a:buNone/>
            </a:pPr>
            <a:endParaRPr lang="en-US" sz="1000" dirty="0" smtClean="0">
              <a:sym typeface="Wingdings" pitchFamily="2" charset="2"/>
            </a:endParaRPr>
          </a:p>
          <a:p>
            <a:pPr lvl="3">
              <a:buNone/>
            </a:pPr>
            <a:endParaRPr lang="en-US" sz="1000" dirty="0" smtClean="0">
              <a:sym typeface="Wingdings" pitchFamily="2" charset="2"/>
            </a:endParaRPr>
          </a:p>
          <a:p>
            <a:pPr lvl="2">
              <a:buNone/>
            </a:pPr>
            <a:r>
              <a:rPr lang="en-US" sz="2200" dirty="0" smtClean="0">
                <a:sym typeface="Wingdings" pitchFamily="2" charset="2"/>
              </a:rPr>
              <a:t>	Flits </a:t>
            </a:r>
            <a:r>
              <a:rPr lang="en-US" sz="2400" dirty="0" smtClean="0">
                <a:sym typeface="Wingdings" pitchFamily="2" charset="2"/>
              </a:rPr>
              <a:t>are </a:t>
            </a:r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sorted by age</a:t>
            </a:r>
            <a:r>
              <a:rPr lang="en-US" sz="2400" dirty="0" smtClean="0">
                <a:sym typeface="Wingdings" pitchFamily="2" charset="2"/>
              </a:rPr>
              <a:t>, then </a:t>
            </a:r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assigned in age order to output ports</a:t>
            </a:r>
          </a:p>
          <a:p>
            <a:pPr lvl="2">
              <a:buNone/>
            </a:pPr>
            <a:endParaRPr lang="en-US" sz="1200" i="1" dirty="0" smtClean="0">
              <a:sym typeface="Wingdings" pitchFamily="2" charset="2"/>
            </a:endParaRPr>
          </a:p>
          <a:p>
            <a:pPr lvl="2"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43% longer critical path than buffered router</a:t>
            </a:r>
            <a:endParaRPr lang="en-US" sz="2400" b="1" dirty="0" smtClean="0">
              <a:sym typeface="Wingdings" pitchFamily="2" charset="2"/>
            </a:endParaRPr>
          </a:p>
          <a:p>
            <a:pPr lvl="1"/>
            <a:endParaRPr lang="en-US" sz="1200" dirty="0" smtClean="0">
              <a:sym typeface="Wingdings" pitchFamily="2" charset="2"/>
            </a:endParaRPr>
          </a:p>
          <a:p>
            <a:pPr lvl="1"/>
            <a:endParaRPr lang="en-US" sz="1200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sz="2400" b="1" dirty="0" smtClean="0">
                <a:sym typeface="Wingdings" pitchFamily="2" charset="2"/>
              </a:rPr>
              <a:t>2. Must reassemble packets upon arrival</a:t>
            </a:r>
          </a:p>
          <a:p>
            <a:pPr lvl="1"/>
            <a:endParaRPr lang="en-US" sz="1200" dirty="0" smtClean="0">
              <a:sym typeface="Wingdings" pitchFamily="2" charset="2"/>
            </a:endParaRPr>
          </a:p>
          <a:p>
            <a:pPr lvl="2">
              <a:buNone/>
            </a:pPr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Reassembly buffers must be </a:t>
            </a:r>
            <a:r>
              <a:rPr lang="en-US" sz="2400" dirty="0" smtClean="0">
                <a:solidFill>
                  <a:srgbClr val="0000FF"/>
                </a:solidFill>
                <a:sym typeface="Wingdings" pitchFamily="2" charset="2"/>
              </a:rPr>
              <a:t>sized for worst case</a:t>
            </a:r>
          </a:p>
          <a:p>
            <a:pPr lvl="2">
              <a:buNone/>
            </a:pPr>
            <a:endParaRPr lang="en-US" sz="1200" dirty="0" smtClean="0">
              <a:sym typeface="Wingdings" pitchFamily="2" charset="2"/>
            </a:endParaRPr>
          </a:p>
          <a:p>
            <a:pPr lvl="2">
              <a:buNone/>
            </a:pP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  </a:t>
            </a:r>
            <a:r>
              <a:rPr lang="en-US" sz="2400" dirty="0" smtClean="0">
                <a:sym typeface="Wingdings" pitchFamily="2" charset="2"/>
              </a:rPr>
              <a:t>  </a:t>
            </a:r>
            <a:r>
              <a:rPr lang="en-US" sz="2400" b="1" dirty="0" smtClean="0">
                <a:solidFill>
                  <a:srgbClr val="FF0000"/>
                </a:solidFill>
                <a:sym typeface="Wingdings" pitchFamily="2" charset="2"/>
              </a:rPr>
              <a:t>4KB per node 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		</a:t>
            </a:r>
            <a:r>
              <a:rPr lang="en-US" dirty="0" smtClean="0">
                <a:sym typeface="Wingdings" pitchFamily="2" charset="2"/>
              </a:rPr>
              <a:t>(8x8, 64-byte cache block)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609600" y="1219200"/>
            <a:ext cx="7620000" cy="3657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28"/>
          <p:cNvGrpSpPr/>
          <p:nvPr/>
        </p:nvGrpSpPr>
        <p:grpSpPr>
          <a:xfrm>
            <a:off x="5029200" y="1600200"/>
            <a:ext cx="1676400" cy="2819400"/>
            <a:chOff x="3352800" y="1524000"/>
            <a:chExt cx="1676400" cy="2819400"/>
          </a:xfrm>
        </p:grpSpPr>
        <p:sp>
          <p:nvSpPr>
            <p:cNvPr id="106" name="Rectangle 105"/>
            <p:cNvSpPr/>
            <p:nvPr/>
          </p:nvSpPr>
          <p:spPr>
            <a:xfrm>
              <a:off x="3352800" y="1524000"/>
              <a:ext cx="1676400" cy="28194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3429000" y="1828800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429000" y="4038600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4495800" y="1828800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4495800" y="4038600"/>
              <a:ext cx="381000" cy="1588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16200000" flipH="1">
              <a:off x="3048000" y="2590800"/>
              <a:ext cx="2209800" cy="68580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 flipH="1" flipV="1">
              <a:off x="3048000" y="2590800"/>
              <a:ext cx="2209800" cy="685800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grpSp>
        <p:nvGrpSpPr>
          <p:cNvPr id="6" name="Group 148"/>
          <p:cNvGrpSpPr/>
          <p:nvPr/>
        </p:nvGrpSpPr>
        <p:grpSpPr>
          <a:xfrm>
            <a:off x="6705600" y="1905000"/>
            <a:ext cx="2133600" cy="1601788"/>
            <a:chOff x="6705600" y="1905000"/>
            <a:chExt cx="1219200" cy="1601788"/>
          </a:xfrm>
        </p:grpSpPr>
        <p:cxnSp>
          <p:nvCxnSpPr>
            <p:cNvPr id="124" name="Straight Connector 123"/>
            <p:cNvCxnSpPr/>
            <p:nvPr/>
          </p:nvCxnSpPr>
          <p:spPr>
            <a:xfrm>
              <a:off x="6705600" y="19050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6705600" y="24384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6705600" y="29718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6705600" y="35052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/>
          <p:cNvCxnSpPr/>
          <p:nvPr/>
        </p:nvCxnSpPr>
        <p:spPr>
          <a:xfrm>
            <a:off x="6705600" y="4114800"/>
            <a:ext cx="762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>
            <a:off x="6896894" y="4686300"/>
            <a:ext cx="1142206" cy="79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49"/>
          <p:cNvGrpSpPr/>
          <p:nvPr/>
        </p:nvGrpSpPr>
        <p:grpSpPr>
          <a:xfrm>
            <a:off x="304800" y="1905000"/>
            <a:ext cx="1371600" cy="1601788"/>
            <a:chOff x="6705600" y="1905000"/>
            <a:chExt cx="1219200" cy="1601788"/>
          </a:xfrm>
        </p:grpSpPr>
        <p:cxnSp>
          <p:nvCxnSpPr>
            <p:cNvPr id="151" name="Straight Connector 150"/>
            <p:cNvCxnSpPr/>
            <p:nvPr/>
          </p:nvCxnSpPr>
          <p:spPr>
            <a:xfrm>
              <a:off x="6705600" y="19050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6705600" y="24384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6705600" y="29718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705600" y="3505200"/>
              <a:ext cx="1219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/>
          <p:cNvCxnSpPr/>
          <p:nvPr/>
        </p:nvCxnSpPr>
        <p:spPr>
          <a:xfrm rot="10800000" flipV="1">
            <a:off x="915194" y="4114800"/>
            <a:ext cx="762000" cy="1588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rot="5400000">
            <a:off x="-75009" y="5105797"/>
            <a:ext cx="1979612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14400" y="4800600"/>
            <a:ext cx="9958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Inject</a:t>
            </a:r>
            <a:endParaRPr lang="en-US" sz="2400" dirty="0"/>
          </a:p>
        </p:txBody>
      </p:sp>
      <p:sp>
        <p:nvSpPr>
          <p:cNvPr id="130" name="Rectangle 129"/>
          <p:cNvSpPr/>
          <p:nvPr/>
        </p:nvSpPr>
        <p:spPr>
          <a:xfrm>
            <a:off x="1676400" y="1600200"/>
            <a:ext cx="26670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Deflection</a:t>
            </a:r>
          </a:p>
          <a:p>
            <a:pPr algn="ctr"/>
            <a:r>
              <a:rPr lang="en-US" dirty="0" smtClean="0"/>
              <a:t>Routing</a:t>
            </a:r>
          </a:p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5334000" y="1219200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Crossbar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1: </a:t>
            </a:r>
            <a:r>
              <a:rPr lang="en-US" dirty="0" err="1" smtClean="0"/>
              <a:t>Livelock</a:t>
            </a:r>
            <a:r>
              <a:rPr lang="en-US" dirty="0" smtClean="0"/>
              <a:t> Freedom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48" name="Rectangle 147"/>
          <p:cNvSpPr/>
          <p:nvPr/>
        </p:nvSpPr>
        <p:spPr>
          <a:xfrm>
            <a:off x="4648200" y="5257800"/>
            <a:ext cx="3124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Reassembly</a:t>
            </a:r>
          </a:p>
          <a:p>
            <a:pPr algn="ctr"/>
            <a:r>
              <a:rPr lang="en-US" dirty="0" smtClean="0"/>
              <a:t>Buffers</a:t>
            </a:r>
            <a:endParaRPr lang="en-US" dirty="0"/>
          </a:p>
        </p:txBody>
      </p:sp>
      <p:grpSp>
        <p:nvGrpSpPr>
          <p:cNvPr id="8" name="Group 121"/>
          <p:cNvGrpSpPr/>
          <p:nvPr/>
        </p:nvGrpSpPr>
        <p:grpSpPr>
          <a:xfrm>
            <a:off x="4343400" y="1905000"/>
            <a:ext cx="685800" cy="2211388"/>
            <a:chOff x="1066800" y="1828800"/>
            <a:chExt cx="1600200" cy="2211388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066800" y="1828800"/>
              <a:ext cx="1600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066800" y="2362200"/>
              <a:ext cx="1600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066800" y="2895600"/>
              <a:ext cx="1600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066800" y="3429000"/>
              <a:ext cx="1600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066800" y="4038600"/>
              <a:ext cx="160020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6477000" y="48006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Eject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1295400" y="1295400"/>
            <a:ext cx="3352800" cy="3505200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90600" y="4876800"/>
            <a:ext cx="4116255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Problem 1: </a:t>
            </a:r>
            <a:r>
              <a:rPr lang="en-US" sz="2400" dirty="0" err="1" smtClean="0">
                <a:solidFill>
                  <a:srgbClr val="FF0000"/>
                </a:solidFill>
              </a:rPr>
              <a:t>Livelock</a:t>
            </a:r>
            <a:r>
              <a:rPr lang="en-US" sz="2400" dirty="0" smtClean="0">
                <a:solidFill>
                  <a:srgbClr val="FF0000"/>
                </a:solidFill>
              </a:rPr>
              <a:t> Freedom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Livelock</a:t>
            </a:r>
            <a:r>
              <a:rPr lang="en-US" dirty="0" smtClean="0"/>
              <a:t> Freedom in 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08720"/>
            <a:ext cx="8686800" cy="1453480"/>
          </a:xfrm>
        </p:spPr>
        <p:txBody>
          <a:bodyPr/>
          <a:lstStyle/>
          <a:p>
            <a:r>
              <a:rPr lang="en-US" dirty="0" smtClean="0"/>
              <a:t>What stops a flit from deflecting forever?</a:t>
            </a:r>
          </a:p>
          <a:p>
            <a:r>
              <a:rPr lang="en-US" dirty="0" smtClean="0"/>
              <a:t>All flits are </a:t>
            </a:r>
            <a:r>
              <a:rPr lang="en-US" dirty="0" err="1" smtClean="0">
                <a:solidFill>
                  <a:srgbClr val="0000FF"/>
                </a:solidFill>
              </a:rPr>
              <a:t>timestamped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Oldest flits </a:t>
            </a:r>
            <a:r>
              <a:rPr lang="en-US" dirty="0" smtClean="0"/>
              <a:t>are assigned their desired ports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Total order among flits</a:t>
            </a:r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But what is the </a:t>
            </a:r>
            <a:r>
              <a:rPr lang="en-US" dirty="0" smtClean="0">
                <a:solidFill>
                  <a:srgbClr val="FF0000"/>
                </a:solidFill>
              </a:rPr>
              <a:t>cost</a:t>
            </a:r>
            <a:r>
              <a:rPr lang="en-US" dirty="0" smtClean="0"/>
              <a:t> of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33600" y="4419600"/>
            <a:ext cx="271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Flit age forms total order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562600" y="2667000"/>
            <a:ext cx="1747913" cy="990600"/>
            <a:chOff x="5562600" y="2667000"/>
            <a:chExt cx="1747913" cy="990600"/>
          </a:xfrm>
        </p:grpSpPr>
        <p:cxnSp>
          <p:nvCxnSpPr>
            <p:cNvPr id="18" name="Straight Arrow Connector 17"/>
            <p:cNvCxnSpPr/>
            <p:nvPr/>
          </p:nvCxnSpPr>
          <p:spPr>
            <a:xfrm rot="5400000">
              <a:off x="5486400" y="3276600"/>
              <a:ext cx="457200" cy="30480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3600" y="2667000"/>
              <a:ext cx="1366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Guaranteed</a:t>
              </a:r>
            </a:p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progress!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09800" y="3786198"/>
            <a:ext cx="3276600" cy="438141"/>
            <a:chOff x="2209800" y="3786198"/>
            <a:chExt cx="3276600" cy="438141"/>
          </a:xfrm>
        </p:grpSpPr>
        <p:sp>
          <p:nvSpPr>
            <p:cNvPr id="5" name="Rounded Rectangle 4"/>
            <p:cNvSpPr/>
            <p:nvPr/>
          </p:nvSpPr>
          <p:spPr>
            <a:xfrm>
              <a:off x="3414698" y="3786198"/>
              <a:ext cx="142876" cy="4286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57640" y="3786198"/>
              <a:ext cx="142876" cy="42862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700582" y="3786198"/>
              <a:ext cx="142876" cy="42862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43524" y="3786198"/>
              <a:ext cx="142876" cy="428628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8C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29012" y="378619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&lt;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71954" y="378619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&lt;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14896" y="378619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&lt;</a:t>
              </a:r>
              <a:endParaRPr lang="en-US" b="1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819400" y="3790942"/>
              <a:ext cx="142876" cy="428628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209800" y="3795711"/>
              <a:ext cx="142876" cy="428628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000E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19422" y="3793090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&lt;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8874" y="379094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&lt;</a:t>
              </a:r>
              <a:endParaRPr lang="en-US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33400" y="2971800"/>
            <a:ext cx="3276600" cy="762000"/>
            <a:chOff x="533400" y="2971800"/>
            <a:chExt cx="3276600" cy="762000"/>
          </a:xfrm>
        </p:grpSpPr>
        <p:cxnSp>
          <p:nvCxnSpPr>
            <p:cNvPr id="34" name="Straight Arrow Connector 33"/>
            <p:cNvCxnSpPr/>
            <p:nvPr/>
          </p:nvCxnSpPr>
          <p:spPr>
            <a:xfrm rot="16200000" flipH="1">
              <a:off x="1790700" y="33909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33400" y="29718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 traffic is lowest priority</a:t>
              </a:r>
              <a:endParaRPr 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1877</Words>
  <Application>Microsoft Macintosh PowerPoint</Application>
  <PresentationFormat>On-screen Show (4:3)</PresentationFormat>
  <Paragraphs>648</Paragraphs>
  <Slides>53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Edge</vt:lpstr>
      <vt:lpstr>1_Edge</vt:lpstr>
      <vt:lpstr>CHIPPER: A Low-complexity Bufferless Deflection Router</vt:lpstr>
      <vt:lpstr>Motivation</vt:lpstr>
      <vt:lpstr>Motivation</vt:lpstr>
      <vt:lpstr>Bufferless Deflection Routing</vt:lpstr>
      <vt:lpstr>Problems that Bufferless Routers Must Solve</vt:lpstr>
      <vt:lpstr>A Bufferless Router: A High-Level View</vt:lpstr>
      <vt:lpstr>Complexity in Bufferless Deflection Routers</vt:lpstr>
      <vt:lpstr>Problem 1: Livelock Freedom</vt:lpstr>
      <vt:lpstr>Livelock Freedom in Previous Work</vt:lpstr>
      <vt:lpstr>Age-Based Priorities are Expensive: Sorting</vt:lpstr>
      <vt:lpstr>Age-Based Priorities Are Expensive: Allocation</vt:lpstr>
      <vt:lpstr>Age-Based Priorities Are Expensive</vt:lpstr>
      <vt:lpstr>Solution: Golden Packet for Livelock Freedom</vt:lpstr>
      <vt:lpstr>What Does Golden Flit Routing Require?</vt:lpstr>
      <vt:lpstr>Golden Flit Routing With Two Inputs</vt:lpstr>
      <vt:lpstr>Golden Flit Routing with Four Inputs</vt:lpstr>
      <vt:lpstr>Permutation Network Operation</vt:lpstr>
      <vt:lpstr>Which Packet is Golden?</vt:lpstr>
      <vt:lpstr>Permutation Network-based Pipeline</vt:lpstr>
      <vt:lpstr>Problem 2: Packet Reassembly</vt:lpstr>
      <vt:lpstr>Reassembly Buffers are Large</vt:lpstr>
      <vt:lpstr>Small Reassembly Buffers Cause Deadlock</vt:lpstr>
      <vt:lpstr>Reserve Space to Avoid Deadlock?</vt:lpstr>
      <vt:lpstr>Escaping Deadlock with Retransmissions</vt:lpstr>
      <vt:lpstr>Solution: Retransmitting Only Once</vt:lpstr>
      <vt:lpstr>Using MSHRs as Reassembly Buffers</vt:lpstr>
      <vt:lpstr>CHIPPER: Cheap Interconnect Partially-Permuting Router</vt:lpstr>
      <vt:lpstr>CHIPPER: Cheap Interconnect Partially-Permuting Router</vt:lpstr>
      <vt:lpstr>EVALUATION</vt:lpstr>
      <vt:lpstr>Methodology</vt:lpstr>
      <vt:lpstr>Methodology</vt:lpstr>
      <vt:lpstr>Results: Performance Degradation</vt:lpstr>
      <vt:lpstr>Results: Power Reduction</vt:lpstr>
      <vt:lpstr>Results: Area and Critical Path Reduction</vt:lpstr>
      <vt:lpstr>Conclusions</vt:lpstr>
      <vt:lpstr>Thank you!</vt:lpstr>
      <vt:lpstr>CHIPPER: A Low-complexity Bufferless Deflection Router</vt:lpstr>
      <vt:lpstr>Backup Slides</vt:lpstr>
      <vt:lpstr>What about High Network Loads?</vt:lpstr>
      <vt:lpstr>What About Injection and Ejection?</vt:lpstr>
      <vt:lpstr>Use MSHRs as Reassembly Buffers</vt:lpstr>
      <vt:lpstr>Golden Packet vs. Golden Flit</vt:lpstr>
      <vt:lpstr>Sensitivity Studies</vt:lpstr>
      <vt:lpstr>Retransmit-Once Operation</vt:lpstr>
      <vt:lpstr>Retransmit-Once: Example</vt:lpstr>
      <vt:lpstr>Retransmit-Once: Multiple Packets</vt:lpstr>
      <vt:lpstr>Retransmit-Once: Multiple Packets</vt:lpstr>
      <vt:lpstr>Parameters for Evaluation</vt:lpstr>
      <vt:lpstr>Full Workload Results</vt:lpstr>
      <vt:lpstr>Hardware-Cost Results</vt:lpstr>
      <vt:lpstr>Network-Level Evaluation: Latency</vt:lpstr>
      <vt:lpstr>Network-Level Evaluation: Deflections</vt:lpstr>
      <vt:lpstr>Reassembly Buffer Size Sensitivity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2010-11-14T20:49:44Z</dcterms:created>
  <dcterms:modified xsi:type="dcterms:W3CDTF">2011-02-17T18:49:47Z</dcterms:modified>
</cp:coreProperties>
</file>