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6" r:id="rId3"/>
    <p:sldId id="258" r:id="rId4"/>
    <p:sldId id="333" r:id="rId5"/>
    <p:sldId id="427" r:id="rId6"/>
    <p:sldId id="435" r:id="rId7"/>
    <p:sldId id="437" r:id="rId8"/>
    <p:sldId id="392" r:id="rId9"/>
    <p:sldId id="440" r:id="rId10"/>
    <p:sldId id="396" r:id="rId11"/>
    <p:sldId id="448" r:id="rId12"/>
    <p:sldId id="423" r:id="rId13"/>
    <p:sldId id="346" r:id="rId14"/>
    <p:sldId id="468" r:id="rId15"/>
    <p:sldId id="399" r:id="rId16"/>
    <p:sldId id="425" r:id="rId17"/>
    <p:sldId id="401" r:id="rId18"/>
    <p:sldId id="404" r:id="rId19"/>
    <p:sldId id="413" r:id="rId20"/>
    <p:sldId id="426" r:id="rId21"/>
    <p:sldId id="442" r:id="rId22"/>
    <p:sldId id="469" r:id="rId23"/>
    <p:sldId id="453" r:id="rId24"/>
    <p:sldId id="454" r:id="rId25"/>
    <p:sldId id="455" r:id="rId26"/>
    <p:sldId id="428" r:id="rId27"/>
    <p:sldId id="436" r:id="rId28"/>
    <p:sldId id="279" r:id="rId29"/>
    <p:sldId id="445" r:id="rId30"/>
    <p:sldId id="459" r:id="rId31"/>
    <p:sldId id="438" r:id="rId32"/>
    <p:sldId id="444" r:id="rId33"/>
    <p:sldId id="381" r:id="rId34"/>
    <p:sldId id="431" r:id="rId35"/>
    <p:sldId id="432" r:id="rId36"/>
    <p:sldId id="460" r:id="rId37"/>
    <p:sldId id="439" r:id="rId38"/>
    <p:sldId id="271" r:id="rId39"/>
    <p:sldId id="294" r:id="rId40"/>
    <p:sldId id="420" r:id="rId41"/>
    <p:sldId id="461" r:id="rId42"/>
    <p:sldId id="465" r:id="rId43"/>
    <p:sldId id="464" r:id="rId44"/>
    <p:sldId id="463" r:id="rId45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600"/>
    <a:srgbClr val="CC9900"/>
    <a:srgbClr val="006633"/>
    <a:srgbClr val="FF9999"/>
    <a:srgbClr val="CCCC00"/>
    <a:srgbClr val="FFC1C1"/>
    <a:srgbClr val="FFABAB"/>
    <a:srgbClr val="FF7D7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754" autoAdjust="0"/>
    <p:restoredTop sz="77562" autoAdjust="0"/>
  </p:normalViewPr>
  <p:slideViewPr>
    <p:cSldViewPr snapToObjects="1">
      <p:cViewPr>
        <p:scale>
          <a:sx n="75" d="100"/>
          <a:sy n="75" d="100"/>
        </p:scale>
        <p:origin x="-2274" y="-3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-2280" y="-114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_3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4.xlsx"/><Relationship Id="rId1" Type="http://schemas.openxmlformats.org/officeDocument/2006/relationships/image" Target="../media/image7.png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____5.xlsx"/><Relationship Id="rId1" Type="http://schemas.openxmlformats.org/officeDocument/2006/relationships/image" Target="../media/image7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FRFCFS</c:v>
                </c:pt>
              </c:strCache>
            </c:strRef>
          </c:tx>
          <c:spPr>
            <a:ln w="28575">
              <a:solidFill>
                <a:schemeClr val="tx1"/>
              </a:solidFill>
            </a:ln>
          </c:spPr>
          <c:marker>
            <c:symbol val="diamond"/>
            <c:size val="16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14.18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STFM</c:v>
                </c:pt>
              </c:strCache>
            </c:strRef>
          </c:tx>
          <c:spPr>
            <a:ln w="28575">
              <a:solidFill>
                <a:srgbClr val="00B050"/>
              </a:solidFill>
            </a:ln>
          </c:spPr>
          <c:marker>
            <c:symbol val="square"/>
            <c:size val="16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</c:numCache>
            </c:numRef>
          </c:xVal>
          <c:yVal>
            <c:numRef>
              <c:f>Sheet1!$C$2:$C$5</c:f>
              <c:numCache>
                <c:formatCode>General</c:formatCode>
                <c:ptCount val="4"/>
                <c:pt idx="1">
                  <c:v>9.2449999999999992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PAR-BS</c:v>
                </c:pt>
              </c:strCache>
            </c:strRef>
          </c:tx>
          <c:spPr>
            <a:ln w="28575">
              <a:solidFill>
                <a:schemeClr val="tx2"/>
              </a:solidFill>
            </a:ln>
          </c:spPr>
          <c:marker>
            <c:symbol val="triangle"/>
            <c:size val="16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</c:numCache>
            </c:numRef>
          </c:xVal>
          <c:yVal>
            <c:numRef>
              <c:f>Sheet1!$D$2:$D$5</c:f>
              <c:numCache>
                <c:formatCode>General</c:formatCode>
                <c:ptCount val="4"/>
                <c:pt idx="2">
                  <c:v>7.4180000000000001</c:v>
                </c:pt>
              </c:numCache>
            </c:numRef>
          </c:y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ATLAS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circle"/>
            <c:size val="1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3">
                  <c:v>11.52</c:v>
                </c:pt>
              </c:numCache>
            </c:numRef>
          </c:yVal>
        </c:ser>
        <c:axId val="96043392"/>
        <c:axId val="96045312"/>
      </c:scatterChart>
      <c:valAx>
        <c:axId val="96043392"/>
        <c:scaling>
          <c:orientation val="minMax"/>
          <c:max val="9.1"/>
          <c:min val="8"/>
        </c:scaling>
        <c:axPos val="b"/>
        <c:title>
          <c:tx>
            <c:rich>
              <a:bodyPr/>
              <a:lstStyle/>
              <a:p>
                <a:pPr>
                  <a:defRPr lang="en-US" sz="1800" b="0"/>
                </a:pPr>
                <a:r>
                  <a:rPr lang="en-US" sz="1800" b="0" dirty="0" smtClean="0"/>
                  <a:t>Weighted Speedup</a:t>
                </a:r>
                <a:endParaRPr lang="en-US" sz="1800" b="0" dirty="0"/>
              </a:p>
            </c:rich>
          </c:tx>
          <c:layout>
            <c:manualLayout>
              <c:xMode val="edge"/>
              <c:yMode val="edge"/>
              <c:x val="0.33563094196558813"/>
              <c:y val="0.85620562981623882"/>
            </c:manualLayout>
          </c:layout>
        </c:title>
        <c:numFmt formatCode="General" sourceLinked="1"/>
        <c:tickLblPos val="nextTo"/>
        <c:spPr>
          <a:ln w="3810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400"/>
            </a:pPr>
            <a:endParaRPr lang="ko-KR"/>
          </a:p>
        </c:txPr>
        <c:crossAx val="96045312"/>
        <c:crosses val="autoZero"/>
        <c:crossBetween val="midCat"/>
        <c:majorUnit val="0.2"/>
      </c:valAx>
      <c:valAx>
        <c:axId val="96045312"/>
        <c:scaling>
          <c:orientation val="minMax"/>
          <c:max val="18"/>
          <c:min val="1"/>
        </c:scaling>
        <c:axPos val="l"/>
        <c:title>
          <c:tx>
            <c:rich>
              <a:bodyPr rot="-5400000" vert="horz"/>
              <a:lstStyle/>
              <a:p>
                <a:pPr>
                  <a:defRPr lang="en-US" sz="2000" b="0"/>
                </a:pPr>
                <a:r>
                  <a:rPr lang="en-US" sz="2000" b="0" dirty="0" smtClean="0"/>
                  <a:t>Maximum Slowdown</a:t>
                </a:r>
                <a:endParaRPr lang="en-US" sz="2000" b="0" dirty="0"/>
              </a:p>
            </c:rich>
          </c:tx>
          <c:layout>
            <c:manualLayout>
              <c:xMode val="edge"/>
              <c:yMode val="edge"/>
              <c:x val="3.0797097056216916E-2"/>
              <c:y val="0.12829115110611206"/>
            </c:manualLayout>
          </c:layout>
        </c:title>
        <c:numFmt formatCode="General" sourceLinked="1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400"/>
            </a:pPr>
            <a:endParaRPr lang="ko-KR"/>
          </a:p>
        </c:txPr>
        <c:crossAx val="96043392"/>
        <c:crosses val="autoZero"/>
        <c:crossBetween val="midCat"/>
      </c:valAx>
      <c:spPr>
        <a:solidFill>
          <a:schemeClr val="bg1">
            <a:lumMod val="95000"/>
          </a:schemeClr>
        </a:solidFill>
      </c:spPr>
    </c:plotArea>
    <c:legend>
      <c:legendPos val="r"/>
      <c:layout>
        <c:manualLayout>
          <c:xMode val="edge"/>
          <c:yMode val="edge"/>
          <c:x val="0.82336159903089001"/>
          <c:y val="0.25089201349831303"/>
          <c:w val="0.15715785526809101"/>
          <c:h val="0.3309071912904103"/>
        </c:manualLayout>
      </c:layout>
      <c:txPr>
        <a:bodyPr/>
        <a:lstStyle/>
        <a:p>
          <a:pPr>
            <a:defRPr lang="en-US" sz="1800"/>
          </a:pPr>
          <a:endParaRPr lang="ko-KR"/>
        </a:p>
      </c:txPr>
    </c:legend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06600"/>
              </a:solidFill>
              <a:ln>
                <a:noFill/>
              </a:ln>
            </c:spPr>
          </c:dPt>
          <c:dPt>
            <c:idx val="1"/>
            <c:spPr>
              <a:solidFill>
                <a:srgbClr val="FF000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random-access</c:v>
                </c:pt>
                <c:pt idx="1">
                  <c:v>streaming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1</c:v>
                </c:pt>
              </c:numCache>
            </c:numRef>
          </c:val>
        </c:ser>
        <c:gapWidth val="50"/>
        <c:axId val="111391872"/>
        <c:axId val="111393408"/>
      </c:barChart>
      <c:catAx>
        <c:axId val="111391872"/>
        <c:scaling>
          <c:orientation val="minMax"/>
        </c:scaling>
        <c:axPos val="b"/>
        <c:numFmt formatCode="General" sourceLinked="0"/>
        <c:majorTickMark val="cross"/>
        <c:tickLblPos val="low"/>
        <c:txPr>
          <a:bodyPr anchor="t" anchorCtr="0"/>
          <a:lstStyle/>
          <a:p>
            <a:pPr>
              <a:lnSpc>
                <a:spcPct val="100000"/>
              </a:lnSpc>
              <a:defRPr lang="en-US" sz="1800" b="0" i="0"/>
            </a:pPr>
            <a:endParaRPr lang="ko-KR"/>
          </a:p>
        </c:txPr>
        <c:crossAx val="111393408"/>
        <c:crosses val="autoZero"/>
        <c:auto val="1"/>
        <c:lblAlgn val="ctr"/>
        <c:lblOffset val="0"/>
      </c:catAx>
      <c:valAx>
        <c:axId val="111393408"/>
        <c:scaling>
          <c:orientation val="minMax"/>
          <c:max val="14"/>
        </c:scaling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lang="en-US" sz="1800" b="0"/>
                </a:pPr>
                <a:r>
                  <a:rPr lang="en-US" sz="1800" b="0" dirty="0" smtClean="0"/>
                  <a:t>Slowdown</a:t>
                </a:r>
                <a:endParaRPr lang="en-US" sz="1800" b="0" dirty="0"/>
              </a:p>
            </c:rich>
          </c:tx>
          <c:layout/>
        </c:title>
        <c:numFmt formatCode="General" sourceLinked="1"/>
        <c:majorTickMark val="in"/>
        <c:tickLblPos val="nextTo"/>
        <c:txPr>
          <a:bodyPr/>
          <a:lstStyle/>
          <a:p>
            <a:pPr>
              <a:defRPr lang="en-US" sz="1200"/>
            </a:pPr>
            <a:endParaRPr lang="ko-KR"/>
          </a:p>
        </c:txPr>
        <c:crossAx val="111391872"/>
        <c:crosses val="autoZero"/>
        <c:crossBetween val="between"/>
        <c:majorUnit val="2"/>
      </c:valAx>
      <c:spPr>
        <a:noFill/>
        <a:ln>
          <a:prstDash val="solid"/>
        </a:ln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spPr>
              <a:solidFill>
                <a:srgbClr val="006600"/>
              </a:solidFill>
              <a:ln>
                <a:noFill/>
              </a:ln>
            </c:spPr>
          </c:dPt>
          <c:dPt>
            <c:idx val="1"/>
            <c:spPr>
              <a:solidFill>
                <a:srgbClr val="FF0000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random-access</c:v>
                </c:pt>
                <c:pt idx="1">
                  <c:v>streaming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7</c:v>
                </c:pt>
              </c:numCache>
            </c:numRef>
          </c:val>
        </c:ser>
        <c:gapWidth val="50"/>
        <c:axId val="111569920"/>
        <c:axId val="111575808"/>
      </c:barChart>
      <c:catAx>
        <c:axId val="111569920"/>
        <c:scaling>
          <c:orientation val="minMax"/>
        </c:scaling>
        <c:axPos val="b"/>
        <c:numFmt formatCode="General" sourceLinked="0"/>
        <c:majorTickMark val="cross"/>
        <c:tickLblPos val="low"/>
        <c:txPr>
          <a:bodyPr anchor="t" anchorCtr="0"/>
          <a:lstStyle/>
          <a:p>
            <a:pPr>
              <a:lnSpc>
                <a:spcPct val="100000"/>
              </a:lnSpc>
              <a:defRPr lang="en-US" sz="1800" b="0" i="0"/>
            </a:pPr>
            <a:endParaRPr lang="ko-KR"/>
          </a:p>
        </c:txPr>
        <c:crossAx val="111575808"/>
        <c:crosses val="autoZero"/>
        <c:auto val="1"/>
        <c:lblAlgn val="ctr"/>
        <c:lblOffset val="0"/>
      </c:catAx>
      <c:valAx>
        <c:axId val="111575808"/>
        <c:scaling>
          <c:orientation val="minMax"/>
          <c:max val="14"/>
        </c:scaling>
        <c:axPos val="l"/>
        <c:majorGridlines>
          <c:spPr>
            <a:ln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lang="en-US" sz="1800" b="0"/>
                </a:pPr>
                <a:r>
                  <a:rPr lang="en-US" sz="1800" b="0" dirty="0" smtClean="0"/>
                  <a:t>Slowdown</a:t>
                </a:r>
                <a:endParaRPr lang="en-US" sz="1800" b="0" dirty="0"/>
              </a:p>
            </c:rich>
          </c:tx>
          <c:layout/>
        </c:title>
        <c:numFmt formatCode="General" sourceLinked="1"/>
        <c:majorTickMark val="in"/>
        <c:tickLblPos val="nextTo"/>
        <c:txPr>
          <a:bodyPr/>
          <a:lstStyle/>
          <a:p>
            <a:pPr>
              <a:defRPr lang="en-US" sz="1200"/>
            </a:pPr>
            <a:endParaRPr lang="ko-KR"/>
          </a:p>
        </c:txPr>
        <c:crossAx val="111569920"/>
        <c:crosses val="autoZero"/>
        <c:crossBetween val="between"/>
        <c:majorUnit val="2"/>
      </c:valAx>
      <c:spPr>
        <a:noFill/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FRFCFS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6"/>
            <c:spPr>
              <a:solidFill>
                <a:prstClr val="black"/>
              </a:solidFill>
              <a:ln>
                <a:solidFill>
                  <a:schemeClr val="tx1"/>
                </a:solidFill>
              </a:ln>
            </c:spPr>
          </c:marker>
          <c:dLbls>
            <c:txPr>
              <a:bodyPr anchor="ctr" anchorCtr="0"/>
              <a:lstStyle/>
              <a:p>
                <a:pPr>
                  <a:defRPr lang="en-US" sz="2000" b="1"/>
                </a:pPr>
                <a:endParaRPr lang="ko-KR"/>
              </a:p>
            </c:txPr>
            <c:dLblPos val="t"/>
            <c:showSerName val="1"/>
          </c:dLbls>
          <c:xVal>
            <c:numRef>
              <c:f>Sheet1!$A$2:$A$6</c:f>
              <c:numCache>
                <c:formatCode>General</c:formatCode>
                <c:ptCount val="5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  <c:pt idx="4">
                  <c:v>9.1790000000000003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14.18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STFM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16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txPr>
              <a:bodyPr/>
              <a:lstStyle/>
              <a:p>
                <a:pPr>
                  <a:defRPr lang="en-US" sz="2000" b="1">
                    <a:solidFill>
                      <a:srgbClr val="00B050"/>
                    </a:solidFill>
                  </a:defRPr>
                </a:pPr>
                <a:endParaRPr lang="ko-KR"/>
              </a:p>
            </c:txPr>
            <c:dLblPos val="t"/>
            <c:showSerName val="1"/>
          </c:dLbls>
          <c:xVal>
            <c:numRef>
              <c:f>Sheet1!$A$2:$A$6</c:f>
              <c:numCache>
                <c:formatCode>General</c:formatCode>
                <c:ptCount val="5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  <c:pt idx="4">
                  <c:v>9.1790000000000003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1">
                  <c:v>9.2449999999999992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PAR-BS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16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dLbls>
            <c:txPr>
              <a:bodyPr/>
              <a:lstStyle/>
              <a:p>
                <a:pPr>
                  <a:defRPr lang="en-US" sz="2000" b="1">
                    <a:solidFill>
                      <a:schemeClr val="tx2"/>
                    </a:solidFill>
                  </a:defRPr>
                </a:pPr>
                <a:endParaRPr lang="ko-KR"/>
              </a:p>
            </c:txPr>
            <c:dLblPos val="t"/>
            <c:showSerName val="1"/>
          </c:dLbls>
          <c:xVal>
            <c:numRef>
              <c:f>Sheet1!$A$2:$A$6</c:f>
              <c:numCache>
                <c:formatCode>General</c:formatCode>
                <c:ptCount val="5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  <c:pt idx="4">
                  <c:v>9.1790000000000003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2">
                  <c:v>7.4180000000000001</c:v>
                </c:pt>
              </c:numCache>
            </c:numRef>
          </c:y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ATLAS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16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txPr>
              <a:bodyPr/>
              <a:lstStyle/>
              <a:p>
                <a:pPr>
                  <a:defRPr lang="en-US" sz="2000" b="1">
                    <a:solidFill>
                      <a:srgbClr val="FF0000"/>
                    </a:solidFill>
                  </a:defRPr>
                </a:pPr>
                <a:endParaRPr lang="ko-KR"/>
              </a:p>
            </c:txPr>
            <c:dLblPos val="t"/>
            <c:showSerName val="1"/>
          </c:dLbls>
          <c:xVal>
            <c:numRef>
              <c:f>Sheet1!$A$2:$A$6</c:f>
              <c:numCache>
                <c:formatCode>General</c:formatCode>
                <c:ptCount val="5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  <c:pt idx="4">
                  <c:v>9.1790000000000003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3">
                  <c:v>11.52</c:v>
                </c:pt>
              </c:numCache>
            </c:numRef>
          </c:y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TCM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22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0">
                <a:noFill/>
              </a:ln>
            </c:spPr>
          </c:marker>
          <c:dLbls>
            <c:txPr>
              <a:bodyPr/>
              <a:lstStyle/>
              <a:p>
                <a:pPr>
                  <a:defRPr lang="en-US" sz="2000" b="1">
                    <a:solidFill>
                      <a:schemeClr val="accent6">
                        <a:lumMod val="75000"/>
                      </a:schemeClr>
                    </a:solidFill>
                  </a:defRPr>
                </a:pPr>
                <a:endParaRPr lang="ko-KR"/>
              </a:p>
            </c:txPr>
            <c:showSerName val="1"/>
          </c:dLbls>
          <c:xVal>
            <c:numRef>
              <c:f>Sheet1!$A$2:$A$6</c:f>
              <c:numCache>
                <c:formatCode>General</c:formatCode>
                <c:ptCount val="5"/>
                <c:pt idx="0">
                  <c:v>8.1660000000000004</c:v>
                </c:pt>
                <c:pt idx="1">
                  <c:v>8.26</c:v>
                </c:pt>
                <c:pt idx="2">
                  <c:v>8.527000000000001</c:v>
                </c:pt>
                <c:pt idx="3">
                  <c:v>8.7779999999999987</c:v>
                </c:pt>
                <c:pt idx="4">
                  <c:v>9.1790000000000003</c:v>
                </c:pt>
              </c:numCache>
            </c:numRef>
          </c:xVal>
          <c:yVal>
            <c:numRef>
              <c:f>Sheet1!$F$2:$F$6</c:f>
              <c:numCache>
                <c:formatCode>General</c:formatCode>
                <c:ptCount val="5"/>
                <c:pt idx="4">
                  <c:v>7.0739999999999998</c:v>
                </c:pt>
              </c:numCache>
            </c:numRef>
          </c:yVal>
        </c:ser>
        <c:axId val="124534144"/>
        <c:axId val="124548608"/>
      </c:scatterChart>
      <c:valAx>
        <c:axId val="124534144"/>
        <c:scaling>
          <c:orientation val="minMax"/>
          <c:max val="10"/>
          <c:min val="7.5"/>
        </c:scaling>
        <c:axPos val="b"/>
        <c:title>
          <c:tx>
            <c:rich>
              <a:bodyPr/>
              <a:lstStyle/>
              <a:p>
                <a:pPr>
                  <a:defRPr lang="en-US" b="0"/>
                </a:pPr>
                <a:r>
                  <a:rPr lang="en-US" b="0" dirty="0" smtClean="0"/>
                  <a:t>Weighted Speedup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40690944881889762"/>
              <c:y val="0.85603648293963253"/>
            </c:manualLayout>
          </c:layout>
        </c:title>
        <c:numFmt formatCode="General" sourceLinked="1"/>
        <c:tickLblPos val="nextTo"/>
        <c:spPr>
          <a:ln w="3175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600"/>
            </a:pPr>
            <a:endParaRPr lang="ko-KR"/>
          </a:p>
        </c:txPr>
        <c:crossAx val="124548608"/>
        <c:crosses val="autoZero"/>
        <c:crossBetween val="midCat"/>
      </c:valAx>
      <c:valAx>
        <c:axId val="124548608"/>
        <c:scaling>
          <c:orientation val="minMax"/>
          <c:max val="16"/>
          <c:min val="4"/>
        </c:scaling>
        <c:axPos val="l"/>
        <c:title>
          <c:tx>
            <c:rich>
              <a:bodyPr rot="-5400000" vert="horz"/>
              <a:lstStyle/>
              <a:p>
                <a:pPr>
                  <a:defRPr lang="en-US" b="0"/>
                </a:pPr>
                <a:r>
                  <a:rPr lang="en-US" b="0" dirty="0" smtClean="0"/>
                  <a:t>Maximum Slowdown</a:t>
                </a:r>
                <a:endParaRPr lang="en-US" b="0" dirty="0"/>
              </a:p>
            </c:rich>
          </c:tx>
          <c:layout/>
        </c:title>
        <c:numFmt formatCode="General" sourceLinked="1"/>
        <c:tickLblPos val="nextTo"/>
        <c:spPr>
          <a:ln w="3175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600"/>
            </a:pPr>
            <a:endParaRPr lang="ko-KR"/>
          </a:p>
        </c:txPr>
        <c:crossAx val="124534144"/>
        <c:crosses val="autoZero"/>
        <c:crossBetween val="midCat"/>
        <c:majorUnit val="2"/>
      </c:valAx>
      <c:spPr>
        <a:solidFill>
          <a:schemeClr val="bg1">
            <a:lumMod val="95000"/>
          </a:schemeClr>
        </a:solidFill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scatterChart>
        <c:scatterStyle val="lineMarker"/>
        <c:ser>
          <c:idx val="0"/>
          <c:order val="0"/>
          <c:tx>
            <c:strRef>
              <c:f>Sheet1!$B$1</c:f>
              <c:strCache>
                <c:ptCount val="1"/>
                <c:pt idx="0">
                  <c:v>FRFCFS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12"/>
            <c:spPr>
              <a:solidFill>
                <a:prstClr val="black"/>
              </a:solidFill>
              <a:ln w="15875">
                <a:solidFill>
                  <a:schemeClr val="tx1"/>
                </a:solidFill>
              </a:ln>
            </c:spPr>
          </c:marker>
          <c:dLbls>
            <c:txPr>
              <a:bodyPr/>
              <a:lstStyle/>
              <a:p>
                <a:pPr>
                  <a:defRPr lang="en-US" sz="2000" b="1"/>
                </a:pPr>
                <a:endParaRPr lang="ko-KR"/>
              </a:p>
            </c:txPr>
            <c:dLblPos val="t"/>
            <c:showSerName val="1"/>
          </c:dLbls>
          <c:xVal>
            <c:numRef>
              <c:f>Sheet1!$A$2:$A$25</c:f>
              <c:numCache>
                <c:formatCode>General</c:formatCode>
                <c:ptCount val="24"/>
                <c:pt idx="0">
                  <c:v>12.73</c:v>
                </c:pt>
                <c:pt idx="1">
                  <c:v>13.11</c:v>
                </c:pt>
                <c:pt idx="2">
                  <c:v>13.21</c:v>
                </c:pt>
                <c:pt idx="3">
                  <c:v>13.21</c:v>
                </c:pt>
                <c:pt idx="4">
                  <c:v>13.19</c:v>
                </c:pt>
                <c:pt idx="5">
                  <c:v>13.16</c:v>
                </c:pt>
                <c:pt idx="6">
                  <c:v>13.06</c:v>
                </c:pt>
                <c:pt idx="7">
                  <c:v>13.6</c:v>
                </c:pt>
                <c:pt idx="8">
                  <c:v>13.76</c:v>
                </c:pt>
                <c:pt idx="9">
                  <c:v>13.61</c:v>
                </c:pt>
                <c:pt idx="10">
                  <c:v>13.68</c:v>
                </c:pt>
                <c:pt idx="11">
                  <c:v>13.65</c:v>
                </c:pt>
                <c:pt idx="12">
                  <c:v>13.62</c:v>
                </c:pt>
                <c:pt idx="13">
                  <c:v>14.49</c:v>
                </c:pt>
                <c:pt idx="14">
                  <c:v>14.58</c:v>
                </c:pt>
                <c:pt idx="15">
                  <c:v>14.8</c:v>
                </c:pt>
                <c:pt idx="16">
                  <c:v>14.84</c:v>
                </c:pt>
                <c:pt idx="17">
                  <c:v>14.83</c:v>
                </c:pt>
                <c:pt idx="18">
                  <c:v>14.43</c:v>
                </c:pt>
                <c:pt idx="19">
                  <c:v>14.04</c:v>
                </c:pt>
                <c:pt idx="20">
                  <c:v>14.4</c:v>
                </c:pt>
                <c:pt idx="21">
                  <c:v>14.63</c:v>
                </c:pt>
                <c:pt idx="22">
                  <c:v>14.79</c:v>
                </c:pt>
                <c:pt idx="23">
                  <c:v>14.92</c:v>
                </c:pt>
              </c:numCache>
            </c:numRef>
          </c:xVal>
          <c:yVal>
            <c:numRef>
              <c:f>Sheet1!$B$2:$B$25</c:f>
              <c:numCache>
                <c:formatCode>General</c:formatCode>
                <c:ptCount val="24"/>
                <c:pt idx="0">
                  <c:v>9.8250000000000028</c:v>
                </c:pt>
              </c:numCache>
            </c:numRef>
          </c:y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STFM</c:v>
                </c:pt>
              </c:strCache>
            </c:strRef>
          </c:tx>
          <c:spPr>
            <a:ln w="28575">
              <a:solidFill>
                <a:srgbClr val="00B050"/>
              </a:solidFill>
            </a:ln>
          </c:spPr>
          <c:marker>
            <c:symbol val="square"/>
            <c:size val="10"/>
            <c:spPr>
              <a:solidFill>
                <a:srgbClr val="00B050"/>
              </a:solidFill>
              <a:ln w="15875">
                <a:solidFill>
                  <a:schemeClr val="tx1"/>
                </a:solidFill>
              </a:ln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12.73</c:v>
                </c:pt>
                <c:pt idx="1">
                  <c:v>13.11</c:v>
                </c:pt>
                <c:pt idx="2">
                  <c:v>13.21</c:v>
                </c:pt>
                <c:pt idx="3">
                  <c:v>13.21</c:v>
                </c:pt>
                <c:pt idx="4">
                  <c:v>13.19</c:v>
                </c:pt>
                <c:pt idx="5">
                  <c:v>13.16</c:v>
                </c:pt>
                <c:pt idx="6">
                  <c:v>13.06</c:v>
                </c:pt>
                <c:pt idx="7">
                  <c:v>13.6</c:v>
                </c:pt>
                <c:pt idx="8">
                  <c:v>13.76</c:v>
                </c:pt>
                <c:pt idx="9">
                  <c:v>13.61</c:v>
                </c:pt>
                <c:pt idx="10">
                  <c:v>13.68</c:v>
                </c:pt>
                <c:pt idx="11">
                  <c:v>13.65</c:v>
                </c:pt>
                <c:pt idx="12">
                  <c:v>13.62</c:v>
                </c:pt>
                <c:pt idx="13">
                  <c:v>14.49</c:v>
                </c:pt>
                <c:pt idx="14">
                  <c:v>14.58</c:v>
                </c:pt>
                <c:pt idx="15">
                  <c:v>14.8</c:v>
                </c:pt>
                <c:pt idx="16">
                  <c:v>14.84</c:v>
                </c:pt>
                <c:pt idx="17">
                  <c:v>14.83</c:v>
                </c:pt>
                <c:pt idx="18">
                  <c:v>14.43</c:v>
                </c:pt>
                <c:pt idx="19">
                  <c:v>14.04</c:v>
                </c:pt>
                <c:pt idx="20">
                  <c:v>14.4</c:v>
                </c:pt>
                <c:pt idx="21">
                  <c:v>14.63</c:v>
                </c:pt>
                <c:pt idx="22">
                  <c:v>14.79</c:v>
                </c:pt>
                <c:pt idx="23">
                  <c:v>14.92</c:v>
                </c:pt>
              </c:numCache>
            </c:numRef>
          </c:xVal>
          <c:yVal>
            <c:numRef>
              <c:f>Sheet1!$C$2:$C$25</c:f>
              <c:numCache>
                <c:formatCode>General</c:formatCode>
                <c:ptCount val="24"/>
                <c:pt idx="1">
                  <c:v>5.9489999999999998</c:v>
                </c:pt>
                <c:pt idx="2">
                  <c:v>6.2149999999999954</c:v>
                </c:pt>
                <c:pt idx="3">
                  <c:v>6.423</c:v>
                </c:pt>
                <c:pt idx="4">
                  <c:v>6.923</c:v>
                </c:pt>
                <c:pt idx="5">
                  <c:v>6.9530000000000003</c:v>
                </c:pt>
                <c:pt idx="6">
                  <c:v>7.2629999999999955</c:v>
                </c:pt>
              </c:numCache>
            </c:numRef>
          </c:y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PAR-BS</c:v>
                </c:pt>
              </c:strCache>
            </c:strRef>
          </c:tx>
          <c:spPr>
            <a:ln w="28575">
              <a:solidFill>
                <a:srgbClr val="1F497D"/>
              </a:solidFill>
            </a:ln>
          </c:spPr>
          <c:marker>
            <c:symbol val="triangle"/>
            <c:size val="10"/>
            <c:spPr>
              <a:solidFill>
                <a:schemeClr val="tx2"/>
              </a:solidFill>
              <a:ln w="15875">
                <a:solidFill>
                  <a:schemeClr val="tx1"/>
                </a:solidFill>
              </a:ln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12.73</c:v>
                </c:pt>
                <c:pt idx="1">
                  <c:v>13.11</c:v>
                </c:pt>
                <c:pt idx="2">
                  <c:v>13.21</c:v>
                </c:pt>
                <c:pt idx="3">
                  <c:v>13.21</c:v>
                </c:pt>
                <c:pt idx="4">
                  <c:v>13.19</c:v>
                </c:pt>
                <c:pt idx="5">
                  <c:v>13.16</c:v>
                </c:pt>
                <c:pt idx="6">
                  <c:v>13.06</c:v>
                </c:pt>
                <c:pt idx="7">
                  <c:v>13.6</c:v>
                </c:pt>
                <c:pt idx="8">
                  <c:v>13.76</c:v>
                </c:pt>
                <c:pt idx="9">
                  <c:v>13.61</c:v>
                </c:pt>
                <c:pt idx="10">
                  <c:v>13.68</c:v>
                </c:pt>
                <c:pt idx="11">
                  <c:v>13.65</c:v>
                </c:pt>
                <c:pt idx="12">
                  <c:v>13.62</c:v>
                </c:pt>
                <c:pt idx="13">
                  <c:v>14.49</c:v>
                </c:pt>
                <c:pt idx="14">
                  <c:v>14.58</c:v>
                </c:pt>
                <c:pt idx="15">
                  <c:v>14.8</c:v>
                </c:pt>
                <c:pt idx="16">
                  <c:v>14.84</c:v>
                </c:pt>
                <c:pt idx="17">
                  <c:v>14.83</c:v>
                </c:pt>
                <c:pt idx="18">
                  <c:v>14.43</c:v>
                </c:pt>
                <c:pt idx="19">
                  <c:v>14.04</c:v>
                </c:pt>
                <c:pt idx="20">
                  <c:v>14.4</c:v>
                </c:pt>
                <c:pt idx="21">
                  <c:v>14.63</c:v>
                </c:pt>
                <c:pt idx="22">
                  <c:v>14.79</c:v>
                </c:pt>
                <c:pt idx="23">
                  <c:v>14.92</c:v>
                </c:pt>
              </c:numCache>
            </c:numRef>
          </c:xVal>
          <c:yVal>
            <c:numRef>
              <c:f>Sheet1!$D$2:$D$25</c:f>
              <c:numCache>
                <c:formatCode>General</c:formatCode>
                <c:ptCount val="24"/>
                <c:pt idx="7">
                  <c:v>5.9989999999999997</c:v>
                </c:pt>
                <c:pt idx="8">
                  <c:v>5.4489999999999998</c:v>
                </c:pt>
                <c:pt idx="9">
                  <c:v>5.423</c:v>
                </c:pt>
                <c:pt idx="10">
                  <c:v>5.0750000000000002</c:v>
                </c:pt>
                <c:pt idx="11">
                  <c:v>4.9050000000000002</c:v>
                </c:pt>
                <c:pt idx="12">
                  <c:v>4.8199999999999976</c:v>
                </c:pt>
              </c:numCache>
            </c:numRef>
          </c:y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ATLAS</c:v>
                </c:pt>
              </c:strCache>
            </c:strRef>
          </c:tx>
          <c:spPr>
            <a:ln w="28575">
              <a:solidFill>
                <a:srgbClr val="FF0000"/>
              </a:solidFill>
            </a:ln>
          </c:spPr>
          <c:marker>
            <c:symbol val="circle"/>
            <c:size val="10"/>
            <c:spPr>
              <a:solidFill>
                <a:srgbClr val="FF0000"/>
              </a:solidFill>
              <a:ln w="15875">
                <a:solidFill>
                  <a:schemeClr val="tx1"/>
                </a:solidFill>
              </a:ln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12.73</c:v>
                </c:pt>
                <c:pt idx="1">
                  <c:v>13.11</c:v>
                </c:pt>
                <c:pt idx="2">
                  <c:v>13.21</c:v>
                </c:pt>
                <c:pt idx="3">
                  <c:v>13.21</c:v>
                </c:pt>
                <c:pt idx="4">
                  <c:v>13.19</c:v>
                </c:pt>
                <c:pt idx="5">
                  <c:v>13.16</c:v>
                </c:pt>
                <c:pt idx="6">
                  <c:v>13.06</c:v>
                </c:pt>
                <c:pt idx="7">
                  <c:v>13.6</c:v>
                </c:pt>
                <c:pt idx="8">
                  <c:v>13.76</c:v>
                </c:pt>
                <c:pt idx="9">
                  <c:v>13.61</c:v>
                </c:pt>
                <c:pt idx="10">
                  <c:v>13.68</c:v>
                </c:pt>
                <c:pt idx="11">
                  <c:v>13.65</c:v>
                </c:pt>
                <c:pt idx="12">
                  <c:v>13.62</c:v>
                </c:pt>
                <c:pt idx="13">
                  <c:v>14.49</c:v>
                </c:pt>
                <c:pt idx="14">
                  <c:v>14.58</c:v>
                </c:pt>
                <c:pt idx="15">
                  <c:v>14.8</c:v>
                </c:pt>
                <c:pt idx="16">
                  <c:v>14.84</c:v>
                </c:pt>
                <c:pt idx="17">
                  <c:v>14.83</c:v>
                </c:pt>
                <c:pt idx="18">
                  <c:v>14.43</c:v>
                </c:pt>
                <c:pt idx="19">
                  <c:v>14.04</c:v>
                </c:pt>
                <c:pt idx="20">
                  <c:v>14.4</c:v>
                </c:pt>
                <c:pt idx="21">
                  <c:v>14.63</c:v>
                </c:pt>
                <c:pt idx="22">
                  <c:v>14.79</c:v>
                </c:pt>
                <c:pt idx="23">
                  <c:v>14.92</c:v>
                </c:pt>
              </c:numCache>
            </c:numRef>
          </c:xVal>
          <c:yVal>
            <c:numRef>
              <c:f>Sheet1!$E$2:$E$25</c:f>
              <c:numCache>
                <c:formatCode>General</c:formatCode>
                <c:ptCount val="24"/>
                <c:pt idx="13">
                  <c:v>7.0179999999999954</c:v>
                </c:pt>
                <c:pt idx="14">
                  <c:v>7.1390000000000002</c:v>
                </c:pt>
                <c:pt idx="15">
                  <c:v>7.4219999999999997</c:v>
                </c:pt>
                <c:pt idx="16">
                  <c:v>7.5010000000000003</c:v>
                </c:pt>
                <c:pt idx="17">
                  <c:v>7.5519999999999996</c:v>
                </c:pt>
                <c:pt idx="18">
                  <c:v>7.4580000000000002</c:v>
                </c:pt>
              </c:numCache>
            </c:numRef>
          </c:y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TCM</c:v>
                </c:pt>
              </c:strCache>
            </c:strRef>
          </c:tx>
          <c:spPr>
            <a:ln w="28575">
              <a:solidFill>
                <a:schemeClr val="accent6">
                  <a:lumMod val="75000"/>
                </a:schemeClr>
              </a:solidFill>
            </a:ln>
          </c:spPr>
          <c:marker>
            <c:symbol val="square"/>
            <c:size val="23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0">
                <a:noFill/>
              </a:ln>
            </c:spPr>
          </c:marker>
          <c:xVal>
            <c:numRef>
              <c:f>Sheet1!$A$2:$A$25</c:f>
              <c:numCache>
                <c:formatCode>General</c:formatCode>
                <c:ptCount val="24"/>
                <c:pt idx="0">
                  <c:v>12.73</c:v>
                </c:pt>
                <c:pt idx="1">
                  <c:v>13.11</c:v>
                </c:pt>
                <c:pt idx="2">
                  <c:v>13.21</c:v>
                </c:pt>
                <c:pt idx="3">
                  <c:v>13.21</c:v>
                </c:pt>
                <c:pt idx="4">
                  <c:v>13.19</c:v>
                </c:pt>
                <c:pt idx="5">
                  <c:v>13.16</c:v>
                </c:pt>
                <c:pt idx="6">
                  <c:v>13.06</c:v>
                </c:pt>
                <c:pt idx="7">
                  <c:v>13.6</c:v>
                </c:pt>
                <c:pt idx="8">
                  <c:v>13.76</c:v>
                </c:pt>
                <c:pt idx="9">
                  <c:v>13.61</c:v>
                </c:pt>
                <c:pt idx="10">
                  <c:v>13.68</c:v>
                </c:pt>
                <c:pt idx="11">
                  <c:v>13.65</c:v>
                </c:pt>
                <c:pt idx="12">
                  <c:v>13.62</c:v>
                </c:pt>
                <c:pt idx="13">
                  <c:v>14.49</c:v>
                </c:pt>
                <c:pt idx="14">
                  <c:v>14.58</c:v>
                </c:pt>
                <c:pt idx="15">
                  <c:v>14.8</c:v>
                </c:pt>
                <c:pt idx="16">
                  <c:v>14.84</c:v>
                </c:pt>
                <c:pt idx="17">
                  <c:v>14.83</c:v>
                </c:pt>
                <c:pt idx="18">
                  <c:v>14.43</c:v>
                </c:pt>
                <c:pt idx="19">
                  <c:v>14.04</c:v>
                </c:pt>
                <c:pt idx="20">
                  <c:v>14.4</c:v>
                </c:pt>
                <c:pt idx="21">
                  <c:v>14.63</c:v>
                </c:pt>
                <c:pt idx="22">
                  <c:v>14.79</c:v>
                </c:pt>
                <c:pt idx="23">
                  <c:v>14.92</c:v>
                </c:pt>
              </c:numCache>
            </c:numRef>
          </c:xVal>
          <c:yVal>
            <c:numRef>
              <c:f>Sheet1!$F$2:$F$25</c:f>
              <c:numCache>
                <c:formatCode>General</c:formatCode>
                <c:ptCount val="24"/>
                <c:pt idx="19">
                  <c:v>4.843</c:v>
                </c:pt>
                <c:pt idx="20">
                  <c:v>4.952</c:v>
                </c:pt>
                <c:pt idx="21">
                  <c:v>5.258</c:v>
                </c:pt>
                <c:pt idx="22">
                  <c:v>5.5030000000000001</c:v>
                </c:pt>
                <c:pt idx="23">
                  <c:v>5.7269999999999976</c:v>
                </c:pt>
              </c:numCache>
            </c:numRef>
          </c:yVal>
        </c:ser>
        <c:axId val="124849152"/>
        <c:axId val="124859520"/>
      </c:scatterChart>
      <c:valAx>
        <c:axId val="124849152"/>
        <c:scaling>
          <c:orientation val="minMax"/>
          <c:max val="16"/>
          <c:min val="12"/>
        </c:scaling>
        <c:axPos val="b"/>
        <c:title>
          <c:tx>
            <c:rich>
              <a:bodyPr/>
              <a:lstStyle/>
              <a:p>
                <a:pPr>
                  <a:defRPr lang="en-US" b="0"/>
                </a:pPr>
                <a:r>
                  <a:rPr lang="en-US" b="0" dirty="0" smtClean="0"/>
                  <a:t>Weighted Speedup</a:t>
                </a:r>
                <a:endParaRPr lang="en-US" b="0" dirty="0"/>
              </a:p>
            </c:rich>
          </c:tx>
          <c:layout>
            <c:manualLayout>
              <c:xMode val="edge"/>
              <c:yMode val="edge"/>
              <c:x val="0.40312157003101884"/>
              <c:y val="0.85603648293963253"/>
            </c:manualLayout>
          </c:layout>
        </c:title>
        <c:numFmt formatCode="General" sourceLinked="1"/>
        <c:tickLblPos val="nextTo"/>
        <c:spPr>
          <a:ln w="3175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600"/>
            </a:pPr>
            <a:endParaRPr lang="ko-KR"/>
          </a:p>
        </c:txPr>
        <c:crossAx val="124859520"/>
        <c:crosses val="autoZero"/>
        <c:crossBetween val="midCat"/>
      </c:valAx>
      <c:valAx>
        <c:axId val="124859520"/>
        <c:scaling>
          <c:orientation val="minMax"/>
          <c:max val="12"/>
          <c:min val="2"/>
        </c:scaling>
        <c:axPos val="l"/>
        <c:title>
          <c:tx>
            <c:rich>
              <a:bodyPr rot="-5400000" vert="horz"/>
              <a:lstStyle/>
              <a:p>
                <a:pPr>
                  <a:defRPr lang="en-US" b="0"/>
                </a:pPr>
                <a:r>
                  <a:rPr lang="en-US" b="0" dirty="0" smtClean="0"/>
                  <a:t>Maximum Slowdown</a:t>
                </a:r>
                <a:endParaRPr lang="en-US" b="0" dirty="0"/>
              </a:p>
            </c:rich>
          </c:tx>
          <c:layout/>
        </c:title>
        <c:numFmt formatCode="General" sourceLinked="1"/>
        <c:tickLblPos val="nextTo"/>
        <c:spPr>
          <a:ln w="31750">
            <a:solidFill>
              <a:schemeClr val="tx1"/>
            </a:solidFill>
            <a:tailEnd type="triangle" w="lg" len="lg"/>
          </a:ln>
        </c:spPr>
        <c:txPr>
          <a:bodyPr/>
          <a:lstStyle/>
          <a:p>
            <a:pPr>
              <a:defRPr lang="en-US" sz="1600"/>
            </a:pPr>
            <a:endParaRPr lang="ko-KR"/>
          </a:p>
        </c:txPr>
        <c:crossAx val="124849152"/>
        <c:crosses val="autoZero"/>
        <c:crossBetween val="midCat"/>
        <c:majorUnit val="2"/>
      </c:valAx>
      <c:spPr>
        <a:solidFill>
          <a:schemeClr val="bg1">
            <a:lumMod val="95000"/>
          </a:schemeClr>
        </a:solidFill>
      </c:spPr>
    </c:plotArea>
    <c:plotVisOnly val="1"/>
    <c:dispBlanksAs val="gap"/>
  </c:chart>
  <c:txPr>
    <a:bodyPr/>
    <a:lstStyle/>
    <a:p>
      <a:pPr>
        <a:defRPr sz="1800"/>
      </a:pPr>
      <a:endParaRPr lang="ko-KR"/>
    </a:p>
  </c:txPr>
  <c:externalData r:id="rId2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1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1051C62-04CF-4188-967C-51DC64EAA1A7}" type="datetimeFigureOut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9721106"/>
            <a:ext cx="3077739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A9BF-FCAD-43FA-BC34-5806251F57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657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>
                <a:solidFill>
                  <a:srgbClr val="0066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3A06C-693C-4ED2-95EF-255773BCAD58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10"/>
          <p:cNvSpPr>
            <a:spLocks noChangeArrowheads="1"/>
          </p:cNvSpPr>
          <p:nvPr userDrawn="1"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C99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50418-BFB1-424A-8AB3-4D3BB39EF886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3A514-2B3B-497F-86B0-9831E991DD5F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rgbClr val="0066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FA49-31CB-44F0-BF7A-C8EA1D21A89D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416675"/>
            <a:ext cx="2133600" cy="365125"/>
          </a:xfrm>
        </p:spPr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0652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D313-7920-4F06-A6D0-3C19690ECE7D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EEF7B-93B0-4E62-B111-0252FD01AA4B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B5FDA-4F98-4389-8566-B14958C03211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3DB2-0046-4542-AE22-CA66F1A4F7EE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54C46-F80B-4604-9EE3-DF69E27D49AC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7B10F-A704-4DD8-B083-7B66EF592834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1CCE-E131-4E89-91CD-8BA1EB18E1F8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136B-938C-4ABE-A595-3497154215A9}" type="datetime1">
              <a:rPr lang="en-US" smtClean="0"/>
              <a:pPr/>
              <a:t>12/22/2010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1B50-6D0B-48B4-A1D4-BAD8C599CC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Thread Cluster Memory Scheduling</a:t>
            </a:r>
            <a:r>
              <a:rPr lang="en-US" sz="2800" b="1" dirty="0" smtClean="0">
                <a:latin typeface="+mj-lt"/>
              </a:rPr>
              <a:t>: 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latin typeface="+mj-lt"/>
              </a:rPr>
              <a:t>Exploiting Differences in Memory Access Behavior</a:t>
            </a:r>
            <a:endParaRPr lang="en-US" sz="2800" i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2895600" cy="1600200"/>
          </a:xfrm>
        </p:spPr>
        <p:txBody>
          <a:bodyPr anchor="ctr" anchorCtr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Yoongu Kim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Michael Papamichael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Onur Mutlu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Mor Harchol-Balter</a:t>
            </a:r>
          </a:p>
        </p:txBody>
      </p:sp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293" y="5317128"/>
            <a:ext cx="2578907" cy="931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60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000" b="1" u="sng" dirty="0" smtClean="0"/>
              <a:t>Step1</a:t>
            </a:r>
            <a:r>
              <a:rPr lang="en-US" sz="3000" dirty="0" smtClean="0"/>
              <a:t> Sort threads by </a:t>
            </a:r>
            <a:r>
              <a:rPr lang="en-US" sz="3000" b="1" dirty="0" smtClean="0">
                <a:solidFill>
                  <a:srgbClr val="FF0000"/>
                </a:solidFill>
              </a:rPr>
              <a:t>MPKI</a:t>
            </a:r>
            <a:r>
              <a:rPr lang="en-US" sz="3000" dirty="0" smtClean="0"/>
              <a:t> </a:t>
            </a:r>
            <a:r>
              <a:rPr lang="en-US" sz="2400" dirty="0" smtClean="0"/>
              <a:t>(</a:t>
            </a:r>
            <a:r>
              <a:rPr lang="en-US" sz="2400" u="sng" dirty="0" smtClean="0"/>
              <a:t>m</a:t>
            </a:r>
            <a:r>
              <a:rPr lang="en-US" sz="2400" dirty="0" smtClean="0"/>
              <a:t>isses </a:t>
            </a:r>
            <a:r>
              <a:rPr lang="en-US" sz="2400" u="sng" dirty="0" smtClean="0"/>
              <a:t>p</a:t>
            </a:r>
            <a:r>
              <a:rPr lang="en-US" sz="2400" dirty="0" smtClean="0"/>
              <a:t>er </a:t>
            </a:r>
            <a:r>
              <a:rPr lang="en-US" sz="2400" u="sng" dirty="0" err="1" smtClean="0"/>
              <a:t>k</a:t>
            </a:r>
            <a:r>
              <a:rPr lang="en-US" sz="2400" dirty="0" err="1" smtClean="0"/>
              <a:t>ilo</a:t>
            </a:r>
            <a:r>
              <a:rPr lang="en-US" sz="2400" u="sng" dirty="0" err="1" smtClean="0"/>
              <a:t>i</a:t>
            </a:r>
            <a:r>
              <a:rPr lang="en-US" sz="2400" dirty="0" err="1" smtClean="0"/>
              <a:t>nstruction</a:t>
            </a:r>
            <a:r>
              <a:rPr lang="en-US" sz="2400" dirty="0" smtClean="0"/>
              <a:t>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endParaRPr lang="en-US" sz="2000" b="1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74"/>
          <p:cNvGrpSpPr/>
          <p:nvPr/>
        </p:nvGrpSpPr>
        <p:grpSpPr>
          <a:xfrm>
            <a:off x="2781538" y="2179320"/>
            <a:ext cx="3771662" cy="1206306"/>
            <a:chOff x="1798320" y="2582738"/>
            <a:chExt cx="3771662" cy="1206306"/>
          </a:xfrm>
        </p:grpSpPr>
        <p:sp>
          <p:nvSpPr>
            <p:cNvPr id="53" name="Rounded Rectangle 52"/>
            <p:cNvSpPr/>
            <p:nvPr/>
          </p:nvSpPr>
          <p:spPr>
            <a:xfrm rot="16200000">
              <a:off x="3379877" y="3083989"/>
              <a:ext cx="761806" cy="20380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 rot="16200000">
              <a:off x="3794277" y="3054289"/>
              <a:ext cx="901506" cy="26320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 rot="16200000">
              <a:off x="2673186" y="3108259"/>
              <a:ext cx="476056" cy="155264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 rot="16200000">
              <a:off x="1727475" y="3151961"/>
              <a:ext cx="209550" cy="6786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 rot="16200000">
              <a:off x="2022772" y="3137267"/>
              <a:ext cx="285556" cy="9724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 rot="16200000">
              <a:off x="2326528" y="3126933"/>
              <a:ext cx="394700" cy="117916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 rot="16200000">
              <a:off x="3006459" y="3101621"/>
              <a:ext cx="634806" cy="16854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 rot="16200000">
              <a:off x="4272319" y="3023522"/>
              <a:ext cx="1034856" cy="324738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 rot="16200000">
              <a:off x="4783269" y="3002331"/>
              <a:ext cx="1206306" cy="367120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thread</a:t>
              </a:r>
              <a:endPara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9" name="Straight Arrow Connector 68"/>
          <p:cNvCxnSpPr/>
          <p:nvPr/>
        </p:nvCxnSpPr>
        <p:spPr>
          <a:xfrm>
            <a:off x="2209800" y="1981200"/>
            <a:ext cx="6019800" cy="1588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858000" y="2094229"/>
            <a:ext cx="1143000" cy="740459"/>
          </a:xfrm>
          <a:prstGeom prst="rect">
            <a:avLst/>
          </a:prstGeom>
          <a:noFill/>
        </p:spPr>
        <p:txBody>
          <a:bodyPr wrap="square" lIns="0" rIns="0" rtlCol="0" anchor="ctr" anchorCtr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600" i="1" dirty="0" smtClean="0">
                <a:solidFill>
                  <a:srgbClr val="FF0000"/>
                </a:solidFill>
              </a:rPr>
              <a:t>higher </a:t>
            </a:r>
          </a:p>
          <a:p>
            <a:pPr algn="ctr">
              <a:lnSpc>
                <a:spcPct val="80000"/>
              </a:lnSpc>
            </a:pPr>
            <a:r>
              <a:rPr lang="en-US" sz="2600" i="1" dirty="0" smtClean="0">
                <a:solidFill>
                  <a:srgbClr val="FF0000"/>
                </a:solidFill>
              </a:rPr>
              <a:t>MPKI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74" name="Right Brace 73"/>
          <p:cNvSpPr/>
          <p:nvPr/>
        </p:nvSpPr>
        <p:spPr>
          <a:xfrm rot="5400000">
            <a:off x="4533900" y="1943102"/>
            <a:ext cx="304800" cy="40386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4457700" y="4114800"/>
            <a:ext cx="457200" cy="4961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200" b="1" i="1" dirty="0" smtClean="0">
                <a:solidFill>
                  <a:srgbClr val="FF0000"/>
                </a:solidFill>
              </a:rPr>
              <a:t>T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82" name="Rounded Rectangular Callout 81"/>
          <p:cNvSpPr/>
          <p:nvPr/>
        </p:nvSpPr>
        <p:spPr>
          <a:xfrm>
            <a:off x="6324600" y="4267202"/>
            <a:ext cx="2362200" cy="914398"/>
          </a:xfrm>
          <a:prstGeom prst="wedgeRoundRectCallout">
            <a:avLst>
              <a:gd name="adj1" fmla="val -67753"/>
              <a:gd name="adj2" fmla="val 84596"/>
              <a:gd name="adj3" fmla="val 16667"/>
            </a:avLst>
          </a:prstGeom>
          <a:solidFill>
            <a:srgbClr val="92D050">
              <a:alpha val="75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l-GR" sz="2800" b="1" i="1" dirty="0" smtClean="0">
                <a:solidFill>
                  <a:schemeClr val="tx1"/>
                </a:solidFill>
              </a:rPr>
              <a:t>α</a:t>
            </a:r>
            <a:r>
              <a:rPr lang="en-US" sz="2800" i="1" dirty="0" smtClean="0">
                <a:solidFill>
                  <a:schemeClr val="tx1"/>
                </a:solidFill>
              </a:rPr>
              <a:t> &lt; 10% </a:t>
            </a:r>
            <a:r>
              <a:rPr lang="en-US" sz="2400" b="1" i="1" dirty="0" err="1" smtClean="0">
                <a:solidFill>
                  <a:schemeClr val="tx1"/>
                </a:solidFill>
              </a:rPr>
              <a:t>ClusterThreshold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667000" y="2133600"/>
            <a:ext cx="990600" cy="1600200"/>
          </a:xfrm>
          <a:prstGeom prst="rect">
            <a:avLst/>
          </a:prstGeom>
          <a:solidFill>
            <a:schemeClr val="accent1"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657600" y="2133600"/>
            <a:ext cx="3048000" cy="1600200"/>
          </a:xfrm>
          <a:prstGeom prst="rect">
            <a:avLst/>
          </a:prstGeom>
          <a:solidFill>
            <a:schemeClr val="accent2">
              <a:alpha val="6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5600" y="3048000"/>
            <a:ext cx="1676400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Intensive </a:t>
            </a:r>
          </a:p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cluster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0" name="Right Brace 79"/>
          <p:cNvSpPr/>
          <p:nvPr/>
        </p:nvSpPr>
        <p:spPr>
          <a:xfrm rot="5400000">
            <a:off x="3009899" y="2766063"/>
            <a:ext cx="304802" cy="96012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895600" y="3322322"/>
            <a:ext cx="609600" cy="49616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l-GR" sz="3200" i="1" dirty="0" smtClean="0">
                <a:solidFill>
                  <a:srgbClr val="FF0000"/>
                </a:solidFill>
              </a:rPr>
              <a:t>α</a:t>
            </a:r>
            <a:r>
              <a:rPr lang="en-US" sz="3200" b="1" i="1" dirty="0" smtClean="0">
                <a:solidFill>
                  <a:srgbClr val="FF0000"/>
                </a:solidFill>
              </a:rPr>
              <a:t>T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4800" y="3048000"/>
            <a:ext cx="2286000" cy="689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Non-intensive</a:t>
            </a:r>
          </a:p>
          <a:p>
            <a:pPr algn="ctr">
              <a:lnSpc>
                <a:spcPct val="8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cluster</a:t>
            </a:r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457200" y="44958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6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=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imes New Roman"/>
              </a:rPr>
              <a:t>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Total </a:t>
            </a:r>
            <a:r>
              <a:rPr kumimoji="0" 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bandwidth usage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4725" marR="0" lvl="0" indent="-9747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1200" i="0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74725" marR="0" lvl="0" indent="-9747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r>
              <a:rPr kumimoji="0" lang="en-US" sz="3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Step2</a:t>
            </a: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Memory bandwidth usage </a:t>
            </a:r>
            <a:r>
              <a:rPr kumimoji="0" lang="el-GR" sz="3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α</a:t>
            </a:r>
            <a:r>
              <a:rPr kumimoji="0" lang="en-US" sz="30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 </a:t>
            </a:r>
            <a:r>
              <a:rPr kumimoji="0" lang="en-US" sz="300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divides clusters</a:t>
            </a:r>
          </a:p>
          <a:p>
            <a:pPr marL="974725" marR="0" lvl="0" indent="-9747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30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9" grpId="0"/>
      <p:bldP spid="82" grpId="0" animBg="1"/>
      <p:bldP spid="22" grpId="0" animBg="1"/>
      <p:bldP spid="23" grpId="0" animBg="1"/>
      <p:bldP spid="25" grpId="0"/>
      <p:bldP spid="80" grpId="0" animBg="1"/>
      <p:bldP spid="8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90813" y="3409248"/>
            <a:ext cx="195758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en-US" sz="3200" b="1" i="1" kern="0" dirty="0" smtClean="0">
                <a:solidFill>
                  <a:sysClr val="windowText" lastClr="000000"/>
                </a:solidFill>
              </a:rPr>
              <a:t>Prioritize </a:t>
            </a:r>
            <a:r>
              <a:rPr lang="en-US" sz="3200" b="1" i="1" kern="0" dirty="0" smtClean="0">
                <a:solidFill>
                  <a:srgbClr val="1B587C"/>
                </a:solidFill>
              </a:rPr>
              <a:t>non-intensive</a:t>
            </a:r>
            <a:r>
              <a:rPr lang="en-US" sz="3200" b="1" i="1" kern="0" dirty="0" smtClean="0">
                <a:solidFill>
                  <a:sysClr val="windowText" lastClr="000000"/>
                </a:solidFill>
              </a:rPr>
              <a:t> cluster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000" dirty="0" smtClean="0"/>
          </a:p>
          <a:p>
            <a:r>
              <a:rPr lang="en-US" sz="3000" b="1" dirty="0" smtClean="0"/>
              <a:t>Increases system throughput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Non-intensive</a:t>
            </a:r>
            <a:r>
              <a:rPr lang="en-US" dirty="0" smtClean="0"/>
              <a:t> threads have greater potential for making progress</a:t>
            </a:r>
          </a:p>
          <a:p>
            <a:endParaRPr lang="en-US" sz="800" dirty="0" smtClean="0"/>
          </a:p>
          <a:p>
            <a:r>
              <a:rPr lang="en-US" sz="3000" b="1" dirty="0" smtClean="0"/>
              <a:t>Does not degrade fairness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Non-intensive</a:t>
            </a:r>
            <a:r>
              <a:rPr lang="en-US" dirty="0" smtClean="0"/>
              <a:t> threads are “light”</a:t>
            </a:r>
          </a:p>
          <a:p>
            <a:pPr lvl="1"/>
            <a:r>
              <a:rPr lang="en-US" dirty="0" smtClean="0"/>
              <a:t>Rarely interfere with </a:t>
            </a:r>
            <a:r>
              <a:rPr lang="en-US" dirty="0" smtClean="0">
                <a:solidFill>
                  <a:schemeClr val="accent2"/>
                </a:solidFill>
              </a:rPr>
              <a:t>intensive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Prioritization Between Clusters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195"/>
          <p:cNvGrpSpPr/>
          <p:nvPr/>
        </p:nvGrpSpPr>
        <p:grpSpPr>
          <a:xfrm>
            <a:off x="2667000" y="1905199"/>
            <a:ext cx="914400" cy="685403"/>
            <a:chOff x="7239916" y="4952206"/>
            <a:chExt cx="1828678" cy="1600200"/>
          </a:xfrm>
        </p:grpSpPr>
        <p:sp>
          <p:nvSpPr>
            <p:cNvPr id="7" name="Rectangle 6"/>
            <p:cNvSpPr/>
            <p:nvPr/>
          </p:nvSpPr>
          <p:spPr>
            <a:xfrm>
              <a:off x="7239916" y="4952206"/>
              <a:ext cx="1828678" cy="1600200"/>
            </a:xfrm>
            <a:prstGeom prst="rect">
              <a:avLst/>
            </a:prstGeom>
            <a:noFill/>
            <a:ln w="381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469130" y="5271913"/>
              <a:ext cx="380877" cy="159853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44963" y="5911327"/>
              <a:ext cx="457567" cy="159853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154255" y="5307547"/>
              <a:ext cx="610887" cy="337182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307574" y="6071180"/>
              <a:ext cx="305045" cy="159853"/>
            </a:xfrm>
            <a:prstGeom prst="roundRect">
              <a:avLst/>
            </a:prstGeom>
            <a:solidFill>
              <a:srgbClr val="4F81BD">
                <a:lumMod val="75000"/>
              </a:srgbClr>
            </a:solidFill>
            <a:ln w="25400" cap="flat" cmpd="sng" algn="ctr">
              <a:solidFill>
                <a:srgbClr val="4F81B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2" name="Group 58"/>
          <p:cNvGrpSpPr/>
          <p:nvPr/>
        </p:nvGrpSpPr>
        <p:grpSpPr>
          <a:xfrm>
            <a:off x="5029200" y="1752600"/>
            <a:ext cx="1600200" cy="990600"/>
            <a:chOff x="7506334" y="1600200"/>
            <a:chExt cx="1256666" cy="762794"/>
          </a:xfrm>
        </p:grpSpPr>
        <p:sp>
          <p:nvSpPr>
            <p:cNvPr id="13" name="Rectangle 12"/>
            <p:cNvSpPr/>
            <p:nvPr/>
          </p:nvSpPr>
          <p:spPr>
            <a:xfrm>
              <a:off x="7506334" y="1600200"/>
              <a:ext cx="1256666" cy="762794"/>
            </a:xfrm>
            <a:prstGeom prst="rect">
              <a:avLst/>
            </a:prstGeom>
            <a:noFill/>
            <a:ln w="38100" cap="flat" cmpd="sng" algn="ctr">
              <a:solidFill>
                <a:srgbClr val="9F293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603001" y="1707482"/>
              <a:ext cx="395111" cy="239486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658734" y="2055777"/>
              <a:ext cx="394372" cy="197275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8162461" y="1785209"/>
              <a:ext cx="503873" cy="379376"/>
            </a:xfrm>
            <a:prstGeom prst="roundRect">
              <a:avLst/>
            </a:prstGeom>
            <a:solidFill>
              <a:srgbClr val="C0504D">
                <a:lumMod val="75000"/>
              </a:srgbClr>
            </a:solidFill>
            <a:ln w="25400" cap="flat" cmpd="sng" algn="ctr">
              <a:solidFill>
                <a:srgbClr val="C0504D">
                  <a:lumMod val="75000"/>
                </a:srgbClr>
              </a:solidFill>
              <a:prstDash val="solid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944400" y="1857375"/>
            <a:ext cx="685800" cy="8328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&gt;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657600" y="2438400"/>
            <a:ext cx="1244251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priority</a:t>
            </a:r>
            <a:endParaRPr kumimoji="0" lang="en-US" sz="280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90813" y="3409248"/>
            <a:ext cx="195758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1267055"/>
            <a:ext cx="272863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3. 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8" name="Wave 47"/>
          <p:cNvSpPr/>
          <p:nvPr/>
        </p:nvSpPr>
        <p:spPr>
          <a:xfrm>
            <a:off x="6875315" y="3124200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Throughput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10931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i="1" kern="0" dirty="0" smtClean="0"/>
              <a:t>Prioritize threads according to MPKI</a:t>
            </a:r>
            <a:endParaRPr lang="en-US" b="1" i="1" kern="0" dirty="0" smtClean="0">
              <a:solidFill>
                <a:sysClr val="windowText" lastClr="000000"/>
              </a:solidFill>
            </a:endParaRPr>
          </a:p>
          <a:p>
            <a:pPr lvl="0">
              <a:buFont typeface="+mj-lt"/>
              <a:buAutoNum type="arabicPeriod"/>
            </a:pPr>
            <a:endParaRPr lang="en-US" sz="2400" b="1" u="sng" kern="0" dirty="0" smtClean="0">
              <a:solidFill>
                <a:sysClr val="windowText" lastClr="000000"/>
              </a:solidFill>
            </a:endParaRPr>
          </a:p>
          <a:p>
            <a:pPr lvl="0">
              <a:buFont typeface="+mj-lt"/>
              <a:buAutoNum type="arabicPeriod"/>
            </a:pPr>
            <a:endParaRPr lang="en-US" sz="2400" b="1" u="sng" kern="0" dirty="0" smtClean="0">
              <a:solidFill>
                <a:sysClr val="windowText" lastClr="000000"/>
              </a:solidFill>
            </a:endParaRPr>
          </a:p>
          <a:p>
            <a:pPr lvl="0">
              <a:buFont typeface="+mj-lt"/>
              <a:buAutoNum type="arabicPeriod"/>
            </a:pPr>
            <a:endParaRPr lang="en-US" sz="2400" b="1" u="sng" kern="0" dirty="0" smtClean="0">
              <a:solidFill>
                <a:sysClr val="windowText" lastClr="000000"/>
              </a:solidFill>
            </a:endParaRPr>
          </a:p>
          <a:p>
            <a:pPr lvl="0">
              <a:buFont typeface="+mj-lt"/>
              <a:buAutoNum type="arabicPeriod"/>
            </a:pPr>
            <a:endParaRPr lang="en-US" sz="2400" b="1" u="sng" kern="0" dirty="0" smtClean="0">
              <a:solidFill>
                <a:sysClr val="windowText" lastClr="000000"/>
              </a:solidFill>
            </a:endParaRPr>
          </a:p>
          <a:p>
            <a:endParaRPr lang="en-US" sz="2400" b="1" kern="0" dirty="0" smtClean="0">
              <a:solidFill>
                <a:sysClr val="windowText" lastClr="000000"/>
              </a:solidFill>
            </a:endParaRPr>
          </a:p>
          <a:p>
            <a:endParaRPr lang="en-US" sz="1600" b="1" kern="0" dirty="0" smtClean="0">
              <a:solidFill>
                <a:sysClr val="windowText" lastClr="000000"/>
              </a:solidFill>
            </a:endParaRPr>
          </a:p>
          <a:p>
            <a:endParaRPr lang="en-US" sz="1400" b="1" kern="0" dirty="0" smtClean="0">
              <a:solidFill>
                <a:sysClr val="windowText" lastClr="000000"/>
              </a:solidFill>
            </a:endParaRPr>
          </a:p>
          <a:p>
            <a:r>
              <a:rPr lang="en-US" sz="3000" b="1" kern="0" dirty="0" smtClean="0">
                <a:solidFill>
                  <a:sysClr val="windowText" lastClr="000000"/>
                </a:solidFill>
              </a:rPr>
              <a:t>Increases system throughput</a:t>
            </a:r>
          </a:p>
          <a:p>
            <a:pPr lvl="1"/>
            <a:r>
              <a:rPr lang="en-US" kern="0" dirty="0" smtClean="0">
                <a:solidFill>
                  <a:sysClr val="windowText" lastClr="000000"/>
                </a:solidFill>
              </a:rPr>
              <a:t>Least intensive thread has the greatest potential for making progress in the processor</a:t>
            </a:r>
          </a:p>
          <a:p>
            <a:pPr lvl="1"/>
            <a:endParaRPr lang="en-US" sz="2400" kern="0" dirty="0" smtClean="0">
              <a:solidFill>
                <a:sysClr val="windowText" lastClr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Non-Intensive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3491867" y="2598444"/>
            <a:ext cx="470972" cy="99610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44295" y="2869937"/>
            <a:ext cx="566116" cy="162998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366989" y="3204818"/>
            <a:ext cx="720728" cy="226634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276600" y="3603334"/>
            <a:ext cx="901506" cy="290510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</a:t>
            </a: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1905000" y="3124201"/>
            <a:ext cx="2285205" cy="793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92441" y="1981199"/>
            <a:ext cx="1154763" cy="6832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i="1" dirty="0" smtClean="0"/>
              <a:t>higher</a:t>
            </a:r>
          </a:p>
          <a:p>
            <a:pPr algn="ctr">
              <a:lnSpc>
                <a:spcPct val="80000"/>
              </a:lnSpc>
            </a:pPr>
            <a:r>
              <a:rPr lang="en-US" sz="2400" i="1" dirty="0" smtClean="0"/>
              <a:t>priority</a:t>
            </a:r>
            <a:endParaRPr lang="en-US" sz="2400" i="1" dirty="0"/>
          </a:p>
        </p:txBody>
      </p:sp>
      <p:sp>
        <p:nvSpPr>
          <p:cNvPr id="23" name="Rectangle 22"/>
          <p:cNvSpPr/>
          <p:nvPr/>
        </p:nvSpPr>
        <p:spPr>
          <a:xfrm>
            <a:off x="4482907" y="2285999"/>
            <a:ext cx="1814730" cy="35330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lowest MPKI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82905" y="3786222"/>
            <a:ext cx="2146495" cy="344710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i="1" kern="0" dirty="0" smtClean="0">
                <a:solidFill>
                  <a:srgbClr val="FF0000"/>
                </a:solidFill>
              </a:rPr>
              <a:t>highest MPKI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27" name="Curved Connector 26"/>
          <p:cNvCxnSpPr>
            <a:stCxn id="13" idx="3"/>
            <a:endCxn id="23" idx="1"/>
          </p:cNvCxnSpPr>
          <p:nvPr/>
        </p:nvCxnSpPr>
        <p:spPr>
          <a:xfrm flipV="1">
            <a:off x="3962839" y="2462650"/>
            <a:ext cx="520068" cy="185599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16" idx="3"/>
            <a:endCxn id="24" idx="1"/>
          </p:cNvCxnSpPr>
          <p:nvPr/>
        </p:nvCxnSpPr>
        <p:spPr>
          <a:xfrm>
            <a:off x="4178106" y="3748589"/>
            <a:ext cx="304799" cy="209988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90813" y="3409248"/>
            <a:ext cx="195758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1267055"/>
            <a:ext cx="272863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9341" y="3561648"/>
            <a:ext cx="199605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4. 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5" name="Wave 54"/>
          <p:cNvSpPr/>
          <p:nvPr/>
        </p:nvSpPr>
        <p:spPr>
          <a:xfrm>
            <a:off x="6875315" y="3124200"/>
            <a:ext cx="1447800" cy="45720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Throughput</a:t>
            </a:r>
            <a:endParaRPr lang="en-US" sz="2000" b="1" dirty="0"/>
          </a:p>
        </p:txBody>
      </p:sp>
      <p:sp>
        <p:nvSpPr>
          <p:cNvPr id="57" name="Wave 56"/>
          <p:cNvSpPr/>
          <p:nvPr/>
        </p:nvSpPr>
        <p:spPr>
          <a:xfrm>
            <a:off x="7162800" y="6019800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Fairness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b="1" i="1" kern="0" dirty="0" smtClean="0"/>
              <a:t>Periodically shuffle the priority of threads</a:t>
            </a:r>
          </a:p>
          <a:p>
            <a:pPr lvl="0">
              <a:buNone/>
            </a:pPr>
            <a:endParaRPr lang="en-US" sz="2400" b="1" i="1" kern="0" dirty="0" smtClean="0"/>
          </a:p>
          <a:p>
            <a:endParaRPr lang="en-US" sz="2400" b="1" i="1" kern="0" dirty="0" smtClean="0"/>
          </a:p>
          <a:p>
            <a:endParaRPr lang="en-US" sz="2400" b="1" i="1" kern="0" dirty="0" smtClean="0"/>
          </a:p>
          <a:p>
            <a:endParaRPr lang="en-US" sz="2400" b="1" i="1" kern="0" dirty="0" smtClean="0"/>
          </a:p>
          <a:p>
            <a:endParaRPr lang="en-US" sz="2400" b="1" kern="0" dirty="0" smtClean="0"/>
          </a:p>
          <a:p>
            <a:endParaRPr lang="en-US" sz="2400" b="1" kern="0" dirty="0" smtClean="0"/>
          </a:p>
          <a:p>
            <a:endParaRPr lang="en-US" sz="2400" b="1" kern="0" dirty="0" smtClean="0"/>
          </a:p>
          <a:p>
            <a:pPr>
              <a:lnSpc>
                <a:spcPct val="80000"/>
              </a:lnSpc>
            </a:pPr>
            <a:r>
              <a:rPr lang="en-US" kern="0" dirty="0" smtClean="0"/>
              <a:t>Is treating all threads equally good enough?</a:t>
            </a:r>
          </a:p>
          <a:p>
            <a:pPr>
              <a:lnSpc>
                <a:spcPct val="80000"/>
              </a:lnSpc>
            </a:pPr>
            <a:r>
              <a:rPr lang="en-US" b="1" i="1" kern="0" dirty="0" smtClean="0">
                <a:solidFill>
                  <a:srgbClr val="FF0000"/>
                </a:solidFill>
              </a:rPr>
              <a:t>BUT: </a:t>
            </a:r>
            <a:r>
              <a:rPr lang="en-US" i="1" kern="0" dirty="0" smtClean="0">
                <a:solidFill>
                  <a:srgbClr val="FF0000"/>
                </a:solidFill>
              </a:rPr>
              <a:t>Equal turns </a:t>
            </a:r>
            <a:r>
              <a:rPr lang="en-US" sz="4400" kern="0" dirty="0" smtClean="0">
                <a:solidFill>
                  <a:srgbClr val="FF0000"/>
                </a:solidFill>
              </a:rPr>
              <a:t>≠</a:t>
            </a:r>
            <a:r>
              <a:rPr lang="en-US" i="1" kern="0" dirty="0" smtClean="0">
                <a:solidFill>
                  <a:srgbClr val="FF0000"/>
                </a:solidFill>
              </a:rPr>
              <a:t> Same slowdown</a:t>
            </a:r>
            <a:endParaRPr lang="en-US" sz="2800" b="1" kern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Intensive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45231" y="2305928"/>
            <a:ext cx="990600" cy="5541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22" name="Rounded Rectangle 21"/>
          <p:cNvSpPr/>
          <p:nvPr/>
        </p:nvSpPr>
        <p:spPr>
          <a:xfrm>
            <a:off x="2845231" y="3057554"/>
            <a:ext cx="990600" cy="5541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23" name="Rounded Rectangle 22"/>
          <p:cNvSpPr/>
          <p:nvPr/>
        </p:nvSpPr>
        <p:spPr>
          <a:xfrm>
            <a:off x="2845231" y="3809179"/>
            <a:ext cx="990600" cy="5541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0" y="3119735"/>
            <a:ext cx="350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kern="0" dirty="0" smtClean="0"/>
              <a:t>Increases fairness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8600" y="18288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i="1" kern="0" dirty="0" smtClean="0">
                <a:solidFill>
                  <a:schemeClr val="accent3">
                    <a:lumMod val="75000"/>
                  </a:schemeClr>
                </a:solidFill>
              </a:rPr>
              <a:t>Most prioritized</a:t>
            </a:r>
          </a:p>
        </p:txBody>
      </p:sp>
      <p:sp>
        <p:nvSpPr>
          <p:cNvPr id="36" name="Right Brace 35"/>
          <p:cNvSpPr/>
          <p:nvPr/>
        </p:nvSpPr>
        <p:spPr>
          <a:xfrm>
            <a:off x="4114800" y="2286000"/>
            <a:ext cx="457200" cy="213360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1066800" y="3200400"/>
            <a:ext cx="2590800" cy="1588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207437" y="1828800"/>
            <a:ext cx="1154763" cy="68326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i="1" dirty="0" smtClean="0"/>
              <a:t>higher</a:t>
            </a:r>
          </a:p>
          <a:p>
            <a:pPr algn="ctr">
              <a:lnSpc>
                <a:spcPct val="80000"/>
              </a:lnSpc>
            </a:pPr>
            <a:r>
              <a:rPr lang="en-US" sz="2400" i="1" dirty="0" smtClean="0"/>
              <a:t>priority</a:t>
            </a:r>
            <a:endParaRPr lang="en-US" sz="2400" i="1" dirty="0"/>
          </a:p>
        </p:txBody>
      </p:sp>
      <p:sp>
        <p:nvSpPr>
          <p:cNvPr id="20" name="Flowchart: Punched Tape 19"/>
          <p:cNvSpPr/>
          <p:nvPr/>
        </p:nvSpPr>
        <p:spPr>
          <a:xfrm>
            <a:off x="2852851" y="2298485"/>
            <a:ext cx="990600" cy="554149"/>
          </a:xfrm>
          <a:prstGeom prst="flowChartPunchedTap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21" name="Hexagon 20"/>
          <p:cNvSpPr/>
          <p:nvPr/>
        </p:nvSpPr>
        <p:spPr>
          <a:xfrm>
            <a:off x="2852851" y="3050111"/>
            <a:ext cx="990600" cy="554149"/>
          </a:xfrm>
          <a:prstGeom prst="hexagon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sp>
        <p:nvSpPr>
          <p:cNvPr id="24" name="Parallelogram 23"/>
          <p:cNvSpPr/>
          <p:nvPr/>
        </p:nvSpPr>
        <p:spPr>
          <a:xfrm>
            <a:off x="2852851" y="3801736"/>
            <a:ext cx="990600" cy="554149"/>
          </a:xfrm>
          <a:prstGeom prst="parallelogram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</a:t>
            </a:r>
            <a:endParaRPr lang="en-US" sz="2000" dirty="0"/>
          </a:p>
        </p:txBody>
      </p:sp>
      <p:pic>
        <p:nvPicPr>
          <p:cNvPr id="1027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981200"/>
            <a:ext cx="609600" cy="609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5.55112E-17 L 4.44444E-6 0.1097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22222E-6 L 4.44444E-6 0.10949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8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96296E-6 L 0.03993 -0.05879 C 0.04895 -0.07129 0.05399 -0.08958 0.05399 -0.10879 C 0.05399 -0.13078 0.04895 -0.14815 0.03993 -0.16065 L 4.44444E-6 -0.21921 " pathEditMode="relative" rAng="0" ptsTypes="FffFF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0972 L 4.44444E-6 0.2192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58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10949 L 0.03993 0.0507 C 0.04895 0.03843 0.05399 0.02014 0.05399 0.0007 C 0.05399 -0.02129 0.04895 -0.03866 0.03993 -0.05092 L 4.44444E-6 -0.10972 " pathEditMode="relative" rAng="0" ptsTypes="FffFF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0.21921 L 4.44444E-6 -0.1094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8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21898 L 0.03993 0.16019 C 0.04896 0.14792 0.05399 0.12963 0.05399 0.11065 C 0.05399 0.08843 0.04896 0.07107 0.03993 0.05857 L 2.22222E-6 -0.00023 " pathEditMode="relative" rAng="0" ptsTypes="FffFF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949 L 2.22222E-6 0.0002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10949 L 2.22222E-6 -0.0002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3" grpId="2" animBg="1"/>
      <p:bldP spid="23" grpId="3" animBg="1"/>
      <p:bldP spid="29" grpId="0"/>
      <p:bldP spid="34" grpId="0"/>
      <p:bldP spid="34" grpId="1"/>
      <p:bldP spid="34" grpId="2"/>
      <p:bldP spid="34" grpId="3"/>
      <p:bldP spid="34" grpId="4"/>
      <p:bldP spid="34" grpId="5"/>
      <p:bldP spid="36" grpId="0" animBg="1"/>
      <p:bldP spid="20" grpId="0" animBg="1"/>
      <p:bldP spid="21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/>
          <p:nvPr>
            <p:extLst>
              <p:ext uri="{D42A27DB-BD31-4B8C-83A1-F6EECF244321}">
                <p14:modId xmlns="" xmlns:p14="http://schemas.microsoft.com/office/powerpoint/2010/main" val="3092889262"/>
              </p:ext>
            </p:extLst>
          </p:nvPr>
        </p:nvGraphicFramePr>
        <p:xfrm>
          <a:off x="4724400" y="3352800"/>
          <a:ext cx="3962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5630870" y="3479409"/>
            <a:ext cx="1342296" cy="1487658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Case Study: A Tale of Two 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 smtClean="0"/>
              <a:t>Case Study:</a:t>
            </a:r>
            <a:r>
              <a:rPr lang="en-US" dirty="0" smtClean="0"/>
              <a:t> Two intensive threads contending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b="1" i="1" dirty="0" smtClean="0">
                <a:solidFill>
                  <a:srgbClr val="006600"/>
                </a:solidFill>
              </a:rPr>
              <a:t>random-access</a:t>
            </a:r>
            <a:endParaRPr lang="en-US" dirty="0" smtClean="0">
              <a:solidFill>
                <a:srgbClr val="006600"/>
              </a:solidFill>
            </a:endParaRPr>
          </a:p>
          <a:p>
            <a:pPr marL="342900" lvl="1" indent="-342900"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streaming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838200" y="2971800"/>
            <a:ext cx="36576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Prioritize </a:t>
            </a:r>
            <a:r>
              <a:rPr lang="en-US" sz="2600" b="1" i="1" dirty="0" smtClean="0">
                <a:solidFill>
                  <a:srgbClr val="006600"/>
                </a:solidFill>
              </a:rPr>
              <a:t>random-access</a:t>
            </a:r>
            <a:endParaRPr lang="en-US" sz="2600" i="1" dirty="0">
              <a:solidFill>
                <a:srgbClr val="00660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524500" y="2971800"/>
            <a:ext cx="297180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>
            <a:spAutoFit/>
          </a:bodyPr>
          <a:lstStyle/>
          <a:p>
            <a:pPr algn="ctr"/>
            <a:r>
              <a:rPr lang="en-US" sz="2600" dirty="0" smtClean="0">
                <a:solidFill>
                  <a:schemeClr val="tx1"/>
                </a:solidFill>
              </a:rPr>
              <a:t>Prioritize </a:t>
            </a:r>
            <a:r>
              <a:rPr lang="en-US" sz="2600" b="1" i="1" dirty="0" smtClean="0">
                <a:solidFill>
                  <a:srgbClr val="FF0000"/>
                </a:solidFill>
              </a:rPr>
              <a:t>streaming</a:t>
            </a:r>
            <a:endParaRPr lang="en-US" sz="2600" i="1" dirty="0">
              <a:solidFill>
                <a:srgbClr val="FF000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33400" y="5558135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i="1" dirty="0" smtClean="0">
                <a:solidFill>
                  <a:srgbClr val="006633"/>
                </a:solidFill>
                <a:cs typeface="Times New Roman" pitchFamily="18" charset="0"/>
              </a:rPr>
              <a:t>random-access</a:t>
            </a:r>
            <a:r>
              <a:rPr lang="en-US" sz="3000" i="1" dirty="0" smtClean="0">
                <a:solidFill>
                  <a:srgbClr val="006633"/>
                </a:solidFill>
                <a:cs typeface="Times New Roman" pitchFamily="18" charset="0"/>
              </a:rPr>
              <a:t> </a:t>
            </a:r>
            <a:r>
              <a:rPr lang="en-US" sz="3000" dirty="0" smtClean="0">
                <a:cs typeface="Times New Roman" pitchFamily="18" charset="0"/>
              </a:rPr>
              <a:t>thread is more easily slowed down</a:t>
            </a:r>
            <a:endParaRPr lang="en-US" sz="3000" dirty="0">
              <a:cs typeface="Times New Roman" pitchFamily="18" charset="0"/>
            </a:endParaRPr>
          </a:p>
        </p:txBody>
      </p:sp>
      <p:graphicFrame>
        <p:nvGraphicFramePr>
          <p:cNvPr id="21" name="Chart 20"/>
          <p:cNvGraphicFramePr/>
          <p:nvPr/>
        </p:nvGraphicFramePr>
        <p:xfrm>
          <a:off x="381000" y="3352800"/>
          <a:ext cx="3962400" cy="198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86752" y="3868672"/>
            <a:ext cx="370848" cy="39517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7x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95400" y="4261607"/>
            <a:ext cx="126821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prioritized</a:t>
            </a:r>
          </a:p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1x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962650" y="3516777"/>
            <a:ext cx="634992" cy="387798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  <a:cs typeface="Times New Roman" pitchFamily="18" charset="0"/>
              </a:rPr>
              <a:t>11x</a:t>
            </a:r>
            <a:endParaRPr lang="en-US" sz="24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189982" y="4261607"/>
            <a:ext cx="126821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FF0000"/>
                </a:solidFill>
              </a:rPr>
              <a:t>prioritized</a:t>
            </a:r>
          </a:p>
          <a:p>
            <a:pPr algn="ctr">
              <a:lnSpc>
                <a:spcPct val="8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1x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8" name="Curved Connector 27"/>
          <p:cNvCxnSpPr>
            <a:stCxn id="24" idx="3"/>
            <a:endCxn id="26" idx="1"/>
          </p:cNvCxnSpPr>
          <p:nvPr/>
        </p:nvCxnSpPr>
        <p:spPr>
          <a:xfrm flipV="1">
            <a:off x="3657600" y="3710676"/>
            <a:ext cx="2305050" cy="35558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04260" y="1953875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/>
              <a:t>Which is slowed down more easily?</a:t>
            </a:r>
            <a:endParaRPr lang="en-US" sz="2800" b="1" i="1" dirty="0"/>
          </a:p>
        </p:txBody>
      </p:sp>
      <p:sp>
        <p:nvSpPr>
          <p:cNvPr id="19" name="Right Brace 18"/>
          <p:cNvSpPr/>
          <p:nvPr/>
        </p:nvSpPr>
        <p:spPr>
          <a:xfrm>
            <a:off x="3246120" y="1828800"/>
            <a:ext cx="381000" cy="7620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  <p:bldP spid="29" grpId="0" animBg="1"/>
      <p:bldP spid="82" grpId="0"/>
      <p:bldP spid="83" grpId="0"/>
      <p:bldP spid="87" grpId="0"/>
      <p:bldGraphic spid="21" grpId="0">
        <p:bldAsOne/>
      </p:bldGraphic>
      <p:bldP spid="24" grpId="0"/>
      <p:bldP spid="25" grpId="0"/>
      <p:bldP spid="26" grpId="0"/>
      <p:bldP spid="27" grpId="0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/>
          <p:cNvSpPr/>
          <p:nvPr/>
        </p:nvSpPr>
        <p:spPr>
          <a:xfrm>
            <a:off x="1371600" y="2739529"/>
            <a:ext cx="5867400" cy="1295400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114"/>
          <p:cNvGrpSpPr/>
          <p:nvPr/>
        </p:nvGrpSpPr>
        <p:grpSpPr>
          <a:xfrm>
            <a:off x="2971800" y="2891135"/>
            <a:ext cx="1219200" cy="762000"/>
            <a:chOff x="2514600" y="3657600"/>
            <a:chExt cx="1219200" cy="762000"/>
          </a:xfrm>
        </p:grpSpPr>
        <p:sp>
          <p:nvSpPr>
            <p:cNvPr id="63" name="Rectangle 62"/>
            <p:cNvSpPr/>
            <p:nvPr/>
          </p:nvSpPr>
          <p:spPr>
            <a:xfrm>
              <a:off x="2514600" y="3657600"/>
              <a:ext cx="12192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>
              <a:off x="2514600" y="38100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2514600" y="39624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2514600" y="41148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2514600" y="4265612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113"/>
          <p:cNvGrpSpPr/>
          <p:nvPr/>
        </p:nvGrpSpPr>
        <p:grpSpPr>
          <a:xfrm>
            <a:off x="4419600" y="2891135"/>
            <a:ext cx="1219200" cy="762000"/>
            <a:chOff x="3962400" y="3657600"/>
            <a:chExt cx="1219200" cy="762000"/>
          </a:xfrm>
        </p:grpSpPr>
        <p:sp>
          <p:nvSpPr>
            <p:cNvPr id="98" name="Rectangle 97"/>
            <p:cNvSpPr/>
            <p:nvPr/>
          </p:nvSpPr>
          <p:spPr>
            <a:xfrm>
              <a:off x="3962400" y="3657600"/>
              <a:ext cx="12192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3962400" y="38100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962400" y="39624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962400" y="41148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962400" y="4265612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12"/>
          <p:cNvGrpSpPr/>
          <p:nvPr/>
        </p:nvGrpSpPr>
        <p:grpSpPr>
          <a:xfrm>
            <a:off x="5867400" y="2891135"/>
            <a:ext cx="1219200" cy="762000"/>
            <a:chOff x="5410200" y="3657600"/>
            <a:chExt cx="1219200" cy="762000"/>
          </a:xfrm>
        </p:grpSpPr>
        <p:sp>
          <p:nvSpPr>
            <p:cNvPr id="103" name="Rectangle 102"/>
            <p:cNvSpPr/>
            <p:nvPr/>
          </p:nvSpPr>
          <p:spPr>
            <a:xfrm>
              <a:off x="5410200" y="3657600"/>
              <a:ext cx="12192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5410200" y="38100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410200" y="39624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410200" y="41148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410200" y="4265612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15"/>
          <p:cNvGrpSpPr/>
          <p:nvPr/>
        </p:nvGrpSpPr>
        <p:grpSpPr>
          <a:xfrm>
            <a:off x="1524000" y="2891135"/>
            <a:ext cx="1219200" cy="762000"/>
            <a:chOff x="1066800" y="3657600"/>
            <a:chExt cx="1219200" cy="762000"/>
          </a:xfrm>
        </p:grpSpPr>
        <p:sp>
          <p:nvSpPr>
            <p:cNvPr id="108" name="Rectangle 107"/>
            <p:cNvSpPr/>
            <p:nvPr/>
          </p:nvSpPr>
          <p:spPr>
            <a:xfrm>
              <a:off x="1066800" y="3657600"/>
              <a:ext cx="12192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1066800" y="38100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066800" y="39624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066800" y="4114800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066800" y="4265612"/>
              <a:ext cx="1219200" cy="158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Threads Different?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Random-access"/>
          <p:cNvSpPr txBox="1"/>
          <p:nvPr/>
        </p:nvSpPr>
        <p:spPr>
          <a:xfrm>
            <a:off x="1676400" y="1214735"/>
            <a:ext cx="24248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i="1" dirty="0" smtClean="0">
                <a:solidFill>
                  <a:srgbClr val="006633"/>
                </a:solidFill>
              </a:rPr>
              <a:t>random-access</a:t>
            </a:r>
          </a:p>
        </p:txBody>
      </p:sp>
      <p:cxnSp>
        <p:nvCxnSpPr>
          <p:cNvPr id="118" name="Shape 117"/>
          <p:cNvCxnSpPr>
            <a:stCxn id="77" idx="3"/>
            <a:endCxn id="72" idx="1"/>
          </p:cNvCxnSpPr>
          <p:nvPr/>
        </p:nvCxnSpPr>
        <p:spPr>
          <a:xfrm>
            <a:off x="7085018" y="2970089"/>
            <a:ext cx="458782" cy="29164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Streaming"/>
          <p:cNvSpPr txBox="1"/>
          <p:nvPr/>
        </p:nvSpPr>
        <p:spPr>
          <a:xfrm>
            <a:off x="4723961" y="1214735"/>
            <a:ext cx="2009775" cy="378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000" b="1" i="1" dirty="0" smtClean="0">
                <a:solidFill>
                  <a:srgbClr val="FF0000"/>
                </a:solidFill>
              </a:rPr>
              <a:t>streaming</a:t>
            </a:r>
          </a:p>
        </p:txBody>
      </p:sp>
      <p:sp>
        <p:nvSpPr>
          <p:cNvPr id="54" name="P"/>
          <p:cNvSpPr/>
          <p:nvPr/>
        </p:nvSpPr>
        <p:spPr>
          <a:xfrm>
            <a:off x="5584825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/>
          </a:p>
        </p:txBody>
      </p:sp>
      <p:sp>
        <p:nvSpPr>
          <p:cNvPr id="55" name="R"/>
          <p:cNvSpPr/>
          <p:nvPr/>
        </p:nvSpPr>
        <p:spPr>
          <a:xfrm>
            <a:off x="5584825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56" name="S"/>
          <p:cNvSpPr/>
          <p:nvPr/>
        </p:nvSpPr>
        <p:spPr>
          <a:xfrm>
            <a:off x="5584825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57" name="Q"/>
          <p:cNvSpPr/>
          <p:nvPr/>
        </p:nvSpPr>
        <p:spPr>
          <a:xfrm>
            <a:off x="5583243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1524000" y="3653929"/>
            <a:ext cx="1219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i="1" dirty="0" smtClean="0"/>
              <a:t>Bank 1</a:t>
            </a:r>
            <a:endParaRPr lang="en-US" sz="22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2971800" y="3653929"/>
            <a:ext cx="1219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i="1" dirty="0" smtClean="0"/>
              <a:t>Bank 2</a:t>
            </a:r>
            <a:endParaRPr lang="en-US" sz="22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419600" y="3653929"/>
            <a:ext cx="1219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i="1" dirty="0" smtClean="0"/>
              <a:t>Bank 3</a:t>
            </a:r>
            <a:endParaRPr lang="en-US" sz="2200" i="1" dirty="0"/>
          </a:p>
        </p:txBody>
      </p:sp>
      <p:sp>
        <p:nvSpPr>
          <p:cNvPr id="69" name="TextBox 68"/>
          <p:cNvSpPr txBox="1"/>
          <p:nvPr/>
        </p:nvSpPr>
        <p:spPr>
          <a:xfrm>
            <a:off x="5867400" y="3653929"/>
            <a:ext cx="121920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200" i="1" dirty="0" smtClean="0"/>
              <a:t>Bank 4</a:t>
            </a:r>
            <a:endParaRPr lang="en-US" sz="2200" i="1" dirty="0"/>
          </a:p>
        </p:txBody>
      </p:sp>
      <p:sp>
        <p:nvSpPr>
          <p:cNvPr id="71" name="TextBox 70"/>
          <p:cNvSpPr txBox="1"/>
          <p:nvPr/>
        </p:nvSpPr>
        <p:spPr>
          <a:xfrm>
            <a:off x="7315200" y="3607713"/>
            <a:ext cx="1295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Memory</a:t>
            </a:r>
            <a:endParaRPr lang="en-US" sz="2800" b="1" i="1" dirty="0">
              <a:solidFill>
                <a:schemeClr val="tx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543800" y="3046289"/>
            <a:ext cx="9144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rows</a:t>
            </a:r>
            <a:endParaRPr lang="en-US" sz="2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81800" y="3198689"/>
            <a:ext cx="30321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4" name="Rectangle 73"/>
          <p:cNvSpPr/>
          <p:nvPr/>
        </p:nvSpPr>
        <p:spPr>
          <a:xfrm>
            <a:off x="6781800" y="3351089"/>
            <a:ext cx="30321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6" name="Rectangle 75"/>
          <p:cNvSpPr/>
          <p:nvPr/>
        </p:nvSpPr>
        <p:spPr>
          <a:xfrm>
            <a:off x="6781800" y="3503489"/>
            <a:ext cx="30321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7" name="Rectangle 76"/>
          <p:cNvSpPr/>
          <p:nvPr/>
        </p:nvSpPr>
        <p:spPr>
          <a:xfrm>
            <a:off x="6781800" y="2893889"/>
            <a:ext cx="30321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8" name="Rectangle 77"/>
          <p:cNvSpPr/>
          <p:nvPr/>
        </p:nvSpPr>
        <p:spPr>
          <a:xfrm>
            <a:off x="6781800" y="3046289"/>
            <a:ext cx="303218" cy="152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cxnSp>
        <p:nvCxnSpPr>
          <p:cNvPr id="82" name="Shape 117"/>
          <p:cNvCxnSpPr>
            <a:stCxn id="78" idx="3"/>
            <a:endCxn id="72" idx="1"/>
          </p:cNvCxnSpPr>
          <p:nvPr/>
        </p:nvCxnSpPr>
        <p:spPr>
          <a:xfrm>
            <a:off x="7085018" y="3122489"/>
            <a:ext cx="458782" cy="13924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hape 117"/>
          <p:cNvCxnSpPr>
            <a:stCxn id="73" idx="3"/>
            <a:endCxn id="72" idx="1"/>
          </p:cNvCxnSpPr>
          <p:nvPr/>
        </p:nvCxnSpPr>
        <p:spPr>
          <a:xfrm flipV="1">
            <a:off x="7085018" y="3261733"/>
            <a:ext cx="458782" cy="131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117"/>
          <p:cNvCxnSpPr>
            <a:stCxn id="74" idx="3"/>
            <a:endCxn id="72" idx="1"/>
          </p:cNvCxnSpPr>
          <p:nvPr/>
        </p:nvCxnSpPr>
        <p:spPr>
          <a:xfrm flipV="1">
            <a:off x="7085018" y="3261733"/>
            <a:ext cx="458782" cy="1655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117"/>
          <p:cNvCxnSpPr>
            <a:stCxn id="76" idx="3"/>
            <a:endCxn id="72" idx="1"/>
          </p:cNvCxnSpPr>
          <p:nvPr/>
        </p:nvCxnSpPr>
        <p:spPr>
          <a:xfrm flipV="1">
            <a:off x="7085018" y="3261733"/>
            <a:ext cx="458782" cy="31795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57200" y="4267200"/>
            <a:ext cx="4191000" cy="892552"/>
          </a:xfrm>
          <a:prstGeom prst="rect">
            <a:avLst/>
          </a:prstGeom>
          <a:solidFill>
            <a:srgbClr val="006600">
              <a:alpha val="40000"/>
            </a:srgbClr>
          </a:solidFill>
        </p:spPr>
        <p:txBody>
          <a:bodyPr wrap="square" lIns="0" rIns="0" rtlCol="0">
            <a:spAutoFit/>
          </a:bodyPr>
          <a:lstStyle/>
          <a:p>
            <a:pPr marL="341313" indent="-166688">
              <a:buFont typeface="Arial" pitchFamily="34" charset="0"/>
              <a:buChar char="•"/>
            </a:pPr>
            <a:r>
              <a:rPr lang="en-US" sz="2600" dirty="0" smtClean="0"/>
              <a:t>All requests parallel</a:t>
            </a:r>
          </a:p>
          <a:p>
            <a:pPr marL="341313" indent="-166688">
              <a:buFont typeface="Arial" pitchFamily="34" charset="0"/>
              <a:buChar char="•"/>
            </a:pPr>
            <a:r>
              <a:rPr lang="en-US" sz="2600" dirty="0" smtClean="0"/>
              <a:t>High </a:t>
            </a:r>
            <a:r>
              <a:rPr lang="en-US" sz="2600" b="1" dirty="0" smtClean="0"/>
              <a:t>bank-level parallelism</a:t>
            </a:r>
            <a:endParaRPr lang="en-US" sz="2600" b="1" dirty="0"/>
          </a:p>
        </p:txBody>
      </p:sp>
      <p:sp>
        <p:nvSpPr>
          <p:cNvPr id="133" name="TextBox 132"/>
          <p:cNvSpPr txBox="1"/>
          <p:nvPr/>
        </p:nvSpPr>
        <p:spPr>
          <a:xfrm>
            <a:off x="4800600" y="4267200"/>
            <a:ext cx="3886200" cy="892552"/>
          </a:xfrm>
          <a:prstGeom prst="rect">
            <a:avLst/>
          </a:prstGeom>
          <a:solidFill>
            <a:srgbClr val="FF0000">
              <a:alpha val="40000"/>
            </a:srgbClr>
          </a:solidFill>
        </p:spPr>
        <p:txBody>
          <a:bodyPr wrap="square" lIns="0" rIns="0" rtlCol="0">
            <a:spAutoFit/>
          </a:bodyPr>
          <a:lstStyle/>
          <a:p>
            <a:pPr marL="341313" indent="-166688">
              <a:buFont typeface="Arial" pitchFamily="34" charset="0"/>
              <a:buChar char="•"/>
              <a:tabLst>
                <a:tab pos="461963" algn="l"/>
              </a:tabLst>
            </a:pPr>
            <a:r>
              <a:rPr lang="en-US" sz="2600" dirty="0" smtClean="0"/>
              <a:t>All requests </a:t>
            </a:r>
            <a:r>
              <a:rPr lang="en-US" sz="2600" dirty="0" smtClean="0">
                <a:sym typeface="Wingdings" pitchFamily="2" charset="2"/>
              </a:rPr>
              <a:t> Same row</a:t>
            </a:r>
            <a:endParaRPr lang="en-US" sz="2600" dirty="0" smtClean="0"/>
          </a:p>
          <a:p>
            <a:pPr marL="341313" indent="-166688">
              <a:buFont typeface="Arial" pitchFamily="34" charset="0"/>
              <a:buChar char="•"/>
              <a:tabLst>
                <a:tab pos="461963" algn="l"/>
              </a:tabLst>
            </a:pPr>
            <a:r>
              <a:rPr lang="en-US" sz="2600" dirty="0" smtClean="0"/>
              <a:t>High </a:t>
            </a:r>
            <a:r>
              <a:rPr lang="en-US" sz="2600" b="1" dirty="0" smtClean="0"/>
              <a:t>row-buffer locality</a:t>
            </a:r>
            <a:endParaRPr lang="en-US" sz="2600" b="1" dirty="0"/>
          </a:p>
        </p:txBody>
      </p:sp>
      <p:sp>
        <p:nvSpPr>
          <p:cNvPr id="10" name="A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/>
          </a:p>
        </p:txBody>
      </p:sp>
      <p:sp>
        <p:nvSpPr>
          <p:cNvPr id="13" name="C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14" name="D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138" name="B"/>
          <p:cNvSpPr/>
          <p:nvPr/>
        </p:nvSpPr>
        <p:spPr>
          <a:xfrm>
            <a:off x="2743200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48" name="Rectangle 47"/>
          <p:cNvSpPr/>
          <p:nvPr/>
        </p:nvSpPr>
        <p:spPr>
          <a:xfrm>
            <a:off x="1524000" y="3043535"/>
            <a:ext cx="1219200" cy="1524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0" name="Rectangle 49"/>
          <p:cNvSpPr/>
          <p:nvPr/>
        </p:nvSpPr>
        <p:spPr>
          <a:xfrm>
            <a:off x="2971800" y="3195935"/>
            <a:ext cx="1219200" cy="1524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52" name="Rectangle 51"/>
          <p:cNvSpPr/>
          <p:nvPr/>
        </p:nvSpPr>
        <p:spPr>
          <a:xfrm>
            <a:off x="5867400" y="3348335"/>
            <a:ext cx="1219200" cy="1524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5" name="Rectangle 74"/>
          <p:cNvSpPr/>
          <p:nvPr/>
        </p:nvSpPr>
        <p:spPr>
          <a:xfrm>
            <a:off x="4419600" y="3500735"/>
            <a:ext cx="1219200" cy="152400"/>
          </a:xfrm>
          <a:prstGeom prst="rect">
            <a:avLst/>
          </a:prstGeom>
          <a:solidFill>
            <a:schemeClr val="tx1">
              <a:alpha val="40000"/>
            </a:schemeClr>
          </a:solidFill>
          <a:ln w="1270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400" dirty="0" smtClean="0"/>
          </a:p>
        </p:txBody>
      </p:sp>
      <p:sp>
        <p:nvSpPr>
          <p:cNvPr id="79" name="TextBox 78"/>
          <p:cNvSpPr txBox="1"/>
          <p:nvPr/>
        </p:nvSpPr>
        <p:spPr>
          <a:xfrm>
            <a:off x="6248400" y="1888644"/>
            <a:ext cx="18288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i="1" dirty="0" smtClean="0"/>
              <a:t>activated row</a:t>
            </a:r>
            <a:endParaRPr lang="en-US" sz="2400" b="1" i="1" dirty="0"/>
          </a:p>
        </p:txBody>
      </p:sp>
      <p:cxnSp>
        <p:nvCxnSpPr>
          <p:cNvPr id="80" name="Shape 117"/>
          <p:cNvCxnSpPr>
            <a:stCxn id="52" idx="0"/>
            <a:endCxn id="79" idx="2"/>
          </p:cNvCxnSpPr>
          <p:nvPr/>
        </p:nvCxnSpPr>
        <p:spPr>
          <a:xfrm rot="5400000" flipH="1" flipV="1">
            <a:off x="6274721" y="2460256"/>
            <a:ext cx="1090359" cy="6858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hape 117"/>
          <p:cNvCxnSpPr>
            <a:stCxn id="75" idx="0"/>
            <a:endCxn id="79" idx="2"/>
          </p:cNvCxnSpPr>
          <p:nvPr/>
        </p:nvCxnSpPr>
        <p:spPr>
          <a:xfrm rot="5400000" flipH="1" flipV="1">
            <a:off x="5474621" y="1812556"/>
            <a:ext cx="1242759" cy="21336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117"/>
          <p:cNvCxnSpPr>
            <a:stCxn id="50" idx="0"/>
            <a:endCxn id="79" idx="2"/>
          </p:cNvCxnSpPr>
          <p:nvPr/>
        </p:nvCxnSpPr>
        <p:spPr>
          <a:xfrm rot="5400000" flipH="1" flipV="1">
            <a:off x="4903121" y="936256"/>
            <a:ext cx="937959" cy="35814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117"/>
          <p:cNvCxnSpPr>
            <a:stCxn id="48" idx="0"/>
            <a:endCxn id="79" idx="2"/>
          </p:cNvCxnSpPr>
          <p:nvPr/>
        </p:nvCxnSpPr>
        <p:spPr>
          <a:xfrm rot="5400000" flipH="1" flipV="1">
            <a:off x="4255421" y="136156"/>
            <a:ext cx="785559" cy="5029200"/>
          </a:xfrm>
          <a:prstGeom prst="curvedConnector3">
            <a:avLst>
              <a:gd name="adj1" fmla="val 50000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E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/>
          </a:p>
        </p:txBody>
      </p:sp>
      <p:sp>
        <p:nvSpPr>
          <p:cNvPr id="93" name="G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113" name="H"/>
          <p:cNvSpPr/>
          <p:nvPr/>
        </p:nvSpPr>
        <p:spPr>
          <a:xfrm>
            <a:off x="2744782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114" name="F"/>
          <p:cNvSpPr/>
          <p:nvPr/>
        </p:nvSpPr>
        <p:spPr>
          <a:xfrm>
            <a:off x="2743200" y="1671935"/>
            <a:ext cx="303218" cy="1524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81" name="T"/>
          <p:cNvSpPr/>
          <p:nvPr/>
        </p:nvSpPr>
        <p:spPr>
          <a:xfrm>
            <a:off x="5583234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/>
          </a:p>
        </p:txBody>
      </p:sp>
      <p:sp>
        <p:nvSpPr>
          <p:cNvPr id="84" name="V"/>
          <p:cNvSpPr/>
          <p:nvPr/>
        </p:nvSpPr>
        <p:spPr>
          <a:xfrm>
            <a:off x="5583234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87" name="W"/>
          <p:cNvSpPr/>
          <p:nvPr/>
        </p:nvSpPr>
        <p:spPr>
          <a:xfrm>
            <a:off x="5583234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88" name="U"/>
          <p:cNvSpPr/>
          <p:nvPr/>
        </p:nvSpPr>
        <p:spPr>
          <a:xfrm>
            <a:off x="5581652" y="1671935"/>
            <a:ext cx="303218" cy="152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400" dirty="0" err="1" smtClean="0"/>
              <a:t>req</a:t>
            </a:r>
            <a:endParaRPr lang="en-US" sz="1400" dirty="0" smtClean="0"/>
          </a:p>
        </p:txBody>
      </p:sp>
      <p:sp>
        <p:nvSpPr>
          <p:cNvPr id="116" name="TextBox 115"/>
          <p:cNvSpPr txBox="1"/>
          <p:nvPr/>
        </p:nvSpPr>
        <p:spPr>
          <a:xfrm>
            <a:off x="3678243" y="1584543"/>
            <a:ext cx="89375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u="sng" dirty="0" smtClean="0"/>
              <a:t>stuck</a:t>
            </a:r>
            <a:endParaRPr lang="en-US" sz="2800" b="1" i="1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457200" y="5562600"/>
            <a:ext cx="457200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tabLst>
                <a:tab pos="174625" algn="l"/>
              </a:tabLst>
            </a:pPr>
            <a:r>
              <a:rPr lang="en-US" sz="3200" b="1" i="1" smtClean="0">
                <a:solidFill>
                  <a:srgbClr val="FF0000"/>
                </a:solidFill>
              </a:rPr>
              <a:t>Vulnerable </a:t>
            </a:r>
            <a:r>
              <a:rPr lang="en-US" sz="3200" b="1" i="1" dirty="0" smtClean="0">
                <a:solidFill>
                  <a:srgbClr val="FF0000"/>
                </a:solidFill>
              </a:rPr>
              <a:t>to interference</a:t>
            </a:r>
            <a:endParaRPr lang="en-US" sz="3200" b="1" i="1" dirty="0">
              <a:solidFill>
                <a:srgbClr val="FF0000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2209800" y="5257800"/>
            <a:ext cx="609600" cy="31373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/>
          <p:cNvCxnSpPr/>
          <p:nvPr/>
        </p:nvCxnSpPr>
        <p:spPr>
          <a:xfrm rot="10800000" flipV="1">
            <a:off x="4572000" y="1824334"/>
            <a:ext cx="228600" cy="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8229 0.1449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908 0.1449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3298 0.144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7552 0.1449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0.1449 L -0.13212 0.20023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2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52 0.1449 L 0.12535 0.2222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3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98 0.1449 L 0.24965 0.26643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61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8 0.1449 L 0.37413 0.2444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1449 " pathEditMode="relative" rAng="0" ptsTypes="AA">
                                      <p:cBhvr>
                                        <p:cTn id="1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7743 0.11157 " pathEditMode="relative" rAng="0" ptsTypes="AA">
                                      <p:cBhvr>
                                        <p:cTn id="1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07847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04514 " pathEditMode="relative" rAng="0" ptsTypes="AA">
                                      <p:cBhvr>
                                        <p:cTn id="13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1449 L -0.12743 0.26643 " pathEditMode="relative" rAng="0" ptsTypes="AA">
                                      <p:cBhvr>
                                        <p:cTn id="13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" y="61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11157 L -0.07743 0.1449 " pathEditMode="relative" rAng="0" ptsTypes="AA">
                                      <p:cBhvr>
                                        <p:cTn id="13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07847 L -0.07761 0.11157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04514 L -0.07761 0.07847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43 0.1449 L -0.09392 0.26643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61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07847 L -0.07761 0.11157 " pathEditMode="relative" rAng="0" ptsTypes="AA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"/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11157 L -0.07761 0.1449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1449 L -0.06094 0.26643 " pathEditMode="relative" rAng="0" ptsTypes="AA">
                                      <p:cBhvr>
                                        <p:cTn id="16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61"/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11157 L -0.07761 0.1449 " pathEditMode="relative" rAng="0" ptsTypes="AA">
                                      <p:cBhvr>
                                        <p:cTn id="17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61 0.1449 L -0.02778 0.26643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1449 " pathEditMode="relative" rAng="0" ptsTypes="AA">
                                      <p:cBhvr>
                                        <p:cTn id="20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72"/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-0.07743 0.11157 " pathEditMode="relative" rAng="0" ptsTypes="AA">
                                      <p:cBhvr>
                                        <p:cTn id="20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56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07847 " pathEditMode="relative" rAng="0" ptsTypes="AA">
                                      <p:cBhvr>
                                        <p:cTn id="20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9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07761 0.04514 " pathEditMode="relative" rAng="0" ptsTypes="AA">
                                      <p:cBhvr>
                                        <p:cTn id="21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08229 0.1449 " pathEditMode="relative" rAng="0" ptsTypes="AA">
                                      <p:cBhvr>
                                        <p:cTn id="22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" y="7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3908 0.1449 " pathEditMode="relative" rAng="0" ptsTypes="AA">
                                      <p:cBhvr>
                                        <p:cTn id="22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72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23298 0.01111 " pathEditMode="relative" rAng="0" ptsTypes="AA">
                                      <p:cBhvr>
                                        <p:cTn id="22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" y="6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33333E-6 L 0.07552 0.1449 " pathEditMode="relative" rAng="0" ptsTypes="AA">
                                      <p:cBhvr>
                                        <p:cTn id="228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 animBg="1"/>
      <p:bldP spid="54" grpId="1" animBg="1"/>
      <p:bldP spid="54" grpId="2" animBg="1"/>
      <p:bldP spid="54" grpId="3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6" grpId="2" animBg="1"/>
      <p:bldP spid="56" grpId="3" animBg="1"/>
      <p:bldP spid="56" grpId="4" animBg="1"/>
      <p:bldP spid="57" grpId="0" animBg="1"/>
      <p:bldP spid="57" grpId="1" animBg="1"/>
      <p:bldP spid="57" grpId="2" animBg="1"/>
      <p:bldP spid="57" grpId="3" animBg="1"/>
      <p:bldP spid="72" grpId="0"/>
      <p:bldP spid="132" grpId="0" animBg="1"/>
      <p:bldP spid="133" grpId="0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38" grpId="0" animBg="1"/>
      <p:bldP spid="138" grpId="1" animBg="1"/>
      <p:bldP spid="138" grpId="2" animBg="1"/>
      <p:bldP spid="138" grpId="3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75" grpId="0" animBg="1"/>
      <p:bldP spid="75" grpId="1" animBg="1"/>
      <p:bldP spid="75" grpId="2" animBg="1"/>
      <p:bldP spid="75" grpId="3" animBg="1"/>
      <p:bldP spid="79" grpId="0"/>
      <p:bldP spid="79" grpId="1"/>
      <p:bldP spid="79" grpId="2"/>
      <p:bldP spid="79" grpId="3"/>
      <p:bldP spid="81" grpId="0" animBg="1"/>
      <p:bldP spid="81" grpId="1" animBg="1"/>
      <p:bldP spid="84" grpId="0" animBg="1"/>
      <p:bldP spid="87" grpId="0" animBg="1"/>
      <p:bldP spid="88" grpId="0" animBg="1"/>
      <p:bldP spid="116" grpId="0"/>
      <p:bldP spid="115" grpId="1"/>
      <p:bldP spid="1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90813" y="3429000"/>
            <a:ext cx="195758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1267055"/>
            <a:ext cx="272863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9341" y="3561648"/>
            <a:ext cx="199605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4. 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55" name="Wave 54"/>
          <p:cNvSpPr/>
          <p:nvPr/>
        </p:nvSpPr>
        <p:spPr>
          <a:xfrm>
            <a:off x="7162800" y="6019800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Fairness</a:t>
            </a:r>
            <a:endParaRPr lang="en-US" sz="2000" b="1" dirty="0"/>
          </a:p>
        </p:txBody>
      </p:sp>
      <p:sp>
        <p:nvSpPr>
          <p:cNvPr id="56" name="Wave 55"/>
          <p:cNvSpPr/>
          <p:nvPr/>
        </p:nvSpPr>
        <p:spPr>
          <a:xfrm>
            <a:off x="6875315" y="3124200"/>
            <a:ext cx="1447800" cy="45720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Throughput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Memory is a shared resource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200" dirty="0" smtClean="0"/>
          </a:p>
          <a:p>
            <a:r>
              <a:rPr lang="en-US" sz="3000" dirty="0" smtClean="0"/>
              <a:t>Threads’ requests contend for memory</a:t>
            </a:r>
          </a:p>
          <a:p>
            <a:pPr lvl="1"/>
            <a:r>
              <a:rPr lang="en-US" sz="2600" dirty="0" smtClean="0"/>
              <a:t>Degradation in single thread performance</a:t>
            </a:r>
          </a:p>
          <a:p>
            <a:pPr lvl="1"/>
            <a:r>
              <a:rPr lang="en-US" sz="2600" dirty="0" smtClean="0"/>
              <a:t>Can even lead to starvation</a:t>
            </a:r>
          </a:p>
          <a:p>
            <a:pPr lvl="3"/>
            <a:endParaRPr lang="en-US" sz="1600" dirty="0"/>
          </a:p>
          <a:p>
            <a:r>
              <a:rPr lang="en-US" sz="3000" dirty="0" smtClean="0">
                <a:solidFill>
                  <a:srgbClr val="FF0000"/>
                </a:solidFill>
              </a:rPr>
              <a:t>How to schedule memory requests to increase both system throughput and fairness?</a:t>
            </a:r>
          </a:p>
          <a:p>
            <a:endParaRPr lang="en-US" sz="2800" dirty="0" smtClean="0"/>
          </a:p>
          <a:p>
            <a:pPr lvl="1"/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752600"/>
            <a:ext cx="609600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276600" y="1752600"/>
            <a:ext cx="609600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590800" y="2362200"/>
            <a:ext cx="609600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76600" y="2362200"/>
            <a:ext cx="609600" cy="533400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Core</a:t>
            </a:r>
            <a:endParaRPr lang="en-US" sz="2000" dirty="0"/>
          </a:p>
        </p:txBody>
      </p:sp>
      <p:sp>
        <p:nvSpPr>
          <p:cNvPr id="10" name="Left-Right Arrow 9"/>
          <p:cNvSpPr/>
          <p:nvPr/>
        </p:nvSpPr>
        <p:spPr>
          <a:xfrm>
            <a:off x="4038600" y="2209800"/>
            <a:ext cx="457200" cy="234460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200" y="2098430"/>
            <a:ext cx="1066800" cy="457200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/>
              <a:t>Memory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Bent-Up Arrow 17"/>
          <p:cNvSpPr/>
          <p:nvPr/>
        </p:nvSpPr>
        <p:spPr>
          <a:xfrm rot="16200000" flipH="1">
            <a:off x="5867399" y="4419602"/>
            <a:ext cx="1066801" cy="1676400"/>
          </a:xfrm>
          <a:prstGeom prst="bentUpArrow">
            <a:avLst>
              <a:gd name="adj1" fmla="val 30000"/>
              <a:gd name="adj2" fmla="val 33750"/>
              <a:gd name="adj3" fmla="val 3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685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i="1" dirty="0" smtClean="0"/>
              <a:t>How to quantify difference between threads?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609600" y="4114800"/>
            <a:ext cx="4419600" cy="609600"/>
          </a:xfrm>
          <a:prstGeom prst="roundRect">
            <a:avLst>
              <a:gd name="adj" fmla="val 10417"/>
            </a:avLst>
          </a:prstGeom>
          <a:solidFill>
            <a:srgbClr val="00660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7475" lvl="1" indent="1588"/>
            <a:r>
              <a:rPr lang="en-US" sz="2800" dirty="0" smtClean="0">
                <a:solidFill>
                  <a:schemeClr val="tx1"/>
                </a:solidFill>
                <a:sym typeface="Wingdings" pitchFamily="2" charset="2"/>
              </a:rPr>
              <a:t>Vulnerability to interference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9600" y="3657600"/>
            <a:ext cx="3733800" cy="457200"/>
          </a:xfrm>
          <a:prstGeom prst="rect">
            <a:avLst/>
          </a:prstGeom>
          <a:solidFill>
            <a:srgbClr val="006600"/>
          </a:solidFill>
          <a:ln>
            <a:solidFill>
              <a:srgbClr val="0066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sz="2800" b="1" dirty="0" smtClean="0"/>
              <a:t>Bank-level parallelism</a:t>
            </a:r>
            <a:endParaRPr lang="en-US" sz="2800" b="1" dirty="0"/>
          </a:p>
        </p:txBody>
      </p:sp>
      <p:sp>
        <p:nvSpPr>
          <p:cNvPr id="30" name="Rounded Rectangle 29"/>
          <p:cNvSpPr/>
          <p:nvPr/>
        </p:nvSpPr>
        <p:spPr>
          <a:xfrm>
            <a:off x="5257800" y="4114800"/>
            <a:ext cx="3429000" cy="609600"/>
          </a:xfrm>
          <a:prstGeom prst="roundRect">
            <a:avLst>
              <a:gd name="adj" fmla="val 10417"/>
            </a:avLst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1125" lvl="1"/>
            <a:r>
              <a:rPr lang="en-US" sz="2800" dirty="0" smtClean="0">
                <a:solidFill>
                  <a:schemeClr val="tx1"/>
                </a:solidFill>
              </a:rPr>
              <a:t>Causes interference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257800" y="3657600"/>
            <a:ext cx="3276600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sz="2800" b="1" dirty="0" smtClean="0"/>
              <a:t>Row-buffer locality</a:t>
            </a:r>
            <a:endParaRPr lang="en-US" sz="2800" b="1" dirty="0"/>
          </a:p>
        </p:txBody>
      </p:sp>
      <p:sp>
        <p:nvSpPr>
          <p:cNvPr id="14" name="Bent-Up Arrow 13"/>
          <p:cNvSpPr/>
          <p:nvPr/>
        </p:nvSpPr>
        <p:spPr>
          <a:xfrm rot="5400000">
            <a:off x="2438399" y="4419602"/>
            <a:ext cx="1066801" cy="1676400"/>
          </a:xfrm>
          <a:prstGeom prst="bentUpArrow">
            <a:avLst>
              <a:gd name="adj1" fmla="val 30000"/>
              <a:gd name="adj2" fmla="val 33750"/>
              <a:gd name="adj3" fmla="val 35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 flipH="1">
            <a:off x="2667000" y="512064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+</a:t>
            </a:r>
            <a:endParaRPr lang="en-US" sz="6000" b="1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810000" y="5120640"/>
            <a:ext cx="1752600" cy="655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200" b="1" dirty="0" smtClean="0">
                <a:cs typeface="Times New Roman" pitchFamily="18" charset="0"/>
              </a:rPr>
              <a:t>Niceness</a:t>
            </a:r>
            <a:endParaRPr lang="en-US" sz="2800" b="1" dirty="0"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 flipH="1">
            <a:off x="6096000" y="5120640"/>
            <a:ext cx="6096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ndalus" pitchFamily="2" charset="-78"/>
                <a:cs typeface="Andalus" pitchFamily="2" charset="-78"/>
              </a:rPr>
              <a:t>-</a:t>
            </a:r>
            <a:endParaRPr lang="en-US" sz="6000" b="1" dirty="0">
              <a:solidFill>
                <a:schemeClr val="tx1"/>
              </a:solidFill>
              <a:latin typeface="Andalus" pitchFamily="2" charset="-78"/>
              <a:cs typeface="Andalus" pitchFamily="2" charset="-78"/>
            </a:endParaRPr>
          </a:p>
        </p:txBody>
      </p:sp>
      <p:sp>
        <p:nvSpPr>
          <p:cNvPr id="16" name="Left-Right Arrow 15"/>
          <p:cNvSpPr/>
          <p:nvPr/>
        </p:nvSpPr>
        <p:spPr>
          <a:xfrm>
            <a:off x="1219200" y="2133600"/>
            <a:ext cx="6858000" cy="1066800"/>
          </a:xfrm>
          <a:prstGeom prst="leftRightArrow">
            <a:avLst/>
          </a:prstGeom>
          <a:gradFill flip="none" rotWithShape="1">
            <a:gsLst>
              <a:gs pos="0">
                <a:srgbClr val="006600"/>
              </a:gs>
              <a:gs pos="50000">
                <a:schemeClr val="bg1"/>
              </a:gs>
              <a:gs pos="100000">
                <a:srgbClr val="FF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Niceness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95400" y="24765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High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58000" y="2476500"/>
            <a:ext cx="1143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Low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  <p:bldP spid="31" grpId="0" animBg="1"/>
      <p:bldP spid="14" grpId="0" animBg="1"/>
      <p:bldP spid="54" grpId="0" animBg="1"/>
      <p:bldP spid="50" grpId="0" animBg="1"/>
      <p:bldP spid="15" grpId="0" animBg="1"/>
      <p:bldP spid="16" grpId="0" animBg="1"/>
      <p:bldP spid="17" grpId="1"/>
      <p:bldP spid="1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1447800" y="2851892"/>
            <a:ext cx="4933613" cy="4419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Shuffling: Round-Robin vs. Niceness-Aware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Round-Robin </a:t>
            </a:r>
            <a:r>
              <a:rPr lang="en-US" sz="3000" i="1" dirty="0" smtClean="0"/>
              <a:t>shuffling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Niceness-Aware </a:t>
            </a:r>
            <a:r>
              <a:rPr lang="en-US" sz="3000" i="1" dirty="0" smtClean="0"/>
              <a:t>shuffling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438400"/>
            <a:ext cx="20574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Most prioritized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9209" y="5638800"/>
            <a:ext cx="987919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5792788"/>
            <a:ext cx="2209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0000"/>
                </a:solidFill>
              </a:rPr>
              <a:t>ShuffleInterval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64568" y="4393642"/>
            <a:ext cx="1929283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30001" y="5356690"/>
            <a:ext cx="5504199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Priority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10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974068"/>
            <a:ext cx="16649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Nice thread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7841" y="3810000"/>
            <a:ext cx="444958" cy="194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961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867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2773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679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7840" y="4495800"/>
            <a:ext cx="444959" cy="194584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4659868"/>
            <a:ext cx="2274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Least nice thread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78849" y="1828800"/>
            <a:ext cx="288415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GOOD: </a:t>
            </a:r>
            <a:r>
              <a:rPr lang="en-US" sz="2800" i="1" dirty="0" smtClean="0">
                <a:solidFill>
                  <a:schemeClr val="tx2"/>
                </a:solidFill>
              </a:rPr>
              <a:t>Each thread prioritized once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8200" y="1143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sz="32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What can go wrong?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1165860"/>
            <a:ext cx="4191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1950" y="4960322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1631950" y="4572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631950" y="4191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15" name="Rectangle 114"/>
          <p:cNvSpPr/>
          <p:nvPr/>
        </p:nvSpPr>
        <p:spPr>
          <a:xfrm>
            <a:off x="1631950" y="3810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2302034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6319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36" name="Rectangle 135"/>
          <p:cNvSpPr/>
          <p:nvPr/>
        </p:nvSpPr>
        <p:spPr>
          <a:xfrm>
            <a:off x="2622550" y="2971800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7" name="Rectangle 136"/>
          <p:cNvSpPr/>
          <p:nvPr/>
        </p:nvSpPr>
        <p:spPr>
          <a:xfrm>
            <a:off x="36131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46037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>
            <a:off x="55943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pic>
        <p:nvPicPr>
          <p:cNvPr id="141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200" y="3581400"/>
            <a:ext cx="457200" cy="457200"/>
          </a:xfrm>
          <a:prstGeom prst="rect">
            <a:avLst/>
          </a:prstGeom>
          <a:noFill/>
        </p:spPr>
      </p:pic>
      <p:pic>
        <p:nvPicPr>
          <p:cNvPr id="142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71800" y="3581400"/>
            <a:ext cx="457200" cy="457200"/>
          </a:xfrm>
          <a:prstGeom prst="rect">
            <a:avLst/>
          </a:prstGeom>
          <a:noFill/>
        </p:spPr>
      </p:pic>
      <p:pic>
        <p:nvPicPr>
          <p:cNvPr id="143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62400" y="3581400"/>
            <a:ext cx="457200" cy="457200"/>
          </a:xfrm>
          <a:prstGeom prst="rect">
            <a:avLst/>
          </a:prstGeom>
          <a:noFill/>
        </p:spPr>
      </p:pic>
      <p:pic>
        <p:nvPicPr>
          <p:cNvPr id="144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53000" y="3581400"/>
            <a:ext cx="457200" cy="457200"/>
          </a:xfrm>
          <a:prstGeom prst="rect">
            <a:avLst/>
          </a:prstGeom>
          <a:noFill/>
        </p:spPr>
      </p:pic>
      <p:pic>
        <p:nvPicPr>
          <p:cNvPr id="145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43600" y="3581400"/>
            <a:ext cx="457200" cy="457200"/>
          </a:xfrm>
          <a:prstGeom prst="rect">
            <a:avLst/>
          </a:prstGeom>
          <a:noFill/>
        </p:spPr>
      </p:pic>
      <p:cxnSp>
        <p:nvCxnSpPr>
          <p:cNvPr id="42" name="Shape 41"/>
          <p:cNvCxnSpPr>
            <a:stCxn id="146" idx="3"/>
            <a:endCxn id="46" idx="2"/>
          </p:cNvCxnSpPr>
          <p:nvPr/>
        </p:nvCxnSpPr>
        <p:spPr>
          <a:xfrm flipV="1">
            <a:off x="6381413" y="2690574"/>
            <a:ext cx="939512" cy="382298"/>
          </a:xfrm>
          <a:prstGeom prst="curved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0647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0.10834 -0.1678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22045E-16 L 0.10834 0.05671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44444E-6 L 0.10834 0.05787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0834 0.05671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-0.16782 L 0.21667 -0.11111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05672 L 0.21667 -0.1118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500"/>
                            </p:stCondLst>
                            <p:childTnLst>
                              <p:par>
                                <p:cTn id="9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05787 L 0.21667 0.11297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4 0.05671 L 0.21667 0.11342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1111 L 0.325 -0.05602 " pathEditMode="relative" rAng="0" ptsTypes="AA">
                                      <p:cBhvr>
                                        <p:cTn id="10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-0.11111 L 0.325 -0.05602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11297 L 0.325 -0.05601 " pathEditMode="relative" rAng="0" ptsTypes="AA">
                                      <p:cBhvr>
                                        <p:cTn id="11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500"/>
                            </p:stCondLst>
                            <p:childTnLst>
                              <p:par>
                                <p:cTn id="11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11342 L 0.325 0.16852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5602 L 0.43334 -2.96296E-6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8000"/>
                            </p:stCondLst>
                            <p:childTnLst>
                              <p:par>
                                <p:cTn id="128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5602 L 0.43334 -2.96296E-6 " pathEditMode="relative" rAng="0" ptsTypes="AA">
                                      <p:cBhvr>
                                        <p:cTn id="1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8500"/>
                            </p:stCondLst>
                            <p:childTnLst>
                              <p:par>
                                <p:cTn id="13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5602 L 0.43334 -2.96296E-6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000"/>
                            </p:stCondLst>
                            <p:childTnLst>
                              <p:par>
                                <p:cTn id="13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16852 L 0.43334 -0.00046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9500"/>
                            </p:stCondLst>
                            <p:childTnLst>
                              <p:par>
                                <p:cTn id="1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2" grpId="0"/>
      <p:bldP spid="34" grpId="0"/>
      <p:bldP spid="11" grpId="0"/>
      <p:bldP spid="12" grpId="0"/>
      <p:bldP spid="13" grpId="0"/>
      <p:bldP spid="15" grpId="0" animBg="1"/>
      <p:bldP spid="21" grpId="0" animBg="1"/>
      <p:bldP spid="37" grpId="0"/>
      <p:bldP spid="46" grpId="0"/>
      <p:bldP spid="48" grpId="0"/>
      <p:bldP spid="47" grpId="0" animBg="1"/>
      <p:bldP spid="53" grpId="0" animBg="1"/>
      <p:bldP spid="53" grpId="1" animBg="1"/>
      <p:bldP spid="53" grpId="2" animBg="1"/>
      <p:bldP spid="53" grpId="3" animBg="1"/>
      <p:bldP spid="53" grpId="4" animBg="1"/>
      <p:bldP spid="113" grpId="0" animBg="1"/>
      <p:bldP spid="113" grpId="1" animBg="1"/>
      <p:bldP spid="113" grpId="2" animBg="1"/>
      <p:bldP spid="113" grpId="3" animBg="1"/>
      <p:bldP spid="113" grpId="4" animBg="1"/>
      <p:bldP spid="114" grpId="0" animBg="1"/>
      <p:bldP spid="114" grpId="1" animBg="1"/>
      <p:bldP spid="114" grpId="2" animBg="1"/>
      <p:bldP spid="114" grpId="3" animBg="1"/>
      <p:bldP spid="114" grpId="4" animBg="1"/>
      <p:bldP spid="115" grpId="0" animBg="1"/>
      <p:bldP spid="115" grpId="1" animBg="1"/>
      <p:bldP spid="115" grpId="2" animBg="1"/>
      <p:bldP spid="115" grpId="3" animBg="1"/>
      <p:bldP spid="115" grpId="4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rot="5400000" flipH="1" flipV="1">
            <a:off x="1831489" y="3999495"/>
            <a:ext cx="1150322" cy="989348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3204904" y="3615428"/>
            <a:ext cx="383441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H="1">
            <a:off x="4195504" y="3998869"/>
            <a:ext cx="383441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5186104" y="4382310"/>
            <a:ext cx="383440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447800" y="2851892"/>
            <a:ext cx="4933613" cy="4419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Shuffling: Round-Robin vs. Niceness-Aware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Round-Robin </a:t>
            </a:r>
            <a:r>
              <a:rPr lang="en-US" sz="3000" i="1" dirty="0" smtClean="0"/>
              <a:t>shuffling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Niceness-Aware </a:t>
            </a:r>
            <a:r>
              <a:rPr lang="en-US" sz="3000" i="1" dirty="0" smtClean="0"/>
              <a:t>shuffling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438400"/>
            <a:ext cx="20574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Most prioritized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9209" y="5638800"/>
            <a:ext cx="987919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5792788"/>
            <a:ext cx="2209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0000"/>
                </a:solidFill>
              </a:rPr>
              <a:t>ShuffleInterval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64568" y="4393642"/>
            <a:ext cx="1929283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30001" y="5356690"/>
            <a:ext cx="5504199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Priority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10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974068"/>
            <a:ext cx="16649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Nice thread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7841" y="3810000"/>
            <a:ext cx="444958" cy="194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961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867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2773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679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7840" y="4495800"/>
            <a:ext cx="444959" cy="194584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4659868"/>
            <a:ext cx="2274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Least nice thread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48200" y="11430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sym typeface="Wingdings" pitchFamily="2" charset="2"/>
              </a:rPr>
              <a:t></a:t>
            </a:r>
            <a:r>
              <a:rPr lang="en-US" sz="3200" i="1" dirty="0" smtClean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What can go wrong?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200" y="1165860"/>
            <a:ext cx="4191000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1950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1631950" y="4562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631950" y="4181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15" name="Rectangle 114"/>
          <p:cNvSpPr/>
          <p:nvPr/>
        </p:nvSpPr>
        <p:spPr>
          <a:xfrm>
            <a:off x="1631950" y="3800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2302034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6319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36" name="Rectangle 135"/>
          <p:cNvSpPr/>
          <p:nvPr/>
        </p:nvSpPr>
        <p:spPr>
          <a:xfrm>
            <a:off x="2622550" y="2971800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7" name="Rectangle 136"/>
          <p:cNvSpPr/>
          <p:nvPr/>
        </p:nvSpPr>
        <p:spPr>
          <a:xfrm>
            <a:off x="36131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46037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>
            <a:off x="55943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42" name="Shape 41"/>
          <p:cNvCxnSpPr>
            <a:stCxn id="146" idx="3"/>
            <a:endCxn id="106" idx="2"/>
          </p:cNvCxnSpPr>
          <p:nvPr/>
        </p:nvCxnSpPr>
        <p:spPr>
          <a:xfrm flipV="1">
            <a:off x="6381413" y="2690574"/>
            <a:ext cx="939512" cy="382298"/>
          </a:xfrm>
          <a:prstGeom prst="curved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21298" y="3800475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2621298" y="4950797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2621298" y="4183916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26212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3611898" y="3800475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3611898" y="4950797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3611898" y="4183916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6118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4602498" y="3800475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4602498" y="4950797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4602498" y="4183916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602498" y="456735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5593098" y="3800475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5593098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593098" y="418879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55930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87" name="Rectangle 86"/>
          <p:cNvSpPr/>
          <p:nvPr/>
        </p:nvSpPr>
        <p:spPr>
          <a:xfrm>
            <a:off x="2514600" y="4092575"/>
            <a:ext cx="762000" cy="1155700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>
            <a:off x="2971800" y="5615226"/>
            <a:ext cx="449580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rgbClr val="FF0000"/>
                </a:solidFill>
              </a:rPr>
              <a:t>BAD: </a:t>
            </a:r>
            <a:r>
              <a:rPr lang="en-US" sz="2800" i="1" dirty="0" smtClean="0">
                <a:solidFill>
                  <a:srgbClr val="FF0000"/>
                </a:solidFill>
              </a:rPr>
              <a:t>Nice threads receive </a:t>
            </a:r>
            <a:br>
              <a:rPr lang="en-US" sz="2800" i="1" dirty="0" smtClean="0">
                <a:solidFill>
                  <a:srgbClr val="FF0000"/>
                </a:solidFill>
              </a:rPr>
            </a:br>
            <a:r>
              <a:rPr lang="en-US" sz="2800" i="1" dirty="0" smtClean="0">
                <a:solidFill>
                  <a:srgbClr val="FF0000"/>
                </a:solidFill>
              </a:rPr>
              <a:t>lots of interference</a:t>
            </a:r>
            <a:endParaRPr lang="en-US" sz="2800" i="1" dirty="0">
              <a:solidFill>
                <a:srgbClr val="FF0000"/>
              </a:solidFill>
            </a:endParaRPr>
          </a:p>
        </p:txBody>
      </p:sp>
      <p:cxnSp>
        <p:nvCxnSpPr>
          <p:cNvPr id="89" name="Curved Connector 105"/>
          <p:cNvCxnSpPr>
            <a:stCxn id="98" idx="2"/>
            <a:endCxn id="88" idx="0"/>
          </p:cNvCxnSpPr>
          <p:nvPr/>
        </p:nvCxnSpPr>
        <p:spPr>
          <a:xfrm rot="16200000" flipH="1">
            <a:off x="4864775" y="5260300"/>
            <a:ext cx="366951" cy="342900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105"/>
          <p:cNvCxnSpPr>
            <a:stCxn id="97" idx="2"/>
            <a:endCxn id="88" idx="0"/>
          </p:cNvCxnSpPr>
          <p:nvPr/>
        </p:nvCxnSpPr>
        <p:spPr>
          <a:xfrm rot="16200000" flipH="1">
            <a:off x="4369475" y="4765000"/>
            <a:ext cx="366951" cy="1333500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105"/>
          <p:cNvCxnSpPr>
            <a:stCxn id="87" idx="2"/>
            <a:endCxn id="88" idx="0"/>
          </p:cNvCxnSpPr>
          <p:nvPr/>
        </p:nvCxnSpPr>
        <p:spPr>
          <a:xfrm rot="16200000" flipH="1">
            <a:off x="3874175" y="4269700"/>
            <a:ext cx="366951" cy="2324100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3505200" y="4486275"/>
            <a:ext cx="762000" cy="762000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495800" y="4867275"/>
            <a:ext cx="762000" cy="381000"/>
          </a:xfrm>
          <a:prstGeom prst="rect">
            <a:avLst/>
          </a:prstGeom>
          <a:solidFill>
            <a:srgbClr val="FF0000">
              <a:alpha val="30000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5878849" y="1828800"/>
            <a:ext cx="288415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GOOD: </a:t>
            </a:r>
            <a:r>
              <a:rPr lang="en-US" sz="2800" i="1" dirty="0" smtClean="0">
                <a:solidFill>
                  <a:schemeClr val="tx2"/>
                </a:solidFill>
              </a:rPr>
              <a:t>Each thread prioritized once</a:t>
            </a:r>
            <a:endParaRPr lang="en-US" sz="2800" i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/>
      <p:bldP spid="97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ounded Rectangle 145"/>
          <p:cNvSpPr/>
          <p:nvPr/>
        </p:nvSpPr>
        <p:spPr>
          <a:xfrm>
            <a:off x="1447800" y="2851892"/>
            <a:ext cx="4933613" cy="4419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Shuffling: Round-Robin vs. Niceness-Aware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Round-Robin </a:t>
            </a:r>
            <a:r>
              <a:rPr lang="en-US" sz="3000" i="1" dirty="0" smtClean="0"/>
              <a:t>shuffling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Niceness-Aware </a:t>
            </a:r>
            <a:r>
              <a:rPr lang="en-US" sz="3000" i="1" dirty="0" smtClean="0"/>
              <a:t>shuffling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438400"/>
            <a:ext cx="20574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Most prioritized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9209" y="5638800"/>
            <a:ext cx="987919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5792788"/>
            <a:ext cx="2209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0000"/>
                </a:solidFill>
              </a:rPr>
              <a:t>ShuffleInterval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64568" y="4393642"/>
            <a:ext cx="1929283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30001" y="5356690"/>
            <a:ext cx="5504199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Priority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10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974068"/>
            <a:ext cx="16649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Nice thread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7841" y="3810000"/>
            <a:ext cx="444958" cy="194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961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867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2773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679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7840" y="4495800"/>
            <a:ext cx="444959" cy="194584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4659868"/>
            <a:ext cx="2274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Least nice thread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878849" y="1828800"/>
            <a:ext cx="288415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GOOD: </a:t>
            </a:r>
            <a:r>
              <a:rPr lang="en-US" sz="2800" i="1" dirty="0" smtClean="0">
                <a:solidFill>
                  <a:schemeClr val="tx2"/>
                </a:solidFill>
              </a:rPr>
              <a:t>Each thread prioritized once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7199" y="1704536"/>
            <a:ext cx="4706601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1950" y="4960322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1631950" y="4572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631950" y="4191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15" name="Rectangle 114"/>
          <p:cNvSpPr/>
          <p:nvPr/>
        </p:nvSpPr>
        <p:spPr>
          <a:xfrm>
            <a:off x="1631950" y="38100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2302034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6319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36" name="Rectangle 135"/>
          <p:cNvSpPr/>
          <p:nvPr/>
        </p:nvSpPr>
        <p:spPr>
          <a:xfrm>
            <a:off x="2622550" y="29718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7" name="Rectangle 136"/>
          <p:cNvSpPr/>
          <p:nvPr/>
        </p:nvSpPr>
        <p:spPr>
          <a:xfrm>
            <a:off x="36131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4603750" y="2971800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>
            <a:off x="55943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pic>
        <p:nvPicPr>
          <p:cNvPr id="141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981200" y="3581400"/>
            <a:ext cx="457200" cy="457200"/>
          </a:xfrm>
          <a:prstGeom prst="rect">
            <a:avLst/>
          </a:prstGeom>
          <a:noFill/>
        </p:spPr>
      </p:pic>
      <p:pic>
        <p:nvPicPr>
          <p:cNvPr id="142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71800" y="3581400"/>
            <a:ext cx="457200" cy="457200"/>
          </a:xfrm>
          <a:prstGeom prst="rect">
            <a:avLst/>
          </a:prstGeom>
          <a:noFill/>
        </p:spPr>
      </p:pic>
      <p:pic>
        <p:nvPicPr>
          <p:cNvPr id="143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62400" y="3581400"/>
            <a:ext cx="457200" cy="457200"/>
          </a:xfrm>
          <a:prstGeom prst="rect">
            <a:avLst/>
          </a:prstGeom>
          <a:noFill/>
        </p:spPr>
      </p:pic>
      <p:pic>
        <p:nvPicPr>
          <p:cNvPr id="144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953000" y="3581400"/>
            <a:ext cx="457200" cy="457200"/>
          </a:xfrm>
          <a:prstGeom prst="rect">
            <a:avLst/>
          </a:prstGeom>
          <a:noFill/>
        </p:spPr>
      </p:pic>
      <p:pic>
        <p:nvPicPr>
          <p:cNvPr id="145" name="Picture 3" descr="C:\Users\yoonguk\AppData\Local\Microsoft\Windows\Temporary Internet Files\Content.IE5\TSI0AAT8\MC900441310[1].png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5943600" y="3581400"/>
            <a:ext cx="457200" cy="457200"/>
          </a:xfrm>
          <a:prstGeom prst="rect">
            <a:avLst/>
          </a:prstGeom>
          <a:noFill/>
        </p:spPr>
      </p:pic>
      <p:cxnSp>
        <p:nvCxnSpPr>
          <p:cNvPr id="42" name="Shape 41"/>
          <p:cNvCxnSpPr>
            <a:stCxn id="146" idx="3"/>
            <a:endCxn id="46" idx="2"/>
          </p:cNvCxnSpPr>
          <p:nvPr/>
        </p:nvCxnSpPr>
        <p:spPr>
          <a:xfrm flipV="1">
            <a:off x="6381413" y="2690574"/>
            <a:ext cx="939512" cy="382298"/>
          </a:xfrm>
          <a:prstGeom prst="curved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85185E-6 L 0.10833 -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232 L 0.10833 0.00232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33333E-6 L 0.10833 -0.0555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0834 0.0567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1.85185E-6 L 0.21666 -1.85185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00231 L 0.21666 -0.11181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-0.05555 L 0.21666 0.0011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33 0.05671 L 0.21666 0.11342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6 -1.85185E-6 L 0.325 -0.1678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6 -0.11181 L 0.325 -0.05556 " pathEditMode="relative" rAng="0" ptsTypes="AA">
                                      <p:cBhvr>
                                        <p:cTn id="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6 0.00116 L 0.325 0.05787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667 0.11342 L 0.325 0.16852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0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16783 L 0.43333 0.00046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-0.05556 L 0.43333 0.00231 " pathEditMode="relative" rAng="0" ptsTypes="AA">
                                      <p:cBhvr>
                                        <p:cTn id="8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500"/>
                            </p:stCondLst>
                            <p:childTnLst>
                              <p:par>
                                <p:cTn id="91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5787 L 0.43333 -3.33333E-6 " pathEditMode="relative" rAng="0" ptsTypes="AA">
                                      <p:cBhvr>
                                        <p:cTn id="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9000"/>
                            </p:stCondLst>
                            <p:childTnLst>
                              <p:par>
                                <p:cTn id="94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16852 L 0.43334 -0.00046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-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95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22" grpId="0"/>
      <p:bldP spid="34" grpId="0"/>
      <p:bldP spid="46" grpId="0"/>
      <p:bldP spid="47" grpId="0" animBg="1"/>
      <p:bldP spid="53" grpId="0" animBg="1"/>
      <p:bldP spid="53" grpId="1" animBg="1"/>
      <p:bldP spid="53" grpId="2" animBg="1"/>
      <p:bldP spid="53" grpId="3" animBg="1"/>
      <p:bldP spid="113" grpId="0" animBg="1"/>
      <p:bldP spid="113" grpId="1" animBg="1"/>
      <p:bldP spid="113" grpId="2" animBg="1"/>
      <p:bldP spid="113" grpId="3" animBg="1"/>
      <p:bldP spid="114" grpId="0" animBg="1"/>
      <p:bldP spid="114" grpId="1" animBg="1"/>
      <p:bldP spid="114" grpId="2" animBg="1"/>
      <p:bldP spid="114" grpId="3" animBg="1"/>
      <p:bldP spid="115" grpId="0" animBg="1"/>
      <p:bldP spid="115" grpId="1" animBg="1"/>
      <p:bldP spid="115" grpId="2" animBg="1"/>
      <p:bldP spid="115" grpId="3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 rot="16200000" flipH="1">
            <a:off x="2406650" y="4579949"/>
            <a:ext cx="1588" cy="989348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H="1">
            <a:off x="3396624" y="4579323"/>
            <a:ext cx="1588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5400000" flipH="1" flipV="1">
            <a:off x="3812063" y="4004162"/>
            <a:ext cx="1150322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16200000" flipH="1">
            <a:off x="4802663" y="4004162"/>
            <a:ext cx="1150322" cy="990600"/>
          </a:xfrm>
          <a:prstGeom prst="line">
            <a:avLst/>
          </a:prstGeom>
          <a:ln w="76200">
            <a:solidFill>
              <a:schemeClr val="tx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ounded Rectangle 145"/>
          <p:cNvSpPr/>
          <p:nvPr/>
        </p:nvSpPr>
        <p:spPr>
          <a:xfrm>
            <a:off x="1447800" y="2851892"/>
            <a:ext cx="4933613" cy="441960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Shuffling: Round-Robin vs. Niceness-Aware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95400"/>
          </a:xfrm>
        </p:spPr>
        <p:txBody>
          <a:bodyPr>
            <a:noAutofit/>
          </a:bodyPr>
          <a:lstStyle/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Round-Robin </a:t>
            </a:r>
            <a:r>
              <a:rPr lang="en-US" sz="3000" i="1" dirty="0" smtClean="0"/>
              <a:t>shuffling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sz="3000" b="1" i="1" dirty="0" smtClean="0"/>
              <a:t>Niceness-Aware </a:t>
            </a:r>
            <a:r>
              <a:rPr lang="en-US" sz="3000" i="1" dirty="0" smtClean="0"/>
              <a:t>shuffling</a:t>
            </a:r>
            <a:endParaRPr lang="en-US" sz="3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24000" y="2438400"/>
            <a:ext cx="2057400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</a:rPr>
              <a:t>Most prioritized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429209" y="5638800"/>
            <a:ext cx="987919" cy="1588"/>
          </a:xfrm>
          <a:prstGeom prst="straightConnector1">
            <a:avLst/>
          </a:prstGeom>
          <a:ln w="34925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85800" y="5792788"/>
            <a:ext cx="2209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i="1" dirty="0" err="1" smtClean="0">
                <a:solidFill>
                  <a:srgbClr val="FF0000"/>
                </a:solidFill>
              </a:rPr>
              <a:t>ShuffleInterval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464568" y="4393642"/>
            <a:ext cx="1929283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430001" y="5356690"/>
            <a:ext cx="5504199" cy="1588"/>
          </a:xfrm>
          <a:prstGeom prst="straightConnector1">
            <a:avLst/>
          </a:prstGeom>
          <a:ln w="34925">
            <a:solidFill>
              <a:schemeClr val="bg1">
                <a:lumMod val="5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Priority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934200" y="51054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705600" y="3974068"/>
            <a:ext cx="16649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</a:rPr>
              <a:t>Nice thread</a:t>
            </a:r>
            <a:endParaRPr lang="en-US" sz="24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7841" y="3810000"/>
            <a:ext cx="444958" cy="1945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2961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42867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2773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267907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717840" y="4495800"/>
            <a:ext cx="444959" cy="194584"/>
          </a:xfrm>
          <a:prstGeom prst="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6705600" y="4659868"/>
            <a:ext cx="22745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Least nice thread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631950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13" name="Rectangle 112"/>
          <p:cNvSpPr/>
          <p:nvPr/>
        </p:nvSpPr>
        <p:spPr>
          <a:xfrm>
            <a:off x="1631950" y="4562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14" name="Rectangle 113"/>
          <p:cNvSpPr/>
          <p:nvPr/>
        </p:nvSpPr>
        <p:spPr>
          <a:xfrm>
            <a:off x="1631950" y="4181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15" name="Rectangle 114"/>
          <p:cNvSpPr/>
          <p:nvPr/>
        </p:nvSpPr>
        <p:spPr>
          <a:xfrm>
            <a:off x="1631950" y="3800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128" name="Straight Connector 127"/>
          <p:cNvCxnSpPr/>
          <p:nvPr/>
        </p:nvCxnSpPr>
        <p:spPr>
          <a:xfrm rot="5400000">
            <a:off x="2302034" y="5371306"/>
            <a:ext cx="228600" cy="1588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16319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136" name="Rectangle 135"/>
          <p:cNvSpPr/>
          <p:nvPr/>
        </p:nvSpPr>
        <p:spPr>
          <a:xfrm>
            <a:off x="2622550" y="2971800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137" name="Rectangle 136"/>
          <p:cNvSpPr/>
          <p:nvPr/>
        </p:nvSpPr>
        <p:spPr>
          <a:xfrm>
            <a:off x="36131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38" name="Rectangle 137"/>
          <p:cNvSpPr/>
          <p:nvPr/>
        </p:nvSpPr>
        <p:spPr>
          <a:xfrm>
            <a:off x="4603750" y="2971800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>
            <a:off x="5594350" y="2971800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cxnSp>
        <p:nvCxnSpPr>
          <p:cNvPr id="42" name="Shape 41"/>
          <p:cNvCxnSpPr>
            <a:stCxn id="146" idx="3"/>
            <a:endCxn id="106" idx="2"/>
          </p:cNvCxnSpPr>
          <p:nvPr/>
        </p:nvCxnSpPr>
        <p:spPr>
          <a:xfrm flipV="1">
            <a:off x="6381413" y="2690574"/>
            <a:ext cx="939512" cy="382298"/>
          </a:xfrm>
          <a:prstGeom prst="curvedConnector2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2621298" y="3800475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49" name="Rectangle 48"/>
          <p:cNvSpPr/>
          <p:nvPr/>
        </p:nvSpPr>
        <p:spPr>
          <a:xfrm>
            <a:off x="2621298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0" name="Rectangle 49"/>
          <p:cNvSpPr/>
          <p:nvPr/>
        </p:nvSpPr>
        <p:spPr>
          <a:xfrm>
            <a:off x="2621298" y="4183916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1" name="Rectangle 50"/>
          <p:cNvSpPr/>
          <p:nvPr/>
        </p:nvSpPr>
        <p:spPr>
          <a:xfrm>
            <a:off x="26212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52" name="Rectangle 51"/>
          <p:cNvSpPr/>
          <p:nvPr/>
        </p:nvSpPr>
        <p:spPr>
          <a:xfrm>
            <a:off x="3611898" y="3800475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54" name="Rectangle 53"/>
          <p:cNvSpPr/>
          <p:nvPr/>
        </p:nvSpPr>
        <p:spPr>
          <a:xfrm>
            <a:off x="3611898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5" name="Rectangle 54"/>
          <p:cNvSpPr/>
          <p:nvPr/>
        </p:nvSpPr>
        <p:spPr>
          <a:xfrm>
            <a:off x="3611898" y="4183916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56" name="Rectangle 55"/>
          <p:cNvSpPr/>
          <p:nvPr/>
        </p:nvSpPr>
        <p:spPr>
          <a:xfrm>
            <a:off x="36118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7" name="Rectangle 56"/>
          <p:cNvSpPr/>
          <p:nvPr/>
        </p:nvSpPr>
        <p:spPr>
          <a:xfrm>
            <a:off x="4602498" y="3800475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58" name="Rectangle 57"/>
          <p:cNvSpPr/>
          <p:nvPr/>
        </p:nvSpPr>
        <p:spPr>
          <a:xfrm>
            <a:off x="4602498" y="4950797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59" name="Rectangle 58"/>
          <p:cNvSpPr/>
          <p:nvPr/>
        </p:nvSpPr>
        <p:spPr>
          <a:xfrm>
            <a:off x="4602498" y="4183916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602498" y="4567357"/>
            <a:ext cx="560051" cy="22127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5593098" y="3800475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5593098" y="4950797"/>
            <a:ext cx="560051" cy="221278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593098" y="418879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5593098" y="4567357"/>
            <a:ext cx="560051" cy="221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</a:t>
            </a:r>
            <a:endParaRPr lang="en-US" sz="2000" dirty="0"/>
          </a:p>
        </p:txBody>
      </p:sp>
      <p:sp>
        <p:nvSpPr>
          <p:cNvPr id="106" name="TextBox 105"/>
          <p:cNvSpPr txBox="1"/>
          <p:nvPr/>
        </p:nvSpPr>
        <p:spPr>
          <a:xfrm>
            <a:off x="5878849" y="1828800"/>
            <a:ext cx="2884151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GOOD: </a:t>
            </a:r>
            <a:r>
              <a:rPr lang="en-US" sz="2800" i="1" dirty="0" smtClean="0">
                <a:solidFill>
                  <a:schemeClr val="tx2"/>
                </a:solidFill>
              </a:rPr>
              <a:t>Each thread prioritized once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57199" y="1704536"/>
            <a:ext cx="4706601" cy="533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urved Connector 105"/>
          <p:cNvCxnSpPr>
            <a:stCxn id="54" idx="2"/>
            <a:endCxn id="76" idx="0"/>
          </p:cNvCxnSpPr>
          <p:nvPr/>
        </p:nvCxnSpPr>
        <p:spPr>
          <a:xfrm rot="16200000" flipH="1">
            <a:off x="4396234" y="4667765"/>
            <a:ext cx="443151" cy="145177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43588" y="5615226"/>
            <a:ext cx="440021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tx2"/>
                </a:solidFill>
              </a:rPr>
              <a:t>GOOD: </a:t>
            </a:r>
            <a:r>
              <a:rPr lang="en-US" sz="2800" i="1" dirty="0" smtClean="0">
                <a:solidFill>
                  <a:schemeClr val="tx2"/>
                </a:solidFill>
              </a:rPr>
              <a:t>Least nice thread stays </a:t>
            </a:r>
          </a:p>
          <a:p>
            <a:pPr algn="ctr"/>
            <a:r>
              <a:rPr lang="en-US" sz="2800" i="1" dirty="0" smtClean="0">
                <a:solidFill>
                  <a:schemeClr val="tx2"/>
                </a:solidFill>
              </a:rPr>
              <a:t>mostly </a:t>
            </a:r>
            <a:r>
              <a:rPr lang="en-US" sz="2800" i="1" dirty="0" err="1" smtClean="0">
                <a:solidFill>
                  <a:schemeClr val="tx2"/>
                </a:solidFill>
              </a:rPr>
              <a:t>deprioritized</a:t>
            </a:r>
            <a:endParaRPr lang="en-US" sz="2800" i="1" dirty="0">
              <a:solidFill>
                <a:schemeClr val="tx2"/>
              </a:solidFill>
            </a:endParaRPr>
          </a:p>
        </p:txBody>
      </p:sp>
      <p:cxnSp>
        <p:nvCxnSpPr>
          <p:cNvPr id="77" name="Curved Connector 105"/>
          <p:cNvCxnSpPr>
            <a:stCxn id="49" idx="2"/>
            <a:endCxn id="76" idx="0"/>
          </p:cNvCxnSpPr>
          <p:nvPr/>
        </p:nvCxnSpPr>
        <p:spPr>
          <a:xfrm rot="16200000" flipH="1">
            <a:off x="3900934" y="4172465"/>
            <a:ext cx="443151" cy="244237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105"/>
          <p:cNvCxnSpPr>
            <a:stCxn id="53" idx="2"/>
            <a:endCxn id="76" idx="0"/>
          </p:cNvCxnSpPr>
          <p:nvPr/>
        </p:nvCxnSpPr>
        <p:spPr>
          <a:xfrm rot="16200000" flipH="1">
            <a:off x="3406260" y="3677791"/>
            <a:ext cx="443151" cy="3431718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105"/>
          <p:cNvCxnSpPr>
            <a:stCxn id="62" idx="2"/>
            <a:endCxn id="76" idx="0"/>
          </p:cNvCxnSpPr>
          <p:nvPr/>
        </p:nvCxnSpPr>
        <p:spPr>
          <a:xfrm rot="5400000">
            <a:off x="5386834" y="5128935"/>
            <a:ext cx="443151" cy="529430"/>
          </a:xfrm>
          <a:prstGeom prst="curved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290813" y="3429000"/>
            <a:ext cx="1957587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48400" y="1267055"/>
            <a:ext cx="2728632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3. 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919341" y="3561648"/>
            <a:ext cx="199605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4. 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4" name="Right Arrow 83"/>
          <p:cNvSpPr/>
          <p:nvPr/>
        </p:nvSpPr>
        <p:spPr>
          <a:xfrm rot="18900000">
            <a:off x="3410510" y="3142690"/>
            <a:ext cx="45720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ight Arrow 84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4290813" y="3429000"/>
            <a:ext cx="1957587" cy="790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2. Between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Clusters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248400" y="1267055"/>
            <a:ext cx="2728632" cy="7903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3. Non-Intensive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Arrow Connector 93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rgbClr val="FF0000">
              <a:alpha val="2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7" name="Rounded Rectangle 96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98" name="Straight Arrow Connector 97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00" name="Oval 99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6919341" y="3561648"/>
            <a:ext cx="1996059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4. Intensive 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 smtClean="0">
                <a:solidFill>
                  <a:srgbClr val="FF0000"/>
                </a:solidFill>
              </a:rPr>
              <a:t>Cluster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Wave 65"/>
          <p:cNvSpPr/>
          <p:nvPr/>
        </p:nvSpPr>
        <p:spPr>
          <a:xfrm>
            <a:off x="7162800" y="6019800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Fairness</a:t>
            </a:r>
            <a:endParaRPr lang="en-US" sz="2000" b="1" dirty="0"/>
          </a:p>
        </p:txBody>
      </p:sp>
      <p:sp>
        <p:nvSpPr>
          <p:cNvPr id="67" name="Wave 66"/>
          <p:cNvSpPr/>
          <p:nvPr/>
        </p:nvSpPr>
        <p:spPr>
          <a:xfrm>
            <a:off x="6875315" y="3124200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Throughput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9" grpId="0" animBg="1"/>
      <p:bldP spid="19" grpId="1" animBg="1"/>
      <p:bldP spid="20" grpId="0" animBg="1"/>
      <p:bldP spid="20" grpId="1" animBg="1"/>
      <p:bldP spid="27" grpId="0"/>
      <p:bldP spid="27" grpId="1"/>
      <p:bldP spid="35" grpId="0" animBg="1"/>
      <p:bldP spid="35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4" grpId="0"/>
      <p:bldP spid="44" grpId="1"/>
      <p:bldP spid="46" grpId="1"/>
      <p:bldP spid="48" grpId="1" animBg="1"/>
      <p:bldP spid="49" grpId="1" animBg="1"/>
      <p:bldP spid="50" grpId="1" animBg="1"/>
      <p:bldP spid="51" grpId="1" animBg="1"/>
      <p:bldP spid="52" grpId="1" animBg="1"/>
      <p:bldP spid="54" grpId="0"/>
      <p:bldP spid="54" grpId="1"/>
      <p:bldP spid="84" grpId="0" animBg="1"/>
      <p:bldP spid="84" grpId="1" animBg="1"/>
      <p:bldP spid="85" grpId="0" animBg="1"/>
      <p:bldP spid="85" grpId="1" animBg="1"/>
      <p:bldP spid="86" grpId="0"/>
      <p:bldP spid="86" grpId="1"/>
      <p:bldP spid="87" grpId="0"/>
      <p:bldP spid="87" grpId="1"/>
      <p:bldP spid="88" grpId="0"/>
      <p:bldP spid="95" grpId="0" animBg="1"/>
      <p:bldP spid="96" grpId="0" animBg="1"/>
      <p:bldP spid="97" grpId="0" animBg="1"/>
      <p:bldP spid="99" grpId="0" animBg="1"/>
      <p:bldP spid="100" grpId="0" animBg="1"/>
      <p:bldP spid="102" grpId="0"/>
      <p:bldP spid="102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Motivation &amp; Insights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Algorithm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b="1" smtClean="0">
                <a:solidFill>
                  <a:srgbClr val="FF0000"/>
                </a:solidFill>
              </a:rPr>
              <a:t>Bringing </a:t>
            </a:r>
            <a:r>
              <a:rPr lang="en-US" sz="2600" b="1" dirty="0" smtClean="0">
                <a:solidFill>
                  <a:srgbClr val="FF0000"/>
                </a:solidFill>
              </a:rPr>
              <a:t>it </a:t>
            </a:r>
            <a:r>
              <a:rPr lang="en-US" sz="2600" b="1" smtClean="0">
                <a:solidFill>
                  <a:srgbClr val="FF0000"/>
                </a:solidFill>
              </a:rPr>
              <a:t>All Together</a:t>
            </a:r>
            <a:endParaRPr lang="en-US" sz="2600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63230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21680" y="3550920"/>
            <a:ext cx="960120" cy="10972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463040" cy="103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9720" y="359187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35480" y="352044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320157" y="303811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158240" y="317086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44040" y="297180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35480" y="3383280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1563" y="3709033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16"/>
          <p:cNvGrpSpPr/>
          <p:nvPr/>
        </p:nvGrpSpPr>
        <p:grpSpPr>
          <a:xfrm>
            <a:off x="3659946" y="3765253"/>
            <a:ext cx="1097280" cy="700067"/>
            <a:chOff x="3581400" y="4167223"/>
            <a:chExt cx="1828800" cy="1166778"/>
          </a:xfrm>
        </p:grpSpPr>
        <p:sp>
          <p:nvSpPr>
            <p:cNvPr id="41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8" name="Right Arrow 17"/>
          <p:cNvSpPr>
            <a:spLocks noChangeAspect="1"/>
          </p:cNvSpPr>
          <p:nvPr/>
        </p:nvSpPr>
        <p:spPr>
          <a:xfrm rot="18900000">
            <a:off x="2904621" y="2856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 rot="2700000">
            <a:off x="2904621" y="3618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20"/>
          <p:cNvGrpSpPr/>
          <p:nvPr/>
        </p:nvGrpSpPr>
        <p:grpSpPr>
          <a:xfrm>
            <a:off x="3910862" y="2575560"/>
            <a:ext cx="523978" cy="447664"/>
            <a:chOff x="2271681" y="4560903"/>
            <a:chExt cx="1260486" cy="990600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958840" y="2438400"/>
            <a:ext cx="59436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8833" y="2565078"/>
            <a:ext cx="139270" cy="34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4766" y="2668640"/>
            <a:ext cx="167405" cy="561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1906" y="2794025"/>
            <a:ext cx="213125" cy="780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5177" y="2941319"/>
            <a:ext cx="266583" cy="1000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821681" y="2804159"/>
            <a:ext cx="548640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266" y="368808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20269" y="398526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554721" y="4076700"/>
            <a:ext cx="86868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20266" y="428244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6200000">
            <a:off x="5817611" y="4004051"/>
            <a:ext cx="822960" cy="191018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10286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301739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>
            <a:spLocks noChangeAspect="1"/>
          </p:cNvSpPr>
          <p:nvPr/>
        </p:nvSpPr>
        <p:spPr>
          <a:xfrm>
            <a:off x="5059680" y="25908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>
            <a:spLocks noChangeAspect="1"/>
          </p:cNvSpPr>
          <p:nvPr/>
        </p:nvSpPr>
        <p:spPr>
          <a:xfrm>
            <a:off x="5059680" y="38862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Quantum-Based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27</a:t>
            </a:fld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38200" y="2764194"/>
            <a:ext cx="6629400" cy="1588"/>
          </a:xfrm>
          <a:prstGeom prst="straightConnector1">
            <a:avLst/>
          </a:prstGeom>
          <a:ln w="508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79632" y="2543554"/>
            <a:ext cx="82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cs typeface="Times New Roman" pitchFamily="18" charset="0"/>
              </a:rPr>
              <a:t>Time</a:t>
            </a:r>
            <a:endParaRPr lang="en-US" sz="2400" b="1" dirty="0">
              <a:cs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1143794" y="2764194"/>
            <a:ext cx="304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553200" y="2763400"/>
            <a:ext cx="304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Left Brace 18"/>
          <p:cNvSpPr/>
          <p:nvPr/>
        </p:nvSpPr>
        <p:spPr>
          <a:xfrm rot="5400000">
            <a:off x="2476500" y="1091736"/>
            <a:ext cx="304799" cy="2514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447800"/>
            <a:ext cx="3037536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cs typeface="Times New Roman" pitchFamily="18" charset="0"/>
              </a:rPr>
              <a:t>Previous quantum </a:t>
            </a:r>
            <a:r>
              <a:rPr lang="en-US" sz="2400" dirty="0" smtClean="0">
                <a:cs typeface="Times New Roman" pitchFamily="18" charset="0"/>
              </a:rPr>
              <a:t>(~1M cycles)</a:t>
            </a:r>
            <a:endParaRPr lang="en-US" sz="2000" dirty="0">
              <a:cs typeface="Times New Roman" pitchFamily="18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1371600" y="3048000"/>
            <a:ext cx="2514600" cy="38100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endParaRPr lang="en-US" sz="1400" dirty="0"/>
          </a:p>
        </p:txBody>
      </p:sp>
      <p:sp>
        <p:nvSpPr>
          <p:cNvPr id="22" name="Left Brace 21"/>
          <p:cNvSpPr/>
          <p:nvPr/>
        </p:nvSpPr>
        <p:spPr>
          <a:xfrm rot="5400000">
            <a:off x="5219700" y="1015536"/>
            <a:ext cx="304800" cy="26670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400" y="3518118"/>
            <a:ext cx="365680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cs typeface="Times New Roman" pitchFamily="18" charset="0"/>
              </a:rPr>
              <a:t>During quantum:</a:t>
            </a:r>
          </a:p>
          <a:p>
            <a:pPr marL="174625" indent="-174625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Monitor thread behavior</a:t>
            </a:r>
          </a:p>
          <a:p>
            <a:pPr marL="571500" indent="-282575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Memory intensity</a:t>
            </a:r>
          </a:p>
          <a:p>
            <a:pPr marL="571500" indent="-282575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Bank-level parallelism</a:t>
            </a:r>
          </a:p>
          <a:p>
            <a:pPr marL="571500" indent="-282575">
              <a:buFont typeface="+mj-lt"/>
              <a:buAutoNum type="arabicPeriod"/>
            </a:pPr>
            <a:r>
              <a:rPr lang="en-US" sz="2400" dirty="0" smtClean="0">
                <a:solidFill>
                  <a:schemeClr val="tx2"/>
                </a:solidFill>
                <a:cs typeface="Times New Roman" pitchFamily="18" charset="0"/>
              </a:rPr>
              <a:t>Row-buffer locality</a:t>
            </a:r>
            <a:endParaRPr lang="en-US" sz="2400" dirty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6" name="Explosion 1 25"/>
          <p:cNvSpPr/>
          <p:nvPr/>
        </p:nvSpPr>
        <p:spPr>
          <a:xfrm>
            <a:off x="4014536" y="2611795"/>
            <a:ext cx="228600" cy="304800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0" y="4313872"/>
            <a:ext cx="4343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cs typeface="Times New Roman" pitchFamily="18" charset="0"/>
              </a:rPr>
              <a:t>Beginning of quantum</a:t>
            </a:r>
            <a:r>
              <a:rPr lang="en-US" sz="2800" dirty="0" smtClean="0">
                <a:solidFill>
                  <a:srgbClr val="FF0000"/>
                </a:solidFill>
                <a:cs typeface="Times New Roman" pitchFamily="18" charset="0"/>
              </a:rPr>
              <a:t>:</a:t>
            </a:r>
          </a:p>
          <a:p>
            <a:pPr marL="401638" indent="-1698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Perform clustering</a:t>
            </a:r>
          </a:p>
          <a:p>
            <a:pPr marL="401638" indent="-169863"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cs typeface="Times New Roman" pitchFamily="18" charset="0"/>
              </a:rPr>
              <a:t>Compute niceness of intensive threads</a:t>
            </a:r>
          </a:p>
        </p:txBody>
      </p:sp>
      <p:cxnSp>
        <p:nvCxnSpPr>
          <p:cNvPr id="29" name="Shape 28"/>
          <p:cNvCxnSpPr>
            <a:stCxn id="26" idx="2"/>
            <a:endCxn id="27" idx="1"/>
          </p:cNvCxnSpPr>
          <p:nvPr/>
        </p:nvCxnSpPr>
        <p:spPr>
          <a:xfrm rot="16200000" flipH="1">
            <a:off x="3193626" y="3827305"/>
            <a:ext cx="2212885" cy="391464"/>
          </a:xfrm>
          <a:prstGeom prst="bentConnector2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3810794" y="2763400"/>
            <a:ext cx="304006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6401594" y="2764195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6172994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5944394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5715794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4864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2578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0292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>
            <a:off x="48006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5720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>
            <a:off x="4343400" y="2763401"/>
            <a:ext cx="151606" cy="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eft Brace 45"/>
          <p:cNvSpPr/>
          <p:nvPr/>
        </p:nvSpPr>
        <p:spPr>
          <a:xfrm rot="16200000">
            <a:off x="5295900" y="3009901"/>
            <a:ext cx="304800" cy="22860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114801" y="1447800"/>
            <a:ext cx="27431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cs typeface="Times New Roman" pitchFamily="18" charset="0"/>
              </a:rPr>
              <a:t>Current quantum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(~1M cycles)</a:t>
            </a:r>
            <a:endParaRPr lang="en-US" sz="3200" dirty="0">
              <a:cs typeface="Times New Roman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14801" y="3306092"/>
            <a:ext cx="2590799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800" b="1" dirty="0" smtClean="0">
                <a:cs typeface="Times New Roman" pitchFamily="18" charset="0"/>
              </a:rPr>
              <a:t>Shuffle interval</a:t>
            </a:r>
          </a:p>
          <a:p>
            <a:pPr algn="ctr">
              <a:lnSpc>
                <a:spcPct val="80000"/>
              </a:lnSpc>
            </a:pPr>
            <a:r>
              <a:rPr lang="en-US" sz="2400" dirty="0" smtClean="0">
                <a:cs typeface="Times New Roman" pitchFamily="18" charset="0"/>
              </a:rPr>
              <a:t>(~1K cycles)</a:t>
            </a:r>
            <a:endParaRPr 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animBg="1"/>
      <p:bldP spid="20" grpId="0"/>
      <p:bldP spid="21" grpId="0" animBg="1"/>
      <p:bldP spid="22" grpId="0" animBg="1"/>
      <p:bldP spid="25" grpId="0"/>
      <p:bldP spid="26" grpId="0" animBg="1"/>
      <p:bldP spid="27" grpId="0"/>
      <p:bldP spid="46" grpId="0" animBg="1"/>
      <p:bldP spid="48" grpId="0"/>
      <p:bldP spid="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TCM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191000"/>
          </a:xfrm>
        </p:spPr>
        <p:txBody>
          <a:bodyPr>
            <a:noAutofit/>
          </a:bodyPr>
          <a:lstStyle/>
          <a:p>
            <a:pPr marL="344488" indent="-344488">
              <a:buFont typeface="+mj-lt"/>
              <a:buAutoNum type="arabicPeriod"/>
            </a:pPr>
            <a:r>
              <a:rPr lang="en-US" sz="2800" b="1" i="1" u="sng" dirty="0" smtClean="0">
                <a:solidFill>
                  <a:srgbClr val="FF0000"/>
                </a:solidFill>
              </a:rPr>
              <a:t>Highest-rank</a:t>
            </a:r>
            <a:r>
              <a:rPr lang="en-US" sz="2800" dirty="0" smtClean="0"/>
              <a:t>:</a:t>
            </a:r>
            <a:r>
              <a:rPr lang="en-US" sz="2200" dirty="0" smtClean="0"/>
              <a:t> Requests from higher ranked threads prioritized</a:t>
            </a:r>
            <a:endParaRPr lang="en-US" sz="2400" dirty="0" smtClean="0"/>
          </a:p>
          <a:p>
            <a:pPr marL="631825" lvl="2"/>
            <a:r>
              <a:rPr lang="en-US" b="1" dirty="0" smtClean="0">
                <a:solidFill>
                  <a:schemeClr val="tx2"/>
                </a:solidFill>
              </a:rPr>
              <a:t>Non-Intensive</a:t>
            </a:r>
            <a:r>
              <a:rPr lang="en-US" dirty="0" smtClean="0"/>
              <a:t> cluster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Intensive</a:t>
            </a:r>
            <a:r>
              <a:rPr lang="en-US" dirty="0" smtClean="0"/>
              <a:t> cluster</a:t>
            </a:r>
            <a:endParaRPr lang="en-US" sz="2200" b="1" u="sng" dirty="0" smtClean="0"/>
          </a:p>
          <a:p>
            <a:pPr marL="631825" lvl="2"/>
            <a:r>
              <a:rPr lang="en-US" b="1" dirty="0" smtClean="0">
                <a:solidFill>
                  <a:schemeClr val="tx2"/>
                </a:solidFill>
              </a:rPr>
              <a:t>Non-Intensive </a:t>
            </a:r>
            <a:r>
              <a:rPr lang="en-US" dirty="0" smtClean="0"/>
              <a:t>cluster: l</a:t>
            </a:r>
            <a:r>
              <a:rPr lang="en-US" sz="2200" dirty="0" smtClean="0"/>
              <a:t>ower intensity </a:t>
            </a:r>
            <a:r>
              <a:rPr lang="en-US" sz="2200" dirty="0" smtClean="0">
                <a:sym typeface="Wingdings" pitchFamily="2" charset="2"/>
              </a:rPr>
              <a:t> higher rank</a:t>
            </a:r>
            <a:endParaRPr lang="en-US" sz="2200" dirty="0" smtClean="0"/>
          </a:p>
          <a:p>
            <a:pPr marL="631825" lvl="2"/>
            <a:r>
              <a:rPr lang="en-US" b="1" dirty="0" smtClean="0">
                <a:solidFill>
                  <a:schemeClr val="accent2"/>
                </a:solidFill>
              </a:rPr>
              <a:t>Intensive</a:t>
            </a:r>
            <a:r>
              <a:rPr lang="en-US" dirty="0" smtClean="0"/>
              <a:t> cluster: r</a:t>
            </a:r>
            <a:r>
              <a:rPr lang="en-US" sz="2200" dirty="0" smtClean="0"/>
              <a:t>ank shuffling</a:t>
            </a:r>
          </a:p>
          <a:p>
            <a:pPr marL="346075" indent="-288925">
              <a:buFont typeface="+mj-lt"/>
              <a:buAutoNum type="arabicPeriod"/>
            </a:pPr>
            <a:endParaRPr lang="en-US" sz="2400" b="1" i="1" u="sng" dirty="0" smtClean="0">
              <a:solidFill>
                <a:srgbClr val="FF0000"/>
              </a:solidFill>
            </a:endParaRPr>
          </a:p>
          <a:p>
            <a:pPr marL="346075" indent="-288925">
              <a:buFont typeface="+mj-lt"/>
              <a:buAutoNum type="arabicPeriod"/>
            </a:pPr>
            <a:endParaRPr lang="en-US" sz="2400" b="1" i="1" u="sng" dirty="0" smtClean="0">
              <a:solidFill>
                <a:srgbClr val="FF0000"/>
              </a:solidFill>
            </a:endParaRPr>
          </a:p>
          <a:p>
            <a:pPr marL="346075" indent="-288925">
              <a:buFont typeface="+mj-lt"/>
              <a:buAutoNum type="arabicPeriod"/>
            </a:pPr>
            <a:r>
              <a:rPr lang="en-US" sz="2800" b="1" i="1" u="sng" dirty="0" smtClean="0">
                <a:solidFill>
                  <a:srgbClr val="FF0000"/>
                </a:solidFill>
              </a:rPr>
              <a:t>Row-hit</a:t>
            </a:r>
            <a:r>
              <a:rPr lang="en-US" sz="2800" dirty="0" smtClean="0"/>
              <a:t>:</a:t>
            </a:r>
            <a:r>
              <a:rPr lang="en-US" sz="2200" dirty="0" smtClean="0"/>
              <a:t> Row-buffer hit requests are prioritized</a:t>
            </a:r>
            <a:endParaRPr lang="en-US" sz="2000" b="1" u="sng" dirty="0" smtClean="0"/>
          </a:p>
          <a:p>
            <a:pPr marL="346075" indent="-288925">
              <a:buFont typeface="+mj-lt"/>
              <a:buAutoNum type="arabicPeriod"/>
            </a:pPr>
            <a:endParaRPr lang="en-US" sz="2200" dirty="0" smtClean="0"/>
          </a:p>
          <a:p>
            <a:pPr marL="346075" indent="-288925">
              <a:buFont typeface="+mj-lt"/>
              <a:buAutoNum type="arabicPeriod"/>
            </a:pPr>
            <a:r>
              <a:rPr lang="en-US" sz="2800" b="1" i="1" u="sng" dirty="0" smtClean="0">
                <a:solidFill>
                  <a:srgbClr val="FF0000"/>
                </a:solidFill>
              </a:rPr>
              <a:t>Oldest</a:t>
            </a:r>
            <a:r>
              <a:rPr lang="en-US" sz="2800" dirty="0" smtClean="0"/>
              <a:t>:</a:t>
            </a:r>
            <a:r>
              <a:rPr lang="en-US" sz="2200" dirty="0" smtClean="0"/>
              <a:t> Older requests are prioritized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8229600" cy="1981200"/>
          </a:xfrm>
          <a:prstGeom prst="rect">
            <a:avLst/>
          </a:prstGeom>
          <a:solidFill>
            <a:srgbClr val="FF000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solidFill>
            <a:srgbClr val="FF000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29200"/>
            <a:ext cx="8229600" cy="457200"/>
          </a:xfrm>
          <a:prstGeom prst="rect">
            <a:avLst/>
          </a:prstGeom>
          <a:solidFill>
            <a:srgbClr val="FF0000">
              <a:alpha val="1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1908516"/>
            <a:ext cx="7467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2339340"/>
            <a:ext cx="7467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2781300"/>
            <a:ext cx="74676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Required storage at </a:t>
            </a:r>
            <a:r>
              <a:rPr lang="en-US" b="1" i="1" smtClean="0"/>
              <a:t>memory controller </a:t>
            </a:r>
            <a:r>
              <a:rPr lang="en-US" sz="2800" i="1" smtClean="0"/>
              <a:t>(24 cores)</a:t>
            </a:r>
            <a:endParaRPr lang="en-US" i="1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r>
              <a:rPr lang="en-US" smtClean="0"/>
              <a:t>No computation is on the critical path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410299581"/>
              </p:ext>
            </p:extLst>
          </p:nvPr>
        </p:nvGraphicFramePr>
        <p:xfrm>
          <a:off x="1247845" y="2062890"/>
          <a:ext cx="6629400" cy="3048000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3932694"/>
                <a:gridCol w="2696706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Thread</a:t>
                      </a:r>
                      <a:r>
                        <a:rPr lang="en-US" sz="2800" baseline="0" dirty="0" smtClean="0"/>
                        <a:t> memory behavior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Storage</a:t>
                      </a:r>
                      <a:endParaRPr lang="en-US" sz="2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MPKI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~0.2kb</a:t>
                      </a:r>
                      <a:endParaRPr lang="en-US" sz="2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Bank-level</a:t>
                      </a:r>
                      <a:r>
                        <a:rPr lang="en-US" sz="2800" baseline="0" dirty="0" smtClean="0"/>
                        <a:t> parallelism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~0.6kb</a:t>
                      </a:r>
                      <a:endParaRPr lang="en-US" sz="2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Row-buffer locality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~2.9kb</a:t>
                      </a:r>
                      <a:endParaRPr lang="en-US" sz="2800" dirty="0"/>
                    </a:p>
                  </a:txBody>
                  <a:tcPr anchor="ctr"/>
                </a:tc>
              </a:tr>
              <a:tr h="60960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smtClean="0"/>
                        <a:t>Total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smtClean="0"/>
                        <a:t>&lt; 4kbits</a:t>
                      </a:r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/>
          <p:cNvGraphicFramePr/>
          <p:nvPr/>
        </p:nvGraphicFramePr>
        <p:xfrm>
          <a:off x="1339948" y="1059766"/>
          <a:ext cx="6858000" cy="3817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Previous Scheduling Algorithms are Biased</a:t>
            </a:r>
            <a:endParaRPr lang="en-US" sz="36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419600" y="1447800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System throughput </a:t>
            </a:r>
          </a:p>
          <a:p>
            <a:pPr algn="ctr"/>
            <a:r>
              <a:rPr lang="en-US" sz="2000" i="1" dirty="0" smtClean="0">
                <a:solidFill>
                  <a:srgbClr val="FF0000"/>
                </a:solidFill>
              </a:rPr>
              <a:t>bias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87958" y="30480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Fairness </a:t>
            </a:r>
          </a:p>
          <a:p>
            <a:pPr algn="ctr"/>
            <a:r>
              <a:rPr lang="en-US" sz="2000" i="1" dirty="0" smtClean="0">
                <a:solidFill>
                  <a:schemeClr val="tx2"/>
                </a:solidFill>
              </a:rPr>
              <a:t>bias</a:t>
            </a:r>
            <a:endParaRPr lang="en-US" sz="2000" i="1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5257800"/>
            <a:ext cx="830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 smtClean="0">
                <a:solidFill>
                  <a:srgbClr val="FF0000"/>
                </a:solidFill>
              </a:rPr>
              <a:t>No previous memory scheduling algorithm provides both the best fairness and system throughput</a:t>
            </a:r>
            <a:endParaRPr lang="en-US" sz="3000" i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2700000">
            <a:off x="5580094" y="2937591"/>
            <a:ext cx="1158452" cy="969868"/>
          </a:xfrm>
          <a:prstGeom prst="rightArrow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  Ideal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 rot="16200000">
            <a:off x="4267200" y="2590800"/>
            <a:ext cx="609600" cy="45720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system throughput</a:t>
            </a:r>
            <a:endParaRPr lang="en-US" sz="2400" b="1" dirty="0"/>
          </a:p>
        </p:txBody>
      </p:sp>
      <p:sp>
        <p:nvSpPr>
          <p:cNvPr id="20" name="Down Arrow 19"/>
          <p:cNvSpPr/>
          <p:nvPr/>
        </p:nvSpPr>
        <p:spPr>
          <a:xfrm>
            <a:off x="914400" y="1295400"/>
            <a:ext cx="609600" cy="2705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fairness</a:t>
            </a:r>
            <a:endParaRPr lang="en-US" sz="2400" b="1" dirty="0"/>
          </a:p>
        </p:txBody>
      </p:sp>
      <p:sp>
        <p:nvSpPr>
          <p:cNvPr id="21" name="Rectangle 20"/>
          <p:cNvSpPr/>
          <p:nvPr/>
        </p:nvSpPr>
        <p:spPr>
          <a:xfrm>
            <a:off x="5257800" y="2133600"/>
            <a:ext cx="533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267200" y="2743200"/>
            <a:ext cx="3810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129995" y="2517040"/>
            <a:ext cx="38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743200" y="1676400"/>
            <a:ext cx="381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010400" y="28194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10400" y="25146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010400" y="22098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010400" y="1981200"/>
            <a:ext cx="990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/>
      <p:bldP spid="12" grpId="0"/>
      <p:bldP spid="15" grpId="0" animBg="1"/>
      <p:bldP spid="21" grpId="0" animBg="1"/>
      <p:bldP spid="23" grpId="0" animBg="1"/>
      <p:bldP spid="25" grpId="0" animBg="1"/>
      <p:bldP spid="26" grpId="0" animBg="1"/>
      <p:bldP spid="17" grpId="0" animBg="1"/>
      <p:bldP spid="19" grpId="0" animBg="1"/>
      <p:bldP spid="22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Motivation &amp; Insights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Algorithm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smtClean="0"/>
              <a:t>Bringing </a:t>
            </a:r>
            <a:r>
              <a:rPr lang="en-US" sz="2600" dirty="0" smtClean="0"/>
              <a:t>it </a:t>
            </a:r>
            <a:r>
              <a:rPr lang="en-US" sz="2600" smtClean="0"/>
              <a:t>All Together</a:t>
            </a:r>
            <a:endParaRPr lang="en-US" sz="2600" dirty="0" smtClean="0"/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rgbClr val="FF0000"/>
                </a:solidFill>
              </a:rPr>
              <a:t>Evaluation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63230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21680" y="3550920"/>
            <a:ext cx="960120" cy="10972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463040" cy="103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9720" y="359187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35480" y="352044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320157" y="303811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158240" y="317086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44040" y="297180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35480" y="3383280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1563" y="3709033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16"/>
          <p:cNvGrpSpPr/>
          <p:nvPr/>
        </p:nvGrpSpPr>
        <p:grpSpPr>
          <a:xfrm>
            <a:off x="3659946" y="3765253"/>
            <a:ext cx="1097280" cy="700067"/>
            <a:chOff x="3581400" y="4167223"/>
            <a:chExt cx="1828800" cy="1166778"/>
          </a:xfrm>
        </p:grpSpPr>
        <p:sp>
          <p:nvSpPr>
            <p:cNvPr id="41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8" name="Right Arrow 17"/>
          <p:cNvSpPr>
            <a:spLocks noChangeAspect="1"/>
          </p:cNvSpPr>
          <p:nvPr/>
        </p:nvSpPr>
        <p:spPr>
          <a:xfrm rot="18900000">
            <a:off x="2904621" y="2856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 rot="2700000">
            <a:off x="2904621" y="3618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20"/>
          <p:cNvGrpSpPr/>
          <p:nvPr/>
        </p:nvGrpSpPr>
        <p:grpSpPr>
          <a:xfrm>
            <a:off x="3910862" y="2575560"/>
            <a:ext cx="523978" cy="447664"/>
            <a:chOff x="2271681" y="4560903"/>
            <a:chExt cx="1260486" cy="990600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958840" y="2438400"/>
            <a:ext cx="59436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8833" y="2565078"/>
            <a:ext cx="139270" cy="34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4766" y="2668640"/>
            <a:ext cx="167405" cy="561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1906" y="2794025"/>
            <a:ext cx="213125" cy="780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5177" y="2941319"/>
            <a:ext cx="266583" cy="1000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821681" y="2804159"/>
            <a:ext cx="548640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266" y="368808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20269" y="398526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554721" y="4076700"/>
            <a:ext cx="86868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20266" y="428244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6200000">
            <a:off x="5817611" y="4004051"/>
            <a:ext cx="822960" cy="191018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10286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301739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>
            <a:spLocks noChangeAspect="1"/>
          </p:cNvSpPr>
          <p:nvPr/>
        </p:nvSpPr>
        <p:spPr>
          <a:xfrm>
            <a:off x="5059680" y="25908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>
            <a:spLocks noChangeAspect="1"/>
          </p:cNvSpPr>
          <p:nvPr/>
        </p:nvSpPr>
        <p:spPr>
          <a:xfrm>
            <a:off x="5059680" y="38862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Wave 44"/>
          <p:cNvSpPr/>
          <p:nvPr/>
        </p:nvSpPr>
        <p:spPr>
          <a:xfrm>
            <a:off x="5562600" y="4572000"/>
            <a:ext cx="1524000" cy="3810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Fairness</a:t>
            </a:r>
            <a:endParaRPr lang="en-US" b="1" dirty="0"/>
          </a:p>
        </p:txBody>
      </p:sp>
      <p:sp>
        <p:nvSpPr>
          <p:cNvPr id="46" name="Wave 45"/>
          <p:cNvSpPr/>
          <p:nvPr/>
        </p:nvSpPr>
        <p:spPr>
          <a:xfrm>
            <a:off x="5562600" y="3048000"/>
            <a:ext cx="1524000" cy="3810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Throughput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Metrics &amp;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3124200" cy="1752600"/>
          </a:xfrm>
        </p:spPr>
        <p:txBody>
          <a:bodyPr>
            <a:noAutofit/>
          </a:bodyPr>
          <a:lstStyle/>
          <a:p>
            <a:r>
              <a:rPr lang="en-US" b="1" dirty="0" smtClean="0"/>
              <a:t>Metrics</a:t>
            </a:r>
          </a:p>
          <a:p>
            <a:pPr lvl="1">
              <a:buNone/>
            </a:pPr>
            <a:r>
              <a:rPr lang="en-US" sz="2400" b="1" u="sng" dirty="0" smtClean="0"/>
              <a:t>System throughput</a:t>
            </a:r>
          </a:p>
          <a:p>
            <a:pPr lvl="1"/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8164" y="2316480"/>
          <a:ext cx="3289036" cy="731520"/>
        </p:xfrm>
        <a:graphic>
          <a:graphicData uri="http://schemas.openxmlformats.org/presentationml/2006/ole">
            <p:oleObj spid="_x0000_s83002" name="Equation" r:id="rId4" imgW="2057400" imgH="4572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648200" y="2316480"/>
          <a:ext cx="3783286" cy="731520"/>
        </p:xfrm>
        <a:graphic>
          <a:graphicData uri="http://schemas.openxmlformats.org/presentationml/2006/ole">
            <p:oleObj spid="_x0000_s83003" name="Equation" r:id="rId5" imgW="2362200" imgH="457200" progId="Equation.3">
              <p:embed/>
            </p:oleObj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572000" y="1295400"/>
            <a:ext cx="1752600" cy="1752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b="1" dirty="0" smtClean="0"/>
          </a:p>
          <a:p>
            <a:pPr marL="0" marR="0" lvl="1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Unfairness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3276600"/>
            <a:ext cx="8229600" cy="2667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Methodology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Core model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GHz processor, 128-entry instruction window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512 KB/core L2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cache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Memory model: DDR2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96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multiprogrammed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SPEC CPU2006 workloads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92605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FRFCFS</a:t>
            </a:r>
            <a:r>
              <a:rPr lang="en-US" sz="2400" b="1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Rixner</a:t>
            </a:r>
            <a:r>
              <a:rPr lang="en-US" sz="2000" dirty="0" smtClean="0"/>
              <a:t> et al., ISCA00]: </a:t>
            </a:r>
            <a:r>
              <a:rPr lang="en-US" sz="2400" dirty="0" smtClean="0"/>
              <a:t>Prioritizes row-buffer hits</a:t>
            </a:r>
            <a:endParaRPr lang="en-US" sz="2000" dirty="0" smtClean="0"/>
          </a:p>
          <a:p>
            <a:pPr lvl="1"/>
            <a:r>
              <a:rPr lang="en-US" sz="2400" dirty="0" smtClean="0"/>
              <a:t>Thread-oblivious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Low throughput &amp; Low fairness</a:t>
            </a: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STFM</a:t>
            </a:r>
            <a:r>
              <a:rPr lang="en-US" sz="2400" b="1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Mutlu</a:t>
            </a:r>
            <a:r>
              <a:rPr lang="en-US" sz="2000" dirty="0" smtClean="0"/>
              <a:t> et al., MICRO07]: </a:t>
            </a:r>
            <a:r>
              <a:rPr lang="en-US" sz="2400" dirty="0" smtClean="0"/>
              <a:t>Equalizes thread slowdowns</a:t>
            </a:r>
            <a:endParaRPr lang="en-US" sz="2000" dirty="0" smtClean="0"/>
          </a:p>
          <a:p>
            <a:pPr lvl="1"/>
            <a:r>
              <a:rPr lang="en-US" sz="2400" dirty="0" smtClean="0"/>
              <a:t>Non-intensive threads not prioritized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400" dirty="0" smtClean="0">
                <a:sym typeface="Wingdings" pitchFamily="2" charset="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Low throughput</a:t>
            </a:r>
          </a:p>
          <a:p>
            <a:endParaRPr lang="en-US" sz="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PAR-BS</a:t>
            </a:r>
            <a:r>
              <a:rPr lang="en-US" sz="2400" b="1" dirty="0" smtClean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Mutlu</a:t>
            </a:r>
            <a:r>
              <a:rPr lang="en-US" sz="2000" dirty="0" smtClean="0"/>
              <a:t> et al., ISCA08]: </a:t>
            </a:r>
            <a:r>
              <a:rPr lang="en-US" sz="2400" dirty="0" smtClean="0"/>
              <a:t>Prioritizes oldest batch of requests while preserving bank-level parallelism</a:t>
            </a:r>
            <a:endParaRPr lang="en-US" sz="1200" dirty="0" smtClean="0"/>
          </a:p>
          <a:p>
            <a:pPr lvl="1"/>
            <a:r>
              <a:rPr lang="en-US" sz="2400" dirty="0" smtClean="0"/>
              <a:t>Non-intensive threads not always prioritized </a:t>
            </a:r>
            <a:r>
              <a:rPr lang="en-US" sz="2400" err="1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400" smtClean="0">
                <a:sym typeface="Wingdings" pitchFamily="2" charset="2"/>
              </a:rPr>
              <a:t> </a:t>
            </a:r>
            <a:r>
              <a:rPr lang="en-US" sz="2400" smtClean="0">
                <a:solidFill>
                  <a:srgbClr val="FF0000"/>
                </a:solidFill>
                <a:sym typeface="Wingdings" pitchFamily="2" charset="2"/>
              </a:rPr>
              <a:t>Low throughput</a:t>
            </a:r>
            <a:endParaRPr lang="en-US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sz="6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</a:rPr>
              <a:t>ATLAS</a:t>
            </a:r>
            <a:r>
              <a:rPr lang="en-US" sz="2400" b="1" dirty="0" smtClean="0"/>
              <a:t> </a:t>
            </a:r>
            <a:r>
              <a:rPr lang="en-US" sz="2000" dirty="0" smtClean="0"/>
              <a:t>[Kim et al., HPCA10]: </a:t>
            </a:r>
            <a:r>
              <a:rPr lang="en-US" sz="2400" dirty="0" smtClean="0"/>
              <a:t>Prioritizes threads with less memory service</a:t>
            </a:r>
            <a:endParaRPr lang="en-US" sz="2000" dirty="0" smtClean="0"/>
          </a:p>
          <a:p>
            <a:pPr lvl="1"/>
            <a:r>
              <a:rPr lang="en-US" sz="2400" dirty="0" smtClean="0"/>
              <a:t>Most intensive thread starves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 Low fairness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Fairness vs. Throughput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550056801"/>
              </p:ext>
            </p:extLst>
          </p:nvPr>
        </p:nvGraphicFramePr>
        <p:xfrm>
          <a:off x="1371600" y="1600200"/>
          <a:ext cx="6705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 rot="16200000">
            <a:off x="4726632" y="2583882"/>
            <a:ext cx="605135" cy="563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system throughput</a:t>
            </a:r>
            <a:endParaRPr lang="en-US" sz="2400" b="1" dirty="0"/>
          </a:p>
        </p:txBody>
      </p:sp>
      <p:sp>
        <p:nvSpPr>
          <p:cNvPr id="7" name="Down Arrow 6"/>
          <p:cNvSpPr/>
          <p:nvPr/>
        </p:nvSpPr>
        <p:spPr>
          <a:xfrm>
            <a:off x="914400" y="1752600"/>
            <a:ext cx="609600" cy="2705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fairness</a:t>
            </a:r>
            <a:endParaRPr lang="en-US" sz="24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288182" y="2780861"/>
            <a:ext cx="6858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7300" y="2402443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5%</a:t>
            </a: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60460" y="2973705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39%</a:t>
            </a: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16200000" flipH="1">
            <a:off x="5655660" y="3202305"/>
            <a:ext cx="708660" cy="7620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648200" y="4062877"/>
            <a:ext cx="1219200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90868" y="4021871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8%</a:t>
            </a: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76468" y="3660775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  <a:cs typeface="Times New Roman" pitchFamily="18" charset="0"/>
              </a:rPr>
              <a:t>5%</a:t>
            </a:r>
            <a:endParaRPr lang="en-US" sz="2000" b="1" dirty="0">
              <a:solidFill>
                <a:srgbClr val="FF0000"/>
              </a:solidFill>
              <a:cs typeface="Times New Roman" pitchFamily="18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4456529" y="3926680"/>
            <a:ext cx="228598" cy="1588"/>
          </a:xfrm>
          <a:prstGeom prst="line">
            <a:avLst/>
          </a:prstGeom>
          <a:ln w="25400">
            <a:solidFill>
              <a:srgbClr val="FF0000"/>
            </a:solidFill>
            <a:prstDash val="solid"/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8600" y="572518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>
                <a:solidFill>
                  <a:srgbClr val="FF0000"/>
                </a:solidFill>
              </a:rPr>
              <a:t>TCM provides best fairness and system throughput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600200" y="11430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b="1" dirty="0" smtClean="0"/>
              <a:t>Averaged over 96 workloads</a:t>
            </a:r>
            <a:endParaRPr kumimoji="0" lang="en-US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9077" y="3619499"/>
            <a:ext cx="966523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352800" y="1801838"/>
            <a:ext cx="914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505200" y="2667000"/>
            <a:ext cx="9144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971800"/>
            <a:ext cx="457200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114422" y="3228975"/>
            <a:ext cx="838200" cy="742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23790" y="2362200"/>
            <a:ext cx="83881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  <p:bldP spid="32" grpId="0"/>
      <p:bldP spid="17" grpId="0" animBg="1"/>
      <p:bldP spid="22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Results: Fairness-Throughput Tradeoff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9870421"/>
              </p:ext>
            </p:extLst>
          </p:nvPr>
        </p:nvGraphicFramePr>
        <p:xfrm>
          <a:off x="1371600" y="1600200"/>
          <a:ext cx="67056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828800" y="1143000"/>
            <a:ext cx="64770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</a:t>
            </a:r>
            <a:r>
              <a:rPr kumimoji="0" lang="en-US" sz="2800" b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configuration parameter is varied…</a:t>
            </a:r>
            <a:endParaRPr kumimoji="0" lang="en-US" sz="2800" b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5105400" y="3657600"/>
            <a:ext cx="1524000" cy="302299"/>
          </a:xfrm>
          <a:custGeom>
            <a:avLst/>
            <a:gdLst>
              <a:gd name="connsiteX0" fmla="*/ 0 w 1323473"/>
              <a:gd name="connsiteY0" fmla="*/ 397042 h 397042"/>
              <a:gd name="connsiteX1" fmla="*/ 421105 w 1323473"/>
              <a:gd name="connsiteY1" fmla="*/ 360947 h 397042"/>
              <a:gd name="connsiteX2" fmla="*/ 745957 w 1323473"/>
              <a:gd name="connsiteY2" fmla="*/ 288758 h 397042"/>
              <a:gd name="connsiteX3" fmla="*/ 998621 w 1323473"/>
              <a:gd name="connsiteY3" fmla="*/ 192505 h 397042"/>
              <a:gd name="connsiteX4" fmla="*/ 1323473 w 1323473"/>
              <a:gd name="connsiteY4" fmla="*/ 0 h 397042"/>
              <a:gd name="connsiteX5" fmla="*/ 1323473 w 1323473"/>
              <a:gd name="connsiteY5" fmla="*/ 0 h 39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3473" h="397042">
                <a:moveTo>
                  <a:pt x="0" y="397042"/>
                </a:moveTo>
                <a:cubicBezTo>
                  <a:pt x="148389" y="388018"/>
                  <a:pt x="296779" y="378994"/>
                  <a:pt x="421105" y="360947"/>
                </a:cubicBezTo>
                <a:cubicBezTo>
                  <a:pt x="545431" y="342900"/>
                  <a:pt x="649704" y="316832"/>
                  <a:pt x="745957" y="288758"/>
                </a:cubicBezTo>
                <a:cubicBezTo>
                  <a:pt x="842210" y="260684"/>
                  <a:pt x="902368" y="240631"/>
                  <a:pt x="998621" y="192505"/>
                </a:cubicBezTo>
                <a:cubicBezTo>
                  <a:pt x="1094874" y="144379"/>
                  <a:pt x="1323473" y="0"/>
                  <a:pt x="1323473" y="0"/>
                </a:cubicBezTo>
                <a:lnTo>
                  <a:pt x="1323473" y="0"/>
                </a:lnTo>
              </a:path>
            </a:pathLst>
          </a:custGeom>
          <a:ln w="38100">
            <a:solidFill>
              <a:srgbClr val="FF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4190999"/>
            <a:ext cx="2362200" cy="838199"/>
          </a:xfrm>
          <a:prstGeom prst="wedgeRoundRectCallout">
            <a:avLst>
              <a:gd name="adj1" fmla="val -41285"/>
              <a:gd name="adj2" fmla="val -81300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Adjusting  </a:t>
            </a:r>
            <a:r>
              <a:rPr lang="en-US" sz="2400" b="1" i="1" dirty="0" err="1" smtClean="0">
                <a:solidFill>
                  <a:schemeClr val="bg1"/>
                </a:solidFill>
              </a:rPr>
              <a:t>ClusterThreshold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1880" y="5728235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 smtClean="0">
                <a:solidFill>
                  <a:srgbClr val="FF0000"/>
                </a:solidFill>
                <a:sym typeface="Wingdings" pitchFamily="2" charset="2"/>
              </a:rPr>
              <a:t>TCM </a:t>
            </a:r>
            <a:r>
              <a:rPr lang="en-US" sz="3200" i="1" smtClean="0">
                <a:solidFill>
                  <a:srgbClr val="FF0000"/>
                </a:solidFill>
                <a:sym typeface="Wingdings" pitchFamily="2" charset="2"/>
              </a:rPr>
              <a:t>allows robust fairness-throughput tradeoff </a:t>
            </a:r>
            <a:endParaRPr lang="en-US" sz="3200" i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95600" y="1905000"/>
            <a:ext cx="990600" cy="68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29000" y="25716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STFM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2667000"/>
            <a:ext cx="7620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114800" y="2943165"/>
            <a:ext cx="106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tx2"/>
                </a:solidFill>
              </a:rPr>
              <a:t>PAR-BS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91000" y="2897735"/>
            <a:ext cx="8382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410200" y="2495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ATLAS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6845" y="2515210"/>
            <a:ext cx="10668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324600" y="3257490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TCM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5580" y="3350665"/>
            <a:ext cx="22098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4726632" y="2583882"/>
            <a:ext cx="605135" cy="56388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system throughput</a:t>
            </a:r>
            <a:endParaRPr lang="en-US" sz="2400" b="1" dirty="0"/>
          </a:p>
        </p:txBody>
      </p:sp>
      <p:sp>
        <p:nvSpPr>
          <p:cNvPr id="24" name="Down Arrow 23"/>
          <p:cNvSpPr/>
          <p:nvPr/>
        </p:nvSpPr>
        <p:spPr>
          <a:xfrm>
            <a:off x="914400" y="1752600"/>
            <a:ext cx="609600" cy="27051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fairness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12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r>
              <a:rPr lang="en-US" b="1" i="1" dirty="0" err="1" smtClean="0">
                <a:solidFill>
                  <a:srgbClr val="FF0000"/>
                </a:solidFill>
              </a:rPr>
              <a:t>ClusterThreshold</a:t>
            </a:r>
            <a:r>
              <a:rPr lang="en-US" dirty="0" smtClean="0"/>
              <a:t> is a tunable knob</a:t>
            </a:r>
          </a:p>
          <a:p>
            <a:pPr lvl="1"/>
            <a:r>
              <a:rPr lang="en-US" dirty="0" smtClean="0"/>
              <a:t>OS can trade off between fairness and throughput</a:t>
            </a:r>
          </a:p>
          <a:p>
            <a:endParaRPr lang="en-US" dirty="0" smtClean="0"/>
          </a:p>
          <a:p>
            <a:r>
              <a:rPr lang="en-US" dirty="0" smtClean="0"/>
              <a:t>Enforcing thread weights</a:t>
            </a:r>
          </a:p>
          <a:p>
            <a:pPr lvl="1"/>
            <a:r>
              <a:rPr lang="en-US" dirty="0" smtClean="0"/>
              <a:t>OS assigns weights to threads</a:t>
            </a:r>
          </a:p>
          <a:p>
            <a:pPr lvl="1"/>
            <a:r>
              <a:rPr lang="en-US" smtClean="0"/>
              <a:t>TCM enforces thread weights within each cluster</a:t>
            </a:r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Motivation &amp; Insights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ym typeface="Wingdings" pitchFamily="2" charset="2"/>
              </a:rPr>
              <a:t>Algorithm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smtClean="0"/>
              <a:t>Bringing </a:t>
            </a:r>
            <a:r>
              <a:rPr lang="en-US" sz="2600" dirty="0" smtClean="0"/>
              <a:t>it </a:t>
            </a:r>
            <a:r>
              <a:rPr lang="en-US" sz="2600" smtClean="0"/>
              <a:t>All Together</a:t>
            </a:r>
            <a:endParaRPr lang="en-US" sz="2600" dirty="0" smtClean="0"/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Evaluation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63230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21680" y="3550920"/>
            <a:ext cx="960120" cy="10972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463040" cy="103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9720" y="359187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35480" y="352044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320157" y="303811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158240" y="317086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44040" y="297180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35480" y="3383280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1563" y="3709033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16"/>
          <p:cNvGrpSpPr/>
          <p:nvPr/>
        </p:nvGrpSpPr>
        <p:grpSpPr>
          <a:xfrm>
            <a:off x="3659946" y="3765253"/>
            <a:ext cx="1097280" cy="700067"/>
            <a:chOff x="3581400" y="4167223"/>
            <a:chExt cx="1828800" cy="1166778"/>
          </a:xfrm>
        </p:grpSpPr>
        <p:sp>
          <p:nvSpPr>
            <p:cNvPr id="41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8" name="Right Arrow 17"/>
          <p:cNvSpPr>
            <a:spLocks noChangeAspect="1"/>
          </p:cNvSpPr>
          <p:nvPr/>
        </p:nvSpPr>
        <p:spPr>
          <a:xfrm rot="18900000">
            <a:off x="2904621" y="2856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 rot="2700000">
            <a:off x="2904621" y="3618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20"/>
          <p:cNvGrpSpPr/>
          <p:nvPr/>
        </p:nvGrpSpPr>
        <p:grpSpPr>
          <a:xfrm>
            <a:off x="3910862" y="2575560"/>
            <a:ext cx="523978" cy="447664"/>
            <a:chOff x="2271681" y="4560903"/>
            <a:chExt cx="1260486" cy="990600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958840" y="2438400"/>
            <a:ext cx="59436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8833" y="2565078"/>
            <a:ext cx="139270" cy="34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4766" y="2668640"/>
            <a:ext cx="167405" cy="561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1906" y="2794025"/>
            <a:ext cx="213125" cy="780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5177" y="2941319"/>
            <a:ext cx="266583" cy="1000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821681" y="2804159"/>
            <a:ext cx="548640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266" y="368808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20269" y="398526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554721" y="4076700"/>
            <a:ext cx="86868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20266" y="428244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6200000">
            <a:off x="5817611" y="4004051"/>
            <a:ext cx="822960" cy="191018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10286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301739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>
            <a:spLocks noChangeAspect="1"/>
          </p:cNvSpPr>
          <p:nvPr/>
        </p:nvSpPr>
        <p:spPr>
          <a:xfrm>
            <a:off x="5059680" y="25908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>
            <a:spLocks noChangeAspect="1"/>
          </p:cNvSpPr>
          <p:nvPr/>
        </p:nvSpPr>
        <p:spPr>
          <a:xfrm>
            <a:off x="5059680" y="38862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Wave 44"/>
          <p:cNvSpPr/>
          <p:nvPr/>
        </p:nvSpPr>
        <p:spPr>
          <a:xfrm>
            <a:off x="5562600" y="4572000"/>
            <a:ext cx="1524000" cy="3810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Fairness</a:t>
            </a:r>
            <a:endParaRPr lang="en-US" b="1" dirty="0"/>
          </a:p>
        </p:txBody>
      </p:sp>
      <p:sp>
        <p:nvSpPr>
          <p:cNvPr id="46" name="Wave 45"/>
          <p:cNvSpPr/>
          <p:nvPr/>
        </p:nvSpPr>
        <p:spPr>
          <a:xfrm>
            <a:off x="5562600" y="3048000"/>
            <a:ext cx="1524000" cy="3810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Throughput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7775" y="1219200"/>
            <a:ext cx="8382000" cy="4953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No previous memory scheduling algorithm provides both high </a:t>
            </a:r>
            <a:r>
              <a:rPr lang="en-US" sz="2800" b="1" i="1" dirty="0" smtClean="0"/>
              <a:t>system throughput </a:t>
            </a:r>
            <a:r>
              <a:rPr lang="en-US" sz="2800" dirty="0" smtClean="0"/>
              <a:t>and </a:t>
            </a:r>
            <a:r>
              <a:rPr lang="en-US" sz="2800" b="1" i="1" dirty="0" smtClean="0"/>
              <a:t>fairness</a:t>
            </a:r>
            <a:endParaRPr lang="en-US" sz="2800" dirty="0" smtClean="0"/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Problem:</a:t>
            </a:r>
            <a:r>
              <a:rPr lang="en-US" dirty="0" smtClean="0"/>
              <a:t> They use a single policy for all threads</a:t>
            </a:r>
          </a:p>
          <a:p>
            <a:pPr lvl="1"/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TCM groups threads into two </a:t>
            </a:r>
            <a:r>
              <a:rPr lang="en-US" sz="2800" b="1" i="1" dirty="0" smtClean="0"/>
              <a:t>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sym typeface="Wingdings" pitchFamily="2" charset="2"/>
              </a:rPr>
              <a:t>Prioritize </a:t>
            </a:r>
            <a:r>
              <a:rPr lang="en-US" sz="2600" b="1" i="1" dirty="0" smtClean="0">
                <a:solidFill>
                  <a:schemeClr val="accent1"/>
                </a:solidFill>
                <a:sym typeface="Wingdings" pitchFamily="2" charset="2"/>
              </a:rPr>
              <a:t>non-intensive</a:t>
            </a:r>
            <a:r>
              <a:rPr lang="en-US" sz="2600" dirty="0" smtClean="0">
                <a:sym typeface="Wingdings" pitchFamily="2" charset="2"/>
              </a:rPr>
              <a:t> cluster  throughput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sym typeface="Wingdings" pitchFamily="2" charset="2"/>
              </a:rPr>
              <a:t>Shuffle priorities in </a:t>
            </a:r>
            <a:r>
              <a:rPr lang="en-US" sz="2600" b="1" i="1" dirty="0" smtClean="0">
                <a:solidFill>
                  <a:schemeClr val="accent2"/>
                </a:solidFill>
                <a:sym typeface="Wingdings" pitchFamily="2" charset="2"/>
              </a:rPr>
              <a:t>intensive</a:t>
            </a:r>
            <a:r>
              <a:rPr lang="en-US" sz="2600" dirty="0" smtClean="0">
                <a:sym typeface="Wingdings" pitchFamily="2" charset="2"/>
              </a:rPr>
              <a:t> cluster  fairness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 smtClean="0">
                <a:sym typeface="Wingdings" pitchFamily="2" charset="2"/>
              </a:rPr>
              <a:t>Shuffling should favor </a:t>
            </a:r>
            <a:r>
              <a:rPr lang="en-US" sz="2600" b="1" i="1" dirty="0" smtClean="0">
                <a:solidFill>
                  <a:srgbClr val="006600"/>
                </a:solidFill>
                <a:sym typeface="Wingdings" pitchFamily="2" charset="2"/>
              </a:rPr>
              <a:t>nice</a:t>
            </a:r>
            <a:r>
              <a:rPr lang="en-US" sz="2600" dirty="0" smtClean="0">
                <a:sym typeface="Wingdings" pitchFamily="2" charset="2"/>
              </a:rPr>
              <a:t> threads  fairness</a:t>
            </a:r>
          </a:p>
          <a:p>
            <a:pPr lvl="1"/>
            <a:endParaRPr lang="en-US" dirty="0" smtClean="0"/>
          </a:p>
          <a:p>
            <a:r>
              <a:rPr lang="en-US" sz="2800" i="1" dirty="0" smtClean="0">
                <a:solidFill>
                  <a:srgbClr val="FF0000"/>
                </a:solidFill>
              </a:rPr>
              <a:t>TCM </a:t>
            </a:r>
            <a:r>
              <a:rPr lang="en-US" sz="2800" i="1" smtClean="0">
                <a:solidFill>
                  <a:srgbClr val="FF0000"/>
                </a:solidFill>
              </a:rPr>
              <a:t>provides the best </a:t>
            </a:r>
            <a:r>
              <a:rPr lang="en-US" sz="2800" i="1" dirty="0" smtClean="0">
                <a:solidFill>
                  <a:srgbClr val="FF0000"/>
                </a:solidFill>
              </a:rPr>
              <a:t>system throughput and fairness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514600"/>
            <a:ext cx="7772400" cy="1362075"/>
          </a:xfrm>
        </p:spPr>
        <p:txBody>
          <a:bodyPr anchor="ctr"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+mj-lt"/>
              </a:rPr>
              <a:t>Thread Cluster Memory Scheduling</a:t>
            </a:r>
            <a:r>
              <a:rPr lang="en-US" sz="2800" b="1" dirty="0" smtClean="0">
                <a:latin typeface="+mj-lt"/>
              </a:rPr>
              <a:t>: </a:t>
            </a:r>
            <a:br>
              <a:rPr lang="en-US" sz="2800" b="1" dirty="0" smtClean="0">
                <a:latin typeface="+mj-lt"/>
              </a:rPr>
            </a:br>
            <a:r>
              <a:rPr lang="en-US" sz="2800" b="1" dirty="0" smtClean="0">
                <a:latin typeface="+mj-lt"/>
              </a:rPr>
              <a:t>Exploiting Differences in Memory Access Behavior</a:t>
            </a:r>
            <a:endParaRPr lang="en-US" sz="2800" i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733800"/>
            <a:ext cx="2895600" cy="1600200"/>
          </a:xfrm>
        </p:spPr>
        <p:txBody>
          <a:bodyPr anchor="ctr" anchorCtr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2400" b="1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Yoongu Kim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Michael Papamichael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Onur Mutlu</a:t>
            </a:r>
          </a:p>
          <a:p>
            <a:pPr algn="l">
              <a:lnSpc>
                <a:spcPct val="80000"/>
              </a:lnSpc>
            </a:pPr>
            <a:r>
              <a:rPr lang="en-US" sz="2400" dirty="0" smtClean="0">
                <a:solidFill>
                  <a:schemeClr val="tx1"/>
                </a:solidFill>
                <a:latin typeface="+mj-lt"/>
                <a:cs typeface="Times New Roman" pitchFamily="18" charset="0"/>
              </a:rPr>
              <a:t>Mor Harchol-Balter</a:t>
            </a:r>
          </a:p>
        </p:txBody>
      </p:sp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2293" y="5317128"/>
            <a:ext cx="2578907" cy="931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5181600" y="1828800"/>
            <a:ext cx="33528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5888" lvl="1"/>
            <a:r>
              <a:rPr lang="en-US" sz="2000" dirty="0" smtClean="0">
                <a:solidFill>
                  <a:schemeClr val="tx1"/>
                </a:solidFill>
              </a:rPr>
              <a:t>Take turns accessing memory</a:t>
            </a: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Previous Algorithms Fail?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81600" y="1397913"/>
            <a:ext cx="3124200" cy="4308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</a:rPr>
              <a:t>Fairness biased </a:t>
            </a:r>
            <a:r>
              <a:rPr lang="en-US" sz="2200" i="1" dirty="0" smtClean="0">
                <a:solidFill>
                  <a:schemeClr val="bg1"/>
                </a:solidFill>
              </a:rPr>
              <a:t>approach</a:t>
            </a:r>
            <a:endParaRPr lang="en-US" sz="2200" i="1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14551" y="3957935"/>
            <a:ext cx="1181101" cy="45720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 C</a:t>
            </a:r>
            <a:endParaRPr lang="en-US" sz="2000" dirty="0"/>
          </a:p>
        </p:txBody>
      </p:sp>
      <p:sp>
        <p:nvSpPr>
          <p:cNvPr id="15" name="Rounded Rectangle 14"/>
          <p:cNvSpPr/>
          <p:nvPr/>
        </p:nvSpPr>
        <p:spPr>
          <a:xfrm>
            <a:off x="2242333" y="3481685"/>
            <a:ext cx="925536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 B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2362201" y="3195935"/>
            <a:ext cx="685800" cy="1143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 A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52400" y="3443645"/>
            <a:ext cx="167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less memory </a:t>
            </a:r>
            <a:br>
              <a:rPr lang="en-US" sz="2200" i="1" dirty="0" smtClean="0"/>
            </a:br>
            <a:r>
              <a:rPr lang="en-US" sz="2200" i="1" dirty="0" smtClean="0"/>
              <a:t>intensive</a:t>
            </a:r>
            <a:endParaRPr lang="en-US" sz="2200" i="1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1179909" y="3767039"/>
            <a:ext cx="1294607" cy="1588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V="1">
            <a:off x="2933700" y="3767435"/>
            <a:ext cx="1295401" cy="2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581401" y="3443645"/>
            <a:ext cx="10667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i="1" dirty="0" smtClean="0"/>
              <a:t>higher</a:t>
            </a:r>
          </a:p>
          <a:p>
            <a:pPr algn="ctr"/>
            <a:r>
              <a:rPr lang="en-US" sz="2200" i="1" dirty="0" smtClean="0"/>
              <a:t>priority</a:t>
            </a:r>
            <a:endParaRPr lang="en-US" sz="2200" i="1" dirty="0"/>
          </a:p>
        </p:txBody>
      </p:sp>
      <p:sp>
        <p:nvSpPr>
          <p:cNvPr id="47" name="Rectangle 46"/>
          <p:cNvSpPr/>
          <p:nvPr/>
        </p:nvSpPr>
        <p:spPr>
          <a:xfrm>
            <a:off x="533400" y="1828800"/>
            <a:ext cx="43434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115888" lvl="1"/>
            <a:r>
              <a:rPr lang="en-US" sz="2000" dirty="0" smtClean="0">
                <a:solidFill>
                  <a:schemeClr val="tx1"/>
                </a:solidFill>
              </a:rPr>
              <a:t>Prioritize less memory-intensive threads</a:t>
            </a: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" y="1397913"/>
            <a:ext cx="3733800" cy="43088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b="1" i="1" dirty="0" smtClean="0">
                <a:solidFill>
                  <a:schemeClr val="bg1"/>
                </a:solidFill>
              </a:rPr>
              <a:t>Throughput biased </a:t>
            </a:r>
            <a:r>
              <a:rPr lang="en-US" sz="2200" i="1" dirty="0" smtClean="0">
                <a:solidFill>
                  <a:schemeClr val="bg1"/>
                </a:solidFill>
              </a:rPr>
              <a:t>approach</a:t>
            </a:r>
            <a:endParaRPr lang="en-US" sz="2200" i="1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371602" y="2605445"/>
            <a:ext cx="2666998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175" lvl="1" algn="ctr">
              <a:lnSpc>
                <a:spcPct val="80000"/>
              </a:lnSpc>
            </a:pPr>
            <a:r>
              <a:rPr lang="en-US" sz="2400" b="1" dirty="0" smtClean="0">
                <a:solidFill>
                  <a:srgbClr val="006633"/>
                </a:solidFill>
              </a:rPr>
              <a:t>Good for throughput</a:t>
            </a:r>
            <a:endParaRPr lang="en-US" sz="2400" b="1" dirty="0" smtClean="0">
              <a:solidFill>
                <a:srgbClr val="006633"/>
              </a:solidFill>
              <a:sym typeface="Wingdings" pitchFamily="2" charset="2"/>
            </a:endParaRPr>
          </a:p>
        </p:txBody>
      </p:sp>
      <p:cxnSp>
        <p:nvCxnSpPr>
          <p:cNvPr id="51" name="Shape 50"/>
          <p:cNvCxnSpPr>
            <a:stCxn id="49" idx="2"/>
            <a:endCxn id="16" idx="0"/>
          </p:cNvCxnSpPr>
          <p:nvPr/>
        </p:nvCxnSpPr>
        <p:spPr>
          <a:xfrm rot="5400000">
            <a:off x="2552731" y="3043565"/>
            <a:ext cx="304740" cy="1588"/>
          </a:xfrm>
          <a:prstGeom prst="curvedConnector3">
            <a:avLst>
              <a:gd name="adj1" fmla="val 50000"/>
            </a:avLst>
          </a:prstGeom>
          <a:ln w="19050">
            <a:solidFill>
              <a:srgbClr val="00663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Explosion 1 61"/>
          <p:cNvSpPr/>
          <p:nvPr/>
        </p:nvSpPr>
        <p:spPr>
          <a:xfrm>
            <a:off x="1905000" y="4205645"/>
            <a:ext cx="457200" cy="380939"/>
          </a:xfrm>
          <a:prstGeom prst="irregularSeal1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14400" y="4567535"/>
            <a:ext cx="3429000" cy="492443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FF0000"/>
                </a:solidFill>
              </a:rPr>
              <a:t>starvation </a:t>
            </a: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</a:t>
            </a:r>
            <a:r>
              <a:rPr lang="en-US" sz="2600" b="1" i="1" dirty="0" smtClean="0">
                <a:solidFill>
                  <a:srgbClr val="FF0000"/>
                </a:solidFill>
                <a:sym typeface="Wingdings" pitchFamily="2" charset="2"/>
              </a:rPr>
              <a:t> unfairness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5257800" y="3576934"/>
            <a:ext cx="1181101" cy="457201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dirty="0" smtClean="0"/>
              <a:t>thread C</a:t>
            </a:r>
            <a:endParaRPr lang="en-US" sz="2000" dirty="0"/>
          </a:p>
        </p:txBody>
      </p:sp>
      <p:sp>
        <p:nvSpPr>
          <p:cNvPr id="85" name="Rounded Rectangle 84"/>
          <p:cNvSpPr/>
          <p:nvPr/>
        </p:nvSpPr>
        <p:spPr>
          <a:xfrm>
            <a:off x="7532664" y="3653134"/>
            <a:ext cx="925536" cy="3048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 B</a:t>
            </a:r>
            <a:endParaRPr lang="en-US" sz="1600" dirty="0"/>
          </a:p>
        </p:txBody>
      </p:sp>
      <p:sp>
        <p:nvSpPr>
          <p:cNvPr id="86" name="Rounded Rectangle 85"/>
          <p:cNvSpPr/>
          <p:nvPr/>
        </p:nvSpPr>
        <p:spPr>
          <a:xfrm>
            <a:off x="6642883" y="3748384"/>
            <a:ext cx="685800" cy="11430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 A</a:t>
            </a:r>
            <a:endParaRPr lang="en-US" sz="1200" dirty="0"/>
          </a:p>
        </p:txBody>
      </p:sp>
      <p:sp>
        <p:nvSpPr>
          <p:cNvPr id="87" name="Oval 86"/>
          <p:cNvSpPr/>
          <p:nvPr/>
        </p:nvSpPr>
        <p:spPr>
          <a:xfrm>
            <a:off x="5757863" y="3119735"/>
            <a:ext cx="2395537" cy="304800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/>
          <p:cNvCxnSpPr/>
          <p:nvPr/>
        </p:nvCxnSpPr>
        <p:spPr>
          <a:xfrm rot="10800000">
            <a:off x="6917531" y="3119735"/>
            <a:ext cx="76200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0800000">
            <a:off x="6917531" y="3424535"/>
            <a:ext cx="76200" cy="1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4191000" y="2738735"/>
            <a:ext cx="2171700" cy="247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3175" lvl="1" algn="ctr">
              <a:lnSpc>
                <a:spcPct val="80000"/>
              </a:lnSpc>
            </a:pPr>
            <a:r>
              <a:rPr lang="en-US" sz="2400" b="1" dirty="0" smtClean="0">
                <a:solidFill>
                  <a:srgbClr val="006633"/>
                </a:solidFill>
                <a:sym typeface="Wingdings" pitchFamily="2" charset="2"/>
              </a:rPr>
              <a:t>Does not starve</a:t>
            </a:r>
          </a:p>
        </p:txBody>
      </p:sp>
      <p:cxnSp>
        <p:nvCxnSpPr>
          <p:cNvPr id="95" name="Shape 50"/>
          <p:cNvCxnSpPr>
            <a:stCxn id="94" idx="2"/>
            <a:endCxn id="84" idx="1"/>
          </p:cNvCxnSpPr>
          <p:nvPr/>
        </p:nvCxnSpPr>
        <p:spPr>
          <a:xfrm rot="5400000">
            <a:off x="4857750" y="3386435"/>
            <a:ext cx="819150" cy="19050"/>
          </a:xfrm>
          <a:prstGeom prst="curvedConnector4">
            <a:avLst>
              <a:gd name="adj1" fmla="val 36046"/>
              <a:gd name="adj2" fmla="val 1300000"/>
            </a:avLst>
          </a:prstGeom>
          <a:ln w="19050">
            <a:solidFill>
              <a:srgbClr val="006633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xplosion 1 103"/>
          <p:cNvSpPr/>
          <p:nvPr/>
        </p:nvSpPr>
        <p:spPr>
          <a:xfrm>
            <a:off x="6553200" y="3748445"/>
            <a:ext cx="381000" cy="323910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5334000" y="4212848"/>
            <a:ext cx="3048000" cy="89255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2600" b="1" i="1" dirty="0" smtClean="0">
                <a:solidFill>
                  <a:srgbClr val="FF0000"/>
                </a:solidFill>
              </a:rPr>
              <a:t>not prioritized </a:t>
            </a: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 </a:t>
            </a:r>
          </a:p>
          <a:p>
            <a:pPr algn="ctr"/>
            <a:r>
              <a:rPr lang="en-US" sz="2600" b="1" i="1" dirty="0" smtClean="0">
                <a:solidFill>
                  <a:srgbClr val="FF0000"/>
                </a:solidFill>
                <a:sym typeface="Wingdings" pitchFamily="2" charset="2"/>
              </a:rPr>
              <a:t>reduced throughput</a:t>
            </a:r>
            <a:endParaRPr lang="en-US" sz="2600" b="1" i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62000" y="5486400"/>
            <a:ext cx="7620000" cy="609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 anchor="ctr" anchorCtr="0">
            <a:noAutofit/>
          </a:bodyPr>
          <a:lstStyle/>
          <a:p>
            <a:pPr algn="ctr"/>
            <a:r>
              <a:rPr lang="en-US" sz="3200" b="1" dirty="0" smtClean="0"/>
              <a:t>Single policy for all threads is insufficient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4" grpId="0" animBg="1"/>
      <p:bldP spid="15" grpId="0" animBg="1"/>
      <p:bldP spid="16" grpId="0" animBg="1"/>
      <p:bldP spid="33" grpId="0"/>
      <p:bldP spid="45" grpId="0"/>
      <p:bldP spid="47" grpId="0" animBg="1"/>
      <p:bldP spid="49" grpId="0"/>
      <p:bldP spid="62" grpId="0" animBg="1"/>
      <p:bldP spid="66" grpId="0"/>
      <p:bldP spid="84" grpId="0" animBg="1"/>
      <p:bldP spid="85" grpId="0" animBg="1"/>
      <p:bldP spid="86" grpId="0" animBg="1"/>
      <p:bldP spid="87" grpId="0" animBg="1"/>
      <p:bldP spid="94" grpId="0"/>
      <p:bldP spid="104" grpId="0" animBg="1"/>
      <p:bldP spid="105" grpId="0"/>
      <p:bldP spid="10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Thread Weight Support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Even if heaviest weighted thread happens to be the most intensive thread…</a:t>
            </a:r>
          </a:p>
          <a:p>
            <a:pPr lvl="1"/>
            <a:r>
              <a:rPr lang="en-US" smtClean="0"/>
              <a:t>Not prioritized over the least intensive thread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60" y="2973630"/>
            <a:ext cx="7816435" cy="345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715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Harmonic Speedup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955" y="1531625"/>
            <a:ext cx="6602865" cy="3914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own Arrow 6"/>
          <p:cNvSpPr/>
          <p:nvPr/>
        </p:nvSpPr>
        <p:spPr>
          <a:xfrm rot="16200000">
            <a:off x="4613401" y="2860799"/>
            <a:ext cx="605135" cy="554033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system throughput</a:t>
            </a:r>
            <a:endParaRPr lang="en-US" sz="2400" b="1" dirty="0"/>
          </a:p>
        </p:txBody>
      </p:sp>
      <p:sp>
        <p:nvSpPr>
          <p:cNvPr id="8" name="Up Arrow 7"/>
          <p:cNvSpPr/>
          <p:nvPr/>
        </p:nvSpPr>
        <p:spPr>
          <a:xfrm>
            <a:off x="777250" y="1759309"/>
            <a:ext cx="609600" cy="311169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 smtClean="0"/>
              <a:t>Better</a:t>
            </a:r>
            <a:r>
              <a:rPr lang="en-US" sz="2400" b="1" dirty="0" smtClean="0"/>
              <a:t> fairness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118458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Shuffling Algorithm Comparison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Niceness-Aware shuffling</a:t>
            </a:r>
          </a:p>
          <a:p>
            <a:pPr lvl="1"/>
            <a:r>
              <a:rPr lang="en-US" smtClean="0"/>
              <a:t>Average of maximum slowdown is lower</a:t>
            </a:r>
          </a:p>
          <a:p>
            <a:pPr lvl="1"/>
            <a:r>
              <a:rPr lang="en-US" smtClean="0"/>
              <a:t>Variance of maximum slowdown is lower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375810278"/>
              </p:ext>
            </p:extLst>
          </p:nvPr>
        </p:nvGraphicFramePr>
        <p:xfrm>
          <a:off x="701357" y="3429000"/>
          <a:ext cx="7741288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91168"/>
                <a:gridCol w="1897375"/>
                <a:gridCol w="2352745"/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Shuffling Algorithm</a:t>
                      </a:r>
                      <a:endParaRPr lang="en-US" sz="2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Round-Robin</a:t>
                      </a:r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smtClean="0"/>
                        <a:t>Niceness-Aware</a:t>
                      </a:r>
                      <a:endParaRPr lang="en-US" sz="2400" b="1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E(Maximum</a:t>
                      </a:r>
                      <a:r>
                        <a:rPr lang="en-US" sz="2400" baseline="0" smtClean="0"/>
                        <a:t> Slowdown)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5.58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4.84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VAR(Maximum Slowdown)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1.61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0.85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737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Sensitivity Results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48968253"/>
              </p:ext>
            </p:extLst>
          </p:nvPr>
        </p:nvGraphicFramePr>
        <p:xfrm>
          <a:off x="929040" y="1531625"/>
          <a:ext cx="7115383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08115"/>
                <a:gridCol w="1076817"/>
                <a:gridCol w="1076817"/>
                <a:gridCol w="1076817"/>
                <a:gridCol w="107681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i="1" smtClean="0"/>
                        <a:t>ShuffleInterval</a:t>
                      </a:r>
                      <a:r>
                        <a:rPr lang="en-US" sz="2400" smtClean="0"/>
                        <a:t> </a:t>
                      </a:r>
                      <a:r>
                        <a:rPr lang="en-US" sz="2400" b="0" smtClean="0"/>
                        <a:t>(cycles)</a:t>
                      </a:r>
                      <a:endParaRPr lang="en-US" sz="24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500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600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700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800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System Throughput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14.2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14.3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14.2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14.7</a:t>
                      </a:r>
                      <a:endParaRPr lang="en-US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Maximum Slowdown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6.0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5.4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5.9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5.5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72071282"/>
              </p:ext>
            </p:extLst>
          </p:nvPr>
        </p:nvGraphicFramePr>
        <p:xfrm>
          <a:off x="929040" y="3884370"/>
          <a:ext cx="7115385" cy="2316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39005"/>
                <a:gridCol w="935276"/>
                <a:gridCol w="935276"/>
                <a:gridCol w="935276"/>
                <a:gridCol w="935276"/>
                <a:gridCol w="93527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400" i="1" smtClean="0"/>
                        <a:t>Number of Cores</a:t>
                      </a:r>
                      <a:endParaRPr lang="en-US" sz="2400" b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8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16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24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32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System Throughput</a:t>
                      </a:r>
                      <a:br>
                        <a:rPr lang="en-US" sz="2000" smtClean="0"/>
                      </a:br>
                      <a:r>
                        <a:rPr lang="en-US" sz="2000" i="1" smtClean="0"/>
                        <a:t>(compared to ATLAS)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0%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3%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2%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1%</a:t>
                      </a:r>
                      <a:endParaRPr lang="en-US" sz="2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/>
                        <a:t>Maximum Slowdown</a:t>
                      </a:r>
                      <a:br>
                        <a:rPr lang="en-US" sz="2000" smtClean="0"/>
                      </a:br>
                      <a:r>
                        <a:rPr lang="en-US" sz="2000" i="1" smtClean="0"/>
                        <a:t>(compared</a:t>
                      </a:r>
                      <a:r>
                        <a:rPr lang="en-US" sz="2000" i="1" baseline="0" smtClean="0"/>
                        <a:t> to ATLAS)</a:t>
                      </a:r>
                      <a:endParaRPr lang="en-US" sz="2000" i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-4%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-30%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-29%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-30%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/>
                        <a:t>-41%</a:t>
                      </a:r>
                      <a:endParaRPr lang="en-US" sz="240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287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Insight: Achieving Best of Both Worlds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37382" y="3709307"/>
            <a:ext cx="1143000" cy="3619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42182" y="2151215"/>
            <a:ext cx="533400" cy="133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-1828798" y="3657601"/>
            <a:ext cx="4876801" cy="1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28780" y="1290562"/>
            <a:ext cx="923820" cy="690638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400" i="1" dirty="0" smtClean="0"/>
              <a:t>higher</a:t>
            </a:r>
          </a:p>
          <a:p>
            <a:pPr algn="ctr">
              <a:lnSpc>
                <a:spcPct val="80000"/>
              </a:lnSpc>
            </a:pPr>
            <a:r>
              <a:rPr lang="en-US" sz="2400" i="1" dirty="0" smtClean="0"/>
              <a:t>priority</a:t>
            </a:r>
            <a:endParaRPr lang="en-US" sz="2400" i="1" dirty="0"/>
          </a:p>
        </p:txBody>
      </p:sp>
      <p:sp>
        <p:nvSpPr>
          <p:cNvPr id="10" name="Rounded Rectangle 9"/>
          <p:cNvSpPr/>
          <p:nvPr/>
        </p:nvSpPr>
        <p:spPr>
          <a:xfrm>
            <a:off x="937382" y="4754333"/>
            <a:ext cx="1143000" cy="3619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42182" y="2445130"/>
            <a:ext cx="533400" cy="133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242182" y="2739045"/>
            <a:ext cx="533400" cy="133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 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242182" y="3032960"/>
            <a:ext cx="533400" cy="133352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thread</a:t>
            </a:r>
            <a:endParaRPr lang="en-US" sz="1200" dirty="0"/>
          </a:p>
        </p:txBody>
      </p:sp>
      <p:sp>
        <p:nvSpPr>
          <p:cNvPr id="14" name="Rounded Rectangle 13"/>
          <p:cNvSpPr/>
          <p:nvPr/>
        </p:nvSpPr>
        <p:spPr>
          <a:xfrm>
            <a:off x="937382" y="4231820"/>
            <a:ext cx="1143000" cy="3619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937382" y="5276848"/>
            <a:ext cx="1143000" cy="361950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8" name="Rectangular Callout 17"/>
          <p:cNvSpPr/>
          <p:nvPr/>
        </p:nvSpPr>
        <p:spPr>
          <a:xfrm>
            <a:off x="2667000" y="1600200"/>
            <a:ext cx="6248400" cy="762000"/>
          </a:xfrm>
          <a:prstGeom prst="wedgeRectCallout">
            <a:avLst>
              <a:gd name="adj1" fmla="val -56496"/>
              <a:gd name="adj2" fmla="val 8999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574675" lvl="1"/>
            <a:r>
              <a:rPr lang="en-US" sz="2600" b="1" dirty="0" smtClean="0">
                <a:solidFill>
                  <a:srgbClr val="FF0000"/>
                </a:solidFill>
              </a:rPr>
              <a:t>Prioritize memory-non-intensive threads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7000" y="1219200"/>
            <a:ext cx="2362200" cy="4455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>
            <a:no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For Throughput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027" name="Picture 3" descr="C:\Users\yoonguk\AppData\Local\Microsoft\Windows\Temporary Internet Files\Content.IE5\IYRAVN1D\MC90043261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1752600"/>
            <a:ext cx="533400" cy="533400"/>
          </a:xfrm>
          <a:prstGeom prst="rect">
            <a:avLst/>
          </a:prstGeom>
          <a:noFill/>
        </p:spPr>
      </p:pic>
      <p:sp>
        <p:nvSpPr>
          <p:cNvPr id="23" name="Rectangular Callout 22"/>
          <p:cNvSpPr/>
          <p:nvPr/>
        </p:nvSpPr>
        <p:spPr>
          <a:xfrm>
            <a:off x="2667000" y="3284159"/>
            <a:ext cx="6248400" cy="3116641"/>
          </a:xfrm>
          <a:prstGeom prst="wedgeRectCallout">
            <a:avLst>
              <a:gd name="adj1" fmla="val -55436"/>
              <a:gd name="adj2" fmla="val 1641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574675" lvl="1"/>
            <a:r>
              <a:rPr lang="en-US" sz="2600" b="1" dirty="0" smtClean="0">
                <a:solidFill>
                  <a:srgbClr val="FF0000"/>
                </a:solidFill>
              </a:rPr>
              <a:t>Unfairness caused by memory-intensive being prioritized over each other </a:t>
            </a:r>
          </a:p>
          <a:p>
            <a:pPr lvl="2">
              <a:buFont typeface="Arial" pitchFamily="34" charset="0"/>
              <a:buChar char="•"/>
            </a:pPr>
            <a:r>
              <a:rPr lang="en-US" sz="2600" dirty="0" smtClean="0">
                <a:solidFill>
                  <a:schemeClr val="tx1"/>
                </a:solidFill>
              </a:rPr>
              <a:t> Shuffle threads</a:t>
            </a:r>
            <a:endParaRPr lang="en-US" sz="26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625475" lvl="1" indent="-228600">
              <a:buFont typeface="Arial" pitchFamily="34" charset="0"/>
              <a:buChar char="•"/>
              <a:tabLst>
                <a:tab pos="746125" algn="l"/>
              </a:tabLst>
            </a:pPr>
            <a:endParaRPr lang="en-US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571500" lvl="1">
              <a:tabLst>
                <a:tab pos="688975" algn="l"/>
                <a:tab pos="746125" algn="l"/>
              </a:tabLst>
            </a:pP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Memory-intensive threads have </a:t>
            </a:r>
            <a:b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sz="2600" b="1" smtClean="0">
                <a:solidFill>
                  <a:srgbClr val="FF0000"/>
                </a:solidFill>
                <a:sym typeface="Wingdings" pitchFamily="2" charset="2"/>
              </a:rPr>
              <a:t>different vulnerability </a:t>
            </a: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to interference</a:t>
            </a:r>
          </a:p>
          <a:p>
            <a:pPr marL="917575" lvl="2">
              <a:buFont typeface="Arial" pitchFamily="34" charset="0"/>
              <a:buChar char="•"/>
              <a:tabLst>
                <a:tab pos="688975" algn="l"/>
                <a:tab pos="746125" algn="l"/>
              </a:tabLst>
            </a:pPr>
            <a:r>
              <a:rPr lang="en-US" sz="2600" b="1" dirty="0" smtClean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sym typeface="Wingdings" pitchFamily="2" charset="2"/>
              </a:rPr>
              <a:t>Shuffle </a:t>
            </a:r>
            <a:r>
              <a:rPr lang="en-US" sz="2600" u="sng" dirty="0" smtClean="0">
                <a:solidFill>
                  <a:schemeClr val="tx1"/>
                </a:solidFill>
                <a:sym typeface="Wingdings" pitchFamily="2" charset="2"/>
              </a:rPr>
              <a:t>asymmetrically</a:t>
            </a:r>
          </a:p>
        </p:txBody>
      </p:sp>
      <p:pic>
        <p:nvPicPr>
          <p:cNvPr id="25" name="Picture 3" descr="C:\Users\yoonguk\AppData\Local\Microsoft\Windows\Temporary Internet Files\Content.IE5\IYRAVN1D\MC90043261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3657600"/>
            <a:ext cx="533400" cy="533400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2667000" y="2895600"/>
            <a:ext cx="2362200" cy="44553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tIns="0" bIns="0" rtlCol="0" anchor="ctr" anchorCtr="0">
            <a:no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For Fairness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38" name="Picture 3" descr="C:\Users\yoonguk\AppData\Local\Microsoft\Windows\Temporary Internet Files\Content.IE5\IYRAVN1D\MC900432617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105400"/>
            <a:ext cx="533400" cy="533400"/>
          </a:xfrm>
          <a:prstGeom prst="rect">
            <a:avLst/>
          </a:prstGeom>
          <a:noFill/>
        </p:spPr>
      </p:pic>
      <p:cxnSp>
        <p:nvCxnSpPr>
          <p:cNvPr id="27" name="Straight Arrow Connector 26"/>
          <p:cNvCxnSpPr/>
          <p:nvPr/>
        </p:nvCxnSpPr>
        <p:spPr>
          <a:xfrm rot="5400000">
            <a:off x="733319" y="4674054"/>
            <a:ext cx="76200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>
            <a:off x="1051685" y="4674054"/>
            <a:ext cx="76200" cy="1"/>
          </a:xfrm>
          <a:prstGeom prst="straightConnector1">
            <a:avLst/>
          </a:prstGeom>
          <a:ln w="31750">
            <a:solidFill>
              <a:srgbClr val="FF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Brace 31"/>
          <p:cNvSpPr/>
          <p:nvPr/>
        </p:nvSpPr>
        <p:spPr>
          <a:xfrm>
            <a:off x="1914420" y="2143570"/>
            <a:ext cx="152400" cy="101873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6200000">
            <a:off x="-34141" y="4514873"/>
            <a:ext cx="1929491" cy="3183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Explosion 1 44"/>
          <p:cNvSpPr/>
          <p:nvPr/>
        </p:nvSpPr>
        <p:spPr>
          <a:xfrm>
            <a:off x="1857272" y="5154013"/>
            <a:ext cx="428728" cy="410019"/>
          </a:xfrm>
          <a:prstGeom prst="irregularSeal1">
            <a:avLst/>
          </a:prstGeom>
          <a:solidFill>
            <a:srgbClr val="FFFF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arallelogram 42"/>
          <p:cNvSpPr/>
          <p:nvPr/>
        </p:nvSpPr>
        <p:spPr>
          <a:xfrm>
            <a:off x="923820" y="4754333"/>
            <a:ext cx="1143000" cy="361950"/>
          </a:xfrm>
          <a:prstGeom prst="parallelogram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44" name="Flowchart: Preparation 43"/>
          <p:cNvSpPr/>
          <p:nvPr/>
        </p:nvSpPr>
        <p:spPr>
          <a:xfrm>
            <a:off x="923820" y="4231820"/>
            <a:ext cx="1143000" cy="361950"/>
          </a:xfrm>
          <a:prstGeom prst="flowChartPreparation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46" name="Flowchart: Punched Tape 45"/>
          <p:cNvSpPr/>
          <p:nvPr/>
        </p:nvSpPr>
        <p:spPr>
          <a:xfrm>
            <a:off x="936520" y="3713452"/>
            <a:ext cx="1143000" cy="361950"/>
          </a:xfrm>
          <a:prstGeom prst="flowChartPunchedTape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47" name="Trapezoid 46"/>
          <p:cNvSpPr/>
          <p:nvPr/>
        </p:nvSpPr>
        <p:spPr>
          <a:xfrm>
            <a:off x="923820" y="5276848"/>
            <a:ext cx="1143000" cy="361950"/>
          </a:xfrm>
          <a:prstGeom prst="trapezoid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/>
              <a:t>thread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07638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7616 " pathEditMode="relative" rAng="0" ptsTypes="AA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22222E-6 L -2.5E-6 0.07616 " pathEditMode="relative" rAng="0" ptsTypes="AA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58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3993 -0.06134 C 0.04896 -0.07431 0.054 -0.09352 0.054 -0.11343 C 0.054 -0.13634 0.04896 -0.15463 0.03993 -0.16759 L -2.5E-6 -0.2287 " pathEditMode="relative" rAng="0" ptsTypes="FffFF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07638 L -2.5E-6 0.15254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07616 L -2.5E-6 0.15232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0.2287 L -2.5E-6 -0.15232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58" presetClass="path" presetSubtype="0" accel="50000" decel="50000" fill="hold" grpId="3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07616 L 0.03993 0.01482 C 0.04896 0.00185 0.054 -0.01713 0.054 -0.03727 C 0.054 -0.05995 0.04896 -0.07824 0.03993 -0.0912 L -2.5E-6 -0.15254 " pathEditMode="relative" rAng="0" ptsTypes="FffFF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42" presetClass="path" presetSubtype="0" accel="50000" decel="5000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15254 L -2.5E-6 0.2287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0.15254 L -2.5E-6 -0.0761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-0.15232 L -2.5E-6 -0.07616 " pathEditMode="relative" rAng="0" ptsTypes="AA">
                                      <p:cBhvr>
                                        <p:cTn id="8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8" presetClass="path" presetSubtype="0" accel="50000" decel="50000" fill="hold" grpId="4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0.15232 L 0.03993 0.09098 C 0.04896 0.07825 0.054 0.0588 0.054 0.03913 C 0.054 0.01621 0.04896 -0.00231 0.03993 -0.01504 L -2.5E-6 -0.07638 " pathEditMode="relative" rAng="0" ptsTypes="FffFF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9" grpId="0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2" grpId="0" animBg="1"/>
      <p:bldP spid="13" grpId="0" animBg="1"/>
      <p:bldP spid="14" grpId="0" animBg="1"/>
      <p:bldP spid="14" grpId="1" animBg="1"/>
      <p:bldP spid="14" grpId="2" animBg="1"/>
      <p:bldP spid="14" grpId="3" animBg="1"/>
      <p:bldP spid="14" grpId="4" animBg="1"/>
      <p:bldP spid="15" grpId="0" animBg="1"/>
      <p:bldP spid="15" grpId="1" animBg="1"/>
      <p:bldP spid="15" grpId="2" animBg="1"/>
      <p:bldP spid="15" grpId="3" animBg="1"/>
      <p:bldP spid="15" grpId="4" animBg="1"/>
      <p:bldP spid="18" grpId="0" build="allAtOnce" animBg="1"/>
      <p:bldP spid="17" grpId="0" animBg="1"/>
      <p:bldP spid="23" grpId="0" uiExpand="1" build="allAtOnce" animBg="1"/>
      <p:bldP spid="37" grpId="0" animBg="1"/>
      <p:bldP spid="32" grpId="0" animBg="1"/>
      <p:bldP spid="26" grpId="0" animBg="1"/>
      <p:bldP spid="45" grpId="0" animBg="1"/>
      <p:bldP spid="43" grpId="0" animBg="1"/>
      <p:bldP spid="44" grpId="0" animBg="1"/>
      <p:bldP spid="46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Motivation &amp; Insights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rgbClr val="FF0000"/>
                </a:solidFill>
              </a:rPr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  <a:sym typeface="Wingdings" pitchFamily="2" charset="2"/>
              </a:rPr>
              <a:t>Algorithm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smtClean="0">
                <a:solidFill>
                  <a:schemeClr val="bg1">
                    <a:lumMod val="65000"/>
                  </a:schemeClr>
                </a:solidFill>
              </a:rPr>
              <a:t>Bringing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it </a:t>
            </a:r>
            <a:r>
              <a:rPr lang="en-US" sz="2600" smtClean="0">
                <a:solidFill>
                  <a:schemeClr val="bg1">
                    <a:lumMod val="65000"/>
                  </a:schemeClr>
                </a:solidFill>
              </a:rPr>
              <a:t>All Together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63230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21680" y="3550920"/>
            <a:ext cx="960120" cy="10972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463040" cy="103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9720" y="359187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35480" y="352044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320157" y="303811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158240" y="317086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44040" y="297180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35480" y="3383280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1563" y="3709033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16"/>
          <p:cNvGrpSpPr/>
          <p:nvPr/>
        </p:nvGrpSpPr>
        <p:grpSpPr>
          <a:xfrm>
            <a:off x="3659946" y="3765253"/>
            <a:ext cx="1097280" cy="700067"/>
            <a:chOff x="3581400" y="4167223"/>
            <a:chExt cx="1828800" cy="1166778"/>
          </a:xfrm>
        </p:grpSpPr>
        <p:sp>
          <p:nvSpPr>
            <p:cNvPr id="41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8" name="Right Arrow 17"/>
          <p:cNvSpPr>
            <a:spLocks noChangeAspect="1"/>
          </p:cNvSpPr>
          <p:nvPr/>
        </p:nvSpPr>
        <p:spPr>
          <a:xfrm rot="18900000">
            <a:off x="2904621" y="2856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 rot="2700000">
            <a:off x="2904621" y="3618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20"/>
          <p:cNvGrpSpPr/>
          <p:nvPr/>
        </p:nvGrpSpPr>
        <p:grpSpPr>
          <a:xfrm>
            <a:off x="3910862" y="2575560"/>
            <a:ext cx="523978" cy="447664"/>
            <a:chOff x="2271681" y="4560903"/>
            <a:chExt cx="1260486" cy="990600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958840" y="2438400"/>
            <a:ext cx="59436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8833" y="2565078"/>
            <a:ext cx="139270" cy="34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4766" y="2668640"/>
            <a:ext cx="167405" cy="561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1906" y="2794025"/>
            <a:ext cx="213125" cy="780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5177" y="2941319"/>
            <a:ext cx="266583" cy="1000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821681" y="2804159"/>
            <a:ext cx="548640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266" y="368808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20269" y="398526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554721" y="4076700"/>
            <a:ext cx="86868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20266" y="428244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6200000">
            <a:off x="5817611" y="4004051"/>
            <a:ext cx="822960" cy="191018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10286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301739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>
            <a:spLocks noChangeAspect="1"/>
          </p:cNvSpPr>
          <p:nvPr/>
        </p:nvSpPr>
        <p:spPr>
          <a:xfrm>
            <a:off x="5059680" y="25908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>
            <a:spLocks noChangeAspect="1"/>
          </p:cNvSpPr>
          <p:nvPr/>
        </p:nvSpPr>
        <p:spPr>
          <a:xfrm>
            <a:off x="5059680" y="38862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4038600" y="2514600"/>
            <a:ext cx="1752600" cy="1981200"/>
          </a:xfrm>
          <a:prstGeom prst="round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2" idx="2"/>
            <a:endCxn id="15" idx="2"/>
          </p:cNvCxnSpPr>
          <p:nvPr/>
        </p:nvCxnSpPr>
        <p:spPr>
          <a:xfrm rot="5400000">
            <a:off x="6017830" y="2474530"/>
            <a:ext cx="381000" cy="2594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9" idx="2"/>
            <a:endCxn id="21" idx="2"/>
          </p:cNvCxnSpPr>
          <p:nvPr/>
        </p:nvCxnSpPr>
        <p:spPr>
          <a:xfrm rot="5400000" flipH="1">
            <a:off x="6173344" y="4877944"/>
            <a:ext cx="204822" cy="2536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9" idx="0"/>
            <a:endCxn id="21" idx="0"/>
          </p:cNvCxnSpPr>
          <p:nvPr/>
        </p:nvCxnSpPr>
        <p:spPr>
          <a:xfrm rot="16200000" flipH="1" flipV="1">
            <a:off x="5818555" y="3151555"/>
            <a:ext cx="914400" cy="25360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2" idx="0"/>
            <a:endCxn id="15" idx="0"/>
          </p:cNvCxnSpPr>
          <p:nvPr/>
        </p:nvCxnSpPr>
        <p:spPr>
          <a:xfrm rot="16200000" flipH="1" flipV="1">
            <a:off x="5552683" y="1263276"/>
            <a:ext cx="1311294" cy="25947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6781800" y="1905000"/>
            <a:ext cx="1447800" cy="1676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400" dirty="0" smtClean="0"/>
              <a:t>Overview: Thread Cluster Memory Scheduling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791200" cy="1371600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800" b="1" kern="0" dirty="0" smtClean="0">
                <a:solidFill>
                  <a:sysClr val="windowText" lastClr="000000"/>
                </a:solidFill>
              </a:rPr>
              <a:t>Group threads into two </a:t>
            </a:r>
            <a:r>
              <a:rPr lang="en-US" sz="2800" b="1" i="1" kern="0" dirty="0" smtClean="0">
                <a:solidFill>
                  <a:srgbClr val="FF0000"/>
                </a:solidFill>
              </a:rPr>
              <a:t>clusters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800" b="1" kern="0" dirty="0" smtClean="0"/>
              <a:t>Prioritize </a:t>
            </a:r>
            <a:r>
              <a:rPr lang="en-US" sz="2800" b="1" kern="0" dirty="0" smtClean="0">
                <a:solidFill>
                  <a:schemeClr val="accent1"/>
                </a:solidFill>
              </a:rPr>
              <a:t>non-intensive cluster</a:t>
            </a:r>
          </a:p>
          <a:p>
            <a:pPr marL="457200" lvl="0" indent="-457200">
              <a:lnSpc>
                <a:spcPct val="80000"/>
              </a:lnSpc>
              <a:buFont typeface="+mj-lt"/>
              <a:buAutoNum type="arabicPeriod"/>
            </a:pPr>
            <a:r>
              <a:rPr lang="en-US" sz="2800" b="1" kern="0" dirty="0" smtClean="0"/>
              <a:t>Different policies for each cluster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05800" y="6416675"/>
            <a:ext cx="533400" cy="365125"/>
          </a:xfrm>
        </p:spPr>
        <p:txBody>
          <a:bodyPr/>
          <a:lstStyle/>
          <a:p>
            <a:fld id="{58161B50-6D0B-48B4-A1D4-BAD8C599CC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0510" y="3300377"/>
            <a:ext cx="2438400" cy="20019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578710" y="4462461"/>
            <a:ext cx="457200" cy="109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thread</a:t>
            </a:r>
            <a:endParaRPr 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22960" y="4953000"/>
            <a:ext cx="2514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Threads in the system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188310" y="4343400"/>
            <a:ext cx="838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1162772" y="3539529"/>
            <a:ext cx="457200" cy="109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thread</a:t>
            </a:r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892910" y="3760767"/>
            <a:ext cx="838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035910" y="3429000"/>
            <a:ext cx="838200" cy="5334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2188310" y="4114800"/>
            <a:ext cx="457200" cy="109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thread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981781" y="4657722"/>
            <a:ext cx="457200" cy="1095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 smtClean="0"/>
              <a:t>thread</a:t>
            </a:r>
            <a:endParaRPr lang="en-US" sz="1200" dirty="0"/>
          </a:p>
        </p:txBody>
      </p:sp>
      <p:grpSp>
        <p:nvGrpSpPr>
          <p:cNvPr id="46" name="Group 45"/>
          <p:cNvGrpSpPr/>
          <p:nvPr/>
        </p:nvGrpSpPr>
        <p:grpSpPr>
          <a:xfrm>
            <a:off x="4093310" y="4876800"/>
            <a:ext cx="1828800" cy="1166778"/>
            <a:chOff x="3581400" y="4167223"/>
            <a:chExt cx="1828800" cy="1166778"/>
          </a:xfrm>
        </p:grpSpPr>
        <p:sp>
          <p:nvSpPr>
            <p:cNvPr id="21" name="Rectangle 20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108550" y="2625602"/>
            <a:ext cx="1600200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Non-intensive </a:t>
            </a:r>
          </a:p>
          <a:p>
            <a:pPr algn="ctr">
              <a:lnSpc>
                <a:spcPct val="80000"/>
              </a:lnSpc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cluster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962400" y="6148423"/>
            <a:ext cx="2133600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Intensive cluster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 rot="18900000">
            <a:off x="3426000" y="3639110"/>
            <a:ext cx="4572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892910" y="3760767"/>
            <a:ext cx="8382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30" name="Rounded Rectangle 29"/>
          <p:cNvSpPr/>
          <p:nvPr/>
        </p:nvSpPr>
        <p:spPr>
          <a:xfrm>
            <a:off x="2188310" y="4343400"/>
            <a:ext cx="8382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31" name="Rounded Rectangle 30"/>
          <p:cNvSpPr/>
          <p:nvPr/>
        </p:nvSpPr>
        <p:spPr>
          <a:xfrm>
            <a:off x="2035910" y="3429000"/>
            <a:ext cx="838200" cy="533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/>
              <a:t>thread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2743200"/>
            <a:ext cx="291709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Memory-non-intensive </a:t>
            </a:r>
          </a:p>
        </p:txBody>
      </p:sp>
      <p:cxnSp>
        <p:nvCxnSpPr>
          <p:cNvPr id="33" name="Curved Connector 32"/>
          <p:cNvCxnSpPr>
            <a:stCxn id="9" idx="0"/>
            <a:endCxn id="32" idx="2"/>
          </p:cNvCxnSpPr>
          <p:nvPr/>
        </p:nvCxnSpPr>
        <p:spPr>
          <a:xfrm rot="5400000" flipH="1" flipV="1">
            <a:off x="1554360" y="2949545"/>
            <a:ext cx="426997" cy="752973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30" idx="2"/>
            <a:endCxn id="37" idx="0"/>
          </p:cNvCxnSpPr>
          <p:nvPr/>
        </p:nvCxnSpPr>
        <p:spPr>
          <a:xfrm rot="5400000">
            <a:off x="1978299" y="4792757"/>
            <a:ext cx="545068" cy="713155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09600" y="5421868"/>
            <a:ext cx="256931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Memory-intensive </a:t>
            </a:r>
          </a:p>
        </p:txBody>
      </p:sp>
      <p:sp>
        <p:nvSpPr>
          <p:cNvPr id="43" name="Right Arrow 42"/>
          <p:cNvSpPr/>
          <p:nvPr/>
        </p:nvSpPr>
        <p:spPr>
          <a:xfrm rot="2700000">
            <a:off x="3426000" y="4477310"/>
            <a:ext cx="457200" cy="4572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191000" y="4114800"/>
            <a:ext cx="1495922" cy="39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Prioritized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7586589" y="2573330"/>
            <a:ext cx="232117" cy="57155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7563143" y="2745933"/>
            <a:ext cx="279009" cy="93528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7525043" y="2954909"/>
            <a:ext cx="355209" cy="130042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480495" y="3200399"/>
            <a:ext cx="444305" cy="166693"/>
          </a:xfrm>
          <a:prstGeom prst="round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rgbClr val="4F81BD">
                <a:lumMod val="75000"/>
              </a:srgb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rot="5400000" flipH="1" flipV="1">
            <a:off x="6785137" y="2933699"/>
            <a:ext cx="990600" cy="1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885369" y="1973553"/>
            <a:ext cx="787831" cy="5410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higher</a:t>
            </a:r>
          </a:p>
          <a:p>
            <a:pPr algn="ctr">
              <a:lnSpc>
                <a:spcPct val="80000"/>
              </a:lnSpc>
            </a:pPr>
            <a:r>
              <a:rPr lang="en-US" i="1" dirty="0" smtClean="0"/>
              <a:t>priority</a:t>
            </a:r>
            <a:endParaRPr lang="en-US" i="1" dirty="0"/>
          </a:p>
        </p:txBody>
      </p:sp>
      <p:sp>
        <p:nvSpPr>
          <p:cNvPr id="69" name="Rounded Rectangle 68"/>
          <p:cNvSpPr/>
          <p:nvPr/>
        </p:nvSpPr>
        <p:spPr>
          <a:xfrm>
            <a:off x="6629400" y="3962400"/>
            <a:ext cx="1828800" cy="2286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7522310" y="4648200"/>
            <a:ext cx="707290" cy="401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71" name="Rounded Rectangle 70"/>
          <p:cNvSpPr/>
          <p:nvPr/>
        </p:nvSpPr>
        <p:spPr>
          <a:xfrm>
            <a:off x="7522315" y="5143500"/>
            <a:ext cx="707290" cy="401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74" name="Straight Arrow Connector 73"/>
          <p:cNvCxnSpPr/>
          <p:nvPr/>
        </p:nvCxnSpPr>
        <p:spPr>
          <a:xfrm rot="16200000" flipV="1">
            <a:off x="6413069" y="5295900"/>
            <a:ext cx="1447802" cy="2"/>
          </a:xfrm>
          <a:prstGeom prst="straightConnector1">
            <a:avLst/>
          </a:prstGeom>
          <a:ln w="4445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41901" y="4096046"/>
            <a:ext cx="787831" cy="54104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i="1" dirty="0" smtClean="0"/>
              <a:t>higher</a:t>
            </a:r>
          </a:p>
          <a:p>
            <a:pPr algn="ctr">
              <a:lnSpc>
                <a:spcPct val="80000"/>
              </a:lnSpc>
            </a:pPr>
            <a:r>
              <a:rPr lang="en-US" i="1" dirty="0" smtClean="0"/>
              <a:t>priority</a:t>
            </a:r>
            <a:endParaRPr lang="en-US" i="1" dirty="0"/>
          </a:p>
        </p:txBody>
      </p:sp>
      <p:sp>
        <p:nvSpPr>
          <p:cNvPr id="76" name="Rounded Rectangle 75"/>
          <p:cNvSpPr/>
          <p:nvPr/>
        </p:nvSpPr>
        <p:spPr>
          <a:xfrm>
            <a:off x="7522310" y="5638800"/>
            <a:ext cx="707290" cy="40174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83" name="Oval 82"/>
          <p:cNvSpPr/>
          <p:nvPr/>
        </p:nvSpPr>
        <p:spPr>
          <a:xfrm rot="16200000">
            <a:off x="6813118" y="5212918"/>
            <a:ext cx="1447800" cy="318363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/>
          <p:cNvCxnSpPr/>
          <p:nvPr/>
        </p:nvCxnSpPr>
        <p:spPr>
          <a:xfrm rot="5400000">
            <a:off x="7353299" y="5372099"/>
            <a:ext cx="76200" cy="1"/>
          </a:xfrm>
          <a:prstGeom prst="straightConnector1">
            <a:avLst/>
          </a:prstGeom>
          <a:ln w="3175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7658099" y="5372099"/>
            <a:ext cx="76200" cy="1"/>
          </a:xfrm>
          <a:prstGeom prst="straightConnector1">
            <a:avLst/>
          </a:prstGeom>
          <a:ln w="31750">
            <a:solidFill>
              <a:srgbClr val="FF0000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474310" y="3216294"/>
            <a:ext cx="873297" cy="746106"/>
            <a:chOff x="2271681" y="4560903"/>
            <a:chExt cx="1260486" cy="990600"/>
          </a:xfrm>
        </p:grpSpPr>
        <p:sp>
          <p:nvSpPr>
            <p:cNvPr id="15" name="Rectangle 14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59" name="Wave 58"/>
          <p:cNvSpPr/>
          <p:nvPr/>
        </p:nvSpPr>
        <p:spPr>
          <a:xfrm>
            <a:off x="6781800" y="3359191"/>
            <a:ext cx="1447800" cy="457200"/>
          </a:xfrm>
          <a:prstGeom prst="wav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Throughput</a:t>
            </a:r>
            <a:endParaRPr lang="en-US" sz="2000" b="1" dirty="0"/>
          </a:p>
        </p:txBody>
      </p:sp>
      <p:sp>
        <p:nvSpPr>
          <p:cNvPr id="60" name="Wave 59"/>
          <p:cNvSpPr/>
          <p:nvPr/>
        </p:nvSpPr>
        <p:spPr>
          <a:xfrm>
            <a:off x="6781800" y="6085325"/>
            <a:ext cx="1447800" cy="457200"/>
          </a:xfrm>
          <a:prstGeom prst="wav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Fairness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  <p:bldP spid="5" grpId="0" animBg="1"/>
      <p:bldP spid="6" grpId="0" animBg="1"/>
      <p:bldP spid="7" grpId="0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25" grpId="0"/>
      <p:bldP spid="26" grpId="0"/>
      <p:bldP spid="27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7" grpId="0"/>
      <p:bldP spid="43" grpId="0" animBg="1"/>
      <p:bldP spid="48" grpId="1"/>
      <p:bldP spid="49" grpId="0" animBg="1"/>
      <p:bldP spid="50" grpId="0" animBg="1"/>
      <p:bldP spid="51" grpId="0" animBg="1"/>
      <p:bldP spid="52" grpId="0" animBg="1"/>
      <p:bldP spid="56" grpId="0"/>
      <p:bldP spid="69" grpId="0" animBg="1"/>
      <p:bldP spid="70" grpId="0" animBg="1"/>
      <p:bldP spid="71" grpId="0" animBg="1"/>
      <p:bldP spid="75" grpId="0"/>
      <p:bldP spid="76" grpId="0" animBg="1"/>
      <p:bldP spid="83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600" dirty="0" smtClean="0"/>
              <a:t>Motivation &amp; Insights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/>
              <a:t>Overview</a:t>
            </a:r>
          </a:p>
          <a:p>
            <a:pPr>
              <a:buFont typeface="Wingdings" pitchFamily="2" charset="2"/>
              <a:buChar char="q"/>
            </a:pPr>
            <a:r>
              <a:rPr lang="en-US" sz="2600" b="1" dirty="0" smtClean="0">
                <a:solidFill>
                  <a:srgbClr val="FF0000"/>
                </a:solidFill>
                <a:sym typeface="Wingdings" pitchFamily="2" charset="2"/>
              </a:rPr>
              <a:t>Algorithm</a:t>
            </a: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1">
              <a:buFont typeface="Wingdings" pitchFamily="2" charset="2"/>
              <a:buChar char="q"/>
            </a:pPr>
            <a:endParaRPr lang="en-US" sz="2400" dirty="0" smtClean="0">
              <a:solidFill>
                <a:schemeClr val="bg1">
                  <a:lumMod val="65000"/>
                </a:schemeClr>
              </a:solidFill>
              <a:sym typeface="Wingdings" pitchFamily="2" charset="2"/>
            </a:endParaRPr>
          </a:p>
          <a:p>
            <a:pPr lvl="2">
              <a:buFont typeface="Wingdings" pitchFamily="2" charset="2"/>
              <a:buChar char="q"/>
            </a:pP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smtClean="0">
                <a:solidFill>
                  <a:schemeClr val="bg1">
                    <a:lumMod val="65000"/>
                  </a:schemeClr>
                </a:solidFill>
              </a:rPr>
              <a:t>Bringing </a:t>
            </a: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it </a:t>
            </a:r>
            <a:r>
              <a:rPr lang="en-US" sz="2600" smtClean="0">
                <a:solidFill>
                  <a:schemeClr val="bg1">
                    <a:lumMod val="65000"/>
                  </a:schemeClr>
                </a:solidFill>
              </a:rPr>
              <a:t>All Together</a:t>
            </a:r>
            <a:endParaRPr lang="en-US" sz="2600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Evaluation</a:t>
            </a:r>
          </a:p>
          <a:p>
            <a:pPr>
              <a:buFont typeface="Wingdings" pitchFamily="2" charset="2"/>
              <a:buChar char="q"/>
            </a:pPr>
            <a:r>
              <a:rPr lang="en-US" sz="2600" dirty="0" smtClean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6323012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821680" y="3550920"/>
            <a:ext cx="960120" cy="10972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2895600"/>
            <a:ext cx="1463040" cy="10372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569720" y="359187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1935480" y="352044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320157" y="3038117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158240" y="317086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1844040" y="2971800"/>
            <a:ext cx="502920" cy="32004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1935480" y="3383280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1211563" y="3709033"/>
            <a:ext cx="274320" cy="657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7" name="Group 16"/>
          <p:cNvGrpSpPr/>
          <p:nvPr/>
        </p:nvGrpSpPr>
        <p:grpSpPr>
          <a:xfrm>
            <a:off x="3659946" y="3765253"/>
            <a:ext cx="1097280" cy="700067"/>
            <a:chOff x="3581400" y="4167223"/>
            <a:chExt cx="1828800" cy="1166778"/>
          </a:xfrm>
        </p:grpSpPr>
        <p:sp>
          <p:nvSpPr>
            <p:cNvPr id="41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8" name="Right Arrow 17"/>
          <p:cNvSpPr>
            <a:spLocks noChangeAspect="1"/>
          </p:cNvSpPr>
          <p:nvPr/>
        </p:nvSpPr>
        <p:spPr>
          <a:xfrm rot="18900000">
            <a:off x="2904621" y="2856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/>
          <p:cNvSpPr>
            <a:spLocks noChangeAspect="1"/>
          </p:cNvSpPr>
          <p:nvPr/>
        </p:nvSpPr>
        <p:spPr>
          <a:xfrm rot="2700000">
            <a:off x="2904621" y="3618099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20"/>
          <p:cNvGrpSpPr/>
          <p:nvPr/>
        </p:nvGrpSpPr>
        <p:grpSpPr>
          <a:xfrm>
            <a:off x="3910862" y="2575560"/>
            <a:ext cx="523978" cy="447664"/>
            <a:chOff x="2271681" y="4560903"/>
            <a:chExt cx="1260486" cy="990600"/>
          </a:xfrm>
          <a:noFill/>
        </p:grpSpPr>
        <p:sp>
          <p:nvSpPr>
            <p:cNvPr id="36" name="Rectangle 35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5958840" y="2438400"/>
            <a:ext cx="594360" cy="7315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6258833" y="2565078"/>
            <a:ext cx="139270" cy="342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244766" y="2668640"/>
            <a:ext cx="167405" cy="5611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221906" y="2794025"/>
            <a:ext cx="213125" cy="7802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95177" y="2941319"/>
            <a:ext cx="266583" cy="100016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rot="5400000" flipH="1" flipV="1">
            <a:off x="5821681" y="2804159"/>
            <a:ext cx="548640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6220266" y="368808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6220269" y="398526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V="1">
            <a:off x="5554721" y="4076700"/>
            <a:ext cx="868681" cy="1"/>
          </a:xfrm>
          <a:prstGeom prst="straightConnector1">
            <a:avLst/>
          </a:prstGeom>
          <a:ln w="317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220266" y="4282440"/>
            <a:ext cx="424374" cy="2410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>
          <a:xfrm rot="16200000">
            <a:off x="5817611" y="4004051"/>
            <a:ext cx="822960" cy="191018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rot="5400000">
            <a:off x="6110286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6301739" y="4099559"/>
            <a:ext cx="4572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>
            <a:spLocks noChangeAspect="1"/>
          </p:cNvSpPr>
          <p:nvPr/>
        </p:nvSpPr>
        <p:spPr>
          <a:xfrm>
            <a:off x="5059680" y="25908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ight Arrow 34"/>
          <p:cNvSpPr>
            <a:spLocks noChangeAspect="1"/>
          </p:cNvSpPr>
          <p:nvPr/>
        </p:nvSpPr>
        <p:spPr>
          <a:xfrm>
            <a:off x="5059680" y="3886200"/>
            <a:ext cx="411480" cy="41148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/>
          <p:cNvSpPr/>
          <p:nvPr/>
        </p:nvSpPr>
        <p:spPr>
          <a:xfrm rot="16200000">
            <a:off x="2476500" y="419100"/>
            <a:ext cx="2895600" cy="6172200"/>
          </a:xfrm>
          <a:prstGeom prst="trapezoid">
            <a:avLst>
              <a:gd name="adj" fmla="val 21173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4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TCM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1B50-6D0B-48B4-A1D4-BAD8C599CC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86600" y="4343400"/>
            <a:ext cx="16002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2995577"/>
            <a:ext cx="2438400" cy="17288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95400" y="4157661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1905000" y="40386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879462" y="3234729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455967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1752600" y="3124200"/>
            <a:ext cx="838200" cy="5334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1905000" y="3810000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698471" y="4352922"/>
            <a:ext cx="457200" cy="10953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3"/>
          <p:cNvGrpSpPr/>
          <p:nvPr/>
        </p:nvGrpSpPr>
        <p:grpSpPr>
          <a:xfrm>
            <a:off x="4398110" y="4700622"/>
            <a:ext cx="1828800" cy="1166778"/>
            <a:chOff x="3581400" y="4167223"/>
            <a:chExt cx="1828800" cy="1166778"/>
          </a:xfrm>
        </p:grpSpPr>
        <p:sp>
          <p:nvSpPr>
            <p:cNvPr id="15" name="Rectangle 14"/>
            <p:cNvSpPr/>
            <p:nvPr/>
          </p:nvSpPr>
          <p:spPr>
            <a:xfrm>
              <a:off x="3581400" y="4167223"/>
              <a:ext cx="1828800" cy="1166778"/>
            </a:xfrm>
            <a:prstGeom prst="rect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97956" y="426720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72000" y="4398851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10000" y="4818890"/>
              <a:ext cx="707290" cy="40174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ight Arrow 18"/>
          <p:cNvSpPr/>
          <p:nvPr/>
        </p:nvSpPr>
        <p:spPr>
          <a:xfrm rot="18900000">
            <a:off x="3410510" y="3258110"/>
            <a:ext cx="45720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2700000">
            <a:off x="3410510" y="4096310"/>
            <a:ext cx="457200" cy="457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0"/>
          <p:cNvGrpSpPr/>
          <p:nvPr/>
        </p:nvGrpSpPr>
        <p:grpSpPr>
          <a:xfrm>
            <a:off x="4841703" y="2286000"/>
            <a:ext cx="873297" cy="746106"/>
            <a:chOff x="2271681" y="4560903"/>
            <a:chExt cx="1260486" cy="990600"/>
          </a:xfrm>
          <a:noFill/>
        </p:grpSpPr>
        <p:sp>
          <p:nvSpPr>
            <p:cNvPr id="22" name="Rectangle 21"/>
            <p:cNvSpPr/>
            <p:nvPr/>
          </p:nvSpPr>
          <p:spPr>
            <a:xfrm>
              <a:off x="2271681" y="4560903"/>
              <a:ext cx="1260486" cy="990600"/>
            </a:xfrm>
            <a:prstGeom prst="rect">
              <a:avLst/>
            </a:prstGeom>
            <a:grp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436776" y="4695858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27271" y="5097501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947958" y="4878423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727305" y="5316579"/>
              <a:ext cx="457200" cy="109539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04051" y="2362200"/>
            <a:ext cx="2044149" cy="4456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1. Clustering</a:t>
            </a:r>
            <a:endParaRPr kumimoji="0" lang="en-US" sz="2800" b="1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7086600" y="2057400"/>
            <a:ext cx="990600" cy="12192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7586589" y="2268530"/>
            <a:ext cx="232117" cy="5715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563143" y="2441133"/>
            <a:ext cx="279009" cy="93528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525043" y="2650109"/>
            <a:ext cx="355209" cy="1300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7480495" y="2895599"/>
            <a:ext cx="444305" cy="16669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858001" y="2666999"/>
            <a:ext cx="914400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750910" y="45720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6" name="Rounded Rectangle 35"/>
          <p:cNvSpPr/>
          <p:nvPr/>
        </p:nvSpPr>
        <p:spPr>
          <a:xfrm>
            <a:off x="7750915" y="50673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cxnSp>
        <p:nvCxnSpPr>
          <p:cNvPr id="37" name="Straight Arrow Connector 36"/>
          <p:cNvCxnSpPr/>
          <p:nvPr/>
        </p:nvCxnSpPr>
        <p:spPr>
          <a:xfrm rot="16200000" flipV="1">
            <a:off x="6641669" y="5219700"/>
            <a:ext cx="1447802" cy="2"/>
          </a:xfrm>
          <a:prstGeom prst="straightConnector1">
            <a:avLst/>
          </a:prstGeom>
          <a:ln w="4445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7750910" y="5562600"/>
            <a:ext cx="707290" cy="401749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1600" dirty="0"/>
          </a:p>
        </p:txBody>
      </p:sp>
      <p:sp>
        <p:nvSpPr>
          <p:cNvPr id="39" name="Oval 38"/>
          <p:cNvSpPr/>
          <p:nvPr/>
        </p:nvSpPr>
        <p:spPr>
          <a:xfrm rot="16200000">
            <a:off x="7079819" y="5098618"/>
            <a:ext cx="1371600" cy="318363"/>
          </a:xfrm>
          <a:prstGeom prst="ellipse">
            <a:avLst/>
          </a:prstGeom>
          <a:noFill/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7567610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>
            <a:off x="7886699" y="5257799"/>
            <a:ext cx="76200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/>
          <p:cNvSpPr/>
          <p:nvPr/>
        </p:nvSpPr>
        <p:spPr>
          <a:xfrm>
            <a:off x="6172200" y="2380689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/>
          <p:cNvSpPr/>
          <p:nvPr/>
        </p:nvSpPr>
        <p:spPr>
          <a:xfrm>
            <a:off x="6477000" y="5029200"/>
            <a:ext cx="457200" cy="45720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457200" y="304800"/>
            <a:ext cx="8229600" cy="1588"/>
          </a:xfrm>
          <a:prstGeom prst="line">
            <a:avLst/>
          </a:prstGeom>
          <a:ln w="2857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33777</TotalTime>
  <Words>1424</Words>
  <Application>Microsoft Office PowerPoint</Application>
  <PresentationFormat>화면 슬라이드 쇼(4:3)</PresentationFormat>
  <Paragraphs>673</Paragraphs>
  <Slides>43</Slides>
  <Notes>43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6" baseType="lpstr">
      <vt:lpstr>Office Theme</vt:lpstr>
      <vt:lpstr>Edge</vt:lpstr>
      <vt:lpstr>Equation</vt:lpstr>
      <vt:lpstr>Thread Cluster Memory Scheduling:  Exploiting Differences in Memory Access Behavior</vt:lpstr>
      <vt:lpstr>Motivation</vt:lpstr>
      <vt:lpstr>Previous Scheduling Algorithms are Biased</vt:lpstr>
      <vt:lpstr>Why do Previous Algorithms Fail?</vt:lpstr>
      <vt:lpstr>Insight: Achieving Best of Both Worlds</vt:lpstr>
      <vt:lpstr>Outline</vt:lpstr>
      <vt:lpstr>Overview: Thread Cluster Memory Scheduling</vt:lpstr>
      <vt:lpstr>Outline</vt:lpstr>
      <vt:lpstr>TCM Outline</vt:lpstr>
      <vt:lpstr>Clustering Threads</vt:lpstr>
      <vt:lpstr>TCM Outline</vt:lpstr>
      <vt:lpstr>Prioritization Between Clusters</vt:lpstr>
      <vt:lpstr>TCM Outline</vt:lpstr>
      <vt:lpstr>Non-Intensive Cluster</vt:lpstr>
      <vt:lpstr>TCM Outline</vt:lpstr>
      <vt:lpstr>Intensive Cluster</vt:lpstr>
      <vt:lpstr>Case Study: A Tale of Two Threads</vt:lpstr>
      <vt:lpstr>Why are Threads Different?</vt:lpstr>
      <vt:lpstr>TCM Outline</vt:lpstr>
      <vt:lpstr>Niceness</vt:lpstr>
      <vt:lpstr>Shuffling: Round-Robin vs. Niceness-Aware</vt:lpstr>
      <vt:lpstr>Shuffling: Round-Robin vs. Niceness-Aware</vt:lpstr>
      <vt:lpstr>Shuffling: Round-Robin vs. Niceness-Aware</vt:lpstr>
      <vt:lpstr>Shuffling: Round-Robin vs. Niceness-Aware</vt:lpstr>
      <vt:lpstr>TCM Outline</vt:lpstr>
      <vt:lpstr>Outline</vt:lpstr>
      <vt:lpstr>Quantum-Based Operation</vt:lpstr>
      <vt:lpstr>TCM Scheduling Algorithm</vt:lpstr>
      <vt:lpstr>Implementation Costs</vt:lpstr>
      <vt:lpstr>Outline</vt:lpstr>
      <vt:lpstr>Metrics &amp; Methodology</vt:lpstr>
      <vt:lpstr>Previous Work</vt:lpstr>
      <vt:lpstr>Results: Fairness vs. Throughput</vt:lpstr>
      <vt:lpstr>Results: Fairness-Throughput Tradeoff</vt:lpstr>
      <vt:lpstr>Operating System Support</vt:lpstr>
      <vt:lpstr>Outline</vt:lpstr>
      <vt:lpstr>Conclusion</vt:lpstr>
      <vt:lpstr>Thank You</vt:lpstr>
      <vt:lpstr>Thread Cluster Memory Scheduling:  Exploiting Differences in Memory Access Behavior</vt:lpstr>
      <vt:lpstr>Thread Weight Support</vt:lpstr>
      <vt:lpstr>Harmonic Speedup</vt:lpstr>
      <vt:lpstr>Shuffling Algorithm Comparison</vt:lpstr>
      <vt:lpstr>Sensitivity Results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yoongu</dc:creator>
  <cp:lastModifiedBy>DELL-100215</cp:lastModifiedBy>
  <cp:revision>1385</cp:revision>
  <dcterms:created xsi:type="dcterms:W3CDTF">2010-12-05T16:45:30Z</dcterms:created>
  <dcterms:modified xsi:type="dcterms:W3CDTF">2010-12-22T01:49:53Z</dcterms:modified>
</cp:coreProperties>
</file>