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charts/chart3.xml" ContentType="application/vnd.openxmlformats-officedocument.drawingml.char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33.xml" ContentType="application/vnd.openxmlformats-officedocument.presentationml.notes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</p:sldMasterIdLst>
  <p:notesMasterIdLst>
    <p:notesMasterId r:id="rId48"/>
  </p:notesMasterIdLst>
  <p:handoutMasterIdLst>
    <p:handoutMasterId r:id="rId49"/>
  </p:handoutMasterIdLst>
  <p:sldIdLst>
    <p:sldId id="256" r:id="rId3"/>
    <p:sldId id="333" r:id="rId4"/>
    <p:sldId id="390" r:id="rId5"/>
    <p:sldId id="385" r:id="rId6"/>
    <p:sldId id="383" r:id="rId7"/>
    <p:sldId id="414" r:id="rId8"/>
    <p:sldId id="351" r:id="rId9"/>
    <p:sldId id="405" r:id="rId10"/>
    <p:sldId id="420" r:id="rId11"/>
    <p:sldId id="391" r:id="rId12"/>
    <p:sldId id="353" r:id="rId13"/>
    <p:sldId id="356" r:id="rId14"/>
    <p:sldId id="406" r:id="rId15"/>
    <p:sldId id="384" r:id="rId16"/>
    <p:sldId id="387" r:id="rId17"/>
    <p:sldId id="360" r:id="rId18"/>
    <p:sldId id="361" r:id="rId19"/>
    <p:sldId id="407" r:id="rId20"/>
    <p:sldId id="408" r:id="rId21"/>
    <p:sldId id="393" r:id="rId22"/>
    <p:sldId id="394" r:id="rId23"/>
    <p:sldId id="417" r:id="rId24"/>
    <p:sldId id="411" r:id="rId25"/>
    <p:sldId id="415" r:id="rId26"/>
    <p:sldId id="370" r:id="rId27"/>
    <p:sldId id="419" r:id="rId28"/>
    <p:sldId id="421" r:id="rId29"/>
    <p:sldId id="413" r:id="rId30"/>
    <p:sldId id="372" r:id="rId31"/>
    <p:sldId id="388" r:id="rId32"/>
    <p:sldId id="373" r:id="rId33"/>
    <p:sldId id="423" r:id="rId34"/>
    <p:sldId id="375" r:id="rId35"/>
    <p:sldId id="395" r:id="rId36"/>
    <p:sldId id="424" r:id="rId37"/>
    <p:sldId id="426" r:id="rId38"/>
    <p:sldId id="427" r:id="rId39"/>
    <p:sldId id="428" r:id="rId40"/>
    <p:sldId id="397" r:id="rId41"/>
    <p:sldId id="399" r:id="rId42"/>
    <p:sldId id="442" r:id="rId43"/>
    <p:sldId id="436" r:id="rId44"/>
    <p:sldId id="437" r:id="rId45"/>
    <p:sldId id="439" r:id="rId46"/>
    <p:sldId id="425" r:id="rId4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</p:showPr>
  <p:clrMru>
    <a:srgbClr val="FF0505"/>
    <a:srgbClr val="8C0000"/>
    <a:srgbClr val="2A55D6"/>
    <a:srgbClr val="66629E"/>
    <a:srgbClr val="0000FF"/>
    <a:srgbClr val="CC3300"/>
    <a:srgbClr val="FF6600"/>
    <a:srgbClr val="FF9900"/>
    <a:srgbClr val="554070"/>
    <a:srgbClr val="A01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6" autoAdjust="0"/>
    <p:restoredTop sz="69534" autoAdjust="0"/>
  </p:normalViewPr>
  <p:slideViewPr>
    <p:cSldViewPr>
      <p:cViewPr varScale="1">
        <p:scale>
          <a:sx n="50" d="100"/>
          <a:sy n="50" d="100"/>
        </p:scale>
        <p:origin x="-23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avanya\Research\Quals\Excel_plot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avanya\Research\Quals\Excel_plot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avanya\Research\Quals\Excel_plot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avanya\Research\Mapping_project\4-8ch_comparison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avanya\Research\Mapping_project\4-8ch_comparison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avanya\Research\Mapping_project\4-8ch_comparison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avanya\Research\Mapping_project\4-8ch_comparison.xlsx" TargetMode="External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'Mem Sched'!$Q$2</c:f>
              <c:strCache>
                <c:ptCount val="1"/>
                <c:pt idx="0">
                  <c:v>FRFCFS</c:v>
                </c:pt>
              </c:strCache>
            </c:strRef>
          </c:tx>
          <c:cat>
            <c:strLit>
              <c:ptCount val="1"/>
              <c:pt idx="0">
                <c:v> </c:v>
              </c:pt>
            </c:strLit>
          </c:cat>
          <c:val>
            <c:numRef>
              <c:f>'Mem Sched'!$R$2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2"/>
          <c:order val="1"/>
          <c:tx>
            <c:strRef>
              <c:f>'Mem Sched'!$Q$3</c:f>
              <c:strCache>
                <c:ptCount val="1"/>
                <c:pt idx="0">
                  <c:v>ATLAS</c:v>
                </c:pt>
              </c:strCache>
            </c:strRef>
          </c:tx>
          <c:cat>
            <c:strLit>
              <c:ptCount val="1"/>
              <c:pt idx="0">
                <c:v> </c:v>
              </c:pt>
            </c:strLit>
          </c:cat>
          <c:val>
            <c:numRef>
              <c:f>'Mem Sched'!$R$3</c:f>
              <c:numCache>
                <c:formatCode>General</c:formatCode>
                <c:ptCount val="1"/>
                <c:pt idx="0">
                  <c:v>1.012</c:v>
                </c:pt>
              </c:numCache>
            </c:numRef>
          </c:val>
        </c:ser>
        <c:ser>
          <c:idx val="3"/>
          <c:order val="2"/>
          <c:tx>
            <c:strRef>
              <c:f>'Mem Sched'!$Q$4</c:f>
              <c:strCache>
                <c:ptCount val="1"/>
                <c:pt idx="0">
                  <c:v>TCM</c:v>
                </c:pt>
              </c:strCache>
            </c:strRef>
          </c:tx>
          <c:cat>
            <c:strLit>
              <c:ptCount val="1"/>
              <c:pt idx="0">
                <c:v> </c:v>
              </c:pt>
            </c:strLit>
          </c:cat>
          <c:val>
            <c:numRef>
              <c:f>'Mem Sched'!$R$4</c:f>
              <c:numCache>
                <c:formatCode>General</c:formatCode>
                <c:ptCount val="1"/>
                <c:pt idx="0">
                  <c:v>1.0609999999999993</c:v>
                </c:pt>
              </c:numCache>
            </c:numRef>
          </c:val>
        </c:ser>
        <c:ser>
          <c:idx val="4"/>
          <c:order val="3"/>
          <c:tx>
            <c:strRef>
              <c:f>'Mem Sched'!$Q$5</c:f>
              <c:strCache>
                <c:ptCount val="1"/>
                <c:pt idx="0">
                  <c:v>MCP</c:v>
                </c:pt>
              </c:strCache>
            </c:strRef>
          </c:tx>
          <c:cat>
            <c:strLit>
              <c:ptCount val="1"/>
              <c:pt idx="0">
                <c:v> </c:v>
              </c:pt>
            </c:strLit>
          </c:cat>
          <c:val>
            <c:numRef>
              <c:f>'Mem Sched'!$R$5</c:f>
              <c:numCache>
                <c:formatCode>General</c:formatCode>
                <c:ptCount val="1"/>
                <c:pt idx="0">
                  <c:v>1.071</c:v>
                </c:pt>
              </c:numCache>
            </c:numRef>
          </c:val>
        </c:ser>
        <c:ser>
          <c:idx val="5"/>
          <c:order val="4"/>
          <c:tx>
            <c:strRef>
              <c:f>'Mem Sched'!$Q$6</c:f>
              <c:strCache>
                <c:ptCount val="1"/>
                <c:pt idx="0">
                  <c:v>IMPS</c:v>
                </c:pt>
              </c:strCache>
            </c:strRef>
          </c:tx>
          <c:cat>
            <c:strLit>
              <c:ptCount val="1"/>
              <c:pt idx="0">
                <c:v> </c:v>
              </c:pt>
            </c:strLit>
          </c:cat>
          <c:val>
            <c:numRef>
              <c:f>'Mem Sched'!$R$6</c:f>
              <c:numCache>
                <c:formatCode>General</c:formatCode>
                <c:ptCount val="1"/>
                <c:pt idx="0">
                  <c:v>1.1108</c:v>
                </c:pt>
              </c:numCache>
            </c:numRef>
          </c:val>
        </c:ser>
        <c:axId val="73874432"/>
        <c:axId val="73892608"/>
      </c:barChart>
      <c:catAx>
        <c:axId val="73874432"/>
        <c:scaling>
          <c:orientation val="minMax"/>
        </c:scaling>
        <c:axPos val="b"/>
        <c:tickLblPos val="nextTo"/>
        <c:crossAx val="73892608"/>
        <c:crosses val="autoZero"/>
        <c:auto val="1"/>
        <c:lblAlgn val="ctr"/>
        <c:lblOffset val="100"/>
      </c:catAx>
      <c:valAx>
        <c:axId val="738926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600"/>
                </a:pPr>
                <a:r>
                  <a:rPr lang="en-US" sz="2600" dirty="0"/>
                  <a:t>Normalized</a:t>
                </a:r>
                <a:r>
                  <a:rPr lang="en-US" sz="2600" baseline="0" dirty="0"/>
                  <a:t> </a:t>
                </a:r>
              </a:p>
              <a:p>
                <a:pPr>
                  <a:defRPr sz="2600"/>
                </a:pPr>
                <a:r>
                  <a:rPr lang="en-US" sz="2600" baseline="0" dirty="0"/>
                  <a:t>System Performance</a:t>
                </a:r>
                <a:endParaRPr lang="en-US" sz="2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738744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344996525440525"/>
          <c:y val="0.14946973484427681"/>
          <c:w val="0.20579556816919342"/>
          <c:h val="0.73339490056660372"/>
        </c:manualLayout>
      </c:layout>
      <c:txPr>
        <a:bodyPr/>
        <a:lstStyle/>
        <a:p>
          <a:pPr>
            <a:defRPr sz="2600" b="1"/>
          </a:pPr>
          <a:endParaRPr lang="en-US"/>
        </a:p>
      </c:txPr>
    </c:legend>
    <c:plotVisOnly val="1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'Mem Sched interaction'!$C$9</c:f>
              <c:strCache>
                <c:ptCount val="1"/>
                <c:pt idx="0">
                  <c:v>No IMPS</c:v>
                </c:pt>
              </c:strCache>
            </c:strRef>
          </c:tx>
          <c:cat>
            <c:strRef>
              <c:f>'Mem Sched interaction'!$D$8:$F$8</c:f>
              <c:strCache>
                <c:ptCount val="3"/>
                <c:pt idx="0">
                  <c:v>FRFCFS</c:v>
                </c:pt>
                <c:pt idx="1">
                  <c:v>ATLAS</c:v>
                </c:pt>
                <c:pt idx="2">
                  <c:v>TCM</c:v>
                </c:pt>
              </c:strCache>
            </c:strRef>
          </c:cat>
          <c:val>
            <c:numRef>
              <c:f>'Mem Sched interaction'!$D$9:$F$9</c:f>
              <c:numCache>
                <c:formatCode>General</c:formatCode>
                <c:ptCount val="3"/>
                <c:pt idx="0">
                  <c:v>1</c:v>
                </c:pt>
                <c:pt idx="1">
                  <c:v>1.012</c:v>
                </c:pt>
                <c:pt idx="2">
                  <c:v>1.0609999999999993</c:v>
                </c:pt>
              </c:numCache>
            </c:numRef>
          </c:val>
        </c:ser>
        <c:ser>
          <c:idx val="1"/>
          <c:order val="1"/>
          <c:tx>
            <c:strRef>
              <c:f>'Mem Sched interaction'!$C$10</c:f>
              <c:strCache>
                <c:ptCount val="1"/>
                <c:pt idx="0">
                  <c:v>IMPS</c:v>
                </c:pt>
              </c:strCache>
            </c:strRef>
          </c:tx>
          <c:cat>
            <c:strRef>
              <c:f>'Mem Sched interaction'!$D$8:$F$8</c:f>
              <c:strCache>
                <c:ptCount val="3"/>
                <c:pt idx="0">
                  <c:v>FRFCFS</c:v>
                </c:pt>
                <c:pt idx="1">
                  <c:v>ATLAS</c:v>
                </c:pt>
                <c:pt idx="2">
                  <c:v>TCM</c:v>
                </c:pt>
              </c:strCache>
            </c:strRef>
          </c:cat>
          <c:val>
            <c:numRef>
              <c:f>'Mem Sched interaction'!$D$10:$F$10</c:f>
              <c:numCache>
                <c:formatCode>General</c:formatCode>
                <c:ptCount val="3"/>
                <c:pt idx="0">
                  <c:v>1.1108</c:v>
                </c:pt>
                <c:pt idx="1">
                  <c:v>1.08</c:v>
                </c:pt>
                <c:pt idx="2">
                  <c:v>1.0900000000000001</c:v>
                </c:pt>
              </c:numCache>
            </c:numRef>
          </c:val>
        </c:ser>
        <c:axId val="74663040"/>
        <c:axId val="74664576"/>
      </c:barChart>
      <c:catAx>
        <c:axId val="74663040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4664576"/>
        <c:crosses val="autoZero"/>
        <c:auto val="1"/>
        <c:lblAlgn val="ctr"/>
        <c:lblOffset val="100"/>
      </c:catAx>
      <c:valAx>
        <c:axId val="746645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600" dirty="0" smtClean="0"/>
                  <a:t>Normalized</a:t>
                </a:r>
              </a:p>
              <a:p>
                <a:pPr>
                  <a:defRPr/>
                </a:pPr>
                <a:r>
                  <a:rPr lang="en-US" sz="2600" dirty="0" smtClean="0"/>
                  <a:t>System Performance</a:t>
                </a:r>
                <a:endParaRPr lang="en-US" sz="2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46630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200"/>
          </a:pPr>
          <a:endParaRPr lang="en-US"/>
        </a:p>
      </c:txPr>
    </c:legend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'Mem Sched interaction'!$H$9</c:f>
              <c:strCache>
                <c:ptCount val="1"/>
                <c:pt idx="0">
                  <c:v>No IMPS</c:v>
                </c:pt>
              </c:strCache>
            </c:strRef>
          </c:tx>
          <c:cat>
            <c:strRef>
              <c:f>'Mem Sched interaction'!$I$8:$K$8</c:f>
              <c:strCache>
                <c:ptCount val="3"/>
                <c:pt idx="0">
                  <c:v>FRFCFS</c:v>
                </c:pt>
                <c:pt idx="1">
                  <c:v>ATLAS</c:v>
                </c:pt>
                <c:pt idx="2">
                  <c:v>TCM</c:v>
                </c:pt>
              </c:strCache>
            </c:strRef>
          </c:cat>
          <c:val>
            <c:numRef>
              <c:f>'Mem Sched interaction'!$I$9:$K$9</c:f>
              <c:numCache>
                <c:formatCode>General</c:formatCode>
                <c:ptCount val="3"/>
                <c:pt idx="0">
                  <c:v>1</c:v>
                </c:pt>
                <c:pt idx="1">
                  <c:v>1.012</c:v>
                </c:pt>
                <c:pt idx="2">
                  <c:v>1.0609999999999993</c:v>
                </c:pt>
              </c:numCache>
            </c:numRef>
          </c:val>
        </c:ser>
        <c:ser>
          <c:idx val="1"/>
          <c:order val="1"/>
          <c:tx>
            <c:strRef>
              <c:f>'Mem Sched interaction'!$H$10</c:f>
              <c:strCache>
                <c:ptCount val="1"/>
              </c:strCache>
            </c:strRef>
          </c:tx>
          <c:cat>
            <c:strRef>
              <c:f>'Mem Sched interaction'!$I$8:$K$8</c:f>
              <c:strCache>
                <c:ptCount val="3"/>
                <c:pt idx="0">
                  <c:v>FRFCFS</c:v>
                </c:pt>
                <c:pt idx="1">
                  <c:v>ATLAS</c:v>
                </c:pt>
                <c:pt idx="2">
                  <c:v>TCM</c:v>
                </c:pt>
              </c:strCache>
            </c:strRef>
          </c:cat>
          <c:val>
            <c:numRef>
              <c:f>'Mem Sched interaction'!$I$10:$K$10</c:f>
              <c:numCache>
                <c:formatCode>General</c:formatCode>
                <c:ptCount val="3"/>
              </c:numCache>
            </c:numRef>
          </c:val>
        </c:ser>
        <c:axId val="74689536"/>
        <c:axId val="74707712"/>
      </c:barChart>
      <c:catAx>
        <c:axId val="74689536"/>
        <c:scaling>
          <c:orientation val="minMax"/>
        </c:scaling>
        <c:axPos val="b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4707712"/>
        <c:crosses val="autoZero"/>
        <c:auto val="1"/>
        <c:lblAlgn val="ctr"/>
        <c:lblOffset val="100"/>
      </c:catAx>
      <c:valAx>
        <c:axId val="74707712"/>
        <c:scaling>
          <c:orientation val="minMax"/>
          <c:max val="1.1200000000000001"/>
          <c:min val="0.9400000000000006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600" dirty="0" smtClean="0"/>
                  <a:t>Normalized </a:t>
                </a:r>
              </a:p>
              <a:p>
                <a:pPr>
                  <a:defRPr/>
                </a:pPr>
                <a:r>
                  <a:rPr lang="en-US" sz="2600" dirty="0" smtClean="0"/>
                  <a:t>System Performance</a:t>
                </a:r>
                <a:endParaRPr lang="en-US" sz="26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4689536"/>
        <c:crosses val="autoZero"/>
        <c:crossBetween val="between"/>
      </c:valAx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80225764280334433"/>
          <c:y val="0.39782115937421719"/>
          <c:w val="0.19774235719665578"/>
          <c:h val="0.10310664295505552"/>
        </c:manualLayout>
      </c:layout>
      <c:txPr>
        <a:bodyPr/>
        <a:lstStyle/>
        <a:p>
          <a:pPr>
            <a:defRPr sz="2200"/>
          </a:pPr>
          <a:endParaRPr lang="en-US"/>
        </a:p>
      </c:txPr>
    </c:legend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CoresChannels!$A$2</c:f>
              <c:strCache>
                <c:ptCount val="1"/>
                <c:pt idx="0">
                  <c:v>FRFCFS</c:v>
                </c:pt>
              </c:strCache>
            </c:strRef>
          </c:tx>
          <c:cat>
            <c:numRef>
              <c:f>CoresChannels!$B$1:$E$1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CoresChannels!$B$2:$E$2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CoresChannels!$A$3</c:f>
              <c:strCache>
                <c:ptCount val="1"/>
                <c:pt idx="0">
                  <c:v>IMPS</c:v>
                </c:pt>
              </c:strCache>
            </c:strRef>
          </c:tx>
          <c:cat>
            <c:numRef>
              <c:f>CoresChannels!$B$1:$E$1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</c:numCache>
            </c:numRef>
          </c:cat>
          <c:val>
            <c:numRef>
              <c:f>CoresChannels!$B$3:$E$3</c:f>
              <c:numCache>
                <c:formatCode>0.00</c:formatCode>
                <c:ptCount val="4"/>
                <c:pt idx="0" formatCode="General">
                  <c:v>1.159999999999999</c:v>
                </c:pt>
                <c:pt idx="1">
                  <c:v>1.1700000000000008</c:v>
                </c:pt>
                <c:pt idx="2">
                  <c:v>1.139999999999999</c:v>
                </c:pt>
                <c:pt idx="3">
                  <c:v>1.07</c:v>
                </c:pt>
              </c:numCache>
            </c:numRef>
          </c:val>
        </c:ser>
        <c:axId val="75836416"/>
        <c:axId val="75838208"/>
      </c:barChart>
      <c:catAx>
        <c:axId val="7583641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75838208"/>
        <c:crosses val="autoZero"/>
        <c:auto val="1"/>
        <c:lblAlgn val="ctr"/>
        <c:lblOffset val="100"/>
      </c:catAx>
      <c:valAx>
        <c:axId val="7583820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2600" dirty="0"/>
                  <a:t>Normalized </a:t>
                </a:r>
              </a:p>
              <a:p>
                <a:pPr>
                  <a:defRPr/>
                </a:pPr>
                <a:r>
                  <a:rPr lang="en-US" sz="2600" dirty="0"/>
                  <a:t>System Performance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7583641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200"/>
          </a:pPr>
          <a:endParaRPr lang="en-US"/>
        </a:p>
      </c:txPr>
    </c:legend>
    <c:plotVisOnly val="1"/>
  </c:chart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22879683827496741"/>
          <c:y val="4.8442382202224715E-2"/>
          <c:w val="0.51995295670008468"/>
          <c:h val="0.91057788296694053"/>
        </c:manualLayout>
      </c:layout>
      <c:barChart>
        <c:barDir val="col"/>
        <c:grouping val="clustered"/>
        <c:ser>
          <c:idx val="0"/>
          <c:order val="0"/>
          <c:tx>
            <c:strRef>
              <c:f>Sheet1!$H$29</c:f>
              <c:strCache>
                <c:ptCount val="1"/>
                <c:pt idx="0">
                  <c:v>FRFCFS - 4 MC</c:v>
                </c:pt>
              </c:strCache>
            </c:strRef>
          </c:tx>
          <c:val>
            <c:numRef>
              <c:f>Sheet1!$H$30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Sheet1!$I$29</c:f>
              <c:strCache>
                <c:ptCount val="1"/>
                <c:pt idx="0">
                  <c:v>MCP - 4 MC</c:v>
                </c:pt>
              </c:strCache>
            </c:strRef>
          </c:tx>
          <c:val>
            <c:numRef>
              <c:f>Sheet1!$I$30</c:f>
              <c:numCache>
                <c:formatCode>General</c:formatCode>
                <c:ptCount val="1"/>
                <c:pt idx="0">
                  <c:v>1.134615384615385</c:v>
                </c:pt>
              </c:numCache>
            </c:numRef>
          </c:val>
        </c:ser>
        <c:ser>
          <c:idx val="2"/>
          <c:order val="2"/>
          <c:tx>
            <c:strRef>
              <c:f>Sheet1!$J$29</c:f>
              <c:strCache>
                <c:ptCount val="1"/>
                <c:pt idx="0">
                  <c:v>IMPS - 4 MC</c:v>
                </c:pt>
              </c:strCache>
            </c:strRef>
          </c:tx>
          <c:val>
            <c:numRef>
              <c:f>Sheet1!$J$30</c:f>
              <c:numCache>
                <c:formatCode>General</c:formatCode>
                <c:ptCount val="1"/>
                <c:pt idx="0">
                  <c:v>1.1776018099547516</c:v>
                </c:pt>
              </c:numCache>
            </c:numRef>
          </c:val>
        </c:ser>
        <c:ser>
          <c:idx val="3"/>
          <c:order val="3"/>
          <c:tx>
            <c:strRef>
              <c:f>Sheet1!$K$29</c:f>
              <c:strCache>
                <c:ptCount val="1"/>
                <c:pt idx="0">
                  <c:v>FRFCFS - 8 MC</c:v>
                </c:pt>
              </c:strCache>
            </c:strRef>
          </c:tx>
          <c:val>
            <c:numRef>
              <c:f>Sheet1!$K$30</c:f>
              <c:numCache>
                <c:formatCode>General</c:formatCode>
                <c:ptCount val="1"/>
                <c:pt idx="0">
                  <c:v>1.3156108597285074</c:v>
                </c:pt>
              </c:numCache>
            </c:numRef>
          </c:val>
        </c:ser>
        <c:axId val="75852800"/>
        <c:axId val="75879168"/>
      </c:barChart>
      <c:catAx>
        <c:axId val="75852800"/>
        <c:scaling>
          <c:orientation val="minMax"/>
        </c:scaling>
        <c:delete val="1"/>
        <c:axPos val="b"/>
        <c:tickLblPos val="none"/>
        <c:crossAx val="75879168"/>
        <c:crosses val="autoZero"/>
        <c:auto val="1"/>
        <c:lblAlgn val="ctr"/>
        <c:lblOffset val="100"/>
      </c:catAx>
      <c:valAx>
        <c:axId val="7587916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600"/>
                </a:pPr>
                <a:r>
                  <a:rPr lang="en-US" sz="2600"/>
                  <a:t>Normalized </a:t>
                </a:r>
              </a:p>
              <a:p>
                <a:pPr>
                  <a:defRPr sz="2600"/>
                </a:pPr>
                <a:r>
                  <a:rPr lang="en-US" sz="2600"/>
                  <a:t>System Performance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75852800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2400">
                <a:solidFill>
                  <a:srgbClr val="0070C0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>
                <a:solidFill>
                  <a:srgbClr val="0070C0"/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2400">
                <a:solidFill>
                  <a:srgbClr val="0070C0"/>
                </a:solidFill>
              </a:defRPr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2400">
                <a:solidFill>
                  <a:srgbClr val="FF0000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70667795475996553"/>
          <c:y val="0.16749290731722147"/>
          <c:w val="0.29332204524003475"/>
          <c:h val="0.72521930423436953"/>
        </c:manualLayout>
      </c:layout>
      <c:txPr>
        <a:bodyPr/>
        <a:lstStyle/>
        <a:p>
          <a:pPr>
            <a:defRPr sz="2400"/>
          </a:pPr>
          <a:endParaRPr lang="en-US"/>
        </a:p>
      </c:txPr>
    </c:legend>
    <c:plotVisOnly val="1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CoresChannels!$G$2</c:f>
              <c:strCache>
                <c:ptCount val="1"/>
                <c:pt idx="0">
                  <c:v>FRFCFS</c:v>
                </c:pt>
              </c:strCache>
            </c:strRef>
          </c:tx>
          <c:cat>
            <c:numRef>
              <c:f>CoresChannels!$H$1:$J$1</c:f>
              <c:numCache>
                <c:formatCode>General</c:formatCode>
                <c:ptCount val="3"/>
                <c:pt idx="0">
                  <c:v>16</c:v>
                </c:pt>
                <c:pt idx="1">
                  <c:v>24</c:v>
                </c:pt>
                <c:pt idx="2">
                  <c:v>32</c:v>
                </c:pt>
              </c:numCache>
            </c:numRef>
          </c:cat>
          <c:val>
            <c:numRef>
              <c:f>CoresChannels!$H$2:$J$2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CoresChannels!$G$3</c:f>
              <c:strCache>
                <c:ptCount val="1"/>
                <c:pt idx="0">
                  <c:v>IMPS</c:v>
                </c:pt>
              </c:strCache>
            </c:strRef>
          </c:tx>
          <c:cat>
            <c:numRef>
              <c:f>CoresChannels!$H$1:$J$1</c:f>
              <c:numCache>
                <c:formatCode>General</c:formatCode>
                <c:ptCount val="3"/>
                <c:pt idx="0">
                  <c:v>16</c:v>
                </c:pt>
                <c:pt idx="1">
                  <c:v>24</c:v>
                </c:pt>
                <c:pt idx="2">
                  <c:v>32</c:v>
                </c:pt>
              </c:numCache>
            </c:numRef>
          </c:cat>
          <c:val>
            <c:numRef>
              <c:f>CoresChannels!$H$3:$J$3</c:f>
              <c:numCache>
                <c:formatCode>0.00</c:formatCode>
                <c:ptCount val="3"/>
                <c:pt idx="0">
                  <c:v>1.1499999999999995</c:v>
                </c:pt>
                <c:pt idx="1">
                  <c:v>1.1700000000000004</c:v>
                </c:pt>
                <c:pt idx="2">
                  <c:v>1.31</c:v>
                </c:pt>
              </c:numCache>
            </c:numRef>
          </c:val>
        </c:ser>
        <c:axId val="75971584"/>
        <c:axId val="76002048"/>
      </c:barChart>
      <c:catAx>
        <c:axId val="75971584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76002048"/>
        <c:crosses val="autoZero"/>
        <c:auto val="1"/>
        <c:lblAlgn val="ctr"/>
        <c:lblOffset val="100"/>
      </c:catAx>
      <c:valAx>
        <c:axId val="7600204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600"/>
                </a:pPr>
                <a:r>
                  <a:rPr lang="en-US" sz="2600"/>
                  <a:t>Normalized </a:t>
                </a:r>
              </a:p>
              <a:p>
                <a:pPr>
                  <a:defRPr sz="2600"/>
                </a:pPr>
                <a:r>
                  <a:rPr lang="en-US" sz="2600"/>
                  <a:t>System</a:t>
                </a:r>
                <a:r>
                  <a:rPr lang="en-US" sz="2600" baseline="0"/>
                  <a:t> Performance</a:t>
                </a:r>
                <a:endParaRPr lang="en-US" sz="26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7597158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200"/>
          </a:pPr>
          <a:endParaRPr lang="en-US"/>
        </a:p>
      </c:txPr>
    </c:legend>
    <c:plotVisOnly val="1"/>
  </c:chart>
  <c:externalData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tx>
            <c:strRef>
              <c:f>CoresChannels!$A$11</c:f>
              <c:strCache>
                <c:ptCount val="1"/>
                <c:pt idx="0">
                  <c:v>FRFCFS</c:v>
                </c:pt>
              </c:strCache>
            </c:strRef>
          </c:tx>
          <c:cat>
            <c:strRef>
              <c:f>CoresChannels!$B$10:$D$10</c:f>
              <c:strCache>
                <c:ptCount val="3"/>
                <c:pt idx="0">
                  <c:v>256 KB</c:v>
                </c:pt>
                <c:pt idx="1">
                  <c:v>512 KB</c:v>
                </c:pt>
                <c:pt idx="2">
                  <c:v>1 MB</c:v>
                </c:pt>
              </c:strCache>
            </c:strRef>
          </c:cat>
          <c:val>
            <c:numRef>
              <c:f>CoresChannels!$B$11:$D$11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CoresChannels!$A$12</c:f>
              <c:strCache>
                <c:ptCount val="1"/>
                <c:pt idx="0">
                  <c:v>IMPS</c:v>
                </c:pt>
              </c:strCache>
            </c:strRef>
          </c:tx>
          <c:cat>
            <c:strRef>
              <c:f>CoresChannels!$B$10:$D$10</c:f>
              <c:strCache>
                <c:ptCount val="3"/>
                <c:pt idx="0">
                  <c:v>256 KB</c:v>
                </c:pt>
                <c:pt idx="1">
                  <c:v>512 KB</c:v>
                </c:pt>
                <c:pt idx="2">
                  <c:v>1 MB</c:v>
                </c:pt>
              </c:strCache>
            </c:strRef>
          </c:cat>
          <c:val>
            <c:numRef>
              <c:f>CoresChannels!$B$12:$D$12</c:f>
              <c:numCache>
                <c:formatCode>General</c:formatCode>
                <c:ptCount val="3"/>
                <c:pt idx="0">
                  <c:v>1.1599999999999995</c:v>
                </c:pt>
                <c:pt idx="1">
                  <c:v>1.1700000000000004</c:v>
                </c:pt>
                <c:pt idx="2">
                  <c:v>1.1399999999999995</c:v>
                </c:pt>
              </c:numCache>
            </c:numRef>
          </c:val>
        </c:ser>
        <c:axId val="75924992"/>
        <c:axId val="75926528"/>
      </c:barChart>
      <c:catAx>
        <c:axId val="75924992"/>
        <c:scaling>
          <c:orientation val="minMax"/>
        </c:scaling>
        <c:axPos val="b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75926528"/>
        <c:crosses val="autoZero"/>
        <c:auto val="1"/>
        <c:lblAlgn val="ctr"/>
        <c:lblOffset val="100"/>
      </c:catAx>
      <c:valAx>
        <c:axId val="759265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600"/>
                </a:pPr>
                <a:r>
                  <a:rPr lang="en-US" sz="2600"/>
                  <a:t>Normalized </a:t>
                </a:r>
              </a:p>
              <a:p>
                <a:pPr>
                  <a:defRPr sz="2600"/>
                </a:pPr>
                <a:r>
                  <a:rPr lang="en-US" sz="2600"/>
                  <a:t>System Performance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592499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200"/>
          </a:pPr>
          <a:endParaRPr lang="en-US"/>
        </a:p>
      </c:txPr>
    </c:legend>
    <c:plotVisOnly val="1"/>
  </c:chart>
  <c:externalData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25767507314002147"/>
          <c:y val="6.3226481779802238E-2"/>
          <c:w val="0.4698594874917878"/>
          <c:h val="0.83370163731807678"/>
        </c:manualLayout>
      </c:layout>
      <c:barChart>
        <c:barDir val="col"/>
        <c:grouping val="clustered"/>
        <c:ser>
          <c:idx val="0"/>
          <c:order val="0"/>
          <c:tx>
            <c:strRef>
              <c:f>PACT!$B$3</c:f>
              <c:strCache>
                <c:ptCount val="1"/>
                <c:pt idx="0">
                  <c:v>Conv Mapping</c:v>
                </c:pt>
              </c:strCache>
            </c:strRef>
          </c:tx>
          <c:cat>
            <c:strLit>
              <c:ptCount val="1"/>
              <c:pt idx="0">
                <c:v> </c:v>
              </c:pt>
            </c:strLit>
          </c:cat>
          <c:val>
            <c:numRef>
              <c:f>PACT!$C$3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PACT!$B$4</c:f>
              <c:strCache>
                <c:ptCount val="1"/>
                <c:pt idx="0">
                  <c:v>AFT</c:v>
                </c:pt>
              </c:strCache>
            </c:strRef>
          </c:tx>
          <c:cat>
            <c:strLit>
              <c:ptCount val="1"/>
              <c:pt idx="0">
                <c:v> </c:v>
              </c:pt>
            </c:strLit>
          </c:cat>
          <c:val>
            <c:numRef>
              <c:f>PACT!$C$4</c:f>
              <c:numCache>
                <c:formatCode>General</c:formatCode>
                <c:ptCount val="1"/>
                <c:pt idx="0">
                  <c:v>1.0509999999999984</c:v>
                </c:pt>
              </c:numCache>
            </c:numRef>
          </c:val>
        </c:ser>
        <c:ser>
          <c:idx val="2"/>
          <c:order val="2"/>
          <c:tx>
            <c:strRef>
              <c:f>PACT!$B$5</c:f>
              <c:strCache>
                <c:ptCount val="1"/>
                <c:pt idx="0">
                  <c:v>DPM</c:v>
                </c:pt>
              </c:strCache>
            </c:strRef>
          </c:tx>
          <c:cat>
            <c:strLit>
              <c:ptCount val="1"/>
              <c:pt idx="0">
                <c:v> </c:v>
              </c:pt>
            </c:strLit>
          </c:cat>
          <c:val>
            <c:numRef>
              <c:f>PACT!$C$5</c:f>
              <c:numCache>
                <c:formatCode>General</c:formatCode>
                <c:ptCount val="1"/>
                <c:pt idx="0">
                  <c:v>1.0509999999999984</c:v>
                </c:pt>
              </c:numCache>
            </c:numRef>
          </c:val>
        </c:ser>
        <c:ser>
          <c:idx val="3"/>
          <c:order val="3"/>
          <c:tx>
            <c:strRef>
              <c:f>PACT!$B$6</c:f>
              <c:strCache>
                <c:ptCount val="1"/>
                <c:pt idx="0">
                  <c:v>MCP</c:v>
                </c:pt>
              </c:strCache>
            </c:strRef>
          </c:tx>
          <c:cat>
            <c:strLit>
              <c:ptCount val="1"/>
              <c:pt idx="0">
                <c:v> </c:v>
              </c:pt>
            </c:strLit>
          </c:cat>
          <c:val>
            <c:numRef>
              <c:f>PACT!$C$6</c:f>
              <c:numCache>
                <c:formatCode>General</c:formatCode>
                <c:ptCount val="1"/>
                <c:pt idx="0">
                  <c:v>1.119246</c:v>
                </c:pt>
              </c:numCache>
            </c:numRef>
          </c:val>
        </c:ser>
        <c:ser>
          <c:idx val="4"/>
          <c:order val="4"/>
          <c:tx>
            <c:strRef>
              <c:f>PACT!$B$7</c:f>
              <c:strCache>
                <c:ptCount val="1"/>
                <c:pt idx="0">
                  <c:v>IMPS</c:v>
                </c:pt>
              </c:strCache>
            </c:strRef>
          </c:tx>
          <c:cat>
            <c:strLit>
              <c:ptCount val="1"/>
              <c:pt idx="0">
                <c:v> </c:v>
              </c:pt>
            </c:strLit>
          </c:cat>
          <c:val>
            <c:numRef>
              <c:f>PACT!$C$7</c:f>
              <c:numCache>
                <c:formatCode>General</c:formatCode>
                <c:ptCount val="1"/>
                <c:pt idx="0">
                  <c:v>1.173746</c:v>
                </c:pt>
              </c:numCache>
            </c:numRef>
          </c:val>
        </c:ser>
        <c:axId val="76458624"/>
        <c:axId val="76460416"/>
      </c:barChart>
      <c:catAx>
        <c:axId val="76458624"/>
        <c:scaling>
          <c:orientation val="minMax"/>
        </c:scaling>
        <c:axPos val="b"/>
        <c:tickLblPos val="nextTo"/>
        <c:crossAx val="76460416"/>
        <c:crosses val="autoZero"/>
        <c:auto val="1"/>
        <c:lblAlgn val="ctr"/>
        <c:lblOffset val="100"/>
      </c:catAx>
      <c:valAx>
        <c:axId val="7646041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/>
                  <a:t>Normalized</a:t>
                </a:r>
                <a:r>
                  <a:rPr lang="en-US" sz="2000" baseline="0" dirty="0"/>
                  <a:t> </a:t>
                </a:r>
                <a:endParaRPr lang="en-US" sz="2000" baseline="0" dirty="0" smtClean="0"/>
              </a:p>
              <a:p>
                <a:pPr>
                  <a:defRPr sz="2000"/>
                </a:pPr>
                <a:r>
                  <a:rPr lang="en-US" sz="2000" baseline="0" dirty="0" smtClean="0"/>
                  <a:t>System </a:t>
                </a:r>
                <a:r>
                  <a:rPr lang="en-US" sz="2000" baseline="0" dirty="0"/>
                  <a:t>Performance</a:t>
                </a:r>
                <a:endParaRPr lang="en-US" sz="20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764586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6408262593593856"/>
          <c:y val="0.12055943648537697"/>
          <c:w val="0.23332369791559512"/>
          <c:h val="0.87944047883568521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</c:chart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12/12/2011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820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b="1" dirty="0" smtClean="0"/>
              <a:t>Application-Aware </a:t>
            </a:r>
            <a:br>
              <a:rPr lang="en-US" b="1" dirty="0" smtClean="0"/>
            </a:br>
            <a:r>
              <a:rPr lang="en-US" b="1" dirty="0" smtClean="0"/>
              <a:t>Memory Channel Partitioning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356992"/>
            <a:ext cx="7272808" cy="3240360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Sai</a:t>
            </a:r>
            <a:r>
              <a:rPr lang="en-US" sz="2200" dirty="0" smtClean="0"/>
              <a:t> </a:t>
            </a:r>
            <a:r>
              <a:rPr lang="en-US" sz="2200" dirty="0" err="1" smtClean="0"/>
              <a:t>Prashanth</a:t>
            </a:r>
            <a:r>
              <a:rPr lang="en-US" sz="2200" dirty="0" smtClean="0"/>
              <a:t> </a:t>
            </a:r>
            <a:r>
              <a:rPr lang="en-US" sz="2200" dirty="0" err="1" smtClean="0"/>
              <a:t>Muralidhara</a:t>
            </a:r>
            <a:r>
              <a:rPr lang="pt-BR" b="1" kern="1200" baseline="30000" dirty="0" smtClean="0">
                <a:solidFill>
                  <a:srgbClr val="FF0000"/>
                </a:solidFill>
                <a:latin typeface="Perpetua"/>
              </a:rPr>
              <a:t> </a:t>
            </a:r>
            <a:r>
              <a:rPr lang="pt-BR" b="1" kern="1200" baseline="30000" dirty="0" smtClean="0">
                <a:latin typeface="Perpetua"/>
              </a:rPr>
              <a:t>§     </a:t>
            </a:r>
            <a:r>
              <a:rPr lang="en-US" sz="2200" dirty="0" err="1" smtClean="0">
                <a:solidFill>
                  <a:srgbClr val="0070C0"/>
                </a:solidFill>
              </a:rPr>
              <a:t>Lavanya</a:t>
            </a:r>
            <a:r>
              <a:rPr lang="en-US" sz="2200" dirty="0" smtClean="0">
                <a:solidFill>
                  <a:srgbClr val="0070C0"/>
                </a:solidFill>
              </a:rPr>
              <a:t> Subramanian</a:t>
            </a:r>
            <a:r>
              <a:rPr lang="pt-BR" kern="120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 </a:t>
            </a:r>
            <a:r>
              <a:rPr lang="pt-BR" b="1" kern="1200" baseline="30000" dirty="0" smtClean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†</a:t>
            </a:r>
            <a:endParaRPr lang="en-US" sz="2200" b="1" dirty="0" smtClean="0"/>
          </a:p>
          <a:p>
            <a:r>
              <a:rPr lang="en-US" sz="2200" dirty="0" err="1" smtClean="0"/>
              <a:t>Onur</a:t>
            </a:r>
            <a:r>
              <a:rPr lang="en-US" sz="2200" dirty="0" smtClean="0"/>
              <a:t> </a:t>
            </a:r>
            <a:r>
              <a:rPr lang="en-US" sz="2200" dirty="0" err="1" smtClean="0"/>
              <a:t>Mutlu</a:t>
            </a:r>
            <a:r>
              <a:rPr lang="pt-BR" b="1" kern="1200" baseline="30000" dirty="0" smtClean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 †     </a:t>
            </a:r>
            <a:r>
              <a:rPr lang="en-US" sz="2200" dirty="0" err="1" smtClean="0"/>
              <a:t>Mahmut</a:t>
            </a:r>
            <a:r>
              <a:rPr lang="en-US" sz="2200" dirty="0" smtClean="0"/>
              <a:t> </a:t>
            </a:r>
            <a:r>
              <a:rPr lang="en-US" sz="2200" dirty="0" err="1" smtClean="0"/>
              <a:t>Kandemir</a:t>
            </a:r>
            <a:r>
              <a:rPr lang="pt-BR" b="1" kern="1200" baseline="30000" dirty="0" smtClean="0">
                <a:solidFill>
                  <a:srgbClr val="FF0000"/>
                </a:solidFill>
                <a:latin typeface="Perpetua"/>
              </a:rPr>
              <a:t> </a:t>
            </a:r>
            <a:r>
              <a:rPr lang="pt-BR" b="1" kern="1200" baseline="30000" dirty="0" smtClean="0">
                <a:latin typeface="Perpetua"/>
              </a:rPr>
              <a:t>§</a:t>
            </a:r>
            <a:endParaRPr lang="en-US" sz="2200" dirty="0" smtClean="0"/>
          </a:p>
          <a:p>
            <a:r>
              <a:rPr lang="en-US" sz="2200" dirty="0" smtClean="0"/>
              <a:t>Thomas </a:t>
            </a:r>
            <a:r>
              <a:rPr lang="en-US" sz="2200" dirty="0" err="1" smtClean="0"/>
              <a:t>Moscibroda</a:t>
            </a:r>
            <a:r>
              <a:rPr lang="pt-BR" b="1" kern="1200" baseline="30000" dirty="0" smtClean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 ‡</a:t>
            </a:r>
          </a:p>
          <a:p>
            <a:endParaRPr lang="pt-BR" sz="2200" b="1" kern="1200" baseline="30000" dirty="0" smtClean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pt-BR" b="1" kern="1200" baseline="30000" dirty="0" smtClean="0">
                <a:solidFill>
                  <a:srgbClr val="000000"/>
                </a:solidFill>
                <a:latin typeface="Perpetua"/>
              </a:rPr>
              <a:t>§ </a:t>
            </a:r>
            <a:r>
              <a:rPr lang="en-US" sz="1600" b="1" kern="1200" dirty="0" smtClean="0">
                <a:solidFill>
                  <a:prstClr val="black"/>
                </a:solidFill>
              </a:rPr>
              <a:t>Pennsylvania State University    </a:t>
            </a:r>
            <a:r>
              <a:rPr lang="pt-BR" b="1" kern="1200" baseline="30000" dirty="0" smtClean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† </a:t>
            </a:r>
            <a:r>
              <a:rPr lang="en-US" sz="1600" b="1" kern="1200" dirty="0" smtClean="0">
                <a:solidFill>
                  <a:prstClr val="black"/>
                </a:solidFill>
              </a:rPr>
              <a:t>Carnegie Mellon University </a:t>
            </a:r>
          </a:p>
          <a:p>
            <a:pPr lvl="0">
              <a:buClr>
                <a:srgbClr val="CC9900"/>
              </a:buClr>
            </a:pPr>
            <a:r>
              <a:rPr lang="pt-BR" b="1" kern="1200" baseline="30000" dirty="0" smtClean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‡ </a:t>
            </a:r>
            <a:r>
              <a:rPr lang="en-US" sz="1600" b="1" kern="1200" dirty="0" smtClean="0">
                <a:solidFill>
                  <a:prstClr val="black"/>
                </a:solidFill>
              </a:rPr>
              <a:t>Microsoft Research</a:t>
            </a:r>
            <a:endParaRPr lang="en-US" sz="1600" kern="1200" dirty="0" smtClean="0">
              <a:solidFill>
                <a:prstClr val="black"/>
              </a:solidFill>
            </a:endParaRPr>
          </a:p>
          <a:p>
            <a:endParaRPr lang="en-US" sz="2200" dirty="0" smtClean="0"/>
          </a:p>
        </p:txBody>
      </p:sp>
      <p:pic>
        <p:nvPicPr>
          <p:cNvPr id="4" name="Picture 3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5414556"/>
            <a:ext cx="3786214" cy="1367244"/>
          </a:xfrm>
          <a:prstGeom prst="rect">
            <a:avLst/>
          </a:prstGeom>
        </p:spPr>
      </p:pic>
      <p:pic>
        <p:nvPicPr>
          <p:cNvPr id="5" name="Picture 4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56" y="5682268"/>
            <a:ext cx="2501587" cy="723810"/>
          </a:xfrm>
          <a:prstGeom prst="rect">
            <a:avLst/>
          </a:prstGeom>
        </p:spPr>
      </p:pic>
    </p:spTree>
  </p:cSld>
  <p:clrMapOvr>
    <a:masterClrMapping/>
  </p:clrMapOvr>
  <p:transition advTm="2166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35" name="Group 26"/>
          <p:cNvGrpSpPr/>
          <p:nvPr/>
        </p:nvGrpSpPr>
        <p:grpSpPr>
          <a:xfrm>
            <a:off x="467544" y="2132856"/>
            <a:ext cx="4104456" cy="2088232"/>
            <a:chOff x="179512" y="2132856"/>
            <a:chExt cx="4104456" cy="2088232"/>
          </a:xfrm>
        </p:grpSpPr>
        <p:cxnSp>
          <p:nvCxnSpPr>
            <p:cNvPr id="36" name="Straight Arrow Connector 35"/>
            <p:cNvCxnSpPr/>
            <p:nvPr/>
          </p:nvCxnSpPr>
          <p:spPr>
            <a:xfrm flipH="1">
              <a:off x="2951820" y="2132856"/>
              <a:ext cx="1332148" cy="86409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79512" y="2996952"/>
              <a:ext cx="3888432" cy="1224136"/>
            </a:xfrm>
            <a:prstGeom prst="rect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Previous Approach:</a:t>
              </a:r>
            </a:p>
            <a:p>
              <a:pPr algn="ctr"/>
              <a:r>
                <a:rPr lang="en-US" sz="24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Application-Aware Memory Request Scheduling</a:t>
              </a:r>
              <a:endPara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8" name="Group 27"/>
          <p:cNvGrpSpPr/>
          <p:nvPr/>
        </p:nvGrpSpPr>
        <p:grpSpPr>
          <a:xfrm>
            <a:off x="4608004" y="2132856"/>
            <a:ext cx="4068452" cy="2088232"/>
            <a:chOff x="4319972" y="2132856"/>
            <a:chExt cx="4068452" cy="2088232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4319972" y="2132856"/>
              <a:ext cx="1332148" cy="86409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4499992" y="2996952"/>
              <a:ext cx="3888432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Our First Approach: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Application-Aware Memory </a:t>
              </a:r>
              <a:r>
                <a:rPr lang="en-US" sz="2400" dirty="0" smtClean="0">
                  <a:solidFill>
                    <a:srgbClr val="FF0000"/>
                  </a:solidFill>
                </a:rPr>
                <a:t>Channel Partitioning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25"/>
          <p:cNvGrpSpPr/>
          <p:nvPr/>
        </p:nvGrpSpPr>
        <p:grpSpPr>
          <a:xfrm>
            <a:off x="2523280" y="4221088"/>
            <a:ext cx="4176464" cy="1898334"/>
            <a:chOff x="2235248" y="4221088"/>
            <a:chExt cx="4176464" cy="1898334"/>
          </a:xfrm>
        </p:grpSpPr>
        <p:grpSp>
          <p:nvGrpSpPr>
            <p:cNvPr id="42" name="Group 21"/>
            <p:cNvGrpSpPr/>
            <p:nvPr/>
          </p:nvGrpSpPr>
          <p:grpSpPr>
            <a:xfrm>
              <a:off x="2987824" y="4221088"/>
              <a:ext cx="2592288" cy="678552"/>
              <a:chOff x="2987824" y="4005064"/>
              <a:chExt cx="2592288" cy="678552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2987824" y="4005064"/>
                <a:ext cx="1306022" cy="67855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293846" y="4005064"/>
                <a:ext cx="1286266" cy="67855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 42"/>
            <p:cNvSpPr/>
            <p:nvPr/>
          </p:nvSpPr>
          <p:spPr>
            <a:xfrm>
              <a:off x="2235248" y="4895286"/>
              <a:ext cx="4176464" cy="1224136"/>
            </a:xfrm>
            <a:prstGeom prst="rect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Our Second Approach:</a:t>
              </a:r>
              <a:r>
                <a:rPr lang="en-US" sz="2400" dirty="0" smtClean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 Integrated Memory Partitioning and Scheduling</a:t>
              </a:r>
              <a:endPara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4788024" y="2996952"/>
            <a:ext cx="3888432" cy="12241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Our First Approach: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Application-Aware Memory </a:t>
            </a:r>
            <a:r>
              <a:rPr lang="en-US" sz="2400" dirty="0" smtClean="0">
                <a:solidFill>
                  <a:srgbClr val="FF0000"/>
                </a:solidFill>
              </a:rPr>
              <a:t>Channel Partitioning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11760" y="1052736"/>
            <a:ext cx="4392488" cy="10801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Goal: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Mitigate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Inter-Application Interference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73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 smtClean="0"/>
              <a:t>Observation: Modern Systems Have Multiple Channels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013176"/>
            <a:ext cx="8515672" cy="1235224"/>
          </a:xfrm>
        </p:spPr>
        <p:txBody>
          <a:bodyPr/>
          <a:lstStyle/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A new degree of freedom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Mapping data across multiple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2" name="Left-Right Arrow 21"/>
          <p:cNvSpPr/>
          <p:nvPr/>
        </p:nvSpPr>
        <p:spPr>
          <a:xfrm>
            <a:off x="4741115" y="1722128"/>
            <a:ext cx="1469306" cy="79187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tx1"/>
                </a:solidFill>
              </a:rPr>
              <a:t>Channel</a:t>
            </a:r>
            <a:r>
              <a:rPr lang="en-US" sz="1350" dirty="0" smtClean="0">
                <a:solidFill>
                  <a:schemeClr val="tx1"/>
                </a:solidFill>
              </a:rPr>
              <a:t> </a:t>
            </a:r>
            <a:r>
              <a:rPr lang="en-US" sz="1350" b="1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8951" y="1495880"/>
            <a:ext cx="979537" cy="13574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App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5616" y="3084200"/>
            <a:ext cx="979537" cy="13574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 App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2848827" y="1495880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2848827" y="3073035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4741115" y="3305869"/>
            <a:ext cx="1469306" cy="79187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tx1"/>
                </a:solidFill>
              </a:rPr>
              <a:t>Channel 1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6201896" y="1412776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9632" y="1207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55276" y="27939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1972945" y="1988840"/>
            <a:ext cx="1021646" cy="1911397"/>
            <a:chOff x="1972945" y="1988840"/>
            <a:chExt cx="1021646" cy="1911397"/>
          </a:xfrm>
          <a:noFill/>
        </p:grpSpPr>
        <p:grpSp>
          <p:nvGrpSpPr>
            <p:cNvPr id="41" name="Group 22"/>
            <p:cNvGrpSpPr/>
            <p:nvPr/>
          </p:nvGrpSpPr>
          <p:grpSpPr>
            <a:xfrm>
              <a:off x="1972945" y="1988840"/>
              <a:ext cx="1021646" cy="1482812"/>
              <a:chOff x="1972945" y="1988840"/>
              <a:chExt cx="1021646" cy="1482812"/>
            </a:xfrm>
            <a:grpFill/>
          </p:grpSpPr>
          <p:sp>
            <p:nvSpPr>
              <p:cNvPr id="43" name="Left-Right Arrow 42"/>
              <p:cNvSpPr/>
              <p:nvPr/>
            </p:nvSpPr>
            <p:spPr>
              <a:xfrm>
                <a:off x="2123727" y="1988840"/>
                <a:ext cx="733143" cy="346977"/>
              </a:xfrm>
              <a:prstGeom prst="leftRightArrow">
                <a:avLst>
                  <a:gd name="adj1" fmla="val 26352"/>
                  <a:gd name="adj2" fmla="val 4376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Quad Arrow 43"/>
              <p:cNvSpPr/>
              <p:nvPr/>
            </p:nvSpPr>
            <p:spPr>
              <a:xfrm rot="2688846">
                <a:off x="1972945" y="2456615"/>
                <a:ext cx="1021646" cy="1015037"/>
              </a:xfrm>
              <a:prstGeom prst="quadArrow">
                <a:avLst>
                  <a:gd name="adj1" fmla="val 7952"/>
                  <a:gd name="adj2" fmla="val 13530"/>
                  <a:gd name="adj3" fmla="val 225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Left-Right Arrow 41"/>
            <p:cNvSpPr/>
            <p:nvPr/>
          </p:nvSpPr>
          <p:spPr>
            <a:xfrm>
              <a:off x="2110665" y="3553260"/>
              <a:ext cx="733143" cy="346977"/>
            </a:xfrm>
            <a:prstGeom prst="leftRightArrow">
              <a:avLst>
                <a:gd name="adj1" fmla="val 26352"/>
                <a:gd name="adj2" fmla="val 43765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lowchart: Process 48"/>
          <p:cNvSpPr/>
          <p:nvPr/>
        </p:nvSpPr>
        <p:spPr>
          <a:xfrm>
            <a:off x="6202058" y="3007612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48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Mapping in Current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Left-Right Arrow 5"/>
          <p:cNvSpPr/>
          <p:nvPr/>
        </p:nvSpPr>
        <p:spPr>
          <a:xfrm>
            <a:off x="4741115" y="1722128"/>
            <a:ext cx="1469306" cy="79187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tx1"/>
                </a:solidFill>
              </a:rPr>
              <a:t>Channel</a:t>
            </a:r>
            <a:r>
              <a:rPr lang="en-US" sz="1350" dirty="0" smtClean="0">
                <a:solidFill>
                  <a:schemeClr val="tx1"/>
                </a:solidFill>
              </a:rPr>
              <a:t> </a:t>
            </a:r>
            <a:r>
              <a:rPr lang="en-US" sz="1350" b="1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8951" y="1495880"/>
            <a:ext cx="979537" cy="13574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App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15616" y="3084200"/>
            <a:ext cx="979537" cy="13574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 App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2848827" y="1495880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2848827" y="3073035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4741115" y="3305869"/>
            <a:ext cx="1469306" cy="79187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tx1"/>
                </a:solidFill>
              </a:rPr>
              <a:t>Channel 1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6201896" y="1412776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9632" y="1207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55276" y="27939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972945" y="1988840"/>
            <a:ext cx="1021646" cy="1911397"/>
            <a:chOff x="1972945" y="1988840"/>
            <a:chExt cx="1021646" cy="1911397"/>
          </a:xfrm>
          <a:noFill/>
        </p:grpSpPr>
        <p:grpSp>
          <p:nvGrpSpPr>
            <p:cNvPr id="39" name="Group 22"/>
            <p:cNvGrpSpPr/>
            <p:nvPr/>
          </p:nvGrpSpPr>
          <p:grpSpPr>
            <a:xfrm>
              <a:off x="1972945" y="1988840"/>
              <a:ext cx="1021646" cy="1482812"/>
              <a:chOff x="1972945" y="1988840"/>
              <a:chExt cx="1021646" cy="1482812"/>
            </a:xfrm>
            <a:grpFill/>
          </p:grpSpPr>
          <p:sp>
            <p:nvSpPr>
              <p:cNvPr id="48" name="Left-Right Arrow 47"/>
              <p:cNvSpPr/>
              <p:nvPr/>
            </p:nvSpPr>
            <p:spPr>
              <a:xfrm>
                <a:off x="2123727" y="1988840"/>
                <a:ext cx="733143" cy="346977"/>
              </a:xfrm>
              <a:prstGeom prst="leftRightArrow">
                <a:avLst>
                  <a:gd name="adj1" fmla="val 26352"/>
                  <a:gd name="adj2" fmla="val 4376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Quad Arrow 48"/>
              <p:cNvSpPr/>
              <p:nvPr/>
            </p:nvSpPr>
            <p:spPr>
              <a:xfrm rot="2688846">
                <a:off x="1972945" y="2456615"/>
                <a:ext cx="1021646" cy="1015037"/>
              </a:xfrm>
              <a:prstGeom prst="quadArrow">
                <a:avLst>
                  <a:gd name="adj1" fmla="val 7952"/>
                  <a:gd name="adj2" fmla="val 13530"/>
                  <a:gd name="adj3" fmla="val 225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Left-Right Arrow 46"/>
            <p:cNvSpPr/>
            <p:nvPr/>
          </p:nvSpPr>
          <p:spPr>
            <a:xfrm>
              <a:off x="2110665" y="3553260"/>
              <a:ext cx="733143" cy="346977"/>
            </a:xfrm>
            <a:prstGeom prst="leftRightArrow">
              <a:avLst>
                <a:gd name="adj1" fmla="val 26352"/>
                <a:gd name="adj2" fmla="val 43765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lowchart: Process 53"/>
          <p:cNvSpPr/>
          <p:nvPr/>
        </p:nvSpPr>
        <p:spPr>
          <a:xfrm>
            <a:off x="6215121" y="1693952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6215121" y="1556792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55"/>
          <p:cNvSpPr/>
          <p:nvPr/>
        </p:nvSpPr>
        <p:spPr>
          <a:xfrm>
            <a:off x="6215121" y="2486040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/>
          <p:cNvSpPr/>
          <p:nvPr/>
        </p:nvSpPr>
        <p:spPr>
          <a:xfrm>
            <a:off x="6215121" y="2348880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6202058" y="3007612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6215283" y="3144772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>
            <a:off x="6215283" y="3007612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215283" y="4074669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Process 61"/>
          <p:cNvSpPr/>
          <p:nvPr/>
        </p:nvSpPr>
        <p:spPr>
          <a:xfrm>
            <a:off x="6215283" y="3937509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251520" y="4509120"/>
            <a:ext cx="85689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lang="en-US" sz="2900" kern="0" dirty="0" smtClean="0"/>
          </a:p>
          <a:p>
            <a:pPr marL="342900" marR="0" lvl="0" indent="-34290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lang="en-US" sz="2900" kern="0" dirty="0" smtClean="0">
                <a:solidFill>
                  <a:schemeClr val="accent6">
                    <a:lumMod val="50000"/>
                  </a:schemeClr>
                </a:solidFill>
              </a:rPr>
              <a:t>Causes</a:t>
            </a:r>
            <a:r>
              <a:rPr lang="en-US" sz="2900" dirty="0" smtClean="0">
                <a:solidFill>
                  <a:schemeClr val="accent6">
                    <a:lumMod val="50000"/>
                  </a:schemeClr>
                </a:solidFill>
              </a:rPr>
              <a:t> interference between applications’ requests</a:t>
            </a:r>
            <a:endParaRPr lang="en-US" sz="29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6215121" y="2211557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6215121" y="3284984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6215121" y="1412776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6215121" y="4208025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8028384" y="1582918"/>
            <a:ext cx="1050301" cy="369332"/>
            <a:chOff x="8028384" y="1582918"/>
            <a:chExt cx="1050301" cy="369332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028384" y="1772816"/>
              <a:ext cx="2880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251101" y="1582918"/>
              <a:ext cx="82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Page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ransition advTm="183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Partitioning Channels Between Applications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Left-Right Arrow 5"/>
          <p:cNvSpPr/>
          <p:nvPr/>
        </p:nvSpPr>
        <p:spPr>
          <a:xfrm>
            <a:off x="4741115" y="1722128"/>
            <a:ext cx="1469306" cy="79187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tx1"/>
                </a:solidFill>
              </a:rPr>
              <a:t>Channel</a:t>
            </a:r>
            <a:r>
              <a:rPr lang="en-US" sz="1350" dirty="0" smtClean="0">
                <a:solidFill>
                  <a:schemeClr val="tx1"/>
                </a:solidFill>
              </a:rPr>
              <a:t> </a:t>
            </a:r>
            <a:r>
              <a:rPr lang="en-US" sz="1350" b="1" dirty="0" smtClean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8951" y="1495880"/>
            <a:ext cx="979537" cy="13574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App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15616" y="3084200"/>
            <a:ext cx="979537" cy="13574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 App</a:t>
            </a:r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2848827" y="1495880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2848827" y="3073035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>
            <a:off x="4741115" y="3305869"/>
            <a:ext cx="1469306" cy="79187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 smtClean="0">
                <a:solidFill>
                  <a:schemeClr val="tx1"/>
                </a:solidFill>
              </a:rPr>
              <a:t>Channel 1</a:t>
            </a:r>
            <a:endParaRPr lang="en-US" sz="1350" b="1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6201896" y="1412776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9632" y="120721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55276" y="279399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</a:t>
            </a:r>
            <a:endParaRPr lang="en-US" dirty="0"/>
          </a:p>
        </p:txBody>
      </p:sp>
      <p:grpSp>
        <p:nvGrpSpPr>
          <p:cNvPr id="3" name="Group 37"/>
          <p:cNvGrpSpPr/>
          <p:nvPr/>
        </p:nvGrpSpPr>
        <p:grpSpPr>
          <a:xfrm>
            <a:off x="1972945" y="1988840"/>
            <a:ext cx="1021646" cy="1911397"/>
            <a:chOff x="1972945" y="1988840"/>
            <a:chExt cx="1021646" cy="1911397"/>
          </a:xfrm>
          <a:noFill/>
        </p:grpSpPr>
        <p:grpSp>
          <p:nvGrpSpPr>
            <p:cNvPr id="5" name="Group 22"/>
            <p:cNvGrpSpPr/>
            <p:nvPr/>
          </p:nvGrpSpPr>
          <p:grpSpPr>
            <a:xfrm>
              <a:off x="1972945" y="1988840"/>
              <a:ext cx="1021646" cy="1482812"/>
              <a:chOff x="1972945" y="1988840"/>
              <a:chExt cx="1021646" cy="1482812"/>
            </a:xfrm>
            <a:grpFill/>
          </p:grpSpPr>
          <p:sp>
            <p:nvSpPr>
              <p:cNvPr id="48" name="Left-Right Arrow 47"/>
              <p:cNvSpPr/>
              <p:nvPr/>
            </p:nvSpPr>
            <p:spPr>
              <a:xfrm>
                <a:off x="2123727" y="1988840"/>
                <a:ext cx="733143" cy="346977"/>
              </a:xfrm>
              <a:prstGeom prst="leftRightArrow">
                <a:avLst>
                  <a:gd name="adj1" fmla="val 26352"/>
                  <a:gd name="adj2" fmla="val 43765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Quad Arrow 48"/>
              <p:cNvSpPr/>
              <p:nvPr/>
            </p:nvSpPr>
            <p:spPr>
              <a:xfrm rot="2688846">
                <a:off x="1972945" y="2456615"/>
                <a:ext cx="1021646" cy="1015037"/>
              </a:xfrm>
              <a:prstGeom prst="quadArrow">
                <a:avLst>
                  <a:gd name="adj1" fmla="val 7952"/>
                  <a:gd name="adj2" fmla="val 13530"/>
                  <a:gd name="adj3" fmla="val 225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Left-Right Arrow 46"/>
            <p:cNvSpPr/>
            <p:nvPr/>
          </p:nvSpPr>
          <p:spPr>
            <a:xfrm>
              <a:off x="2110665" y="3553260"/>
              <a:ext cx="733143" cy="346977"/>
            </a:xfrm>
            <a:prstGeom prst="leftRightArrow">
              <a:avLst>
                <a:gd name="adj1" fmla="val 26352"/>
                <a:gd name="adj2" fmla="val 43765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lowchart: Process 53"/>
          <p:cNvSpPr/>
          <p:nvPr/>
        </p:nvSpPr>
        <p:spPr>
          <a:xfrm>
            <a:off x="6215121" y="1693952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6215121" y="1556792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ocess 55"/>
          <p:cNvSpPr/>
          <p:nvPr/>
        </p:nvSpPr>
        <p:spPr>
          <a:xfrm>
            <a:off x="6215121" y="2486040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/>
          <p:cNvSpPr/>
          <p:nvPr/>
        </p:nvSpPr>
        <p:spPr>
          <a:xfrm>
            <a:off x="6215121" y="2348880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6202058" y="3007612"/>
            <a:ext cx="1892288" cy="13574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6215283" y="3144772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>
            <a:off x="6215283" y="3007612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215283" y="4087732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Process 61"/>
          <p:cNvSpPr/>
          <p:nvPr/>
        </p:nvSpPr>
        <p:spPr>
          <a:xfrm>
            <a:off x="6215283" y="3950572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251520" y="4509120"/>
            <a:ext cx="8587680" cy="253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6215121" y="2211557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6215121" y="3802103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215121" y="1412776"/>
            <a:ext cx="1872208" cy="144016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6215121" y="4221088"/>
            <a:ext cx="1872208" cy="144016"/>
          </a:xfrm>
          <a:prstGeom prst="flowChartProcess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40"/>
          <p:cNvGrpSpPr/>
          <p:nvPr/>
        </p:nvGrpSpPr>
        <p:grpSpPr>
          <a:xfrm>
            <a:off x="8028384" y="1582918"/>
            <a:ext cx="1050301" cy="369332"/>
            <a:chOff x="8028384" y="1582918"/>
            <a:chExt cx="1050301" cy="369332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028384" y="1772816"/>
              <a:ext cx="2880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251101" y="1582918"/>
              <a:ext cx="82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Page</a:t>
              </a:r>
              <a:endParaRPr lang="en-US" dirty="0"/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79512" y="4509120"/>
            <a:ext cx="87129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lang="en-US" sz="2800" kern="0" dirty="0" smtClean="0">
              <a:solidFill>
                <a:srgbClr val="0070C0"/>
              </a:solidFill>
            </a:endParaRPr>
          </a:p>
          <a:p>
            <a:pPr marL="342900" marR="0" lvl="0" indent="-342900" algn="ctr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lang="en-US" sz="2800" kern="0" dirty="0" smtClean="0">
                <a:solidFill>
                  <a:schemeClr val="accent6">
                    <a:lumMod val="50000"/>
                  </a:schemeClr>
                </a:solidFill>
              </a:rPr>
              <a:t>Eliminates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interference between applications’ requests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92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28" grpId="0" animBg="1"/>
      <p:bldP spid="32" grpId="0" animBg="1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Overview: Memory Channel Partitioning (MCP) 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9204"/>
            <a:ext cx="8610600" cy="5339680"/>
          </a:xfrm>
        </p:spPr>
        <p:txBody>
          <a:bodyPr/>
          <a:lstStyle/>
          <a:p>
            <a:r>
              <a:rPr lang="en-US" sz="2800" dirty="0" smtClean="0"/>
              <a:t>Goal</a:t>
            </a:r>
          </a:p>
          <a:p>
            <a:pPr lvl="1"/>
            <a:r>
              <a:rPr lang="en-US" sz="2400" dirty="0" smtClean="0"/>
              <a:t>Eliminate harmful interference between applications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800" dirty="0" smtClean="0"/>
              <a:t>Basic Idea</a:t>
            </a:r>
          </a:p>
          <a:p>
            <a:pPr lvl="1"/>
            <a:r>
              <a:rPr lang="en-US" sz="2400" dirty="0" smtClean="0"/>
              <a:t>Map the data of </a:t>
            </a:r>
            <a:r>
              <a:rPr lang="en-US" sz="2400" dirty="0" smtClean="0">
                <a:solidFill>
                  <a:srgbClr val="FF0000"/>
                </a:solidFill>
              </a:rPr>
              <a:t>badly-interfering applications </a:t>
            </a:r>
            <a:r>
              <a:rPr lang="en-US" sz="2400" dirty="0" smtClean="0"/>
              <a:t>to different channels</a:t>
            </a:r>
          </a:p>
          <a:p>
            <a:pPr lvl="1">
              <a:buNone/>
            </a:pPr>
            <a:endParaRPr lang="en-US" sz="2600" dirty="0" smtClean="0"/>
          </a:p>
          <a:p>
            <a:r>
              <a:rPr lang="en-US" sz="2800" dirty="0" smtClean="0"/>
              <a:t>Key Principles</a:t>
            </a:r>
          </a:p>
          <a:p>
            <a:pPr lvl="1"/>
            <a:r>
              <a:rPr lang="en-US" sz="2400" dirty="0" smtClean="0"/>
              <a:t>Separate </a:t>
            </a:r>
            <a:r>
              <a:rPr lang="en-US" sz="2400" dirty="0" smtClean="0">
                <a:solidFill>
                  <a:srgbClr val="FF0000"/>
                </a:solidFill>
              </a:rPr>
              <a:t>low and high memory-intensity applications</a:t>
            </a:r>
          </a:p>
          <a:p>
            <a:pPr lvl="1"/>
            <a:r>
              <a:rPr lang="en-US" sz="2400" dirty="0" smtClean="0"/>
              <a:t>Separate </a:t>
            </a:r>
            <a:r>
              <a:rPr lang="en-US" sz="2400" dirty="0" smtClean="0">
                <a:solidFill>
                  <a:srgbClr val="0070C0"/>
                </a:solidFill>
              </a:rPr>
              <a:t>low and high row-buffer locality applications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 advTm="369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Key Insight 1: Separate by Memory Intensity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591872" cy="792088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High memory-intensity applications interfere with low memory-intensity applications in shared memory channels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2723342" y="2439291"/>
            <a:ext cx="231883" cy="199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76187" y="2439291"/>
            <a:ext cx="231883" cy="199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367408" y="2439291"/>
            <a:ext cx="231883" cy="199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02599" y="3947328"/>
            <a:ext cx="231883" cy="199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81059" y="3947328"/>
            <a:ext cx="231883" cy="199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052448" y="3947328"/>
            <a:ext cx="231883" cy="199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34767" y="2439291"/>
            <a:ext cx="231883" cy="199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29469" y="2863076"/>
            <a:ext cx="231883" cy="1994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05292" y="2439291"/>
            <a:ext cx="231883" cy="1994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6300192" y="3717032"/>
            <a:ext cx="100811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67544" y="5327334"/>
            <a:ext cx="813690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0" dirty="0" smtClean="0">
                <a:solidFill>
                  <a:srgbClr val="FF0000"/>
                </a:solidFill>
              </a:rPr>
              <a:t>Map data of low and high memory-intensity applications </a:t>
            </a:r>
          </a:p>
          <a:p>
            <a:pPr algn="ctr"/>
            <a:r>
              <a:rPr lang="en-US" sz="2400" kern="0" dirty="0" smtClean="0">
                <a:solidFill>
                  <a:srgbClr val="FF0000"/>
                </a:solidFill>
              </a:rPr>
              <a:t>to different channels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940152" y="3068960"/>
            <a:ext cx="36004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160512" y="1668556"/>
            <a:ext cx="4125504" cy="3344620"/>
            <a:chOff x="160512" y="1668556"/>
            <a:chExt cx="4125504" cy="3344620"/>
          </a:xfrm>
        </p:grpSpPr>
        <p:grpSp>
          <p:nvGrpSpPr>
            <p:cNvPr id="102" name="Group 101"/>
            <p:cNvGrpSpPr/>
            <p:nvPr/>
          </p:nvGrpSpPr>
          <p:grpSpPr>
            <a:xfrm>
              <a:off x="160512" y="1668556"/>
              <a:ext cx="4125504" cy="3344620"/>
              <a:chOff x="160512" y="1668556"/>
              <a:chExt cx="4125504" cy="3344620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160512" y="1668556"/>
                <a:ext cx="4125504" cy="3344620"/>
                <a:chOff x="160512" y="1668556"/>
                <a:chExt cx="4125504" cy="3344620"/>
              </a:xfrm>
            </p:grpSpPr>
            <p:sp>
              <p:nvSpPr>
                <p:cNvPr id="127" name="TextBox 126"/>
                <p:cNvSpPr txBox="1"/>
                <p:nvPr/>
              </p:nvSpPr>
              <p:spPr>
                <a:xfrm>
                  <a:off x="2673288" y="2015344"/>
                  <a:ext cx="288032" cy="33855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1</a:t>
                  </a:r>
                  <a:endParaRPr lang="en-US" sz="16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339752" y="2004917"/>
                  <a:ext cx="288032" cy="33855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2</a:t>
                  </a:r>
                  <a:endParaRPr lang="en-US" sz="16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2011625" y="2015344"/>
                  <a:ext cx="288032" cy="33855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3</a:t>
                  </a:r>
                  <a:endParaRPr lang="en-US" sz="16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1670585" y="2021092"/>
                  <a:ext cx="288032" cy="33855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4</a:t>
                  </a:r>
                  <a:endParaRPr lang="en-US" sz="16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1331640" y="2016563"/>
                  <a:ext cx="288032" cy="33855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5</a:t>
                  </a:r>
                  <a:endParaRPr lang="en-US" sz="1600" dirty="0"/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160512" y="1668556"/>
                  <a:ext cx="4125504" cy="3344620"/>
                  <a:chOff x="160512" y="1668556"/>
                  <a:chExt cx="4125504" cy="3344620"/>
                </a:xfrm>
              </p:grpSpPr>
              <p:grpSp>
                <p:nvGrpSpPr>
                  <p:cNvPr id="94" name="Group 93"/>
                  <p:cNvGrpSpPr/>
                  <p:nvPr/>
                </p:nvGrpSpPr>
                <p:grpSpPr>
                  <a:xfrm>
                    <a:off x="3002058" y="1835532"/>
                    <a:ext cx="1283958" cy="2817604"/>
                    <a:chOff x="3002058" y="1835532"/>
                    <a:chExt cx="1283958" cy="2817604"/>
                  </a:xfrm>
                </p:grpSpPr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3002058" y="2173416"/>
                      <a:ext cx="1283958" cy="99703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067587" y="1835532"/>
                      <a:ext cx="12163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Channel 0</a:t>
                      </a:r>
                      <a:endParaRPr lang="en-US" dirty="0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3069635" y="2705167"/>
                      <a:ext cx="1148805" cy="39881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067587" y="4283804"/>
                      <a:ext cx="12163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Channel 1</a:t>
                      </a:r>
                      <a:endParaRPr lang="en-US" dirty="0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069635" y="2239885"/>
                      <a:ext cx="1148805" cy="39881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Bank 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611560" y="4643844"/>
                    <a:ext cx="34563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smtClean="0"/>
                      <a:t>Conventional Page Mapping</a:t>
                    </a:r>
                    <a:endParaRPr lang="en-US" b="1" dirty="0"/>
                  </a:p>
                </p:txBody>
              </p:sp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160512" y="1668556"/>
                    <a:ext cx="2827312" cy="2764803"/>
                    <a:chOff x="160512" y="1668556"/>
                    <a:chExt cx="2827312" cy="2764803"/>
                  </a:xfrm>
                </p:grpSpPr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160512" y="2439291"/>
                      <a:ext cx="1013651" cy="531751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Red App</a:t>
                      </a:r>
                      <a:endParaRPr lang="en-US" dirty="0"/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160512" y="3569263"/>
                      <a:ext cx="1013651" cy="531751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Blue App</a:t>
                      </a:r>
                      <a:endParaRPr lang="en-US" dirty="0"/>
                    </a:p>
                  </p:txBody>
                </p: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2664174" y="2106947"/>
                      <a:ext cx="0" cy="2326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>
                      <a:off x="2326291" y="2106947"/>
                      <a:ext cx="0" cy="2326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>
                      <a:off x="1988407" y="2106947"/>
                      <a:ext cx="0" cy="2326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>
                      <a:off x="1650523" y="2106947"/>
                      <a:ext cx="0" cy="2326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>
                      <a:off x="1312640" y="2106947"/>
                      <a:ext cx="0" cy="2326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Arrow Connector 124"/>
                    <p:cNvCxnSpPr/>
                    <p:nvPr/>
                  </p:nvCxnSpPr>
                  <p:spPr>
                    <a:xfrm flipH="1">
                      <a:off x="1187624" y="1988840"/>
                      <a:ext cx="1800200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6" name="TextBox 125"/>
                    <p:cNvSpPr txBox="1"/>
                    <p:nvPr/>
                  </p:nvSpPr>
                  <p:spPr>
                    <a:xfrm>
                      <a:off x="1443404" y="1668556"/>
                      <a:ext cx="1368152" cy="36933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Time Units</a:t>
                      </a:r>
                      <a:endParaRPr lang="en-US" dirty="0"/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317158" y="2139549"/>
                      <a:ext cx="6480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Core</a:t>
                      </a:r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72" name="TextBox 71"/>
              <p:cNvSpPr txBox="1"/>
              <p:nvPr/>
            </p:nvSpPr>
            <p:spPr>
              <a:xfrm>
                <a:off x="323528" y="3275692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Core</a:t>
                </a:r>
                <a:endParaRPr lang="en-US" dirty="0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000887" y="3296062"/>
              <a:ext cx="1283958" cy="997034"/>
              <a:chOff x="3000887" y="3296062"/>
              <a:chExt cx="1283958" cy="997034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000887" y="3296062"/>
                <a:ext cx="1283958" cy="9970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68464" y="3827813"/>
                <a:ext cx="1148805" cy="3988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68464" y="3362531"/>
                <a:ext cx="1148805" cy="3988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4804312" y="1632992"/>
            <a:ext cx="4160176" cy="3410664"/>
            <a:chOff x="4804312" y="1632992"/>
            <a:chExt cx="4160176" cy="3410664"/>
          </a:xfrm>
        </p:grpSpPr>
        <p:grpSp>
          <p:nvGrpSpPr>
            <p:cNvPr id="12" name="Group 93"/>
            <p:cNvGrpSpPr/>
            <p:nvPr/>
          </p:nvGrpSpPr>
          <p:grpSpPr>
            <a:xfrm>
              <a:off x="4804312" y="1632992"/>
              <a:ext cx="4160176" cy="3410664"/>
              <a:chOff x="4804312" y="1632992"/>
              <a:chExt cx="4160176" cy="3410664"/>
            </a:xfrm>
          </p:grpSpPr>
          <p:grpSp>
            <p:nvGrpSpPr>
              <p:cNvPr id="13" name="Group 90"/>
              <p:cNvGrpSpPr/>
              <p:nvPr/>
            </p:nvGrpSpPr>
            <p:grpSpPr>
              <a:xfrm>
                <a:off x="4804312" y="1632992"/>
                <a:ext cx="4160176" cy="3410664"/>
                <a:chOff x="4804312" y="1632992"/>
                <a:chExt cx="4160176" cy="3410664"/>
              </a:xfrm>
            </p:grpSpPr>
            <p:sp>
              <p:nvSpPr>
                <p:cNvPr id="122" name="TextBox 121"/>
                <p:cNvSpPr txBox="1"/>
                <p:nvPr/>
              </p:nvSpPr>
              <p:spPr>
                <a:xfrm>
                  <a:off x="4873764" y="4674324"/>
                  <a:ext cx="30243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Channel Partitioning</a:t>
                  </a:r>
                  <a:endParaRPr lang="en-US" b="1" dirty="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4804312" y="2403727"/>
                  <a:ext cx="1013651" cy="53175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Red App</a:t>
                  </a:r>
                  <a:endParaRPr lang="en-US" dirty="0"/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4804312" y="3533699"/>
                  <a:ext cx="1013651" cy="53175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Blue App</a:t>
                  </a:r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711387" y="1799968"/>
                  <a:ext cx="12163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Channel 0</a:t>
                  </a:r>
                  <a:endParaRPr lang="en-US" dirty="0"/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7307974" y="2071383"/>
                  <a:ext cx="0" cy="232641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6970091" y="2071383"/>
                  <a:ext cx="0" cy="232641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6632207" y="2071383"/>
                  <a:ext cx="0" cy="232641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6294323" y="2071383"/>
                  <a:ext cx="0" cy="232641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5956440" y="2071383"/>
                  <a:ext cx="0" cy="232641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/>
                <p:cNvSpPr/>
                <p:nvPr/>
              </p:nvSpPr>
              <p:spPr>
                <a:xfrm>
                  <a:off x="7367142" y="2403727"/>
                  <a:ext cx="231883" cy="19940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019987" y="2403727"/>
                  <a:ext cx="231883" cy="19940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6346488" y="2403727"/>
                  <a:ext cx="231883" cy="19940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6678567" y="2403727"/>
                  <a:ext cx="231883" cy="19940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7354932" y="3505200"/>
                  <a:ext cx="231883" cy="19940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Arrow Connector 122"/>
                <p:cNvCxnSpPr/>
                <p:nvPr/>
              </p:nvCxnSpPr>
              <p:spPr>
                <a:xfrm flipH="1">
                  <a:off x="5831424" y="1953276"/>
                  <a:ext cx="18002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/>
                <p:cNvSpPr txBox="1"/>
                <p:nvPr/>
              </p:nvSpPr>
              <p:spPr>
                <a:xfrm>
                  <a:off x="6087204" y="1632992"/>
                  <a:ext cx="1368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Time Units</a:t>
                  </a:r>
                  <a:endParaRPr lang="en-US" dirty="0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7317088" y="1979780"/>
                  <a:ext cx="2880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1</a:t>
                  </a:r>
                  <a:endParaRPr lang="en-US" sz="16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6983552" y="1969353"/>
                  <a:ext cx="2880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2</a:t>
                  </a:r>
                  <a:endParaRPr lang="en-US" sz="16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6655425" y="1979780"/>
                  <a:ext cx="2880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3</a:t>
                  </a:r>
                  <a:endParaRPr lang="en-US" sz="16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6314385" y="1985528"/>
                  <a:ext cx="2880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4</a:t>
                  </a:r>
                  <a:endParaRPr lang="en-US" sz="16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5975440" y="1980999"/>
                  <a:ext cx="2880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5</a:t>
                  </a:r>
                  <a:endParaRPr lang="en-US" sz="1600" dirty="0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366902" y="2828024"/>
                  <a:ext cx="231883" cy="19940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019747" y="2828024"/>
                  <a:ext cx="231883" cy="19940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6346248" y="2828024"/>
                  <a:ext cx="231883" cy="19940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678327" y="2828024"/>
                  <a:ext cx="231883" cy="199407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7748107" y="4257678"/>
                  <a:ext cx="12163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Channel 1</a:t>
                  </a:r>
                  <a:endParaRPr lang="en-US" dirty="0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4945103" y="2106730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945103" y="3252165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Core</a:t>
                </a:r>
                <a:endParaRPr lang="en-US" dirty="0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7680530" y="2132856"/>
              <a:ext cx="1283958" cy="997034"/>
              <a:chOff x="7680530" y="2132856"/>
              <a:chExt cx="1283958" cy="9970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7680530" y="2132856"/>
                <a:ext cx="1283958" cy="9970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748107" y="2664607"/>
                <a:ext cx="1148805" cy="3988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748107" y="2199325"/>
                <a:ext cx="1148805" cy="3988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674714" y="3272244"/>
              <a:ext cx="1283958" cy="997034"/>
              <a:chOff x="7674714" y="3272244"/>
              <a:chExt cx="1283958" cy="997034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7674714" y="3272244"/>
                <a:ext cx="1283958" cy="9970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742291" y="3803995"/>
                <a:ext cx="1148805" cy="3988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742291" y="3338713"/>
                <a:ext cx="1148805" cy="3988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4" name="TextBox 133"/>
          <p:cNvSpPr txBox="1"/>
          <p:nvPr/>
        </p:nvSpPr>
        <p:spPr>
          <a:xfrm>
            <a:off x="6012160" y="3843345"/>
            <a:ext cx="151216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Saved Cycles</a:t>
            </a:r>
            <a:endParaRPr lang="en-US" sz="16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580112" y="3180157"/>
            <a:ext cx="151216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Saved Cycles</a:t>
            </a:r>
            <a:endParaRPr lang="en-US" sz="1600" b="1" dirty="0"/>
          </a:p>
        </p:txBody>
      </p:sp>
      <p:sp>
        <p:nvSpPr>
          <p:cNvPr id="136" name="Rectangle 135"/>
          <p:cNvSpPr/>
          <p:nvPr/>
        </p:nvSpPr>
        <p:spPr>
          <a:xfrm>
            <a:off x="0" y="980728"/>
            <a:ext cx="9144000" cy="410445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919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4" grpId="0" animBg="1"/>
      <p:bldP spid="100" grpId="0" animBg="1"/>
      <p:bldP spid="134" grpId="0" animBg="1"/>
      <p:bldP spid="135" grpId="0" animBg="1"/>
      <p:bldP spid="1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Key Insight 2: Separate by Row-Buffer Locality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591872" cy="792088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High row-buffer locality applications interfere with low </a:t>
            </a:r>
          </a:p>
          <a:p>
            <a:pPr algn="ctr">
              <a:buNone/>
            </a:pPr>
            <a:r>
              <a:rPr lang="en-US" dirty="0" smtClean="0"/>
              <a:t>row-buffer locality applications in shared memory channels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pSp>
        <p:nvGrpSpPr>
          <p:cNvPr id="213" name="Group 212"/>
          <p:cNvGrpSpPr/>
          <p:nvPr/>
        </p:nvGrpSpPr>
        <p:grpSpPr>
          <a:xfrm>
            <a:off x="611560" y="836712"/>
            <a:ext cx="3816424" cy="5413663"/>
            <a:chOff x="611560" y="836712"/>
            <a:chExt cx="3816424" cy="5413663"/>
          </a:xfrm>
        </p:grpSpPr>
        <p:sp>
          <p:nvSpPr>
            <p:cNvPr id="156" name="TextBox 155"/>
            <p:cNvSpPr txBox="1"/>
            <p:nvPr/>
          </p:nvSpPr>
          <p:spPr>
            <a:xfrm>
              <a:off x="611560" y="5881043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Conventional Page Mapping</a:t>
              </a:r>
              <a:endParaRPr lang="en-US" b="1" dirty="0"/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1240336" y="836712"/>
              <a:ext cx="3187648" cy="2623555"/>
              <a:chOff x="1240336" y="836712"/>
              <a:chExt cx="3187648" cy="262355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65710" y="1219637"/>
                <a:ext cx="1262274" cy="9314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230133" y="903983"/>
                <a:ext cx="1195838" cy="345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Channel 0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232146" y="1716405"/>
                <a:ext cx="1129403" cy="372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213042" y="3115233"/>
                <a:ext cx="1195838" cy="345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Channel 1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32146" y="1281733"/>
                <a:ext cx="1129403" cy="372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726965" y="1400750"/>
                <a:ext cx="392703" cy="25189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R1</a:t>
                </a:r>
                <a:endParaRPr lang="en-US" sz="1400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726965" y="1825977"/>
                <a:ext cx="392703" cy="25189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R0</a:t>
                </a:r>
                <a:endParaRPr lang="en-US" sz="1400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231422" y="1828932"/>
                <a:ext cx="392703" cy="25189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R2</a:t>
                </a:r>
                <a:endParaRPr lang="en-US" sz="14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735879" y="1825977"/>
                <a:ext cx="392703" cy="25189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R3</a:t>
                </a:r>
                <a:endParaRPr lang="en-US" sz="1400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240336" y="1825977"/>
                <a:ext cx="392703" cy="25189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R0</a:t>
                </a:r>
                <a:endParaRPr lang="en-US" sz="1400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726965" y="2445650"/>
                <a:ext cx="392703" cy="25189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R4</a:t>
                </a:r>
                <a:endParaRPr lang="en-US" sz="14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240336" y="836712"/>
                <a:ext cx="1840589" cy="603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Request Buffer State</a:t>
                </a:r>
                <a:endParaRPr lang="en-US" dirty="0"/>
              </a:p>
            </p:txBody>
          </p:sp>
          <p:grpSp>
            <p:nvGrpSpPr>
              <p:cNvPr id="210" name="Group 209"/>
              <p:cNvGrpSpPr/>
              <p:nvPr/>
            </p:nvGrpSpPr>
            <p:grpSpPr>
              <a:xfrm>
                <a:off x="3165710" y="2244053"/>
                <a:ext cx="1262274" cy="931440"/>
                <a:chOff x="3165710" y="2244053"/>
                <a:chExt cx="1262274" cy="93144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3165710" y="2244053"/>
                  <a:ext cx="1262274" cy="9314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3232146" y="2740821"/>
                  <a:ext cx="1129403" cy="3725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Bank 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232146" y="2306149"/>
                  <a:ext cx="1129403" cy="3725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Bank 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15" name="Group 214"/>
          <p:cNvGrpSpPr/>
          <p:nvPr/>
        </p:nvGrpSpPr>
        <p:grpSpPr>
          <a:xfrm>
            <a:off x="107504" y="2931314"/>
            <a:ext cx="4307605" cy="3063848"/>
            <a:chOff x="107504" y="2931314"/>
            <a:chExt cx="4307605" cy="3063848"/>
          </a:xfrm>
        </p:grpSpPr>
        <p:sp>
          <p:nvSpPr>
            <p:cNvPr id="113" name="TextBox 112"/>
            <p:cNvSpPr txBox="1"/>
            <p:nvPr/>
          </p:nvSpPr>
          <p:spPr>
            <a:xfrm>
              <a:off x="3217782" y="5650128"/>
              <a:ext cx="1195838" cy="34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Channel 1</a:t>
              </a: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144903" y="3721696"/>
              <a:ext cx="1262274" cy="931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144903" y="4775690"/>
              <a:ext cx="1262274" cy="931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107504" y="2931314"/>
              <a:ext cx="4307605" cy="2775816"/>
              <a:chOff x="107504" y="2931314"/>
              <a:chExt cx="4307605" cy="2775816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07504" y="2931314"/>
                <a:ext cx="4307605" cy="2775816"/>
                <a:chOff x="107504" y="2931314"/>
                <a:chExt cx="4307605" cy="2775816"/>
              </a:xfrm>
            </p:grpSpPr>
            <p:sp>
              <p:nvSpPr>
                <p:cNvPr id="100" name="TextBox 99"/>
                <p:cNvSpPr txBox="1"/>
                <p:nvPr/>
              </p:nvSpPr>
              <p:spPr>
                <a:xfrm>
                  <a:off x="3219271" y="3409722"/>
                  <a:ext cx="1195838" cy="345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Channel 0</a:t>
                  </a:r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716104" y="4331717"/>
                  <a:ext cx="392703" cy="25189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R0</a:t>
                  </a:r>
                  <a:endParaRPr lang="en-US" sz="1400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2220561" y="4334672"/>
                  <a:ext cx="392703" cy="25189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R0</a:t>
                  </a:r>
                  <a:endParaRPr lang="en-US" sz="1400" dirty="0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1257332" y="3191184"/>
                  <a:ext cx="1840589" cy="345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Service Order</a:t>
                  </a:r>
                  <a:endParaRPr lang="en-US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2757055" y="3577647"/>
                  <a:ext cx="390691" cy="316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1</a:t>
                  </a:r>
                  <a:endParaRPr lang="en-US" sz="16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2256634" y="3585340"/>
                  <a:ext cx="390691" cy="316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2</a:t>
                  </a:r>
                  <a:endParaRPr lang="en-US" sz="16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1744355" y="3596308"/>
                  <a:ext cx="390691" cy="316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3</a:t>
                  </a:r>
                  <a:endParaRPr lang="en-US" sz="16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281764" y="3601678"/>
                  <a:ext cx="390691" cy="316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4</a:t>
                  </a:r>
                  <a:endParaRPr lang="en-US" sz="1600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772412" y="3596219"/>
                  <a:ext cx="390691" cy="316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5</a:t>
                  </a:r>
                  <a:endParaRPr lang="en-US" sz="1600" dirty="0"/>
                </a:p>
              </p:txBody>
            </p: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2658187" y="3594808"/>
                  <a:ext cx="0" cy="20853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2162644" y="3598724"/>
                  <a:ext cx="0" cy="20853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667100" y="3594808"/>
                  <a:ext cx="0" cy="20853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1171557" y="3609045"/>
                  <a:ext cx="0" cy="20853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244820" y="3596219"/>
                  <a:ext cx="390691" cy="316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6</a:t>
                  </a:r>
                  <a:endParaRPr lang="en-US" sz="1600" dirty="0"/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643965" y="3609045"/>
                  <a:ext cx="0" cy="20853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Rectangle 151"/>
                <p:cNvSpPr/>
                <p:nvPr/>
              </p:nvSpPr>
              <p:spPr>
                <a:xfrm>
                  <a:off x="1231488" y="4334785"/>
                  <a:ext cx="875371" cy="24882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R2</a:t>
                  </a:r>
                  <a:endParaRPr lang="en-US" sz="1400" dirty="0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223217" y="4334785"/>
                  <a:ext cx="875371" cy="24882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R3</a:t>
                  </a:r>
                  <a:endParaRPr lang="en-US" sz="1400" dirty="0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22574" y="4954458"/>
                  <a:ext cx="875371" cy="24882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R4</a:t>
                  </a:r>
                  <a:endParaRPr lang="en-US" sz="1400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26216" y="3918138"/>
                  <a:ext cx="875371" cy="24882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smtClean="0"/>
                    <a:t>R1</a:t>
                  </a:r>
                  <a:endParaRPr lang="en-US" sz="14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49331" y="2931314"/>
                  <a:ext cx="72008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Time units</a:t>
                  </a:r>
                  <a:endParaRPr lang="en-US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172819" y="3621740"/>
                  <a:ext cx="0" cy="20853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 flipH="1">
                  <a:off x="107504" y="3546890"/>
                  <a:ext cx="3046484" cy="14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3" name="Rectangle 142"/>
              <p:cNvSpPr/>
              <p:nvPr/>
            </p:nvSpPr>
            <p:spPr>
              <a:xfrm>
                <a:off x="3211339" y="4218464"/>
                <a:ext cx="1129403" cy="372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211339" y="3783792"/>
                <a:ext cx="1129403" cy="372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211339" y="5272458"/>
                <a:ext cx="1129403" cy="372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211339" y="4837786"/>
                <a:ext cx="1129403" cy="372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29" name="Straight Arrow Connector 128"/>
          <p:cNvCxnSpPr/>
          <p:nvPr/>
        </p:nvCxnSpPr>
        <p:spPr>
          <a:xfrm>
            <a:off x="4572000" y="5157192"/>
            <a:ext cx="1080120" cy="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>
            <a:off x="4554558" y="2938007"/>
            <a:ext cx="4322845" cy="3070218"/>
            <a:chOff x="4554558" y="2938007"/>
            <a:chExt cx="4322845" cy="3070218"/>
          </a:xfrm>
        </p:grpSpPr>
        <p:sp>
          <p:nvSpPr>
            <p:cNvPr id="184" name="TextBox 183"/>
            <p:cNvSpPr txBox="1"/>
            <p:nvPr/>
          </p:nvSpPr>
          <p:spPr>
            <a:xfrm>
              <a:off x="7625510" y="5663191"/>
              <a:ext cx="1195838" cy="34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Channel 1</a:t>
              </a:r>
              <a:endParaRPr lang="en-US" dirty="0"/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4554558" y="2938007"/>
              <a:ext cx="4322845" cy="2783892"/>
              <a:chOff x="4554558" y="2938007"/>
              <a:chExt cx="4322845" cy="2783892"/>
            </a:xfrm>
          </p:grpSpPr>
          <p:grpSp>
            <p:nvGrpSpPr>
              <p:cNvPr id="155" name="Group 154"/>
              <p:cNvGrpSpPr/>
              <p:nvPr/>
            </p:nvGrpSpPr>
            <p:grpSpPr>
              <a:xfrm>
                <a:off x="4554558" y="2938007"/>
                <a:ext cx="4322845" cy="2782186"/>
                <a:chOff x="4554558" y="2938007"/>
                <a:chExt cx="4322845" cy="2782186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4554558" y="2938007"/>
                  <a:ext cx="4322845" cy="2756428"/>
                  <a:chOff x="4499992" y="2938007"/>
                  <a:chExt cx="4322845" cy="2756428"/>
                </a:xfrm>
              </p:grpSpPr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7626999" y="3409722"/>
                    <a:ext cx="1195838" cy="3450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Channel 0</a:t>
                    </a:r>
                    <a:endParaRPr lang="en-US" dirty="0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7123832" y="4331717"/>
                    <a:ext cx="392703" cy="25189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R0</a:t>
                    </a:r>
                    <a:endParaRPr lang="en-US" sz="1400" dirty="0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6628289" y="4334672"/>
                    <a:ext cx="392703" cy="25189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R0</a:t>
                    </a:r>
                    <a:endParaRPr lang="en-US" sz="1400" dirty="0"/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5665060" y="3191184"/>
                    <a:ext cx="1840589" cy="3450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Service Order</a:t>
                    </a:r>
                    <a:endParaRPr lang="en-US" dirty="0"/>
                  </a:p>
                </p:txBody>
              </p:sp>
              <p:cxnSp>
                <p:nvCxnSpPr>
                  <p:cNvPr id="185" name="Straight Arrow Connector 184"/>
                  <p:cNvCxnSpPr/>
                  <p:nvPr/>
                </p:nvCxnSpPr>
                <p:spPr>
                  <a:xfrm flipH="1">
                    <a:off x="4499992" y="3571548"/>
                    <a:ext cx="3046484" cy="14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7164783" y="3596308"/>
                    <a:ext cx="390691" cy="3162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1</a:t>
                    </a:r>
                    <a:endParaRPr lang="en-US" sz="1600" dirty="0"/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664362" y="3604001"/>
                    <a:ext cx="390691" cy="3162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2</a:t>
                    </a:r>
                    <a:endParaRPr lang="en-US" sz="1600" dirty="0"/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6152083" y="3596308"/>
                    <a:ext cx="390691" cy="3162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3</a:t>
                    </a:r>
                    <a:endParaRPr lang="en-US" sz="1600" dirty="0"/>
                  </a:p>
                </p:txBody>
              </p:sp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5689492" y="3601678"/>
                    <a:ext cx="390691" cy="3162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4</a:t>
                    </a:r>
                    <a:endParaRPr lang="en-US" sz="1600" dirty="0"/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5180140" y="3596219"/>
                    <a:ext cx="390691" cy="3162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5</a:t>
                    </a:r>
                    <a:endParaRPr lang="en-US" sz="1600" dirty="0"/>
                  </a:p>
                </p:txBody>
              </p:sp>
              <p:cxnSp>
                <p:nvCxnSpPr>
                  <p:cNvPr id="191" name="Straight Connector 190"/>
                  <p:cNvCxnSpPr/>
                  <p:nvPr/>
                </p:nvCxnSpPr>
                <p:spPr>
                  <a:xfrm>
                    <a:off x="7065915" y="3594808"/>
                    <a:ext cx="0" cy="208539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>
                    <a:off x="6570372" y="3598724"/>
                    <a:ext cx="0" cy="208539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6074828" y="3594808"/>
                    <a:ext cx="0" cy="208539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>
                    <a:off x="5579285" y="3609045"/>
                    <a:ext cx="0" cy="208539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4652548" y="3596219"/>
                    <a:ext cx="390691" cy="3162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6</a:t>
                    </a:r>
                    <a:endParaRPr lang="en-US" sz="1600" dirty="0"/>
                  </a:p>
                </p:txBody>
              </p:sp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5051693" y="3609045"/>
                    <a:ext cx="0" cy="208539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6633717" y="5405733"/>
                    <a:ext cx="875371" cy="24882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R2</a:t>
                    </a:r>
                    <a:endParaRPr lang="en-US" sz="1400" dirty="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5653749" y="5405733"/>
                    <a:ext cx="875371" cy="24882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R3</a:t>
                    </a:r>
                    <a:endParaRPr lang="en-US" sz="1400" dirty="0"/>
                  </a:p>
                </p:txBody>
              </p:sp>
              <p:sp>
                <p:nvSpPr>
                  <p:cNvPr id="199" name="Rectangle 198"/>
                  <p:cNvSpPr/>
                  <p:nvPr/>
                </p:nvSpPr>
                <p:spPr>
                  <a:xfrm>
                    <a:off x="6630302" y="4954458"/>
                    <a:ext cx="875371" cy="24882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R4</a:t>
                    </a:r>
                    <a:endParaRPr lang="en-US" sz="1400" dirty="0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5652120" y="4952216"/>
                    <a:ext cx="875371" cy="24882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R1</a:t>
                    </a:r>
                    <a:endParaRPr lang="en-US" sz="1400" dirty="0"/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788024" y="2938007"/>
                    <a:ext cx="72008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Time units</a:t>
                    </a:r>
                    <a:endParaRPr lang="en-US" dirty="0"/>
                  </a:p>
                </p:txBody>
              </p:sp>
            </p:grp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572000" y="3634803"/>
                  <a:ext cx="0" cy="208539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3" name="Rectangle 202"/>
              <p:cNvSpPr/>
              <p:nvPr/>
            </p:nvSpPr>
            <p:spPr>
              <a:xfrm>
                <a:off x="7604080" y="3736788"/>
                <a:ext cx="1262274" cy="9314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7670516" y="4233556"/>
                <a:ext cx="1129403" cy="372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670516" y="3798884"/>
                <a:ext cx="1129403" cy="372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7604080" y="4790459"/>
                <a:ext cx="1262274" cy="9314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7670516" y="5287227"/>
                <a:ext cx="1129403" cy="372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7670516" y="4852555"/>
                <a:ext cx="1129403" cy="372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Bank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1" name="Group 220"/>
          <p:cNvGrpSpPr/>
          <p:nvPr/>
        </p:nvGrpSpPr>
        <p:grpSpPr>
          <a:xfrm>
            <a:off x="4788024" y="836712"/>
            <a:ext cx="4102443" cy="5413663"/>
            <a:chOff x="4788024" y="836712"/>
            <a:chExt cx="4102443" cy="5413663"/>
          </a:xfrm>
        </p:grpSpPr>
        <p:grpSp>
          <p:nvGrpSpPr>
            <p:cNvPr id="217" name="Group 216"/>
            <p:cNvGrpSpPr/>
            <p:nvPr/>
          </p:nvGrpSpPr>
          <p:grpSpPr>
            <a:xfrm>
              <a:off x="4788024" y="836712"/>
              <a:ext cx="4102443" cy="5413663"/>
              <a:chOff x="4788024" y="836712"/>
              <a:chExt cx="4102443" cy="5413663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7182750" y="1818698"/>
                <a:ext cx="392703" cy="25189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R0</a:t>
                </a:r>
                <a:endParaRPr lang="en-US" sz="1400" dirty="0"/>
              </a:p>
            </p:txBody>
          </p:sp>
          <p:grpSp>
            <p:nvGrpSpPr>
              <p:cNvPr id="216" name="Group 215"/>
              <p:cNvGrpSpPr/>
              <p:nvPr/>
            </p:nvGrpSpPr>
            <p:grpSpPr>
              <a:xfrm>
                <a:off x="4788024" y="836712"/>
                <a:ext cx="4102443" cy="5413663"/>
                <a:chOff x="4788024" y="836712"/>
                <a:chExt cx="4102443" cy="5413663"/>
              </a:xfrm>
            </p:grpSpPr>
            <p:grpSp>
              <p:nvGrpSpPr>
                <p:cNvPr id="7" name="Group 206"/>
                <p:cNvGrpSpPr/>
                <p:nvPr/>
              </p:nvGrpSpPr>
              <p:grpSpPr>
                <a:xfrm>
                  <a:off x="4788024" y="836712"/>
                  <a:ext cx="4102443" cy="5413663"/>
                  <a:chOff x="4731256" y="836712"/>
                  <a:chExt cx="4102443" cy="5413663"/>
                </a:xfrm>
              </p:grpSpPr>
              <p:grpSp>
                <p:nvGrpSpPr>
                  <p:cNvPr id="8" name="Group 204"/>
                  <p:cNvGrpSpPr/>
                  <p:nvPr/>
                </p:nvGrpSpPr>
                <p:grpSpPr>
                  <a:xfrm>
                    <a:off x="5648064" y="836712"/>
                    <a:ext cx="3185635" cy="2291193"/>
                    <a:chOff x="5648064" y="836712"/>
                    <a:chExt cx="3185635" cy="2291193"/>
                  </a:xfrm>
                </p:grpSpPr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7637861" y="903983"/>
                      <a:ext cx="1195838" cy="3450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 smtClean="0"/>
                        <a:t>Channel 0</a:t>
                      </a:r>
                      <a:endParaRPr lang="en-US" dirty="0"/>
                    </a:p>
                  </p:txBody>
                </p:sp>
                <p:sp>
                  <p:nvSpPr>
                    <p:cNvPr id="167" name="Rectangle 166"/>
                    <p:cNvSpPr/>
                    <p:nvPr/>
                  </p:nvSpPr>
                  <p:spPr>
                    <a:xfrm>
                      <a:off x="6644992" y="2441790"/>
                      <a:ext cx="392703" cy="25189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R1</a:t>
                      </a:r>
                      <a:endParaRPr lang="en-US" sz="1400" dirty="0"/>
                    </a:p>
                  </p:txBody>
                </p:sp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7131625" y="2876015"/>
                      <a:ext cx="392703" cy="25189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R2</a:t>
                      </a:r>
                      <a:endParaRPr lang="en-US" sz="1400" dirty="0"/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6651322" y="2873060"/>
                      <a:ext cx="392703" cy="25189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R3</a:t>
                      </a:r>
                      <a:endParaRPr lang="en-US" sz="1400" dirty="0"/>
                    </a:p>
                  </p:txBody>
                </p:sp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6633944" y="1820984"/>
                      <a:ext cx="392703" cy="251890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R0</a:t>
                      </a:r>
                      <a:endParaRPr lang="en-US" sz="1400" dirty="0"/>
                    </a:p>
                  </p:txBody>
                </p:sp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7134693" y="2445650"/>
                      <a:ext cx="392703" cy="251890"/>
                    </a:xfrm>
                    <a:prstGeom prst="rect">
                      <a:avLst/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/>
                        <a:t>R4</a:t>
                      </a:r>
                      <a:endParaRPr lang="en-US" sz="1400" dirty="0"/>
                    </a:p>
                  </p:txBody>
                </p:sp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5648064" y="836712"/>
                      <a:ext cx="1840589" cy="6038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Request Buffer State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4731256" y="5881043"/>
                    <a:ext cx="34563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/>
                      <a:t>Channel Partitioning</a:t>
                    </a:r>
                    <a:endParaRPr lang="en-US" b="1" dirty="0"/>
                  </a:p>
                </p:txBody>
              </p:sp>
            </p:grpSp>
            <p:sp>
              <p:nvSpPr>
                <p:cNvPr id="121" name="Rectangle 120"/>
                <p:cNvSpPr/>
                <p:nvPr/>
              </p:nvSpPr>
              <p:spPr>
                <a:xfrm>
                  <a:off x="7596336" y="1221172"/>
                  <a:ext cx="1262274" cy="9314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7662772" y="1717940"/>
                  <a:ext cx="1129403" cy="3725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Bank 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662772" y="1283268"/>
                  <a:ext cx="1129403" cy="3725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Bank 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609399" y="2261856"/>
                  <a:ext cx="1262274" cy="9314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675835" y="2758624"/>
                  <a:ext cx="1129403" cy="3725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Bank 1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7675835" y="2323952"/>
                  <a:ext cx="1129403" cy="3725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Bank 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0" name="TextBox 219"/>
            <p:cNvSpPr txBox="1"/>
            <p:nvPr/>
          </p:nvSpPr>
          <p:spPr>
            <a:xfrm>
              <a:off x="7668344" y="3127905"/>
              <a:ext cx="1195838" cy="345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Channel 1</a:t>
              </a:r>
              <a:endParaRPr lang="en-US" dirty="0"/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4689890" y="5288146"/>
            <a:ext cx="93610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Saved </a:t>
            </a:r>
          </a:p>
          <a:p>
            <a:r>
              <a:rPr lang="en-US" sz="1600" b="1" dirty="0" smtClean="0"/>
              <a:t>Cycles</a:t>
            </a:r>
            <a:endParaRPr lang="en-US" sz="1600" b="1" dirty="0"/>
          </a:p>
        </p:txBody>
      </p:sp>
      <p:sp>
        <p:nvSpPr>
          <p:cNvPr id="227" name="Rectangle 226"/>
          <p:cNvSpPr/>
          <p:nvPr/>
        </p:nvSpPr>
        <p:spPr>
          <a:xfrm>
            <a:off x="0" y="924745"/>
            <a:ext cx="9144000" cy="523045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467544" y="5327334"/>
            <a:ext cx="8136904" cy="864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0" dirty="0" smtClean="0">
                <a:solidFill>
                  <a:srgbClr val="FF0000"/>
                </a:solidFill>
              </a:rPr>
              <a:t>Map data of low and high row-buffer locality applications to different channels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9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7" grpId="0" animBg="1"/>
      <p:bldP spid="2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Memory Channel Partitioning (MCP) Mechanism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880" y="2060848"/>
            <a:ext cx="8610600" cy="5339680"/>
          </a:xfrm>
        </p:spPr>
        <p:txBody>
          <a:bodyPr/>
          <a:lstStyle/>
          <a:p>
            <a:pPr marL="514350" indent="-51435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1. </a:t>
            </a:r>
            <a:r>
              <a:rPr lang="en-US" sz="3000" dirty="0" smtClean="0">
                <a:solidFill>
                  <a:srgbClr val="0070C0"/>
                </a:solidFill>
              </a:rPr>
              <a:t>Profile</a:t>
            </a:r>
            <a:r>
              <a:rPr lang="en-US" sz="3000" dirty="0" smtClean="0"/>
              <a:t> applications</a:t>
            </a:r>
          </a:p>
          <a:p>
            <a:pPr marL="514350" indent="-51435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2. </a:t>
            </a:r>
            <a:r>
              <a:rPr lang="en-US" sz="3000" dirty="0" smtClean="0">
                <a:solidFill>
                  <a:srgbClr val="0070C0"/>
                </a:solidFill>
              </a:rPr>
              <a:t>Classify</a:t>
            </a:r>
            <a:r>
              <a:rPr lang="en-US" sz="3000" dirty="0" smtClean="0"/>
              <a:t> applications into groups</a:t>
            </a:r>
          </a:p>
          <a:p>
            <a:pPr marL="514350" indent="-51435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3. </a:t>
            </a:r>
            <a:r>
              <a:rPr lang="en-US" sz="3000" dirty="0" smtClean="0">
                <a:solidFill>
                  <a:srgbClr val="0070C0"/>
                </a:solidFill>
              </a:rPr>
              <a:t>Partition channels</a:t>
            </a:r>
            <a:r>
              <a:rPr lang="en-US" sz="3000" dirty="0" smtClean="0"/>
              <a:t> between application groups</a:t>
            </a:r>
          </a:p>
          <a:p>
            <a:pPr marL="514350" indent="-51435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4. </a:t>
            </a:r>
            <a:r>
              <a:rPr lang="en-US" sz="3000" dirty="0" smtClean="0">
                <a:solidFill>
                  <a:srgbClr val="0070C0"/>
                </a:solidFill>
              </a:rPr>
              <a:t>Assign a preferred channel</a:t>
            </a:r>
            <a:r>
              <a:rPr lang="en-US" sz="3000" dirty="0" smtClean="0"/>
              <a:t> to each application</a:t>
            </a:r>
          </a:p>
          <a:p>
            <a:pPr marL="514350" indent="-51435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5. </a:t>
            </a:r>
            <a:r>
              <a:rPr lang="en-US" sz="3000" dirty="0" smtClean="0">
                <a:solidFill>
                  <a:srgbClr val="0070C0"/>
                </a:solidFill>
              </a:rPr>
              <a:t>Allocate application pages</a:t>
            </a:r>
            <a:r>
              <a:rPr lang="en-US" sz="3000" dirty="0" smtClean="0"/>
              <a:t> to preferred 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5" name="Group 32"/>
          <p:cNvGrpSpPr/>
          <p:nvPr/>
        </p:nvGrpSpPr>
        <p:grpSpPr>
          <a:xfrm>
            <a:off x="281880" y="1340768"/>
            <a:ext cx="8538592" cy="1224136"/>
            <a:chOff x="827584" y="1340768"/>
            <a:chExt cx="7873144" cy="1224136"/>
          </a:xfrm>
        </p:grpSpPr>
        <p:sp>
          <p:nvSpPr>
            <p:cNvPr id="6" name="Flowchart: Process 5"/>
            <p:cNvSpPr/>
            <p:nvPr/>
          </p:nvSpPr>
          <p:spPr>
            <a:xfrm>
              <a:off x="827584" y="2060848"/>
              <a:ext cx="7873144" cy="50405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4764156" y="1628800"/>
              <a:ext cx="887964" cy="43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96136" y="1340768"/>
              <a:ext cx="1656184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Hardware</a:t>
              </a:r>
              <a:endParaRPr lang="en-US" sz="24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7646" y="2564904"/>
            <a:ext cx="8542826" cy="3527862"/>
            <a:chOff x="277646" y="2564904"/>
            <a:chExt cx="8542826" cy="3527862"/>
          </a:xfrm>
        </p:grpSpPr>
        <p:sp>
          <p:nvSpPr>
            <p:cNvPr id="9" name="Flowchart: Process 8"/>
            <p:cNvSpPr/>
            <p:nvPr/>
          </p:nvSpPr>
          <p:spPr>
            <a:xfrm>
              <a:off x="277646" y="2564904"/>
              <a:ext cx="8542826" cy="2304256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505617" y="4849597"/>
              <a:ext cx="956929" cy="592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18735" y="5261769"/>
              <a:ext cx="179616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System Software</a:t>
              </a:r>
              <a:endParaRPr lang="en-US" sz="2400" b="1" dirty="0"/>
            </a:p>
          </p:txBody>
        </p:sp>
      </p:grpSp>
    </p:spTree>
    <p:custDataLst>
      <p:tags r:id="rId1"/>
    </p:custDataLst>
  </p:cSld>
  <p:clrMapOvr>
    <a:masterClrMapping/>
  </p:clrMapOvr>
  <p:transition advTm="670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Profile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1520" y="1124744"/>
            <a:ext cx="849694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counters collect application memory access characteristics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sz="2800" kern="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 smtClean="0"/>
              <a:t>Memory access characteristics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Memory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intensity: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800" kern="0" dirty="0" smtClean="0"/>
              <a:t>	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Last level cache 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Misses Per Kilo Instruction (MPKI)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Row-buffer </a:t>
            </a:r>
            <a:r>
              <a:rPr lang="en-US" sz="2800" kern="0" dirty="0" smtClean="0">
                <a:solidFill>
                  <a:srgbClr val="FF0000"/>
                </a:solidFill>
              </a:rPr>
              <a:t>l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ocality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: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800" kern="0" dirty="0" smtClean="0"/>
              <a:t>	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Row-buffer Hit Rate (RBH)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</a:rPr>
              <a:t>- percentage of accesses that hit in the row buffer</a:t>
            </a:r>
            <a:endParaRPr kumimoji="0" 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36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Classify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Flowchart: Decision 5"/>
          <p:cNvSpPr/>
          <p:nvPr/>
        </p:nvSpPr>
        <p:spPr>
          <a:xfrm>
            <a:off x="2539892" y="1052736"/>
            <a:ext cx="2968212" cy="10801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Test MPKI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23998" y="1988840"/>
            <a:ext cx="1772138" cy="1008112"/>
            <a:chOff x="4023998" y="1988840"/>
            <a:chExt cx="1772138" cy="1008112"/>
          </a:xfrm>
        </p:grpSpPr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>
              <a:off x="4023998" y="2132856"/>
              <a:ext cx="908042" cy="3079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Process 13"/>
            <p:cNvSpPr/>
            <p:nvPr/>
          </p:nvSpPr>
          <p:spPr>
            <a:xfrm>
              <a:off x="4144188" y="2477450"/>
              <a:ext cx="1651948" cy="51950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High Intensity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50681" y="1988840"/>
              <a:ext cx="6533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67744" y="2001903"/>
            <a:ext cx="1756254" cy="988356"/>
            <a:chOff x="2267744" y="2001903"/>
            <a:chExt cx="1756254" cy="988356"/>
          </a:xfrm>
        </p:grpSpPr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3090542" y="2132856"/>
              <a:ext cx="933456" cy="3252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87824" y="2001903"/>
              <a:ext cx="6533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2267744" y="2486203"/>
              <a:ext cx="1584176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 Intensity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78817" y="3004937"/>
            <a:ext cx="2968212" cy="1314285"/>
            <a:chOff x="3478817" y="3004937"/>
            <a:chExt cx="2968212" cy="131428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4932040" y="3004937"/>
              <a:ext cx="0" cy="2518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Decision 31"/>
            <p:cNvSpPr/>
            <p:nvPr/>
          </p:nvSpPr>
          <p:spPr>
            <a:xfrm>
              <a:off x="3478817" y="3239102"/>
              <a:ext cx="2968212" cy="108012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Test RBH</a:t>
              </a:r>
              <a:endParaRPr lang="en-US" sz="2000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699792" y="4211796"/>
            <a:ext cx="2266642" cy="1580405"/>
            <a:chOff x="2699792" y="4211796"/>
            <a:chExt cx="2266642" cy="1580405"/>
          </a:xfrm>
        </p:grpSpPr>
        <p:grpSp>
          <p:nvGrpSpPr>
            <p:cNvPr id="39" name="Group 38"/>
            <p:cNvGrpSpPr/>
            <p:nvPr/>
          </p:nvGrpSpPr>
          <p:grpSpPr>
            <a:xfrm>
              <a:off x="2699792" y="4336564"/>
              <a:ext cx="2266642" cy="1455637"/>
              <a:chOff x="2699792" y="4336564"/>
              <a:chExt cx="2266642" cy="1455637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H="1">
                <a:off x="3995936" y="4336564"/>
                <a:ext cx="970498" cy="31570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lowchart: Process 33"/>
              <p:cNvSpPr/>
              <p:nvPr/>
            </p:nvSpPr>
            <p:spPr>
              <a:xfrm>
                <a:off x="2699792" y="4682744"/>
                <a:ext cx="1924460" cy="1109457"/>
              </a:xfrm>
              <a:prstGeom prst="flowChartProcess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High Intensity</a:t>
                </a:r>
              </a:p>
              <a:p>
                <a:pPr algn="ctr"/>
                <a:r>
                  <a:rPr lang="en-US" dirty="0" smtClean="0"/>
                  <a:t>Low Row-Buffer Locality</a:t>
                </a:r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990642" y="4211796"/>
              <a:ext cx="6533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966434" y="4211796"/>
            <a:ext cx="2197854" cy="1593468"/>
            <a:chOff x="4966434" y="4211796"/>
            <a:chExt cx="2197854" cy="1593468"/>
          </a:xfrm>
        </p:grpSpPr>
        <p:grpSp>
          <p:nvGrpSpPr>
            <p:cNvPr id="40" name="Group 39"/>
            <p:cNvGrpSpPr/>
            <p:nvPr/>
          </p:nvGrpSpPr>
          <p:grpSpPr>
            <a:xfrm>
              <a:off x="4966434" y="4336564"/>
              <a:ext cx="2197854" cy="1468700"/>
              <a:chOff x="4966434" y="4336564"/>
              <a:chExt cx="2197854" cy="1468700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>
                <a:off x="4966434" y="4336564"/>
                <a:ext cx="1021007" cy="3187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lowchart: Process 34"/>
              <p:cNvSpPr/>
              <p:nvPr/>
            </p:nvSpPr>
            <p:spPr>
              <a:xfrm>
                <a:off x="5292080" y="4672348"/>
                <a:ext cx="1872208" cy="1132916"/>
              </a:xfrm>
              <a:prstGeom prst="flowChartProcess">
                <a:avLst/>
              </a:prstGeom>
              <a:solidFill>
                <a:srgbClr val="8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High Intensity</a:t>
                </a:r>
              </a:p>
              <a:p>
                <a:pPr algn="ctr"/>
                <a:r>
                  <a:rPr lang="en-US" dirty="0" smtClean="0"/>
                  <a:t>High Row-Buffer Locality</a:t>
                </a:r>
                <a:endParaRPr lang="en-US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220072" y="4211796"/>
              <a:ext cx="6533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ransition advTm="483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Memory is a Bottleneck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" name="Content Placeholder 27"/>
          <p:cNvSpPr>
            <a:spLocks noGrp="1"/>
          </p:cNvSpPr>
          <p:nvPr>
            <p:ph idx="1"/>
          </p:nvPr>
        </p:nvSpPr>
        <p:spPr>
          <a:xfrm>
            <a:off x="251520" y="3717032"/>
            <a:ext cx="8712968" cy="2664296"/>
          </a:xfrm>
        </p:spPr>
        <p:txBody>
          <a:bodyPr/>
          <a:lstStyle/>
          <a:p>
            <a:r>
              <a:rPr lang="en-US" sz="3200" dirty="0" smtClean="0"/>
              <a:t>Main memory latency is long</a:t>
            </a:r>
          </a:p>
          <a:p>
            <a:r>
              <a:rPr lang="en-US" sz="3200" dirty="0" smtClean="0"/>
              <a:t>Core stalls, performance degrades</a:t>
            </a:r>
          </a:p>
          <a:p>
            <a:r>
              <a:rPr lang="en-US" sz="3200" dirty="0" smtClean="0"/>
              <a:t>Multiple applications share the main memory</a:t>
            </a:r>
          </a:p>
          <a:p>
            <a:endParaRPr lang="en-US" sz="32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732240" y="1268760"/>
            <a:ext cx="216024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7521" y="1757899"/>
            <a:ext cx="2160240" cy="936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75184" y="1196752"/>
            <a:ext cx="2168624" cy="2072992"/>
            <a:chOff x="1107232" y="1196752"/>
            <a:chExt cx="2168624" cy="2072992"/>
          </a:xfrm>
        </p:grpSpPr>
        <p:sp>
          <p:nvSpPr>
            <p:cNvPr id="14" name="Rectangle 13"/>
            <p:cNvSpPr/>
            <p:nvPr/>
          </p:nvSpPr>
          <p:spPr>
            <a:xfrm>
              <a:off x="1115616" y="1196752"/>
              <a:ext cx="2160240" cy="9277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07232" y="2342024"/>
              <a:ext cx="2160240" cy="9277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67544" y="980728"/>
            <a:ext cx="4824536" cy="252028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5856" y="1844824"/>
            <a:ext cx="1355089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2843808" y="2093667"/>
            <a:ext cx="432048" cy="25521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4644008" y="1831438"/>
            <a:ext cx="2088232" cy="79208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Channel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54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40" y="152400"/>
            <a:ext cx="8735888" cy="756320"/>
          </a:xfrm>
        </p:spPr>
        <p:txBody>
          <a:bodyPr/>
          <a:lstStyle/>
          <a:p>
            <a:r>
              <a:rPr lang="en-US" sz="3700" dirty="0" smtClean="0"/>
              <a:t>3. Partition Channels Among Groups: Step 1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9" name="Flowchart: Process 8"/>
          <p:cNvSpPr/>
          <p:nvPr/>
        </p:nvSpPr>
        <p:spPr>
          <a:xfrm>
            <a:off x="6012160" y="1124744"/>
            <a:ext cx="1440160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Channel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21229203">
            <a:off x="2751441" y="1639507"/>
            <a:ext cx="2900679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407734">
            <a:off x="2862798" y="4223139"/>
            <a:ext cx="275661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>
            <a:off x="5678409" y="1124744"/>
            <a:ext cx="261743" cy="151216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15816" y="257767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number of channels proportional to number of applications in group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88224" y="3356992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Left Brace 20"/>
          <p:cNvSpPr/>
          <p:nvPr/>
        </p:nvSpPr>
        <p:spPr>
          <a:xfrm>
            <a:off x="5687117" y="2708920"/>
            <a:ext cx="253035" cy="3168352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775332" y="3068960"/>
            <a:ext cx="1924460" cy="1109457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Intensity</a:t>
            </a:r>
          </a:p>
          <a:p>
            <a:pPr algn="ctr"/>
            <a:r>
              <a:rPr lang="en-US" dirty="0" smtClean="0"/>
              <a:t>Low Row-Buffer Locality</a:t>
            </a:r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971600" y="1700808"/>
            <a:ext cx="1584176" cy="504056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Intensity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79512" y="2492896"/>
            <a:ext cx="3024336" cy="374441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>
            <a:off x="6012160" y="1916832"/>
            <a:ext cx="1440160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Channel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6012160" y="4437112"/>
            <a:ext cx="1440160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Channel N-1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6012160" y="5229200"/>
            <a:ext cx="1440160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Channel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6012160" y="2735046"/>
            <a:ext cx="1440160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Channel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775332" y="4528553"/>
            <a:ext cx="1924460" cy="1109457"/>
          </a:xfrm>
          <a:prstGeom prst="flowChartProcess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Intensity</a:t>
            </a:r>
          </a:p>
          <a:p>
            <a:pPr algn="ctr"/>
            <a:r>
              <a:rPr lang="en-US" dirty="0" smtClean="0"/>
              <a:t>High Row-Buffer Locality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83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1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40" y="152400"/>
            <a:ext cx="8735888" cy="756320"/>
          </a:xfrm>
        </p:spPr>
        <p:txBody>
          <a:bodyPr/>
          <a:lstStyle/>
          <a:p>
            <a:r>
              <a:rPr lang="en-US" sz="3700" dirty="0" smtClean="0"/>
              <a:t>3. Partition Channels Among Groups: Step 2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5" name="Flowchart: Process 24"/>
          <p:cNvSpPr/>
          <p:nvPr/>
        </p:nvSpPr>
        <p:spPr>
          <a:xfrm>
            <a:off x="6012160" y="1124744"/>
            <a:ext cx="1440160" cy="648072"/>
          </a:xfrm>
          <a:prstGeom prst="flowChartProcess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1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21229203">
            <a:off x="2751441" y="1639507"/>
            <a:ext cx="2900679" cy="484632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31666">
            <a:off x="2789318" y="4823178"/>
            <a:ext cx="275661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>
            <a:off x="5678409" y="1124744"/>
            <a:ext cx="261743" cy="1440160"/>
          </a:xfrm>
          <a:prstGeom prst="leftBrac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5687117" y="2636912"/>
            <a:ext cx="253035" cy="158417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775332" y="3068960"/>
            <a:ext cx="1924460" cy="1109457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Intensity</a:t>
            </a:r>
          </a:p>
          <a:p>
            <a:pPr algn="ctr"/>
            <a:r>
              <a:rPr lang="en-US" dirty="0" smtClean="0"/>
              <a:t>Low Row-Buffer Locality</a:t>
            </a:r>
            <a:endParaRPr lang="en-US" dirty="0"/>
          </a:p>
        </p:txBody>
      </p:sp>
      <p:sp>
        <p:nvSpPr>
          <p:cNvPr id="33" name="Flowchart: Process 32"/>
          <p:cNvSpPr/>
          <p:nvPr/>
        </p:nvSpPr>
        <p:spPr>
          <a:xfrm>
            <a:off x="768639" y="4509120"/>
            <a:ext cx="1944216" cy="1178798"/>
          </a:xfrm>
          <a:prstGeom prst="flowChartProcess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Intensity</a:t>
            </a:r>
          </a:p>
          <a:p>
            <a:pPr algn="ctr"/>
            <a:r>
              <a:rPr lang="en-US" dirty="0" smtClean="0"/>
              <a:t>High Row-Buffer Locality</a:t>
            </a:r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71600" y="1700808"/>
            <a:ext cx="1584176" cy="504056"/>
          </a:xfrm>
          <a:prstGeom prst="flowChartProcess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Intensity</a:t>
            </a:r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6012160" y="1916832"/>
            <a:ext cx="1440160" cy="648072"/>
          </a:xfrm>
          <a:prstGeom prst="flowChartProcess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2</a:t>
            </a:r>
            <a:endParaRPr lang="en-US" dirty="0"/>
          </a:p>
        </p:txBody>
      </p:sp>
      <p:sp>
        <p:nvSpPr>
          <p:cNvPr id="37" name="Flowchart: Process 36"/>
          <p:cNvSpPr/>
          <p:nvPr/>
        </p:nvSpPr>
        <p:spPr>
          <a:xfrm>
            <a:off x="6012160" y="4437112"/>
            <a:ext cx="1440160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Channel N-1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lowchart: Process 37"/>
          <p:cNvSpPr/>
          <p:nvPr/>
        </p:nvSpPr>
        <p:spPr>
          <a:xfrm>
            <a:off x="6012160" y="5229200"/>
            <a:ext cx="1440160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Channel 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88224" y="3356992"/>
            <a:ext cx="216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4" name="Left Brace 43"/>
          <p:cNvSpPr/>
          <p:nvPr/>
        </p:nvSpPr>
        <p:spPr>
          <a:xfrm>
            <a:off x="5687117" y="4293096"/>
            <a:ext cx="253035" cy="165618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21157351">
            <a:off x="2792580" y="3389937"/>
            <a:ext cx="2787506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843808" y="3873822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 number of channels proportional to bandwidth demand of group</a:t>
            </a:r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12160" y="2708920"/>
            <a:ext cx="1440160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Channel 3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68639" y="1124744"/>
            <a:ext cx="6683681" cy="4824536"/>
            <a:chOff x="768639" y="1124744"/>
            <a:chExt cx="6683681" cy="4824536"/>
          </a:xfrm>
        </p:grpSpPr>
        <p:sp>
          <p:nvSpPr>
            <p:cNvPr id="22" name="Flowchart: Process 21"/>
            <p:cNvSpPr/>
            <p:nvPr/>
          </p:nvSpPr>
          <p:spPr>
            <a:xfrm>
              <a:off x="6012160" y="1124744"/>
              <a:ext cx="1440160" cy="648072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Channel 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rot="21229203">
              <a:off x="2751441" y="1639507"/>
              <a:ext cx="2900679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e 23"/>
            <p:cNvSpPr/>
            <p:nvPr/>
          </p:nvSpPr>
          <p:spPr>
            <a:xfrm>
              <a:off x="5678409" y="1124744"/>
              <a:ext cx="261743" cy="144016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88224" y="3413899"/>
              <a:ext cx="21602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775332" y="3074793"/>
              <a:ext cx="1924460" cy="1109457"/>
            </a:xfrm>
            <a:prstGeom prst="flowChartProces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 Intensity</a:t>
              </a:r>
            </a:p>
            <a:p>
              <a:pPr algn="ctr"/>
              <a:r>
                <a:rPr lang="en-US" dirty="0" smtClean="0"/>
                <a:t>Low Row-Buffer Locality</a:t>
              </a:r>
              <a:endParaRPr lang="en-US" dirty="0"/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768639" y="4509120"/>
              <a:ext cx="1944216" cy="1178798"/>
            </a:xfrm>
            <a:prstGeom prst="flowChartProcess">
              <a:avLst/>
            </a:prstGeom>
            <a:solidFill>
              <a:srgbClr val="8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 Intensity</a:t>
              </a:r>
            </a:p>
            <a:p>
              <a:pPr algn="ctr"/>
              <a:r>
                <a:rPr lang="en-US" dirty="0" smtClean="0"/>
                <a:t>High Row-Buffer Locality</a:t>
              </a:r>
              <a:endParaRPr lang="en-US" dirty="0"/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971600" y="1700808"/>
              <a:ext cx="1584176" cy="504056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 Intensity</a:t>
              </a:r>
              <a:endParaRPr lang="en-US" dirty="0"/>
            </a:p>
          </p:txBody>
        </p:sp>
        <p:sp>
          <p:nvSpPr>
            <p:cNvPr id="40" name="Flowchart: Process 39"/>
            <p:cNvSpPr/>
            <p:nvPr/>
          </p:nvSpPr>
          <p:spPr>
            <a:xfrm>
              <a:off x="6012160" y="1916832"/>
              <a:ext cx="1440160" cy="648072"/>
            </a:xfrm>
            <a:prstGeom prst="flowChartProces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Channel 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6012160" y="4437112"/>
              <a:ext cx="1440160" cy="64807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Channel N-1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6012160" y="5229200"/>
              <a:ext cx="1440160" cy="64807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Channel 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Process 47"/>
            <p:cNvSpPr/>
            <p:nvPr/>
          </p:nvSpPr>
          <p:spPr>
            <a:xfrm>
              <a:off x="6012160" y="4437112"/>
              <a:ext cx="1440160" cy="648072"/>
            </a:xfrm>
            <a:prstGeom prst="flowChartProcess">
              <a:avLst/>
            </a:prstGeom>
            <a:solidFill>
              <a:srgbClr val="8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Channel N-1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Flowchart: Process 48"/>
            <p:cNvSpPr/>
            <p:nvPr/>
          </p:nvSpPr>
          <p:spPr>
            <a:xfrm>
              <a:off x="6012160" y="5229200"/>
              <a:ext cx="1440160" cy="648072"/>
            </a:xfrm>
            <a:prstGeom prst="flowChartProcess">
              <a:avLst/>
            </a:prstGeom>
            <a:solidFill>
              <a:srgbClr val="8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Channel 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0" name="Flowchart: Process 49"/>
            <p:cNvSpPr/>
            <p:nvPr/>
          </p:nvSpPr>
          <p:spPr>
            <a:xfrm>
              <a:off x="6012160" y="2708920"/>
              <a:ext cx="1440160" cy="648072"/>
            </a:xfrm>
            <a:prstGeom prst="flowChartProces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Channel 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ight Arrow 50"/>
            <p:cNvSpPr/>
            <p:nvPr/>
          </p:nvSpPr>
          <p:spPr>
            <a:xfrm rot="531666">
              <a:off x="2789318" y="4823178"/>
              <a:ext cx="2756616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Arrow 51"/>
            <p:cNvSpPr/>
            <p:nvPr/>
          </p:nvSpPr>
          <p:spPr>
            <a:xfrm rot="21157351">
              <a:off x="2792580" y="3389937"/>
              <a:ext cx="2787506" cy="4846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588224" y="3356992"/>
              <a:ext cx="2160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</a:p>
            <a:p>
              <a:r>
                <a:rPr lang="en-US" dirty="0" smtClean="0"/>
                <a:t>.</a:t>
              </a:r>
              <a:endParaRPr lang="en-US" dirty="0"/>
            </a:p>
          </p:txBody>
        </p:sp>
        <p:sp>
          <p:nvSpPr>
            <p:cNvPr id="54" name="Left Brace 53"/>
            <p:cNvSpPr/>
            <p:nvPr/>
          </p:nvSpPr>
          <p:spPr>
            <a:xfrm>
              <a:off x="5687117" y="2636912"/>
              <a:ext cx="253035" cy="158417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Left Brace 54"/>
            <p:cNvSpPr/>
            <p:nvPr/>
          </p:nvSpPr>
          <p:spPr>
            <a:xfrm>
              <a:off x="5687117" y="4293096"/>
              <a:ext cx="253035" cy="165618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335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7" grpId="1" animBg="1"/>
      <p:bldP spid="28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41" grpId="0"/>
      <p:bldP spid="44" grpId="0" animBg="1"/>
      <p:bldP spid="45" grpId="0" animBg="1"/>
      <p:bldP spid="45" grpId="1" animBg="1"/>
      <p:bldP spid="46" grpId="0"/>
      <p:bldP spid="46" grpId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smtClean="0"/>
              <a:t>4. Assign Preferred Channel to Application</a:t>
            </a:r>
            <a:endParaRPr lang="en-US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Flowchart: Process 4"/>
          <p:cNvSpPr/>
          <p:nvPr/>
        </p:nvSpPr>
        <p:spPr>
          <a:xfrm>
            <a:off x="6012160" y="3284984"/>
            <a:ext cx="2520280" cy="1198933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Channel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39552" y="3789040"/>
            <a:ext cx="3528392" cy="1993721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Intensity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6012160" y="4750347"/>
            <a:ext cx="2520280" cy="1198933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Channel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63688" y="4149080"/>
            <a:ext cx="1080120" cy="288032"/>
          </a:xfrm>
          <a:prstGeom prst="rect">
            <a:avLst/>
          </a:prstGeom>
          <a:solidFill>
            <a:srgbClr val="FF66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MPKI: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91680" y="4607906"/>
            <a:ext cx="1224136" cy="341379"/>
          </a:xfrm>
          <a:prstGeom prst="rect">
            <a:avLst/>
          </a:prstGeom>
          <a:solidFill>
            <a:srgbClr val="CC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MPKI: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14400" y="5077276"/>
            <a:ext cx="1368152" cy="432048"/>
          </a:xfrm>
          <a:prstGeom prst="rect">
            <a:avLst/>
          </a:prstGeom>
          <a:solidFill>
            <a:srgbClr val="8C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MPKI: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69562" y="3501008"/>
            <a:ext cx="1080120" cy="288032"/>
          </a:xfrm>
          <a:prstGeom prst="rect">
            <a:avLst/>
          </a:prstGeom>
          <a:solidFill>
            <a:srgbClr val="FF66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MPKI: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97554" y="3959834"/>
            <a:ext cx="1224136" cy="341379"/>
          </a:xfrm>
          <a:prstGeom prst="rect">
            <a:avLst/>
          </a:prstGeom>
          <a:solidFill>
            <a:srgbClr val="CC33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MPKI: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25546" y="5085184"/>
            <a:ext cx="1368152" cy="432048"/>
          </a:xfrm>
          <a:prstGeom prst="rect">
            <a:avLst/>
          </a:prstGeom>
          <a:solidFill>
            <a:srgbClr val="8C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MPKI: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10600" cy="5339680"/>
          </a:xfrm>
        </p:spPr>
        <p:txBody>
          <a:bodyPr/>
          <a:lstStyle/>
          <a:p>
            <a:r>
              <a:rPr lang="en-US" sz="2800" dirty="0" smtClean="0"/>
              <a:t>Assign </a:t>
            </a:r>
            <a:r>
              <a:rPr lang="en-US" sz="2800" dirty="0" smtClean="0">
                <a:solidFill>
                  <a:srgbClr val="FF0000"/>
                </a:solidFill>
              </a:rPr>
              <a:t>each application a preferred channel</a:t>
            </a:r>
            <a:r>
              <a:rPr lang="en-US" sz="2800" dirty="0" smtClean="0"/>
              <a:t> from its group’s allocated channels</a:t>
            </a:r>
          </a:p>
          <a:p>
            <a:r>
              <a:rPr lang="en-US" sz="2800" dirty="0" smtClean="0"/>
              <a:t>Distribute applications to channels such that </a:t>
            </a:r>
            <a:r>
              <a:rPr lang="en-US" sz="2800" dirty="0" smtClean="0">
                <a:solidFill>
                  <a:srgbClr val="FF0000"/>
                </a:solidFill>
              </a:rPr>
              <a:t>group’s bandwidth demand is balanced </a:t>
            </a:r>
            <a:r>
              <a:rPr lang="en-US" sz="2800" dirty="0" smtClean="0"/>
              <a:t>across its channels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3"/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advTm="414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10" grpId="0" build="allAtOnce" animBg="1"/>
      <p:bldP spid="10" grpId="1" uiExpand="1" build="allAtOnce" animBg="1"/>
      <p:bldP spid="11" grpId="0" uiExpand="1" build="allAtOnce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34" grpId="0" animBg="1"/>
      <p:bldP spid="35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Allocate Page to Preferred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0058"/>
            <a:ext cx="8610600" cy="533968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Enforce channel preferences</a:t>
            </a:r>
            <a:r>
              <a:rPr lang="en-US" sz="3000" dirty="0" smtClean="0"/>
              <a:t>                    </a:t>
            </a:r>
            <a:r>
              <a:rPr lang="en-US" sz="2800" dirty="0" smtClean="0"/>
              <a:t>computed in the previous step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On a page fault, the operating system</a:t>
            </a:r>
          </a:p>
          <a:p>
            <a:pPr lvl="1"/>
            <a:r>
              <a:rPr lang="en-US" sz="2600" dirty="0" smtClean="0"/>
              <a:t>allocates page to preferred channel </a:t>
            </a:r>
            <a:r>
              <a:rPr lang="en-US" sz="2600" dirty="0" smtClean="0">
                <a:solidFill>
                  <a:srgbClr val="0070C0"/>
                </a:solidFill>
              </a:rPr>
              <a:t>if free page available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in preferred channel</a:t>
            </a:r>
          </a:p>
          <a:p>
            <a:pPr lvl="1"/>
            <a:r>
              <a:rPr lang="en-US" sz="2600" dirty="0" smtClean="0">
                <a:solidFill>
                  <a:srgbClr val="0070C0"/>
                </a:solidFill>
              </a:rPr>
              <a:t>if free page not available</a:t>
            </a:r>
            <a:r>
              <a:rPr lang="en-US" sz="2600" dirty="0" smtClean="0"/>
              <a:t>, replacement policy tries to allocate page to preferred channel</a:t>
            </a:r>
          </a:p>
          <a:p>
            <a:pPr lvl="1"/>
            <a:r>
              <a:rPr lang="en-US" sz="2600" dirty="0" smtClean="0">
                <a:solidFill>
                  <a:srgbClr val="0070C0"/>
                </a:solidFill>
              </a:rPr>
              <a:t>if it fails</a:t>
            </a:r>
            <a:r>
              <a:rPr lang="en-US" sz="2600" dirty="0" smtClean="0"/>
              <a:t>, allocate page to another channel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 advTm="419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Based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44825" y="2132856"/>
            <a:ext cx="8712968" cy="461665"/>
            <a:chOff x="395536" y="2103239"/>
            <a:chExt cx="8712968" cy="46166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95536" y="2103239"/>
              <a:ext cx="835292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172400" y="210323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3486" y="908720"/>
            <a:ext cx="3941781" cy="1008111"/>
            <a:chOff x="414197" y="980728"/>
            <a:chExt cx="3941781" cy="1008111"/>
          </a:xfrm>
        </p:grpSpPr>
        <p:sp>
          <p:nvSpPr>
            <p:cNvPr id="14" name="Left Brace 13"/>
            <p:cNvSpPr/>
            <p:nvPr/>
          </p:nvSpPr>
          <p:spPr>
            <a:xfrm rot="5400000">
              <a:off x="2097055" y="-270084"/>
              <a:ext cx="576065" cy="3941781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7544" y="980728"/>
              <a:ext cx="38164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Current Interval</a:t>
              </a:r>
              <a:endParaRPr lang="en-US" sz="3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14594" y="908720"/>
            <a:ext cx="4104457" cy="1010747"/>
            <a:chOff x="4465305" y="980728"/>
            <a:chExt cx="4104457" cy="1010747"/>
          </a:xfrm>
        </p:grpSpPr>
        <p:sp>
          <p:nvSpPr>
            <p:cNvPr id="15" name="Left Brace 14"/>
            <p:cNvSpPr/>
            <p:nvPr/>
          </p:nvSpPr>
          <p:spPr>
            <a:xfrm rot="5400000">
              <a:off x="6184167" y="-303451"/>
              <a:ext cx="576064" cy="401378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53338" y="980728"/>
              <a:ext cx="38164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Next Interval</a:t>
              </a:r>
              <a:endParaRPr lang="en-US" sz="3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72817" y="3080573"/>
            <a:ext cx="3816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1. Profile applications</a:t>
            </a:r>
            <a:endParaRPr lang="en-US" sz="2600" dirty="0"/>
          </a:p>
        </p:txBody>
      </p:sp>
      <p:sp>
        <p:nvSpPr>
          <p:cNvPr id="21" name="Right Arrow 20"/>
          <p:cNvSpPr/>
          <p:nvPr/>
        </p:nvSpPr>
        <p:spPr>
          <a:xfrm>
            <a:off x="416833" y="2575356"/>
            <a:ext cx="3816424" cy="57606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358612" y="2348880"/>
            <a:ext cx="0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52937" y="4111912"/>
            <a:ext cx="66602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2. Classify applications into groups</a:t>
            </a:r>
          </a:p>
          <a:p>
            <a:r>
              <a:rPr lang="en-US" sz="2600" dirty="0" smtClean="0"/>
              <a:t>3. Partition channels between groups</a:t>
            </a:r>
          </a:p>
          <a:p>
            <a:r>
              <a:rPr lang="en-US" sz="2600" dirty="0" smtClean="0"/>
              <a:t>4. Assign preferred channel to applications</a:t>
            </a:r>
            <a:endParaRPr lang="en-US" sz="2600" dirty="0"/>
          </a:p>
        </p:txBody>
      </p:sp>
      <p:sp>
        <p:nvSpPr>
          <p:cNvPr id="27" name="TextBox 26"/>
          <p:cNvSpPr txBox="1"/>
          <p:nvPr/>
        </p:nvSpPr>
        <p:spPr>
          <a:xfrm>
            <a:off x="4430620" y="3080573"/>
            <a:ext cx="5256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5. Enforce channel preferences</a:t>
            </a:r>
            <a:endParaRPr lang="en-US" sz="2600" dirty="0"/>
          </a:p>
        </p:txBody>
      </p:sp>
      <p:sp>
        <p:nvSpPr>
          <p:cNvPr id="29" name="Right Arrow 28"/>
          <p:cNvSpPr/>
          <p:nvPr/>
        </p:nvSpPr>
        <p:spPr>
          <a:xfrm>
            <a:off x="4593297" y="2575356"/>
            <a:ext cx="3816424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advTm="235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5" grpId="0"/>
      <p:bldP spid="27" grpId="0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Partitioning and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67544" y="2132856"/>
            <a:ext cx="4104456" cy="2088232"/>
            <a:chOff x="179512" y="2132856"/>
            <a:chExt cx="4104456" cy="2088232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2951820" y="2132856"/>
              <a:ext cx="1332148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79512" y="2996952"/>
              <a:ext cx="3888432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Previous Approach: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Application-Aware Memory </a:t>
              </a:r>
              <a:r>
                <a:rPr lang="en-US" sz="2400" dirty="0" smtClean="0">
                  <a:solidFill>
                    <a:srgbClr val="FF0000"/>
                  </a:solidFill>
                </a:rPr>
                <a:t>Request Scheduling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08004" y="2132856"/>
            <a:ext cx="4068452" cy="2088232"/>
            <a:chOff x="4319972" y="2132856"/>
            <a:chExt cx="4068452" cy="2088232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19972" y="2132856"/>
              <a:ext cx="1332148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499992" y="2996952"/>
              <a:ext cx="3888432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Our First Approach: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Application-Aware Memory </a:t>
              </a:r>
              <a:r>
                <a:rPr lang="en-US" sz="2400" dirty="0" smtClean="0">
                  <a:solidFill>
                    <a:srgbClr val="0070C0"/>
                  </a:solidFill>
                </a:rPr>
                <a:t>Channel Partitioning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23280" y="4221088"/>
            <a:ext cx="4176464" cy="1898334"/>
            <a:chOff x="2235248" y="4221088"/>
            <a:chExt cx="4176464" cy="1898334"/>
          </a:xfrm>
        </p:grpSpPr>
        <p:grpSp>
          <p:nvGrpSpPr>
            <p:cNvPr id="36" name="Group 21"/>
            <p:cNvGrpSpPr/>
            <p:nvPr/>
          </p:nvGrpSpPr>
          <p:grpSpPr>
            <a:xfrm>
              <a:off x="2987824" y="4221088"/>
              <a:ext cx="2592288" cy="678552"/>
              <a:chOff x="2987824" y="4005064"/>
              <a:chExt cx="2592288" cy="678552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987824" y="4005064"/>
                <a:ext cx="1306022" cy="6785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4293846" y="4005064"/>
                <a:ext cx="1286266" cy="6785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36"/>
            <p:cNvSpPr/>
            <p:nvPr/>
          </p:nvSpPr>
          <p:spPr>
            <a:xfrm>
              <a:off x="2235248" y="4895286"/>
              <a:ext cx="4176464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Our Second Approach:</a:t>
              </a:r>
              <a:r>
                <a:rPr lang="en-US" sz="2400" dirty="0" smtClean="0">
                  <a:solidFill>
                    <a:schemeClr val="tx1"/>
                  </a:solidFill>
                </a:rPr>
                <a:t> Integrated Memory </a:t>
              </a:r>
              <a:r>
                <a:rPr lang="en-US" sz="2400" dirty="0" smtClean="0">
                  <a:solidFill>
                    <a:srgbClr val="0070C0"/>
                  </a:solidFill>
                </a:rPr>
                <a:t>Partitioning</a:t>
              </a:r>
              <a:r>
                <a:rPr lang="en-US" sz="2400" dirty="0" smtClean="0">
                  <a:solidFill>
                    <a:schemeClr val="tx1"/>
                  </a:solidFill>
                </a:rPr>
                <a:t> and </a:t>
              </a:r>
              <a:r>
                <a:rPr lang="en-US" sz="2400" dirty="0" smtClean="0">
                  <a:solidFill>
                    <a:srgbClr val="FF0000"/>
                  </a:solidFill>
                </a:rPr>
                <a:t>Scheduling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411760" y="1052736"/>
            <a:ext cx="4392488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Goal: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Mitigate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Inter-Application Interference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259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500" b="1" dirty="0" smtClean="0"/>
          </a:p>
          <a:p>
            <a:r>
              <a:rPr lang="en-US" sz="2600" dirty="0" smtClean="0">
                <a:solidFill>
                  <a:srgbClr val="0070C0"/>
                </a:solidFill>
              </a:rPr>
              <a:t>Applications with very low memory-intensity rarely access memory</a:t>
            </a:r>
            <a:r>
              <a:rPr lang="en-US" sz="2600" dirty="0" smtClean="0"/>
              <a:t>                                                       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sz="2600" dirty="0" smtClean="0"/>
              <a:t>Dedicating channels to them results in precious memory bandwidth waste</a:t>
            </a:r>
          </a:p>
          <a:p>
            <a:endParaRPr lang="en-US" sz="2600" dirty="0" smtClean="0">
              <a:solidFill>
                <a:srgbClr val="0070C0"/>
              </a:solidFill>
            </a:endParaRPr>
          </a:p>
          <a:p>
            <a:r>
              <a:rPr lang="en-US" sz="2600" dirty="0" smtClean="0">
                <a:solidFill>
                  <a:srgbClr val="0070C0"/>
                </a:solidFill>
              </a:rPr>
              <a:t>They have the most potential to keep their cores busy</a:t>
            </a:r>
            <a:r>
              <a:rPr lang="en-US" sz="2600" dirty="0" smtClean="0"/>
              <a:t>  </a:t>
            </a:r>
            <a:r>
              <a:rPr lang="en-US" sz="2600" dirty="0" smtClean="0">
                <a:sym typeface="Wingdings" pitchFamily="2" charset="2"/>
              </a:rPr>
              <a:t> W</a:t>
            </a:r>
            <a:r>
              <a:rPr lang="en-US" sz="2600" dirty="0" smtClean="0"/>
              <a:t>e would really like to prioritize them</a:t>
            </a:r>
          </a:p>
          <a:p>
            <a:endParaRPr lang="en-US" sz="2600" dirty="0" smtClean="0">
              <a:solidFill>
                <a:srgbClr val="0070C0"/>
              </a:solidFill>
            </a:endParaRPr>
          </a:p>
          <a:p>
            <a:r>
              <a:rPr lang="en-US" sz="2600" dirty="0" smtClean="0">
                <a:solidFill>
                  <a:srgbClr val="0070C0"/>
                </a:solidFill>
              </a:rPr>
              <a:t>They interfere minimally with other applications</a:t>
            </a:r>
            <a:r>
              <a:rPr lang="en-US" sz="2600" dirty="0" smtClean="0"/>
              <a:t>            </a:t>
            </a:r>
            <a:r>
              <a:rPr lang="en-US" sz="2600" dirty="0" smtClean="0">
                <a:sym typeface="Wingdings" pitchFamily="2" charset="2"/>
              </a:rPr>
              <a:t> Prioritizing them does not hurt others</a:t>
            </a:r>
            <a:endParaRPr lang="en-US" sz="2600" dirty="0" smtClean="0"/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 advTm="28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006633"/>
                </a:solidFill>
              </a:rPr>
              <a:t>Integrated Memory Partitioning and Scheduling (IMPS)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27047"/>
            <a:ext cx="8610600" cy="5339680"/>
          </a:xfrm>
        </p:spPr>
        <p:txBody>
          <a:bodyPr/>
          <a:lstStyle/>
          <a:p>
            <a:endParaRPr lang="en-US" sz="3000" dirty="0" smtClean="0">
              <a:solidFill>
                <a:srgbClr val="0070C0"/>
              </a:solidFill>
            </a:endParaRPr>
          </a:p>
          <a:p>
            <a:r>
              <a:rPr lang="en-US" sz="3100" dirty="0" smtClean="0">
                <a:solidFill>
                  <a:srgbClr val="FF0000"/>
                </a:solidFill>
              </a:rPr>
              <a:t>Always prioritize very low memory-intensity applications in the memory scheduler</a:t>
            </a:r>
          </a:p>
          <a:p>
            <a:pPr>
              <a:buNone/>
            </a:pPr>
            <a:endParaRPr lang="en-US" sz="3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3000" dirty="0" smtClean="0"/>
          </a:p>
          <a:p>
            <a:r>
              <a:rPr lang="en-US" sz="3100" dirty="0" smtClean="0">
                <a:solidFill>
                  <a:srgbClr val="0070C0"/>
                </a:solidFill>
              </a:rPr>
              <a:t>Use memory channel partitioning to mitigate interference between other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  <p:transition advTm="20576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Cost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1058008"/>
            <a:ext cx="8610600" cy="5339680"/>
          </a:xfrm>
        </p:spPr>
        <p:txBody>
          <a:bodyPr/>
          <a:lstStyle/>
          <a:p>
            <a:pPr eaLnBrk="1" hangingPunct="1"/>
            <a:r>
              <a:rPr lang="en-US" sz="2600" dirty="0" smtClean="0">
                <a:solidFill>
                  <a:srgbClr val="0070C0"/>
                </a:solidFill>
              </a:rPr>
              <a:t>Memory Channel Partitioning (MCP)</a:t>
            </a:r>
            <a:endParaRPr lang="en-US" sz="2600" dirty="0" smtClean="0"/>
          </a:p>
          <a:p>
            <a:pPr lvl="1" eaLnBrk="1" hangingPunct="1"/>
            <a:r>
              <a:rPr lang="en-US" sz="2600" dirty="0" smtClean="0"/>
              <a:t>Only profiling counters in hardware</a:t>
            </a:r>
          </a:p>
          <a:p>
            <a:pPr lvl="1" eaLnBrk="1" hangingPunct="1"/>
            <a:r>
              <a:rPr lang="en-US" sz="2600" dirty="0" smtClean="0"/>
              <a:t>No modifications to memory scheduling logic</a:t>
            </a:r>
          </a:p>
          <a:p>
            <a:pPr lvl="1" eaLnBrk="1" hangingPunct="1"/>
            <a:r>
              <a:rPr lang="en-US" sz="2600" dirty="0" smtClean="0"/>
              <a:t>1.5 KB storage cost for a 24-core, 4-channel system</a:t>
            </a:r>
          </a:p>
          <a:p>
            <a:pPr lvl="1" eaLnBrk="1" hangingPunct="1">
              <a:buNone/>
            </a:pPr>
            <a:endParaRPr lang="en-US" sz="2600" dirty="0" smtClean="0"/>
          </a:p>
          <a:p>
            <a:pPr eaLnBrk="1" hangingPunct="1"/>
            <a:r>
              <a:rPr lang="en-US" sz="2600" dirty="0" smtClean="0">
                <a:solidFill>
                  <a:srgbClr val="0070C0"/>
                </a:solidFill>
              </a:rPr>
              <a:t>Integrated Memory Partitioning and Scheduling (IMPS)</a:t>
            </a:r>
          </a:p>
          <a:p>
            <a:pPr lvl="1" eaLnBrk="1" hangingPunct="1"/>
            <a:r>
              <a:rPr lang="en-US" sz="2600" dirty="0" smtClean="0"/>
              <a:t>A single bit per request</a:t>
            </a:r>
          </a:p>
          <a:p>
            <a:pPr lvl="1" eaLnBrk="1" hangingPunct="1"/>
            <a:r>
              <a:rPr lang="en-US" sz="2600" dirty="0" smtClean="0"/>
              <a:t>Scheduler prioritizes based on this single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FEC375-B410-4E11-8A0D-36D515DA3939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 advTm="358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610600" cy="5339680"/>
          </a:xfrm>
        </p:spPr>
        <p:txBody>
          <a:bodyPr/>
          <a:lstStyle/>
          <a:p>
            <a:pPr lvl="0">
              <a:buClr>
                <a:srgbClr val="CC9900"/>
              </a:buClr>
            </a:pPr>
            <a:r>
              <a:rPr lang="en-US" dirty="0" smtClean="0">
                <a:solidFill>
                  <a:srgbClr val="0070C0"/>
                </a:solidFill>
              </a:rPr>
              <a:t>Simulation Model</a:t>
            </a:r>
          </a:p>
          <a:p>
            <a:pPr lvl="1">
              <a:buClr>
                <a:srgbClr val="CC9900"/>
              </a:buClr>
            </a:pPr>
            <a:r>
              <a:rPr lang="en-US" dirty="0" smtClean="0">
                <a:solidFill>
                  <a:srgbClr val="000000"/>
                </a:solidFill>
              </a:rPr>
              <a:t>24 cores, 4 channels, 4 banks/channel</a:t>
            </a:r>
          </a:p>
          <a:p>
            <a:pPr lvl="1">
              <a:buClr>
                <a:srgbClr val="CC9900"/>
              </a:buClr>
            </a:pPr>
            <a:r>
              <a:rPr lang="en-US" dirty="0" smtClean="0">
                <a:solidFill>
                  <a:srgbClr val="000000"/>
                </a:solidFill>
              </a:rPr>
              <a:t>Core Model</a:t>
            </a:r>
          </a:p>
          <a:p>
            <a:pPr lvl="2">
              <a:buClr>
                <a:srgbClr val="CC9900"/>
              </a:buClr>
            </a:pPr>
            <a:r>
              <a:rPr lang="en-US" dirty="0" smtClean="0">
                <a:solidFill>
                  <a:srgbClr val="000000"/>
                </a:solidFill>
              </a:rPr>
              <a:t>Out-of-order, 128-entry instruction window</a:t>
            </a:r>
          </a:p>
          <a:p>
            <a:pPr lvl="2">
              <a:buClr>
                <a:srgbClr val="CC9900"/>
              </a:buClr>
            </a:pPr>
            <a:r>
              <a:rPr lang="en-US" dirty="0" smtClean="0">
                <a:solidFill>
                  <a:srgbClr val="000000"/>
                </a:solidFill>
              </a:rPr>
              <a:t>512 KB L2 cache/core</a:t>
            </a:r>
          </a:p>
          <a:p>
            <a:pPr lvl="1">
              <a:buClr>
                <a:srgbClr val="CC9900"/>
              </a:buClr>
            </a:pPr>
            <a:r>
              <a:rPr lang="en-US" dirty="0" smtClean="0">
                <a:solidFill>
                  <a:srgbClr val="000000"/>
                </a:solidFill>
              </a:rPr>
              <a:t>Memory Model – DDR2</a:t>
            </a:r>
          </a:p>
          <a:p>
            <a:pPr lvl="1">
              <a:buClr>
                <a:srgbClr val="CC9900"/>
              </a:buCl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CC9900"/>
              </a:buClr>
            </a:pPr>
            <a:r>
              <a:rPr lang="en-US" dirty="0" smtClean="0">
                <a:solidFill>
                  <a:srgbClr val="0070C0"/>
                </a:solidFill>
              </a:rPr>
              <a:t>Workloads</a:t>
            </a:r>
          </a:p>
          <a:p>
            <a:pPr lvl="1">
              <a:buClr>
                <a:srgbClr val="CC9900"/>
              </a:buClr>
            </a:pPr>
            <a:r>
              <a:rPr lang="en-US" dirty="0" smtClean="0">
                <a:solidFill>
                  <a:srgbClr val="000000"/>
                </a:solidFill>
              </a:rPr>
              <a:t>240 SPEC CPU 2006 </a:t>
            </a:r>
            <a:r>
              <a:rPr lang="en-US" dirty="0" err="1" smtClean="0">
                <a:solidFill>
                  <a:srgbClr val="000000"/>
                </a:solidFill>
              </a:rPr>
              <a:t>multiprogrammed</a:t>
            </a:r>
            <a:r>
              <a:rPr lang="en-US" dirty="0" smtClean="0">
                <a:solidFill>
                  <a:srgbClr val="000000"/>
                </a:solidFill>
              </a:rPr>
              <a:t> workloads  (categorized based on memory intensity)</a:t>
            </a:r>
          </a:p>
          <a:p>
            <a:pPr lvl="1">
              <a:buClr>
                <a:srgbClr val="CC9900"/>
              </a:buCl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rgbClr val="CC9900"/>
              </a:buClr>
            </a:pPr>
            <a:r>
              <a:rPr lang="en-US" dirty="0" smtClean="0">
                <a:solidFill>
                  <a:srgbClr val="0070C0"/>
                </a:solidFill>
              </a:rPr>
              <a:t>Metrics</a:t>
            </a:r>
          </a:p>
          <a:p>
            <a:pPr lvl="1">
              <a:buClr>
                <a:srgbClr val="CC9900"/>
              </a:buClr>
            </a:pPr>
            <a:r>
              <a:rPr lang="en-US" dirty="0" smtClean="0"/>
              <a:t>Sy</a:t>
            </a:r>
            <a:r>
              <a:rPr lang="en-US" dirty="0" smtClean="0">
                <a:solidFill>
                  <a:srgbClr val="000000"/>
                </a:solidFill>
              </a:rPr>
              <a:t>stem</a:t>
            </a:r>
            <a:r>
              <a:rPr lang="en-US" dirty="0" smtClean="0"/>
              <a:t> Performance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Clr>
                <a:srgbClr val="CC990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lvl="2">
              <a:buClr>
                <a:srgbClr val="CC9900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671664" y="5550250"/>
          <a:ext cx="3276600" cy="723900"/>
        </p:xfrm>
        <a:graphic>
          <a:graphicData uri="http://schemas.openxmlformats.org/presentationml/2006/ole">
            <p:oleObj spid="_x0000_s1030" name="Equation" r:id="rId5" imgW="2057400" imgH="457200" progId="Equation.3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ransition advTm="235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Inter-Application Interference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6" name="Left-Right Arrow 15"/>
          <p:cNvSpPr/>
          <p:nvPr/>
        </p:nvSpPr>
        <p:spPr>
          <a:xfrm>
            <a:off x="4644008" y="1831438"/>
            <a:ext cx="2088232" cy="79208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Channel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2240" y="1268760"/>
            <a:ext cx="2160240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Memory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5184" y="1196752"/>
            <a:ext cx="2168624" cy="2072992"/>
            <a:chOff x="1107232" y="1196752"/>
            <a:chExt cx="2168624" cy="2072992"/>
          </a:xfrm>
        </p:grpSpPr>
        <p:sp>
          <p:nvSpPr>
            <p:cNvPr id="20" name="Rectangle 19"/>
            <p:cNvSpPr/>
            <p:nvPr/>
          </p:nvSpPr>
          <p:spPr>
            <a:xfrm>
              <a:off x="1115616" y="1196752"/>
              <a:ext cx="2160240" cy="9277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07232" y="2342024"/>
              <a:ext cx="2160240" cy="9277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Core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67544" y="980728"/>
            <a:ext cx="4824536" cy="252028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75856" y="1844824"/>
            <a:ext cx="1355089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2843808" y="2093667"/>
            <a:ext cx="432048" cy="25521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>
            <a:off x="5682762" y="2086974"/>
            <a:ext cx="576064" cy="288032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5034690" y="2086974"/>
            <a:ext cx="576064" cy="288032"/>
          </a:xfrm>
          <a:prstGeom prst="flowChartProcess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>
            <a:off x="4368714" y="2086974"/>
            <a:ext cx="576064" cy="288032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Req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51520" y="3717032"/>
            <a:ext cx="8587680" cy="253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Applications’ requests interfere at the main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This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inter-application interference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degrades system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further exacerbated due to</a:t>
            </a: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200" kern="0" dirty="0" smtClean="0"/>
              <a:t>Increasing number of cores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669925" marR="0" lvl="1" indent="-3254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Limited off-chip pin bandwidth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97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 on Memory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5330"/>
            <a:ext cx="8610600" cy="533968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FR-FCFS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1700" dirty="0" smtClean="0"/>
              <a:t>[</a:t>
            </a:r>
            <a:r>
              <a:rPr lang="en-US" sz="1700" dirty="0" err="1" smtClean="0"/>
              <a:t>Zuravleff</a:t>
            </a:r>
            <a:r>
              <a:rPr lang="en-US" sz="1700" dirty="0" smtClean="0"/>
              <a:t> et al., US Patent 1997, </a:t>
            </a:r>
            <a:r>
              <a:rPr lang="en-US" sz="1700" dirty="0" err="1" smtClean="0"/>
              <a:t>Rixner</a:t>
            </a:r>
            <a:r>
              <a:rPr lang="en-US" sz="1700" dirty="0" smtClean="0"/>
              <a:t> et al., ISCA 2000]</a:t>
            </a:r>
          </a:p>
          <a:p>
            <a:pPr lvl="1"/>
            <a:r>
              <a:rPr lang="en-US" sz="2100" dirty="0" smtClean="0"/>
              <a:t>Prioritizes row-buffer hits and older requests</a:t>
            </a:r>
          </a:p>
          <a:p>
            <a:pPr lvl="1"/>
            <a:r>
              <a:rPr lang="en-US" sz="2100" dirty="0" smtClean="0"/>
              <a:t>Application-unaware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ATLAS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1700" dirty="0" smtClean="0"/>
              <a:t>[Kim et al., HPCA 2010]</a:t>
            </a:r>
          </a:p>
          <a:p>
            <a:pPr lvl="1"/>
            <a:r>
              <a:rPr lang="en-US" sz="2100" dirty="0" smtClean="0"/>
              <a:t>Prioritizes applications  with low memory-intensity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TCM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1700" dirty="0" smtClean="0"/>
              <a:t>[Kim et al., MICRO 2010]</a:t>
            </a:r>
          </a:p>
          <a:p>
            <a:pPr lvl="1"/>
            <a:r>
              <a:rPr lang="en-US" sz="2100" dirty="0" smtClean="0"/>
              <a:t>Always prioritizes low memory-intensity applications</a:t>
            </a:r>
          </a:p>
          <a:p>
            <a:pPr lvl="1"/>
            <a:r>
              <a:rPr lang="en-US" sz="2100" dirty="0" smtClean="0"/>
              <a:t>Shuffles request priorities of high memory-intensity applications</a:t>
            </a:r>
          </a:p>
          <a:p>
            <a:pPr lvl="1">
              <a:buNone/>
            </a:pPr>
            <a:endParaRPr lang="en-US" sz="2100" dirty="0" smtClean="0"/>
          </a:p>
          <a:p>
            <a:endParaRPr lang="en-US" sz="2100" dirty="0" smtClean="0"/>
          </a:p>
          <a:p>
            <a:pPr lvl="1"/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 advTm="477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6" y="152400"/>
            <a:ext cx="8915400" cy="756320"/>
          </a:xfrm>
        </p:spPr>
        <p:txBody>
          <a:bodyPr/>
          <a:lstStyle/>
          <a:p>
            <a:r>
              <a:rPr lang="en-US" dirty="0" smtClean="0"/>
              <a:t>Comparison to Previous Scheduling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66725" y="24742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3416" y="186084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5%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64091" y="2703322"/>
            <a:ext cx="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750702" y="2127258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/>
          <p:cNvGraphicFramePr/>
          <p:nvPr/>
        </p:nvGraphicFramePr>
        <p:xfrm>
          <a:off x="720890" y="1340768"/>
          <a:ext cx="792088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3419872" y="2687623"/>
            <a:ext cx="0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71997" y="24704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7%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68144" y="184364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11%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19872" y="2108597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0" y="5551918"/>
            <a:ext cx="882047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0" dirty="0" smtClean="0">
                <a:solidFill>
                  <a:srgbClr val="0070C0"/>
                </a:solidFill>
              </a:rPr>
              <a:t>Significant performance improvement over baseline FRFCFS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1128" y="5410538"/>
            <a:ext cx="8649344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0" dirty="0" smtClean="0">
                <a:solidFill>
                  <a:srgbClr val="FF0000"/>
                </a:solidFill>
              </a:rPr>
              <a:t>Better system performance than the best previous scheduler </a:t>
            </a:r>
          </a:p>
          <a:p>
            <a:pPr algn="ctr"/>
            <a:r>
              <a:rPr lang="en-US" sz="2400" kern="0" dirty="0" smtClean="0">
                <a:solidFill>
                  <a:srgbClr val="FF0000"/>
                </a:solidFill>
              </a:rPr>
              <a:t>at lower hardware cost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3528" y="836712"/>
            <a:ext cx="882047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0" dirty="0" smtClean="0">
                <a:solidFill>
                  <a:schemeClr val="tx1"/>
                </a:solidFill>
              </a:rPr>
              <a:t>Averaged over 240 workloads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89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0" grpId="1"/>
      <p:bldP spid="30" grpId="2"/>
      <p:bldP spid="31" grpId="1"/>
      <p:bldP spid="31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/>
          </a:p>
        </p:txBody>
      </p:sp>
      <p:graphicFrame>
        <p:nvGraphicFramePr>
          <p:cNvPr id="24" name="Chart 23"/>
          <p:cNvGraphicFramePr/>
          <p:nvPr/>
        </p:nvGraphicFramePr>
        <p:xfrm>
          <a:off x="1046408" y="1340768"/>
          <a:ext cx="6921241" cy="4008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/>
          <p:nvPr/>
        </p:nvGraphicFramePr>
        <p:xfrm>
          <a:off x="1035807" y="1340768"/>
          <a:ext cx="6924041" cy="4013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3161774" y="1772816"/>
            <a:ext cx="0" cy="194421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410052" y="2276872"/>
            <a:ext cx="0" cy="12427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610046" y="2079509"/>
            <a:ext cx="0" cy="5413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/>
          <p:cNvSpPr/>
          <p:nvPr/>
        </p:nvSpPr>
        <p:spPr>
          <a:xfrm>
            <a:off x="3203848" y="1412776"/>
            <a:ext cx="648072" cy="648072"/>
          </a:xfrm>
          <a:prstGeom prst="flowChartConnecto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0" y="5229200"/>
            <a:ext cx="9144000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0" dirty="0" smtClean="0">
                <a:solidFill>
                  <a:srgbClr val="0070C0"/>
                </a:solidFill>
              </a:rPr>
              <a:t>IMPS improves performance regardless of scheduling policy</a:t>
            </a:r>
          </a:p>
          <a:p>
            <a:pPr algn="ctr"/>
            <a:r>
              <a:rPr lang="en-US" sz="2400" kern="0" dirty="0" smtClean="0">
                <a:solidFill>
                  <a:srgbClr val="FF0000"/>
                </a:solidFill>
              </a:rPr>
              <a:t>Highest improvement over FRFCFS as IMPS designed for FRFCFS </a:t>
            </a:r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56320"/>
          </a:xfrm>
        </p:spPr>
        <p:txBody>
          <a:bodyPr/>
          <a:lstStyle/>
          <a:p>
            <a:r>
              <a:rPr lang="en-US" dirty="0" smtClean="0"/>
              <a:t>Interaction with Memory Scheduling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3528" y="836712"/>
            <a:ext cx="882047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kern="0" dirty="0" smtClean="0">
                <a:solidFill>
                  <a:schemeClr val="tx1"/>
                </a:solidFill>
              </a:rPr>
              <a:t>Averaged over 240 workloads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445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Graphic spid="25" grpId="0">
        <p:bldAsOne/>
      </p:bldGraphic>
      <p:bldGraphic spid="25" grpId="1">
        <p:bldAsOne/>
      </p:bldGraphic>
      <p:bldP spid="34" grpId="0" animBg="1"/>
      <p:bldP spid="11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Uncontrolled inter-application interference in main memory degrades system performance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Application-aware memory channel partitioning (MCP)</a:t>
            </a:r>
          </a:p>
          <a:p>
            <a:pPr lvl="1"/>
            <a:r>
              <a:rPr lang="en-US" dirty="0" smtClean="0"/>
              <a:t>Separates the data of badly-interfering applications              to different channels, eliminating interference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Integrated memory partitioning and scheduling (IMPS)</a:t>
            </a:r>
          </a:p>
          <a:p>
            <a:pPr lvl="1"/>
            <a:r>
              <a:rPr lang="en-US" dirty="0" smtClean="0"/>
              <a:t>Prioritizes very low memory-intensity applications in scheduler</a:t>
            </a:r>
          </a:p>
          <a:p>
            <a:pPr lvl="1"/>
            <a:r>
              <a:rPr lang="en-US" dirty="0" smtClean="0"/>
              <a:t>Handles other applications’ interference by partitioning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MCP/IMPS provide better performance than application-aware memory request scheduling at lower hardware cost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 advTm="500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29817" y="1772816"/>
            <a:ext cx="7924800" cy="17526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  <p:transition advTm="1264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820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b="1" dirty="0" smtClean="0"/>
              <a:t>Application-Aware </a:t>
            </a:r>
            <a:br>
              <a:rPr lang="en-US" b="1" dirty="0" smtClean="0"/>
            </a:br>
            <a:r>
              <a:rPr lang="en-US" b="1" dirty="0" smtClean="0"/>
              <a:t>Memory Channel Partitioning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356992"/>
            <a:ext cx="7272808" cy="3240360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Sai</a:t>
            </a:r>
            <a:r>
              <a:rPr lang="en-US" sz="2200" dirty="0" smtClean="0"/>
              <a:t> </a:t>
            </a:r>
            <a:r>
              <a:rPr lang="en-US" sz="2200" dirty="0" err="1" smtClean="0"/>
              <a:t>Prashanth</a:t>
            </a:r>
            <a:r>
              <a:rPr lang="en-US" sz="2200" dirty="0" smtClean="0"/>
              <a:t> </a:t>
            </a:r>
            <a:r>
              <a:rPr lang="en-US" sz="2200" dirty="0" err="1" smtClean="0"/>
              <a:t>Muralidhara</a:t>
            </a:r>
            <a:r>
              <a:rPr lang="pt-BR" b="1" kern="1200" baseline="30000" dirty="0" smtClean="0">
                <a:solidFill>
                  <a:srgbClr val="FF0000"/>
                </a:solidFill>
                <a:latin typeface="Perpetua"/>
              </a:rPr>
              <a:t> </a:t>
            </a:r>
            <a:r>
              <a:rPr lang="pt-BR" b="1" kern="1200" baseline="30000" dirty="0" smtClean="0">
                <a:latin typeface="Perpetua"/>
              </a:rPr>
              <a:t>§     </a:t>
            </a:r>
            <a:r>
              <a:rPr lang="en-US" sz="2200" dirty="0" err="1" smtClean="0">
                <a:solidFill>
                  <a:srgbClr val="0070C0"/>
                </a:solidFill>
              </a:rPr>
              <a:t>Lavanya</a:t>
            </a:r>
            <a:r>
              <a:rPr lang="en-US" sz="2200" dirty="0" smtClean="0">
                <a:solidFill>
                  <a:srgbClr val="0070C0"/>
                </a:solidFill>
              </a:rPr>
              <a:t> Subramanian</a:t>
            </a:r>
            <a:r>
              <a:rPr lang="pt-BR" kern="1200" baseline="30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 </a:t>
            </a:r>
            <a:r>
              <a:rPr lang="pt-BR" b="1" kern="1200" baseline="30000" dirty="0" smtClean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†</a:t>
            </a:r>
            <a:endParaRPr lang="en-US" sz="2200" b="1" dirty="0" smtClean="0"/>
          </a:p>
          <a:p>
            <a:r>
              <a:rPr lang="en-US" sz="2200" dirty="0" err="1" smtClean="0"/>
              <a:t>Onur</a:t>
            </a:r>
            <a:r>
              <a:rPr lang="en-US" sz="2200" dirty="0" smtClean="0"/>
              <a:t> </a:t>
            </a:r>
            <a:r>
              <a:rPr lang="en-US" sz="2200" dirty="0" err="1" smtClean="0"/>
              <a:t>Mutlu</a:t>
            </a:r>
            <a:r>
              <a:rPr lang="pt-BR" b="1" kern="1200" baseline="30000" dirty="0" smtClean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 †     </a:t>
            </a:r>
            <a:r>
              <a:rPr lang="en-US" sz="2200" dirty="0" err="1" smtClean="0"/>
              <a:t>Mahmut</a:t>
            </a:r>
            <a:r>
              <a:rPr lang="en-US" sz="2200" dirty="0" smtClean="0"/>
              <a:t> </a:t>
            </a:r>
            <a:r>
              <a:rPr lang="en-US" sz="2200" dirty="0" err="1" smtClean="0"/>
              <a:t>Kandemir</a:t>
            </a:r>
            <a:r>
              <a:rPr lang="pt-BR" b="1" kern="1200" baseline="30000" dirty="0" smtClean="0">
                <a:solidFill>
                  <a:srgbClr val="FF0000"/>
                </a:solidFill>
                <a:latin typeface="Perpetua"/>
              </a:rPr>
              <a:t> </a:t>
            </a:r>
            <a:r>
              <a:rPr lang="pt-BR" b="1" kern="1200" baseline="30000" dirty="0" smtClean="0">
                <a:latin typeface="Perpetua"/>
              </a:rPr>
              <a:t>§</a:t>
            </a:r>
            <a:endParaRPr lang="en-US" sz="2200" dirty="0" smtClean="0"/>
          </a:p>
          <a:p>
            <a:r>
              <a:rPr lang="en-US" sz="2200" dirty="0" smtClean="0"/>
              <a:t>Thomas </a:t>
            </a:r>
            <a:r>
              <a:rPr lang="en-US" sz="2200" dirty="0" err="1" smtClean="0"/>
              <a:t>Moscibroda</a:t>
            </a:r>
            <a:r>
              <a:rPr lang="pt-BR" b="1" kern="1200" baseline="30000" dirty="0" smtClean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 ‡</a:t>
            </a:r>
          </a:p>
          <a:p>
            <a:endParaRPr lang="pt-BR" sz="2200" b="1" kern="1200" baseline="30000" dirty="0" smtClean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pt-BR" b="1" kern="1200" baseline="30000" dirty="0" smtClean="0">
                <a:solidFill>
                  <a:srgbClr val="000000"/>
                </a:solidFill>
                <a:latin typeface="Perpetua"/>
              </a:rPr>
              <a:t>§ </a:t>
            </a:r>
            <a:r>
              <a:rPr lang="en-US" sz="1600" b="1" kern="1200" dirty="0" smtClean="0">
                <a:solidFill>
                  <a:prstClr val="black"/>
                </a:solidFill>
              </a:rPr>
              <a:t>Pennsylvania State University    </a:t>
            </a:r>
            <a:r>
              <a:rPr lang="pt-BR" b="1" kern="1200" baseline="30000" dirty="0" smtClean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† </a:t>
            </a:r>
            <a:r>
              <a:rPr lang="en-US" sz="1600" b="1" kern="1200" dirty="0" smtClean="0">
                <a:solidFill>
                  <a:prstClr val="black"/>
                </a:solidFill>
              </a:rPr>
              <a:t>Carnegie Mellon University </a:t>
            </a:r>
          </a:p>
          <a:p>
            <a:pPr lvl="0">
              <a:buClr>
                <a:srgbClr val="CC9900"/>
              </a:buClr>
            </a:pPr>
            <a:r>
              <a:rPr lang="pt-BR" b="1" kern="1200" baseline="30000" dirty="0" smtClean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/>
              </a:rPr>
              <a:t>‡ </a:t>
            </a:r>
            <a:r>
              <a:rPr lang="en-US" sz="1600" b="1" kern="1200" dirty="0" smtClean="0">
                <a:solidFill>
                  <a:prstClr val="black"/>
                </a:solidFill>
              </a:rPr>
              <a:t>Microsoft Research</a:t>
            </a:r>
            <a:endParaRPr lang="en-US" sz="1600" kern="1200" dirty="0" smtClean="0">
              <a:solidFill>
                <a:prstClr val="black"/>
              </a:solidFill>
            </a:endParaRPr>
          </a:p>
          <a:p>
            <a:endParaRPr lang="en-US" sz="2200" dirty="0" smtClean="0"/>
          </a:p>
        </p:txBody>
      </p:sp>
      <p:pic>
        <p:nvPicPr>
          <p:cNvPr id="4" name="Picture 3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5414556"/>
            <a:ext cx="3786214" cy="1367244"/>
          </a:xfrm>
          <a:prstGeom prst="rect">
            <a:avLst/>
          </a:prstGeom>
        </p:spPr>
      </p:pic>
      <p:pic>
        <p:nvPicPr>
          <p:cNvPr id="5" name="Picture 4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56" y="5682268"/>
            <a:ext cx="2501587" cy="723810"/>
          </a:xfrm>
          <a:prstGeom prst="rect">
            <a:avLst/>
          </a:prstGeom>
        </p:spPr>
      </p:pic>
    </p:spTree>
  </p:cSld>
  <p:clrMapOvr>
    <a:masterClrMapping/>
  </p:clrMapOvr>
  <p:transition advTm="9953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Software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8008"/>
            <a:ext cx="8610600" cy="5339680"/>
          </a:xfrm>
        </p:spPr>
        <p:txBody>
          <a:bodyPr/>
          <a:lstStyle/>
          <a:p>
            <a:r>
              <a:rPr lang="en-US" sz="2500" dirty="0" smtClean="0"/>
              <a:t>MCP/IMPS require system software to</a:t>
            </a:r>
          </a:p>
          <a:p>
            <a:pPr lvl="1"/>
            <a:r>
              <a:rPr lang="en-US" sz="2500" dirty="0" smtClean="0"/>
              <a:t>Perform preferred channel assignment</a:t>
            </a:r>
          </a:p>
          <a:p>
            <a:pPr lvl="1"/>
            <a:r>
              <a:rPr lang="en-US" sz="2500" dirty="0" smtClean="0"/>
              <a:t>Enforce channel preferences</a:t>
            </a:r>
          </a:p>
          <a:p>
            <a:r>
              <a:rPr lang="en-US" sz="2500" dirty="0" smtClean="0">
                <a:solidFill>
                  <a:srgbClr val="FF0000"/>
                </a:solidFill>
              </a:rPr>
              <a:t>Preferred channel assignment</a:t>
            </a:r>
          </a:p>
          <a:p>
            <a:pPr lvl="1"/>
            <a:r>
              <a:rPr lang="en-US" sz="2500" dirty="0" smtClean="0">
                <a:solidFill>
                  <a:srgbClr val="0070C0"/>
                </a:solidFill>
              </a:rPr>
              <a:t>Off the critical path</a:t>
            </a:r>
          </a:p>
          <a:p>
            <a:pPr lvl="1"/>
            <a:r>
              <a:rPr lang="en-US" sz="2500" dirty="0" smtClean="0"/>
              <a:t>Previously computed assignments can be used</a:t>
            </a:r>
          </a:p>
          <a:p>
            <a:r>
              <a:rPr lang="en-US" sz="2500" dirty="0" smtClean="0">
                <a:solidFill>
                  <a:srgbClr val="FF0000"/>
                </a:solidFill>
              </a:rPr>
              <a:t>Enforcing channel preferences</a:t>
            </a:r>
          </a:p>
          <a:p>
            <a:pPr lvl="1"/>
            <a:r>
              <a:rPr lang="en-US" sz="2500" dirty="0" smtClean="0">
                <a:solidFill>
                  <a:srgbClr val="0070C0"/>
                </a:solidFill>
              </a:rPr>
              <a:t>Only on a page fault</a:t>
            </a:r>
          </a:p>
          <a:p>
            <a:pPr lvl="1"/>
            <a:r>
              <a:rPr lang="en-US" sz="2500" dirty="0" smtClean="0"/>
              <a:t>N (512) extra entries in circular page list scanned</a:t>
            </a:r>
          </a:p>
          <a:p>
            <a:pPr lvl="1"/>
            <a:r>
              <a:rPr lang="en-US" sz="2500" dirty="0" smtClean="0">
                <a:solidFill>
                  <a:srgbClr val="0070C0"/>
                </a:solidFill>
              </a:rPr>
              <a:t>Takes less than 10000 extra cycles as compared to baseline page fault time overhead of millions of cycles</a:t>
            </a:r>
          </a:p>
          <a:p>
            <a:endParaRPr lang="en-US" sz="2500" dirty="0" smtClean="0"/>
          </a:p>
          <a:p>
            <a:pPr lvl="1"/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9347"/>
            <a:ext cx="8610600" cy="5339680"/>
          </a:xfrm>
        </p:spPr>
        <p:txBody>
          <a:bodyPr/>
          <a:lstStyle/>
          <a:p>
            <a:r>
              <a:rPr lang="en-US" sz="2200" dirty="0" smtClean="0"/>
              <a:t>Less than 12% of all pages in our workloads go to non-preferred channels</a:t>
            </a:r>
          </a:p>
          <a:p>
            <a:r>
              <a:rPr lang="en-US" sz="2200" dirty="0" smtClean="0"/>
              <a:t>When </a:t>
            </a:r>
            <a:r>
              <a:rPr lang="en-US" sz="2200" dirty="0" smtClean="0">
                <a:solidFill>
                  <a:srgbClr val="0070C0"/>
                </a:solidFill>
              </a:rPr>
              <a:t>application phase changes</a:t>
            </a:r>
          </a:p>
          <a:p>
            <a:pPr lvl="1"/>
            <a:r>
              <a:rPr lang="en-US" dirty="0" smtClean="0"/>
              <a:t>Application characteristics could change 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 </a:t>
            </a:r>
            <a:r>
              <a:rPr lang="en-US" dirty="0" smtClean="0"/>
              <a:t>Preferred channel could change</a:t>
            </a:r>
          </a:p>
          <a:p>
            <a:pPr lvl="1">
              <a:buClr>
                <a:srgbClr val="3B812F"/>
              </a:buClr>
            </a:pPr>
            <a:r>
              <a:rPr lang="en-US" dirty="0" smtClean="0">
                <a:solidFill>
                  <a:srgbClr val="000000"/>
                </a:solidFill>
              </a:rPr>
              <a:t>However, we observe </a:t>
            </a:r>
            <a:r>
              <a:rPr lang="en-US" dirty="0" smtClean="0">
                <a:solidFill>
                  <a:srgbClr val="0070C0"/>
                </a:solidFill>
              </a:rPr>
              <a:t>working set also changes</a:t>
            </a:r>
          </a:p>
          <a:p>
            <a:pPr lvl="1">
              <a:buClr>
                <a:srgbClr val="3B812F"/>
              </a:buClr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</a:rPr>
              <a:t>New working set pages allocated to new preferred channel</a:t>
            </a:r>
          </a:p>
          <a:p>
            <a:pPr lvl="0">
              <a:buClr>
                <a:srgbClr val="CC9900"/>
              </a:buClr>
            </a:pPr>
            <a:r>
              <a:rPr lang="en-US" sz="2100" dirty="0" smtClean="0">
                <a:solidFill>
                  <a:srgbClr val="0070C0"/>
                </a:solidFill>
              </a:rPr>
              <a:t>What to do with the old working set in the old preferred channel?</a:t>
            </a:r>
          </a:p>
          <a:p>
            <a:pPr lvl="1">
              <a:buClr>
                <a:srgbClr val="3B812F"/>
              </a:buClr>
            </a:pPr>
            <a:r>
              <a:rPr lang="en-US" dirty="0" smtClean="0">
                <a:solidFill>
                  <a:srgbClr val="000000"/>
                </a:solidFill>
              </a:rPr>
              <a:t>Exploring migrating old working set to new channel</a:t>
            </a:r>
          </a:p>
          <a:p>
            <a:pPr lvl="1">
              <a:buClr>
                <a:srgbClr val="3B812F"/>
              </a:buClr>
            </a:pPr>
            <a:r>
              <a:rPr lang="en-US" dirty="0" smtClean="0">
                <a:solidFill>
                  <a:srgbClr val="000000"/>
                </a:solidFill>
              </a:rPr>
              <a:t>Ideas</a:t>
            </a:r>
          </a:p>
          <a:p>
            <a:pPr lvl="2">
              <a:buClr>
                <a:srgbClr val="3B812F"/>
              </a:buClr>
            </a:pPr>
            <a:r>
              <a:rPr lang="en-US" sz="2200" dirty="0" smtClean="0">
                <a:solidFill>
                  <a:srgbClr val="FF0000"/>
                </a:solidFill>
              </a:rPr>
              <a:t>Migrate periodically without hurting demand traffic</a:t>
            </a:r>
          </a:p>
          <a:p>
            <a:pPr lvl="2">
              <a:buClr>
                <a:srgbClr val="3B812F"/>
              </a:buClr>
            </a:pPr>
            <a:r>
              <a:rPr lang="en-US" sz="2200" dirty="0" smtClean="0">
                <a:solidFill>
                  <a:srgbClr val="FF0000"/>
                </a:solidFill>
              </a:rPr>
              <a:t>Migrate “hot” (highly accessed) pages</a:t>
            </a:r>
          </a:p>
          <a:p>
            <a:pPr lvl="1">
              <a:buClr>
                <a:srgbClr val="3B812F"/>
              </a:buClr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on Page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>
                <a:solidFill>
                  <a:srgbClr val="FF0000"/>
                </a:solidFill>
              </a:rPr>
              <a:t>MCP/IMPS do not hard partition memory capacity</a:t>
            </a:r>
          </a:p>
          <a:p>
            <a:pPr>
              <a:buNone/>
            </a:pPr>
            <a:endParaRPr lang="en-US" sz="2500" dirty="0" smtClean="0">
              <a:solidFill>
                <a:srgbClr val="FF0000"/>
              </a:solidFill>
            </a:endParaRPr>
          </a:p>
          <a:p>
            <a:r>
              <a:rPr lang="en-US" sz="2500" dirty="0" smtClean="0"/>
              <a:t>Replacement policy </a:t>
            </a:r>
          </a:p>
          <a:p>
            <a:pPr lvl="1"/>
            <a:r>
              <a:rPr lang="en-US" sz="2500" dirty="0" smtClean="0"/>
              <a:t>tries to allocate an application’s pages to its preferred channel</a:t>
            </a:r>
          </a:p>
          <a:p>
            <a:pPr lvl="1"/>
            <a:r>
              <a:rPr lang="en-US" sz="2500" dirty="0" smtClean="0"/>
              <a:t>assigns pages to another channel if replacement candidate not found in application’s preferred channel</a:t>
            </a:r>
          </a:p>
          <a:p>
            <a:pPr lvl="1">
              <a:buNone/>
            </a:pPr>
            <a:endParaRPr lang="en-US" sz="2500" dirty="0" smtClean="0"/>
          </a:p>
          <a:p>
            <a:r>
              <a:rPr lang="en-US" sz="2300" dirty="0" smtClean="0"/>
              <a:t>Das et al., (Safari TR 2011) show that this replacement policy  reduces applications’ page fault rates, as it mitigates interference by</a:t>
            </a:r>
            <a:r>
              <a:rPr lang="en-US" sz="2500" dirty="0" smtClean="0"/>
              <a:t> capacity partitioning</a:t>
            </a:r>
          </a:p>
          <a:p>
            <a:pPr lvl="1">
              <a:buNone/>
            </a:pPr>
            <a:endParaRPr lang="en-US" sz="2500" dirty="0" smtClean="0"/>
          </a:p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91872" cy="756320"/>
          </a:xfrm>
        </p:spPr>
        <p:txBody>
          <a:bodyPr/>
          <a:lstStyle/>
          <a:p>
            <a:r>
              <a:rPr lang="en-US" dirty="0" smtClean="0"/>
              <a:t>Different Intensity Categories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9" y="1147642"/>
            <a:ext cx="7069980" cy="508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59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2411760" y="1052736"/>
            <a:ext cx="4392488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Goal: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Mitigate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Inter-Application Interference 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67544" y="2132856"/>
            <a:ext cx="4104456" cy="2088232"/>
            <a:chOff x="179512" y="2132856"/>
            <a:chExt cx="4104456" cy="2088232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2951820" y="2132856"/>
              <a:ext cx="1332148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9512" y="2996952"/>
              <a:ext cx="3888432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Previous Approach: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Application-Aware Memory </a:t>
              </a:r>
              <a:r>
                <a:rPr lang="en-US" sz="2400" dirty="0" smtClean="0">
                  <a:solidFill>
                    <a:srgbClr val="0070C0"/>
                  </a:solidFill>
                </a:rPr>
                <a:t>Request</a:t>
              </a:r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 smtClean="0">
                  <a:solidFill>
                    <a:srgbClr val="0070C0"/>
                  </a:solidFill>
                </a:rPr>
                <a:t>Scheduling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8004" y="2132856"/>
            <a:ext cx="4068452" cy="2088232"/>
            <a:chOff x="4319972" y="2132856"/>
            <a:chExt cx="4068452" cy="20882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19972" y="2132856"/>
              <a:ext cx="1332148" cy="8640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499992" y="2996952"/>
              <a:ext cx="3888432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Our First Approach: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Application-Aware Memory </a:t>
              </a:r>
              <a:r>
                <a:rPr lang="en-US" sz="2400" dirty="0" smtClean="0">
                  <a:solidFill>
                    <a:srgbClr val="FF0000"/>
                  </a:solidFill>
                </a:rPr>
                <a:t>Channel</a:t>
              </a:r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</a:rPr>
                <a:t>Partitioning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23280" y="4221088"/>
            <a:ext cx="4176464" cy="1898334"/>
            <a:chOff x="2235248" y="4221088"/>
            <a:chExt cx="4176464" cy="1898334"/>
          </a:xfrm>
        </p:grpSpPr>
        <p:grpSp>
          <p:nvGrpSpPr>
            <p:cNvPr id="22" name="Group 21"/>
            <p:cNvGrpSpPr/>
            <p:nvPr/>
          </p:nvGrpSpPr>
          <p:grpSpPr>
            <a:xfrm>
              <a:off x="2987824" y="4221088"/>
              <a:ext cx="2592288" cy="678552"/>
              <a:chOff x="2987824" y="4005064"/>
              <a:chExt cx="2592288" cy="67855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2987824" y="4005064"/>
                <a:ext cx="1306022" cy="6785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293846" y="4005064"/>
                <a:ext cx="1286266" cy="6785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235248" y="4895286"/>
              <a:ext cx="4176464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Our Second Approach:</a:t>
              </a:r>
              <a:r>
                <a:rPr lang="en-US" sz="2400" dirty="0" smtClean="0">
                  <a:solidFill>
                    <a:schemeClr val="tx1"/>
                  </a:solidFill>
                </a:rPr>
                <a:t> Integrated Memory </a:t>
              </a:r>
              <a:r>
                <a:rPr lang="en-US" sz="2400" dirty="0" smtClean="0">
                  <a:solidFill>
                    <a:srgbClr val="FF0000"/>
                  </a:solidFill>
                </a:rPr>
                <a:t>Partitioning</a:t>
              </a:r>
              <a:r>
                <a:rPr lang="en-US" sz="2400" dirty="0" smtClean="0">
                  <a:solidFill>
                    <a:schemeClr val="tx1"/>
                  </a:solidFill>
                </a:rPr>
                <a:t> and </a:t>
              </a:r>
              <a:r>
                <a:rPr lang="en-US" sz="2400" dirty="0" smtClean="0">
                  <a:solidFill>
                    <a:srgbClr val="0070C0"/>
                  </a:solidFill>
                </a:rPr>
                <a:t>Scheduling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376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and System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14805"/>
            <a:ext cx="6753944" cy="5047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Number of MCs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41</a:t>
            </a:fld>
            <a:endParaRPr lang="en-US" alt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251520" y="1412776"/>
          <a:ext cx="8136903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Scaling Number of MCs: IMPS bridges the gap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42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755576" y="980728"/>
          <a:ext cx="7560840" cy="4299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1520" y="5362128"/>
            <a:ext cx="8587680" cy="947192"/>
          </a:xfrm>
        </p:spPr>
        <p:txBody>
          <a:bodyPr/>
          <a:lstStyle/>
          <a:p>
            <a:pPr algn="ctr">
              <a:buNone/>
            </a:pPr>
            <a:r>
              <a:rPr lang="en-US" sz="2600" dirty="0" smtClean="0">
                <a:solidFill>
                  <a:srgbClr val="FF0000"/>
                </a:solidFill>
              </a:rPr>
              <a:t>IMPS bridges more than half the gap between 4 and 8 memory controller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Number of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43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1043608" y="1700808"/>
          <a:ext cx="7056784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Cache Size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44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942186" y="1412777"/>
          <a:ext cx="7056784" cy="4536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0392"/>
            <a:ext cx="8663880" cy="756320"/>
          </a:xfrm>
        </p:spPr>
        <p:txBody>
          <a:bodyPr/>
          <a:lstStyle/>
          <a:p>
            <a:pPr algn="ctr"/>
            <a:r>
              <a:rPr lang="en-US" sz="2600" dirty="0" smtClean="0"/>
              <a:t>Comparison to Application-Unaware Memory Controller </a:t>
            </a:r>
            <a:br>
              <a:rPr lang="en-US" sz="2600" dirty="0" smtClean="0"/>
            </a:br>
            <a:r>
              <a:rPr lang="en-US" sz="2600" dirty="0" smtClean="0"/>
              <a:t>Load Balancing (</a:t>
            </a:r>
            <a:r>
              <a:rPr lang="en-US" sz="2600" dirty="0" err="1" smtClean="0"/>
              <a:t>Awasthi</a:t>
            </a:r>
            <a:r>
              <a:rPr lang="en-US" sz="2600" dirty="0" smtClean="0"/>
              <a:t> et al., PACT `10)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2008"/>
            <a:ext cx="8839200" cy="1883296"/>
          </a:xfrm>
        </p:spPr>
        <p:txBody>
          <a:bodyPr/>
          <a:lstStyle/>
          <a:p>
            <a:r>
              <a:rPr lang="en-US" dirty="0" smtClean="0"/>
              <a:t>AFT – Adaptive First Touch, DPM – Dynamic Page Migration –application-unaware load balancing policies</a:t>
            </a:r>
          </a:p>
          <a:p>
            <a:r>
              <a:rPr lang="en-US" dirty="0" smtClean="0"/>
              <a:t>MCP/IMPS outperform AFT and DPM by 7/12.4% respectively (averaged across 40 workloads)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45</a:t>
            </a:fld>
            <a:endParaRPr lang="en-US" alt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2123728" y="980728"/>
          <a:ext cx="583264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advTm="5896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Main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4015692" y="2780928"/>
            <a:ext cx="93610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Row Buffer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995936" y="1229571"/>
            <a:ext cx="4392488" cy="1263325"/>
            <a:chOff x="3995936" y="1268760"/>
            <a:chExt cx="4412244" cy="1440160"/>
          </a:xfrm>
        </p:grpSpPr>
        <p:sp>
          <p:nvSpPr>
            <p:cNvPr id="5" name="Rectangle 4"/>
            <p:cNvSpPr/>
            <p:nvPr/>
          </p:nvSpPr>
          <p:spPr>
            <a:xfrm>
              <a:off x="3995936" y="1268760"/>
              <a:ext cx="936104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Bank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67820" y="1268760"/>
              <a:ext cx="936104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Bank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19948" y="1268760"/>
              <a:ext cx="936104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Bank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72076" y="1268760"/>
              <a:ext cx="936104" cy="14401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Bank 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180883" y="2780928"/>
            <a:ext cx="93610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smtClean="0">
                <a:solidFill>
                  <a:schemeClr val="tx1"/>
                </a:solidFill>
              </a:rPr>
              <a:t>Row Buffer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33011" y="2780928"/>
            <a:ext cx="93610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smtClean="0">
                <a:solidFill>
                  <a:schemeClr val="tx1"/>
                </a:solidFill>
              </a:rPr>
              <a:t>Row Buffer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85139" y="2780928"/>
            <a:ext cx="936104" cy="43204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500" b="1" dirty="0" smtClean="0">
                <a:solidFill>
                  <a:schemeClr val="tx1"/>
                </a:solidFill>
              </a:rPr>
              <a:t>Row Buffer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655652" y="3874111"/>
            <a:ext cx="42484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499992" y="3226039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639057" y="3212976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6797878" y="3226039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7904124" y="3212976"/>
            <a:ext cx="0" cy="6480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496807" y="249289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658490" y="249289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804248" y="249289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910494" y="2492896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626604" y="869531"/>
            <a:ext cx="1377444" cy="1440161"/>
            <a:chOff x="3626604" y="908720"/>
            <a:chExt cx="1377444" cy="1440161"/>
          </a:xfrm>
        </p:grpSpPr>
        <p:sp>
          <p:nvSpPr>
            <p:cNvPr id="81" name="TextBox 80"/>
            <p:cNvSpPr txBox="1"/>
            <p:nvPr/>
          </p:nvSpPr>
          <p:spPr>
            <a:xfrm rot="16200000">
              <a:off x="3451230" y="18041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Rows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23928" y="9087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Content Placeholder 2"/>
          <p:cNvSpPr txBox="1">
            <a:spLocks/>
          </p:cNvSpPr>
          <p:nvPr/>
        </p:nvSpPr>
        <p:spPr bwMode="auto">
          <a:xfrm>
            <a:off x="251520" y="3900237"/>
            <a:ext cx="8892480" cy="217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solidFill>
                  <a:srgbClr val="000000"/>
                </a:solidFill>
              </a:rPr>
              <a:t>FR-FCFS memory scheduling policy</a:t>
            </a:r>
            <a:r>
              <a:rPr lang="en-US" sz="2200" kern="0" dirty="0" smtClean="0">
                <a:solidFill>
                  <a:srgbClr val="003399"/>
                </a:solidFill>
              </a:rPr>
              <a:t> </a:t>
            </a:r>
            <a:r>
              <a:rPr lang="en-US" sz="1100" kern="0" dirty="0" smtClean="0">
                <a:solidFill>
                  <a:srgbClr val="000000"/>
                </a:solidFill>
              </a:rPr>
              <a:t>[</a:t>
            </a:r>
            <a:r>
              <a:rPr lang="en-US" sz="1100" kern="0" dirty="0" err="1" smtClean="0">
                <a:solidFill>
                  <a:srgbClr val="000000"/>
                </a:solidFill>
              </a:rPr>
              <a:t>Zuravleff</a:t>
            </a:r>
            <a:r>
              <a:rPr lang="en-US" sz="1100" kern="0" dirty="0" smtClean="0">
                <a:solidFill>
                  <a:srgbClr val="000000"/>
                </a:solidFill>
              </a:rPr>
              <a:t> et al., US Patent ‘97; </a:t>
            </a:r>
            <a:r>
              <a:rPr lang="en-US" sz="1100" kern="0" dirty="0" err="1" smtClean="0">
                <a:solidFill>
                  <a:srgbClr val="000000"/>
                </a:solidFill>
              </a:rPr>
              <a:t>Rixner</a:t>
            </a:r>
            <a:r>
              <a:rPr lang="en-US" sz="1100" kern="0" dirty="0" smtClean="0">
                <a:solidFill>
                  <a:srgbClr val="000000"/>
                </a:solidFill>
              </a:rPr>
              <a:t> et al., ISCA ‘00]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en-US" sz="2200" kern="0" dirty="0" smtClean="0">
                <a:solidFill>
                  <a:srgbClr val="000000"/>
                </a:solidFill>
              </a:rPr>
              <a:t>Row-buffer hit first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en-US" sz="2200" kern="0" dirty="0" smtClean="0">
                <a:solidFill>
                  <a:srgbClr val="000000"/>
                </a:solidFill>
              </a:rPr>
              <a:t>Oldest request first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400" kern="0" dirty="0" smtClean="0">
                <a:solidFill>
                  <a:srgbClr val="000000"/>
                </a:solidFill>
              </a:rPr>
              <a:t>Unaware of inter-application interference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Left-Right Arrow 26"/>
          <p:cNvSpPr/>
          <p:nvPr/>
        </p:nvSpPr>
        <p:spPr>
          <a:xfrm>
            <a:off x="1619672" y="3468189"/>
            <a:ext cx="2088232" cy="79208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Channel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1520" y="3481575"/>
            <a:ext cx="1355089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Controller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995937" y="1229571"/>
            <a:ext cx="4392488" cy="1263325"/>
            <a:chOff x="4015692" y="1268760"/>
            <a:chExt cx="4405551" cy="1440160"/>
          </a:xfrm>
        </p:grpSpPr>
        <p:sp>
          <p:nvSpPr>
            <p:cNvPr id="29" name="Rectangle 28"/>
            <p:cNvSpPr/>
            <p:nvPr/>
          </p:nvSpPr>
          <p:spPr>
            <a:xfrm>
              <a:off x="4015692" y="1268760"/>
              <a:ext cx="936104" cy="144016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Bank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80883" y="1268760"/>
              <a:ext cx="936104" cy="144016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Bank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33011" y="1268760"/>
              <a:ext cx="936104" cy="144016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Bank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85139" y="1268760"/>
              <a:ext cx="936104" cy="144016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Bank 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3996259" y="2774235"/>
            <a:ext cx="936104" cy="43204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chemeClr val="tx1"/>
                </a:solidFill>
              </a:rPr>
              <a:t>Row Buffer</a:t>
            </a: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56747" y="1373587"/>
            <a:ext cx="936106" cy="4320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608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-2.96296E-6 L 0.00555 0.205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7" grpId="0" uiExpand="1" build="allAtOnce" animBg="1"/>
      <p:bldP spid="37" grpId="1" uiExpand="1" build="allAtOnce" animBg="1"/>
      <p:bldP spid="43" grpId="0" animBg="1"/>
      <p:bldP spid="43" grpId="1" animBg="1"/>
      <p:bldP spid="4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3" name="Group 26"/>
          <p:cNvGrpSpPr/>
          <p:nvPr/>
        </p:nvGrpSpPr>
        <p:grpSpPr>
          <a:xfrm>
            <a:off x="467544" y="2132856"/>
            <a:ext cx="4104456" cy="2088232"/>
            <a:chOff x="179512" y="2132856"/>
            <a:chExt cx="4104456" cy="2088232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2951820" y="2132856"/>
              <a:ext cx="1332148" cy="86409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9512" y="2996952"/>
              <a:ext cx="3888432" cy="12241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Previous Approach: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Application-Aware Memory </a:t>
              </a:r>
              <a:r>
                <a:rPr lang="en-US" sz="2400" dirty="0" smtClean="0">
                  <a:solidFill>
                    <a:srgbClr val="0070C0"/>
                  </a:solidFill>
                </a:rPr>
                <a:t>Request</a:t>
              </a:r>
              <a:r>
                <a:rPr lang="en-US" sz="2400" dirty="0" smtClean="0">
                  <a:solidFill>
                    <a:schemeClr val="tx1"/>
                  </a:solidFill>
                </a:rPr>
                <a:t> </a:t>
              </a:r>
              <a:r>
                <a:rPr lang="en-US" sz="2400" dirty="0" smtClean="0">
                  <a:solidFill>
                    <a:srgbClr val="0070C0"/>
                  </a:solidFill>
                </a:rPr>
                <a:t>Scheduling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4608004" y="2132856"/>
            <a:ext cx="4068452" cy="2088232"/>
            <a:chOff x="4319972" y="2132856"/>
            <a:chExt cx="4068452" cy="20882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319972" y="2132856"/>
              <a:ext cx="1332148" cy="86409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499992" y="2996952"/>
              <a:ext cx="3888432" cy="1224136"/>
            </a:xfrm>
            <a:prstGeom prst="rect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Our First Approach:</a:t>
              </a:r>
            </a:p>
            <a:p>
              <a:pPr algn="ctr"/>
              <a:r>
                <a:rPr lang="en-US" sz="2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Application-Aware Memory Channel Partitioning</a:t>
              </a:r>
              <a:endPara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" name="Group 25"/>
          <p:cNvGrpSpPr/>
          <p:nvPr/>
        </p:nvGrpSpPr>
        <p:grpSpPr>
          <a:xfrm>
            <a:off x="2523280" y="4221088"/>
            <a:ext cx="4176464" cy="1898334"/>
            <a:chOff x="2235248" y="4221088"/>
            <a:chExt cx="4176464" cy="1898334"/>
          </a:xfrm>
        </p:grpSpPr>
        <p:grpSp>
          <p:nvGrpSpPr>
            <p:cNvPr id="9" name="Group 21"/>
            <p:cNvGrpSpPr/>
            <p:nvPr/>
          </p:nvGrpSpPr>
          <p:grpSpPr>
            <a:xfrm>
              <a:off x="2987824" y="4221088"/>
              <a:ext cx="2592288" cy="678552"/>
              <a:chOff x="2987824" y="4005064"/>
              <a:chExt cx="2592288" cy="67855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2987824" y="4005064"/>
                <a:ext cx="1306022" cy="67855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293846" y="4005064"/>
                <a:ext cx="1286266" cy="67855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2235248" y="4895286"/>
              <a:ext cx="4176464" cy="1224136"/>
            </a:xfrm>
            <a:prstGeom prst="rect">
              <a:avLst/>
            </a:prstGeom>
            <a:noFill/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Our Second Approach:</a:t>
              </a:r>
              <a:r>
                <a:rPr lang="en-US" sz="2400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 Integrated Memory Partitioning and Scheduling</a:t>
              </a:r>
              <a:endPara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67544" y="2996952"/>
            <a:ext cx="3888432" cy="122413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Previous Approach: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Application-Aware Memory </a:t>
            </a:r>
            <a:r>
              <a:rPr lang="en-US" sz="2400" dirty="0" smtClean="0">
                <a:solidFill>
                  <a:srgbClr val="0070C0"/>
                </a:solidFill>
              </a:rPr>
              <a:t>Request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Scheduling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11760" y="1052736"/>
            <a:ext cx="4392488" cy="10801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Goal: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Mitigate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Inter-Application Interference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0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Application-Aware Memory Request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87422"/>
            <a:ext cx="8610600" cy="5339680"/>
          </a:xfrm>
        </p:spPr>
        <p:txBody>
          <a:bodyPr/>
          <a:lstStyle/>
          <a:p>
            <a:r>
              <a:rPr lang="en-US" sz="3000" dirty="0" smtClean="0">
                <a:solidFill>
                  <a:srgbClr val="0070C0"/>
                </a:solidFill>
              </a:rPr>
              <a:t>Monitor</a:t>
            </a:r>
            <a:r>
              <a:rPr lang="en-US" sz="3000" dirty="0" smtClean="0"/>
              <a:t> application memory access characteristics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>
                <a:solidFill>
                  <a:srgbClr val="0070C0"/>
                </a:solidFill>
              </a:rPr>
              <a:t>Rank</a:t>
            </a:r>
            <a:r>
              <a:rPr lang="en-US" sz="3000" dirty="0" smtClean="0"/>
              <a:t> applications based on memory access characteristics</a:t>
            </a:r>
          </a:p>
          <a:p>
            <a:pPr>
              <a:buNone/>
            </a:pPr>
            <a:endParaRPr lang="en-US" sz="3000" dirty="0" smtClean="0"/>
          </a:p>
          <a:p>
            <a:r>
              <a:rPr lang="en-US" sz="3000" dirty="0" smtClean="0">
                <a:solidFill>
                  <a:srgbClr val="0070C0"/>
                </a:solidFill>
              </a:rPr>
              <a:t>Prioritize</a:t>
            </a:r>
            <a:r>
              <a:rPr lang="en-US" sz="3000" dirty="0" smtClean="0"/>
              <a:t> requests at the memory controller, based on ranking</a:t>
            </a:r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ransition advTm="165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Rounded Rectangle 510"/>
          <p:cNvSpPr/>
          <p:nvPr/>
        </p:nvSpPr>
        <p:spPr>
          <a:xfrm>
            <a:off x="4038600" y="1556792"/>
            <a:ext cx="1757536" cy="2158753"/>
          </a:xfrm>
          <a:prstGeom prst="roundRect">
            <a:avLst/>
          </a:prstGeom>
          <a:solidFill>
            <a:srgbClr val="FF0000">
              <a:alpha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2" name="Straight Connector 511"/>
          <p:cNvCxnSpPr>
            <a:stCxn id="516" idx="2"/>
            <a:endCxn id="559" idx="2"/>
          </p:cNvCxnSpPr>
          <p:nvPr/>
        </p:nvCxnSpPr>
        <p:spPr>
          <a:xfrm rot="5400000">
            <a:off x="6017830" y="1694275"/>
            <a:ext cx="381000" cy="259474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13" name="Straight Connector 512"/>
          <p:cNvCxnSpPr>
            <a:stCxn id="549" idx="2"/>
            <a:endCxn id="527" idx="2"/>
          </p:cNvCxnSpPr>
          <p:nvPr/>
        </p:nvCxnSpPr>
        <p:spPr>
          <a:xfrm rot="5400000" flipH="1">
            <a:off x="6173344" y="4097689"/>
            <a:ext cx="204822" cy="253609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14" name="Straight Connector 513"/>
          <p:cNvCxnSpPr>
            <a:stCxn id="549" idx="0"/>
            <a:endCxn id="527" idx="0"/>
          </p:cNvCxnSpPr>
          <p:nvPr/>
        </p:nvCxnSpPr>
        <p:spPr>
          <a:xfrm rot="16200000" flipH="1" flipV="1">
            <a:off x="5818555" y="2371300"/>
            <a:ext cx="914400" cy="253609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15" name="Straight Connector 514"/>
          <p:cNvCxnSpPr>
            <a:stCxn id="516" idx="0"/>
            <a:endCxn id="559" idx="0"/>
          </p:cNvCxnSpPr>
          <p:nvPr/>
        </p:nvCxnSpPr>
        <p:spPr>
          <a:xfrm rot="16200000" flipH="1" flipV="1">
            <a:off x="5552683" y="483021"/>
            <a:ext cx="1311294" cy="259474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6" name="Rounded Rectangle 515"/>
          <p:cNvSpPr/>
          <p:nvPr/>
        </p:nvSpPr>
        <p:spPr>
          <a:xfrm>
            <a:off x="6781800" y="1124745"/>
            <a:ext cx="1447800" cy="16764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7" name="Rectangle 516"/>
          <p:cNvSpPr/>
          <p:nvPr/>
        </p:nvSpPr>
        <p:spPr>
          <a:xfrm>
            <a:off x="740510" y="2520122"/>
            <a:ext cx="2463338" cy="234903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8" name="Rounded Rectangle 517"/>
          <p:cNvSpPr/>
          <p:nvPr/>
        </p:nvSpPr>
        <p:spPr>
          <a:xfrm>
            <a:off x="1578710" y="3682206"/>
            <a:ext cx="457200" cy="109539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822960" y="4172745"/>
            <a:ext cx="2514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</a:rPr>
              <a:t>Threads in the system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</a:endParaRPr>
          </a:p>
        </p:txBody>
      </p:sp>
      <p:sp>
        <p:nvSpPr>
          <p:cNvPr id="520" name="Rounded Rectangle 519"/>
          <p:cNvSpPr/>
          <p:nvPr/>
        </p:nvSpPr>
        <p:spPr>
          <a:xfrm>
            <a:off x="2188310" y="3563145"/>
            <a:ext cx="838200" cy="533400"/>
          </a:xfrm>
          <a:prstGeom prst="round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1" name="Rounded Rectangle 520"/>
          <p:cNvSpPr/>
          <p:nvPr/>
        </p:nvSpPr>
        <p:spPr>
          <a:xfrm>
            <a:off x="1162772" y="2759274"/>
            <a:ext cx="457200" cy="109539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" name="Rounded Rectangle 521"/>
          <p:cNvSpPr/>
          <p:nvPr/>
        </p:nvSpPr>
        <p:spPr>
          <a:xfrm>
            <a:off x="892910" y="2980512"/>
            <a:ext cx="838200" cy="533400"/>
          </a:xfrm>
          <a:prstGeom prst="round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3" name="Rounded Rectangle 522"/>
          <p:cNvSpPr/>
          <p:nvPr/>
        </p:nvSpPr>
        <p:spPr>
          <a:xfrm>
            <a:off x="2035910" y="2648745"/>
            <a:ext cx="838200" cy="533400"/>
          </a:xfrm>
          <a:prstGeom prst="round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4" name="Rounded Rectangle 523"/>
          <p:cNvSpPr/>
          <p:nvPr/>
        </p:nvSpPr>
        <p:spPr>
          <a:xfrm>
            <a:off x="2188310" y="3334545"/>
            <a:ext cx="457200" cy="109539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5" name="Rounded Rectangle 524"/>
          <p:cNvSpPr/>
          <p:nvPr/>
        </p:nvSpPr>
        <p:spPr>
          <a:xfrm>
            <a:off x="981781" y="3877467"/>
            <a:ext cx="457200" cy="109539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6" name="Group 525"/>
          <p:cNvGrpSpPr/>
          <p:nvPr/>
        </p:nvGrpSpPr>
        <p:grpSpPr>
          <a:xfrm>
            <a:off x="4093310" y="4096545"/>
            <a:ext cx="1828800" cy="1166778"/>
            <a:chOff x="3581400" y="4167223"/>
            <a:chExt cx="1828800" cy="1166778"/>
          </a:xfrm>
        </p:grpSpPr>
        <p:sp>
          <p:nvSpPr>
            <p:cNvPr id="527" name="Rectangle 526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8" name="Rounded Rectangle 527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9" name="Rounded Rectangle 528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0" name="Rounded Rectangle 529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1" name="TextBox 530"/>
          <p:cNvSpPr txBox="1"/>
          <p:nvPr/>
        </p:nvSpPr>
        <p:spPr>
          <a:xfrm>
            <a:off x="4108550" y="1628800"/>
            <a:ext cx="160020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Non-intensive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cluster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3962400" y="5368168"/>
            <a:ext cx="2133600" cy="5170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Intensive cluster</a:t>
            </a: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33" name="Right Arrow 532"/>
          <p:cNvSpPr/>
          <p:nvPr/>
        </p:nvSpPr>
        <p:spPr>
          <a:xfrm rot="18900000">
            <a:off x="3426000" y="2858855"/>
            <a:ext cx="457200" cy="4572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4" name="Rounded Rectangle 533"/>
          <p:cNvSpPr/>
          <p:nvPr/>
        </p:nvSpPr>
        <p:spPr>
          <a:xfrm>
            <a:off x="892910" y="2980512"/>
            <a:ext cx="838200" cy="533400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5" name="Rounded Rectangle 534"/>
          <p:cNvSpPr/>
          <p:nvPr/>
        </p:nvSpPr>
        <p:spPr>
          <a:xfrm>
            <a:off x="2188310" y="3563145"/>
            <a:ext cx="838200" cy="533400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6" name="Rounded Rectangle 535"/>
          <p:cNvSpPr/>
          <p:nvPr/>
        </p:nvSpPr>
        <p:spPr>
          <a:xfrm>
            <a:off x="2035910" y="2648745"/>
            <a:ext cx="838200" cy="533400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107246" y="1916832"/>
            <a:ext cx="345664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Memory-non-intensive </a:t>
            </a:r>
          </a:p>
        </p:txBody>
      </p:sp>
      <p:cxnSp>
        <p:nvCxnSpPr>
          <p:cNvPr id="538" name="Curved Connector 537"/>
          <p:cNvCxnSpPr>
            <a:stCxn id="521" idx="0"/>
          </p:cNvCxnSpPr>
          <p:nvPr/>
        </p:nvCxnSpPr>
        <p:spPr>
          <a:xfrm rot="5400000" flipH="1" flipV="1">
            <a:off x="1372333" y="2295911"/>
            <a:ext cx="482402" cy="444324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39" name="Curved Connector 538"/>
          <p:cNvCxnSpPr>
            <a:stCxn id="535" idx="2"/>
            <a:endCxn id="540" idx="0"/>
          </p:cNvCxnSpPr>
          <p:nvPr/>
        </p:nvCxnSpPr>
        <p:spPr>
          <a:xfrm rot="5400000">
            <a:off x="1833168" y="4157633"/>
            <a:ext cx="835331" cy="71315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C0504D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540" name="TextBox 539"/>
          <p:cNvSpPr txBox="1"/>
          <p:nvPr/>
        </p:nvSpPr>
        <p:spPr>
          <a:xfrm>
            <a:off x="609600" y="4931876"/>
            <a:ext cx="25693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Memory-intensive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541" name="Right Arrow 540"/>
          <p:cNvSpPr/>
          <p:nvPr/>
        </p:nvSpPr>
        <p:spPr>
          <a:xfrm rot="2700000">
            <a:off x="3426000" y="3697055"/>
            <a:ext cx="457200" cy="457200"/>
          </a:xfrm>
          <a:prstGeom prst="rightArrow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4110849" y="3334545"/>
            <a:ext cx="1656224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Prioritized</a:t>
            </a:r>
            <a:endParaRPr kumimoji="0" lang="en-US" sz="22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43" name="Rounded Rectangle 542"/>
          <p:cNvSpPr/>
          <p:nvPr/>
        </p:nvSpPr>
        <p:spPr>
          <a:xfrm>
            <a:off x="7586589" y="1793075"/>
            <a:ext cx="232117" cy="57155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4" name="Rounded Rectangle 543"/>
          <p:cNvSpPr/>
          <p:nvPr/>
        </p:nvSpPr>
        <p:spPr>
          <a:xfrm>
            <a:off x="7563143" y="1965678"/>
            <a:ext cx="279009" cy="93528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5" name="Rounded Rectangle 544"/>
          <p:cNvSpPr/>
          <p:nvPr/>
        </p:nvSpPr>
        <p:spPr>
          <a:xfrm>
            <a:off x="7525043" y="2174654"/>
            <a:ext cx="355209" cy="130042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6" name="Rounded Rectangle 545"/>
          <p:cNvSpPr/>
          <p:nvPr/>
        </p:nvSpPr>
        <p:spPr>
          <a:xfrm>
            <a:off x="7480495" y="2420144"/>
            <a:ext cx="444305" cy="166693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7" name="Straight Arrow Connector 546"/>
          <p:cNvCxnSpPr/>
          <p:nvPr/>
        </p:nvCxnSpPr>
        <p:spPr>
          <a:xfrm rot="5400000" flipH="1" flipV="1">
            <a:off x="6785137" y="2153444"/>
            <a:ext cx="990600" cy="1"/>
          </a:xfrm>
          <a:prstGeom prst="straightConnector1">
            <a:avLst/>
          </a:prstGeom>
          <a:noFill/>
          <a:ln w="44450" cap="flat" cmpd="sng" algn="ctr">
            <a:solidFill>
              <a:sysClr val="windowText" lastClr="000000"/>
            </a:solidFill>
            <a:prstDash val="solid"/>
            <a:headEnd type="none" w="lg" len="lg"/>
            <a:tailEnd type="triangle" w="lg" len="lg"/>
          </a:ln>
          <a:effectLst/>
        </p:spPr>
      </p:cxnSp>
      <p:sp>
        <p:nvSpPr>
          <p:cNvPr id="548" name="TextBox 547"/>
          <p:cNvSpPr txBox="1"/>
          <p:nvPr/>
        </p:nvSpPr>
        <p:spPr>
          <a:xfrm>
            <a:off x="6885369" y="1193298"/>
            <a:ext cx="787831" cy="4862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higher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priority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9" name="Rounded Rectangle 548"/>
          <p:cNvSpPr/>
          <p:nvPr/>
        </p:nvSpPr>
        <p:spPr>
          <a:xfrm>
            <a:off x="6629400" y="3182145"/>
            <a:ext cx="1828800" cy="228600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0" name="Rounded Rectangle 549"/>
          <p:cNvSpPr/>
          <p:nvPr/>
        </p:nvSpPr>
        <p:spPr>
          <a:xfrm>
            <a:off x="7522310" y="3867945"/>
            <a:ext cx="707290" cy="401749"/>
          </a:xfrm>
          <a:prstGeom prst="round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1" name="Rounded Rectangle 550"/>
          <p:cNvSpPr/>
          <p:nvPr/>
        </p:nvSpPr>
        <p:spPr>
          <a:xfrm>
            <a:off x="7522315" y="4363245"/>
            <a:ext cx="707290" cy="401749"/>
          </a:xfrm>
          <a:prstGeom prst="round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2" name="Straight Arrow Connector 551"/>
          <p:cNvCxnSpPr/>
          <p:nvPr/>
        </p:nvCxnSpPr>
        <p:spPr>
          <a:xfrm rot="16200000" flipV="1">
            <a:off x="6413069" y="4515645"/>
            <a:ext cx="1447802" cy="2"/>
          </a:xfrm>
          <a:prstGeom prst="straightConnector1">
            <a:avLst/>
          </a:prstGeom>
          <a:noFill/>
          <a:ln w="44450" cap="flat" cmpd="sng" algn="ctr">
            <a:solidFill>
              <a:sysClr val="windowText" lastClr="000000"/>
            </a:solidFill>
            <a:prstDash val="solid"/>
            <a:headEnd type="none" w="lg" len="lg"/>
            <a:tailEnd type="triangle" w="lg" len="lg"/>
          </a:ln>
          <a:effectLst/>
        </p:spPr>
      </p:cxnSp>
      <p:sp>
        <p:nvSpPr>
          <p:cNvPr id="553" name="TextBox 552"/>
          <p:cNvSpPr txBox="1"/>
          <p:nvPr/>
        </p:nvSpPr>
        <p:spPr>
          <a:xfrm>
            <a:off x="6741901" y="3315791"/>
            <a:ext cx="787831" cy="4862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higher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priority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4" name="Rounded Rectangle 553"/>
          <p:cNvSpPr/>
          <p:nvPr/>
        </p:nvSpPr>
        <p:spPr>
          <a:xfrm>
            <a:off x="7522310" y="4858545"/>
            <a:ext cx="707290" cy="401749"/>
          </a:xfrm>
          <a:prstGeom prst="round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5" name="Oval 554"/>
          <p:cNvSpPr/>
          <p:nvPr/>
        </p:nvSpPr>
        <p:spPr>
          <a:xfrm rot="16200000">
            <a:off x="6813118" y="4432663"/>
            <a:ext cx="1447800" cy="318363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6" name="Straight Arrow Connector 555"/>
          <p:cNvCxnSpPr/>
          <p:nvPr/>
        </p:nvCxnSpPr>
        <p:spPr>
          <a:xfrm rot="5400000">
            <a:off x="7353299" y="4591844"/>
            <a:ext cx="76200" cy="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tailEnd type="arrow" w="lg" len="lg"/>
          </a:ln>
          <a:effectLst/>
        </p:spPr>
      </p:cxnSp>
      <p:cxnSp>
        <p:nvCxnSpPr>
          <p:cNvPr id="557" name="Straight Arrow Connector 556"/>
          <p:cNvCxnSpPr/>
          <p:nvPr/>
        </p:nvCxnSpPr>
        <p:spPr>
          <a:xfrm rot="5400000">
            <a:off x="7658099" y="4591844"/>
            <a:ext cx="76200" cy="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headEnd type="arrow" w="lg" len="lg"/>
            <a:tailEnd type="none" w="lg" len="lg"/>
          </a:ln>
          <a:effectLst/>
        </p:spPr>
      </p:cxnSp>
      <p:grpSp>
        <p:nvGrpSpPr>
          <p:cNvPr id="558" name="Group 557"/>
          <p:cNvGrpSpPr/>
          <p:nvPr/>
        </p:nvGrpSpPr>
        <p:grpSpPr>
          <a:xfrm>
            <a:off x="4474310" y="2436039"/>
            <a:ext cx="873297" cy="746106"/>
            <a:chOff x="2271681" y="4560903"/>
            <a:chExt cx="1260486" cy="990600"/>
          </a:xfrm>
        </p:grpSpPr>
        <p:sp>
          <p:nvSpPr>
            <p:cNvPr id="559" name="Rectangle 558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0" name="Rounded Rectangle 559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1" name="Rounded Rectangle 560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2" name="Rounded Rectangle 561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3" name="Rounded Rectangle 562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64" name="Wave 563"/>
          <p:cNvSpPr/>
          <p:nvPr/>
        </p:nvSpPr>
        <p:spPr>
          <a:xfrm>
            <a:off x="6781800" y="2578936"/>
            <a:ext cx="1447800" cy="457200"/>
          </a:xfrm>
          <a:prstGeom prst="wav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Throughput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5" name="Wave 564"/>
          <p:cNvSpPr/>
          <p:nvPr/>
        </p:nvSpPr>
        <p:spPr>
          <a:xfrm>
            <a:off x="6781800" y="5305070"/>
            <a:ext cx="1447800" cy="457200"/>
          </a:xfrm>
          <a:prstGeom prst="wav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Fairness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50" dirty="0" smtClean="0"/>
              <a:t>An Example: Thread Cluster Memory Scheduling</a:t>
            </a:r>
            <a:endParaRPr lang="en-US" sz="3450" dirty="0"/>
          </a:p>
        </p:txBody>
      </p:sp>
      <p:sp>
        <p:nvSpPr>
          <p:cNvPr id="634" name="TextBox 633"/>
          <p:cNvSpPr txBox="1"/>
          <p:nvPr/>
        </p:nvSpPr>
        <p:spPr>
          <a:xfrm>
            <a:off x="5508104" y="587727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Kim et al., MICRO 2010</a:t>
            </a:r>
            <a:endParaRPr lang="en-US" dirty="0"/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ransition advTm="502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 animBg="1"/>
      <p:bldP spid="516" grpId="0" animBg="1"/>
      <p:bldP spid="517" grpId="0" animBg="1"/>
      <p:bldP spid="518" grpId="0" animBg="1"/>
      <p:bldP spid="519" grpId="0"/>
      <p:bldP spid="520" grpId="0" animBg="1"/>
      <p:bldP spid="520" grpId="1" animBg="1"/>
      <p:bldP spid="521" grpId="0" animBg="1"/>
      <p:bldP spid="522" grpId="0" animBg="1"/>
      <p:bldP spid="522" grpId="1" animBg="1"/>
      <p:bldP spid="523" grpId="0" animBg="1"/>
      <p:bldP spid="523" grpId="1" animBg="1"/>
      <p:bldP spid="524" grpId="0" animBg="1"/>
      <p:bldP spid="525" grpId="0" animBg="1"/>
      <p:bldP spid="531" grpId="0"/>
      <p:bldP spid="532" grpId="0"/>
      <p:bldP spid="533" grpId="0" animBg="1"/>
      <p:bldP spid="534" grpId="0" animBg="1"/>
      <p:bldP spid="534" grpId="1" animBg="1"/>
      <p:bldP spid="535" grpId="0" animBg="1"/>
      <p:bldP spid="535" grpId="1" animBg="1"/>
      <p:bldP spid="536" grpId="0" animBg="1"/>
      <p:bldP spid="536" grpId="1" animBg="1"/>
      <p:bldP spid="541" grpId="0" animBg="1"/>
      <p:bldP spid="542" grpId="0"/>
      <p:bldP spid="543" grpId="0" animBg="1"/>
      <p:bldP spid="544" grpId="0" animBg="1"/>
      <p:bldP spid="545" grpId="0" animBg="1"/>
      <p:bldP spid="546" grpId="0" animBg="1"/>
      <p:bldP spid="548" grpId="0"/>
      <p:bldP spid="549" grpId="0" animBg="1"/>
      <p:bldP spid="550" grpId="0" animBg="1"/>
      <p:bldP spid="551" grpId="0" animBg="1"/>
      <p:bldP spid="553" grpId="0"/>
      <p:bldP spid="554" grpId="0" animBg="1"/>
      <p:bldP spid="555" grpId="0" animBg="1"/>
      <p:bldP spid="564" grpId="0" animBg="1"/>
      <p:bldP spid="565" grpId="0" animBg="1"/>
      <p:bldP spid="6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>
                <a:solidFill>
                  <a:srgbClr val="006633"/>
                </a:solidFill>
              </a:rPr>
              <a:t>Application-Aware Memory Request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9796" y="1052736"/>
            <a:ext cx="9036496" cy="20882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lang="en-US" sz="3000" kern="0" dirty="0" smtClean="0">
                <a:solidFill>
                  <a:srgbClr val="0070C0"/>
                </a:solidFill>
              </a:rPr>
              <a:t>Advantages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500" kern="0" dirty="0" smtClean="0">
                <a:solidFill>
                  <a:srgbClr val="000000"/>
                </a:solidFill>
              </a:rPr>
              <a:t>Reduces interference between applications by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sz="2500" kern="0" dirty="0" smtClean="0">
                <a:solidFill>
                  <a:srgbClr val="000000"/>
                </a:solidFill>
              </a:rPr>
              <a:t>	request reordering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500" kern="0" dirty="0" smtClean="0">
                <a:solidFill>
                  <a:srgbClr val="000000"/>
                </a:solidFill>
              </a:rPr>
              <a:t>Improves system performance</a:t>
            </a: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79796" y="3140968"/>
            <a:ext cx="9036496" cy="20882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lang="en-US" sz="3000" kern="0" dirty="0" smtClean="0">
                <a:solidFill>
                  <a:srgbClr val="FF0000"/>
                </a:solidFill>
              </a:rPr>
              <a:t>Disadvantages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500" kern="0" dirty="0" smtClean="0">
                <a:solidFill>
                  <a:srgbClr val="000000"/>
                </a:solidFill>
              </a:rPr>
              <a:t>Requires modifications to memory scheduling logic for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en-US" sz="2200" kern="0" dirty="0" smtClean="0">
                <a:solidFill>
                  <a:srgbClr val="000000"/>
                </a:solidFill>
              </a:rPr>
              <a:t>Ranking</a:t>
            </a:r>
          </a:p>
          <a:p>
            <a:pPr marL="669925" lvl="1" indent="-32543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en-US" sz="2200" kern="0" dirty="0" smtClean="0">
                <a:solidFill>
                  <a:srgbClr val="000000"/>
                </a:solidFill>
              </a:rPr>
              <a:t>Prioritization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500" kern="0" dirty="0" smtClean="0">
                <a:solidFill>
                  <a:srgbClr val="000000"/>
                </a:solidFill>
              </a:rPr>
              <a:t>Cannot completely eliminate interference by request reordering </a:t>
            </a:r>
          </a:p>
        </p:txBody>
      </p:sp>
    </p:spTree>
    <p:custDataLst>
      <p:tags r:id="rId1"/>
    </p:custDataLst>
  </p:cSld>
  <p:clrMapOvr>
    <a:masterClrMapping/>
  </p:clrMapOvr>
  <p:transition advTm="353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0.4|3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6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|3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5.6|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11.5|0.8|1.6|1|0.5|0.7|1.4|1.3|2.7|17.6|14|8.6|9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20.7|10.9|6|7.4|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3.9|8.8|11.6|7.3|10.4|4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5.2|2.1|23.5|2.6|3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4.8|28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1.3|8.7|4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4.7|6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9|3.9|8|3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.7|9|16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8|2.3|9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5.8|9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7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8.6|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2|6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4|4|6.5|6.8|1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7.3|15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7.1|3.1|5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20.8|1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.9|2.9|7|26.5|1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4.7|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2.8|0.4|2.7|2.4|2.4|1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1835</Words>
  <Application>Microsoft Office PowerPoint</Application>
  <PresentationFormat>On-screen Show (4:3)</PresentationFormat>
  <Paragraphs>646</Paragraphs>
  <Slides>45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Edge</vt:lpstr>
      <vt:lpstr>1_Edge</vt:lpstr>
      <vt:lpstr>Equation</vt:lpstr>
      <vt:lpstr>Application-Aware  Memory Channel Partitioning</vt:lpstr>
      <vt:lpstr>Main Memory is a Bottleneck</vt:lpstr>
      <vt:lpstr>Problem of Inter-Application Interference</vt:lpstr>
      <vt:lpstr>Outline</vt:lpstr>
      <vt:lpstr>Background: Main Memory</vt:lpstr>
      <vt:lpstr>Previous Approach</vt:lpstr>
      <vt:lpstr>Application-Aware Memory Request Scheduling</vt:lpstr>
      <vt:lpstr>An Example: Thread Cluster Memory Scheduling</vt:lpstr>
      <vt:lpstr>Application-Aware Memory Request Scheduling</vt:lpstr>
      <vt:lpstr>Our Approach</vt:lpstr>
      <vt:lpstr>Observation: Modern Systems Have Multiple Channels</vt:lpstr>
      <vt:lpstr>Data Mapping in Current Systems</vt:lpstr>
      <vt:lpstr>Partitioning Channels Between Applications</vt:lpstr>
      <vt:lpstr>Overview: Memory Channel Partitioning (MCP) </vt:lpstr>
      <vt:lpstr>Key Insight 1: Separate by Memory Intensity</vt:lpstr>
      <vt:lpstr>Key Insight 2: Separate by Row-Buffer Locality</vt:lpstr>
      <vt:lpstr>Memory Channel Partitioning (MCP) Mechanism</vt:lpstr>
      <vt:lpstr>1. Profile Applications</vt:lpstr>
      <vt:lpstr>2. Classify Applications</vt:lpstr>
      <vt:lpstr>3. Partition Channels Among Groups: Step 1</vt:lpstr>
      <vt:lpstr>3. Partition Channels Among Groups: Step 2</vt:lpstr>
      <vt:lpstr>4. Assign Preferred Channel to Application</vt:lpstr>
      <vt:lpstr>5. Allocate Page to Preferred Channel</vt:lpstr>
      <vt:lpstr>Interval Based Operation</vt:lpstr>
      <vt:lpstr>Integrating Partitioning and Scheduling</vt:lpstr>
      <vt:lpstr>Observations</vt:lpstr>
      <vt:lpstr>Integrated Memory Partitioning and Scheduling (IMPS)</vt:lpstr>
      <vt:lpstr>Hardware Cost</vt:lpstr>
      <vt:lpstr>Methodology</vt:lpstr>
      <vt:lpstr>Previous Work on Memory Scheduling</vt:lpstr>
      <vt:lpstr>Comparison to Previous Scheduling Policies</vt:lpstr>
      <vt:lpstr>Interaction with Memory Scheduling</vt:lpstr>
      <vt:lpstr>Summary</vt:lpstr>
      <vt:lpstr>Thank You</vt:lpstr>
      <vt:lpstr>Application-Aware  Memory Channel Partitioning</vt:lpstr>
      <vt:lpstr>System Software Overhead</vt:lpstr>
      <vt:lpstr>Migration</vt:lpstr>
      <vt:lpstr>Effect on Page Faults</vt:lpstr>
      <vt:lpstr>Different Intensity Categories</vt:lpstr>
      <vt:lpstr>Fairness and System Performance</vt:lpstr>
      <vt:lpstr>Scaling Number of MCs</vt:lpstr>
      <vt:lpstr>Scaling Number of MCs: IMPS bridges the gap</vt:lpstr>
      <vt:lpstr>Scaling Number of Cores</vt:lpstr>
      <vt:lpstr>Scaling Cache Size  </vt:lpstr>
      <vt:lpstr>Comparison to Application-Unaware Memory Controller  Load Balancing (Awasthi et al., PACT `10)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2010-11-14T20:49:44Z</dcterms:created>
  <dcterms:modified xsi:type="dcterms:W3CDTF">2011-12-12T23:29:46Z</dcterms:modified>
</cp:coreProperties>
</file>