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notesSlides/notesSlide3.xml" ContentType="application/vnd.openxmlformats-officedocument.presentationml.notesSl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notesSlides/notesSlide4.xml" ContentType="application/vnd.openxmlformats-officedocument.presentationml.notesSlide+xml"/>
  <Override PartName="/ppt/charts/chart3.xml" ContentType="application/vnd.openxmlformats-officedocument.drawingml.chart+xml"/>
  <Override PartName="/ppt/theme/themeOverride3.xml" ContentType="application/vnd.openxmlformats-officedocument.themeOverr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rts/chart4.xml" ContentType="application/vnd.openxmlformats-officedocument.drawingml.chart+xml"/>
  <Override PartName="/ppt/theme/themeOverride4.xml" ContentType="application/vnd.openxmlformats-officedocument.themeOverr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rts/chart5.xml" ContentType="application/vnd.openxmlformats-officedocument.drawingml.chart+xml"/>
  <Override PartName="/ppt/theme/themeOverride5.xml" ContentType="application/vnd.openxmlformats-officedocument.themeOverride+xml"/>
  <Override PartName="/ppt/notesSlides/notesSlide16.xml" ContentType="application/vnd.openxmlformats-officedocument.presentationml.notesSlide+xml"/>
  <Override PartName="/ppt/charts/chart6.xml" ContentType="application/vnd.openxmlformats-officedocument.drawingml.chart+xml"/>
  <Override PartName="/ppt/theme/themeOverride6.xml" ContentType="application/vnd.openxmlformats-officedocument.themeOverride+xml"/>
  <Override PartName="/ppt/charts/chart7.xml" ContentType="application/vnd.openxmlformats-officedocument.drawingml.chart+xml"/>
  <Override PartName="/ppt/theme/themeOverride7.xml" ContentType="application/vnd.openxmlformats-officedocument.themeOverr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rts/chart8.xml" ContentType="application/vnd.openxmlformats-officedocument.drawingml.chart+xml"/>
  <Override PartName="/ppt/theme/themeOverride8.xml" ContentType="application/vnd.openxmlformats-officedocument.themeOverride+xml"/>
  <Override PartName="/ppt/notesSlides/notesSlide19.xml" ContentType="application/vnd.openxmlformats-officedocument.presentationml.notesSlide+xml"/>
  <Override PartName="/ppt/charts/chart9.xml" ContentType="application/vnd.openxmlformats-officedocument.drawingml.chart+xml"/>
  <Override PartName="/ppt/theme/themeOverride9.xml" ContentType="application/vnd.openxmlformats-officedocument.themeOverr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charts/chart10.xml" ContentType="application/vnd.openxmlformats-officedocument.drawingml.chart+xml"/>
  <Override PartName="/ppt/theme/themeOverride10.xml" ContentType="application/vnd.openxmlformats-officedocument.themeOverride+xml"/>
  <Override PartName="/ppt/notesSlides/notesSlide25.xml" ContentType="application/vnd.openxmlformats-officedocument.presentationml.notesSlide+xml"/>
  <Override PartName="/ppt/charts/chart11.xml" ContentType="application/vnd.openxmlformats-officedocument.drawingml.chart+xml"/>
  <Override PartName="/ppt/theme/themeOverride11.xml" ContentType="application/vnd.openxmlformats-officedocument.themeOverride+xml"/>
  <Override PartName="/ppt/charts/chart12.xml" ContentType="application/vnd.openxmlformats-officedocument.drawingml.chart+xml"/>
  <Override PartName="/ppt/theme/themeOverride12.xml" ContentType="application/vnd.openxmlformats-officedocument.themeOverride+xml"/>
  <Override PartName="/ppt/notesSlides/notesSlide26.xml" ContentType="application/vnd.openxmlformats-officedocument.presentationml.notesSlide+xml"/>
  <Override PartName="/ppt/charts/chart13.xml" ContentType="application/vnd.openxmlformats-officedocument.drawingml.chart+xml"/>
  <Override PartName="/ppt/theme/themeOverride13.xml" ContentType="application/vnd.openxmlformats-officedocument.themeOverride+xml"/>
  <Override PartName="/ppt/notesSlides/notesSlide27.xml" ContentType="application/vnd.openxmlformats-officedocument.presentationml.notesSlide+xml"/>
  <Override PartName="/ppt/charts/chart14.xml" ContentType="application/vnd.openxmlformats-officedocument.drawingml.chart+xml"/>
  <Override PartName="/ppt/theme/themeOverride14.xml" ContentType="application/vnd.openxmlformats-officedocument.themeOverr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  <p:sldMasterId id="2147483674" r:id="rId2"/>
  </p:sldMasterIdLst>
  <p:notesMasterIdLst>
    <p:notesMasterId r:id="rId38"/>
  </p:notesMasterIdLst>
  <p:handoutMasterIdLst>
    <p:handoutMasterId r:id="rId39"/>
  </p:handoutMasterIdLst>
  <p:sldIdLst>
    <p:sldId id="256" r:id="rId3"/>
    <p:sldId id="257" r:id="rId4"/>
    <p:sldId id="261" r:id="rId5"/>
    <p:sldId id="283" r:id="rId6"/>
    <p:sldId id="260" r:id="rId7"/>
    <p:sldId id="300" r:id="rId8"/>
    <p:sldId id="259" r:id="rId9"/>
    <p:sldId id="262" r:id="rId10"/>
    <p:sldId id="272" r:id="rId11"/>
    <p:sldId id="263" r:id="rId12"/>
    <p:sldId id="284" r:id="rId13"/>
    <p:sldId id="264" r:id="rId14"/>
    <p:sldId id="292" r:id="rId15"/>
    <p:sldId id="271" r:id="rId16"/>
    <p:sldId id="270" r:id="rId17"/>
    <p:sldId id="273" r:id="rId18"/>
    <p:sldId id="299" r:id="rId19"/>
    <p:sldId id="274" r:id="rId20"/>
    <p:sldId id="275" r:id="rId21"/>
    <p:sldId id="301" r:id="rId22"/>
    <p:sldId id="306" r:id="rId23"/>
    <p:sldId id="276" r:id="rId24"/>
    <p:sldId id="308" r:id="rId25"/>
    <p:sldId id="278" r:id="rId26"/>
    <p:sldId id="280" r:id="rId27"/>
    <p:sldId id="307" r:id="rId28"/>
    <p:sldId id="279" r:id="rId29"/>
    <p:sldId id="293" r:id="rId30"/>
    <p:sldId id="296" r:id="rId31"/>
    <p:sldId id="282" r:id="rId32"/>
    <p:sldId id="309" r:id="rId33"/>
    <p:sldId id="288" r:id="rId34"/>
    <p:sldId id="298" r:id="rId35"/>
    <p:sldId id="311" r:id="rId36"/>
    <p:sldId id="310" r:id="rId37"/>
  </p:sldIdLst>
  <p:sldSz cx="9144000" cy="6858000" type="screen4x3"/>
  <p:notesSz cx="9296400" cy="701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00FF"/>
    <a:srgbClr val="FFFF00"/>
    <a:srgbClr val="000000"/>
    <a:srgbClr val="C00000"/>
    <a:srgbClr val="2A55D6"/>
    <a:srgbClr val="8C0000"/>
    <a:srgbClr val="663D63"/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52" autoAdjust="0"/>
    <p:restoredTop sz="76451" autoAdjust="0"/>
  </p:normalViewPr>
  <p:slideViewPr>
    <p:cSldViewPr>
      <p:cViewPr>
        <p:scale>
          <a:sx n="90" d="100"/>
          <a:sy n="90" d="100"/>
        </p:scale>
        <p:origin x="-170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01" d="100"/>
          <a:sy n="101" d="100"/>
        </p:scale>
        <p:origin x="-3228" y="-108"/>
      </p:cViewPr>
      <p:guideLst>
        <p:guide orient="horz" pos="2208"/>
        <p:guide pos="292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37" Type="http://schemas.openxmlformats.org/officeDocument/2006/relationships/slide" Target="slides/slide35.xml"/><Relationship Id="rId38" Type="http://schemas.openxmlformats.org/officeDocument/2006/relationships/notesMaster" Target="notesMasters/notesMaster1.xml"/><Relationship Id="rId39" Type="http://schemas.openxmlformats.org/officeDocument/2006/relationships/handoutMaster" Target="handoutMasters/handoutMaster1.xml"/><Relationship Id="rId40" Type="http://schemas.openxmlformats.org/officeDocument/2006/relationships/printerSettings" Target="printerSettings/printerSettings1.bin"/><Relationship Id="rId41" Type="http://schemas.openxmlformats.org/officeDocument/2006/relationships/presProps" Target="presProps.xml"/><Relationship Id="rId42" Type="http://schemas.openxmlformats.org/officeDocument/2006/relationships/viewProps" Target="viewProps.xml"/><Relationship Id="rId43" Type="http://schemas.openxmlformats.org/officeDocument/2006/relationships/theme" Target="theme/theme1.xml"/><Relationship Id="rId4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oleObject" Target="file:///\\vboxsvr\cfallin\icac\plots.xlsx" TargetMode="Externa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0.xml"/><Relationship Id="rId2" Type="http://schemas.openxmlformats.org/officeDocument/2006/relationships/oleObject" Target="file:///\\vboxsvr\cfallin\ICAC\plots.xlsx" TargetMode="Externa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1.xml"/><Relationship Id="rId2" Type="http://schemas.openxmlformats.org/officeDocument/2006/relationships/oleObject" Target="file:///\\vboxsvr\cfallin\ICAC\plots.xlsx" TargetMode="External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2.xml"/><Relationship Id="rId2" Type="http://schemas.openxmlformats.org/officeDocument/2006/relationships/oleObject" Target="file:///\\vboxsvr\cfallin\Research\SAFARIvn\writeups\MemDVFS\conference-jun2011\plots.xlsx" TargetMode="External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3.xml"/><Relationship Id="rId2" Type="http://schemas.openxmlformats.org/officeDocument/2006/relationships/oleObject" Target="file:///\\vboxsvr\cfallin\ICAC\plots.xlsx" TargetMode="External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4.xml"/><Relationship Id="rId2" Type="http://schemas.openxmlformats.org/officeDocument/2006/relationships/oleObject" Target="file:///\\vboxsvr\cfallin\ICAC\plot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2.xml"/><Relationship Id="rId2" Type="http://schemas.openxmlformats.org/officeDocument/2006/relationships/oleObject" Target="file:///\\vboxsvr\cfallin\ICAC\hstate.0819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3.xml"/><Relationship Id="rId2" Type="http://schemas.openxmlformats.org/officeDocument/2006/relationships/oleObject" Target="file:///\\vboxsvr\cfallin\ICAC\plots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4.xml"/><Relationship Id="rId2" Type="http://schemas.openxmlformats.org/officeDocument/2006/relationships/oleObject" Target="file:///\\vboxsvr\cfallin\ICAC\plots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5.xml"/><Relationship Id="rId2" Type="http://schemas.openxmlformats.org/officeDocument/2006/relationships/oleObject" Target="file:///\\vboxsvr\cfallin\ICAC\plots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6.xml"/><Relationship Id="rId2" Type="http://schemas.openxmlformats.org/officeDocument/2006/relationships/oleObject" Target="file:///\\vboxsvr\cfallin\ICAC\plots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7.xml"/><Relationship Id="rId2" Type="http://schemas.openxmlformats.org/officeDocument/2006/relationships/oleObject" Target="file:///\\vboxsvr\cfallin\ICAC\plots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8.xml"/><Relationship Id="rId2" Type="http://schemas.openxmlformats.org/officeDocument/2006/relationships/oleObject" Target="file:///\\vboxsvr\cfallin\Research\SAFARIvn\writeups\MemDVFS\camera-apr2011\spreadsheets\HstatePaper.xlsx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9.xml"/><Relationship Id="rId2" Type="http://schemas.openxmlformats.org/officeDocument/2006/relationships/oleObject" Target="file:///\\vboxsvr\cfallin\Research\SAFARIvn\writeups\MemDVFS\camera-apr2011\spreadsheets\HstatePaper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20406937279392"/>
          <c:y val="0.222897755758058"/>
          <c:w val="0.879432075300932"/>
          <c:h val="0.37597569966675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mempower1333!$B$1</c:f>
              <c:strCache>
                <c:ptCount val="1"/>
                <c:pt idx="0">
                  <c:v>System Power</c:v>
                </c:pt>
              </c:strCache>
            </c:strRef>
          </c:tx>
          <c:invertIfNegative val="0"/>
          <c:cat>
            <c:strRef>
              <c:f>mempower1333!$A$2:$A$24</c:f>
              <c:strCache>
                <c:ptCount val="23"/>
                <c:pt idx="0">
                  <c:v>lbm</c:v>
                </c:pt>
                <c:pt idx="1">
                  <c:v>GemsFDTD</c:v>
                </c:pt>
                <c:pt idx="2">
                  <c:v>milc</c:v>
                </c:pt>
                <c:pt idx="3">
                  <c:v>leslie3d</c:v>
                </c:pt>
                <c:pt idx="4">
                  <c:v>libquantum</c:v>
                </c:pt>
                <c:pt idx="5">
                  <c:v>soplex</c:v>
                </c:pt>
                <c:pt idx="6">
                  <c:v>sphinx3</c:v>
                </c:pt>
                <c:pt idx="7">
                  <c:v>mcf</c:v>
                </c:pt>
                <c:pt idx="8">
                  <c:v>cactusADM</c:v>
                </c:pt>
                <c:pt idx="9">
                  <c:v>gcc</c:v>
                </c:pt>
                <c:pt idx="10">
                  <c:v>dealII</c:v>
                </c:pt>
                <c:pt idx="11">
                  <c:v>tonto</c:v>
                </c:pt>
                <c:pt idx="12">
                  <c:v>bzip2</c:v>
                </c:pt>
                <c:pt idx="13">
                  <c:v>gobmk</c:v>
                </c:pt>
                <c:pt idx="14">
                  <c:v>sjeng</c:v>
                </c:pt>
                <c:pt idx="15">
                  <c:v>calculix</c:v>
                </c:pt>
                <c:pt idx="16">
                  <c:v>perlbench</c:v>
                </c:pt>
                <c:pt idx="17">
                  <c:v>h264ref</c:v>
                </c:pt>
                <c:pt idx="18">
                  <c:v>namd</c:v>
                </c:pt>
                <c:pt idx="19">
                  <c:v>gromacs</c:v>
                </c:pt>
                <c:pt idx="20">
                  <c:v>gamess</c:v>
                </c:pt>
                <c:pt idx="21">
                  <c:v>povray</c:v>
                </c:pt>
                <c:pt idx="22">
                  <c:v>hmmer</c:v>
                </c:pt>
              </c:strCache>
            </c:strRef>
          </c:cat>
          <c:val>
            <c:numRef>
              <c:f>mempower1333!$B$2:$B$24</c:f>
              <c:numCache>
                <c:formatCode>General</c:formatCode>
                <c:ptCount val="23"/>
                <c:pt idx="0">
                  <c:v>382.4108982</c:v>
                </c:pt>
                <c:pt idx="1">
                  <c:v>375.150301</c:v>
                </c:pt>
                <c:pt idx="2">
                  <c:v>378.5933731999992</c:v>
                </c:pt>
                <c:pt idx="3">
                  <c:v>375.4158893</c:v>
                </c:pt>
                <c:pt idx="4">
                  <c:v>379.087827</c:v>
                </c:pt>
                <c:pt idx="5">
                  <c:v>361.1151083999997</c:v>
                </c:pt>
                <c:pt idx="6">
                  <c:v>362.3146871000007</c:v>
                </c:pt>
                <c:pt idx="7">
                  <c:v>335.9756506</c:v>
                </c:pt>
                <c:pt idx="8">
                  <c:v>344.1894657000003</c:v>
                </c:pt>
                <c:pt idx="9">
                  <c:v>326.7161427999986</c:v>
                </c:pt>
                <c:pt idx="10">
                  <c:v>334.3452882000003</c:v>
                </c:pt>
                <c:pt idx="11">
                  <c:v>336.6094693000005</c:v>
                </c:pt>
                <c:pt idx="12">
                  <c:v>321.7236736999999</c:v>
                </c:pt>
                <c:pt idx="13">
                  <c:v>317.1998895000003</c:v>
                </c:pt>
                <c:pt idx="14">
                  <c:v>318.8862098999996</c:v>
                </c:pt>
                <c:pt idx="15">
                  <c:v>339.4203479999986</c:v>
                </c:pt>
                <c:pt idx="16">
                  <c:v>323.4100757999992</c:v>
                </c:pt>
                <c:pt idx="17">
                  <c:v>319.6471048</c:v>
                </c:pt>
                <c:pt idx="18">
                  <c:v>318.3552903000003</c:v>
                </c:pt>
                <c:pt idx="19">
                  <c:v>324.5306313999999</c:v>
                </c:pt>
                <c:pt idx="20">
                  <c:v>332.3532694</c:v>
                </c:pt>
                <c:pt idx="21">
                  <c:v>319.7156318999999</c:v>
                </c:pt>
                <c:pt idx="22">
                  <c:v>329.6844173</c:v>
                </c:pt>
              </c:numCache>
            </c:numRef>
          </c:val>
        </c:ser>
        <c:ser>
          <c:idx val="1"/>
          <c:order val="1"/>
          <c:tx>
            <c:strRef>
              <c:f>mempower1333!$C$1</c:f>
              <c:strCache>
                <c:ptCount val="1"/>
                <c:pt idx="0">
                  <c:v>Memory Power</c:v>
                </c:pt>
              </c:strCache>
            </c:strRef>
          </c:tx>
          <c:invertIfNegative val="0"/>
          <c:cat>
            <c:strRef>
              <c:f>mempower1333!$A$2:$A$24</c:f>
              <c:strCache>
                <c:ptCount val="23"/>
                <c:pt idx="0">
                  <c:v>lbm</c:v>
                </c:pt>
                <c:pt idx="1">
                  <c:v>GemsFDTD</c:v>
                </c:pt>
                <c:pt idx="2">
                  <c:v>milc</c:v>
                </c:pt>
                <c:pt idx="3">
                  <c:v>leslie3d</c:v>
                </c:pt>
                <c:pt idx="4">
                  <c:v>libquantum</c:v>
                </c:pt>
                <c:pt idx="5">
                  <c:v>soplex</c:v>
                </c:pt>
                <c:pt idx="6">
                  <c:v>sphinx3</c:v>
                </c:pt>
                <c:pt idx="7">
                  <c:v>mcf</c:v>
                </c:pt>
                <c:pt idx="8">
                  <c:v>cactusADM</c:v>
                </c:pt>
                <c:pt idx="9">
                  <c:v>gcc</c:v>
                </c:pt>
                <c:pt idx="10">
                  <c:v>dealII</c:v>
                </c:pt>
                <c:pt idx="11">
                  <c:v>tonto</c:v>
                </c:pt>
                <c:pt idx="12">
                  <c:v>bzip2</c:v>
                </c:pt>
                <c:pt idx="13">
                  <c:v>gobmk</c:v>
                </c:pt>
                <c:pt idx="14">
                  <c:v>sjeng</c:v>
                </c:pt>
                <c:pt idx="15">
                  <c:v>calculix</c:v>
                </c:pt>
                <c:pt idx="16">
                  <c:v>perlbench</c:v>
                </c:pt>
                <c:pt idx="17">
                  <c:v>h264ref</c:v>
                </c:pt>
                <c:pt idx="18">
                  <c:v>namd</c:v>
                </c:pt>
                <c:pt idx="19">
                  <c:v>gromacs</c:v>
                </c:pt>
                <c:pt idx="20">
                  <c:v>gamess</c:v>
                </c:pt>
                <c:pt idx="21">
                  <c:v>povray</c:v>
                </c:pt>
                <c:pt idx="22">
                  <c:v>hmmer</c:v>
                </c:pt>
              </c:strCache>
            </c:strRef>
          </c:cat>
          <c:val>
            <c:numRef>
              <c:f>mempower1333!$C$2:$C$24</c:f>
              <c:numCache>
                <c:formatCode>General</c:formatCode>
                <c:ptCount val="23"/>
                <c:pt idx="0">
                  <c:v>79.68733399999998</c:v>
                </c:pt>
                <c:pt idx="1">
                  <c:v>78.65829599999998</c:v>
                </c:pt>
                <c:pt idx="2">
                  <c:v>78.1479240000002</c:v>
                </c:pt>
                <c:pt idx="3">
                  <c:v>78.4162220000002</c:v>
                </c:pt>
                <c:pt idx="4">
                  <c:v>77.6812240000002</c:v>
                </c:pt>
                <c:pt idx="5">
                  <c:v>76.60380599999995</c:v>
                </c:pt>
                <c:pt idx="6">
                  <c:v>74.522656</c:v>
                </c:pt>
                <c:pt idx="7">
                  <c:v>69.153144</c:v>
                </c:pt>
                <c:pt idx="8">
                  <c:v>70.077698</c:v>
                </c:pt>
                <c:pt idx="9">
                  <c:v>65.271112</c:v>
                </c:pt>
                <c:pt idx="10">
                  <c:v>61.29026800000001</c:v>
                </c:pt>
                <c:pt idx="11">
                  <c:v>61.77548</c:v>
                </c:pt>
                <c:pt idx="12">
                  <c:v>59.72971800000011</c:v>
                </c:pt>
                <c:pt idx="13">
                  <c:v>57.11805000000001</c:v>
                </c:pt>
                <c:pt idx="14">
                  <c:v>56.961206</c:v>
                </c:pt>
                <c:pt idx="15">
                  <c:v>58.72161200000008</c:v>
                </c:pt>
                <c:pt idx="16">
                  <c:v>57.02961600000001</c:v>
                </c:pt>
                <c:pt idx="17">
                  <c:v>56.498226</c:v>
                </c:pt>
                <c:pt idx="18">
                  <c:v>55.644628</c:v>
                </c:pt>
                <c:pt idx="19">
                  <c:v>56.63867800000001</c:v>
                </c:pt>
                <c:pt idx="20">
                  <c:v>55.63833200000011</c:v>
                </c:pt>
                <c:pt idx="21">
                  <c:v>54.28195400000001</c:v>
                </c:pt>
                <c:pt idx="22">
                  <c:v>57.44159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18865880"/>
        <c:axId val="418868888"/>
      </c:barChart>
      <c:catAx>
        <c:axId val="418865880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 rot="-5400000" vert="horz"/>
          <a:lstStyle/>
          <a:p>
            <a:pPr>
              <a:defRPr sz="1800"/>
            </a:pPr>
            <a:endParaRPr lang="en-US"/>
          </a:p>
        </c:txPr>
        <c:crossAx val="418868888"/>
        <c:crosses val="autoZero"/>
        <c:auto val="1"/>
        <c:lblAlgn val="ctr"/>
        <c:lblOffset val="100"/>
        <c:noMultiLvlLbl val="0"/>
      </c:catAx>
      <c:valAx>
        <c:axId val="418868888"/>
        <c:scaling>
          <c:orientation val="minMax"/>
          <c:max val="400.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2000"/>
                </a:pPr>
                <a:r>
                  <a:rPr lang="en-US" sz="2000"/>
                  <a:t>Power (W)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2000"/>
            </a:pPr>
            <a:endParaRPr lang="en-US"/>
          </a:p>
        </c:txPr>
        <c:crossAx val="418865880"/>
        <c:crosses val="autoZero"/>
        <c:crossBetween val="between"/>
        <c:majorUnit val="100.0"/>
      </c:valAx>
    </c:plotArea>
    <c:legend>
      <c:legendPos val="r"/>
      <c:layout>
        <c:manualLayout>
          <c:xMode val="edge"/>
          <c:yMode val="edge"/>
          <c:x val="0.800126368902163"/>
          <c:y val="0.0644253737945678"/>
          <c:w val="0.178321906959906"/>
          <c:h val="0.156460231796868"/>
        </c:manualLayout>
      </c:layout>
      <c:overlay val="0"/>
      <c:txPr>
        <a:bodyPr/>
        <a:lstStyle/>
        <a:p>
          <a:pPr>
            <a:defRPr sz="1600"/>
          </a:pPr>
          <a:endParaRPr lang="en-US"/>
        </a:p>
      </c:txPr>
    </c:legend>
    <c:plotVisOnly val="1"/>
    <c:dispBlanksAs val="gap"/>
    <c:showDLblsOverMax val="0"/>
  </c:chart>
  <c:externalData r:id="rId2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17060524855683"/>
          <c:y val="0.0326150756579157"/>
          <c:w val="0.865944193257702"/>
          <c:h val="0.629738994490097"/>
        </c:manualLayout>
      </c:layout>
      <c:barChart>
        <c:barDir val="col"/>
        <c:grouping val="clustered"/>
        <c:varyColors val="0"/>
        <c:ser>
          <c:idx val="0"/>
          <c:order val="0"/>
          <c:tx>
            <c:v>BW(0.5,1)</c:v>
          </c:tx>
          <c:invertIfNegative val="0"/>
          <c:cat>
            <c:strRef>
              <c:f>perf!$A$1:$A$24</c:f>
              <c:strCache>
                <c:ptCount val="24"/>
                <c:pt idx="0">
                  <c:v>lbm</c:v>
                </c:pt>
                <c:pt idx="1">
                  <c:v>GemsFDTD</c:v>
                </c:pt>
                <c:pt idx="2">
                  <c:v>milc</c:v>
                </c:pt>
                <c:pt idx="3">
                  <c:v>leslie3d</c:v>
                </c:pt>
                <c:pt idx="4">
                  <c:v>libquantum</c:v>
                </c:pt>
                <c:pt idx="5">
                  <c:v>soplex</c:v>
                </c:pt>
                <c:pt idx="6">
                  <c:v>sphinx3</c:v>
                </c:pt>
                <c:pt idx="7">
                  <c:v>mcf</c:v>
                </c:pt>
                <c:pt idx="8">
                  <c:v>cactusADM</c:v>
                </c:pt>
                <c:pt idx="9">
                  <c:v>gcc</c:v>
                </c:pt>
                <c:pt idx="10">
                  <c:v>dealII</c:v>
                </c:pt>
                <c:pt idx="11">
                  <c:v>tonto</c:v>
                </c:pt>
                <c:pt idx="12">
                  <c:v>bzip2</c:v>
                </c:pt>
                <c:pt idx="13">
                  <c:v>gobmk</c:v>
                </c:pt>
                <c:pt idx="14">
                  <c:v>sjeng</c:v>
                </c:pt>
                <c:pt idx="15">
                  <c:v>calculix</c:v>
                </c:pt>
                <c:pt idx="16">
                  <c:v>perlbench</c:v>
                </c:pt>
                <c:pt idx="17">
                  <c:v>h264ref</c:v>
                </c:pt>
                <c:pt idx="18">
                  <c:v>namd</c:v>
                </c:pt>
                <c:pt idx="19">
                  <c:v>gromacs</c:v>
                </c:pt>
                <c:pt idx="20">
                  <c:v>gamess</c:v>
                </c:pt>
                <c:pt idx="21">
                  <c:v>povray</c:v>
                </c:pt>
                <c:pt idx="22">
                  <c:v>hmmer</c:v>
                </c:pt>
                <c:pt idx="23">
                  <c:v>AVG</c:v>
                </c:pt>
              </c:strCache>
            </c:strRef>
          </c:cat>
          <c:val>
            <c:numRef>
              <c:f>perf!$D$1:$D$24</c:f>
              <c:numCache>
                <c:formatCode>General</c:formatCode>
                <c:ptCount val="24"/>
                <c:pt idx="0">
                  <c:v>-0.952087983</c:v>
                </c:pt>
                <c:pt idx="1">
                  <c:v>0.072567638</c:v>
                </c:pt>
                <c:pt idx="2">
                  <c:v>-0.298113714</c:v>
                </c:pt>
                <c:pt idx="3">
                  <c:v>0.009398058</c:v>
                </c:pt>
                <c:pt idx="4">
                  <c:v>-0.050564928</c:v>
                </c:pt>
                <c:pt idx="5">
                  <c:v>0.973210599</c:v>
                </c:pt>
                <c:pt idx="6">
                  <c:v>0.425859348</c:v>
                </c:pt>
                <c:pt idx="7">
                  <c:v>-0.008338043</c:v>
                </c:pt>
                <c:pt idx="8">
                  <c:v>-0.21794505</c:v>
                </c:pt>
                <c:pt idx="9">
                  <c:v>0.397904917</c:v>
                </c:pt>
                <c:pt idx="10">
                  <c:v>0.364498648</c:v>
                </c:pt>
                <c:pt idx="11">
                  <c:v>0.019834458</c:v>
                </c:pt>
                <c:pt idx="12">
                  <c:v>0.787877225</c:v>
                </c:pt>
                <c:pt idx="13">
                  <c:v>0.428582453</c:v>
                </c:pt>
                <c:pt idx="14">
                  <c:v>1.013232374</c:v>
                </c:pt>
                <c:pt idx="15">
                  <c:v>0.234086221</c:v>
                </c:pt>
                <c:pt idx="16">
                  <c:v>1.274864234999999</c:v>
                </c:pt>
                <c:pt idx="17">
                  <c:v>0.560023986</c:v>
                </c:pt>
                <c:pt idx="18">
                  <c:v>0.121794703</c:v>
                </c:pt>
                <c:pt idx="19">
                  <c:v>-0.043160587</c:v>
                </c:pt>
                <c:pt idx="20">
                  <c:v>-0.126959759</c:v>
                </c:pt>
                <c:pt idx="21">
                  <c:v>-0.33347204</c:v>
                </c:pt>
                <c:pt idx="22">
                  <c:v>0.22563739</c:v>
                </c:pt>
                <c:pt idx="23">
                  <c:v>0.212118702130434</c:v>
                </c:pt>
              </c:numCache>
            </c:numRef>
          </c:val>
        </c:ser>
        <c:ser>
          <c:idx val="1"/>
          <c:order val="1"/>
          <c:tx>
            <c:v>BW(0.5,2)</c:v>
          </c:tx>
          <c:invertIfNegative val="0"/>
          <c:cat>
            <c:strRef>
              <c:f>perf!$A$1:$A$24</c:f>
              <c:strCache>
                <c:ptCount val="24"/>
                <c:pt idx="0">
                  <c:v>lbm</c:v>
                </c:pt>
                <c:pt idx="1">
                  <c:v>GemsFDTD</c:v>
                </c:pt>
                <c:pt idx="2">
                  <c:v>milc</c:v>
                </c:pt>
                <c:pt idx="3">
                  <c:v>leslie3d</c:v>
                </c:pt>
                <c:pt idx="4">
                  <c:v>libquantum</c:v>
                </c:pt>
                <c:pt idx="5">
                  <c:v>soplex</c:v>
                </c:pt>
                <c:pt idx="6">
                  <c:v>sphinx3</c:v>
                </c:pt>
                <c:pt idx="7">
                  <c:v>mcf</c:v>
                </c:pt>
                <c:pt idx="8">
                  <c:v>cactusADM</c:v>
                </c:pt>
                <c:pt idx="9">
                  <c:v>gcc</c:v>
                </c:pt>
                <c:pt idx="10">
                  <c:v>dealII</c:v>
                </c:pt>
                <c:pt idx="11">
                  <c:v>tonto</c:v>
                </c:pt>
                <c:pt idx="12">
                  <c:v>bzip2</c:v>
                </c:pt>
                <c:pt idx="13">
                  <c:v>gobmk</c:v>
                </c:pt>
                <c:pt idx="14">
                  <c:v>sjeng</c:v>
                </c:pt>
                <c:pt idx="15">
                  <c:v>calculix</c:v>
                </c:pt>
                <c:pt idx="16">
                  <c:v>perlbench</c:v>
                </c:pt>
                <c:pt idx="17">
                  <c:v>h264ref</c:v>
                </c:pt>
                <c:pt idx="18">
                  <c:v>namd</c:v>
                </c:pt>
                <c:pt idx="19">
                  <c:v>gromacs</c:v>
                </c:pt>
                <c:pt idx="20">
                  <c:v>gamess</c:v>
                </c:pt>
                <c:pt idx="21">
                  <c:v>povray</c:v>
                </c:pt>
                <c:pt idx="22">
                  <c:v>hmmer</c:v>
                </c:pt>
                <c:pt idx="23">
                  <c:v>AVG</c:v>
                </c:pt>
              </c:strCache>
            </c:strRef>
          </c:cat>
          <c:val>
            <c:numRef>
              <c:f>perf!$E$1:$E$24</c:f>
              <c:numCache>
                <c:formatCode>General</c:formatCode>
                <c:ptCount val="24"/>
                <c:pt idx="0">
                  <c:v>0.130252526</c:v>
                </c:pt>
                <c:pt idx="1">
                  <c:v>0.043761519</c:v>
                </c:pt>
                <c:pt idx="2">
                  <c:v>-0.20782418</c:v>
                </c:pt>
                <c:pt idx="3">
                  <c:v>0.615465186</c:v>
                </c:pt>
                <c:pt idx="4">
                  <c:v>0.021093654</c:v>
                </c:pt>
                <c:pt idx="5">
                  <c:v>-0.121898307</c:v>
                </c:pt>
                <c:pt idx="6">
                  <c:v>-0.122748089</c:v>
                </c:pt>
                <c:pt idx="7">
                  <c:v>-0.893738415</c:v>
                </c:pt>
                <c:pt idx="8">
                  <c:v>-0.421602338</c:v>
                </c:pt>
                <c:pt idx="9">
                  <c:v>1.694033797</c:v>
                </c:pt>
                <c:pt idx="10">
                  <c:v>0.589426611</c:v>
                </c:pt>
                <c:pt idx="11">
                  <c:v>0.119940657</c:v>
                </c:pt>
                <c:pt idx="12">
                  <c:v>0.753337653</c:v>
                </c:pt>
                <c:pt idx="13">
                  <c:v>0.570828981</c:v>
                </c:pt>
                <c:pt idx="14">
                  <c:v>0.97525405</c:v>
                </c:pt>
                <c:pt idx="15">
                  <c:v>0.445903697</c:v>
                </c:pt>
                <c:pt idx="16">
                  <c:v>0.517480343</c:v>
                </c:pt>
                <c:pt idx="17">
                  <c:v>0.102299944</c:v>
                </c:pt>
                <c:pt idx="18">
                  <c:v>0.002142423</c:v>
                </c:pt>
                <c:pt idx="19">
                  <c:v>-0.281945844</c:v>
                </c:pt>
                <c:pt idx="20">
                  <c:v>0.0798666820000001</c:v>
                </c:pt>
                <c:pt idx="21">
                  <c:v>-0.411432951</c:v>
                </c:pt>
                <c:pt idx="22">
                  <c:v>-0.176062373</c:v>
                </c:pt>
                <c:pt idx="23">
                  <c:v>0.174949357652173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90955064"/>
        <c:axId val="490958072"/>
      </c:barChart>
      <c:catAx>
        <c:axId val="490955064"/>
        <c:scaling>
          <c:orientation val="minMax"/>
        </c:scaling>
        <c:delete val="0"/>
        <c:axPos val="b"/>
        <c:majorTickMark val="out"/>
        <c:minorTickMark val="none"/>
        <c:tickLblPos val="low"/>
        <c:txPr>
          <a:bodyPr rot="-5400000" vert="horz"/>
          <a:lstStyle/>
          <a:p>
            <a:pPr>
              <a:defRPr sz="1400"/>
            </a:pPr>
            <a:endParaRPr lang="en-US"/>
          </a:p>
        </c:txPr>
        <c:crossAx val="490958072"/>
        <c:crosses val="autoZero"/>
        <c:auto val="1"/>
        <c:lblAlgn val="ctr"/>
        <c:lblOffset val="100"/>
        <c:noMultiLvlLbl val="0"/>
      </c:catAx>
      <c:valAx>
        <c:axId val="490958072"/>
        <c:scaling>
          <c:orientation val="minMax"/>
          <c:max val="4.0"/>
          <c:min val="-1.0"/>
        </c:scaling>
        <c:delete val="0"/>
        <c:axPos val="l"/>
        <c:majorGridlines/>
        <c:minorGridlines/>
        <c:title>
          <c:tx>
            <c:rich>
              <a:bodyPr rot="-5400000" vert="horz"/>
              <a:lstStyle/>
              <a:p>
                <a:pPr>
                  <a:defRPr sz="1800"/>
                </a:pPr>
                <a:r>
                  <a:rPr lang="en-US" sz="1800"/>
                  <a:t>Performance Degradation (%)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out"/>
        <c:tickLblPos val="nextTo"/>
        <c:txPr>
          <a:bodyPr/>
          <a:lstStyle/>
          <a:p>
            <a:pPr>
              <a:defRPr sz="2400"/>
            </a:pPr>
            <a:endParaRPr lang="en-US"/>
          </a:p>
        </c:txPr>
        <c:crossAx val="490955064"/>
        <c:crosses val="autoZero"/>
        <c:crossBetween val="between"/>
        <c:majorUnit val="1.0"/>
        <c:minorUnit val="0.5"/>
      </c:valAx>
    </c:plotArea>
    <c:legend>
      <c:legendPos val="r"/>
      <c:layout>
        <c:manualLayout>
          <c:xMode val="edge"/>
          <c:yMode val="edge"/>
          <c:x val="0.67641580784411"/>
          <c:y val="0.186308745305142"/>
          <c:w val="0.25072865142232"/>
          <c:h val="0.168970404123213"/>
        </c:manualLayout>
      </c:layout>
      <c:overlay val="0"/>
      <c:txPr>
        <a:bodyPr/>
        <a:lstStyle/>
        <a:p>
          <a:pPr>
            <a:defRPr sz="2400"/>
          </a:pPr>
          <a:endParaRPr lang="en-US"/>
        </a:p>
      </c:txPr>
    </c:legend>
    <c:plotVisOnly val="1"/>
    <c:dispBlanksAs val="gap"/>
    <c:showDLblsOverMax val="0"/>
  </c:chart>
  <c:externalData r:id="rId2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freqdist!$B$1</c:f>
              <c:strCache>
                <c:ptCount val="1"/>
                <c:pt idx="0">
                  <c:v>800</c:v>
                </c:pt>
              </c:strCache>
            </c:strRef>
          </c:tx>
          <c:invertIfNegative val="0"/>
          <c:cat>
            <c:strRef>
              <c:f>freqdist!$A$2:$A$24</c:f>
              <c:strCache>
                <c:ptCount val="23"/>
                <c:pt idx="0">
                  <c:v>lbm</c:v>
                </c:pt>
                <c:pt idx="1">
                  <c:v>GemsFDTD</c:v>
                </c:pt>
                <c:pt idx="2">
                  <c:v>milc</c:v>
                </c:pt>
                <c:pt idx="3">
                  <c:v>leslie3d</c:v>
                </c:pt>
                <c:pt idx="4">
                  <c:v>libquantum</c:v>
                </c:pt>
                <c:pt idx="5">
                  <c:v>soplex</c:v>
                </c:pt>
                <c:pt idx="6">
                  <c:v>sphinx3</c:v>
                </c:pt>
                <c:pt idx="7">
                  <c:v>mcf</c:v>
                </c:pt>
                <c:pt idx="8">
                  <c:v>cactusADM</c:v>
                </c:pt>
                <c:pt idx="9">
                  <c:v>gcc</c:v>
                </c:pt>
                <c:pt idx="10">
                  <c:v>dealII</c:v>
                </c:pt>
                <c:pt idx="11">
                  <c:v>tonto</c:v>
                </c:pt>
                <c:pt idx="12">
                  <c:v>bzip2</c:v>
                </c:pt>
                <c:pt idx="13">
                  <c:v>gobmk</c:v>
                </c:pt>
                <c:pt idx="14">
                  <c:v>sjeng</c:v>
                </c:pt>
                <c:pt idx="15">
                  <c:v>calculix</c:v>
                </c:pt>
                <c:pt idx="16">
                  <c:v>perlbench</c:v>
                </c:pt>
                <c:pt idx="17">
                  <c:v>h264ref</c:v>
                </c:pt>
                <c:pt idx="18">
                  <c:v>namd</c:v>
                </c:pt>
                <c:pt idx="19">
                  <c:v>gromacs</c:v>
                </c:pt>
                <c:pt idx="20">
                  <c:v>gamess</c:v>
                </c:pt>
                <c:pt idx="21">
                  <c:v>povray</c:v>
                </c:pt>
                <c:pt idx="22">
                  <c:v>hmmer</c:v>
                </c:pt>
              </c:strCache>
            </c:strRef>
          </c:cat>
          <c:val>
            <c:numRef>
              <c:f>freqdist!$B$2:$B$24</c:f>
              <c:numCache>
                <c:formatCode>General</c:formatCode>
                <c:ptCount val="23"/>
                <c:pt idx="0">
                  <c:v>0.01</c:v>
                </c:pt>
                <c:pt idx="1">
                  <c:v>0.01</c:v>
                </c:pt>
                <c:pt idx="2">
                  <c:v>0.01</c:v>
                </c:pt>
                <c:pt idx="3">
                  <c:v>0.01</c:v>
                </c:pt>
                <c:pt idx="4">
                  <c:v>0.02</c:v>
                </c:pt>
                <c:pt idx="5">
                  <c:v>0.11</c:v>
                </c:pt>
                <c:pt idx="6">
                  <c:v>0.05</c:v>
                </c:pt>
                <c:pt idx="7">
                  <c:v>0.02</c:v>
                </c:pt>
                <c:pt idx="8">
                  <c:v>0.01</c:v>
                </c:pt>
                <c:pt idx="9">
                  <c:v>0.19</c:v>
                </c:pt>
                <c:pt idx="10">
                  <c:v>0.69</c:v>
                </c:pt>
                <c:pt idx="11">
                  <c:v>0.62</c:v>
                </c:pt>
                <c:pt idx="12">
                  <c:v>0.43</c:v>
                </c:pt>
                <c:pt idx="13">
                  <c:v>0.88</c:v>
                </c:pt>
                <c:pt idx="14">
                  <c:v>0.99</c:v>
                </c:pt>
                <c:pt idx="15">
                  <c:v>0.51</c:v>
                </c:pt>
                <c:pt idx="16">
                  <c:v>0.96</c:v>
                </c:pt>
                <c:pt idx="17">
                  <c:v>0.66</c:v>
                </c:pt>
                <c:pt idx="18">
                  <c:v>1.0</c:v>
                </c:pt>
                <c:pt idx="19">
                  <c:v>0.99</c:v>
                </c:pt>
                <c:pt idx="20">
                  <c:v>1.0</c:v>
                </c:pt>
                <c:pt idx="21">
                  <c:v>1.0</c:v>
                </c:pt>
                <c:pt idx="22">
                  <c:v>0.52</c:v>
                </c:pt>
              </c:numCache>
            </c:numRef>
          </c:val>
        </c:ser>
        <c:ser>
          <c:idx val="1"/>
          <c:order val="1"/>
          <c:tx>
            <c:strRef>
              <c:f>freqdist!$C$1</c:f>
              <c:strCache>
                <c:ptCount val="1"/>
                <c:pt idx="0">
                  <c:v>1066</c:v>
                </c:pt>
              </c:strCache>
            </c:strRef>
          </c:tx>
          <c:invertIfNegative val="0"/>
          <c:cat>
            <c:strRef>
              <c:f>freqdist!$A$2:$A$24</c:f>
              <c:strCache>
                <c:ptCount val="23"/>
                <c:pt idx="0">
                  <c:v>lbm</c:v>
                </c:pt>
                <c:pt idx="1">
                  <c:v>GemsFDTD</c:v>
                </c:pt>
                <c:pt idx="2">
                  <c:v>milc</c:v>
                </c:pt>
                <c:pt idx="3">
                  <c:v>leslie3d</c:v>
                </c:pt>
                <c:pt idx="4">
                  <c:v>libquantum</c:v>
                </c:pt>
                <c:pt idx="5">
                  <c:v>soplex</c:v>
                </c:pt>
                <c:pt idx="6">
                  <c:v>sphinx3</c:v>
                </c:pt>
                <c:pt idx="7">
                  <c:v>mcf</c:v>
                </c:pt>
                <c:pt idx="8">
                  <c:v>cactusADM</c:v>
                </c:pt>
                <c:pt idx="9">
                  <c:v>gcc</c:v>
                </c:pt>
                <c:pt idx="10">
                  <c:v>dealII</c:v>
                </c:pt>
                <c:pt idx="11">
                  <c:v>tonto</c:v>
                </c:pt>
                <c:pt idx="12">
                  <c:v>bzip2</c:v>
                </c:pt>
                <c:pt idx="13">
                  <c:v>gobmk</c:v>
                </c:pt>
                <c:pt idx="14">
                  <c:v>sjeng</c:v>
                </c:pt>
                <c:pt idx="15">
                  <c:v>calculix</c:v>
                </c:pt>
                <c:pt idx="16">
                  <c:v>perlbench</c:v>
                </c:pt>
                <c:pt idx="17">
                  <c:v>h264ref</c:v>
                </c:pt>
                <c:pt idx="18">
                  <c:v>namd</c:v>
                </c:pt>
                <c:pt idx="19">
                  <c:v>gromacs</c:v>
                </c:pt>
                <c:pt idx="20">
                  <c:v>gamess</c:v>
                </c:pt>
                <c:pt idx="21">
                  <c:v>povray</c:v>
                </c:pt>
                <c:pt idx="22">
                  <c:v>hmmer</c:v>
                </c:pt>
              </c:strCache>
            </c:strRef>
          </c:cat>
          <c:val>
            <c:numRef>
              <c:f>freqdist!$C$2:$C$24</c:f>
              <c:numCache>
                <c:formatCode>General</c:formatCode>
                <c:ptCount val="23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0.03</c:v>
                </c:pt>
                <c:pt idx="6">
                  <c:v>0.0</c:v>
                </c:pt>
                <c:pt idx="7">
                  <c:v>0.0</c:v>
                </c:pt>
                <c:pt idx="8">
                  <c:v>0.0</c:v>
                </c:pt>
                <c:pt idx="9">
                  <c:v>0.24</c:v>
                </c:pt>
                <c:pt idx="10">
                  <c:v>0.07</c:v>
                </c:pt>
                <c:pt idx="11">
                  <c:v>0.05</c:v>
                </c:pt>
                <c:pt idx="12">
                  <c:v>0.45</c:v>
                </c:pt>
                <c:pt idx="13">
                  <c:v>0.07</c:v>
                </c:pt>
                <c:pt idx="14">
                  <c:v>0.0</c:v>
                </c:pt>
                <c:pt idx="15">
                  <c:v>0.36</c:v>
                </c:pt>
                <c:pt idx="16">
                  <c:v>0.03</c:v>
                </c:pt>
                <c:pt idx="17">
                  <c:v>0.34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0.23</c:v>
                </c:pt>
              </c:numCache>
            </c:numRef>
          </c:val>
        </c:ser>
        <c:ser>
          <c:idx val="2"/>
          <c:order val="2"/>
          <c:tx>
            <c:strRef>
              <c:f>freqdist!$D$1</c:f>
              <c:strCache>
                <c:ptCount val="1"/>
                <c:pt idx="0">
                  <c:v>1333</c:v>
                </c:pt>
              </c:strCache>
            </c:strRef>
          </c:tx>
          <c:invertIfNegative val="0"/>
          <c:cat>
            <c:strRef>
              <c:f>freqdist!$A$2:$A$24</c:f>
              <c:strCache>
                <c:ptCount val="23"/>
                <c:pt idx="0">
                  <c:v>lbm</c:v>
                </c:pt>
                <c:pt idx="1">
                  <c:v>GemsFDTD</c:v>
                </c:pt>
                <c:pt idx="2">
                  <c:v>milc</c:v>
                </c:pt>
                <c:pt idx="3">
                  <c:v>leslie3d</c:v>
                </c:pt>
                <c:pt idx="4">
                  <c:v>libquantum</c:v>
                </c:pt>
                <c:pt idx="5">
                  <c:v>soplex</c:v>
                </c:pt>
                <c:pt idx="6">
                  <c:v>sphinx3</c:v>
                </c:pt>
                <c:pt idx="7">
                  <c:v>mcf</c:v>
                </c:pt>
                <c:pt idx="8">
                  <c:v>cactusADM</c:v>
                </c:pt>
                <c:pt idx="9">
                  <c:v>gcc</c:v>
                </c:pt>
                <c:pt idx="10">
                  <c:v>dealII</c:v>
                </c:pt>
                <c:pt idx="11">
                  <c:v>tonto</c:v>
                </c:pt>
                <c:pt idx="12">
                  <c:v>bzip2</c:v>
                </c:pt>
                <c:pt idx="13">
                  <c:v>gobmk</c:v>
                </c:pt>
                <c:pt idx="14">
                  <c:v>sjeng</c:v>
                </c:pt>
                <c:pt idx="15">
                  <c:v>calculix</c:v>
                </c:pt>
                <c:pt idx="16">
                  <c:v>perlbench</c:v>
                </c:pt>
                <c:pt idx="17">
                  <c:v>h264ref</c:v>
                </c:pt>
                <c:pt idx="18">
                  <c:v>namd</c:v>
                </c:pt>
                <c:pt idx="19">
                  <c:v>gromacs</c:v>
                </c:pt>
                <c:pt idx="20">
                  <c:v>gamess</c:v>
                </c:pt>
                <c:pt idx="21">
                  <c:v>povray</c:v>
                </c:pt>
                <c:pt idx="22">
                  <c:v>hmmer</c:v>
                </c:pt>
              </c:strCache>
            </c:strRef>
          </c:cat>
          <c:val>
            <c:numRef>
              <c:f>freqdist!$D$2:$D$24</c:f>
              <c:numCache>
                <c:formatCode>General</c:formatCode>
                <c:ptCount val="23"/>
                <c:pt idx="0">
                  <c:v>0.99</c:v>
                </c:pt>
                <c:pt idx="1">
                  <c:v>0.99</c:v>
                </c:pt>
                <c:pt idx="2">
                  <c:v>0.99</c:v>
                </c:pt>
                <c:pt idx="3">
                  <c:v>0.99</c:v>
                </c:pt>
                <c:pt idx="4">
                  <c:v>0.97</c:v>
                </c:pt>
                <c:pt idx="5">
                  <c:v>0.85</c:v>
                </c:pt>
                <c:pt idx="6">
                  <c:v>0.95</c:v>
                </c:pt>
                <c:pt idx="7">
                  <c:v>0.98</c:v>
                </c:pt>
                <c:pt idx="8">
                  <c:v>0.99</c:v>
                </c:pt>
                <c:pt idx="9">
                  <c:v>0.56</c:v>
                </c:pt>
                <c:pt idx="10">
                  <c:v>0.25</c:v>
                </c:pt>
                <c:pt idx="11">
                  <c:v>0.33</c:v>
                </c:pt>
                <c:pt idx="12">
                  <c:v>0.13</c:v>
                </c:pt>
                <c:pt idx="13">
                  <c:v>0.05</c:v>
                </c:pt>
                <c:pt idx="14">
                  <c:v>0.01</c:v>
                </c:pt>
                <c:pt idx="15">
                  <c:v>0.13</c:v>
                </c:pt>
                <c:pt idx="16">
                  <c:v>0.01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0.0</c:v>
                </c:pt>
                <c:pt idx="21">
                  <c:v>0.0</c:v>
                </c:pt>
                <c:pt idx="22">
                  <c:v>0.25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91044264"/>
        <c:axId val="491047272"/>
      </c:barChart>
      <c:catAx>
        <c:axId val="491044264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491047272"/>
        <c:crosses val="autoZero"/>
        <c:auto val="1"/>
        <c:lblAlgn val="ctr"/>
        <c:lblOffset val="100"/>
        <c:noMultiLvlLbl val="0"/>
      </c:catAx>
      <c:valAx>
        <c:axId val="491047272"/>
        <c:scaling>
          <c:orientation val="minMax"/>
        </c:scaling>
        <c:delete val="0"/>
        <c:axPos val="l"/>
        <c:majorGridlines/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 sz="2400"/>
            </a:pPr>
            <a:endParaRPr lang="en-US"/>
          </a:p>
        </c:txPr>
        <c:crossAx val="491044264"/>
        <c:crosses val="autoZero"/>
        <c:crossBetween val="between"/>
      </c:valAx>
    </c:plotArea>
    <c:legend>
      <c:legendPos val="r"/>
      <c:layout/>
      <c:overlay val="0"/>
      <c:txPr>
        <a:bodyPr/>
        <a:lstStyle/>
        <a:p>
          <a:pPr>
            <a:defRPr sz="2400"/>
          </a:pPr>
          <a:endParaRPr lang="en-US"/>
        </a:p>
      </c:txPr>
    </c:legend>
    <c:plotVisOnly val="1"/>
    <c:dispBlanksAs val="gap"/>
    <c:showDLblsOverMax val="0"/>
  </c:chart>
  <c:externalData r:id="rId2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30368313253346"/>
          <c:y val="0.0407723877939057"/>
          <c:w val="0.869631686746654"/>
          <c:h val="0.660638140482961"/>
        </c:manualLayout>
      </c:layout>
      <c:barChart>
        <c:barDir val="col"/>
        <c:grouping val="clustered"/>
        <c:varyColors val="0"/>
        <c:ser>
          <c:idx val="0"/>
          <c:order val="0"/>
          <c:tx>
            <c:v>BW(0.5,1)</c:v>
          </c:tx>
          <c:invertIfNegative val="0"/>
          <c:cat>
            <c:strRef>
              <c:f>mempower!$A$2:$A$25</c:f>
              <c:strCache>
                <c:ptCount val="24"/>
                <c:pt idx="0">
                  <c:v>lbm</c:v>
                </c:pt>
                <c:pt idx="1">
                  <c:v>GemsFDTD</c:v>
                </c:pt>
                <c:pt idx="2">
                  <c:v>milc</c:v>
                </c:pt>
                <c:pt idx="3">
                  <c:v>leslie3d</c:v>
                </c:pt>
                <c:pt idx="4">
                  <c:v>libquantum</c:v>
                </c:pt>
                <c:pt idx="5">
                  <c:v>soplex</c:v>
                </c:pt>
                <c:pt idx="6">
                  <c:v>sphinx3</c:v>
                </c:pt>
                <c:pt idx="7">
                  <c:v>mcf</c:v>
                </c:pt>
                <c:pt idx="8">
                  <c:v>cactusADM</c:v>
                </c:pt>
                <c:pt idx="9">
                  <c:v>gcc</c:v>
                </c:pt>
                <c:pt idx="10">
                  <c:v>dealII</c:v>
                </c:pt>
                <c:pt idx="11">
                  <c:v>tonto</c:v>
                </c:pt>
                <c:pt idx="12">
                  <c:v>bzip2</c:v>
                </c:pt>
                <c:pt idx="13">
                  <c:v>gobmk</c:v>
                </c:pt>
                <c:pt idx="14">
                  <c:v>sjeng</c:v>
                </c:pt>
                <c:pt idx="15">
                  <c:v>calculix</c:v>
                </c:pt>
                <c:pt idx="16">
                  <c:v>perlbench</c:v>
                </c:pt>
                <c:pt idx="17">
                  <c:v>h264ref</c:v>
                </c:pt>
                <c:pt idx="18">
                  <c:v>namd</c:v>
                </c:pt>
                <c:pt idx="19">
                  <c:v>gromacs</c:v>
                </c:pt>
                <c:pt idx="20">
                  <c:v>gamess</c:v>
                </c:pt>
                <c:pt idx="21">
                  <c:v>povray</c:v>
                </c:pt>
                <c:pt idx="22">
                  <c:v>hmmer</c:v>
                </c:pt>
                <c:pt idx="23">
                  <c:v>AVG</c:v>
                </c:pt>
              </c:strCache>
            </c:strRef>
          </c:cat>
          <c:val>
            <c:numRef>
              <c:f>mempower!$G$2:$G$25</c:f>
              <c:numCache>
                <c:formatCode>General</c:formatCode>
                <c:ptCount val="24"/>
                <c:pt idx="0">
                  <c:v>0.292109157523076</c:v>
                </c:pt>
                <c:pt idx="1">
                  <c:v>0.345781708772333</c:v>
                </c:pt>
                <c:pt idx="2">
                  <c:v>0.441992547364406</c:v>
                </c:pt>
                <c:pt idx="3">
                  <c:v>0.348218765244773</c:v>
                </c:pt>
                <c:pt idx="4">
                  <c:v>0.874800839904377</c:v>
                </c:pt>
                <c:pt idx="5">
                  <c:v>0.837694670157773</c:v>
                </c:pt>
                <c:pt idx="6">
                  <c:v>0.694239883237656</c:v>
                </c:pt>
                <c:pt idx="7">
                  <c:v>0.924064999850188</c:v>
                </c:pt>
                <c:pt idx="8">
                  <c:v>0.41245647081615</c:v>
                </c:pt>
                <c:pt idx="9">
                  <c:v>5.501677372985465</c:v>
                </c:pt>
                <c:pt idx="10">
                  <c:v>13.01405958936254</c:v>
                </c:pt>
                <c:pt idx="11">
                  <c:v>10.4220606622563</c:v>
                </c:pt>
                <c:pt idx="12">
                  <c:v>12.0611987486698</c:v>
                </c:pt>
                <c:pt idx="13">
                  <c:v>17.58623412388903</c:v>
                </c:pt>
                <c:pt idx="14">
                  <c:v>19.50062644389936</c:v>
                </c:pt>
                <c:pt idx="15">
                  <c:v>13.53509505154593</c:v>
                </c:pt>
                <c:pt idx="16">
                  <c:v>18.20762040551001</c:v>
                </c:pt>
                <c:pt idx="17">
                  <c:v>18.78207290968745</c:v>
                </c:pt>
                <c:pt idx="18">
                  <c:v>20.27339997672362</c:v>
                </c:pt>
                <c:pt idx="19">
                  <c:v>19.74486763268028</c:v>
                </c:pt>
                <c:pt idx="20">
                  <c:v>20.36004602007118</c:v>
                </c:pt>
                <c:pt idx="21">
                  <c:v>20.48491474717362</c:v>
                </c:pt>
                <c:pt idx="22">
                  <c:v>16.26586241780564</c:v>
                </c:pt>
                <c:pt idx="23">
                  <c:v>10.039612832397</c:v>
                </c:pt>
              </c:numCache>
            </c:numRef>
          </c:val>
        </c:ser>
        <c:ser>
          <c:idx val="1"/>
          <c:order val="1"/>
          <c:tx>
            <c:v>BW(0.5,2)</c:v>
          </c:tx>
          <c:invertIfNegative val="0"/>
          <c:cat>
            <c:strRef>
              <c:f>mempower!$A$2:$A$25</c:f>
              <c:strCache>
                <c:ptCount val="24"/>
                <c:pt idx="0">
                  <c:v>lbm</c:v>
                </c:pt>
                <c:pt idx="1">
                  <c:v>GemsFDTD</c:v>
                </c:pt>
                <c:pt idx="2">
                  <c:v>milc</c:v>
                </c:pt>
                <c:pt idx="3">
                  <c:v>leslie3d</c:v>
                </c:pt>
                <c:pt idx="4">
                  <c:v>libquantum</c:v>
                </c:pt>
                <c:pt idx="5">
                  <c:v>soplex</c:v>
                </c:pt>
                <c:pt idx="6">
                  <c:v>sphinx3</c:v>
                </c:pt>
                <c:pt idx="7">
                  <c:v>mcf</c:v>
                </c:pt>
                <c:pt idx="8">
                  <c:v>cactusADM</c:v>
                </c:pt>
                <c:pt idx="9">
                  <c:v>gcc</c:v>
                </c:pt>
                <c:pt idx="10">
                  <c:v>dealII</c:v>
                </c:pt>
                <c:pt idx="11">
                  <c:v>tonto</c:v>
                </c:pt>
                <c:pt idx="12">
                  <c:v>bzip2</c:v>
                </c:pt>
                <c:pt idx="13">
                  <c:v>gobmk</c:v>
                </c:pt>
                <c:pt idx="14">
                  <c:v>sjeng</c:v>
                </c:pt>
                <c:pt idx="15">
                  <c:v>calculix</c:v>
                </c:pt>
                <c:pt idx="16">
                  <c:v>perlbench</c:v>
                </c:pt>
                <c:pt idx="17">
                  <c:v>h264ref</c:v>
                </c:pt>
                <c:pt idx="18">
                  <c:v>namd</c:v>
                </c:pt>
                <c:pt idx="19">
                  <c:v>gromacs</c:v>
                </c:pt>
                <c:pt idx="20">
                  <c:v>gamess</c:v>
                </c:pt>
                <c:pt idx="21">
                  <c:v>povray</c:v>
                </c:pt>
                <c:pt idx="22">
                  <c:v>hmmer</c:v>
                </c:pt>
                <c:pt idx="23">
                  <c:v>AVG</c:v>
                </c:pt>
              </c:strCache>
            </c:strRef>
          </c:cat>
          <c:val>
            <c:numRef>
              <c:f>mempower!$H$2:$H$25</c:f>
              <c:numCache>
                <c:formatCode>General</c:formatCode>
                <c:ptCount val="24"/>
                <c:pt idx="0">
                  <c:v>0.377605806212566</c:v>
                </c:pt>
                <c:pt idx="1">
                  <c:v>0.353628306415384</c:v>
                </c:pt>
                <c:pt idx="2">
                  <c:v>0.441926006889191</c:v>
                </c:pt>
                <c:pt idx="3">
                  <c:v>0.367768291617007</c:v>
                </c:pt>
                <c:pt idx="4">
                  <c:v>1.010372854063164</c:v>
                </c:pt>
                <c:pt idx="5">
                  <c:v>0.762296327678549</c:v>
                </c:pt>
                <c:pt idx="6">
                  <c:v>0.694258669470932</c:v>
                </c:pt>
                <c:pt idx="7">
                  <c:v>1.09875553886603</c:v>
                </c:pt>
                <c:pt idx="8">
                  <c:v>0.620382821364937</c:v>
                </c:pt>
                <c:pt idx="9">
                  <c:v>7.98446026168514</c:v>
                </c:pt>
                <c:pt idx="10">
                  <c:v>13.48131811073171</c:v>
                </c:pt>
                <c:pt idx="11">
                  <c:v>11.93307117969783</c:v>
                </c:pt>
                <c:pt idx="12">
                  <c:v>13.2872450527893</c:v>
                </c:pt>
                <c:pt idx="13">
                  <c:v>18.01530689510582</c:v>
                </c:pt>
                <c:pt idx="14">
                  <c:v>19.52903876368068</c:v>
                </c:pt>
                <c:pt idx="15">
                  <c:v>14.58229722985125</c:v>
                </c:pt>
                <c:pt idx="16">
                  <c:v>18.39528079585878</c:v>
                </c:pt>
                <c:pt idx="17">
                  <c:v>18.80442051401755</c:v>
                </c:pt>
                <c:pt idx="18">
                  <c:v>20.28196145007924</c:v>
                </c:pt>
                <c:pt idx="19">
                  <c:v>19.81060716141716</c:v>
                </c:pt>
                <c:pt idx="20">
                  <c:v>20.34376587709351</c:v>
                </c:pt>
                <c:pt idx="21">
                  <c:v>20.48668329073042</c:v>
                </c:pt>
                <c:pt idx="22">
                  <c:v>17.38977281095456</c:v>
                </c:pt>
                <c:pt idx="23">
                  <c:v>10.43705321809873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91103864"/>
        <c:axId val="491106872"/>
      </c:barChart>
      <c:catAx>
        <c:axId val="491103864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 rot="-5400000" vert="horz"/>
          <a:lstStyle/>
          <a:p>
            <a:pPr>
              <a:defRPr sz="1800"/>
            </a:pPr>
            <a:endParaRPr lang="en-US"/>
          </a:p>
        </c:txPr>
        <c:crossAx val="491106872"/>
        <c:crosses val="autoZero"/>
        <c:auto val="1"/>
        <c:lblAlgn val="ctr"/>
        <c:lblOffset val="100"/>
        <c:noMultiLvlLbl val="0"/>
      </c:catAx>
      <c:valAx>
        <c:axId val="491106872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2200"/>
                </a:pPr>
                <a:r>
                  <a:rPr lang="en-US" sz="2200"/>
                  <a:t>Memory Power Reduction (%)</a:t>
                </a:r>
              </a:p>
            </c:rich>
          </c:tx>
          <c:layout>
            <c:manualLayout>
              <c:xMode val="edge"/>
              <c:yMode val="edge"/>
              <c:x val="0.0151988182047466"/>
              <c:y val="0.0175424836601307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2400"/>
            </a:pPr>
            <a:endParaRPr lang="en-US"/>
          </a:p>
        </c:txPr>
        <c:crossAx val="491103864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162850388157658"/>
          <c:y val="0.1365959549174"/>
          <c:w val="0.18245056221193"/>
          <c:h val="0.183017240491998"/>
        </c:manualLayout>
      </c:layout>
      <c:overlay val="0"/>
      <c:txPr>
        <a:bodyPr/>
        <a:lstStyle/>
        <a:p>
          <a:pPr>
            <a:defRPr sz="2400"/>
          </a:pPr>
          <a:endParaRPr lang="en-US"/>
        </a:p>
      </c:txPr>
    </c:legend>
    <c:plotVisOnly val="1"/>
    <c:dispBlanksAs val="gap"/>
    <c:showDLblsOverMax val="0"/>
  </c:chart>
  <c:externalData r:id="rId2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57942621033757"/>
          <c:y val="0.0459540649021926"/>
          <c:w val="0.842057378966243"/>
          <c:h val="0.64514966679101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power!$D$1</c:f>
              <c:strCache>
                <c:ptCount val="1"/>
                <c:pt idx="0">
                  <c:v>BW(0.5,1)</c:v>
                </c:pt>
              </c:strCache>
            </c:strRef>
          </c:tx>
          <c:invertIfNegative val="0"/>
          <c:cat>
            <c:strRef>
              <c:f>power!$A$2:$A$25</c:f>
              <c:strCache>
                <c:ptCount val="24"/>
                <c:pt idx="0">
                  <c:v>lbm</c:v>
                </c:pt>
                <c:pt idx="1">
                  <c:v>GemsFDTD</c:v>
                </c:pt>
                <c:pt idx="2">
                  <c:v>milc</c:v>
                </c:pt>
                <c:pt idx="3">
                  <c:v>leslie3d</c:v>
                </c:pt>
                <c:pt idx="4">
                  <c:v>libquantum</c:v>
                </c:pt>
                <c:pt idx="5">
                  <c:v>soplex</c:v>
                </c:pt>
                <c:pt idx="6">
                  <c:v>sphinx3</c:v>
                </c:pt>
                <c:pt idx="7">
                  <c:v>mcf</c:v>
                </c:pt>
                <c:pt idx="8">
                  <c:v>cactusADM</c:v>
                </c:pt>
                <c:pt idx="9">
                  <c:v>gcc</c:v>
                </c:pt>
                <c:pt idx="10">
                  <c:v>dealII</c:v>
                </c:pt>
                <c:pt idx="11">
                  <c:v>tonto</c:v>
                </c:pt>
                <c:pt idx="12">
                  <c:v>bzip2</c:v>
                </c:pt>
                <c:pt idx="13">
                  <c:v>gobmk</c:v>
                </c:pt>
                <c:pt idx="14">
                  <c:v>sjeng</c:v>
                </c:pt>
                <c:pt idx="15">
                  <c:v>calculix</c:v>
                </c:pt>
                <c:pt idx="16">
                  <c:v>perlbench</c:v>
                </c:pt>
                <c:pt idx="17">
                  <c:v>h264ref</c:v>
                </c:pt>
                <c:pt idx="18">
                  <c:v>namd</c:v>
                </c:pt>
                <c:pt idx="19">
                  <c:v>gromacs</c:v>
                </c:pt>
                <c:pt idx="20">
                  <c:v>gamess</c:v>
                </c:pt>
                <c:pt idx="21">
                  <c:v>povray</c:v>
                </c:pt>
                <c:pt idx="22">
                  <c:v>hmmer</c:v>
                </c:pt>
                <c:pt idx="23">
                  <c:v>AVG</c:v>
                </c:pt>
              </c:strCache>
            </c:strRef>
          </c:cat>
          <c:val>
            <c:numRef>
              <c:f>power!$D$2:$D$25</c:f>
              <c:numCache>
                <c:formatCode>General</c:formatCode>
                <c:ptCount val="24"/>
                <c:pt idx="0">
                  <c:v>0.060672588</c:v>
                </c:pt>
                <c:pt idx="1">
                  <c:v>0.072567638</c:v>
                </c:pt>
                <c:pt idx="2">
                  <c:v>0.091116841</c:v>
                </c:pt>
                <c:pt idx="3">
                  <c:v>0.072783364</c:v>
                </c:pt>
                <c:pt idx="4">
                  <c:v>0.179241542</c:v>
                </c:pt>
                <c:pt idx="5">
                  <c:v>0.17838699</c:v>
                </c:pt>
                <c:pt idx="6">
                  <c:v>0.143034774</c:v>
                </c:pt>
                <c:pt idx="7">
                  <c:v>0.190204325</c:v>
                </c:pt>
                <c:pt idx="8">
                  <c:v>0.0839240280000001</c:v>
                </c:pt>
                <c:pt idx="9">
                  <c:v>1.099849471</c:v>
                </c:pt>
                <c:pt idx="10">
                  <c:v>2.390294753</c:v>
                </c:pt>
                <c:pt idx="11">
                  <c:v>1.913469975</c:v>
                </c:pt>
                <c:pt idx="12">
                  <c:v>2.240970538000002</c:v>
                </c:pt>
                <c:pt idx="13">
                  <c:v>3.16677668</c:v>
                </c:pt>
                <c:pt idx="14">
                  <c:v>3.494802893999997</c:v>
                </c:pt>
                <c:pt idx="15">
                  <c:v>2.343450975</c:v>
                </c:pt>
                <c:pt idx="16">
                  <c:v>3.222536867000002</c:v>
                </c:pt>
                <c:pt idx="17">
                  <c:v>3.324973079</c:v>
                </c:pt>
                <c:pt idx="18">
                  <c:v>3.547082359</c:v>
                </c:pt>
                <c:pt idx="19">
                  <c:v>3.450129457</c:v>
                </c:pt>
                <c:pt idx="20">
                  <c:v>3.409123841000002</c:v>
                </c:pt>
                <c:pt idx="21">
                  <c:v>3.475332943</c:v>
                </c:pt>
                <c:pt idx="22">
                  <c:v>2.836723742</c:v>
                </c:pt>
                <c:pt idx="23">
                  <c:v>1.78206302886956</c:v>
                </c:pt>
              </c:numCache>
            </c:numRef>
          </c:val>
        </c:ser>
        <c:ser>
          <c:idx val="1"/>
          <c:order val="1"/>
          <c:tx>
            <c:strRef>
              <c:f>power!$E$1</c:f>
              <c:strCache>
                <c:ptCount val="1"/>
                <c:pt idx="0">
                  <c:v>BW(0.5,2)</c:v>
                </c:pt>
              </c:strCache>
            </c:strRef>
          </c:tx>
          <c:invertIfNegative val="0"/>
          <c:cat>
            <c:strRef>
              <c:f>power!$A$2:$A$25</c:f>
              <c:strCache>
                <c:ptCount val="24"/>
                <c:pt idx="0">
                  <c:v>lbm</c:v>
                </c:pt>
                <c:pt idx="1">
                  <c:v>GemsFDTD</c:v>
                </c:pt>
                <c:pt idx="2">
                  <c:v>milc</c:v>
                </c:pt>
                <c:pt idx="3">
                  <c:v>leslie3d</c:v>
                </c:pt>
                <c:pt idx="4">
                  <c:v>libquantum</c:v>
                </c:pt>
                <c:pt idx="5">
                  <c:v>soplex</c:v>
                </c:pt>
                <c:pt idx="6">
                  <c:v>sphinx3</c:v>
                </c:pt>
                <c:pt idx="7">
                  <c:v>mcf</c:v>
                </c:pt>
                <c:pt idx="8">
                  <c:v>cactusADM</c:v>
                </c:pt>
                <c:pt idx="9">
                  <c:v>gcc</c:v>
                </c:pt>
                <c:pt idx="10">
                  <c:v>dealII</c:v>
                </c:pt>
                <c:pt idx="11">
                  <c:v>tonto</c:v>
                </c:pt>
                <c:pt idx="12">
                  <c:v>bzip2</c:v>
                </c:pt>
                <c:pt idx="13">
                  <c:v>gobmk</c:v>
                </c:pt>
                <c:pt idx="14">
                  <c:v>sjeng</c:v>
                </c:pt>
                <c:pt idx="15">
                  <c:v>calculix</c:v>
                </c:pt>
                <c:pt idx="16">
                  <c:v>perlbench</c:v>
                </c:pt>
                <c:pt idx="17">
                  <c:v>h264ref</c:v>
                </c:pt>
                <c:pt idx="18">
                  <c:v>namd</c:v>
                </c:pt>
                <c:pt idx="19">
                  <c:v>gromacs</c:v>
                </c:pt>
                <c:pt idx="20">
                  <c:v>gamess</c:v>
                </c:pt>
                <c:pt idx="21">
                  <c:v>povray</c:v>
                </c:pt>
                <c:pt idx="22">
                  <c:v>hmmer</c:v>
                </c:pt>
                <c:pt idx="23">
                  <c:v>AVG</c:v>
                </c:pt>
              </c:strCache>
            </c:strRef>
          </c:cat>
          <c:val>
            <c:numRef>
              <c:f>power!$E$2:$E$25</c:f>
              <c:numCache>
                <c:formatCode>General</c:formatCode>
                <c:ptCount val="24"/>
                <c:pt idx="0">
                  <c:v>0.0787446740000001</c:v>
                </c:pt>
                <c:pt idx="1">
                  <c:v>0.074162865</c:v>
                </c:pt>
                <c:pt idx="2">
                  <c:v>0.091157749</c:v>
                </c:pt>
                <c:pt idx="3">
                  <c:v>0.076972475</c:v>
                </c:pt>
                <c:pt idx="4">
                  <c:v>0.206976282</c:v>
                </c:pt>
                <c:pt idx="5">
                  <c:v>0.161610132</c:v>
                </c:pt>
                <c:pt idx="6">
                  <c:v>0.142751237</c:v>
                </c:pt>
                <c:pt idx="7">
                  <c:v>0.225449615</c:v>
                </c:pt>
                <c:pt idx="8">
                  <c:v>0.126142227</c:v>
                </c:pt>
                <c:pt idx="9">
                  <c:v>1.5984337</c:v>
                </c:pt>
                <c:pt idx="10">
                  <c:v>2.475392982</c:v>
                </c:pt>
                <c:pt idx="11">
                  <c:v>2.190521434</c:v>
                </c:pt>
                <c:pt idx="12">
                  <c:v>2.466816952999999</c:v>
                </c:pt>
                <c:pt idx="13">
                  <c:v>3.245026437</c:v>
                </c:pt>
                <c:pt idx="14">
                  <c:v>3.498245721999999</c:v>
                </c:pt>
                <c:pt idx="15">
                  <c:v>2.52266877</c:v>
                </c:pt>
                <c:pt idx="16">
                  <c:v>3.248635509</c:v>
                </c:pt>
                <c:pt idx="17">
                  <c:v>3.325656449999998</c:v>
                </c:pt>
                <c:pt idx="18">
                  <c:v>3.545914233</c:v>
                </c:pt>
                <c:pt idx="19">
                  <c:v>3.460777006000001</c:v>
                </c:pt>
                <c:pt idx="20">
                  <c:v>3.407934774000002</c:v>
                </c:pt>
                <c:pt idx="21">
                  <c:v>3.475473337999999</c:v>
                </c:pt>
                <c:pt idx="22">
                  <c:v>3.030426298</c:v>
                </c:pt>
                <c:pt idx="23">
                  <c:v>1.85547351573913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91169160"/>
        <c:axId val="491172168"/>
      </c:barChart>
      <c:catAx>
        <c:axId val="491169160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 rot="-5400000" vert="horz"/>
          <a:lstStyle/>
          <a:p>
            <a:pPr>
              <a:defRPr sz="1800"/>
            </a:pPr>
            <a:endParaRPr lang="en-US"/>
          </a:p>
        </c:txPr>
        <c:crossAx val="491172168"/>
        <c:crosses val="autoZero"/>
        <c:auto val="1"/>
        <c:lblAlgn val="ctr"/>
        <c:lblOffset val="100"/>
        <c:noMultiLvlLbl val="0"/>
      </c:catAx>
      <c:valAx>
        <c:axId val="491172168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2200"/>
                </a:pPr>
                <a:r>
                  <a:rPr lang="en-US" sz="2200" dirty="0" smtClean="0"/>
                  <a:t>System Power </a:t>
                </a:r>
                <a:r>
                  <a:rPr lang="en-US" sz="2200" dirty="0"/>
                  <a:t>Reduction (%)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2400"/>
            </a:pPr>
            <a:endParaRPr lang="en-US"/>
          </a:p>
        </c:txPr>
        <c:crossAx val="491169160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198678519094578"/>
          <c:y val="0.22221323511689"/>
          <c:w val="0.217214457567804"/>
          <c:h val="0.149137021579559"/>
        </c:manualLayout>
      </c:layout>
      <c:overlay val="0"/>
      <c:txPr>
        <a:bodyPr/>
        <a:lstStyle/>
        <a:p>
          <a:pPr>
            <a:defRPr sz="2400"/>
          </a:pPr>
          <a:endParaRPr lang="en-US"/>
        </a:p>
      </c:txPr>
    </c:legend>
    <c:plotVisOnly val="1"/>
    <c:dispBlanksAs val="gap"/>
    <c:showDLblsOverMax val="0"/>
  </c:chart>
  <c:externalData r:id="rId2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114695607739298"/>
          <c:y val="0.0514005540974045"/>
          <c:w val="0.859382505284185"/>
          <c:h val="0.86086796442111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energy!$D$1</c:f>
              <c:strCache>
                <c:ptCount val="1"/>
                <c:pt idx="0">
                  <c:v>BW(0.5,1)</c:v>
                </c:pt>
              </c:strCache>
            </c:strRef>
          </c:tx>
          <c:invertIfNegative val="0"/>
          <c:cat>
            <c:strRef>
              <c:f>energy!$A$2:$A$25</c:f>
              <c:strCache>
                <c:ptCount val="24"/>
                <c:pt idx="0">
                  <c:v>lbm</c:v>
                </c:pt>
                <c:pt idx="1">
                  <c:v>GemsFDTD</c:v>
                </c:pt>
                <c:pt idx="2">
                  <c:v>milc</c:v>
                </c:pt>
                <c:pt idx="3">
                  <c:v>leslie3d</c:v>
                </c:pt>
                <c:pt idx="4">
                  <c:v>libquantum</c:v>
                </c:pt>
                <c:pt idx="5">
                  <c:v>soplex</c:v>
                </c:pt>
                <c:pt idx="6">
                  <c:v>sphinx3</c:v>
                </c:pt>
                <c:pt idx="7">
                  <c:v>mcf</c:v>
                </c:pt>
                <c:pt idx="8">
                  <c:v>cactusADM</c:v>
                </c:pt>
                <c:pt idx="9">
                  <c:v>gcc</c:v>
                </c:pt>
                <c:pt idx="10">
                  <c:v>dealII</c:v>
                </c:pt>
                <c:pt idx="11">
                  <c:v>tonto</c:v>
                </c:pt>
                <c:pt idx="12">
                  <c:v>bzip2</c:v>
                </c:pt>
                <c:pt idx="13">
                  <c:v>gobmk</c:v>
                </c:pt>
                <c:pt idx="14">
                  <c:v>sjeng</c:v>
                </c:pt>
                <c:pt idx="15">
                  <c:v>calculix</c:v>
                </c:pt>
                <c:pt idx="16">
                  <c:v>perlbench</c:v>
                </c:pt>
                <c:pt idx="17">
                  <c:v>h264ref</c:v>
                </c:pt>
                <c:pt idx="18">
                  <c:v>namd</c:v>
                </c:pt>
                <c:pt idx="19">
                  <c:v>gromacs</c:v>
                </c:pt>
                <c:pt idx="20">
                  <c:v>gamess</c:v>
                </c:pt>
                <c:pt idx="21">
                  <c:v>povray</c:v>
                </c:pt>
                <c:pt idx="22">
                  <c:v>hmmer</c:v>
                </c:pt>
                <c:pt idx="23">
                  <c:v>AVG</c:v>
                </c:pt>
              </c:strCache>
            </c:strRef>
          </c:cat>
          <c:val>
            <c:numRef>
              <c:f>energy!$D$2:$D$25</c:f>
              <c:numCache>
                <c:formatCode>General</c:formatCode>
                <c:ptCount val="24"/>
                <c:pt idx="0">
                  <c:v>0.713052617</c:v>
                </c:pt>
                <c:pt idx="1">
                  <c:v>0.019213625</c:v>
                </c:pt>
                <c:pt idx="2">
                  <c:v>0.295202578</c:v>
                </c:pt>
                <c:pt idx="3">
                  <c:v>0.157280032</c:v>
                </c:pt>
                <c:pt idx="4">
                  <c:v>0.287793485</c:v>
                </c:pt>
                <c:pt idx="5">
                  <c:v>-0.336701447</c:v>
                </c:pt>
                <c:pt idx="6">
                  <c:v>-0.05878707</c:v>
                </c:pt>
                <c:pt idx="7">
                  <c:v>0.274729805</c:v>
                </c:pt>
                <c:pt idx="8">
                  <c:v>0.270937348</c:v>
                </c:pt>
                <c:pt idx="9">
                  <c:v>1.195913016</c:v>
                </c:pt>
                <c:pt idx="10">
                  <c:v>3.143970194</c:v>
                </c:pt>
                <c:pt idx="11">
                  <c:v>2.669049801</c:v>
                </c:pt>
                <c:pt idx="12">
                  <c:v>2.414278769</c:v>
                </c:pt>
                <c:pt idx="13">
                  <c:v>3.974222682999999</c:v>
                </c:pt>
                <c:pt idx="14">
                  <c:v>4.189024511999984</c:v>
                </c:pt>
                <c:pt idx="15">
                  <c:v>3.091698943999999</c:v>
                </c:pt>
                <c:pt idx="16">
                  <c:v>3.597581786000002</c:v>
                </c:pt>
                <c:pt idx="17">
                  <c:v>4.218003271999986</c:v>
                </c:pt>
                <c:pt idx="18">
                  <c:v>4.888628600000001</c:v>
                </c:pt>
                <c:pt idx="19">
                  <c:v>4.931085806</c:v>
                </c:pt>
                <c:pt idx="20">
                  <c:v>4.859170848999969</c:v>
                </c:pt>
                <c:pt idx="21">
                  <c:v>5.055607522999995</c:v>
                </c:pt>
                <c:pt idx="22">
                  <c:v>3.800768620999999</c:v>
                </c:pt>
                <c:pt idx="23">
                  <c:v>2.332683710826079</c:v>
                </c:pt>
              </c:numCache>
            </c:numRef>
          </c:val>
        </c:ser>
        <c:ser>
          <c:idx val="1"/>
          <c:order val="1"/>
          <c:tx>
            <c:strRef>
              <c:f>energy!$E$1</c:f>
              <c:strCache>
                <c:ptCount val="1"/>
                <c:pt idx="0">
                  <c:v>BW(0.5,2)</c:v>
                </c:pt>
              </c:strCache>
            </c:strRef>
          </c:tx>
          <c:invertIfNegative val="0"/>
          <c:cat>
            <c:strRef>
              <c:f>energy!$A$2:$A$25</c:f>
              <c:strCache>
                <c:ptCount val="24"/>
                <c:pt idx="0">
                  <c:v>lbm</c:v>
                </c:pt>
                <c:pt idx="1">
                  <c:v>GemsFDTD</c:v>
                </c:pt>
                <c:pt idx="2">
                  <c:v>milc</c:v>
                </c:pt>
                <c:pt idx="3">
                  <c:v>leslie3d</c:v>
                </c:pt>
                <c:pt idx="4">
                  <c:v>libquantum</c:v>
                </c:pt>
                <c:pt idx="5">
                  <c:v>soplex</c:v>
                </c:pt>
                <c:pt idx="6">
                  <c:v>sphinx3</c:v>
                </c:pt>
                <c:pt idx="7">
                  <c:v>mcf</c:v>
                </c:pt>
                <c:pt idx="8">
                  <c:v>cactusADM</c:v>
                </c:pt>
                <c:pt idx="9">
                  <c:v>gcc</c:v>
                </c:pt>
                <c:pt idx="10">
                  <c:v>dealII</c:v>
                </c:pt>
                <c:pt idx="11">
                  <c:v>tonto</c:v>
                </c:pt>
                <c:pt idx="12">
                  <c:v>bzip2</c:v>
                </c:pt>
                <c:pt idx="13">
                  <c:v>gobmk</c:v>
                </c:pt>
                <c:pt idx="14">
                  <c:v>sjeng</c:v>
                </c:pt>
                <c:pt idx="15">
                  <c:v>calculix</c:v>
                </c:pt>
                <c:pt idx="16">
                  <c:v>perlbench</c:v>
                </c:pt>
                <c:pt idx="17">
                  <c:v>h264ref</c:v>
                </c:pt>
                <c:pt idx="18">
                  <c:v>namd</c:v>
                </c:pt>
                <c:pt idx="19">
                  <c:v>gromacs</c:v>
                </c:pt>
                <c:pt idx="20">
                  <c:v>gamess</c:v>
                </c:pt>
                <c:pt idx="21">
                  <c:v>povray</c:v>
                </c:pt>
                <c:pt idx="22">
                  <c:v>hmmer</c:v>
                </c:pt>
                <c:pt idx="23">
                  <c:v>AVG</c:v>
                </c:pt>
              </c:strCache>
            </c:strRef>
          </c:cat>
          <c:val>
            <c:numRef>
              <c:f>energy!$E$2:$E$25</c:f>
              <c:numCache>
                <c:formatCode>General</c:formatCode>
                <c:ptCount val="24"/>
                <c:pt idx="0">
                  <c:v>0.053352798</c:v>
                </c:pt>
                <c:pt idx="1">
                  <c:v>0.081996469</c:v>
                </c:pt>
                <c:pt idx="2">
                  <c:v>0.264768489</c:v>
                </c:pt>
                <c:pt idx="3">
                  <c:v>-0.307616134</c:v>
                </c:pt>
                <c:pt idx="4">
                  <c:v>0.23390161</c:v>
                </c:pt>
                <c:pt idx="5">
                  <c:v>0.285645028</c:v>
                </c:pt>
                <c:pt idx="6">
                  <c:v>0.287070677</c:v>
                </c:pt>
                <c:pt idx="7">
                  <c:v>0.894101435</c:v>
                </c:pt>
                <c:pt idx="8">
                  <c:v>0.462264919</c:v>
                </c:pt>
                <c:pt idx="9">
                  <c:v>0.761367219</c:v>
                </c:pt>
                <c:pt idx="10">
                  <c:v>3.016825685999997</c:v>
                </c:pt>
                <c:pt idx="11">
                  <c:v>2.939135248000002</c:v>
                </c:pt>
                <c:pt idx="12">
                  <c:v>2.685438265</c:v>
                </c:pt>
                <c:pt idx="13">
                  <c:v>3.976320691</c:v>
                </c:pt>
                <c:pt idx="14">
                  <c:v>4.184696404</c:v>
                </c:pt>
                <c:pt idx="15">
                  <c:v>3.055487238</c:v>
                </c:pt>
                <c:pt idx="16">
                  <c:v>4.145223959</c:v>
                </c:pt>
                <c:pt idx="17">
                  <c:v>4.561094417999985</c:v>
                </c:pt>
                <c:pt idx="18">
                  <c:v>4.929250865</c:v>
                </c:pt>
                <c:pt idx="19">
                  <c:v>5.149869977999995</c:v>
                </c:pt>
                <c:pt idx="20">
                  <c:v>4.70349379100001</c:v>
                </c:pt>
                <c:pt idx="21">
                  <c:v>5.125710546999947</c:v>
                </c:pt>
                <c:pt idx="22">
                  <c:v>4.381047835</c:v>
                </c:pt>
                <c:pt idx="23">
                  <c:v>2.429149888478259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91248808"/>
        <c:axId val="491251816"/>
      </c:barChart>
      <c:catAx>
        <c:axId val="491248808"/>
        <c:scaling>
          <c:orientation val="minMax"/>
        </c:scaling>
        <c:delete val="0"/>
        <c:axPos val="b"/>
        <c:majorTickMark val="out"/>
        <c:minorTickMark val="none"/>
        <c:tickLblPos val="low"/>
        <c:txPr>
          <a:bodyPr rot="-5400000" vert="horz"/>
          <a:lstStyle/>
          <a:p>
            <a:pPr>
              <a:defRPr sz="1800"/>
            </a:pPr>
            <a:endParaRPr lang="en-US"/>
          </a:p>
        </c:txPr>
        <c:crossAx val="491251816"/>
        <c:crosses val="autoZero"/>
        <c:auto val="1"/>
        <c:lblAlgn val="ctr"/>
        <c:lblOffset val="100"/>
        <c:noMultiLvlLbl val="0"/>
      </c:catAx>
      <c:valAx>
        <c:axId val="491251816"/>
        <c:scaling>
          <c:orientation val="minMax"/>
          <c:max val="6.0"/>
          <c:min val="-1.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2200"/>
                </a:pPr>
                <a:r>
                  <a:rPr lang="en-US" sz="2200" dirty="0" smtClean="0"/>
                  <a:t>System Energy </a:t>
                </a:r>
                <a:r>
                  <a:rPr lang="en-US" sz="2200" dirty="0"/>
                  <a:t>Reduction</a:t>
                </a:r>
                <a:r>
                  <a:rPr lang="en-US" sz="2200" baseline="0" dirty="0"/>
                  <a:t> (%)</a:t>
                </a:r>
                <a:endParaRPr lang="en-US" sz="2200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2400"/>
            </a:pPr>
            <a:endParaRPr lang="en-US"/>
          </a:p>
        </c:txPr>
        <c:crossAx val="491248808"/>
        <c:crosses val="autoZero"/>
        <c:crossBetween val="between"/>
        <c:majorUnit val="1.0"/>
        <c:minorUnit val="0.2"/>
      </c:valAx>
    </c:plotArea>
    <c:legend>
      <c:legendPos val="r"/>
      <c:layout>
        <c:manualLayout>
          <c:xMode val="edge"/>
          <c:yMode val="edge"/>
          <c:x val="0.148962702592977"/>
          <c:y val="0.209206303963136"/>
          <c:w val="0.257249320604836"/>
          <c:h val="0.1528485409912"/>
        </c:manualLayout>
      </c:layout>
      <c:overlay val="0"/>
      <c:txPr>
        <a:bodyPr/>
        <a:lstStyle/>
        <a:p>
          <a:pPr>
            <a:defRPr sz="2400"/>
          </a:pPr>
          <a:endParaRPr lang="en-US"/>
        </a:p>
      </c:txPr>
    </c:legend>
    <c:plotVisOnly val="1"/>
    <c:dispBlanksAs val="gap"/>
    <c:showDLblsOverMax val="0"/>
  </c:chart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 sz="2200"/>
            </a:pPr>
            <a:r>
              <a:rPr lang="en-US" sz="2200"/>
              <a:t>Sleep State Residency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ckelow!$B$1</c:f>
              <c:strCache>
                <c:ptCount val="1"/>
                <c:pt idx="0">
                  <c:v>CKE-low Residency</c:v>
                </c:pt>
              </c:strCache>
            </c:strRef>
          </c:tx>
          <c:invertIfNegative val="0"/>
          <c:cat>
            <c:strRef>
              <c:f>ckelow!$A$2:$A$24</c:f>
              <c:strCache>
                <c:ptCount val="23"/>
                <c:pt idx="0">
                  <c:v>lbm</c:v>
                </c:pt>
                <c:pt idx="1">
                  <c:v>GemsFDTD</c:v>
                </c:pt>
                <c:pt idx="2">
                  <c:v>milc</c:v>
                </c:pt>
                <c:pt idx="3">
                  <c:v>leslie3d</c:v>
                </c:pt>
                <c:pt idx="4">
                  <c:v>libquantum</c:v>
                </c:pt>
                <c:pt idx="5">
                  <c:v>soplex</c:v>
                </c:pt>
                <c:pt idx="6">
                  <c:v>sphinx3</c:v>
                </c:pt>
                <c:pt idx="7">
                  <c:v>mcf</c:v>
                </c:pt>
                <c:pt idx="8">
                  <c:v>cactusADM</c:v>
                </c:pt>
                <c:pt idx="9">
                  <c:v>gcc</c:v>
                </c:pt>
                <c:pt idx="10">
                  <c:v>dealII</c:v>
                </c:pt>
                <c:pt idx="11">
                  <c:v>tonto</c:v>
                </c:pt>
                <c:pt idx="12">
                  <c:v>bzip2</c:v>
                </c:pt>
                <c:pt idx="13">
                  <c:v>gobmk</c:v>
                </c:pt>
                <c:pt idx="14">
                  <c:v>sjeng</c:v>
                </c:pt>
                <c:pt idx="15">
                  <c:v>calculix</c:v>
                </c:pt>
                <c:pt idx="16">
                  <c:v>perlbench</c:v>
                </c:pt>
                <c:pt idx="17">
                  <c:v>h264ref</c:v>
                </c:pt>
                <c:pt idx="18">
                  <c:v>namd</c:v>
                </c:pt>
                <c:pt idx="19">
                  <c:v>gromacs</c:v>
                </c:pt>
                <c:pt idx="20">
                  <c:v>gamess</c:v>
                </c:pt>
                <c:pt idx="21">
                  <c:v>povray</c:v>
                </c:pt>
                <c:pt idx="22">
                  <c:v>hmmer</c:v>
                </c:pt>
              </c:strCache>
            </c:strRef>
          </c:cat>
          <c:val>
            <c:numRef>
              <c:f>ckelow!$B$2:$B$24</c:f>
              <c:numCache>
                <c:formatCode>0.00%</c:formatCode>
                <c:ptCount val="23"/>
                <c:pt idx="0">
                  <c:v>0.015242</c:v>
                </c:pt>
                <c:pt idx="1">
                  <c:v>0.018593</c:v>
                </c:pt>
                <c:pt idx="2">
                  <c:v>0.026642</c:v>
                </c:pt>
                <c:pt idx="3">
                  <c:v>0.02386</c:v>
                </c:pt>
                <c:pt idx="4">
                  <c:v>0.048702</c:v>
                </c:pt>
                <c:pt idx="5">
                  <c:v>0.04293</c:v>
                </c:pt>
                <c:pt idx="6">
                  <c:v>0.022079</c:v>
                </c:pt>
                <c:pt idx="7">
                  <c:v>0.048622</c:v>
                </c:pt>
                <c:pt idx="8">
                  <c:v>0.032973</c:v>
                </c:pt>
                <c:pt idx="9">
                  <c:v>0.040465</c:v>
                </c:pt>
                <c:pt idx="10">
                  <c:v>0.040275</c:v>
                </c:pt>
                <c:pt idx="11">
                  <c:v>0.026781</c:v>
                </c:pt>
                <c:pt idx="12">
                  <c:v>0.024897</c:v>
                </c:pt>
                <c:pt idx="13">
                  <c:v>0.027754</c:v>
                </c:pt>
                <c:pt idx="14">
                  <c:v>0.024359</c:v>
                </c:pt>
                <c:pt idx="15">
                  <c:v>0.038534</c:v>
                </c:pt>
                <c:pt idx="16">
                  <c:v>0.03365</c:v>
                </c:pt>
                <c:pt idx="17">
                  <c:v>0.018367</c:v>
                </c:pt>
                <c:pt idx="18">
                  <c:v>0.025418</c:v>
                </c:pt>
                <c:pt idx="19">
                  <c:v>0.037019</c:v>
                </c:pt>
                <c:pt idx="20">
                  <c:v>0.014163</c:v>
                </c:pt>
                <c:pt idx="21">
                  <c:v>0.080439</c:v>
                </c:pt>
                <c:pt idx="22">
                  <c:v>0.030256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65059320"/>
        <c:axId val="465062360"/>
      </c:barChart>
      <c:catAx>
        <c:axId val="46505932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 rot="-5400000" vert="horz"/>
          <a:lstStyle/>
          <a:p>
            <a:pPr>
              <a:defRPr sz="1600"/>
            </a:pPr>
            <a:endParaRPr lang="en-US"/>
          </a:p>
        </c:txPr>
        <c:crossAx val="465062360"/>
        <c:crosses val="autoZero"/>
        <c:auto val="1"/>
        <c:lblAlgn val="ctr"/>
        <c:lblOffset val="100"/>
        <c:noMultiLvlLbl val="0"/>
      </c:catAx>
      <c:valAx>
        <c:axId val="465062360"/>
        <c:scaling>
          <c:orientation val="minMax"/>
          <c:max val="0.08"/>
          <c:min val="0.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800"/>
                </a:pPr>
                <a:r>
                  <a:rPr lang="en-US" sz="1700" dirty="0" smtClean="0"/>
                  <a:t>Time Spent in Sleep </a:t>
                </a:r>
                <a:r>
                  <a:rPr lang="en-US" sz="1700" baseline="0" dirty="0" smtClean="0"/>
                  <a:t> States</a:t>
                </a:r>
                <a:endParaRPr lang="en-US" sz="1700" dirty="0"/>
              </a:p>
            </c:rich>
          </c:tx>
          <c:layout>
            <c:manualLayout>
              <c:xMode val="edge"/>
              <c:yMode val="edge"/>
              <c:x val="0.0152777777777778"/>
              <c:y val="0.0752035646706952"/>
            </c:manualLayout>
          </c:layout>
          <c:overlay val="0"/>
        </c:title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sz="2200"/>
            </a:pPr>
            <a:endParaRPr lang="en-US"/>
          </a:p>
        </c:txPr>
        <c:crossAx val="465059320"/>
        <c:crosses val="autoZero"/>
        <c:crossBetween val="between"/>
        <c:majorUnit val="0.02"/>
      </c:valAx>
    </c:plotArea>
    <c:plotVisOnly val="1"/>
    <c:dispBlanksAs val="gap"/>
    <c:showDLblsOverMax val="0"/>
  </c:chart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 sz="2200"/>
            </a:pPr>
            <a:r>
              <a:rPr lang="en-US" sz="2200"/>
              <a:t>Memory Bandwidth for SPEC CPU2006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Per-Channel Bandwidth</c:v>
          </c:tx>
          <c:invertIfNegative val="0"/>
          <c:cat>
            <c:strRef>
              <c:f>bw!$A$1:$A$23</c:f>
              <c:strCache>
                <c:ptCount val="23"/>
                <c:pt idx="0">
                  <c:v>lbm</c:v>
                </c:pt>
                <c:pt idx="1">
                  <c:v>GemsFDTD</c:v>
                </c:pt>
                <c:pt idx="2">
                  <c:v>milc</c:v>
                </c:pt>
                <c:pt idx="3">
                  <c:v>leslie3d</c:v>
                </c:pt>
                <c:pt idx="4">
                  <c:v>libquantum</c:v>
                </c:pt>
                <c:pt idx="5">
                  <c:v>soplex</c:v>
                </c:pt>
                <c:pt idx="6">
                  <c:v>sphinx3</c:v>
                </c:pt>
                <c:pt idx="7">
                  <c:v>mcf</c:v>
                </c:pt>
                <c:pt idx="8">
                  <c:v>cactusADM</c:v>
                </c:pt>
                <c:pt idx="9">
                  <c:v>gcc</c:v>
                </c:pt>
                <c:pt idx="10">
                  <c:v>dealII</c:v>
                </c:pt>
                <c:pt idx="11">
                  <c:v>tonto</c:v>
                </c:pt>
                <c:pt idx="12">
                  <c:v>bzip2</c:v>
                </c:pt>
                <c:pt idx="13">
                  <c:v>gobmk</c:v>
                </c:pt>
                <c:pt idx="14">
                  <c:v>sjeng</c:v>
                </c:pt>
                <c:pt idx="15">
                  <c:v>calculix</c:v>
                </c:pt>
                <c:pt idx="16">
                  <c:v>perlbench</c:v>
                </c:pt>
                <c:pt idx="17">
                  <c:v>h264ref</c:v>
                </c:pt>
                <c:pt idx="18">
                  <c:v>namd</c:v>
                </c:pt>
                <c:pt idx="19">
                  <c:v>gromacs</c:v>
                </c:pt>
                <c:pt idx="20">
                  <c:v>gamess</c:v>
                </c:pt>
                <c:pt idx="21">
                  <c:v>povray</c:v>
                </c:pt>
                <c:pt idx="22">
                  <c:v>hmmer</c:v>
                </c:pt>
              </c:strCache>
            </c:strRef>
          </c:cat>
          <c:val>
            <c:numRef>
              <c:f>bw!$B$1:$B$23</c:f>
              <c:numCache>
                <c:formatCode>General</c:formatCode>
                <c:ptCount val="23"/>
                <c:pt idx="0">
                  <c:v>6.63790704666663</c:v>
                </c:pt>
                <c:pt idx="1">
                  <c:v>5.811353938333332</c:v>
                </c:pt>
                <c:pt idx="2">
                  <c:v>5.72413065999995</c:v>
                </c:pt>
                <c:pt idx="3">
                  <c:v>5.546507913333337</c:v>
                </c:pt>
                <c:pt idx="4">
                  <c:v>5.221419963333331</c:v>
                </c:pt>
                <c:pt idx="5">
                  <c:v>4.84549175833333</c:v>
                </c:pt>
                <c:pt idx="6">
                  <c:v>4.132905468333329</c:v>
                </c:pt>
                <c:pt idx="7">
                  <c:v>2.844678053333327</c:v>
                </c:pt>
                <c:pt idx="8">
                  <c:v>2.777398048333337</c:v>
                </c:pt>
                <c:pt idx="9">
                  <c:v>1.886369495</c:v>
                </c:pt>
                <c:pt idx="10">
                  <c:v>1.168853330666662</c:v>
                </c:pt>
                <c:pt idx="11">
                  <c:v>1.133251031333332</c:v>
                </c:pt>
                <c:pt idx="12">
                  <c:v>0.763447743999999</c:v>
                </c:pt>
                <c:pt idx="13">
                  <c:v>0.332581189833333</c:v>
                </c:pt>
                <c:pt idx="14">
                  <c:v>0.280747740666666</c:v>
                </c:pt>
                <c:pt idx="15">
                  <c:v>0.657565492</c:v>
                </c:pt>
                <c:pt idx="16">
                  <c:v>0.323485837333333</c:v>
                </c:pt>
                <c:pt idx="17">
                  <c:v>0.196841596999999</c:v>
                </c:pt>
                <c:pt idx="18">
                  <c:v>0.0613565090166666</c:v>
                </c:pt>
                <c:pt idx="19">
                  <c:v>0.263298903666666</c:v>
                </c:pt>
                <c:pt idx="20">
                  <c:v>0.0149986752633333</c:v>
                </c:pt>
                <c:pt idx="21">
                  <c:v>0.00751737510333333</c:v>
                </c:pt>
                <c:pt idx="22">
                  <c:v>0.364803991166666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19233944"/>
        <c:axId val="456132808"/>
      </c:barChart>
      <c:catAx>
        <c:axId val="419233944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456132808"/>
        <c:crosses val="autoZero"/>
        <c:auto val="1"/>
        <c:lblAlgn val="ctr"/>
        <c:lblOffset val="100"/>
        <c:noMultiLvlLbl val="0"/>
      </c:catAx>
      <c:valAx>
        <c:axId val="456132808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2000"/>
                </a:pPr>
                <a:r>
                  <a:rPr lang="en-US" sz="2000"/>
                  <a:t>Bandwidth/channel (GB/s)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2400"/>
            </a:pPr>
            <a:endParaRPr lang="en-US"/>
          </a:p>
        </c:txPr>
        <c:crossAx val="419233944"/>
        <c:crosses val="autoZero"/>
        <c:crossBetween val="between"/>
      </c:valAx>
    </c:plotArea>
    <c:plotVisOnly val="1"/>
    <c:dispBlanksAs val="gap"/>
    <c:showDLblsOverMax val="0"/>
  </c:chart>
  <c:externalData r:id="rId2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 sz="2000"/>
            </a:pPr>
            <a:r>
              <a:rPr lang="en-US" sz="2000" dirty="0"/>
              <a:t>Minimum</a:t>
            </a:r>
            <a:r>
              <a:rPr lang="en-US" sz="2000" baseline="0" dirty="0"/>
              <a:t> Stable Voltage for 8 </a:t>
            </a:r>
            <a:r>
              <a:rPr lang="en-US" sz="2000" baseline="0" dirty="0" smtClean="0"/>
              <a:t>DIMMs in a Real System</a:t>
            </a:r>
            <a:endParaRPr lang="en-US" sz="2000" dirty="0"/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0.232868309939518"/>
          <c:y val="0.195423017036592"/>
          <c:w val="0.767131690060482"/>
          <c:h val="0.596029327855757"/>
        </c:manualLayout>
      </c:layout>
      <c:lineChart>
        <c:grouping val="standard"/>
        <c:varyColors val="0"/>
        <c:ser>
          <c:idx val="0"/>
          <c:order val="0"/>
          <c:tx>
            <c:v/>
          </c:tx>
          <c:cat>
            <c:strRef>
              <c:f>voltage!$B$1:$D$1</c:f>
              <c:strCache>
                <c:ptCount val="3"/>
                <c:pt idx="0">
                  <c:v>1333MHz</c:v>
                </c:pt>
                <c:pt idx="1">
                  <c:v>1066MHz</c:v>
                </c:pt>
                <c:pt idx="2">
                  <c:v>800MHz</c:v>
                </c:pt>
              </c:strCache>
            </c:strRef>
          </c:cat>
          <c:val>
            <c:numRef>
              <c:f>voltage!$B$2:$D$2</c:f>
              <c:numCache>
                <c:formatCode>General</c:formatCode>
                <c:ptCount val="3"/>
                <c:pt idx="0">
                  <c:v>1.27</c:v>
                </c:pt>
                <c:pt idx="1">
                  <c:v>1.180000000000001</c:v>
                </c:pt>
                <c:pt idx="2">
                  <c:v>1.159999999999997</c:v>
                </c:pt>
              </c:numCache>
            </c:numRef>
          </c:val>
          <c:smooth val="0"/>
        </c:ser>
        <c:ser>
          <c:idx val="1"/>
          <c:order val="1"/>
          <c:tx>
            <c:v/>
          </c:tx>
          <c:cat>
            <c:strRef>
              <c:f>voltage!$B$1:$D$1</c:f>
              <c:strCache>
                <c:ptCount val="3"/>
                <c:pt idx="0">
                  <c:v>1333MHz</c:v>
                </c:pt>
                <c:pt idx="1">
                  <c:v>1066MHz</c:v>
                </c:pt>
                <c:pt idx="2">
                  <c:v>800MHz</c:v>
                </c:pt>
              </c:strCache>
            </c:strRef>
          </c:cat>
          <c:val>
            <c:numRef>
              <c:f>voltage!$B$3:$D$3</c:f>
              <c:numCache>
                <c:formatCode>General</c:formatCode>
                <c:ptCount val="3"/>
                <c:pt idx="0">
                  <c:v>1.35</c:v>
                </c:pt>
                <c:pt idx="1">
                  <c:v>1.24</c:v>
                </c:pt>
                <c:pt idx="2">
                  <c:v>1.2</c:v>
                </c:pt>
              </c:numCache>
            </c:numRef>
          </c:val>
          <c:smooth val="0"/>
        </c:ser>
        <c:ser>
          <c:idx val="2"/>
          <c:order val="2"/>
          <c:tx>
            <c:v/>
          </c:tx>
          <c:cat>
            <c:strRef>
              <c:f>voltage!$B$1:$D$1</c:f>
              <c:strCache>
                <c:ptCount val="3"/>
                <c:pt idx="0">
                  <c:v>1333MHz</c:v>
                </c:pt>
                <c:pt idx="1">
                  <c:v>1066MHz</c:v>
                </c:pt>
                <c:pt idx="2">
                  <c:v>800MHz</c:v>
                </c:pt>
              </c:strCache>
            </c:strRef>
          </c:cat>
          <c:val>
            <c:numRef>
              <c:f>voltage!$B$4:$D$4</c:f>
              <c:numCache>
                <c:formatCode>General</c:formatCode>
                <c:ptCount val="3"/>
                <c:pt idx="0">
                  <c:v>1.31</c:v>
                </c:pt>
                <c:pt idx="1">
                  <c:v>1.180000000000001</c:v>
                </c:pt>
                <c:pt idx="2">
                  <c:v>1.170000000000001</c:v>
                </c:pt>
              </c:numCache>
            </c:numRef>
          </c:val>
          <c:smooth val="0"/>
        </c:ser>
        <c:ser>
          <c:idx val="3"/>
          <c:order val="3"/>
          <c:tx>
            <c:v/>
          </c:tx>
          <c:cat>
            <c:strRef>
              <c:f>voltage!$B$1:$D$1</c:f>
              <c:strCache>
                <c:ptCount val="3"/>
                <c:pt idx="0">
                  <c:v>1333MHz</c:v>
                </c:pt>
                <c:pt idx="1">
                  <c:v>1066MHz</c:v>
                </c:pt>
                <c:pt idx="2">
                  <c:v>800MHz</c:v>
                </c:pt>
              </c:strCache>
            </c:strRef>
          </c:cat>
          <c:val>
            <c:numRef>
              <c:f>voltage!$B$5:$D$5</c:f>
              <c:numCache>
                <c:formatCode>General</c:formatCode>
                <c:ptCount val="3"/>
                <c:pt idx="0">
                  <c:v>1.27</c:v>
                </c:pt>
                <c:pt idx="1">
                  <c:v>1.190000000000001</c:v>
                </c:pt>
                <c:pt idx="2">
                  <c:v>1.2</c:v>
                </c:pt>
              </c:numCache>
            </c:numRef>
          </c:val>
          <c:smooth val="0"/>
        </c:ser>
        <c:ser>
          <c:idx val="4"/>
          <c:order val="4"/>
          <c:tx>
            <c:v/>
          </c:tx>
          <c:cat>
            <c:strRef>
              <c:f>voltage!$B$1:$D$1</c:f>
              <c:strCache>
                <c:ptCount val="3"/>
                <c:pt idx="0">
                  <c:v>1333MHz</c:v>
                </c:pt>
                <c:pt idx="1">
                  <c:v>1066MHz</c:v>
                </c:pt>
                <c:pt idx="2">
                  <c:v>800MHz</c:v>
                </c:pt>
              </c:strCache>
            </c:strRef>
          </c:cat>
          <c:val>
            <c:numRef>
              <c:f>voltage!$B$6:$D$6</c:f>
              <c:numCache>
                <c:formatCode>General</c:formatCode>
                <c:ptCount val="3"/>
                <c:pt idx="0">
                  <c:v>1.22</c:v>
                </c:pt>
                <c:pt idx="1">
                  <c:v>1.129999999999997</c:v>
                </c:pt>
                <c:pt idx="2">
                  <c:v>1.1</c:v>
                </c:pt>
              </c:numCache>
            </c:numRef>
          </c:val>
          <c:smooth val="0"/>
        </c:ser>
        <c:ser>
          <c:idx val="5"/>
          <c:order val="5"/>
          <c:tx>
            <c:v/>
          </c:tx>
          <c:cat>
            <c:strRef>
              <c:f>voltage!$B$1:$D$1</c:f>
              <c:strCache>
                <c:ptCount val="3"/>
                <c:pt idx="0">
                  <c:v>1333MHz</c:v>
                </c:pt>
                <c:pt idx="1">
                  <c:v>1066MHz</c:v>
                </c:pt>
                <c:pt idx="2">
                  <c:v>800MHz</c:v>
                </c:pt>
              </c:strCache>
            </c:strRef>
          </c:cat>
          <c:val>
            <c:numRef>
              <c:f>voltage!$B$7:$D$7</c:f>
              <c:numCache>
                <c:formatCode>General</c:formatCode>
                <c:ptCount val="3"/>
                <c:pt idx="0">
                  <c:v>1.24</c:v>
                </c:pt>
                <c:pt idx="1">
                  <c:v>1.170000000000001</c:v>
                </c:pt>
                <c:pt idx="2">
                  <c:v>1.1</c:v>
                </c:pt>
              </c:numCache>
            </c:numRef>
          </c:val>
          <c:smooth val="0"/>
        </c:ser>
        <c:ser>
          <c:idx val="6"/>
          <c:order val="6"/>
          <c:tx>
            <c:v/>
          </c:tx>
          <c:cat>
            <c:strRef>
              <c:f>voltage!$B$1:$D$1</c:f>
              <c:strCache>
                <c:ptCount val="3"/>
                <c:pt idx="0">
                  <c:v>1333MHz</c:v>
                </c:pt>
                <c:pt idx="1">
                  <c:v>1066MHz</c:v>
                </c:pt>
                <c:pt idx="2">
                  <c:v>800MHz</c:v>
                </c:pt>
              </c:strCache>
            </c:strRef>
          </c:cat>
          <c:val>
            <c:numRef>
              <c:f>voltage!$B$8:$D$8</c:f>
              <c:numCache>
                <c:formatCode>General</c:formatCode>
                <c:ptCount val="3"/>
                <c:pt idx="0">
                  <c:v>1.32</c:v>
                </c:pt>
                <c:pt idx="1">
                  <c:v>1.27</c:v>
                </c:pt>
                <c:pt idx="2">
                  <c:v>1.24</c:v>
                </c:pt>
              </c:numCache>
            </c:numRef>
          </c:val>
          <c:smooth val="0"/>
        </c:ser>
        <c:ser>
          <c:idx val="7"/>
          <c:order val="7"/>
          <c:tx>
            <c:v/>
          </c:tx>
          <c:cat>
            <c:strRef>
              <c:f>voltage!$B$1:$D$1</c:f>
              <c:strCache>
                <c:ptCount val="3"/>
                <c:pt idx="0">
                  <c:v>1333MHz</c:v>
                </c:pt>
                <c:pt idx="1">
                  <c:v>1066MHz</c:v>
                </c:pt>
                <c:pt idx="2">
                  <c:v>800MHz</c:v>
                </c:pt>
              </c:strCache>
            </c:strRef>
          </c:cat>
          <c:val>
            <c:numRef>
              <c:f>voltage!$B$9:$D$9</c:f>
              <c:numCache>
                <c:formatCode>General</c:formatCode>
                <c:ptCount val="3"/>
                <c:pt idx="0">
                  <c:v>1.26</c:v>
                </c:pt>
                <c:pt idx="1">
                  <c:v>1.26</c:v>
                </c:pt>
                <c:pt idx="2">
                  <c:v>1.21</c:v>
                </c:pt>
              </c:numCache>
            </c:numRef>
          </c:val>
          <c:smooth val="0"/>
        </c:ser>
        <c:ser>
          <c:idx val="8"/>
          <c:order val="8"/>
          <c:tx>
            <c:v>Vdd for Power Model</c:v>
          </c:tx>
          <c:spPr>
            <a:ln w="50800">
              <a:solidFill>
                <a:schemeClr val="tx1"/>
              </a:solidFill>
            </a:ln>
          </c:spPr>
          <c:marker>
            <c:symbol val="none"/>
          </c:marker>
          <c:cat>
            <c:strRef>
              <c:f>voltage!$B$1:$D$1</c:f>
              <c:strCache>
                <c:ptCount val="3"/>
                <c:pt idx="0">
                  <c:v>1333MHz</c:v>
                </c:pt>
                <c:pt idx="1">
                  <c:v>1066MHz</c:v>
                </c:pt>
                <c:pt idx="2">
                  <c:v>800MHz</c:v>
                </c:pt>
              </c:strCache>
            </c:strRef>
          </c:cat>
          <c:val>
            <c:numRef>
              <c:f>voltage!$B$10:$D$10</c:f>
              <c:numCache>
                <c:formatCode>General</c:formatCode>
                <c:ptCount val="3"/>
                <c:pt idx="0">
                  <c:v>1.5</c:v>
                </c:pt>
                <c:pt idx="1">
                  <c:v>1.424999999999998</c:v>
                </c:pt>
                <c:pt idx="2">
                  <c:v>1.35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82789384"/>
        <c:axId val="482792360"/>
      </c:lineChart>
      <c:catAx>
        <c:axId val="48278938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2400"/>
            </a:pPr>
            <a:endParaRPr lang="en-US"/>
          </a:p>
        </c:txPr>
        <c:crossAx val="482792360"/>
        <c:crosses val="autoZero"/>
        <c:auto val="1"/>
        <c:lblAlgn val="ctr"/>
        <c:lblOffset val="100"/>
        <c:noMultiLvlLbl val="0"/>
      </c:catAx>
      <c:valAx>
        <c:axId val="482792360"/>
        <c:scaling>
          <c:orientation val="minMax"/>
          <c:max val="1.6"/>
          <c:min val="1.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2000"/>
                </a:pPr>
                <a:r>
                  <a:rPr lang="en-US" sz="2000"/>
                  <a:t>DIMM Voltage</a:t>
                </a:r>
                <a:r>
                  <a:rPr lang="en-US" sz="2000" baseline="0"/>
                  <a:t> (V)</a:t>
                </a:r>
                <a:endParaRPr lang="en-US" sz="200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2400"/>
            </a:pPr>
            <a:endParaRPr lang="en-US"/>
          </a:p>
        </c:txPr>
        <c:crossAx val="482789384"/>
        <c:crosses val="autoZero"/>
        <c:crossBetween val="between"/>
        <c:majorUnit val="0.1"/>
        <c:minorUnit val="0.05"/>
      </c:valAx>
      <c:spPr>
        <a:noFill/>
        <a:ln>
          <a:noFill/>
        </a:ln>
        <a:effectLst/>
      </c:spPr>
    </c:plotArea>
    <c:legend>
      <c:legendPos val="r"/>
      <c:legendEntry>
        <c:idx val="0"/>
        <c:delete val="1"/>
      </c:legendEntry>
      <c:legendEntry>
        <c:idx val="1"/>
        <c:delete val="1"/>
      </c:legendEntry>
      <c:legendEntry>
        <c:idx val="2"/>
        <c:delete val="1"/>
      </c:legendEntry>
      <c:legendEntry>
        <c:idx val="3"/>
        <c:delete val="1"/>
      </c:legendEntry>
      <c:legendEntry>
        <c:idx val="4"/>
        <c:delete val="1"/>
      </c:legendEntry>
      <c:legendEntry>
        <c:idx val="5"/>
        <c:delete val="1"/>
      </c:legendEntry>
      <c:legendEntry>
        <c:idx val="6"/>
        <c:delete val="1"/>
      </c:legendEntry>
      <c:legendEntry>
        <c:idx val="7"/>
        <c:delete val="1"/>
      </c:legendEntry>
      <c:layout>
        <c:manualLayout>
          <c:xMode val="edge"/>
          <c:yMode val="edge"/>
          <c:x val="0.373345505724828"/>
          <c:y val="0.169685254752416"/>
          <c:w val="0.588475158883078"/>
          <c:h val="0.139656605424322"/>
        </c:manualLayout>
      </c:layout>
      <c:overlay val="0"/>
      <c:txPr>
        <a:bodyPr/>
        <a:lstStyle/>
        <a:p>
          <a:pPr>
            <a:defRPr sz="2000"/>
          </a:pPr>
          <a:endParaRPr lang="en-US"/>
        </a:p>
      </c:txPr>
    </c:legend>
    <c:plotVisOnly val="1"/>
    <c:dispBlanksAs val="gap"/>
    <c:showDLblsOverMax val="0"/>
  </c:chart>
  <c:externalData r:id="rId2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 sz="2400"/>
            </a:pPr>
            <a:r>
              <a:rPr lang="en-US" sz="2400"/>
              <a:t>Memory Bandwidth for SPEC CPU2006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Per-Channel Bandwidth</c:v>
          </c:tx>
          <c:invertIfNegative val="0"/>
          <c:cat>
            <c:strRef>
              <c:f>bw!$A$1:$A$23</c:f>
              <c:strCache>
                <c:ptCount val="23"/>
                <c:pt idx="0">
                  <c:v>lbm</c:v>
                </c:pt>
                <c:pt idx="1">
                  <c:v>GemsFDTD</c:v>
                </c:pt>
                <c:pt idx="2">
                  <c:v>milc</c:v>
                </c:pt>
                <c:pt idx="3">
                  <c:v>leslie3d</c:v>
                </c:pt>
                <c:pt idx="4">
                  <c:v>libquantum</c:v>
                </c:pt>
                <c:pt idx="5">
                  <c:v>soplex</c:v>
                </c:pt>
                <c:pt idx="6">
                  <c:v>sphinx3</c:v>
                </c:pt>
                <c:pt idx="7">
                  <c:v>mcf</c:v>
                </c:pt>
                <c:pt idx="8">
                  <c:v>cactusADM</c:v>
                </c:pt>
                <c:pt idx="9">
                  <c:v>gcc</c:v>
                </c:pt>
                <c:pt idx="10">
                  <c:v>dealII</c:v>
                </c:pt>
                <c:pt idx="11">
                  <c:v>tonto</c:v>
                </c:pt>
                <c:pt idx="12">
                  <c:v>bzip2</c:v>
                </c:pt>
                <c:pt idx="13">
                  <c:v>gobmk</c:v>
                </c:pt>
                <c:pt idx="14">
                  <c:v>sjeng</c:v>
                </c:pt>
                <c:pt idx="15">
                  <c:v>calculix</c:v>
                </c:pt>
                <c:pt idx="16">
                  <c:v>perlbench</c:v>
                </c:pt>
                <c:pt idx="17">
                  <c:v>h264ref</c:v>
                </c:pt>
                <c:pt idx="18">
                  <c:v>namd</c:v>
                </c:pt>
                <c:pt idx="19">
                  <c:v>gromacs</c:v>
                </c:pt>
                <c:pt idx="20">
                  <c:v>gamess</c:v>
                </c:pt>
                <c:pt idx="21">
                  <c:v>povray</c:v>
                </c:pt>
                <c:pt idx="22">
                  <c:v>hmmer</c:v>
                </c:pt>
              </c:strCache>
            </c:strRef>
          </c:cat>
          <c:val>
            <c:numRef>
              <c:f>bw!$B$1:$B$23</c:f>
              <c:numCache>
                <c:formatCode>General</c:formatCode>
                <c:ptCount val="23"/>
                <c:pt idx="0">
                  <c:v>6.637907046666633</c:v>
                </c:pt>
                <c:pt idx="1">
                  <c:v>5.811353938333332</c:v>
                </c:pt>
                <c:pt idx="2">
                  <c:v>5.724130659999955</c:v>
                </c:pt>
                <c:pt idx="3">
                  <c:v>5.546507913333337</c:v>
                </c:pt>
                <c:pt idx="4">
                  <c:v>5.221419963333331</c:v>
                </c:pt>
                <c:pt idx="5">
                  <c:v>4.84549175833333</c:v>
                </c:pt>
                <c:pt idx="6">
                  <c:v>4.132905468333329</c:v>
                </c:pt>
                <c:pt idx="7">
                  <c:v>2.844678053333327</c:v>
                </c:pt>
                <c:pt idx="8">
                  <c:v>2.777398048333334</c:v>
                </c:pt>
                <c:pt idx="9">
                  <c:v>1.886369495</c:v>
                </c:pt>
                <c:pt idx="10">
                  <c:v>1.168853330666662</c:v>
                </c:pt>
                <c:pt idx="11">
                  <c:v>1.133251031333331</c:v>
                </c:pt>
                <c:pt idx="12">
                  <c:v>0.763447743999999</c:v>
                </c:pt>
                <c:pt idx="13">
                  <c:v>0.332581189833333</c:v>
                </c:pt>
                <c:pt idx="14">
                  <c:v>0.280747740666666</c:v>
                </c:pt>
                <c:pt idx="15">
                  <c:v>0.657565492</c:v>
                </c:pt>
                <c:pt idx="16">
                  <c:v>0.323485837333333</c:v>
                </c:pt>
                <c:pt idx="17">
                  <c:v>0.196841596999999</c:v>
                </c:pt>
                <c:pt idx="18">
                  <c:v>0.0613565090166666</c:v>
                </c:pt>
                <c:pt idx="19">
                  <c:v>0.263298903666666</c:v>
                </c:pt>
                <c:pt idx="20">
                  <c:v>0.0149986752633333</c:v>
                </c:pt>
                <c:pt idx="21">
                  <c:v>0.00751737510333333</c:v>
                </c:pt>
                <c:pt idx="22">
                  <c:v>0.364803991166666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82880296"/>
        <c:axId val="482883336"/>
      </c:barChart>
      <c:catAx>
        <c:axId val="48288029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2000"/>
            </a:pPr>
            <a:endParaRPr lang="en-US"/>
          </a:p>
        </c:txPr>
        <c:crossAx val="482883336"/>
        <c:crosses val="autoZero"/>
        <c:auto val="1"/>
        <c:lblAlgn val="ctr"/>
        <c:lblOffset val="100"/>
        <c:noMultiLvlLbl val="0"/>
      </c:catAx>
      <c:valAx>
        <c:axId val="482883336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2400"/>
                </a:pPr>
                <a:r>
                  <a:rPr lang="en-US" sz="2400"/>
                  <a:t>Bandwidth/channel (GB/s)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2400"/>
            </a:pPr>
            <a:endParaRPr lang="en-US"/>
          </a:p>
        </c:txPr>
        <c:crossAx val="482880296"/>
        <c:crosses val="autoZero"/>
        <c:crossBetween val="between"/>
      </c:valAx>
    </c:plotArea>
    <c:plotVisOnly val="1"/>
    <c:dispBlanksAs val="gap"/>
    <c:showDLblsOverMax val="0"/>
  </c:chart>
  <c:externalData r:id="rId2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en-US"/>
              <a:t>Performance Loss,</a:t>
            </a:r>
            <a:r>
              <a:rPr lang="en-US" baseline="0"/>
              <a:t> Static Frequency Scaling</a:t>
            </a:r>
            <a:endParaRPr lang="en-US"/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0.143493471083105"/>
          <c:y val="0.144763119052132"/>
          <c:w val="0.811818377071798"/>
          <c:h val="0.56278824009143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Sheet3!$B$1</c:f>
              <c:strCache>
                <c:ptCount val="1"/>
                <c:pt idx="0">
                  <c:v>1333-&gt;800</c:v>
                </c:pt>
              </c:strCache>
            </c:strRef>
          </c:tx>
          <c:invertIfNegative val="0"/>
          <c:cat>
            <c:strRef>
              <c:f>Sheet3!$A$2:$A$24</c:f>
              <c:strCache>
                <c:ptCount val="23"/>
                <c:pt idx="0">
                  <c:v>lbm</c:v>
                </c:pt>
                <c:pt idx="1">
                  <c:v>GemsFDTD</c:v>
                </c:pt>
                <c:pt idx="2">
                  <c:v>milc</c:v>
                </c:pt>
                <c:pt idx="3">
                  <c:v>leslie3d</c:v>
                </c:pt>
                <c:pt idx="4">
                  <c:v>libquantum</c:v>
                </c:pt>
                <c:pt idx="5">
                  <c:v>soplex</c:v>
                </c:pt>
                <c:pt idx="6">
                  <c:v>sphinx3</c:v>
                </c:pt>
                <c:pt idx="7">
                  <c:v>mcf</c:v>
                </c:pt>
                <c:pt idx="8">
                  <c:v>cactusADM</c:v>
                </c:pt>
                <c:pt idx="9">
                  <c:v>gcc</c:v>
                </c:pt>
                <c:pt idx="10">
                  <c:v>dealII</c:v>
                </c:pt>
                <c:pt idx="11">
                  <c:v>tonto</c:v>
                </c:pt>
                <c:pt idx="12">
                  <c:v>bzip2</c:v>
                </c:pt>
                <c:pt idx="13">
                  <c:v>gobmk</c:v>
                </c:pt>
                <c:pt idx="14">
                  <c:v>sjeng</c:v>
                </c:pt>
                <c:pt idx="15">
                  <c:v>calculix</c:v>
                </c:pt>
                <c:pt idx="16">
                  <c:v>perlbench</c:v>
                </c:pt>
                <c:pt idx="17">
                  <c:v>h264ref</c:v>
                </c:pt>
                <c:pt idx="18">
                  <c:v>namd</c:v>
                </c:pt>
                <c:pt idx="19">
                  <c:v>gromacs</c:v>
                </c:pt>
                <c:pt idx="20">
                  <c:v>gamess</c:v>
                </c:pt>
                <c:pt idx="21">
                  <c:v>povray</c:v>
                </c:pt>
                <c:pt idx="22">
                  <c:v>hmmer</c:v>
                </c:pt>
              </c:strCache>
            </c:strRef>
          </c:cat>
          <c:val>
            <c:numRef>
              <c:f>Sheet3!$B$2:$B$24</c:f>
              <c:numCache>
                <c:formatCode>General</c:formatCode>
                <c:ptCount val="23"/>
                <c:pt idx="0">
                  <c:v>67.62680091999954</c:v>
                </c:pt>
                <c:pt idx="1">
                  <c:v>44.41965237</c:v>
                </c:pt>
                <c:pt idx="2">
                  <c:v>43.63567852000001</c:v>
                </c:pt>
                <c:pt idx="3">
                  <c:v>38.56769292000001</c:v>
                </c:pt>
                <c:pt idx="4">
                  <c:v>33.40972926</c:v>
                </c:pt>
                <c:pt idx="5">
                  <c:v>29.75274361999992</c:v>
                </c:pt>
                <c:pt idx="6">
                  <c:v>20.57842855999996</c:v>
                </c:pt>
                <c:pt idx="7">
                  <c:v>11.05759877</c:v>
                </c:pt>
                <c:pt idx="8">
                  <c:v>7.657105835999961</c:v>
                </c:pt>
                <c:pt idx="9">
                  <c:v>5.657053379999965</c:v>
                </c:pt>
                <c:pt idx="10">
                  <c:v>4.961014705</c:v>
                </c:pt>
                <c:pt idx="11">
                  <c:v>2.077059092</c:v>
                </c:pt>
                <c:pt idx="12">
                  <c:v>1.30641024</c:v>
                </c:pt>
                <c:pt idx="13">
                  <c:v>0.931839534</c:v>
                </c:pt>
                <c:pt idx="14">
                  <c:v>0.843342204</c:v>
                </c:pt>
                <c:pt idx="15">
                  <c:v>0.601138585</c:v>
                </c:pt>
                <c:pt idx="16">
                  <c:v>0.496157456</c:v>
                </c:pt>
                <c:pt idx="17">
                  <c:v>0.294636749</c:v>
                </c:pt>
                <c:pt idx="18">
                  <c:v>0.045152567</c:v>
                </c:pt>
                <c:pt idx="19">
                  <c:v>-0.058280537</c:v>
                </c:pt>
                <c:pt idx="20">
                  <c:v>-0.113971787</c:v>
                </c:pt>
                <c:pt idx="21">
                  <c:v>-0.21603725</c:v>
                </c:pt>
                <c:pt idx="22">
                  <c:v>-0.236756239</c:v>
                </c:pt>
              </c:numCache>
            </c:numRef>
          </c:val>
        </c:ser>
        <c:ser>
          <c:idx val="1"/>
          <c:order val="1"/>
          <c:tx>
            <c:strRef>
              <c:f>Sheet3!$C$1</c:f>
              <c:strCache>
                <c:ptCount val="1"/>
                <c:pt idx="0">
                  <c:v>1333-&gt;1066</c:v>
                </c:pt>
              </c:strCache>
            </c:strRef>
          </c:tx>
          <c:invertIfNegative val="0"/>
          <c:cat>
            <c:strRef>
              <c:f>Sheet3!$A$2:$A$24</c:f>
              <c:strCache>
                <c:ptCount val="23"/>
                <c:pt idx="0">
                  <c:v>lbm</c:v>
                </c:pt>
                <c:pt idx="1">
                  <c:v>GemsFDTD</c:v>
                </c:pt>
                <c:pt idx="2">
                  <c:v>milc</c:v>
                </c:pt>
                <c:pt idx="3">
                  <c:v>leslie3d</c:v>
                </c:pt>
                <c:pt idx="4">
                  <c:v>libquantum</c:v>
                </c:pt>
                <c:pt idx="5">
                  <c:v>soplex</c:v>
                </c:pt>
                <c:pt idx="6">
                  <c:v>sphinx3</c:v>
                </c:pt>
                <c:pt idx="7">
                  <c:v>mcf</c:v>
                </c:pt>
                <c:pt idx="8">
                  <c:v>cactusADM</c:v>
                </c:pt>
                <c:pt idx="9">
                  <c:v>gcc</c:v>
                </c:pt>
                <c:pt idx="10">
                  <c:v>dealII</c:v>
                </c:pt>
                <c:pt idx="11">
                  <c:v>tonto</c:v>
                </c:pt>
                <c:pt idx="12">
                  <c:v>bzip2</c:v>
                </c:pt>
                <c:pt idx="13">
                  <c:v>gobmk</c:v>
                </c:pt>
                <c:pt idx="14">
                  <c:v>sjeng</c:v>
                </c:pt>
                <c:pt idx="15">
                  <c:v>calculix</c:v>
                </c:pt>
                <c:pt idx="16">
                  <c:v>perlbench</c:v>
                </c:pt>
                <c:pt idx="17">
                  <c:v>h264ref</c:v>
                </c:pt>
                <c:pt idx="18">
                  <c:v>namd</c:v>
                </c:pt>
                <c:pt idx="19">
                  <c:v>gromacs</c:v>
                </c:pt>
                <c:pt idx="20">
                  <c:v>gamess</c:v>
                </c:pt>
                <c:pt idx="21">
                  <c:v>povray</c:v>
                </c:pt>
                <c:pt idx="22">
                  <c:v>hmmer</c:v>
                </c:pt>
              </c:strCache>
            </c:strRef>
          </c:cat>
          <c:val>
            <c:numRef>
              <c:f>Sheet3!$C$2:$C$24</c:f>
              <c:numCache>
                <c:formatCode>General</c:formatCode>
                <c:ptCount val="23"/>
                <c:pt idx="0">
                  <c:v>28.44779211999996</c:v>
                </c:pt>
                <c:pt idx="1">
                  <c:v>14.92485286</c:v>
                </c:pt>
                <c:pt idx="2">
                  <c:v>13.07619992</c:v>
                </c:pt>
                <c:pt idx="3">
                  <c:v>12.67435729</c:v>
                </c:pt>
                <c:pt idx="4">
                  <c:v>10.72687085</c:v>
                </c:pt>
                <c:pt idx="5">
                  <c:v>7.436199966</c:v>
                </c:pt>
                <c:pt idx="6">
                  <c:v>4.912205805</c:v>
                </c:pt>
                <c:pt idx="7">
                  <c:v>4.080509860999977</c:v>
                </c:pt>
                <c:pt idx="8">
                  <c:v>2.175028093999998</c:v>
                </c:pt>
                <c:pt idx="9">
                  <c:v>1.658985178000001</c:v>
                </c:pt>
                <c:pt idx="10">
                  <c:v>1.540468178</c:v>
                </c:pt>
                <c:pt idx="11">
                  <c:v>0.576755794</c:v>
                </c:pt>
                <c:pt idx="12">
                  <c:v>0.951083295</c:v>
                </c:pt>
                <c:pt idx="13">
                  <c:v>0.375139223</c:v>
                </c:pt>
                <c:pt idx="14">
                  <c:v>0.774506491</c:v>
                </c:pt>
                <c:pt idx="15">
                  <c:v>0.229855747</c:v>
                </c:pt>
                <c:pt idx="16">
                  <c:v>0.168433952</c:v>
                </c:pt>
                <c:pt idx="17">
                  <c:v>0.558615785</c:v>
                </c:pt>
                <c:pt idx="18">
                  <c:v>-0.000404231</c:v>
                </c:pt>
                <c:pt idx="19">
                  <c:v>0.037662423</c:v>
                </c:pt>
                <c:pt idx="20">
                  <c:v>-0.010955681</c:v>
                </c:pt>
                <c:pt idx="21">
                  <c:v>-0.101069578</c:v>
                </c:pt>
                <c:pt idx="22">
                  <c:v>-0.097227227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82956920"/>
        <c:axId val="482959928"/>
      </c:barChart>
      <c:catAx>
        <c:axId val="482956920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 rot="-5400000" vert="horz"/>
          <a:lstStyle/>
          <a:p>
            <a:pPr>
              <a:defRPr sz="1400"/>
            </a:pPr>
            <a:endParaRPr lang="en-US"/>
          </a:p>
        </c:txPr>
        <c:crossAx val="482959928"/>
        <c:crosses val="autoZero"/>
        <c:auto val="1"/>
        <c:lblAlgn val="ctr"/>
        <c:lblOffset val="100"/>
        <c:noMultiLvlLbl val="0"/>
      </c:catAx>
      <c:valAx>
        <c:axId val="482959928"/>
        <c:scaling>
          <c:orientation val="minMax"/>
          <c:max val="80.0"/>
          <c:min val="0.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2000"/>
                </a:pPr>
                <a:r>
                  <a:rPr lang="en-US" sz="2000" dirty="0" smtClean="0"/>
                  <a:t>Performance</a:t>
                </a:r>
                <a:r>
                  <a:rPr lang="en-US" sz="2000" baseline="0" dirty="0" smtClean="0"/>
                  <a:t> </a:t>
                </a:r>
                <a:r>
                  <a:rPr lang="en-US" sz="2000" dirty="0" smtClean="0"/>
                  <a:t>Drop </a:t>
                </a:r>
                <a:r>
                  <a:rPr lang="en-US" sz="2000" dirty="0"/>
                  <a:t>(%)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2400"/>
            </a:pPr>
            <a:endParaRPr lang="en-US"/>
          </a:p>
        </c:txPr>
        <c:crossAx val="482956920"/>
        <c:crosses val="autoZero"/>
        <c:crossBetween val="between"/>
        <c:majorUnit val="10.0"/>
        <c:minorUnit val="2.0"/>
      </c:valAx>
    </c:plotArea>
    <c:legend>
      <c:legendPos val="r"/>
      <c:layout>
        <c:manualLayout>
          <c:xMode val="edge"/>
          <c:yMode val="edge"/>
          <c:x val="0.520954929177542"/>
          <c:y val="0.318382926423037"/>
          <c:w val="0.298476088547184"/>
          <c:h val="0.262109271352022"/>
        </c:manualLayout>
      </c:layout>
      <c:overlay val="0"/>
      <c:txPr>
        <a:bodyPr/>
        <a:lstStyle/>
        <a:p>
          <a:pPr>
            <a:defRPr sz="2400"/>
          </a:pPr>
          <a:endParaRPr lang="en-US"/>
        </a:p>
      </c:txPr>
    </c:legend>
    <c:plotVisOnly val="1"/>
    <c:dispBlanksAs val="gap"/>
    <c:showDLblsOverMax val="0"/>
  </c:chart>
  <c:externalData r:id="rId2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/>
            </a:pPr>
            <a:r>
              <a:rPr lang="en-US"/>
              <a:t>Performance Loss,</a:t>
            </a:r>
            <a:r>
              <a:rPr lang="en-US" baseline="0"/>
              <a:t> Static Frequency Scaling</a:t>
            </a:r>
            <a:endParaRPr lang="en-US"/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0.144768311728024"/>
          <c:y val="0.144763119052132"/>
          <c:w val="0.806270526863754"/>
          <c:h val="0.56278824009143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Sheet3!$B$1</c:f>
              <c:strCache>
                <c:ptCount val="1"/>
                <c:pt idx="0">
                  <c:v>1333-&gt;800</c:v>
                </c:pt>
              </c:strCache>
            </c:strRef>
          </c:tx>
          <c:invertIfNegative val="0"/>
          <c:cat>
            <c:strRef>
              <c:f>Sheet3!$A$2:$A$24</c:f>
              <c:strCache>
                <c:ptCount val="23"/>
                <c:pt idx="0">
                  <c:v>lbm</c:v>
                </c:pt>
                <c:pt idx="1">
                  <c:v>GemsFDTD</c:v>
                </c:pt>
                <c:pt idx="2">
                  <c:v>milc</c:v>
                </c:pt>
                <c:pt idx="3">
                  <c:v>leslie3d</c:v>
                </c:pt>
                <c:pt idx="4">
                  <c:v>libquantum</c:v>
                </c:pt>
                <c:pt idx="5">
                  <c:v>soplex</c:v>
                </c:pt>
                <c:pt idx="6">
                  <c:v>sphinx3</c:v>
                </c:pt>
                <c:pt idx="7">
                  <c:v>mcf</c:v>
                </c:pt>
                <c:pt idx="8">
                  <c:v>cactusADM</c:v>
                </c:pt>
                <c:pt idx="9">
                  <c:v>gcc</c:v>
                </c:pt>
                <c:pt idx="10">
                  <c:v>dealII</c:v>
                </c:pt>
                <c:pt idx="11">
                  <c:v>tonto</c:v>
                </c:pt>
                <c:pt idx="12">
                  <c:v>bzip2</c:v>
                </c:pt>
                <c:pt idx="13">
                  <c:v>gobmk</c:v>
                </c:pt>
                <c:pt idx="14">
                  <c:v>sjeng</c:v>
                </c:pt>
                <c:pt idx="15">
                  <c:v>calculix</c:v>
                </c:pt>
                <c:pt idx="16">
                  <c:v>perlbench</c:v>
                </c:pt>
                <c:pt idx="17">
                  <c:v>h264ref</c:v>
                </c:pt>
                <c:pt idx="18">
                  <c:v>namd</c:v>
                </c:pt>
                <c:pt idx="19">
                  <c:v>gromacs</c:v>
                </c:pt>
                <c:pt idx="20">
                  <c:v>gamess</c:v>
                </c:pt>
                <c:pt idx="21">
                  <c:v>povray</c:v>
                </c:pt>
                <c:pt idx="22">
                  <c:v>hmmer</c:v>
                </c:pt>
              </c:strCache>
            </c:strRef>
          </c:cat>
          <c:val>
            <c:numRef>
              <c:f>Sheet3!$B$2:$B$24</c:f>
              <c:numCache>
                <c:formatCode>General</c:formatCode>
                <c:ptCount val="23"/>
                <c:pt idx="0">
                  <c:v>67.62680091999954</c:v>
                </c:pt>
                <c:pt idx="1">
                  <c:v>44.41965237</c:v>
                </c:pt>
                <c:pt idx="2">
                  <c:v>43.63567852000001</c:v>
                </c:pt>
                <c:pt idx="3">
                  <c:v>38.56769292000001</c:v>
                </c:pt>
                <c:pt idx="4">
                  <c:v>33.40972926</c:v>
                </c:pt>
                <c:pt idx="5">
                  <c:v>29.75274361999992</c:v>
                </c:pt>
                <c:pt idx="6">
                  <c:v>20.57842855999996</c:v>
                </c:pt>
                <c:pt idx="7">
                  <c:v>11.05759877</c:v>
                </c:pt>
                <c:pt idx="8">
                  <c:v>7.657105835999961</c:v>
                </c:pt>
                <c:pt idx="9">
                  <c:v>5.657053379999965</c:v>
                </c:pt>
                <c:pt idx="10">
                  <c:v>4.961014705</c:v>
                </c:pt>
                <c:pt idx="11">
                  <c:v>2.077059092</c:v>
                </c:pt>
                <c:pt idx="12">
                  <c:v>1.30641024</c:v>
                </c:pt>
                <c:pt idx="13">
                  <c:v>0.931839534</c:v>
                </c:pt>
                <c:pt idx="14">
                  <c:v>0.843342204</c:v>
                </c:pt>
                <c:pt idx="15">
                  <c:v>0.601138585</c:v>
                </c:pt>
                <c:pt idx="16">
                  <c:v>0.496157456</c:v>
                </c:pt>
                <c:pt idx="17">
                  <c:v>0.294636749</c:v>
                </c:pt>
                <c:pt idx="18">
                  <c:v>0.045152567</c:v>
                </c:pt>
                <c:pt idx="19">
                  <c:v>-0.058280537</c:v>
                </c:pt>
                <c:pt idx="20">
                  <c:v>-0.113971787</c:v>
                </c:pt>
                <c:pt idx="21">
                  <c:v>-0.21603725</c:v>
                </c:pt>
                <c:pt idx="22">
                  <c:v>-0.236756239</c:v>
                </c:pt>
              </c:numCache>
            </c:numRef>
          </c:val>
        </c:ser>
        <c:ser>
          <c:idx val="1"/>
          <c:order val="1"/>
          <c:tx>
            <c:strRef>
              <c:f>Sheet3!$C$1</c:f>
              <c:strCache>
                <c:ptCount val="1"/>
                <c:pt idx="0">
                  <c:v>1333-&gt;1066</c:v>
                </c:pt>
              </c:strCache>
            </c:strRef>
          </c:tx>
          <c:invertIfNegative val="0"/>
          <c:cat>
            <c:strRef>
              <c:f>Sheet3!$A$2:$A$24</c:f>
              <c:strCache>
                <c:ptCount val="23"/>
                <c:pt idx="0">
                  <c:v>lbm</c:v>
                </c:pt>
                <c:pt idx="1">
                  <c:v>GemsFDTD</c:v>
                </c:pt>
                <c:pt idx="2">
                  <c:v>milc</c:v>
                </c:pt>
                <c:pt idx="3">
                  <c:v>leslie3d</c:v>
                </c:pt>
                <c:pt idx="4">
                  <c:v>libquantum</c:v>
                </c:pt>
                <c:pt idx="5">
                  <c:v>soplex</c:v>
                </c:pt>
                <c:pt idx="6">
                  <c:v>sphinx3</c:v>
                </c:pt>
                <c:pt idx="7">
                  <c:v>mcf</c:v>
                </c:pt>
                <c:pt idx="8">
                  <c:v>cactusADM</c:v>
                </c:pt>
                <c:pt idx="9">
                  <c:v>gcc</c:v>
                </c:pt>
                <c:pt idx="10">
                  <c:v>dealII</c:v>
                </c:pt>
                <c:pt idx="11">
                  <c:v>tonto</c:v>
                </c:pt>
                <c:pt idx="12">
                  <c:v>bzip2</c:v>
                </c:pt>
                <c:pt idx="13">
                  <c:v>gobmk</c:v>
                </c:pt>
                <c:pt idx="14">
                  <c:v>sjeng</c:v>
                </c:pt>
                <c:pt idx="15">
                  <c:v>calculix</c:v>
                </c:pt>
                <c:pt idx="16">
                  <c:v>perlbench</c:v>
                </c:pt>
                <c:pt idx="17">
                  <c:v>h264ref</c:v>
                </c:pt>
                <c:pt idx="18">
                  <c:v>namd</c:v>
                </c:pt>
                <c:pt idx="19">
                  <c:v>gromacs</c:v>
                </c:pt>
                <c:pt idx="20">
                  <c:v>gamess</c:v>
                </c:pt>
                <c:pt idx="21">
                  <c:v>povray</c:v>
                </c:pt>
                <c:pt idx="22">
                  <c:v>hmmer</c:v>
                </c:pt>
              </c:strCache>
            </c:strRef>
          </c:cat>
          <c:val>
            <c:numRef>
              <c:f>Sheet3!$C$2:$C$24</c:f>
              <c:numCache>
                <c:formatCode>General</c:formatCode>
                <c:ptCount val="23"/>
                <c:pt idx="0">
                  <c:v>28.44779211999996</c:v>
                </c:pt>
                <c:pt idx="1">
                  <c:v>14.92485286</c:v>
                </c:pt>
                <c:pt idx="2">
                  <c:v>13.07619992</c:v>
                </c:pt>
                <c:pt idx="3">
                  <c:v>12.67435729</c:v>
                </c:pt>
                <c:pt idx="4">
                  <c:v>10.72687085</c:v>
                </c:pt>
                <c:pt idx="5">
                  <c:v>7.436199966</c:v>
                </c:pt>
                <c:pt idx="6">
                  <c:v>4.912205805</c:v>
                </c:pt>
                <c:pt idx="7">
                  <c:v>4.080509860999977</c:v>
                </c:pt>
                <c:pt idx="8">
                  <c:v>2.175028093999998</c:v>
                </c:pt>
                <c:pt idx="9">
                  <c:v>1.658985178000001</c:v>
                </c:pt>
                <c:pt idx="10">
                  <c:v>1.540468178</c:v>
                </c:pt>
                <c:pt idx="11">
                  <c:v>0.576755794</c:v>
                </c:pt>
                <c:pt idx="12">
                  <c:v>0.951083295</c:v>
                </c:pt>
                <c:pt idx="13">
                  <c:v>0.375139223</c:v>
                </c:pt>
                <c:pt idx="14">
                  <c:v>0.774506491</c:v>
                </c:pt>
                <c:pt idx="15">
                  <c:v>0.229855747</c:v>
                </c:pt>
                <c:pt idx="16">
                  <c:v>0.168433952</c:v>
                </c:pt>
                <c:pt idx="17">
                  <c:v>0.558615785</c:v>
                </c:pt>
                <c:pt idx="18">
                  <c:v>-0.000404231</c:v>
                </c:pt>
                <c:pt idx="19">
                  <c:v>0.037662423</c:v>
                </c:pt>
                <c:pt idx="20">
                  <c:v>-0.010955681</c:v>
                </c:pt>
                <c:pt idx="21">
                  <c:v>-0.101069578</c:v>
                </c:pt>
                <c:pt idx="22">
                  <c:v>-0.097227227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483001976"/>
        <c:axId val="483004984"/>
      </c:barChart>
      <c:catAx>
        <c:axId val="48300197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 rot="-5400000" vert="horz"/>
          <a:lstStyle/>
          <a:p>
            <a:pPr>
              <a:defRPr sz="1400"/>
            </a:pPr>
            <a:endParaRPr lang="en-US"/>
          </a:p>
        </c:txPr>
        <c:crossAx val="483004984"/>
        <c:crosses val="autoZero"/>
        <c:auto val="1"/>
        <c:lblAlgn val="ctr"/>
        <c:lblOffset val="100"/>
        <c:noMultiLvlLbl val="0"/>
      </c:catAx>
      <c:valAx>
        <c:axId val="483004984"/>
        <c:scaling>
          <c:orientation val="minMax"/>
          <c:max val="8.0"/>
          <c:min val="0.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400"/>
                </a:pPr>
                <a:r>
                  <a:rPr lang="en-US" sz="2000" dirty="0" smtClean="0"/>
                  <a:t>Performance</a:t>
                </a:r>
                <a:r>
                  <a:rPr lang="en-US" sz="2000" baseline="0" dirty="0" smtClean="0"/>
                  <a:t> </a:t>
                </a:r>
                <a:r>
                  <a:rPr lang="en-US" sz="2000" dirty="0" smtClean="0"/>
                  <a:t> </a:t>
                </a:r>
                <a:r>
                  <a:rPr lang="en-US" sz="2000" dirty="0"/>
                  <a:t>Drop (%)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2400"/>
            </a:pPr>
            <a:endParaRPr lang="en-US"/>
          </a:p>
        </c:txPr>
        <c:crossAx val="483001976"/>
        <c:crosses val="autoZero"/>
        <c:crossBetween val="between"/>
        <c:majorUnit val="2.0"/>
        <c:minorUnit val="2.0"/>
      </c:valAx>
    </c:plotArea>
    <c:legend>
      <c:legendPos val="r"/>
      <c:layout>
        <c:manualLayout>
          <c:xMode val="edge"/>
          <c:yMode val="edge"/>
          <c:x val="0.54314633000972"/>
          <c:y val="0.332970818472636"/>
          <c:w val="0.307722505560591"/>
          <c:h val="0.180417075874268"/>
        </c:manualLayout>
      </c:layout>
      <c:overlay val="0"/>
      <c:txPr>
        <a:bodyPr/>
        <a:lstStyle/>
        <a:p>
          <a:pPr>
            <a:defRPr sz="2400"/>
          </a:pPr>
          <a:endParaRPr lang="en-US"/>
        </a:p>
      </c:txPr>
    </c:legend>
    <c:plotVisOnly val="1"/>
    <c:dispBlanksAs val="gap"/>
    <c:showDLblsOverMax val="0"/>
  </c:chart>
  <c:externalData r:id="rId2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 sz="1800"/>
            </a:pPr>
            <a:r>
              <a:rPr lang="en-US" sz="1800" dirty="0"/>
              <a:t>Memory Latency as a Function of Bandwidth and </a:t>
            </a:r>
            <a:r>
              <a:rPr lang="en-US" sz="1800" dirty="0" err="1" smtClean="0"/>
              <a:t>Mem</a:t>
            </a:r>
            <a:r>
              <a:rPr lang="en-US" sz="1800" dirty="0" smtClean="0"/>
              <a:t> Frequency</a:t>
            </a:r>
            <a:endParaRPr lang="en-US" sz="1800" dirty="0"/>
          </a:p>
        </c:rich>
      </c:tx>
      <c:layout>
        <c:manualLayout>
          <c:xMode val="edge"/>
          <c:yMode val="edge"/>
          <c:x val="0.113190703135792"/>
          <c:y val="0.022598870056497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159219403130164"/>
          <c:y val="0.223786758798007"/>
          <c:w val="0.786262880334402"/>
          <c:h val="0.470178638384488"/>
        </c:manualLayout>
      </c:layout>
      <c:scatterChart>
        <c:scatterStyle val="lineMarker"/>
        <c:varyColors val="0"/>
        <c:ser>
          <c:idx val="0"/>
          <c:order val="0"/>
          <c:tx>
            <c:v>800MHz</c:v>
          </c:tx>
          <c:spPr>
            <a:ln w="28575">
              <a:solidFill>
                <a:schemeClr val="accent2"/>
              </a:solidFill>
            </a:ln>
          </c:spPr>
          <c:marker>
            <c:spPr>
              <a:solidFill>
                <a:schemeClr val="accent2"/>
              </a:solidFill>
              <a:ln>
                <a:solidFill>
                  <a:schemeClr val="accent2"/>
                </a:solidFill>
              </a:ln>
            </c:spPr>
          </c:marker>
          <c:xVal>
            <c:numRef>
              <c:f>Sheet2!$A$2:$A$60</c:f>
              <c:numCache>
                <c:formatCode>General</c:formatCode>
                <c:ptCount val="59"/>
                <c:pt idx="0">
                  <c:v>4278.56666666668</c:v>
                </c:pt>
                <c:pt idx="1">
                  <c:v>4278.56666666668</c:v>
                </c:pt>
                <c:pt idx="2">
                  <c:v>4278.7</c:v>
                </c:pt>
                <c:pt idx="3">
                  <c:v>4277.93333333332</c:v>
                </c:pt>
                <c:pt idx="4">
                  <c:v>4278.033333333326</c:v>
                </c:pt>
                <c:pt idx="5">
                  <c:v>4277.66666666668</c:v>
                </c:pt>
                <c:pt idx="6">
                  <c:v>4277.7</c:v>
                </c:pt>
                <c:pt idx="7">
                  <c:v>4275.76666666668</c:v>
                </c:pt>
                <c:pt idx="8">
                  <c:v>4273.033333333326</c:v>
                </c:pt>
                <c:pt idx="9">
                  <c:v>4268.533333333326</c:v>
                </c:pt>
                <c:pt idx="10">
                  <c:v>4267.533333333326</c:v>
                </c:pt>
                <c:pt idx="11">
                  <c:v>4266.7</c:v>
                </c:pt>
                <c:pt idx="12">
                  <c:v>4258.16666666668</c:v>
                </c:pt>
                <c:pt idx="13">
                  <c:v>4229.43333333332</c:v>
                </c:pt>
                <c:pt idx="14">
                  <c:v>4149.26666666668</c:v>
                </c:pt>
                <c:pt idx="15">
                  <c:v>4122.96666666668</c:v>
                </c:pt>
                <c:pt idx="16">
                  <c:v>4120.400000000001</c:v>
                </c:pt>
                <c:pt idx="17">
                  <c:v>4104.0</c:v>
                </c:pt>
                <c:pt idx="18">
                  <c:v>4092.3</c:v>
                </c:pt>
                <c:pt idx="19">
                  <c:v>4071.566666666663</c:v>
                </c:pt>
                <c:pt idx="20">
                  <c:v>4047.7</c:v>
                </c:pt>
                <c:pt idx="21">
                  <c:v>4006.2</c:v>
                </c:pt>
                <c:pt idx="22">
                  <c:v>3939.2</c:v>
                </c:pt>
                <c:pt idx="23">
                  <c:v>3824.966666666664</c:v>
                </c:pt>
                <c:pt idx="24">
                  <c:v>3652.766666666655</c:v>
                </c:pt>
                <c:pt idx="25">
                  <c:v>3371.766666666655</c:v>
                </c:pt>
                <c:pt idx="26">
                  <c:v>2964.666666666655</c:v>
                </c:pt>
                <c:pt idx="27">
                  <c:v>2576.433333333337</c:v>
                </c:pt>
                <c:pt idx="28">
                  <c:v>2211.0</c:v>
                </c:pt>
                <c:pt idx="29">
                  <c:v>1831.733333333332</c:v>
                </c:pt>
                <c:pt idx="30">
                  <c:v>1573.833333333332</c:v>
                </c:pt>
                <c:pt idx="31">
                  <c:v>1336.9</c:v>
                </c:pt>
                <c:pt idx="32">
                  <c:v>1139.833333333332</c:v>
                </c:pt>
                <c:pt idx="33">
                  <c:v>960.4333333333335</c:v>
                </c:pt>
                <c:pt idx="34">
                  <c:v>829.2</c:v>
                </c:pt>
                <c:pt idx="35">
                  <c:v>721.0666666666666</c:v>
                </c:pt>
                <c:pt idx="36">
                  <c:v>625.2666666666666</c:v>
                </c:pt>
                <c:pt idx="37">
                  <c:v>555.1333333333335</c:v>
                </c:pt>
                <c:pt idx="38">
                  <c:v>498.8333333333333</c:v>
                </c:pt>
                <c:pt idx="39">
                  <c:v>446.2</c:v>
                </c:pt>
                <c:pt idx="40">
                  <c:v>412.9666666666667</c:v>
                </c:pt>
                <c:pt idx="41">
                  <c:v>383.9</c:v>
                </c:pt>
                <c:pt idx="42">
                  <c:v>360.3333333333333</c:v>
                </c:pt>
                <c:pt idx="43">
                  <c:v>339.8</c:v>
                </c:pt>
                <c:pt idx="44">
                  <c:v>325.1333333333335</c:v>
                </c:pt>
                <c:pt idx="45">
                  <c:v>313.4333333333333</c:v>
                </c:pt>
                <c:pt idx="46">
                  <c:v>303.1333333333335</c:v>
                </c:pt>
                <c:pt idx="47">
                  <c:v>295.7666666666667</c:v>
                </c:pt>
                <c:pt idx="48">
                  <c:v>289.8333333333333</c:v>
                </c:pt>
                <c:pt idx="49">
                  <c:v>284.3333333333333</c:v>
                </c:pt>
                <c:pt idx="50">
                  <c:v>280.8999999999999</c:v>
                </c:pt>
                <c:pt idx="51">
                  <c:v>277.9333333333333</c:v>
                </c:pt>
                <c:pt idx="52">
                  <c:v>275.5333333333334</c:v>
                </c:pt>
                <c:pt idx="53">
                  <c:v>273.4333333333333</c:v>
                </c:pt>
                <c:pt idx="54">
                  <c:v>271.9333333333333</c:v>
                </c:pt>
                <c:pt idx="55">
                  <c:v>270.7666666666667</c:v>
                </c:pt>
                <c:pt idx="56">
                  <c:v>269.7</c:v>
                </c:pt>
                <c:pt idx="57">
                  <c:v>268.9666666666667</c:v>
                </c:pt>
                <c:pt idx="58">
                  <c:v>268.366666666667</c:v>
                </c:pt>
              </c:numCache>
            </c:numRef>
          </c:xVal>
          <c:yVal>
            <c:numRef>
              <c:f>Sheet2!$C$2:$C$60</c:f>
              <c:numCache>
                <c:formatCode>General</c:formatCode>
                <c:ptCount val="59"/>
                <c:pt idx="0">
                  <c:v>157.7</c:v>
                </c:pt>
                <c:pt idx="1">
                  <c:v>157.7</c:v>
                </c:pt>
                <c:pt idx="2">
                  <c:v>157.7</c:v>
                </c:pt>
                <c:pt idx="3">
                  <c:v>157.6</c:v>
                </c:pt>
                <c:pt idx="4">
                  <c:v>157.5</c:v>
                </c:pt>
                <c:pt idx="5">
                  <c:v>157.5</c:v>
                </c:pt>
                <c:pt idx="6">
                  <c:v>157.4</c:v>
                </c:pt>
                <c:pt idx="7">
                  <c:v>157.1</c:v>
                </c:pt>
                <c:pt idx="8">
                  <c:v>156.5</c:v>
                </c:pt>
                <c:pt idx="9">
                  <c:v>155.6</c:v>
                </c:pt>
                <c:pt idx="10">
                  <c:v>155.3</c:v>
                </c:pt>
                <c:pt idx="11">
                  <c:v>155.0</c:v>
                </c:pt>
                <c:pt idx="12">
                  <c:v>153.2</c:v>
                </c:pt>
                <c:pt idx="13">
                  <c:v>147.5</c:v>
                </c:pt>
                <c:pt idx="14">
                  <c:v>135.5</c:v>
                </c:pt>
                <c:pt idx="15">
                  <c:v>132.5</c:v>
                </c:pt>
                <c:pt idx="16">
                  <c:v>132.3</c:v>
                </c:pt>
                <c:pt idx="17">
                  <c:v>130.9</c:v>
                </c:pt>
                <c:pt idx="18">
                  <c:v>129.8</c:v>
                </c:pt>
                <c:pt idx="19">
                  <c:v>127.8</c:v>
                </c:pt>
                <c:pt idx="20">
                  <c:v>125.7</c:v>
                </c:pt>
                <c:pt idx="21">
                  <c:v>121.8</c:v>
                </c:pt>
                <c:pt idx="22">
                  <c:v>116.2</c:v>
                </c:pt>
                <c:pt idx="23">
                  <c:v>109.5</c:v>
                </c:pt>
                <c:pt idx="24">
                  <c:v>102.8</c:v>
                </c:pt>
                <c:pt idx="25">
                  <c:v>96.6</c:v>
                </c:pt>
                <c:pt idx="26">
                  <c:v>91.2</c:v>
                </c:pt>
                <c:pt idx="27">
                  <c:v>87.6</c:v>
                </c:pt>
                <c:pt idx="28">
                  <c:v>84.9</c:v>
                </c:pt>
                <c:pt idx="29">
                  <c:v>82.6</c:v>
                </c:pt>
                <c:pt idx="30">
                  <c:v>81.3</c:v>
                </c:pt>
                <c:pt idx="31">
                  <c:v>80.4</c:v>
                </c:pt>
                <c:pt idx="32">
                  <c:v>80.0</c:v>
                </c:pt>
                <c:pt idx="33">
                  <c:v>79.7</c:v>
                </c:pt>
                <c:pt idx="34">
                  <c:v>79.5</c:v>
                </c:pt>
                <c:pt idx="35">
                  <c:v>79.5</c:v>
                </c:pt>
                <c:pt idx="36">
                  <c:v>79.5</c:v>
                </c:pt>
                <c:pt idx="37">
                  <c:v>79.6</c:v>
                </c:pt>
                <c:pt idx="38">
                  <c:v>79.6</c:v>
                </c:pt>
                <c:pt idx="39">
                  <c:v>79.6</c:v>
                </c:pt>
                <c:pt idx="40">
                  <c:v>79.7</c:v>
                </c:pt>
                <c:pt idx="41">
                  <c:v>79.8</c:v>
                </c:pt>
                <c:pt idx="42">
                  <c:v>79.9</c:v>
                </c:pt>
                <c:pt idx="43">
                  <c:v>80.0</c:v>
                </c:pt>
                <c:pt idx="44">
                  <c:v>80.0</c:v>
                </c:pt>
                <c:pt idx="45">
                  <c:v>80.0</c:v>
                </c:pt>
                <c:pt idx="46">
                  <c:v>80.1</c:v>
                </c:pt>
                <c:pt idx="47">
                  <c:v>80.1</c:v>
                </c:pt>
                <c:pt idx="48">
                  <c:v>80.1</c:v>
                </c:pt>
                <c:pt idx="49">
                  <c:v>80.1</c:v>
                </c:pt>
                <c:pt idx="50">
                  <c:v>80.1</c:v>
                </c:pt>
                <c:pt idx="51">
                  <c:v>80.1</c:v>
                </c:pt>
                <c:pt idx="52">
                  <c:v>80.2</c:v>
                </c:pt>
                <c:pt idx="53">
                  <c:v>80.2</c:v>
                </c:pt>
                <c:pt idx="54">
                  <c:v>80.2</c:v>
                </c:pt>
                <c:pt idx="55">
                  <c:v>80.2</c:v>
                </c:pt>
                <c:pt idx="56">
                  <c:v>80.2</c:v>
                </c:pt>
                <c:pt idx="57">
                  <c:v>80.2</c:v>
                </c:pt>
                <c:pt idx="58">
                  <c:v>80.2</c:v>
                </c:pt>
              </c:numCache>
            </c:numRef>
          </c:yVal>
          <c:smooth val="0"/>
        </c:ser>
        <c:ser>
          <c:idx val="1"/>
          <c:order val="1"/>
          <c:tx>
            <c:v>1067MHz</c:v>
          </c:tx>
          <c:spPr>
            <a:ln w="28575">
              <a:solidFill>
                <a:schemeClr val="accent3"/>
              </a:solidFill>
            </a:ln>
          </c:spPr>
          <c:marker>
            <c:spPr>
              <a:solidFill>
                <a:schemeClr val="accent3"/>
              </a:solidFill>
              <a:ln>
                <a:solidFill>
                  <a:schemeClr val="accent3"/>
                </a:solidFill>
              </a:ln>
            </c:spPr>
          </c:marker>
          <c:xVal>
            <c:numRef>
              <c:f>Sheet2!$D$2:$D$60</c:f>
              <c:numCache>
                <c:formatCode>General</c:formatCode>
                <c:ptCount val="59"/>
                <c:pt idx="0">
                  <c:v>5459.0</c:v>
                </c:pt>
                <c:pt idx="1">
                  <c:v>5471.600000000001</c:v>
                </c:pt>
                <c:pt idx="2">
                  <c:v>5469.66666666668</c:v>
                </c:pt>
                <c:pt idx="3">
                  <c:v>5470.43333333332</c:v>
                </c:pt>
                <c:pt idx="4">
                  <c:v>5470.16666666668</c:v>
                </c:pt>
                <c:pt idx="5">
                  <c:v>5469.3</c:v>
                </c:pt>
                <c:pt idx="6">
                  <c:v>5469.43333333332</c:v>
                </c:pt>
                <c:pt idx="7">
                  <c:v>5465.733333333322</c:v>
                </c:pt>
                <c:pt idx="8">
                  <c:v>5460.16666666668</c:v>
                </c:pt>
                <c:pt idx="9">
                  <c:v>5449.033333333326</c:v>
                </c:pt>
                <c:pt idx="10">
                  <c:v>5443.26666666668</c:v>
                </c:pt>
                <c:pt idx="11">
                  <c:v>5442.033333333326</c:v>
                </c:pt>
                <c:pt idx="12">
                  <c:v>5424.833333333328</c:v>
                </c:pt>
                <c:pt idx="13">
                  <c:v>5368.76666666668</c:v>
                </c:pt>
                <c:pt idx="14">
                  <c:v>5230.36666666668</c:v>
                </c:pt>
                <c:pt idx="15">
                  <c:v>5187.16666666668</c:v>
                </c:pt>
                <c:pt idx="16">
                  <c:v>5182.46666666668</c:v>
                </c:pt>
                <c:pt idx="17">
                  <c:v>5155.06666666668</c:v>
                </c:pt>
                <c:pt idx="18">
                  <c:v>5131.86666666668</c:v>
                </c:pt>
                <c:pt idx="19">
                  <c:v>5091.2</c:v>
                </c:pt>
                <c:pt idx="20">
                  <c:v>5041.8</c:v>
                </c:pt>
                <c:pt idx="21">
                  <c:v>4941.0</c:v>
                </c:pt>
                <c:pt idx="22">
                  <c:v>4783.16666666668</c:v>
                </c:pt>
                <c:pt idx="23">
                  <c:v>4494.43333333332</c:v>
                </c:pt>
                <c:pt idx="24">
                  <c:v>4099.533333333326</c:v>
                </c:pt>
                <c:pt idx="25">
                  <c:v>3634.733333333336</c:v>
                </c:pt>
                <c:pt idx="26">
                  <c:v>3110.633333333336</c:v>
                </c:pt>
                <c:pt idx="27">
                  <c:v>2668.233333333335</c:v>
                </c:pt>
                <c:pt idx="28">
                  <c:v>2272.633333333336</c:v>
                </c:pt>
                <c:pt idx="29">
                  <c:v>1876.833333333332</c:v>
                </c:pt>
                <c:pt idx="30">
                  <c:v>1606.066666666668</c:v>
                </c:pt>
                <c:pt idx="31">
                  <c:v>1359.533333333332</c:v>
                </c:pt>
                <c:pt idx="32">
                  <c:v>1159.633333333332</c:v>
                </c:pt>
                <c:pt idx="33">
                  <c:v>977.0333333333335</c:v>
                </c:pt>
                <c:pt idx="34">
                  <c:v>843.1666666666666</c:v>
                </c:pt>
                <c:pt idx="35">
                  <c:v>734.1</c:v>
                </c:pt>
                <c:pt idx="36">
                  <c:v>636.9</c:v>
                </c:pt>
                <c:pt idx="37">
                  <c:v>566.4</c:v>
                </c:pt>
                <c:pt idx="38">
                  <c:v>509.5333333333333</c:v>
                </c:pt>
                <c:pt idx="39">
                  <c:v>456.666666666667</c:v>
                </c:pt>
                <c:pt idx="40">
                  <c:v>422.0999999999996</c:v>
                </c:pt>
                <c:pt idx="41">
                  <c:v>393.9666666666667</c:v>
                </c:pt>
                <c:pt idx="42">
                  <c:v>370.5</c:v>
                </c:pt>
                <c:pt idx="43">
                  <c:v>350.0</c:v>
                </c:pt>
                <c:pt idx="44">
                  <c:v>335.2</c:v>
                </c:pt>
                <c:pt idx="45">
                  <c:v>323.3999999999999</c:v>
                </c:pt>
                <c:pt idx="46">
                  <c:v>313.0666666666667</c:v>
                </c:pt>
                <c:pt idx="47">
                  <c:v>305.666666666667</c:v>
                </c:pt>
                <c:pt idx="48">
                  <c:v>299.7333333333333</c:v>
                </c:pt>
                <c:pt idx="49">
                  <c:v>294.2333333333333</c:v>
                </c:pt>
                <c:pt idx="50">
                  <c:v>290.8333333333333</c:v>
                </c:pt>
                <c:pt idx="51">
                  <c:v>287.8</c:v>
                </c:pt>
                <c:pt idx="52">
                  <c:v>285.4333333333333</c:v>
                </c:pt>
                <c:pt idx="53">
                  <c:v>283.3333333333333</c:v>
                </c:pt>
                <c:pt idx="54">
                  <c:v>281.8333333333333</c:v>
                </c:pt>
                <c:pt idx="55">
                  <c:v>280.6333333333335</c:v>
                </c:pt>
                <c:pt idx="56">
                  <c:v>279.5999999999996</c:v>
                </c:pt>
                <c:pt idx="57">
                  <c:v>278.8333333333333</c:v>
                </c:pt>
                <c:pt idx="58">
                  <c:v>278.2333333333333</c:v>
                </c:pt>
              </c:numCache>
            </c:numRef>
          </c:xVal>
          <c:yVal>
            <c:numRef>
              <c:f>Sheet2!$F$2:$F$60</c:f>
              <c:numCache>
                <c:formatCode>General</c:formatCode>
                <c:ptCount val="59"/>
                <c:pt idx="0">
                  <c:v>128.7</c:v>
                </c:pt>
                <c:pt idx="1">
                  <c:v>129.0</c:v>
                </c:pt>
                <c:pt idx="2">
                  <c:v>128.8</c:v>
                </c:pt>
                <c:pt idx="3">
                  <c:v>128.8</c:v>
                </c:pt>
                <c:pt idx="4">
                  <c:v>128.8</c:v>
                </c:pt>
                <c:pt idx="5">
                  <c:v>128.7</c:v>
                </c:pt>
                <c:pt idx="6">
                  <c:v>128.7</c:v>
                </c:pt>
                <c:pt idx="7">
                  <c:v>128.4</c:v>
                </c:pt>
                <c:pt idx="8">
                  <c:v>127.9</c:v>
                </c:pt>
                <c:pt idx="9">
                  <c:v>126.9</c:v>
                </c:pt>
                <c:pt idx="10">
                  <c:v>126.4</c:v>
                </c:pt>
                <c:pt idx="11">
                  <c:v>126.3</c:v>
                </c:pt>
                <c:pt idx="12">
                  <c:v>124.7</c:v>
                </c:pt>
                <c:pt idx="13">
                  <c:v>120.0</c:v>
                </c:pt>
                <c:pt idx="14">
                  <c:v>111.0</c:v>
                </c:pt>
                <c:pt idx="15">
                  <c:v>108.8</c:v>
                </c:pt>
                <c:pt idx="16">
                  <c:v>108.6</c:v>
                </c:pt>
                <c:pt idx="17">
                  <c:v>107.4</c:v>
                </c:pt>
                <c:pt idx="18">
                  <c:v>106.5</c:v>
                </c:pt>
                <c:pt idx="19">
                  <c:v>104.7</c:v>
                </c:pt>
                <c:pt idx="20">
                  <c:v>102.6</c:v>
                </c:pt>
                <c:pt idx="21">
                  <c:v>99.0</c:v>
                </c:pt>
                <c:pt idx="22">
                  <c:v>94.8</c:v>
                </c:pt>
                <c:pt idx="23">
                  <c:v>90.0</c:v>
                </c:pt>
                <c:pt idx="24">
                  <c:v>86.3</c:v>
                </c:pt>
                <c:pt idx="25">
                  <c:v>83.3</c:v>
                </c:pt>
                <c:pt idx="26">
                  <c:v>80.7</c:v>
                </c:pt>
                <c:pt idx="27">
                  <c:v>78.9</c:v>
                </c:pt>
                <c:pt idx="28">
                  <c:v>77.6</c:v>
                </c:pt>
                <c:pt idx="29">
                  <c:v>76.5</c:v>
                </c:pt>
                <c:pt idx="30">
                  <c:v>76.0</c:v>
                </c:pt>
                <c:pt idx="31">
                  <c:v>76.1</c:v>
                </c:pt>
                <c:pt idx="32">
                  <c:v>76.0</c:v>
                </c:pt>
                <c:pt idx="33">
                  <c:v>76.0</c:v>
                </c:pt>
                <c:pt idx="34">
                  <c:v>76.1</c:v>
                </c:pt>
                <c:pt idx="35">
                  <c:v>76.2</c:v>
                </c:pt>
                <c:pt idx="36">
                  <c:v>76.3</c:v>
                </c:pt>
                <c:pt idx="37">
                  <c:v>76.5</c:v>
                </c:pt>
                <c:pt idx="38">
                  <c:v>76.6</c:v>
                </c:pt>
                <c:pt idx="39">
                  <c:v>76.7</c:v>
                </c:pt>
                <c:pt idx="40">
                  <c:v>76.8</c:v>
                </c:pt>
                <c:pt idx="41">
                  <c:v>76.9</c:v>
                </c:pt>
                <c:pt idx="42">
                  <c:v>77.0</c:v>
                </c:pt>
                <c:pt idx="43">
                  <c:v>77.0</c:v>
                </c:pt>
                <c:pt idx="44">
                  <c:v>77.1</c:v>
                </c:pt>
                <c:pt idx="45">
                  <c:v>77.1</c:v>
                </c:pt>
                <c:pt idx="46">
                  <c:v>77.2</c:v>
                </c:pt>
                <c:pt idx="47">
                  <c:v>77.2</c:v>
                </c:pt>
                <c:pt idx="48">
                  <c:v>77.2</c:v>
                </c:pt>
                <c:pt idx="49">
                  <c:v>77.3</c:v>
                </c:pt>
                <c:pt idx="50">
                  <c:v>77.2</c:v>
                </c:pt>
                <c:pt idx="51">
                  <c:v>77.3</c:v>
                </c:pt>
                <c:pt idx="52">
                  <c:v>77.3</c:v>
                </c:pt>
                <c:pt idx="53">
                  <c:v>77.3</c:v>
                </c:pt>
                <c:pt idx="54">
                  <c:v>77.3</c:v>
                </c:pt>
                <c:pt idx="55">
                  <c:v>77.3</c:v>
                </c:pt>
                <c:pt idx="56">
                  <c:v>77.3</c:v>
                </c:pt>
                <c:pt idx="57">
                  <c:v>77.3</c:v>
                </c:pt>
                <c:pt idx="58">
                  <c:v>77.3</c:v>
                </c:pt>
              </c:numCache>
            </c:numRef>
          </c:yVal>
          <c:smooth val="0"/>
        </c:ser>
        <c:ser>
          <c:idx val="2"/>
          <c:order val="2"/>
          <c:tx>
            <c:v>1333MHz</c:v>
          </c:tx>
          <c:spPr>
            <a:ln w="28575">
              <a:solidFill>
                <a:schemeClr val="accent1"/>
              </a:solidFill>
            </a:ln>
          </c:spPr>
          <c:marker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</c:spPr>
          </c:marker>
          <c:xVal>
            <c:numRef>
              <c:f>Sheet2!$G$2:$G$60</c:f>
              <c:numCache>
                <c:formatCode>General</c:formatCode>
                <c:ptCount val="59"/>
                <c:pt idx="0">
                  <c:v>6616.86666666668</c:v>
                </c:pt>
                <c:pt idx="1">
                  <c:v>6616.5</c:v>
                </c:pt>
                <c:pt idx="2">
                  <c:v>6613.86666666668</c:v>
                </c:pt>
                <c:pt idx="3">
                  <c:v>6613.13333333333</c:v>
                </c:pt>
                <c:pt idx="4">
                  <c:v>6612.0</c:v>
                </c:pt>
                <c:pt idx="5">
                  <c:v>6611.400000000001</c:v>
                </c:pt>
                <c:pt idx="6">
                  <c:v>6611.400000000001</c:v>
                </c:pt>
                <c:pt idx="7">
                  <c:v>6609.26666666668</c:v>
                </c:pt>
                <c:pt idx="8">
                  <c:v>6605.96666666668</c:v>
                </c:pt>
                <c:pt idx="9">
                  <c:v>6593.400000000001</c:v>
                </c:pt>
                <c:pt idx="10">
                  <c:v>6586.5</c:v>
                </c:pt>
                <c:pt idx="11">
                  <c:v>6586.63333333333</c:v>
                </c:pt>
                <c:pt idx="12">
                  <c:v>6573.533333333326</c:v>
                </c:pt>
                <c:pt idx="13">
                  <c:v>6497.76666666668</c:v>
                </c:pt>
                <c:pt idx="14">
                  <c:v>6267.2</c:v>
                </c:pt>
                <c:pt idx="15">
                  <c:v>6194.0</c:v>
                </c:pt>
                <c:pt idx="16">
                  <c:v>6188.36666666668</c:v>
                </c:pt>
                <c:pt idx="17">
                  <c:v>6142.46666666668</c:v>
                </c:pt>
                <c:pt idx="18">
                  <c:v>6102.3</c:v>
                </c:pt>
                <c:pt idx="19">
                  <c:v>6017.3</c:v>
                </c:pt>
                <c:pt idx="20">
                  <c:v>5914.100000000001</c:v>
                </c:pt>
                <c:pt idx="21">
                  <c:v>5700.66666666668</c:v>
                </c:pt>
                <c:pt idx="22">
                  <c:v>5367.0</c:v>
                </c:pt>
                <c:pt idx="23">
                  <c:v>4872.833333333328</c:v>
                </c:pt>
                <c:pt idx="24">
                  <c:v>4338.8</c:v>
                </c:pt>
                <c:pt idx="25">
                  <c:v>3791.266666666655</c:v>
                </c:pt>
                <c:pt idx="26">
                  <c:v>3215.533333333337</c:v>
                </c:pt>
                <c:pt idx="27">
                  <c:v>2743.433333333337</c:v>
                </c:pt>
                <c:pt idx="28">
                  <c:v>2324.566666666663</c:v>
                </c:pt>
                <c:pt idx="29">
                  <c:v>1901.8</c:v>
                </c:pt>
                <c:pt idx="30">
                  <c:v>1640.2</c:v>
                </c:pt>
                <c:pt idx="31">
                  <c:v>1390.966666666668</c:v>
                </c:pt>
                <c:pt idx="32">
                  <c:v>1094.433333333332</c:v>
                </c:pt>
                <c:pt idx="33">
                  <c:v>1002.5</c:v>
                </c:pt>
                <c:pt idx="34">
                  <c:v>805.9666666666667</c:v>
                </c:pt>
                <c:pt idx="35">
                  <c:v>756.2666666666675</c:v>
                </c:pt>
                <c:pt idx="36">
                  <c:v>658.1666666666666</c:v>
                </c:pt>
                <c:pt idx="37">
                  <c:v>587.3000000000001</c:v>
                </c:pt>
                <c:pt idx="38">
                  <c:v>530.2</c:v>
                </c:pt>
                <c:pt idx="39">
                  <c:v>457.2</c:v>
                </c:pt>
                <c:pt idx="40">
                  <c:v>443.4666666666667</c:v>
                </c:pt>
                <c:pt idx="41">
                  <c:v>414.1333333333335</c:v>
                </c:pt>
                <c:pt idx="42">
                  <c:v>390.3</c:v>
                </c:pt>
                <c:pt idx="43">
                  <c:v>364.7333333333333</c:v>
                </c:pt>
                <c:pt idx="44">
                  <c:v>355.1333333333335</c:v>
                </c:pt>
                <c:pt idx="45">
                  <c:v>343.4</c:v>
                </c:pt>
                <c:pt idx="46">
                  <c:v>333.0333333333334</c:v>
                </c:pt>
                <c:pt idx="47">
                  <c:v>325.666666666667</c:v>
                </c:pt>
                <c:pt idx="48">
                  <c:v>319.7666666666667</c:v>
                </c:pt>
                <c:pt idx="49">
                  <c:v>314.2666666666667</c:v>
                </c:pt>
                <c:pt idx="50">
                  <c:v>310.866666666667</c:v>
                </c:pt>
                <c:pt idx="51">
                  <c:v>307.8999999999999</c:v>
                </c:pt>
                <c:pt idx="52">
                  <c:v>305.5</c:v>
                </c:pt>
                <c:pt idx="53">
                  <c:v>303.4666666666667</c:v>
                </c:pt>
                <c:pt idx="54">
                  <c:v>301.9333333333333</c:v>
                </c:pt>
                <c:pt idx="55">
                  <c:v>300.2</c:v>
                </c:pt>
                <c:pt idx="56">
                  <c:v>299.666666666667</c:v>
                </c:pt>
                <c:pt idx="57">
                  <c:v>298.9333333333333</c:v>
                </c:pt>
                <c:pt idx="58">
                  <c:v>298.3333333333333</c:v>
                </c:pt>
              </c:numCache>
            </c:numRef>
          </c:xVal>
          <c:yVal>
            <c:numRef>
              <c:f>Sheet2!$I$2:$I$60</c:f>
              <c:numCache>
                <c:formatCode>General</c:formatCode>
                <c:ptCount val="59"/>
                <c:pt idx="0">
                  <c:v>106.1</c:v>
                </c:pt>
                <c:pt idx="1">
                  <c:v>106.1</c:v>
                </c:pt>
                <c:pt idx="2">
                  <c:v>106.0</c:v>
                </c:pt>
                <c:pt idx="3">
                  <c:v>105.9</c:v>
                </c:pt>
                <c:pt idx="4">
                  <c:v>105.9</c:v>
                </c:pt>
                <c:pt idx="5">
                  <c:v>105.9</c:v>
                </c:pt>
                <c:pt idx="6">
                  <c:v>105.9</c:v>
                </c:pt>
                <c:pt idx="7">
                  <c:v>105.8</c:v>
                </c:pt>
                <c:pt idx="8">
                  <c:v>105.6</c:v>
                </c:pt>
                <c:pt idx="9">
                  <c:v>105.2</c:v>
                </c:pt>
                <c:pt idx="10">
                  <c:v>104.9</c:v>
                </c:pt>
                <c:pt idx="11">
                  <c:v>104.9</c:v>
                </c:pt>
                <c:pt idx="12">
                  <c:v>104.4</c:v>
                </c:pt>
                <c:pt idx="13">
                  <c:v>101.7</c:v>
                </c:pt>
                <c:pt idx="14">
                  <c:v>95.3</c:v>
                </c:pt>
                <c:pt idx="15">
                  <c:v>93.6</c:v>
                </c:pt>
                <c:pt idx="16">
                  <c:v>93.5</c:v>
                </c:pt>
                <c:pt idx="17">
                  <c:v>92.6</c:v>
                </c:pt>
                <c:pt idx="18">
                  <c:v>91.7</c:v>
                </c:pt>
                <c:pt idx="19">
                  <c:v>90.2</c:v>
                </c:pt>
                <c:pt idx="20">
                  <c:v>88.4</c:v>
                </c:pt>
                <c:pt idx="21">
                  <c:v>85.5</c:v>
                </c:pt>
                <c:pt idx="22">
                  <c:v>82.5</c:v>
                </c:pt>
                <c:pt idx="23">
                  <c:v>79.5</c:v>
                </c:pt>
                <c:pt idx="24">
                  <c:v>77.3</c:v>
                </c:pt>
                <c:pt idx="25">
                  <c:v>75.4</c:v>
                </c:pt>
                <c:pt idx="26">
                  <c:v>73.7</c:v>
                </c:pt>
                <c:pt idx="27">
                  <c:v>72.5</c:v>
                </c:pt>
                <c:pt idx="28">
                  <c:v>71.7</c:v>
                </c:pt>
                <c:pt idx="29">
                  <c:v>71.6</c:v>
                </c:pt>
                <c:pt idx="30">
                  <c:v>70.8</c:v>
                </c:pt>
                <c:pt idx="31">
                  <c:v>70.9</c:v>
                </c:pt>
                <c:pt idx="32">
                  <c:v>70.9</c:v>
                </c:pt>
                <c:pt idx="33">
                  <c:v>70.9</c:v>
                </c:pt>
                <c:pt idx="34">
                  <c:v>71.1</c:v>
                </c:pt>
                <c:pt idx="35">
                  <c:v>71.1</c:v>
                </c:pt>
                <c:pt idx="36">
                  <c:v>71.3</c:v>
                </c:pt>
                <c:pt idx="37">
                  <c:v>71.4</c:v>
                </c:pt>
                <c:pt idx="38">
                  <c:v>71.5</c:v>
                </c:pt>
                <c:pt idx="39">
                  <c:v>71.6</c:v>
                </c:pt>
                <c:pt idx="40">
                  <c:v>71.6</c:v>
                </c:pt>
                <c:pt idx="41">
                  <c:v>71.7</c:v>
                </c:pt>
                <c:pt idx="42">
                  <c:v>71.9</c:v>
                </c:pt>
                <c:pt idx="43">
                  <c:v>71.9</c:v>
                </c:pt>
                <c:pt idx="44">
                  <c:v>71.9</c:v>
                </c:pt>
                <c:pt idx="45">
                  <c:v>72.0</c:v>
                </c:pt>
                <c:pt idx="46">
                  <c:v>72.0</c:v>
                </c:pt>
                <c:pt idx="47">
                  <c:v>72.0</c:v>
                </c:pt>
                <c:pt idx="48">
                  <c:v>72.0</c:v>
                </c:pt>
                <c:pt idx="49">
                  <c:v>72.0</c:v>
                </c:pt>
                <c:pt idx="50">
                  <c:v>72.0</c:v>
                </c:pt>
                <c:pt idx="51">
                  <c:v>72.0</c:v>
                </c:pt>
                <c:pt idx="52">
                  <c:v>72.0</c:v>
                </c:pt>
                <c:pt idx="53">
                  <c:v>72.0</c:v>
                </c:pt>
                <c:pt idx="54">
                  <c:v>72.1</c:v>
                </c:pt>
                <c:pt idx="55">
                  <c:v>72.1</c:v>
                </c:pt>
                <c:pt idx="56">
                  <c:v>72.1</c:v>
                </c:pt>
                <c:pt idx="57">
                  <c:v>72.1</c:v>
                </c:pt>
                <c:pt idx="58">
                  <c:v>72.1</c:v>
                </c:pt>
              </c:numCache>
            </c:numRef>
          </c:yVal>
          <c:smooth val="0"/>
        </c:ser>
        <c:ser>
          <c:idx val="3"/>
          <c:order val="3"/>
          <c:tx>
            <c:strRef>
              <c:f>Sheet2!$N$1</c:f>
              <c:strCache>
                <c:ptCount val="1"/>
                <c:pt idx="0">
                  <c:v>800-fit</c:v>
                </c:pt>
              </c:strCache>
            </c:strRef>
          </c:tx>
          <c:spPr>
            <a:ln>
              <a:solidFill>
                <a:schemeClr val="accent2"/>
              </a:solidFill>
            </a:ln>
          </c:spPr>
          <c:marker>
            <c:spPr>
              <a:solidFill>
                <a:schemeClr val="accent2"/>
              </a:solidFill>
              <a:ln>
                <a:solidFill>
                  <a:schemeClr val="accent2"/>
                </a:solidFill>
              </a:ln>
            </c:spPr>
          </c:marker>
          <c:xVal>
            <c:numRef>
              <c:f>Sheet2!$J$2:$J$26</c:f>
              <c:numCache>
                <c:formatCode>General</c:formatCode>
                <c:ptCount val="25"/>
                <c:pt idx="0">
                  <c:v>0.0</c:v>
                </c:pt>
                <c:pt idx="1">
                  <c:v>333.3333333333333</c:v>
                </c:pt>
                <c:pt idx="2">
                  <c:v>666.6666666666666</c:v>
                </c:pt>
                <c:pt idx="3">
                  <c:v>1000.0</c:v>
                </c:pt>
                <c:pt idx="4">
                  <c:v>1333.333333333332</c:v>
                </c:pt>
                <c:pt idx="5">
                  <c:v>1666.666666666667</c:v>
                </c:pt>
                <c:pt idx="6">
                  <c:v>2000.0</c:v>
                </c:pt>
                <c:pt idx="7">
                  <c:v>2333.33333333334</c:v>
                </c:pt>
                <c:pt idx="8">
                  <c:v>2666.666666666655</c:v>
                </c:pt>
                <c:pt idx="9">
                  <c:v>3000.0</c:v>
                </c:pt>
                <c:pt idx="10">
                  <c:v>3333.33333333334</c:v>
                </c:pt>
                <c:pt idx="11">
                  <c:v>3666.666666666655</c:v>
                </c:pt>
                <c:pt idx="12">
                  <c:v>4000.0</c:v>
                </c:pt>
                <c:pt idx="13">
                  <c:v>4166.66666666668</c:v>
                </c:pt>
                <c:pt idx="14">
                  <c:v>4333.333333333328</c:v>
                </c:pt>
                <c:pt idx="15">
                  <c:v>4666.66666666668</c:v>
                </c:pt>
                <c:pt idx="16">
                  <c:v>5000.0</c:v>
                </c:pt>
                <c:pt idx="17">
                  <c:v>5333.333333333328</c:v>
                </c:pt>
                <c:pt idx="18">
                  <c:v>5500.0</c:v>
                </c:pt>
                <c:pt idx="19">
                  <c:v>5666.66666666668</c:v>
                </c:pt>
                <c:pt idx="20">
                  <c:v>6000.0</c:v>
                </c:pt>
                <c:pt idx="21">
                  <c:v>6333.333333333328</c:v>
                </c:pt>
                <c:pt idx="22">
                  <c:v>6666.66666666668</c:v>
                </c:pt>
                <c:pt idx="23">
                  <c:v>7000.0</c:v>
                </c:pt>
                <c:pt idx="24">
                  <c:v>7200.0</c:v>
                </c:pt>
              </c:numCache>
            </c:numRef>
          </c:xVal>
          <c:yVal>
            <c:numRef>
              <c:f>Sheet2!$N$2:$N$26</c:f>
              <c:numCache>
                <c:formatCode>0.00</c:formatCode>
                <c:ptCount val="25"/>
                <c:pt idx="0">
                  <c:v>77.98037999006955</c:v>
                </c:pt>
                <c:pt idx="1">
                  <c:v>78.5292559082245</c:v>
                </c:pt>
                <c:pt idx="2">
                  <c:v>79.16974014049748</c:v>
                </c:pt>
                <c:pt idx="3">
                  <c:v>79.92685521010938</c:v>
                </c:pt>
                <c:pt idx="4">
                  <c:v>80.83564959071623</c:v>
                </c:pt>
                <c:pt idx="5">
                  <c:v>81.94677815604602</c:v>
                </c:pt>
                <c:pt idx="6">
                  <c:v>83.33627682558254</c:v>
                </c:pt>
                <c:pt idx="7">
                  <c:v>85.12373575121376</c:v>
                </c:pt>
                <c:pt idx="8">
                  <c:v>87.50869701470315</c:v>
                </c:pt>
                <c:pt idx="9">
                  <c:v>90.85087766811028</c:v>
                </c:pt>
                <c:pt idx="10">
                  <c:v>95.87123782358786</c:v>
                </c:pt>
                <c:pt idx="11">
                  <c:v>104.2574627576699</c:v>
                </c:pt>
                <c:pt idx="12">
                  <c:v>121.1013686091182</c:v>
                </c:pt>
                <c:pt idx="13">
                  <c:v>138.0412275324204</c:v>
                </c:pt>
                <c:pt idx="14">
                  <c:v>172.2121030247109</c:v>
                </c:pt>
              </c:numCache>
            </c:numRef>
          </c:yVal>
          <c:smooth val="0"/>
        </c:ser>
        <c:ser>
          <c:idx val="4"/>
          <c:order val="4"/>
          <c:tx>
            <c:strRef>
              <c:f>Sheet2!$M$1</c:f>
              <c:strCache>
                <c:ptCount val="1"/>
                <c:pt idx="0">
                  <c:v>1067-fit</c:v>
                </c:pt>
              </c:strCache>
            </c:strRef>
          </c:tx>
          <c:spPr>
            <a:ln>
              <a:solidFill>
                <a:schemeClr val="accent3"/>
              </a:solidFill>
            </a:ln>
          </c:spPr>
          <c:marker>
            <c:spPr>
              <a:solidFill>
                <a:schemeClr val="accent3"/>
              </a:solidFill>
              <a:ln>
                <a:solidFill>
                  <a:schemeClr val="accent3"/>
                </a:solidFill>
              </a:ln>
            </c:spPr>
          </c:marker>
          <c:xVal>
            <c:numRef>
              <c:f>Sheet2!$J$2:$J$26</c:f>
              <c:numCache>
                <c:formatCode>General</c:formatCode>
                <c:ptCount val="25"/>
                <c:pt idx="0">
                  <c:v>0.0</c:v>
                </c:pt>
                <c:pt idx="1">
                  <c:v>333.3333333333333</c:v>
                </c:pt>
                <c:pt idx="2">
                  <c:v>666.6666666666666</c:v>
                </c:pt>
                <c:pt idx="3">
                  <c:v>1000.0</c:v>
                </c:pt>
                <c:pt idx="4">
                  <c:v>1333.333333333332</c:v>
                </c:pt>
                <c:pt idx="5">
                  <c:v>1666.666666666667</c:v>
                </c:pt>
                <c:pt idx="6">
                  <c:v>2000.0</c:v>
                </c:pt>
                <c:pt idx="7">
                  <c:v>2333.33333333334</c:v>
                </c:pt>
                <c:pt idx="8">
                  <c:v>2666.666666666655</c:v>
                </c:pt>
                <c:pt idx="9">
                  <c:v>3000.0</c:v>
                </c:pt>
                <c:pt idx="10">
                  <c:v>3333.33333333334</c:v>
                </c:pt>
                <c:pt idx="11">
                  <c:v>3666.666666666655</c:v>
                </c:pt>
                <c:pt idx="12">
                  <c:v>4000.0</c:v>
                </c:pt>
                <c:pt idx="13">
                  <c:v>4166.66666666668</c:v>
                </c:pt>
                <c:pt idx="14">
                  <c:v>4333.333333333328</c:v>
                </c:pt>
                <c:pt idx="15">
                  <c:v>4666.66666666668</c:v>
                </c:pt>
                <c:pt idx="16">
                  <c:v>5000.0</c:v>
                </c:pt>
                <c:pt idx="17">
                  <c:v>5333.333333333328</c:v>
                </c:pt>
                <c:pt idx="18">
                  <c:v>5500.0</c:v>
                </c:pt>
                <c:pt idx="19">
                  <c:v>5666.66666666668</c:v>
                </c:pt>
                <c:pt idx="20">
                  <c:v>6000.0</c:v>
                </c:pt>
                <c:pt idx="21">
                  <c:v>6333.333333333328</c:v>
                </c:pt>
                <c:pt idx="22">
                  <c:v>6666.66666666668</c:v>
                </c:pt>
                <c:pt idx="23">
                  <c:v>7000.0</c:v>
                </c:pt>
                <c:pt idx="24">
                  <c:v>7200.0</c:v>
                </c:pt>
              </c:numCache>
            </c:numRef>
          </c:xVal>
          <c:yVal>
            <c:numRef>
              <c:f>Sheet2!$M$2:$M$26</c:f>
              <c:numCache>
                <c:formatCode>0.00</c:formatCode>
                <c:ptCount val="25"/>
                <c:pt idx="0">
                  <c:v>74.3647143972682</c:v>
                </c:pt>
                <c:pt idx="1">
                  <c:v>74.68802538684155</c:v>
                </c:pt>
                <c:pt idx="2">
                  <c:v>75.05158330642774</c:v>
                </c:pt>
                <c:pt idx="3">
                  <c:v>75.46340208426062</c:v>
                </c:pt>
                <c:pt idx="4">
                  <c:v>75.93377453914834</c:v>
                </c:pt>
                <c:pt idx="5">
                  <c:v>76.4761444248777</c:v>
                </c:pt>
                <c:pt idx="6">
                  <c:v>77.10841209859504</c:v>
                </c:pt>
                <c:pt idx="7">
                  <c:v>77.85494810080748</c:v>
                </c:pt>
                <c:pt idx="8">
                  <c:v>78.74980691803468</c:v>
                </c:pt>
                <c:pt idx="9">
                  <c:v>79.84206757027628</c:v>
                </c:pt>
                <c:pt idx="10">
                  <c:v>81.20514668345685</c:v>
                </c:pt>
                <c:pt idx="11">
                  <c:v>82.95401922200156</c:v>
                </c:pt>
                <c:pt idx="12">
                  <c:v>85.27947155433071</c:v>
                </c:pt>
                <c:pt idx="13">
                  <c:v>86.7555239902867</c:v>
                </c:pt>
                <c:pt idx="14">
                  <c:v>88.52291975214148</c:v>
                </c:pt>
                <c:pt idx="15">
                  <c:v>93.3616236583959</c:v>
                </c:pt>
                <c:pt idx="16">
                  <c:v>101.3563116287097</c:v>
                </c:pt>
                <c:pt idx="17">
                  <c:v>117.0889135284606</c:v>
                </c:pt>
                <c:pt idx="18">
                  <c:v>132.4882164084882</c:v>
                </c:pt>
                <c:pt idx="19">
                  <c:v>162.3284123202445</c:v>
                </c:pt>
              </c:numCache>
            </c:numRef>
          </c:yVal>
          <c:smooth val="0"/>
        </c:ser>
        <c:ser>
          <c:idx val="5"/>
          <c:order val="5"/>
          <c:tx>
            <c:strRef>
              <c:f>Sheet2!$L$1</c:f>
              <c:strCache>
                <c:ptCount val="1"/>
                <c:pt idx="0">
                  <c:v>1333-fit</c:v>
                </c:pt>
              </c:strCache>
            </c:strRef>
          </c:tx>
          <c:spPr>
            <a:ln>
              <a:solidFill>
                <a:schemeClr val="accent1"/>
              </a:solidFill>
            </a:ln>
          </c:spPr>
          <c:marker>
            <c:symbol val="none"/>
          </c:marker>
          <c:xVal>
            <c:numRef>
              <c:f>Sheet2!$J$2:$J$26</c:f>
              <c:numCache>
                <c:formatCode>General</c:formatCode>
                <c:ptCount val="25"/>
                <c:pt idx="0">
                  <c:v>0.0</c:v>
                </c:pt>
                <c:pt idx="1">
                  <c:v>333.3333333333333</c:v>
                </c:pt>
                <c:pt idx="2">
                  <c:v>666.6666666666666</c:v>
                </c:pt>
                <c:pt idx="3">
                  <c:v>1000.0</c:v>
                </c:pt>
                <c:pt idx="4">
                  <c:v>1333.333333333332</c:v>
                </c:pt>
                <c:pt idx="5">
                  <c:v>1666.666666666667</c:v>
                </c:pt>
                <c:pt idx="6">
                  <c:v>2000.0</c:v>
                </c:pt>
                <c:pt idx="7">
                  <c:v>2333.33333333334</c:v>
                </c:pt>
                <c:pt idx="8">
                  <c:v>2666.666666666655</c:v>
                </c:pt>
                <c:pt idx="9">
                  <c:v>3000.0</c:v>
                </c:pt>
                <c:pt idx="10">
                  <c:v>3333.33333333334</c:v>
                </c:pt>
                <c:pt idx="11">
                  <c:v>3666.666666666655</c:v>
                </c:pt>
                <c:pt idx="12">
                  <c:v>4000.0</c:v>
                </c:pt>
                <c:pt idx="13">
                  <c:v>4166.66666666668</c:v>
                </c:pt>
                <c:pt idx="14">
                  <c:v>4333.333333333328</c:v>
                </c:pt>
                <c:pt idx="15">
                  <c:v>4666.66666666668</c:v>
                </c:pt>
                <c:pt idx="16">
                  <c:v>5000.0</c:v>
                </c:pt>
                <c:pt idx="17">
                  <c:v>5333.333333333328</c:v>
                </c:pt>
                <c:pt idx="18">
                  <c:v>5500.0</c:v>
                </c:pt>
                <c:pt idx="19">
                  <c:v>5666.66666666668</c:v>
                </c:pt>
                <c:pt idx="20">
                  <c:v>6000.0</c:v>
                </c:pt>
                <c:pt idx="21">
                  <c:v>6333.333333333328</c:v>
                </c:pt>
                <c:pt idx="22">
                  <c:v>6666.66666666668</c:v>
                </c:pt>
                <c:pt idx="23">
                  <c:v>7000.0</c:v>
                </c:pt>
                <c:pt idx="24">
                  <c:v>7200.0</c:v>
                </c:pt>
              </c:numCache>
            </c:numRef>
          </c:xVal>
          <c:yVal>
            <c:numRef>
              <c:f>Sheet2!$L$2:$L$26</c:f>
              <c:numCache>
                <c:formatCode>0.00</c:formatCode>
                <c:ptCount val="25"/>
                <c:pt idx="0">
                  <c:v>69.68139362688228</c:v>
                </c:pt>
                <c:pt idx="1">
                  <c:v>69.92914582547627</c:v>
                </c:pt>
                <c:pt idx="2">
                  <c:v>70.20073119389284</c:v>
                </c:pt>
                <c:pt idx="3">
                  <c:v>70.49976254515296</c:v>
                </c:pt>
                <c:pt idx="4">
                  <c:v>70.8306217630129</c:v>
                </c:pt>
                <c:pt idx="5">
                  <c:v>71.19867594798328</c:v>
                </c:pt>
                <c:pt idx="6">
                  <c:v>71.61057080185735</c:v>
                </c:pt>
                <c:pt idx="7">
                  <c:v>72.07463549085351</c:v>
                </c:pt>
                <c:pt idx="8">
                  <c:v>72.60145174747973</c:v>
                </c:pt>
                <c:pt idx="9">
                  <c:v>73.20467057778094</c:v>
                </c:pt>
                <c:pt idx="10">
                  <c:v>73.9022120833456</c:v>
                </c:pt>
                <c:pt idx="11">
                  <c:v>74.71807585194801</c:v>
                </c:pt>
                <c:pt idx="12">
                  <c:v>75.68515800281359</c:v>
                </c:pt>
                <c:pt idx="13">
                  <c:v>76.23918243772515</c:v>
                </c:pt>
                <c:pt idx="14">
                  <c:v>76.84979462050833</c:v>
                </c:pt>
                <c:pt idx="15">
                  <c:v>78.27940631945962</c:v>
                </c:pt>
                <c:pt idx="16">
                  <c:v>80.07603038562952</c:v>
                </c:pt>
                <c:pt idx="17">
                  <c:v>82.40180968256262</c:v>
                </c:pt>
                <c:pt idx="18">
                  <c:v>83.84199433686581</c:v>
                </c:pt>
                <c:pt idx="19">
                  <c:v>85.53089248242654</c:v>
                </c:pt>
                <c:pt idx="20">
                  <c:v>89.96633523748984</c:v>
                </c:pt>
                <c:pt idx="21">
                  <c:v>96.742049487334</c:v>
                </c:pt>
                <c:pt idx="22">
                  <c:v>108.3739720135895</c:v>
                </c:pt>
                <c:pt idx="23">
                  <c:v>132.998558783444</c:v>
                </c:pt>
                <c:pt idx="24">
                  <c:v>167.6295646482955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83194040"/>
        <c:axId val="483199864"/>
      </c:scatterChart>
      <c:valAx>
        <c:axId val="48319404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400"/>
                </a:pPr>
                <a:r>
                  <a:rPr lang="en-US" sz="2000" dirty="0" smtClean="0"/>
                  <a:t>Utilized Channel Bandwidth </a:t>
                </a:r>
                <a:r>
                  <a:rPr lang="en-US" sz="2000" dirty="0"/>
                  <a:t>(MB/s)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2400"/>
            </a:pPr>
            <a:endParaRPr lang="en-US"/>
          </a:p>
        </c:txPr>
        <c:crossAx val="483199864"/>
        <c:crosses val="autoZero"/>
        <c:crossBetween val="midCat"/>
      </c:valAx>
      <c:valAx>
        <c:axId val="483199864"/>
        <c:scaling>
          <c:orientation val="minMax"/>
          <c:min val="60.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2000"/>
                </a:pPr>
                <a:r>
                  <a:rPr lang="en-US" sz="2000"/>
                  <a:t>Latency (ns)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2400"/>
            </a:pPr>
            <a:endParaRPr lang="en-US"/>
          </a:p>
        </c:txPr>
        <c:crossAx val="483194040"/>
        <c:crosses val="autoZero"/>
        <c:crossBetween val="midCat"/>
        <c:majorUnit val="30.0"/>
      </c:valAx>
    </c:plotArea>
    <c:legend>
      <c:legendPos val="t"/>
      <c:layout>
        <c:manualLayout>
          <c:xMode val="edge"/>
          <c:yMode val="edge"/>
          <c:x val="0.30219298245614"/>
          <c:y val="0.120866290018833"/>
          <c:w val="0.485526315789475"/>
          <c:h val="0.0681089016415321"/>
        </c:manualLayout>
      </c:layout>
      <c:overlay val="0"/>
      <c:txPr>
        <a:bodyPr/>
        <a:lstStyle/>
        <a:p>
          <a:pPr>
            <a:defRPr sz="2000"/>
          </a:pPr>
          <a:endParaRPr lang="en-US"/>
        </a:p>
      </c:txPr>
    </c:legend>
    <c:plotVisOnly val="1"/>
    <c:dispBlanksAs val="gap"/>
    <c:showDLblsOverMax val="0"/>
  </c:chart>
  <c:externalData r:id="rId2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/>
          <a:lstStyle/>
          <a:p>
            <a:pPr>
              <a:defRPr sz="1800"/>
            </a:pPr>
            <a:r>
              <a:rPr lang="en-US" sz="1800" dirty="0"/>
              <a:t>Memory Latency as a Function of Bandwidth and </a:t>
            </a:r>
            <a:r>
              <a:rPr lang="en-US" sz="1800" dirty="0" err="1"/>
              <a:t>Mem</a:t>
            </a:r>
            <a:r>
              <a:rPr lang="en-US" sz="1800" dirty="0"/>
              <a:t> </a:t>
            </a:r>
            <a:r>
              <a:rPr lang="en-US" sz="1800" dirty="0" smtClean="0"/>
              <a:t>Frequency</a:t>
            </a:r>
            <a:endParaRPr lang="en-US" sz="1800" dirty="0"/>
          </a:p>
        </c:rich>
      </c:tx>
      <c:layout>
        <c:manualLayout>
          <c:xMode val="edge"/>
          <c:yMode val="edge"/>
          <c:x val="0.111647467677651"/>
          <c:y val="0.000376786235053951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159219403130164"/>
          <c:y val="0.244913385826772"/>
          <c:w val="0.786262880334402"/>
          <c:h val="0.48851560221639"/>
        </c:manualLayout>
      </c:layout>
      <c:scatterChart>
        <c:scatterStyle val="lineMarker"/>
        <c:varyColors val="0"/>
        <c:ser>
          <c:idx val="0"/>
          <c:order val="0"/>
          <c:tx>
            <c:v>800MHz</c:v>
          </c:tx>
          <c:spPr>
            <a:ln w="28575">
              <a:solidFill>
                <a:schemeClr val="accent2"/>
              </a:solidFill>
            </a:ln>
          </c:spPr>
          <c:marker>
            <c:spPr>
              <a:solidFill>
                <a:schemeClr val="accent2"/>
              </a:solidFill>
              <a:ln>
                <a:solidFill>
                  <a:schemeClr val="accent2"/>
                </a:solidFill>
              </a:ln>
            </c:spPr>
          </c:marker>
          <c:xVal>
            <c:numRef>
              <c:f>Sheet2!$A$2:$A$60</c:f>
              <c:numCache>
                <c:formatCode>General</c:formatCode>
                <c:ptCount val="59"/>
                <c:pt idx="0">
                  <c:v>4278.56666666669</c:v>
                </c:pt>
                <c:pt idx="1">
                  <c:v>4278.56666666669</c:v>
                </c:pt>
                <c:pt idx="2">
                  <c:v>4278.7</c:v>
                </c:pt>
                <c:pt idx="3">
                  <c:v>4277.933333333306</c:v>
                </c:pt>
                <c:pt idx="4">
                  <c:v>4278.033333333316</c:v>
                </c:pt>
                <c:pt idx="5">
                  <c:v>4277.66666666669</c:v>
                </c:pt>
                <c:pt idx="6">
                  <c:v>4277.7</c:v>
                </c:pt>
                <c:pt idx="7">
                  <c:v>4275.76666666669</c:v>
                </c:pt>
                <c:pt idx="8">
                  <c:v>4273.033333333316</c:v>
                </c:pt>
                <c:pt idx="9">
                  <c:v>4268.533333333316</c:v>
                </c:pt>
                <c:pt idx="10">
                  <c:v>4267.533333333316</c:v>
                </c:pt>
                <c:pt idx="11">
                  <c:v>4266.7</c:v>
                </c:pt>
                <c:pt idx="12">
                  <c:v>4258.16666666669</c:v>
                </c:pt>
                <c:pt idx="13">
                  <c:v>4229.433333333306</c:v>
                </c:pt>
                <c:pt idx="14">
                  <c:v>4149.26666666669</c:v>
                </c:pt>
                <c:pt idx="15">
                  <c:v>4122.96666666669</c:v>
                </c:pt>
                <c:pt idx="16">
                  <c:v>4120.400000000001</c:v>
                </c:pt>
                <c:pt idx="17">
                  <c:v>4104.0</c:v>
                </c:pt>
                <c:pt idx="18">
                  <c:v>4092.3</c:v>
                </c:pt>
                <c:pt idx="19">
                  <c:v>4071.566666666658</c:v>
                </c:pt>
                <c:pt idx="20">
                  <c:v>4047.7</c:v>
                </c:pt>
                <c:pt idx="21">
                  <c:v>4006.2</c:v>
                </c:pt>
                <c:pt idx="22">
                  <c:v>3939.2</c:v>
                </c:pt>
                <c:pt idx="23">
                  <c:v>3824.966666666659</c:v>
                </c:pt>
                <c:pt idx="24">
                  <c:v>3652.766666666642</c:v>
                </c:pt>
                <c:pt idx="25">
                  <c:v>3371.766666666642</c:v>
                </c:pt>
                <c:pt idx="26">
                  <c:v>2964.666666666644</c:v>
                </c:pt>
                <c:pt idx="27">
                  <c:v>2576.433333333342</c:v>
                </c:pt>
                <c:pt idx="28">
                  <c:v>2211.0</c:v>
                </c:pt>
                <c:pt idx="29">
                  <c:v>1831.73333333333</c:v>
                </c:pt>
                <c:pt idx="30">
                  <c:v>1573.83333333333</c:v>
                </c:pt>
                <c:pt idx="31">
                  <c:v>1336.9</c:v>
                </c:pt>
                <c:pt idx="32">
                  <c:v>1139.83333333333</c:v>
                </c:pt>
                <c:pt idx="33">
                  <c:v>960.4333333333335</c:v>
                </c:pt>
                <c:pt idx="34">
                  <c:v>829.2</c:v>
                </c:pt>
                <c:pt idx="35">
                  <c:v>721.0666666666666</c:v>
                </c:pt>
                <c:pt idx="36">
                  <c:v>625.2666666666666</c:v>
                </c:pt>
                <c:pt idx="37">
                  <c:v>555.1333333333335</c:v>
                </c:pt>
                <c:pt idx="38">
                  <c:v>498.8333333333333</c:v>
                </c:pt>
                <c:pt idx="39">
                  <c:v>446.2</c:v>
                </c:pt>
                <c:pt idx="40">
                  <c:v>412.9666666666667</c:v>
                </c:pt>
                <c:pt idx="41">
                  <c:v>383.9</c:v>
                </c:pt>
                <c:pt idx="42">
                  <c:v>360.3333333333333</c:v>
                </c:pt>
                <c:pt idx="43">
                  <c:v>339.8</c:v>
                </c:pt>
                <c:pt idx="44">
                  <c:v>325.1333333333336</c:v>
                </c:pt>
                <c:pt idx="45">
                  <c:v>313.4333333333333</c:v>
                </c:pt>
                <c:pt idx="46">
                  <c:v>303.1333333333336</c:v>
                </c:pt>
                <c:pt idx="47">
                  <c:v>295.7666666666667</c:v>
                </c:pt>
                <c:pt idx="48">
                  <c:v>289.8333333333333</c:v>
                </c:pt>
                <c:pt idx="49">
                  <c:v>284.3333333333333</c:v>
                </c:pt>
                <c:pt idx="50">
                  <c:v>280.8999999999996</c:v>
                </c:pt>
                <c:pt idx="51">
                  <c:v>277.9333333333333</c:v>
                </c:pt>
                <c:pt idx="52">
                  <c:v>275.5333333333334</c:v>
                </c:pt>
                <c:pt idx="53">
                  <c:v>273.4333333333333</c:v>
                </c:pt>
                <c:pt idx="54">
                  <c:v>271.9333333333333</c:v>
                </c:pt>
                <c:pt idx="55">
                  <c:v>270.7666666666667</c:v>
                </c:pt>
                <c:pt idx="56">
                  <c:v>269.7</c:v>
                </c:pt>
                <c:pt idx="57">
                  <c:v>268.9666666666667</c:v>
                </c:pt>
                <c:pt idx="58">
                  <c:v>268.366666666667</c:v>
                </c:pt>
              </c:numCache>
            </c:numRef>
          </c:xVal>
          <c:yVal>
            <c:numRef>
              <c:f>Sheet2!$C$2:$C$60</c:f>
              <c:numCache>
                <c:formatCode>General</c:formatCode>
                <c:ptCount val="59"/>
                <c:pt idx="0">
                  <c:v>157.7</c:v>
                </c:pt>
                <c:pt idx="1">
                  <c:v>157.7</c:v>
                </c:pt>
                <c:pt idx="2">
                  <c:v>157.7</c:v>
                </c:pt>
                <c:pt idx="3">
                  <c:v>157.6</c:v>
                </c:pt>
                <c:pt idx="4">
                  <c:v>157.5</c:v>
                </c:pt>
                <c:pt idx="5">
                  <c:v>157.5</c:v>
                </c:pt>
                <c:pt idx="6">
                  <c:v>157.4</c:v>
                </c:pt>
                <c:pt idx="7">
                  <c:v>157.1</c:v>
                </c:pt>
                <c:pt idx="8">
                  <c:v>156.5</c:v>
                </c:pt>
                <c:pt idx="9">
                  <c:v>155.6</c:v>
                </c:pt>
                <c:pt idx="10">
                  <c:v>155.3</c:v>
                </c:pt>
                <c:pt idx="11">
                  <c:v>155.0</c:v>
                </c:pt>
                <c:pt idx="12">
                  <c:v>153.2</c:v>
                </c:pt>
                <c:pt idx="13">
                  <c:v>147.5</c:v>
                </c:pt>
                <c:pt idx="14">
                  <c:v>135.5</c:v>
                </c:pt>
                <c:pt idx="15">
                  <c:v>132.5</c:v>
                </c:pt>
                <c:pt idx="16">
                  <c:v>132.3</c:v>
                </c:pt>
                <c:pt idx="17">
                  <c:v>130.9</c:v>
                </c:pt>
                <c:pt idx="18">
                  <c:v>129.8</c:v>
                </c:pt>
                <c:pt idx="19">
                  <c:v>127.8</c:v>
                </c:pt>
                <c:pt idx="20">
                  <c:v>125.7</c:v>
                </c:pt>
                <c:pt idx="21">
                  <c:v>121.8</c:v>
                </c:pt>
                <c:pt idx="22">
                  <c:v>116.2</c:v>
                </c:pt>
                <c:pt idx="23">
                  <c:v>109.5</c:v>
                </c:pt>
                <c:pt idx="24">
                  <c:v>102.8</c:v>
                </c:pt>
                <c:pt idx="25">
                  <c:v>96.6</c:v>
                </c:pt>
                <c:pt idx="26">
                  <c:v>91.2</c:v>
                </c:pt>
                <c:pt idx="27">
                  <c:v>87.6</c:v>
                </c:pt>
                <c:pt idx="28">
                  <c:v>84.9</c:v>
                </c:pt>
                <c:pt idx="29">
                  <c:v>82.6</c:v>
                </c:pt>
                <c:pt idx="30">
                  <c:v>81.3</c:v>
                </c:pt>
                <c:pt idx="31">
                  <c:v>80.4</c:v>
                </c:pt>
                <c:pt idx="32">
                  <c:v>80.0</c:v>
                </c:pt>
                <c:pt idx="33">
                  <c:v>79.7</c:v>
                </c:pt>
                <c:pt idx="34">
                  <c:v>79.5</c:v>
                </c:pt>
                <c:pt idx="35">
                  <c:v>79.5</c:v>
                </c:pt>
                <c:pt idx="36">
                  <c:v>79.5</c:v>
                </c:pt>
                <c:pt idx="37">
                  <c:v>79.6</c:v>
                </c:pt>
                <c:pt idx="38">
                  <c:v>79.6</c:v>
                </c:pt>
                <c:pt idx="39">
                  <c:v>79.6</c:v>
                </c:pt>
                <c:pt idx="40">
                  <c:v>79.7</c:v>
                </c:pt>
                <c:pt idx="41">
                  <c:v>79.8</c:v>
                </c:pt>
                <c:pt idx="42">
                  <c:v>79.9</c:v>
                </c:pt>
                <c:pt idx="43">
                  <c:v>80.0</c:v>
                </c:pt>
                <c:pt idx="44">
                  <c:v>80.0</c:v>
                </c:pt>
                <c:pt idx="45">
                  <c:v>80.0</c:v>
                </c:pt>
                <c:pt idx="46">
                  <c:v>80.1</c:v>
                </c:pt>
                <c:pt idx="47">
                  <c:v>80.1</c:v>
                </c:pt>
                <c:pt idx="48">
                  <c:v>80.1</c:v>
                </c:pt>
                <c:pt idx="49">
                  <c:v>80.1</c:v>
                </c:pt>
                <c:pt idx="50">
                  <c:v>80.1</c:v>
                </c:pt>
                <c:pt idx="51">
                  <c:v>80.1</c:v>
                </c:pt>
                <c:pt idx="52">
                  <c:v>80.2</c:v>
                </c:pt>
                <c:pt idx="53">
                  <c:v>80.2</c:v>
                </c:pt>
                <c:pt idx="54">
                  <c:v>80.2</c:v>
                </c:pt>
                <c:pt idx="55">
                  <c:v>80.2</c:v>
                </c:pt>
                <c:pt idx="56">
                  <c:v>80.2</c:v>
                </c:pt>
                <c:pt idx="57">
                  <c:v>80.2</c:v>
                </c:pt>
                <c:pt idx="58">
                  <c:v>80.2</c:v>
                </c:pt>
              </c:numCache>
            </c:numRef>
          </c:yVal>
          <c:smooth val="0"/>
        </c:ser>
        <c:ser>
          <c:idx val="1"/>
          <c:order val="1"/>
          <c:tx>
            <c:v>1067MHz</c:v>
          </c:tx>
          <c:spPr>
            <a:ln w="28575">
              <a:solidFill>
                <a:schemeClr val="accent3"/>
              </a:solidFill>
            </a:ln>
          </c:spPr>
          <c:marker>
            <c:spPr>
              <a:solidFill>
                <a:schemeClr val="accent3"/>
              </a:solidFill>
              <a:ln>
                <a:solidFill>
                  <a:schemeClr val="accent3"/>
                </a:solidFill>
              </a:ln>
            </c:spPr>
          </c:marker>
          <c:xVal>
            <c:numRef>
              <c:f>Sheet2!$D$2:$D$60</c:f>
              <c:numCache>
                <c:formatCode>General</c:formatCode>
                <c:ptCount val="59"/>
                <c:pt idx="0">
                  <c:v>5459.0</c:v>
                </c:pt>
                <c:pt idx="1">
                  <c:v>5471.600000000001</c:v>
                </c:pt>
                <c:pt idx="2">
                  <c:v>5469.66666666669</c:v>
                </c:pt>
                <c:pt idx="3">
                  <c:v>5470.433333333306</c:v>
                </c:pt>
                <c:pt idx="4">
                  <c:v>5470.16666666669</c:v>
                </c:pt>
                <c:pt idx="5">
                  <c:v>5469.3</c:v>
                </c:pt>
                <c:pt idx="6">
                  <c:v>5469.433333333306</c:v>
                </c:pt>
                <c:pt idx="7">
                  <c:v>5465.733333333309</c:v>
                </c:pt>
                <c:pt idx="8">
                  <c:v>5460.16666666669</c:v>
                </c:pt>
                <c:pt idx="9">
                  <c:v>5449.033333333316</c:v>
                </c:pt>
                <c:pt idx="10">
                  <c:v>5443.26666666669</c:v>
                </c:pt>
                <c:pt idx="11">
                  <c:v>5442.033333333316</c:v>
                </c:pt>
                <c:pt idx="12">
                  <c:v>5424.833333333328</c:v>
                </c:pt>
                <c:pt idx="13">
                  <c:v>5368.76666666669</c:v>
                </c:pt>
                <c:pt idx="14">
                  <c:v>5230.36666666669</c:v>
                </c:pt>
                <c:pt idx="15">
                  <c:v>5187.16666666669</c:v>
                </c:pt>
                <c:pt idx="16">
                  <c:v>5182.46666666669</c:v>
                </c:pt>
                <c:pt idx="17">
                  <c:v>5155.06666666669</c:v>
                </c:pt>
                <c:pt idx="18">
                  <c:v>5131.86666666669</c:v>
                </c:pt>
                <c:pt idx="19">
                  <c:v>5091.2</c:v>
                </c:pt>
                <c:pt idx="20">
                  <c:v>5041.8</c:v>
                </c:pt>
                <c:pt idx="21">
                  <c:v>4941.0</c:v>
                </c:pt>
                <c:pt idx="22">
                  <c:v>4783.16666666669</c:v>
                </c:pt>
                <c:pt idx="23">
                  <c:v>4494.433333333306</c:v>
                </c:pt>
                <c:pt idx="24">
                  <c:v>4099.533333333316</c:v>
                </c:pt>
                <c:pt idx="25">
                  <c:v>3634.733333333341</c:v>
                </c:pt>
                <c:pt idx="26">
                  <c:v>3110.63333333334</c:v>
                </c:pt>
                <c:pt idx="27">
                  <c:v>2668.23333333334</c:v>
                </c:pt>
                <c:pt idx="28">
                  <c:v>2272.63333333334</c:v>
                </c:pt>
                <c:pt idx="29">
                  <c:v>1876.83333333333</c:v>
                </c:pt>
                <c:pt idx="30">
                  <c:v>1606.06666666667</c:v>
                </c:pt>
                <c:pt idx="31">
                  <c:v>1359.53333333333</c:v>
                </c:pt>
                <c:pt idx="32">
                  <c:v>1159.63333333333</c:v>
                </c:pt>
                <c:pt idx="33">
                  <c:v>977.0333333333335</c:v>
                </c:pt>
                <c:pt idx="34">
                  <c:v>843.1666666666666</c:v>
                </c:pt>
                <c:pt idx="35">
                  <c:v>734.1</c:v>
                </c:pt>
                <c:pt idx="36">
                  <c:v>636.9</c:v>
                </c:pt>
                <c:pt idx="37">
                  <c:v>566.4</c:v>
                </c:pt>
                <c:pt idx="38">
                  <c:v>509.5333333333333</c:v>
                </c:pt>
                <c:pt idx="39">
                  <c:v>456.6666666666672</c:v>
                </c:pt>
                <c:pt idx="40">
                  <c:v>422.0999999999992</c:v>
                </c:pt>
                <c:pt idx="41">
                  <c:v>393.9666666666667</c:v>
                </c:pt>
                <c:pt idx="42">
                  <c:v>370.5</c:v>
                </c:pt>
                <c:pt idx="43">
                  <c:v>350.0</c:v>
                </c:pt>
                <c:pt idx="44">
                  <c:v>335.2</c:v>
                </c:pt>
                <c:pt idx="45">
                  <c:v>323.3999999999996</c:v>
                </c:pt>
                <c:pt idx="46">
                  <c:v>313.0666666666667</c:v>
                </c:pt>
                <c:pt idx="47">
                  <c:v>305.6666666666672</c:v>
                </c:pt>
                <c:pt idx="48">
                  <c:v>299.7333333333333</c:v>
                </c:pt>
                <c:pt idx="49">
                  <c:v>294.2333333333333</c:v>
                </c:pt>
                <c:pt idx="50">
                  <c:v>290.8333333333333</c:v>
                </c:pt>
                <c:pt idx="51">
                  <c:v>287.8</c:v>
                </c:pt>
                <c:pt idx="52">
                  <c:v>285.4333333333333</c:v>
                </c:pt>
                <c:pt idx="53">
                  <c:v>283.3333333333333</c:v>
                </c:pt>
                <c:pt idx="54">
                  <c:v>281.8333333333333</c:v>
                </c:pt>
                <c:pt idx="55">
                  <c:v>280.6333333333336</c:v>
                </c:pt>
                <c:pt idx="56">
                  <c:v>279.5999999999992</c:v>
                </c:pt>
                <c:pt idx="57">
                  <c:v>278.8333333333333</c:v>
                </c:pt>
                <c:pt idx="58">
                  <c:v>278.2333333333333</c:v>
                </c:pt>
              </c:numCache>
            </c:numRef>
          </c:xVal>
          <c:yVal>
            <c:numRef>
              <c:f>Sheet2!$F$2:$F$60</c:f>
              <c:numCache>
                <c:formatCode>General</c:formatCode>
                <c:ptCount val="59"/>
                <c:pt idx="0">
                  <c:v>128.7</c:v>
                </c:pt>
                <c:pt idx="1">
                  <c:v>129.0</c:v>
                </c:pt>
                <c:pt idx="2">
                  <c:v>128.8</c:v>
                </c:pt>
                <c:pt idx="3">
                  <c:v>128.8</c:v>
                </c:pt>
                <c:pt idx="4">
                  <c:v>128.8</c:v>
                </c:pt>
                <c:pt idx="5">
                  <c:v>128.7</c:v>
                </c:pt>
                <c:pt idx="6">
                  <c:v>128.7</c:v>
                </c:pt>
                <c:pt idx="7">
                  <c:v>128.4</c:v>
                </c:pt>
                <c:pt idx="8">
                  <c:v>127.9</c:v>
                </c:pt>
                <c:pt idx="9">
                  <c:v>126.9</c:v>
                </c:pt>
                <c:pt idx="10">
                  <c:v>126.4</c:v>
                </c:pt>
                <c:pt idx="11">
                  <c:v>126.3</c:v>
                </c:pt>
                <c:pt idx="12">
                  <c:v>124.7</c:v>
                </c:pt>
                <c:pt idx="13">
                  <c:v>120.0</c:v>
                </c:pt>
                <c:pt idx="14">
                  <c:v>111.0</c:v>
                </c:pt>
                <c:pt idx="15">
                  <c:v>108.8</c:v>
                </c:pt>
                <c:pt idx="16">
                  <c:v>108.6</c:v>
                </c:pt>
                <c:pt idx="17">
                  <c:v>107.4</c:v>
                </c:pt>
                <c:pt idx="18">
                  <c:v>106.5</c:v>
                </c:pt>
                <c:pt idx="19">
                  <c:v>104.7</c:v>
                </c:pt>
                <c:pt idx="20">
                  <c:v>102.6</c:v>
                </c:pt>
                <c:pt idx="21">
                  <c:v>99.0</c:v>
                </c:pt>
                <c:pt idx="22">
                  <c:v>94.8</c:v>
                </c:pt>
                <c:pt idx="23">
                  <c:v>90.0</c:v>
                </c:pt>
                <c:pt idx="24">
                  <c:v>86.3</c:v>
                </c:pt>
                <c:pt idx="25">
                  <c:v>83.3</c:v>
                </c:pt>
                <c:pt idx="26">
                  <c:v>80.7</c:v>
                </c:pt>
                <c:pt idx="27">
                  <c:v>78.9</c:v>
                </c:pt>
                <c:pt idx="28">
                  <c:v>77.6</c:v>
                </c:pt>
                <c:pt idx="29">
                  <c:v>76.5</c:v>
                </c:pt>
                <c:pt idx="30">
                  <c:v>76.0</c:v>
                </c:pt>
                <c:pt idx="31">
                  <c:v>76.1</c:v>
                </c:pt>
                <c:pt idx="32">
                  <c:v>76.0</c:v>
                </c:pt>
                <c:pt idx="33">
                  <c:v>76.0</c:v>
                </c:pt>
                <c:pt idx="34">
                  <c:v>76.1</c:v>
                </c:pt>
                <c:pt idx="35">
                  <c:v>76.2</c:v>
                </c:pt>
                <c:pt idx="36">
                  <c:v>76.3</c:v>
                </c:pt>
                <c:pt idx="37">
                  <c:v>76.5</c:v>
                </c:pt>
                <c:pt idx="38">
                  <c:v>76.6</c:v>
                </c:pt>
                <c:pt idx="39">
                  <c:v>76.7</c:v>
                </c:pt>
                <c:pt idx="40">
                  <c:v>76.8</c:v>
                </c:pt>
                <c:pt idx="41">
                  <c:v>76.9</c:v>
                </c:pt>
                <c:pt idx="42">
                  <c:v>77.0</c:v>
                </c:pt>
                <c:pt idx="43">
                  <c:v>77.0</c:v>
                </c:pt>
                <c:pt idx="44">
                  <c:v>77.1</c:v>
                </c:pt>
                <c:pt idx="45">
                  <c:v>77.1</c:v>
                </c:pt>
                <c:pt idx="46">
                  <c:v>77.2</c:v>
                </c:pt>
                <c:pt idx="47">
                  <c:v>77.2</c:v>
                </c:pt>
                <c:pt idx="48">
                  <c:v>77.2</c:v>
                </c:pt>
                <c:pt idx="49">
                  <c:v>77.3</c:v>
                </c:pt>
                <c:pt idx="50">
                  <c:v>77.2</c:v>
                </c:pt>
                <c:pt idx="51">
                  <c:v>77.3</c:v>
                </c:pt>
                <c:pt idx="52">
                  <c:v>77.3</c:v>
                </c:pt>
                <c:pt idx="53">
                  <c:v>77.3</c:v>
                </c:pt>
                <c:pt idx="54">
                  <c:v>77.3</c:v>
                </c:pt>
                <c:pt idx="55">
                  <c:v>77.3</c:v>
                </c:pt>
                <c:pt idx="56">
                  <c:v>77.3</c:v>
                </c:pt>
                <c:pt idx="57">
                  <c:v>77.3</c:v>
                </c:pt>
                <c:pt idx="58">
                  <c:v>77.3</c:v>
                </c:pt>
              </c:numCache>
            </c:numRef>
          </c:yVal>
          <c:smooth val="0"/>
        </c:ser>
        <c:ser>
          <c:idx val="2"/>
          <c:order val="2"/>
          <c:tx>
            <c:v>1333MHz</c:v>
          </c:tx>
          <c:spPr>
            <a:ln w="28575">
              <a:solidFill>
                <a:schemeClr val="accent1"/>
              </a:solidFill>
            </a:ln>
          </c:spPr>
          <c:marker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</c:spPr>
          </c:marker>
          <c:xVal>
            <c:numRef>
              <c:f>Sheet2!$G$2:$G$60</c:f>
              <c:numCache>
                <c:formatCode>General</c:formatCode>
                <c:ptCount val="59"/>
                <c:pt idx="0">
                  <c:v>6616.86666666669</c:v>
                </c:pt>
                <c:pt idx="1">
                  <c:v>6616.5</c:v>
                </c:pt>
                <c:pt idx="2">
                  <c:v>6613.86666666669</c:v>
                </c:pt>
                <c:pt idx="3">
                  <c:v>6613.13333333333</c:v>
                </c:pt>
                <c:pt idx="4">
                  <c:v>6612.0</c:v>
                </c:pt>
                <c:pt idx="5">
                  <c:v>6611.400000000001</c:v>
                </c:pt>
                <c:pt idx="6">
                  <c:v>6611.400000000001</c:v>
                </c:pt>
                <c:pt idx="7">
                  <c:v>6609.26666666669</c:v>
                </c:pt>
                <c:pt idx="8">
                  <c:v>6605.96666666669</c:v>
                </c:pt>
                <c:pt idx="9">
                  <c:v>6593.400000000001</c:v>
                </c:pt>
                <c:pt idx="10">
                  <c:v>6586.5</c:v>
                </c:pt>
                <c:pt idx="11">
                  <c:v>6586.63333333333</c:v>
                </c:pt>
                <c:pt idx="12">
                  <c:v>6573.533333333316</c:v>
                </c:pt>
                <c:pt idx="13">
                  <c:v>6497.76666666669</c:v>
                </c:pt>
                <c:pt idx="14">
                  <c:v>6267.2</c:v>
                </c:pt>
                <c:pt idx="15">
                  <c:v>6194.0</c:v>
                </c:pt>
                <c:pt idx="16">
                  <c:v>6188.36666666669</c:v>
                </c:pt>
                <c:pt idx="17">
                  <c:v>6142.46666666669</c:v>
                </c:pt>
                <c:pt idx="18">
                  <c:v>6102.3</c:v>
                </c:pt>
                <c:pt idx="19">
                  <c:v>6017.3</c:v>
                </c:pt>
                <c:pt idx="20">
                  <c:v>5914.100000000001</c:v>
                </c:pt>
                <c:pt idx="21">
                  <c:v>5700.66666666669</c:v>
                </c:pt>
                <c:pt idx="22">
                  <c:v>5367.0</c:v>
                </c:pt>
                <c:pt idx="23">
                  <c:v>4872.833333333328</c:v>
                </c:pt>
                <c:pt idx="24">
                  <c:v>4338.8</c:v>
                </c:pt>
                <c:pt idx="25">
                  <c:v>3791.266666666642</c:v>
                </c:pt>
                <c:pt idx="26">
                  <c:v>3215.533333333341</c:v>
                </c:pt>
                <c:pt idx="27">
                  <c:v>2743.433333333342</c:v>
                </c:pt>
                <c:pt idx="28">
                  <c:v>2324.566666666658</c:v>
                </c:pt>
                <c:pt idx="29">
                  <c:v>1901.8</c:v>
                </c:pt>
                <c:pt idx="30">
                  <c:v>1640.2</c:v>
                </c:pt>
                <c:pt idx="31">
                  <c:v>1390.96666666667</c:v>
                </c:pt>
                <c:pt idx="32">
                  <c:v>1094.43333333333</c:v>
                </c:pt>
                <c:pt idx="33">
                  <c:v>1002.5</c:v>
                </c:pt>
                <c:pt idx="34">
                  <c:v>805.9666666666667</c:v>
                </c:pt>
                <c:pt idx="35">
                  <c:v>756.266666666668</c:v>
                </c:pt>
                <c:pt idx="36">
                  <c:v>658.1666666666666</c:v>
                </c:pt>
                <c:pt idx="37">
                  <c:v>587.3000000000001</c:v>
                </c:pt>
                <c:pt idx="38">
                  <c:v>530.2</c:v>
                </c:pt>
                <c:pt idx="39">
                  <c:v>457.2</c:v>
                </c:pt>
                <c:pt idx="40">
                  <c:v>443.4666666666667</c:v>
                </c:pt>
                <c:pt idx="41">
                  <c:v>414.1333333333336</c:v>
                </c:pt>
                <c:pt idx="42">
                  <c:v>390.3</c:v>
                </c:pt>
                <c:pt idx="43">
                  <c:v>364.7333333333333</c:v>
                </c:pt>
                <c:pt idx="44">
                  <c:v>355.1333333333336</c:v>
                </c:pt>
                <c:pt idx="45">
                  <c:v>343.4</c:v>
                </c:pt>
                <c:pt idx="46">
                  <c:v>333.0333333333334</c:v>
                </c:pt>
                <c:pt idx="47">
                  <c:v>325.6666666666672</c:v>
                </c:pt>
                <c:pt idx="48">
                  <c:v>319.7666666666667</c:v>
                </c:pt>
                <c:pt idx="49">
                  <c:v>314.2666666666667</c:v>
                </c:pt>
                <c:pt idx="50">
                  <c:v>310.866666666667</c:v>
                </c:pt>
                <c:pt idx="51">
                  <c:v>307.8999999999996</c:v>
                </c:pt>
                <c:pt idx="52">
                  <c:v>305.5</c:v>
                </c:pt>
                <c:pt idx="53">
                  <c:v>303.4666666666667</c:v>
                </c:pt>
                <c:pt idx="54">
                  <c:v>301.9333333333333</c:v>
                </c:pt>
                <c:pt idx="55">
                  <c:v>300.2</c:v>
                </c:pt>
                <c:pt idx="56">
                  <c:v>299.6666666666672</c:v>
                </c:pt>
                <c:pt idx="57">
                  <c:v>298.9333333333333</c:v>
                </c:pt>
                <c:pt idx="58">
                  <c:v>298.3333333333333</c:v>
                </c:pt>
              </c:numCache>
            </c:numRef>
          </c:xVal>
          <c:yVal>
            <c:numRef>
              <c:f>Sheet2!$I$2:$I$60</c:f>
              <c:numCache>
                <c:formatCode>General</c:formatCode>
                <c:ptCount val="59"/>
                <c:pt idx="0">
                  <c:v>106.1</c:v>
                </c:pt>
                <c:pt idx="1">
                  <c:v>106.1</c:v>
                </c:pt>
                <c:pt idx="2">
                  <c:v>106.0</c:v>
                </c:pt>
                <c:pt idx="3">
                  <c:v>105.9</c:v>
                </c:pt>
                <c:pt idx="4">
                  <c:v>105.9</c:v>
                </c:pt>
                <c:pt idx="5">
                  <c:v>105.9</c:v>
                </c:pt>
                <c:pt idx="6">
                  <c:v>105.9</c:v>
                </c:pt>
                <c:pt idx="7">
                  <c:v>105.8</c:v>
                </c:pt>
                <c:pt idx="8">
                  <c:v>105.6</c:v>
                </c:pt>
                <c:pt idx="9">
                  <c:v>105.2</c:v>
                </c:pt>
                <c:pt idx="10">
                  <c:v>104.9</c:v>
                </c:pt>
                <c:pt idx="11">
                  <c:v>104.9</c:v>
                </c:pt>
                <c:pt idx="12">
                  <c:v>104.4</c:v>
                </c:pt>
                <c:pt idx="13">
                  <c:v>101.7</c:v>
                </c:pt>
                <c:pt idx="14">
                  <c:v>95.3</c:v>
                </c:pt>
                <c:pt idx="15">
                  <c:v>93.6</c:v>
                </c:pt>
                <c:pt idx="16">
                  <c:v>93.5</c:v>
                </c:pt>
                <c:pt idx="17">
                  <c:v>92.6</c:v>
                </c:pt>
                <c:pt idx="18">
                  <c:v>91.7</c:v>
                </c:pt>
                <c:pt idx="19">
                  <c:v>90.2</c:v>
                </c:pt>
                <c:pt idx="20">
                  <c:v>88.4</c:v>
                </c:pt>
                <c:pt idx="21">
                  <c:v>85.5</c:v>
                </c:pt>
                <c:pt idx="22">
                  <c:v>82.5</c:v>
                </c:pt>
                <c:pt idx="23">
                  <c:v>79.5</c:v>
                </c:pt>
                <c:pt idx="24">
                  <c:v>77.3</c:v>
                </c:pt>
                <c:pt idx="25">
                  <c:v>75.4</c:v>
                </c:pt>
                <c:pt idx="26">
                  <c:v>73.7</c:v>
                </c:pt>
                <c:pt idx="27">
                  <c:v>72.5</c:v>
                </c:pt>
                <c:pt idx="28">
                  <c:v>71.7</c:v>
                </c:pt>
                <c:pt idx="29">
                  <c:v>71.6</c:v>
                </c:pt>
                <c:pt idx="30">
                  <c:v>70.8</c:v>
                </c:pt>
                <c:pt idx="31">
                  <c:v>70.9</c:v>
                </c:pt>
                <c:pt idx="32">
                  <c:v>70.9</c:v>
                </c:pt>
                <c:pt idx="33">
                  <c:v>70.9</c:v>
                </c:pt>
                <c:pt idx="34">
                  <c:v>71.1</c:v>
                </c:pt>
                <c:pt idx="35">
                  <c:v>71.1</c:v>
                </c:pt>
                <c:pt idx="36">
                  <c:v>71.3</c:v>
                </c:pt>
                <c:pt idx="37">
                  <c:v>71.4</c:v>
                </c:pt>
                <c:pt idx="38">
                  <c:v>71.5</c:v>
                </c:pt>
                <c:pt idx="39">
                  <c:v>71.6</c:v>
                </c:pt>
                <c:pt idx="40">
                  <c:v>71.6</c:v>
                </c:pt>
                <c:pt idx="41">
                  <c:v>71.7</c:v>
                </c:pt>
                <c:pt idx="42">
                  <c:v>71.9</c:v>
                </c:pt>
                <c:pt idx="43">
                  <c:v>71.9</c:v>
                </c:pt>
                <c:pt idx="44">
                  <c:v>71.9</c:v>
                </c:pt>
                <c:pt idx="45">
                  <c:v>72.0</c:v>
                </c:pt>
                <c:pt idx="46">
                  <c:v>72.0</c:v>
                </c:pt>
                <c:pt idx="47">
                  <c:v>72.0</c:v>
                </c:pt>
                <c:pt idx="48">
                  <c:v>72.0</c:v>
                </c:pt>
                <c:pt idx="49">
                  <c:v>72.0</c:v>
                </c:pt>
                <c:pt idx="50">
                  <c:v>72.0</c:v>
                </c:pt>
                <c:pt idx="51">
                  <c:v>72.0</c:v>
                </c:pt>
                <c:pt idx="52">
                  <c:v>72.0</c:v>
                </c:pt>
                <c:pt idx="53">
                  <c:v>72.0</c:v>
                </c:pt>
                <c:pt idx="54">
                  <c:v>72.1</c:v>
                </c:pt>
                <c:pt idx="55">
                  <c:v>72.1</c:v>
                </c:pt>
                <c:pt idx="56">
                  <c:v>72.1</c:v>
                </c:pt>
                <c:pt idx="57">
                  <c:v>72.1</c:v>
                </c:pt>
                <c:pt idx="58">
                  <c:v>72.1</c:v>
                </c:pt>
              </c:numCache>
            </c:numRef>
          </c:yVal>
          <c:smooth val="0"/>
        </c:ser>
        <c:ser>
          <c:idx val="3"/>
          <c:order val="3"/>
          <c:tx>
            <c:strRef>
              <c:f>Sheet2!$N$1</c:f>
              <c:strCache>
                <c:ptCount val="1"/>
                <c:pt idx="0">
                  <c:v>800-fit</c:v>
                </c:pt>
              </c:strCache>
            </c:strRef>
          </c:tx>
          <c:spPr>
            <a:ln>
              <a:solidFill>
                <a:schemeClr val="accent2"/>
              </a:solidFill>
            </a:ln>
          </c:spPr>
          <c:marker>
            <c:spPr>
              <a:solidFill>
                <a:schemeClr val="accent2"/>
              </a:solidFill>
              <a:ln>
                <a:solidFill>
                  <a:schemeClr val="accent2"/>
                </a:solidFill>
              </a:ln>
            </c:spPr>
          </c:marker>
          <c:xVal>
            <c:numRef>
              <c:f>Sheet2!$J$2:$J$26</c:f>
              <c:numCache>
                <c:formatCode>General</c:formatCode>
                <c:ptCount val="25"/>
                <c:pt idx="0">
                  <c:v>0.0</c:v>
                </c:pt>
                <c:pt idx="1">
                  <c:v>333.3333333333333</c:v>
                </c:pt>
                <c:pt idx="2">
                  <c:v>666.6666666666666</c:v>
                </c:pt>
                <c:pt idx="3">
                  <c:v>1000.0</c:v>
                </c:pt>
                <c:pt idx="4">
                  <c:v>1333.33333333333</c:v>
                </c:pt>
                <c:pt idx="5">
                  <c:v>1666.666666666668</c:v>
                </c:pt>
                <c:pt idx="6">
                  <c:v>2000.0</c:v>
                </c:pt>
                <c:pt idx="7">
                  <c:v>2333.33333333335</c:v>
                </c:pt>
                <c:pt idx="8">
                  <c:v>2666.666666666644</c:v>
                </c:pt>
                <c:pt idx="9">
                  <c:v>3000.0</c:v>
                </c:pt>
                <c:pt idx="10">
                  <c:v>3333.33333333335</c:v>
                </c:pt>
                <c:pt idx="11">
                  <c:v>3666.666666666644</c:v>
                </c:pt>
                <c:pt idx="12">
                  <c:v>4000.0</c:v>
                </c:pt>
                <c:pt idx="13">
                  <c:v>4166.66666666669</c:v>
                </c:pt>
                <c:pt idx="14">
                  <c:v>4333.333333333328</c:v>
                </c:pt>
                <c:pt idx="15">
                  <c:v>4666.66666666669</c:v>
                </c:pt>
                <c:pt idx="16">
                  <c:v>5000.0</c:v>
                </c:pt>
                <c:pt idx="17">
                  <c:v>5333.333333333328</c:v>
                </c:pt>
                <c:pt idx="18">
                  <c:v>5500.0</c:v>
                </c:pt>
                <c:pt idx="19">
                  <c:v>5666.66666666669</c:v>
                </c:pt>
                <c:pt idx="20">
                  <c:v>6000.0</c:v>
                </c:pt>
                <c:pt idx="21">
                  <c:v>6333.333333333328</c:v>
                </c:pt>
                <c:pt idx="22">
                  <c:v>6666.66666666669</c:v>
                </c:pt>
                <c:pt idx="23">
                  <c:v>7000.0</c:v>
                </c:pt>
                <c:pt idx="24">
                  <c:v>7200.0</c:v>
                </c:pt>
              </c:numCache>
            </c:numRef>
          </c:xVal>
          <c:yVal>
            <c:numRef>
              <c:f>Sheet2!$N$2:$N$26</c:f>
              <c:numCache>
                <c:formatCode>0.00</c:formatCode>
                <c:ptCount val="25"/>
                <c:pt idx="0">
                  <c:v>77.98037999006955</c:v>
                </c:pt>
                <c:pt idx="1">
                  <c:v>78.5292559082245</c:v>
                </c:pt>
                <c:pt idx="2">
                  <c:v>79.16974014049724</c:v>
                </c:pt>
                <c:pt idx="3">
                  <c:v>79.92685521010938</c:v>
                </c:pt>
                <c:pt idx="4">
                  <c:v>80.83564959071623</c:v>
                </c:pt>
                <c:pt idx="5">
                  <c:v>81.94677815604575</c:v>
                </c:pt>
                <c:pt idx="6">
                  <c:v>83.33627682558237</c:v>
                </c:pt>
                <c:pt idx="7">
                  <c:v>85.12373575121357</c:v>
                </c:pt>
                <c:pt idx="8">
                  <c:v>87.50869701470305</c:v>
                </c:pt>
                <c:pt idx="9">
                  <c:v>90.85087766811028</c:v>
                </c:pt>
                <c:pt idx="10">
                  <c:v>95.87123782358753</c:v>
                </c:pt>
                <c:pt idx="11">
                  <c:v>104.2574627576698</c:v>
                </c:pt>
                <c:pt idx="12">
                  <c:v>121.1013686091183</c:v>
                </c:pt>
                <c:pt idx="13">
                  <c:v>138.0412275324206</c:v>
                </c:pt>
                <c:pt idx="14">
                  <c:v>172.2121030247107</c:v>
                </c:pt>
              </c:numCache>
            </c:numRef>
          </c:yVal>
          <c:smooth val="0"/>
        </c:ser>
        <c:ser>
          <c:idx val="4"/>
          <c:order val="4"/>
          <c:tx>
            <c:strRef>
              <c:f>Sheet2!$M$1</c:f>
              <c:strCache>
                <c:ptCount val="1"/>
                <c:pt idx="0">
                  <c:v>1067-fit</c:v>
                </c:pt>
              </c:strCache>
            </c:strRef>
          </c:tx>
          <c:spPr>
            <a:ln>
              <a:solidFill>
                <a:schemeClr val="accent3"/>
              </a:solidFill>
            </a:ln>
          </c:spPr>
          <c:marker>
            <c:spPr>
              <a:solidFill>
                <a:schemeClr val="accent3"/>
              </a:solidFill>
              <a:ln>
                <a:solidFill>
                  <a:schemeClr val="accent3"/>
                </a:solidFill>
              </a:ln>
            </c:spPr>
          </c:marker>
          <c:xVal>
            <c:numRef>
              <c:f>Sheet2!$J$2:$J$26</c:f>
              <c:numCache>
                <c:formatCode>General</c:formatCode>
                <c:ptCount val="25"/>
                <c:pt idx="0">
                  <c:v>0.0</c:v>
                </c:pt>
                <c:pt idx="1">
                  <c:v>333.3333333333333</c:v>
                </c:pt>
                <c:pt idx="2">
                  <c:v>666.6666666666666</c:v>
                </c:pt>
                <c:pt idx="3">
                  <c:v>1000.0</c:v>
                </c:pt>
                <c:pt idx="4">
                  <c:v>1333.33333333333</c:v>
                </c:pt>
                <c:pt idx="5">
                  <c:v>1666.666666666668</c:v>
                </c:pt>
                <c:pt idx="6">
                  <c:v>2000.0</c:v>
                </c:pt>
                <c:pt idx="7">
                  <c:v>2333.33333333335</c:v>
                </c:pt>
                <c:pt idx="8">
                  <c:v>2666.666666666644</c:v>
                </c:pt>
                <c:pt idx="9">
                  <c:v>3000.0</c:v>
                </c:pt>
                <c:pt idx="10">
                  <c:v>3333.33333333335</c:v>
                </c:pt>
                <c:pt idx="11">
                  <c:v>3666.666666666644</c:v>
                </c:pt>
                <c:pt idx="12">
                  <c:v>4000.0</c:v>
                </c:pt>
                <c:pt idx="13">
                  <c:v>4166.66666666669</c:v>
                </c:pt>
                <c:pt idx="14">
                  <c:v>4333.333333333328</c:v>
                </c:pt>
                <c:pt idx="15">
                  <c:v>4666.66666666669</c:v>
                </c:pt>
                <c:pt idx="16">
                  <c:v>5000.0</c:v>
                </c:pt>
                <c:pt idx="17">
                  <c:v>5333.333333333328</c:v>
                </c:pt>
                <c:pt idx="18">
                  <c:v>5500.0</c:v>
                </c:pt>
                <c:pt idx="19">
                  <c:v>5666.66666666669</c:v>
                </c:pt>
                <c:pt idx="20">
                  <c:v>6000.0</c:v>
                </c:pt>
                <c:pt idx="21">
                  <c:v>6333.333333333328</c:v>
                </c:pt>
                <c:pt idx="22">
                  <c:v>6666.66666666669</c:v>
                </c:pt>
                <c:pt idx="23">
                  <c:v>7000.0</c:v>
                </c:pt>
                <c:pt idx="24">
                  <c:v>7200.0</c:v>
                </c:pt>
              </c:numCache>
            </c:numRef>
          </c:xVal>
          <c:yVal>
            <c:numRef>
              <c:f>Sheet2!$M$2:$M$26</c:f>
              <c:numCache>
                <c:formatCode>0.00</c:formatCode>
                <c:ptCount val="25"/>
                <c:pt idx="0">
                  <c:v>74.3647143972682</c:v>
                </c:pt>
                <c:pt idx="1">
                  <c:v>74.68802538684145</c:v>
                </c:pt>
                <c:pt idx="2">
                  <c:v>75.05158330642757</c:v>
                </c:pt>
                <c:pt idx="3">
                  <c:v>75.46340208426062</c:v>
                </c:pt>
                <c:pt idx="4">
                  <c:v>75.93377453914834</c:v>
                </c:pt>
                <c:pt idx="5">
                  <c:v>76.4761444248778</c:v>
                </c:pt>
                <c:pt idx="6">
                  <c:v>77.10841209859463</c:v>
                </c:pt>
                <c:pt idx="7">
                  <c:v>77.85494810080745</c:v>
                </c:pt>
                <c:pt idx="8">
                  <c:v>78.74980691803468</c:v>
                </c:pt>
                <c:pt idx="9">
                  <c:v>79.84206757027628</c:v>
                </c:pt>
                <c:pt idx="10">
                  <c:v>81.20514668345675</c:v>
                </c:pt>
                <c:pt idx="11">
                  <c:v>82.95401922200156</c:v>
                </c:pt>
                <c:pt idx="12">
                  <c:v>85.27947155433053</c:v>
                </c:pt>
                <c:pt idx="13">
                  <c:v>86.7555239902867</c:v>
                </c:pt>
                <c:pt idx="14">
                  <c:v>88.52291975214145</c:v>
                </c:pt>
                <c:pt idx="15">
                  <c:v>93.3616236583961</c:v>
                </c:pt>
                <c:pt idx="16">
                  <c:v>101.3563116287097</c:v>
                </c:pt>
                <c:pt idx="17">
                  <c:v>117.0889135284606</c:v>
                </c:pt>
                <c:pt idx="18">
                  <c:v>132.4882164084884</c:v>
                </c:pt>
                <c:pt idx="19">
                  <c:v>162.3284123202447</c:v>
                </c:pt>
              </c:numCache>
            </c:numRef>
          </c:yVal>
          <c:smooth val="0"/>
        </c:ser>
        <c:ser>
          <c:idx val="5"/>
          <c:order val="5"/>
          <c:tx>
            <c:strRef>
              <c:f>Sheet2!$L$1</c:f>
              <c:strCache>
                <c:ptCount val="1"/>
                <c:pt idx="0">
                  <c:v>1333-fit</c:v>
                </c:pt>
              </c:strCache>
            </c:strRef>
          </c:tx>
          <c:spPr>
            <a:ln>
              <a:solidFill>
                <a:schemeClr val="accent1"/>
              </a:solidFill>
            </a:ln>
          </c:spPr>
          <c:marker>
            <c:symbol val="none"/>
          </c:marker>
          <c:xVal>
            <c:numRef>
              <c:f>Sheet2!$J$2:$J$26</c:f>
              <c:numCache>
                <c:formatCode>General</c:formatCode>
                <c:ptCount val="25"/>
                <c:pt idx="0">
                  <c:v>0.0</c:v>
                </c:pt>
                <c:pt idx="1">
                  <c:v>333.3333333333333</c:v>
                </c:pt>
                <c:pt idx="2">
                  <c:v>666.6666666666666</c:v>
                </c:pt>
                <c:pt idx="3">
                  <c:v>1000.0</c:v>
                </c:pt>
                <c:pt idx="4">
                  <c:v>1333.33333333333</c:v>
                </c:pt>
                <c:pt idx="5">
                  <c:v>1666.666666666668</c:v>
                </c:pt>
                <c:pt idx="6">
                  <c:v>2000.0</c:v>
                </c:pt>
                <c:pt idx="7">
                  <c:v>2333.33333333335</c:v>
                </c:pt>
                <c:pt idx="8">
                  <c:v>2666.666666666644</c:v>
                </c:pt>
                <c:pt idx="9">
                  <c:v>3000.0</c:v>
                </c:pt>
                <c:pt idx="10">
                  <c:v>3333.33333333335</c:v>
                </c:pt>
                <c:pt idx="11">
                  <c:v>3666.666666666644</c:v>
                </c:pt>
                <c:pt idx="12">
                  <c:v>4000.0</c:v>
                </c:pt>
                <c:pt idx="13">
                  <c:v>4166.66666666669</c:v>
                </c:pt>
                <c:pt idx="14">
                  <c:v>4333.333333333328</c:v>
                </c:pt>
                <c:pt idx="15">
                  <c:v>4666.66666666669</c:v>
                </c:pt>
                <c:pt idx="16">
                  <c:v>5000.0</c:v>
                </c:pt>
                <c:pt idx="17">
                  <c:v>5333.333333333328</c:v>
                </c:pt>
                <c:pt idx="18">
                  <c:v>5500.0</c:v>
                </c:pt>
                <c:pt idx="19">
                  <c:v>5666.66666666669</c:v>
                </c:pt>
                <c:pt idx="20">
                  <c:v>6000.0</c:v>
                </c:pt>
                <c:pt idx="21">
                  <c:v>6333.333333333328</c:v>
                </c:pt>
                <c:pt idx="22">
                  <c:v>6666.66666666669</c:v>
                </c:pt>
                <c:pt idx="23">
                  <c:v>7000.0</c:v>
                </c:pt>
                <c:pt idx="24">
                  <c:v>7200.0</c:v>
                </c:pt>
              </c:numCache>
            </c:numRef>
          </c:xVal>
          <c:yVal>
            <c:numRef>
              <c:f>Sheet2!$L$2:$L$26</c:f>
              <c:numCache>
                <c:formatCode>0.00</c:formatCode>
                <c:ptCount val="25"/>
                <c:pt idx="0">
                  <c:v>69.68139362688228</c:v>
                </c:pt>
                <c:pt idx="1">
                  <c:v>69.92914582547627</c:v>
                </c:pt>
                <c:pt idx="2">
                  <c:v>70.20073119389254</c:v>
                </c:pt>
                <c:pt idx="3">
                  <c:v>70.49976254515296</c:v>
                </c:pt>
                <c:pt idx="4">
                  <c:v>70.830621763013</c:v>
                </c:pt>
                <c:pt idx="5">
                  <c:v>71.19867594798318</c:v>
                </c:pt>
                <c:pt idx="6">
                  <c:v>71.61057080185735</c:v>
                </c:pt>
                <c:pt idx="7">
                  <c:v>72.07463549085351</c:v>
                </c:pt>
                <c:pt idx="8">
                  <c:v>72.60145174747954</c:v>
                </c:pt>
                <c:pt idx="9">
                  <c:v>73.20467057778085</c:v>
                </c:pt>
                <c:pt idx="10">
                  <c:v>73.9022120833457</c:v>
                </c:pt>
                <c:pt idx="11">
                  <c:v>74.71807585194801</c:v>
                </c:pt>
                <c:pt idx="12">
                  <c:v>75.68515800281334</c:v>
                </c:pt>
                <c:pt idx="13">
                  <c:v>76.23918243772515</c:v>
                </c:pt>
                <c:pt idx="14">
                  <c:v>76.84979462050833</c:v>
                </c:pt>
                <c:pt idx="15">
                  <c:v>78.27940631945923</c:v>
                </c:pt>
                <c:pt idx="16">
                  <c:v>80.07603038562924</c:v>
                </c:pt>
                <c:pt idx="17">
                  <c:v>82.4018096825627</c:v>
                </c:pt>
                <c:pt idx="18">
                  <c:v>83.84199433686581</c:v>
                </c:pt>
                <c:pt idx="19">
                  <c:v>85.5308924824263</c:v>
                </c:pt>
                <c:pt idx="20">
                  <c:v>89.96633523748947</c:v>
                </c:pt>
                <c:pt idx="21">
                  <c:v>96.7420494873341</c:v>
                </c:pt>
                <c:pt idx="22">
                  <c:v>108.3739720135893</c:v>
                </c:pt>
                <c:pt idx="23">
                  <c:v>132.998558783444</c:v>
                </c:pt>
                <c:pt idx="24">
                  <c:v>167.6295646482953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83322584"/>
        <c:axId val="483328440"/>
      </c:scatterChart>
      <c:valAx>
        <c:axId val="48332258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2000"/>
                </a:pPr>
                <a:r>
                  <a:rPr lang="en-US" sz="2000" dirty="0" smtClean="0"/>
                  <a:t>Utilized Channel Bandwidth (MB/s)</a:t>
                </a:r>
                <a:endParaRPr lang="en-US" sz="2000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2400"/>
            </a:pPr>
            <a:endParaRPr lang="en-US"/>
          </a:p>
        </c:txPr>
        <c:crossAx val="483328440"/>
        <c:crosses val="autoZero"/>
        <c:crossBetween val="midCat"/>
      </c:valAx>
      <c:valAx>
        <c:axId val="483328440"/>
        <c:scaling>
          <c:orientation val="minMax"/>
          <c:min val="60.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2000"/>
                </a:pPr>
                <a:r>
                  <a:rPr lang="en-US" sz="2000"/>
                  <a:t>Latency (ns)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2400"/>
            </a:pPr>
            <a:endParaRPr lang="en-US"/>
          </a:p>
        </c:txPr>
        <c:crossAx val="483322584"/>
        <c:crosses val="autoZero"/>
        <c:crossBetween val="midCat"/>
        <c:majorUnit val="30.0"/>
      </c:valAx>
      <c:spPr>
        <a:noFill/>
        <a:ln w="25400">
          <a:noFill/>
        </a:ln>
      </c:spPr>
    </c:plotArea>
    <c:legend>
      <c:legendPos val="t"/>
      <c:layout>
        <c:manualLayout>
          <c:xMode val="edge"/>
          <c:yMode val="edge"/>
          <c:x val="0.109291703120443"/>
          <c:y val="0.087533100029163"/>
          <c:w val="0.797254666083406"/>
          <c:h val="0.112553222513852"/>
        </c:manualLayout>
      </c:layout>
      <c:overlay val="0"/>
      <c:txPr>
        <a:bodyPr/>
        <a:lstStyle/>
        <a:p>
          <a:pPr>
            <a:defRPr sz="2400"/>
          </a:pPr>
          <a:endParaRPr lang="en-US"/>
        </a:p>
      </c:txPr>
    </c:legend>
    <c:plotVisOnly val="1"/>
    <c:dispBlanksAs val="gap"/>
    <c:showDLblsOverMax val="0"/>
  </c:chart>
  <c:externalData r:id="rId2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809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AC167E78-EA36-40A1-A9A0-B443C6CB1F60}" type="datetimeFigureOut">
              <a:rPr lang="en-US" smtClean="0"/>
              <a:pPr/>
              <a:t>6/15/11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809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1E401BE2-F7AC-4C50-A6E5-F6C806E13D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3116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09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88D89EF4-2B2A-4F54-A6DD-1EB35DCF17B3}" type="datetimeFigureOut">
              <a:rPr lang="en-US" smtClean="0"/>
              <a:pPr/>
              <a:t>6/15/11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95600" y="525463"/>
            <a:ext cx="3505200" cy="2628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329940"/>
            <a:ext cx="7437120" cy="31546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09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AB959945-7217-484B-8E74-88DC87A74BB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2176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59945-7217-484B-8E74-88DC87A74BB0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59945-7217-484B-8E74-88DC87A74BB0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8101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59945-7217-484B-8E74-88DC87A74BB0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8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59945-7217-484B-8E74-88DC87A74BB0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9980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59945-7217-484B-8E74-88DC87A74BB0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2433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59945-7217-484B-8E74-88DC87A74BB0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727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59945-7217-484B-8E74-88DC87A74BB0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0543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59945-7217-484B-8E74-88DC87A74BB0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037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59945-7217-484B-8E74-88DC87A74BB0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727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59945-7217-484B-8E74-88DC87A74BB0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0771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59945-7217-484B-8E74-88DC87A74BB0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3345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59945-7217-484B-8E74-88DC87A74BB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84898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59945-7217-484B-8E74-88DC87A74BB0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8232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59945-7217-484B-8E74-88DC87A74BB0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7276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59945-7217-484B-8E74-88DC87A74BB0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41101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59945-7217-484B-8E74-88DC87A74BB0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41101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59945-7217-484B-8E74-88DC87A74BB0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07049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59945-7217-484B-8E74-88DC87A74BB0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73185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59945-7217-484B-8E74-88DC87A74BB0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17390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59945-7217-484B-8E74-88DC87A74BB0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00897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59945-7217-484B-8E74-88DC87A74BB0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32982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59945-7217-484B-8E74-88DC87A74BB0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9170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59945-7217-484B-8E74-88DC87A74BB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86780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59945-7217-484B-8E74-88DC87A74BB0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59945-7217-484B-8E74-88DC87A74BB0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3392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59945-7217-484B-8E74-88DC87A74BB0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2818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59945-7217-484B-8E74-88DC87A74BB0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6953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59945-7217-484B-8E74-88DC87A74BB0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3428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Briefly go over outline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59945-7217-484B-8E74-88DC87A74BB0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8340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959945-7217-484B-8E74-88DC87A74BB0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8854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>
            <a:spLocks noChangeArrowheads="1"/>
          </p:cNvSpPr>
          <p:nvPr/>
        </p:nvSpPr>
        <p:spPr bwMode="auto">
          <a:xfrm>
            <a:off x="457200" y="1123950"/>
            <a:ext cx="82296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457200" y="337185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Line 10"/>
          <p:cNvSpPr>
            <a:spLocks noChangeShapeType="1"/>
          </p:cNvSpPr>
          <p:nvPr userDrawn="1"/>
        </p:nvSpPr>
        <p:spPr bwMode="auto">
          <a:xfrm>
            <a:off x="8686800" y="2457450"/>
            <a:ext cx="0" cy="914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24000"/>
            <a:ext cx="7924800" cy="17526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en-US" smtClean="0"/>
              <a:t>Click to edit Master title style</a:t>
            </a:r>
            <a:endParaRPr lang="en-US" altLang="en-US"/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581400"/>
            <a:ext cx="78486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en-US" smtClean="0"/>
              <a:t>Click to edit Master subtitle style</a:t>
            </a:r>
            <a:endParaRPr lang="en-US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aramond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7341D3D9-3FE8-4025-BF66-8DAB1ABB951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4DDA66-0DFC-412A-A4B0-EFE91F0913E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152400"/>
            <a:ext cx="2152650" cy="609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52400"/>
            <a:ext cx="6305550" cy="6096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1F9A79-97CD-456A-8962-B51E5744B9CD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3594FA-E141-4234-AE05-360401972BE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AC7BA1-BEA2-40AF-9056-44DC8C98568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371600"/>
            <a:ext cx="42291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D2BBBE-2A44-4D16-8758-0239282DCC5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FD5635-BCCD-45D2-B61E-320731E13B1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8A7077-2B78-4FB5-8F56-24239751AEF0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86574E-FA2E-425B-A84C-39F9592E9EC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48CFD0-6DDB-45F0-A989-9F5CE648BC1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97B092-8552-4BA4-B0E1-CE51B98A2A2D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75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US" altLang="en-US" dirty="0" smtClean="0"/>
          </a:p>
        </p:txBody>
      </p:sp>
      <p:sp>
        <p:nvSpPr>
          <p:cNvPr id="5123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908720"/>
            <a:ext cx="8610600" cy="5339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US" altLang="en-US" dirty="0" smtClean="0"/>
          </a:p>
        </p:txBody>
      </p:sp>
      <p:sp>
        <p:nvSpPr>
          <p:cNvPr id="100357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Garamond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100358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600">
                <a:latin typeface="Garamond" pitchFamily="18" charset="0"/>
              </a:defRPr>
            </a:lvl1pPr>
          </a:lstStyle>
          <a:p>
            <a:fld id="{6F400BD0-49BF-48FC-8114-37C1D4F5AB3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0360" name="Line 1032"/>
          <p:cNvSpPr>
            <a:spLocks noChangeShapeType="1"/>
          </p:cNvSpPr>
          <p:nvPr/>
        </p:nvSpPr>
        <p:spPr bwMode="auto">
          <a:xfrm>
            <a:off x="228600" y="6248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0361" name="Line 1033"/>
          <p:cNvSpPr>
            <a:spLocks noChangeShapeType="1"/>
          </p:cNvSpPr>
          <p:nvPr/>
        </p:nvSpPr>
        <p:spPr bwMode="auto">
          <a:xfrm>
            <a:off x="228600" y="914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200">
          <a:solidFill>
            <a:schemeClr val="tx1"/>
          </a:solidFill>
          <a:latin typeface="+mn-lt"/>
        </a:defRPr>
      </a:lvl2pPr>
      <a:lvl3pPr marL="1022350" indent="-35083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3pPr>
      <a:lvl4pPr marL="1339850" indent="-31591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</a:defRPr>
      </a:lvl4pPr>
      <a:lvl5pPr marL="16811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21383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52400"/>
            <a:ext cx="8610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5123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371600"/>
            <a:ext cx="86106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0357" name="Rectangle 10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Garamond" pitchFamily="18" charset="0"/>
              </a:defRPr>
            </a:lvl1pPr>
          </a:lstStyle>
          <a:p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0358" name="Rectangle 10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600">
                <a:latin typeface="Garamond" pitchFamily="18" charset="0"/>
              </a:defRPr>
            </a:lvl1pPr>
          </a:lstStyle>
          <a:p>
            <a:fld id="{6F400BD0-49BF-48FC-8114-37C1D4F5AB3D}" type="slidenum">
              <a:rPr lang="en-US" altLang="en-US">
                <a:solidFill>
                  <a:srgbClr val="000000"/>
                </a:solidFill>
              </a:rPr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00360" name="Line 1032"/>
          <p:cNvSpPr>
            <a:spLocks noChangeShapeType="1"/>
          </p:cNvSpPr>
          <p:nvPr/>
        </p:nvSpPr>
        <p:spPr bwMode="auto">
          <a:xfrm>
            <a:off x="228600" y="6248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0361" name="Line 1033"/>
          <p:cNvSpPr>
            <a:spLocks noChangeShapeType="1"/>
          </p:cNvSpPr>
          <p:nvPr/>
        </p:nvSpPr>
        <p:spPr bwMode="auto">
          <a:xfrm>
            <a:off x="228600" y="914400"/>
            <a:ext cx="8610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2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chart" Target="../charts/char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chart" Target="../charts/char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4" Type="http://schemas.openxmlformats.org/officeDocument/2006/relationships/chart" Target="../charts/chart7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chart" Target="../charts/char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chart" Target="../charts/char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chart" Target="../charts/char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chart" Target="../charts/chart1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chart" Target="../charts/chart1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chart" Target="../charts/char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chart" Target="../charts/chart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chart" Target="../charts/char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chart" Target="../charts/char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219200"/>
            <a:ext cx="8382000" cy="2057400"/>
          </a:xfrm>
        </p:spPr>
        <p:txBody>
          <a:bodyPr anchor="ctr" anchorCtr="0">
            <a:normAutofit/>
          </a:bodyPr>
          <a:lstStyle/>
          <a:p>
            <a:pPr algn="ctr"/>
            <a:r>
              <a:rPr lang="en-US" sz="4000" dirty="0" smtClean="0"/>
              <a:t>Memory Power Management via</a:t>
            </a:r>
            <a:br>
              <a:rPr lang="en-US" sz="4000" dirty="0" smtClean="0"/>
            </a:br>
            <a:r>
              <a:rPr lang="en-US" sz="4000" dirty="0" smtClean="0"/>
              <a:t>Dynamic Voltage/Frequency Scaling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191000"/>
            <a:ext cx="3276600" cy="1143000"/>
          </a:xfrm>
        </p:spPr>
        <p:txBody>
          <a:bodyPr>
            <a:noAutofit/>
          </a:bodyPr>
          <a:lstStyle/>
          <a:p>
            <a:r>
              <a:rPr lang="en-US" sz="1800" dirty="0" smtClean="0"/>
              <a:t>Howard David (Intel)</a:t>
            </a:r>
          </a:p>
          <a:p>
            <a:r>
              <a:rPr lang="en-US" sz="1800" dirty="0" smtClean="0"/>
              <a:t>Eugene </a:t>
            </a:r>
            <a:r>
              <a:rPr lang="en-US" sz="1800" dirty="0" err="1" smtClean="0"/>
              <a:t>Gorbatov</a:t>
            </a:r>
            <a:r>
              <a:rPr lang="en-US" sz="1800" dirty="0" smtClean="0"/>
              <a:t> (Intel)</a:t>
            </a:r>
          </a:p>
          <a:p>
            <a:r>
              <a:rPr lang="en-US" sz="1800" dirty="0" smtClean="0"/>
              <a:t>Ulf R. </a:t>
            </a:r>
            <a:r>
              <a:rPr lang="en-US" sz="1800" dirty="0" err="1" smtClean="0"/>
              <a:t>Hanebutte</a:t>
            </a:r>
            <a:r>
              <a:rPr lang="en-US" sz="1800" dirty="0" smtClean="0"/>
              <a:t> (Intel)</a:t>
            </a:r>
          </a:p>
        </p:txBody>
      </p:sp>
      <p:pic>
        <p:nvPicPr>
          <p:cNvPr id="7" name="Picture 6" descr="IntelLogo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5468938"/>
            <a:ext cx="1835346" cy="1376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Subtitle 2"/>
          <p:cNvSpPr txBox="1">
            <a:spLocks/>
          </p:cNvSpPr>
          <p:nvPr/>
        </p:nvSpPr>
        <p:spPr bwMode="auto">
          <a:xfrm>
            <a:off x="5181600" y="4419600"/>
            <a:ext cx="3276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+mn-lt"/>
              </a:defRPr>
            </a:lvl2pPr>
            <a:lvl3pPr marL="1022350" indent="-350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3pPr>
            <a:lvl4pPr marL="133985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</a:defRPr>
            </a:lvl4pPr>
            <a:lvl5pPr marL="16811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21383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5955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0527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5099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800" b="1" dirty="0" smtClean="0"/>
              <a:t>Chris Fallin (CMU)</a:t>
            </a:r>
          </a:p>
          <a:p>
            <a:r>
              <a:rPr lang="en-US" sz="1800" dirty="0" err="1" smtClean="0"/>
              <a:t>Onur</a:t>
            </a:r>
            <a:r>
              <a:rPr lang="en-US" sz="1800" dirty="0" smtClean="0"/>
              <a:t> </a:t>
            </a:r>
            <a:r>
              <a:rPr lang="en-US" sz="1800" dirty="0" err="1" smtClean="0"/>
              <a:t>Mutlu</a:t>
            </a:r>
            <a:r>
              <a:rPr lang="en-US" sz="1800" dirty="0" smtClean="0"/>
              <a:t> (CMU)</a:t>
            </a:r>
            <a:endParaRPr lang="en-US" sz="1800" dirty="0"/>
          </a:p>
        </p:txBody>
      </p:sp>
      <p:pic>
        <p:nvPicPr>
          <p:cNvPr id="10" name="Picture 9" descr="safari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0" y="5410200"/>
            <a:ext cx="3066035" cy="117643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DRAM Operation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08720"/>
            <a:ext cx="8610600" cy="1377280"/>
          </a:xfrm>
        </p:spPr>
        <p:txBody>
          <a:bodyPr/>
          <a:lstStyle/>
          <a:p>
            <a:r>
              <a:rPr lang="en-US" dirty="0" smtClean="0"/>
              <a:t>Main memory consists of </a:t>
            </a:r>
            <a:r>
              <a:rPr lang="en-US" dirty="0" smtClean="0">
                <a:solidFill>
                  <a:srgbClr val="0000FF"/>
                </a:solidFill>
              </a:rPr>
              <a:t>DIMMs</a:t>
            </a:r>
            <a:r>
              <a:rPr lang="en-US" dirty="0" smtClean="0"/>
              <a:t> of </a:t>
            </a:r>
            <a:r>
              <a:rPr lang="en-US" dirty="0" smtClean="0">
                <a:solidFill>
                  <a:srgbClr val="0000FF"/>
                </a:solidFill>
              </a:rPr>
              <a:t>DRAM devices</a:t>
            </a:r>
          </a:p>
          <a:p>
            <a:r>
              <a:rPr lang="en-US" dirty="0" smtClean="0"/>
              <a:t>Each DIMM is attached to a </a:t>
            </a:r>
            <a:r>
              <a:rPr lang="en-US" dirty="0" smtClean="0">
                <a:solidFill>
                  <a:srgbClr val="0000FF"/>
                </a:solidFill>
              </a:rPr>
              <a:t>memory bus (channel)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Multiple DIMMs</a:t>
            </a:r>
            <a:r>
              <a:rPr lang="en-US" dirty="0" smtClean="0"/>
              <a:t> can connect to one channel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10</a:t>
            </a:fld>
            <a:endParaRPr lang="en-US" altLang="en-US"/>
          </a:p>
        </p:txBody>
      </p:sp>
      <p:grpSp>
        <p:nvGrpSpPr>
          <p:cNvPr id="32" name="Group 31"/>
          <p:cNvGrpSpPr/>
          <p:nvPr/>
        </p:nvGrpSpPr>
        <p:grpSpPr>
          <a:xfrm>
            <a:off x="1905000" y="3821668"/>
            <a:ext cx="4114800" cy="685800"/>
            <a:chOff x="609600" y="2819400"/>
            <a:chExt cx="4114800" cy="685800"/>
          </a:xfrm>
        </p:grpSpPr>
        <p:sp>
          <p:nvSpPr>
            <p:cNvPr id="5" name="Rectangle 4"/>
            <p:cNvSpPr/>
            <p:nvPr/>
          </p:nvSpPr>
          <p:spPr>
            <a:xfrm>
              <a:off x="609600" y="2819400"/>
              <a:ext cx="4114800" cy="6858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762000" y="2895600"/>
              <a:ext cx="381000" cy="53340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219200" y="2895600"/>
              <a:ext cx="381000" cy="53340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676400" y="2895600"/>
              <a:ext cx="381000" cy="53340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133600" y="2895600"/>
              <a:ext cx="381000" cy="53340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819400" y="2895600"/>
              <a:ext cx="381000" cy="53340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276600" y="2895600"/>
              <a:ext cx="381000" cy="53340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733800" y="2895600"/>
              <a:ext cx="381000" cy="53340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191000" y="2895600"/>
              <a:ext cx="381000" cy="53340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/>
          <p:cNvSpPr/>
          <p:nvPr/>
        </p:nvSpPr>
        <p:spPr>
          <a:xfrm>
            <a:off x="3276600" y="3669268"/>
            <a:ext cx="685800" cy="990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/>
          <p:cNvGrpSpPr/>
          <p:nvPr/>
        </p:nvGrpSpPr>
        <p:grpSpPr>
          <a:xfrm>
            <a:off x="1828800" y="4431268"/>
            <a:ext cx="4191000" cy="1055132"/>
            <a:chOff x="533400" y="3429000"/>
            <a:chExt cx="4191000" cy="1055132"/>
          </a:xfrm>
        </p:grpSpPr>
        <p:grpSp>
          <p:nvGrpSpPr>
            <p:cNvPr id="33" name="Group 32"/>
            <p:cNvGrpSpPr/>
            <p:nvPr/>
          </p:nvGrpSpPr>
          <p:grpSpPr>
            <a:xfrm>
              <a:off x="533400" y="3429000"/>
              <a:ext cx="4191000" cy="1055132"/>
              <a:chOff x="533400" y="3429000"/>
              <a:chExt cx="4191000" cy="1055132"/>
            </a:xfrm>
          </p:grpSpPr>
          <p:cxnSp>
            <p:nvCxnSpPr>
              <p:cNvPr id="17" name="Straight Connector 16"/>
              <p:cNvCxnSpPr/>
              <p:nvPr/>
            </p:nvCxnSpPr>
            <p:spPr>
              <a:xfrm>
                <a:off x="533400" y="3962400"/>
                <a:ext cx="4191000" cy="1588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/>
              <p:cNvSpPr txBox="1"/>
              <p:nvPr/>
            </p:nvSpPr>
            <p:spPr>
              <a:xfrm>
                <a:off x="1447800" y="4114800"/>
                <a:ext cx="2377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Memory Bus (64 bits)</a:t>
                </a:r>
                <a:endParaRPr lang="en-US" dirty="0"/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 rot="5400000">
                <a:off x="4106072" y="3694906"/>
                <a:ext cx="533400" cy="158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 rot="5400000">
                <a:off x="3667916" y="3694906"/>
                <a:ext cx="533400" cy="158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 rot="5400000">
                <a:off x="3172628" y="3694906"/>
                <a:ext cx="533400" cy="158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 rot="5400000">
                <a:off x="2734472" y="3694906"/>
                <a:ext cx="533400" cy="158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 rot="5400000">
                <a:off x="2058190" y="3694906"/>
                <a:ext cx="533400" cy="158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 rot="5400000">
                <a:off x="1620034" y="3694906"/>
                <a:ext cx="533400" cy="158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 rot="5400000">
                <a:off x="1124746" y="3694906"/>
                <a:ext cx="533400" cy="158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 rot="5400000">
                <a:off x="686590" y="3694906"/>
                <a:ext cx="533400" cy="158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Group 41"/>
            <p:cNvGrpSpPr/>
            <p:nvPr/>
          </p:nvGrpSpPr>
          <p:grpSpPr>
            <a:xfrm>
              <a:off x="838200" y="3578423"/>
              <a:ext cx="3774028" cy="310754"/>
              <a:chOff x="838200" y="3578423"/>
              <a:chExt cx="3774028" cy="310754"/>
            </a:xfrm>
          </p:grpSpPr>
          <p:sp>
            <p:nvSpPr>
              <p:cNvPr id="34" name="TextBox 33"/>
              <p:cNvSpPr txBox="1"/>
              <p:nvPr/>
            </p:nvSpPr>
            <p:spPr>
              <a:xfrm>
                <a:off x="838200" y="3578423"/>
                <a:ext cx="35137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/8</a:t>
                </a:r>
                <a:endParaRPr lang="en-US" sz="1400" dirty="0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1270000" y="3581400"/>
                <a:ext cx="35137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/8</a:t>
                </a:r>
                <a:endParaRPr lang="en-US" sz="1400" dirty="0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1765300" y="3581400"/>
                <a:ext cx="35137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/8</a:t>
                </a:r>
                <a:endParaRPr lang="en-US" sz="1400" dirty="0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2209800" y="3581400"/>
                <a:ext cx="35137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/8</a:t>
                </a:r>
                <a:endParaRPr lang="en-US" sz="1400" dirty="0"/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2889250" y="3578423"/>
                <a:ext cx="35137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/8</a:t>
                </a:r>
                <a:endParaRPr lang="en-US" sz="1400" dirty="0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3321050" y="3581400"/>
                <a:ext cx="35137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/8</a:t>
                </a:r>
                <a:endParaRPr lang="en-US" sz="1400" dirty="0"/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3816350" y="3581400"/>
                <a:ext cx="35137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/8</a:t>
                </a:r>
                <a:endParaRPr lang="en-US" sz="1400" dirty="0"/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4260850" y="3581400"/>
                <a:ext cx="35137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/8</a:t>
                </a:r>
                <a:endParaRPr lang="en-US" sz="1400" dirty="0"/>
              </a:p>
            </p:txBody>
          </p:sp>
        </p:grpSp>
      </p:grpSp>
      <p:sp>
        <p:nvSpPr>
          <p:cNvPr id="14" name="Rectangle 13"/>
          <p:cNvSpPr/>
          <p:nvPr/>
        </p:nvSpPr>
        <p:spPr>
          <a:xfrm>
            <a:off x="1676400" y="3593068"/>
            <a:ext cx="4648200" cy="1143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1" name="Group 70"/>
          <p:cNvGrpSpPr/>
          <p:nvPr/>
        </p:nvGrpSpPr>
        <p:grpSpPr>
          <a:xfrm>
            <a:off x="1600200" y="3821668"/>
            <a:ext cx="5535848" cy="1359932"/>
            <a:chOff x="3048000" y="2819400"/>
            <a:chExt cx="5535848" cy="1359932"/>
          </a:xfrm>
        </p:grpSpPr>
        <p:cxnSp>
          <p:nvCxnSpPr>
            <p:cNvPr id="67" name="Straight Connector 66"/>
            <p:cNvCxnSpPr/>
            <p:nvPr/>
          </p:nvCxnSpPr>
          <p:spPr>
            <a:xfrm rot="10800000">
              <a:off x="4495800" y="3657600"/>
              <a:ext cx="2438400" cy="1588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" name="Group 43"/>
            <p:cNvGrpSpPr/>
            <p:nvPr/>
          </p:nvGrpSpPr>
          <p:grpSpPr>
            <a:xfrm>
              <a:off x="3048000" y="2819400"/>
              <a:ext cx="4114800" cy="685800"/>
              <a:chOff x="609600" y="2819400"/>
              <a:chExt cx="4114800" cy="685800"/>
            </a:xfrm>
            <a:scene3d>
              <a:camera prst="isometricRightUp">
                <a:rot lat="1800000" lon="18000000" rev="0"/>
              </a:camera>
              <a:lightRig rig="threePt" dir="t"/>
            </a:scene3d>
          </p:grpSpPr>
          <p:sp>
            <p:nvSpPr>
              <p:cNvPr id="45" name="Rectangle 44"/>
              <p:cNvSpPr/>
              <p:nvPr/>
            </p:nvSpPr>
            <p:spPr>
              <a:xfrm>
                <a:off x="609600" y="2819400"/>
                <a:ext cx="4114800" cy="6858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762000" y="2895600"/>
                <a:ext cx="381000" cy="53340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1219200" y="2895600"/>
                <a:ext cx="381000" cy="53340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1676400" y="2895600"/>
                <a:ext cx="381000" cy="53340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2133600" y="2895600"/>
                <a:ext cx="381000" cy="53340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2819400" y="2895600"/>
                <a:ext cx="381000" cy="53340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3276600" y="2895600"/>
                <a:ext cx="381000" cy="53340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3733800" y="2895600"/>
                <a:ext cx="381000" cy="53340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4191000" y="2895600"/>
                <a:ext cx="381000" cy="53340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4038600" y="2819400"/>
              <a:ext cx="4114800" cy="685800"/>
              <a:chOff x="609600" y="2819400"/>
              <a:chExt cx="4114800" cy="685800"/>
            </a:xfrm>
            <a:scene3d>
              <a:camera prst="isometricRightUp">
                <a:rot lat="1800000" lon="18000000" rev="0"/>
              </a:camera>
              <a:lightRig rig="threePt" dir="t"/>
            </a:scene3d>
          </p:grpSpPr>
          <p:sp>
            <p:nvSpPr>
              <p:cNvPr id="55" name="Rectangle 54"/>
              <p:cNvSpPr/>
              <p:nvPr/>
            </p:nvSpPr>
            <p:spPr>
              <a:xfrm>
                <a:off x="609600" y="2819400"/>
                <a:ext cx="4114800" cy="685800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762000" y="2895600"/>
                <a:ext cx="381000" cy="53340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1219200" y="2895600"/>
                <a:ext cx="381000" cy="53340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1676400" y="2895600"/>
                <a:ext cx="381000" cy="53340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2133600" y="2895600"/>
                <a:ext cx="381000" cy="53340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2819400" y="2895600"/>
                <a:ext cx="381000" cy="53340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3276600" y="2895600"/>
                <a:ext cx="381000" cy="53340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3733800" y="2895600"/>
                <a:ext cx="381000" cy="53340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4191000" y="2895600"/>
                <a:ext cx="381000" cy="533400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9" name="Straight Arrow Connector 68"/>
            <p:cNvCxnSpPr/>
            <p:nvPr/>
          </p:nvCxnSpPr>
          <p:spPr>
            <a:xfrm>
              <a:off x="7086600" y="3657600"/>
              <a:ext cx="6096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/>
            <p:cNvSpPr txBox="1"/>
            <p:nvPr/>
          </p:nvSpPr>
          <p:spPr>
            <a:xfrm>
              <a:off x="6248400" y="3810000"/>
              <a:ext cx="23354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to Memory Controller</a:t>
              </a:r>
              <a:endParaRPr lang="en-US" dirty="0"/>
            </a:p>
          </p:txBody>
        </p:sp>
      </p:grp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  <p:bldP spid="14" grpId="0" animBg="1"/>
      <p:bldP spid="14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Inside a DRAM Device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11</a:t>
            </a:fld>
            <a:endParaRPr lang="en-US" altLang="en-US"/>
          </a:p>
        </p:txBody>
      </p:sp>
      <p:grpSp>
        <p:nvGrpSpPr>
          <p:cNvPr id="5" name="Group 4"/>
          <p:cNvGrpSpPr/>
          <p:nvPr/>
        </p:nvGrpSpPr>
        <p:grpSpPr>
          <a:xfrm>
            <a:off x="304800" y="1219200"/>
            <a:ext cx="4114800" cy="685800"/>
            <a:chOff x="609600" y="2819400"/>
            <a:chExt cx="4114800" cy="685800"/>
          </a:xfrm>
        </p:grpSpPr>
        <p:sp>
          <p:nvSpPr>
            <p:cNvPr id="6" name="Rectangle 5"/>
            <p:cNvSpPr/>
            <p:nvPr/>
          </p:nvSpPr>
          <p:spPr>
            <a:xfrm>
              <a:off x="609600" y="2819400"/>
              <a:ext cx="4114800" cy="6858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762000" y="2895600"/>
              <a:ext cx="381000" cy="53340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219200" y="2895600"/>
              <a:ext cx="381000" cy="53340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676400" y="2895600"/>
              <a:ext cx="381000" cy="53340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133600" y="2895600"/>
              <a:ext cx="381000" cy="53340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819400" y="2895600"/>
              <a:ext cx="381000" cy="53340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276600" y="2895600"/>
              <a:ext cx="381000" cy="53340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733800" y="2895600"/>
              <a:ext cx="381000" cy="53340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191000" y="2895600"/>
              <a:ext cx="381000" cy="53340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676400" y="1066800"/>
            <a:ext cx="7086600" cy="5029200"/>
            <a:chOff x="1676400" y="1066800"/>
            <a:chExt cx="7086600" cy="5029200"/>
          </a:xfrm>
        </p:grpSpPr>
        <p:sp>
          <p:nvSpPr>
            <p:cNvPr id="15" name="Rectangle 14"/>
            <p:cNvSpPr/>
            <p:nvPr/>
          </p:nvSpPr>
          <p:spPr>
            <a:xfrm>
              <a:off x="1676400" y="1066800"/>
              <a:ext cx="685800" cy="9906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743200" y="2209800"/>
              <a:ext cx="6019800" cy="38862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17"/>
            <p:cNvCxnSpPr/>
            <p:nvPr/>
          </p:nvCxnSpPr>
          <p:spPr>
            <a:xfrm rot="16200000" flipH="1">
              <a:off x="190500" y="3543300"/>
              <a:ext cx="4038600" cy="1066800"/>
            </a:xfrm>
            <a:prstGeom prst="line">
              <a:avLst/>
            </a:prstGeom>
            <a:ln w="127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2362200" y="1066800"/>
              <a:ext cx="6400800" cy="1143000"/>
            </a:xfrm>
            <a:prstGeom prst="line">
              <a:avLst/>
            </a:prstGeom>
            <a:ln w="127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Rectangle 30"/>
          <p:cNvSpPr/>
          <p:nvPr/>
        </p:nvSpPr>
        <p:spPr>
          <a:xfrm>
            <a:off x="4495800" y="2438400"/>
            <a:ext cx="1219200" cy="1676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4191000" y="2667000"/>
            <a:ext cx="1219200" cy="1676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3810000" y="2895600"/>
            <a:ext cx="1219200" cy="1676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3429000" y="3124200"/>
            <a:ext cx="1219200" cy="1676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Bank 0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3505200" y="5105400"/>
            <a:ext cx="2362200" cy="76200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Sense Amps</a:t>
            </a:r>
          </a:p>
          <a:p>
            <a:pPr algn="ctr"/>
            <a:r>
              <a:rPr lang="en-US" dirty="0" smtClean="0"/>
              <a:t>Column Decoder</a:t>
            </a:r>
            <a:endParaRPr lang="en-US" dirty="0"/>
          </a:p>
        </p:txBody>
      </p:sp>
      <p:cxnSp>
        <p:nvCxnSpPr>
          <p:cNvPr id="40" name="Straight Connector 39"/>
          <p:cNvCxnSpPr>
            <a:stCxn id="34" idx="2"/>
          </p:cNvCxnSpPr>
          <p:nvPr/>
        </p:nvCxnSpPr>
        <p:spPr>
          <a:xfrm rot="5400000">
            <a:off x="3886200" y="4953000"/>
            <a:ext cx="3048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rot="5400000">
            <a:off x="4344194" y="4952206"/>
            <a:ext cx="3048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rot="5400000">
            <a:off x="4686300" y="4838700"/>
            <a:ext cx="533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rot="5400000">
            <a:off x="4952206" y="4723606"/>
            <a:ext cx="7620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2895600" y="2819400"/>
            <a:ext cx="381000" cy="182880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 smtClean="0"/>
              <a:t>Row Decoder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7467600" y="2514600"/>
            <a:ext cx="1447800" cy="685800"/>
          </a:xfrm>
          <a:prstGeom prst="rect">
            <a:avLst/>
          </a:prstGeom>
          <a:solidFill>
            <a:srgbClr val="FF0000"/>
          </a:solidFill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7696200" y="2667000"/>
            <a:ext cx="990600" cy="38100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ODT</a:t>
            </a:r>
            <a:endParaRPr lang="en-US" dirty="0"/>
          </a:p>
        </p:txBody>
      </p:sp>
      <p:cxnSp>
        <p:nvCxnSpPr>
          <p:cNvPr id="76" name="Straight Connector 75"/>
          <p:cNvCxnSpPr/>
          <p:nvPr/>
        </p:nvCxnSpPr>
        <p:spPr>
          <a:xfrm rot="5400000" flipH="1" flipV="1">
            <a:off x="7810500" y="3695700"/>
            <a:ext cx="12954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5867400" y="3276600"/>
            <a:ext cx="3276600" cy="2514600"/>
            <a:chOff x="5867400" y="3276600"/>
            <a:chExt cx="3276600" cy="2514600"/>
          </a:xfrm>
        </p:grpSpPr>
        <p:cxnSp>
          <p:nvCxnSpPr>
            <p:cNvPr id="56" name="Straight Connector 55"/>
            <p:cNvCxnSpPr/>
            <p:nvPr/>
          </p:nvCxnSpPr>
          <p:spPr>
            <a:xfrm>
              <a:off x="8229600" y="4343400"/>
              <a:ext cx="914400" cy="158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4" name="Group 53"/>
            <p:cNvGrpSpPr/>
            <p:nvPr/>
          </p:nvGrpSpPr>
          <p:grpSpPr>
            <a:xfrm>
              <a:off x="6400800" y="3276600"/>
              <a:ext cx="1600200" cy="2514600"/>
              <a:chOff x="6172200" y="3352800"/>
              <a:chExt cx="1600200" cy="2514600"/>
            </a:xfrm>
          </p:grpSpPr>
          <p:sp>
            <p:nvSpPr>
              <p:cNvPr id="48" name="Rectangle 47"/>
              <p:cNvSpPr/>
              <p:nvPr/>
            </p:nvSpPr>
            <p:spPr>
              <a:xfrm>
                <a:off x="6172200" y="3352800"/>
                <a:ext cx="1600200" cy="2514600"/>
              </a:xfrm>
              <a:prstGeom prst="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7239000" y="3505200"/>
                <a:ext cx="381000" cy="1219200"/>
              </a:xfrm>
              <a:prstGeom prst="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dirty="0" err="1" smtClean="0"/>
                  <a:t>Recievers</a:t>
                </a:r>
                <a:endParaRPr lang="en-US" dirty="0"/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7239000" y="4876800"/>
                <a:ext cx="381000" cy="838200"/>
              </a:xfrm>
              <a:prstGeom prst="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dirty="0" smtClean="0"/>
                  <a:t>Drivers</a:t>
                </a:r>
                <a:endParaRPr lang="en-US" dirty="0"/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6781800" y="3505200"/>
                <a:ext cx="381000" cy="1219200"/>
              </a:xfrm>
              <a:prstGeom prst="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dirty="0" smtClean="0"/>
                  <a:t>Registers</a:t>
                </a:r>
                <a:endParaRPr lang="en-US" dirty="0"/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6324600" y="3505200"/>
                <a:ext cx="381000" cy="1219200"/>
              </a:xfrm>
              <a:prstGeom prst="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r>
                  <a:rPr lang="en-US" dirty="0" smtClean="0"/>
                  <a:t>Write FIFO</a:t>
                </a:r>
                <a:endParaRPr lang="en-US" dirty="0"/>
              </a:p>
            </p:txBody>
          </p:sp>
        </p:grpSp>
        <p:cxnSp>
          <p:nvCxnSpPr>
            <p:cNvPr id="64" name="Straight Connector 63"/>
            <p:cNvCxnSpPr>
              <a:stCxn id="50" idx="3"/>
            </p:cNvCxnSpPr>
            <p:nvPr/>
          </p:nvCxnSpPr>
          <p:spPr>
            <a:xfrm>
              <a:off x="7848600" y="4038600"/>
              <a:ext cx="3810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7772400" y="5257800"/>
              <a:ext cx="4572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5400000">
              <a:off x="7620000" y="4648200"/>
              <a:ext cx="12192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>
              <a:stCxn id="53" idx="3"/>
            </p:cNvCxnSpPr>
            <p:nvPr/>
          </p:nvCxnSpPr>
          <p:spPr>
            <a:xfrm>
              <a:off x="6934200" y="4038600"/>
              <a:ext cx="762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>
              <a:stCxn id="52" idx="3"/>
              <a:endCxn id="50" idx="1"/>
            </p:cNvCxnSpPr>
            <p:nvPr/>
          </p:nvCxnSpPr>
          <p:spPr>
            <a:xfrm>
              <a:off x="7391400" y="4038600"/>
              <a:ext cx="762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/>
            <p:nvPr/>
          </p:nvCxnSpPr>
          <p:spPr>
            <a:xfrm>
              <a:off x="6096000" y="4038600"/>
              <a:ext cx="457200" cy="15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/>
            <p:nvPr/>
          </p:nvCxnSpPr>
          <p:spPr>
            <a:xfrm rot="10800000">
              <a:off x="6096000" y="5257800"/>
              <a:ext cx="1371600" cy="15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5400000">
              <a:off x="5486400" y="4648200"/>
              <a:ext cx="12192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 rot="10800000">
              <a:off x="5867400" y="5257800"/>
              <a:ext cx="22860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Rectangle 18"/>
          <p:cNvSpPr/>
          <p:nvPr/>
        </p:nvSpPr>
        <p:spPr>
          <a:xfrm>
            <a:off x="5943600" y="2971800"/>
            <a:ext cx="2971800" cy="1981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b="1" dirty="0" smtClean="0"/>
              <a:t>Banks</a:t>
            </a:r>
          </a:p>
          <a:p>
            <a:pPr marL="342900" indent="-342900">
              <a:buFontTx/>
              <a:buChar char="•"/>
            </a:pPr>
            <a:r>
              <a:rPr lang="en-US" sz="2000" dirty="0" smtClean="0"/>
              <a:t>Independent arrays</a:t>
            </a:r>
          </a:p>
          <a:p>
            <a:pPr marL="342900" indent="-342900">
              <a:buFontTx/>
              <a:buChar char="•"/>
            </a:pPr>
            <a:r>
              <a:rPr lang="en-US" sz="2000" dirty="0" smtClean="0"/>
              <a:t>Asynchronous: independent of memory bus speed</a:t>
            </a:r>
          </a:p>
          <a:p>
            <a:pPr marL="342900" indent="-342900">
              <a:buFontTx/>
              <a:buChar char="•"/>
            </a:pPr>
            <a:endParaRPr lang="en-US" sz="2400" dirty="0"/>
          </a:p>
        </p:txBody>
      </p:sp>
      <p:sp>
        <p:nvSpPr>
          <p:cNvPr id="55" name="Rectangle 54"/>
          <p:cNvSpPr/>
          <p:nvPr/>
        </p:nvSpPr>
        <p:spPr>
          <a:xfrm>
            <a:off x="1295400" y="2743200"/>
            <a:ext cx="4648200" cy="2286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b="1" dirty="0" smtClean="0"/>
              <a:t>I/O Circuitry</a:t>
            </a:r>
          </a:p>
          <a:p>
            <a:pPr marL="342900" indent="-342900">
              <a:buFontTx/>
              <a:buChar char="•"/>
            </a:pPr>
            <a:r>
              <a:rPr lang="en-US" sz="2000" dirty="0" smtClean="0"/>
              <a:t>Runs at bus speed</a:t>
            </a:r>
          </a:p>
          <a:p>
            <a:pPr marL="342900" indent="-342900">
              <a:buFontTx/>
              <a:buChar char="•"/>
            </a:pPr>
            <a:r>
              <a:rPr lang="en-US" sz="2000" dirty="0" smtClean="0"/>
              <a:t>Clock sync/distribution</a:t>
            </a:r>
          </a:p>
          <a:p>
            <a:pPr marL="342900" indent="-342900">
              <a:buFontTx/>
              <a:buChar char="•"/>
            </a:pPr>
            <a:r>
              <a:rPr lang="en-US" sz="2000" dirty="0" smtClean="0"/>
              <a:t>Bus drivers and receivers</a:t>
            </a:r>
          </a:p>
          <a:p>
            <a:pPr marL="342900" indent="-342900">
              <a:buFontTx/>
              <a:buChar char="•"/>
            </a:pPr>
            <a:r>
              <a:rPr lang="en-US" sz="2000" dirty="0" smtClean="0"/>
              <a:t>Buffering/</a:t>
            </a:r>
            <a:r>
              <a:rPr lang="en-US" sz="2000" dirty="0" err="1" smtClean="0"/>
              <a:t>queueing</a:t>
            </a:r>
            <a:endParaRPr lang="en-US" sz="2000" dirty="0" smtClean="0"/>
          </a:p>
          <a:p>
            <a:pPr marL="342900" indent="-342900">
              <a:buFontTx/>
              <a:buChar char="•"/>
            </a:pPr>
            <a:endParaRPr lang="en-US" sz="2400" dirty="0"/>
          </a:p>
        </p:txBody>
      </p:sp>
      <p:sp>
        <p:nvSpPr>
          <p:cNvPr id="57" name="Rectangle 56"/>
          <p:cNvSpPr/>
          <p:nvPr/>
        </p:nvSpPr>
        <p:spPr>
          <a:xfrm>
            <a:off x="3124200" y="3581400"/>
            <a:ext cx="5410200" cy="20574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b="1" dirty="0" smtClean="0"/>
              <a:t>On-Die Termination</a:t>
            </a:r>
          </a:p>
          <a:p>
            <a:pPr marL="342900" indent="-342900">
              <a:buFontTx/>
              <a:buChar char="•"/>
            </a:pPr>
            <a:r>
              <a:rPr lang="en-US" sz="2000" dirty="0" smtClean="0"/>
              <a:t>Required by bus electrical characteristics</a:t>
            </a:r>
            <a:br>
              <a:rPr lang="en-US" sz="2000" dirty="0" smtClean="0"/>
            </a:br>
            <a:r>
              <a:rPr lang="en-US" sz="2000" dirty="0" smtClean="0"/>
              <a:t>for reliable operation</a:t>
            </a:r>
            <a:endParaRPr lang="en-US" sz="2400" dirty="0" smtClean="0"/>
          </a:p>
          <a:p>
            <a:pPr marL="342900" indent="-342900">
              <a:buFontTx/>
              <a:buChar char="•"/>
            </a:pPr>
            <a:r>
              <a:rPr lang="en-US" sz="2000" dirty="0" smtClean="0"/>
              <a:t>Resistive element that dissipates power when bus is active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3" grpId="0" animBg="1"/>
      <p:bldP spid="34" grpId="0" animBg="1"/>
      <p:bldP spid="36" grpId="0" animBg="1"/>
      <p:bldP spid="47" grpId="0" animBg="1"/>
      <p:bldP spid="22" grpId="0" animBg="1"/>
      <p:bldP spid="22" grpId="1" animBg="1"/>
      <p:bldP spid="49" grpId="0" animBg="1"/>
      <p:bldP spid="19" grpId="0" animBg="1"/>
      <p:bldP spid="19" grpId="1" animBg="1"/>
      <p:bldP spid="55" grpId="0" animBg="1"/>
      <p:bldP spid="55" grpId="1" animBg="1"/>
      <p:bldP spid="57" grpId="0" animBg="1"/>
      <p:bldP spid="57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Effect of Frequency Scaling on Power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Reduced memory bus frequency:</a:t>
            </a:r>
          </a:p>
          <a:p>
            <a:r>
              <a:rPr lang="en-US" sz="2600" dirty="0" smtClean="0">
                <a:solidFill>
                  <a:srgbClr val="FF0000"/>
                </a:solidFill>
              </a:rPr>
              <a:t>Does not affect bank power</a:t>
            </a:r>
            <a:r>
              <a:rPr lang="en-US" sz="2600" dirty="0" smtClean="0"/>
              <a:t>:</a:t>
            </a:r>
          </a:p>
          <a:p>
            <a:pPr lvl="1"/>
            <a:r>
              <a:rPr lang="en-US" sz="2600" dirty="0"/>
              <a:t>C</a:t>
            </a:r>
            <a:r>
              <a:rPr lang="en-US" sz="2600" dirty="0" smtClean="0"/>
              <a:t>onstant energy per operation</a:t>
            </a:r>
          </a:p>
          <a:p>
            <a:pPr lvl="1"/>
            <a:r>
              <a:rPr lang="en-US" sz="2600" dirty="0"/>
              <a:t>D</a:t>
            </a:r>
            <a:r>
              <a:rPr lang="en-US" sz="2600" dirty="0" smtClean="0"/>
              <a:t>epends only on utilized memory bandwidth</a:t>
            </a:r>
            <a:endParaRPr lang="en-US" sz="2400" dirty="0" smtClean="0"/>
          </a:p>
          <a:p>
            <a:r>
              <a:rPr lang="en-US" sz="2600" dirty="0" smtClean="0">
                <a:solidFill>
                  <a:srgbClr val="FF0000"/>
                </a:solidFill>
              </a:rPr>
              <a:t>Decreases I/O power</a:t>
            </a:r>
            <a:r>
              <a:rPr lang="en-US" sz="2600" dirty="0" smtClean="0"/>
              <a:t>:</a:t>
            </a:r>
          </a:p>
          <a:p>
            <a:pPr lvl="1"/>
            <a:r>
              <a:rPr lang="en-US" sz="2600" dirty="0"/>
              <a:t>D</a:t>
            </a:r>
            <a:r>
              <a:rPr lang="en-US" sz="2600" dirty="0" smtClean="0"/>
              <a:t>ynamic power in bus interface and clock circuitry</a:t>
            </a:r>
            <a:br>
              <a:rPr lang="en-US" sz="2600" dirty="0" smtClean="0"/>
            </a:br>
            <a:r>
              <a:rPr lang="en-US" sz="2600" dirty="0" smtClean="0"/>
              <a:t>reduces due to less frequent switching</a:t>
            </a:r>
            <a:endParaRPr lang="en-US" sz="2400" dirty="0" smtClean="0"/>
          </a:p>
          <a:p>
            <a:r>
              <a:rPr lang="en-US" sz="2600" dirty="0" smtClean="0">
                <a:solidFill>
                  <a:srgbClr val="FF0000"/>
                </a:solidFill>
              </a:rPr>
              <a:t>Increases termination power</a:t>
            </a:r>
            <a:r>
              <a:rPr lang="en-US" sz="2600" dirty="0" smtClean="0"/>
              <a:t>:</a:t>
            </a:r>
          </a:p>
          <a:p>
            <a:pPr lvl="1"/>
            <a:r>
              <a:rPr lang="en-US" sz="2600" dirty="0" smtClean="0"/>
              <a:t>Same data takes longer to transfer</a:t>
            </a:r>
          </a:p>
          <a:p>
            <a:pPr lvl="1"/>
            <a:r>
              <a:rPr lang="en-US" sz="2600" dirty="0" smtClean="0">
                <a:sym typeface="Wingdings" pitchFamily="2" charset="2"/>
              </a:rPr>
              <a:t>Hence, bus utilization increases</a:t>
            </a:r>
          </a:p>
          <a:p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Tradeoff between I/O and termination results in a net power reduction at lower frequencies</a:t>
            </a:r>
          </a:p>
          <a:p>
            <a:pPr>
              <a:buNone/>
            </a:pPr>
            <a:endParaRPr lang="en-US" b="1" dirty="0" smtClean="0"/>
          </a:p>
          <a:p>
            <a:endParaRPr lang="en-US" b="1" dirty="0" smtClean="0"/>
          </a:p>
          <a:p>
            <a:pPr lvl="1"/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12</a:t>
            </a:fld>
            <a:endParaRPr lang="en-US" alt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Effects of Voltage Scaling on Power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08720"/>
            <a:ext cx="8610600" cy="1224880"/>
          </a:xfrm>
        </p:spPr>
        <p:txBody>
          <a:bodyPr/>
          <a:lstStyle/>
          <a:p>
            <a:r>
              <a:rPr lang="en-US" dirty="0" smtClean="0"/>
              <a:t>Voltage scaling further reduces power because all parts of memory devices will draw </a:t>
            </a:r>
            <a:r>
              <a:rPr lang="en-US" dirty="0" smtClean="0">
                <a:solidFill>
                  <a:srgbClr val="0000FF"/>
                </a:solidFill>
              </a:rPr>
              <a:t>less current (at less voltage)</a:t>
            </a:r>
          </a:p>
          <a:p>
            <a:r>
              <a:rPr lang="en-US" dirty="0" smtClean="0"/>
              <a:t>Voltage reduction is possible because stable operation requires </a:t>
            </a:r>
            <a:r>
              <a:rPr lang="en-US" dirty="0" smtClean="0">
                <a:solidFill>
                  <a:srgbClr val="0000FF"/>
                </a:solidFill>
              </a:rPr>
              <a:t>lower voltage at lower frequency</a:t>
            </a:r>
            <a:r>
              <a:rPr lang="en-US" dirty="0" smtClean="0"/>
              <a:t>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13</a:t>
            </a:fld>
            <a:endParaRPr lang="en-US" altLang="en-US"/>
          </a:p>
        </p:txBody>
      </p:sp>
      <p:graphicFrame>
        <p:nvGraphicFramePr>
          <p:cNvPr id="6" name="Chart 5"/>
          <p:cNvGraphicFramePr/>
          <p:nvPr/>
        </p:nvGraphicFramePr>
        <p:xfrm>
          <a:off x="152400" y="2743200"/>
          <a:ext cx="7315200" cy="350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73027547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Motivation</a:t>
            </a:r>
          </a:p>
          <a:p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Background and Characterization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DRAM Operation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DRAM Power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Frequency and Voltage Scaling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Performance Effects of Frequency Scaling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Frequency Control Algorithm</a:t>
            </a:r>
          </a:p>
          <a:p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Evaluation and Conclusions</a:t>
            </a:r>
          </a:p>
          <a:p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14</a:t>
            </a:fld>
            <a:endParaRPr lang="en-US" alt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 smtClean="0"/>
              <a:t>How Much Memory Bandwidth is Needed?</a:t>
            </a:r>
            <a:endParaRPr lang="en-US" sz="3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15</a:t>
            </a:fld>
            <a:endParaRPr lang="en-US" alt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228600" y="908050"/>
          <a:ext cx="8610600" cy="5340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3581400" y="4714875"/>
            <a:ext cx="4191000" cy="1447800"/>
          </a:xfrm>
          <a:prstGeom prst="rect">
            <a:avLst/>
          </a:prstGeom>
          <a:solidFill>
            <a:srgbClr val="C00000">
              <a:alpha val="25098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 smtClean="0"/>
              <a:t>Performance Impact of Static Frequency Scaling</a:t>
            </a:r>
            <a:endParaRPr lang="en-US" sz="3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16</a:t>
            </a:fld>
            <a:endParaRPr lang="en-US" alt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228600" y="908720"/>
            <a:ext cx="8610600" cy="920080"/>
          </a:xfrm>
        </p:spPr>
        <p:txBody>
          <a:bodyPr/>
          <a:lstStyle/>
          <a:p>
            <a:r>
              <a:rPr lang="en-US" dirty="0" smtClean="0"/>
              <a:t>Performance impact is proportional to bandwidth demand</a:t>
            </a:r>
          </a:p>
          <a:p>
            <a:r>
              <a:rPr lang="en-US" dirty="0" smtClean="0"/>
              <a:t>Many workloads tolerate lower frequency with minimal performance drop</a:t>
            </a:r>
            <a:endParaRPr lang="en-US" dirty="0"/>
          </a:p>
        </p:txBody>
      </p:sp>
      <p:graphicFrame>
        <p:nvGraphicFramePr>
          <p:cNvPr id="10" name="Chart 9"/>
          <p:cNvGraphicFramePr/>
          <p:nvPr/>
        </p:nvGraphicFramePr>
        <p:xfrm>
          <a:off x="914400" y="2047875"/>
          <a:ext cx="6867525" cy="43529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" name="Chart 11"/>
          <p:cNvGraphicFramePr/>
          <p:nvPr>
            <p:extLst>
              <p:ext uri="{D42A27DB-BD31-4B8C-83A1-F6EECF244321}">
                <p14:modId xmlns:p14="http://schemas.microsoft.com/office/powerpoint/2010/main" val="2471368713"/>
              </p:ext>
            </p:extLst>
          </p:nvPr>
        </p:nvGraphicFramePr>
        <p:xfrm>
          <a:off x="914400" y="2057400"/>
          <a:ext cx="6867525" cy="43529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1" name="Rectangle 10"/>
          <p:cNvSpPr/>
          <p:nvPr/>
        </p:nvSpPr>
        <p:spPr>
          <a:xfrm>
            <a:off x="1371600" y="2514600"/>
            <a:ext cx="304800" cy="2819400"/>
          </a:xfrm>
          <a:prstGeom prst="rect">
            <a:avLst/>
          </a:prstGeom>
          <a:solidFill>
            <a:srgbClr val="FF0000">
              <a:alpha val="25098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grpSp>
        <p:nvGrpSpPr>
          <p:cNvPr id="43" name="Group 42"/>
          <p:cNvGrpSpPr/>
          <p:nvPr/>
        </p:nvGrpSpPr>
        <p:grpSpPr>
          <a:xfrm>
            <a:off x="1835430" y="2257425"/>
            <a:ext cx="1974570" cy="464582"/>
            <a:chOff x="1524000" y="2038350"/>
            <a:chExt cx="1974570" cy="464582"/>
          </a:xfrm>
        </p:grpSpPr>
        <p:grpSp>
          <p:nvGrpSpPr>
            <p:cNvPr id="15" name="Group 14"/>
            <p:cNvGrpSpPr/>
            <p:nvPr/>
          </p:nvGrpSpPr>
          <p:grpSpPr>
            <a:xfrm>
              <a:off x="1524000" y="2039144"/>
              <a:ext cx="348172" cy="463788"/>
              <a:chOff x="1524000" y="2039144"/>
              <a:chExt cx="348172" cy="463788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1524000" y="2133600"/>
                <a:ext cx="3481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::</a:t>
                </a:r>
                <a:endParaRPr lang="en-US" dirty="0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1524000" y="2039144"/>
                <a:ext cx="3481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::</a:t>
                </a:r>
                <a:endParaRPr lang="en-US" dirty="0"/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1765300" y="2038350"/>
              <a:ext cx="348172" cy="463788"/>
              <a:chOff x="1524000" y="2039144"/>
              <a:chExt cx="348172" cy="463788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1524000" y="2133600"/>
                <a:ext cx="3481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::</a:t>
                </a:r>
                <a:endParaRPr lang="en-US" dirty="0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1524000" y="2039144"/>
                <a:ext cx="3481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::</a:t>
                </a:r>
                <a:endParaRPr lang="en-US" dirty="0"/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2044700" y="2039144"/>
              <a:ext cx="348172" cy="463788"/>
              <a:chOff x="1524000" y="2039144"/>
              <a:chExt cx="348172" cy="463788"/>
            </a:xfrm>
          </p:grpSpPr>
          <p:sp>
            <p:nvSpPr>
              <p:cNvPr id="26" name="TextBox 25"/>
              <p:cNvSpPr txBox="1"/>
              <p:nvPr/>
            </p:nvSpPr>
            <p:spPr>
              <a:xfrm>
                <a:off x="1524000" y="2133600"/>
                <a:ext cx="3481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::</a:t>
                </a:r>
                <a:endParaRPr lang="en-US" dirty="0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1524000" y="2039144"/>
                <a:ext cx="3481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::</a:t>
                </a:r>
                <a:endParaRPr lang="en-US" dirty="0"/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2286000" y="2038350"/>
              <a:ext cx="348172" cy="463788"/>
              <a:chOff x="1524000" y="2039144"/>
              <a:chExt cx="348172" cy="463788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1524000" y="2133600"/>
                <a:ext cx="3481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::</a:t>
                </a:r>
                <a:endParaRPr lang="en-US" dirty="0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1524000" y="2039144"/>
                <a:ext cx="3481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::</a:t>
                </a:r>
                <a:endParaRPr lang="en-US" dirty="0"/>
              </a:p>
            </p:txBody>
          </p:sp>
        </p:grpSp>
        <p:grpSp>
          <p:nvGrpSpPr>
            <p:cNvPr id="31" name="Group 30"/>
            <p:cNvGrpSpPr/>
            <p:nvPr/>
          </p:nvGrpSpPr>
          <p:grpSpPr>
            <a:xfrm>
              <a:off x="2530475" y="2039144"/>
              <a:ext cx="348172" cy="463788"/>
              <a:chOff x="1524000" y="2039144"/>
              <a:chExt cx="348172" cy="463788"/>
            </a:xfrm>
          </p:grpSpPr>
          <p:sp>
            <p:nvSpPr>
              <p:cNvPr id="32" name="TextBox 31"/>
              <p:cNvSpPr txBox="1"/>
              <p:nvPr/>
            </p:nvSpPr>
            <p:spPr>
              <a:xfrm>
                <a:off x="1524000" y="2133600"/>
                <a:ext cx="3481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::</a:t>
                </a:r>
                <a:endParaRPr lang="en-US" dirty="0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1524000" y="2039144"/>
                <a:ext cx="3481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::</a:t>
                </a:r>
                <a:endParaRPr lang="en-US" dirty="0"/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2771775" y="2038350"/>
              <a:ext cx="266420" cy="463788"/>
              <a:chOff x="1524000" y="2039144"/>
              <a:chExt cx="266420" cy="463788"/>
            </a:xfrm>
          </p:grpSpPr>
          <p:sp>
            <p:nvSpPr>
              <p:cNvPr id="35" name="TextBox 34"/>
              <p:cNvSpPr txBox="1"/>
              <p:nvPr/>
            </p:nvSpPr>
            <p:spPr>
              <a:xfrm>
                <a:off x="1524000" y="2133600"/>
                <a:ext cx="2664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:</a:t>
                </a:r>
                <a:endParaRPr lang="en-US" dirty="0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1524000" y="2039144"/>
                <a:ext cx="2664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:</a:t>
                </a:r>
                <a:endParaRPr lang="en-US" dirty="0"/>
              </a:p>
            </p:txBody>
          </p:sp>
        </p:grpSp>
        <p:grpSp>
          <p:nvGrpSpPr>
            <p:cNvPr id="37" name="Group 36"/>
            <p:cNvGrpSpPr/>
            <p:nvPr/>
          </p:nvGrpSpPr>
          <p:grpSpPr>
            <a:xfrm>
              <a:off x="3003550" y="2038350"/>
              <a:ext cx="266420" cy="463788"/>
              <a:chOff x="1479550" y="2039144"/>
              <a:chExt cx="266420" cy="463788"/>
            </a:xfrm>
          </p:grpSpPr>
          <p:sp>
            <p:nvSpPr>
              <p:cNvPr id="38" name="TextBox 37"/>
              <p:cNvSpPr txBox="1"/>
              <p:nvPr/>
            </p:nvSpPr>
            <p:spPr>
              <a:xfrm>
                <a:off x="1479550" y="2133600"/>
                <a:ext cx="2664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:</a:t>
                </a:r>
                <a:endParaRPr lang="en-US" dirty="0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1479550" y="2039144"/>
                <a:ext cx="2664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:</a:t>
                </a:r>
                <a:endParaRPr lang="en-US" dirty="0"/>
              </a:p>
            </p:txBody>
          </p:sp>
        </p:grpSp>
        <p:grpSp>
          <p:nvGrpSpPr>
            <p:cNvPr id="40" name="Group 39"/>
            <p:cNvGrpSpPr/>
            <p:nvPr/>
          </p:nvGrpSpPr>
          <p:grpSpPr>
            <a:xfrm>
              <a:off x="3232150" y="2038350"/>
              <a:ext cx="266420" cy="463788"/>
              <a:chOff x="1447800" y="2039144"/>
              <a:chExt cx="266420" cy="463788"/>
            </a:xfrm>
          </p:grpSpPr>
          <p:sp>
            <p:nvSpPr>
              <p:cNvPr id="41" name="TextBox 40"/>
              <p:cNvSpPr txBox="1"/>
              <p:nvPr/>
            </p:nvSpPr>
            <p:spPr>
              <a:xfrm>
                <a:off x="1447800" y="2133600"/>
                <a:ext cx="2664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:</a:t>
                </a:r>
                <a:endParaRPr lang="en-US" dirty="0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1447800" y="2039144"/>
                <a:ext cx="2664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:</a:t>
                </a:r>
                <a:endParaRPr lang="en-US" dirty="0"/>
              </a:p>
            </p:txBody>
          </p:sp>
        </p:grpSp>
      </p:grp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Graphic spid="10" grpId="0">
        <p:bldAsOne/>
      </p:bldGraphic>
      <p:bldGraphic spid="10" grpId="1">
        <p:bldAsOne/>
      </p:bldGraphic>
      <p:bldGraphic spid="12" grpId="0">
        <p:bldAsOne/>
      </p:bldGraphic>
      <p:bldP spid="11" grpId="0" animBg="1"/>
      <p:bldP spid="11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Motivation</a:t>
            </a:r>
          </a:p>
          <a:p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Background and Characterization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DRAM Operation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DRAM Power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Frequency and Voltage Scaling</a:t>
            </a:r>
          </a:p>
          <a:p>
            <a:pPr lvl="1"/>
            <a:endParaRPr lang="en-US" dirty="0" smtClean="0"/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Performance Effects of Frequency Scaling</a:t>
            </a:r>
          </a:p>
          <a:p>
            <a:endParaRPr lang="en-US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dirty="0" smtClean="0"/>
              <a:t>Frequency Control Algorithm</a:t>
            </a:r>
          </a:p>
          <a:p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Evaluation and Conclusions</a:t>
            </a:r>
          </a:p>
          <a:p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3437234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Latency Under Load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08720"/>
            <a:ext cx="8610600" cy="2367880"/>
          </a:xfrm>
        </p:spPr>
        <p:txBody>
          <a:bodyPr/>
          <a:lstStyle/>
          <a:p>
            <a:r>
              <a:rPr lang="en-US" dirty="0" smtClean="0"/>
              <a:t>At </a:t>
            </a:r>
            <a:r>
              <a:rPr lang="en-US" dirty="0" smtClean="0">
                <a:solidFill>
                  <a:srgbClr val="0000FF"/>
                </a:solidFill>
              </a:rPr>
              <a:t>low load</a:t>
            </a:r>
            <a:r>
              <a:rPr lang="en-US" dirty="0" smtClean="0"/>
              <a:t>, most time is in array access and bus transfer</a:t>
            </a:r>
          </a:p>
          <a:p>
            <a:pPr lvl="1">
              <a:buNone/>
            </a:pPr>
            <a:r>
              <a:rPr lang="en-US" dirty="0" smtClean="0">
                <a:sym typeface="Wingdings" pitchFamily="2" charset="2"/>
              </a:rPr>
              <a:t>	 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small constant offset </a:t>
            </a:r>
            <a:r>
              <a:rPr lang="en-US" dirty="0" smtClean="0">
                <a:sym typeface="Wingdings" pitchFamily="2" charset="2"/>
              </a:rPr>
              <a:t>between bus-frequency latency curves</a:t>
            </a:r>
            <a:endParaRPr lang="en-US" dirty="0" smtClean="0"/>
          </a:p>
          <a:p>
            <a:r>
              <a:rPr lang="en-US" dirty="0" smtClean="0"/>
              <a:t>As </a:t>
            </a:r>
            <a:r>
              <a:rPr lang="en-US" dirty="0" smtClean="0">
                <a:solidFill>
                  <a:srgbClr val="0000FF"/>
                </a:solidFill>
              </a:rPr>
              <a:t>load increases</a:t>
            </a:r>
            <a:r>
              <a:rPr lang="en-US" dirty="0" smtClean="0"/>
              <a:t>, </a:t>
            </a:r>
            <a:r>
              <a:rPr lang="en-US" dirty="0" err="1" smtClean="0"/>
              <a:t>queueing</a:t>
            </a:r>
            <a:r>
              <a:rPr lang="en-US" dirty="0" smtClean="0"/>
              <a:t> delay begins to dominate</a:t>
            </a:r>
          </a:p>
          <a:p>
            <a:pPr lvl="1">
              <a:buNone/>
            </a:pPr>
            <a:r>
              <a:rPr lang="en-US" dirty="0" smtClean="0"/>
              <a:t>	</a:t>
            </a:r>
            <a:r>
              <a:rPr lang="en-US" dirty="0" smtClean="0">
                <a:sym typeface="Wingdings" pitchFamily="2" charset="2"/>
              </a:rPr>
              <a:t> bus frequency 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significantly affects latency</a:t>
            </a: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18</a:t>
            </a:fld>
            <a:endParaRPr lang="en-US" altLang="en-US"/>
          </a:p>
        </p:txBody>
      </p:sp>
      <p:graphicFrame>
        <p:nvGraphicFramePr>
          <p:cNvPr id="5" name="Content Placeholder 6"/>
          <p:cNvGraphicFramePr>
            <a:graphicFrameLocks/>
          </p:cNvGraphicFramePr>
          <p:nvPr/>
        </p:nvGraphicFramePr>
        <p:xfrm>
          <a:off x="457200" y="2590800"/>
          <a:ext cx="8229600" cy="3733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Rectangle 5"/>
          <p:cNvSpPr/>
          <p:nvPr/>
        </p:nvSpPr>
        <p:spPr>
          <a:xfrm>
            <a:off x="1676400" y="4724400"/>
            <a:ext cx="1905000" cy="457200"/>
          </a:xfrm>
          <a:prstGeom prst="rect">
            <a:avLst/>
          </a:prstGeom>
          <a:solidFill>
            <a:srgbClr val="FF0000">
              <a:alpha val="50196"/>
            </a:srgbClr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1051500">
            <a:off x="5043299" y="3362550"/>
            <a:ext cx="240938" cy="1143000"/>
          </a:xfrm>
          <a:prstGeom prst="rect">
            <a:avLst/>
          </a:prstGeom>
          <a:solidFill>
            <a:srgbClr val="FF0000">
              <a:alpha val="50196"/>
            </a:srgbClr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1257175">
            <a:off x="6063810" y="3510453"/>
            <a:ext cx="240732" cy="1143000"/>
          </a:xfrm>
          <a:prstGeom prst="rect">
            <a:avLst/>
          </a:prstGeom>
          <a:solidFill>
            <a:srgbClr val="FF0000">
              <a:alpha val="50196"/>
            </a:srgbClr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 rot="1245138">
            <a:off x="7295841" y="3459421"/>
            <a:ext cx="190396" cy="1143000"/>
          </a:xfrm>
          <a:prstGeom prst="rect">
            <a:avLst/>
          </a:prstGeom>
          <a:solidFill>
            <a:srgbClr val="FF0000">
              <a:alpha val="50196"/>
            </a:srgbClr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 rot="16200000" flipH="1">
            <a:off x="4983480" y="4457700"/>
            <a:ext cx="312420" cy="20574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16200000" flipH="1">
            <a:off x="5966460" y="4549140"/>
            <a:ext cx="312420" cy="20574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8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Control Algorithm: Demand-Based Switching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4343400"/>
            <a:ext cx="5638800" cy="19812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After each epoch of length </a:t>
            </a:r>
            <a:r>
              <a:rPr lang="en-US" dirty="0" err="1" smtClean="0"/>
              <a:t>T</a:t>
            </a:r>
            <a:r>
              <a:rPr lang="en-US" baseline="-25000" dirty="0" err="1" smtClean="0"/>
              <a:t>epoch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dirty="0" smtClean="0"/>
              <a:t>	Measure per-channel bandwidth BW</a:t>
            </a:r>
          </a:p>
          <a:p>
            <a:pPr>
              <a:buNone/>
            </a:pPr>
            <a:r>
              <a:rPr lang="en-US" dirty="0" smtClean="0"/>
              <a:t>	if 	   BW &lt; T</a:t>
            </a:r>
            <a:r>
              <a:rPr lang="en-US" baseline="-25000" dirty="0" smtClean="0"/>
              <a:t>800	</a:t>
            </a:r>
            <a:r>
              <a:rPr lang="en-US" dirty="0" smtClean="0"/>
              <a:t>: switch to   800MHz</a:t>
            </a:r>
          </a:p>
          <a:p>
            <a:pPr>
              <a:buNone/>
            </a:pPr>
            <a:r>
              <a:rPr lang="en-US" dirty="0" smtClean="0"/>
              <a:t>	else if BW &lt; T</a:t>
            </a:r>
            <a:r>
              <a:rPr lang="en-US" baseline="-25000" dirty="0" smtClean="0"/>
              <a:t>1066	</a:t>
            </a:r>
            <a:r>
              <a:rPr lang="en-US" dirty="0" smtClean="0"/>
              <a:t>: switch to 1066MHz</a:t>
            </a:r>
          </a:p>
          <a:p>
            <a:pPr>
              <a:buNone/>
            </a:pPr>
            <a:r>
              <a:rPr lang="en-US" dirty="0" smtClean="0"/>
              <a:t>	else			: switch to 1333MHz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19</a:t>
            </a:fld>
            <a:endParaRPr lang="en-US" altLang="en-US"/>
          </a:p>
        </p:txBody>
      </p:sp>
      <p:graphicFrame>
        <p:nvGraphicFramePr>
          <p:cNvPr id="5" name="Content Placeholder 6"/>
          <p:cNvGraphicFramePr>
            <a:graphicFrameLocks/>
          </p:cNvGraphicFramePr>
          <p:nvPr/>
        </p:nvGraphicFramePr>
        <p:xfrm>
          <a:off x="533400" y="863600"/>
          <a:ext cx="8229600" cy="342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51" name="Group 50"/>
          <p:cNvGrpSpPr/>
          <p:nvPr/>
        </p:nvGrpSpPr>
        <p:grpSpPr>
          <a:xfrm>
            <a:off x="5334000" y="3241040"/>
            <a:ext cx="705642" cy="720150"/>
            <a:chOff x="3429000" y="3520440"/>
            <a:chExt cx="705642" cy="720150"/>
          </a:xfrm>
        </p:grpSpPr>
        <p:cxnSp>
          <p:nvCxnSpPr>
            <p:cNvPr id="36" name="Straight Arrow Connector 35"/>
            <p:cNvCxnSpPr/>
            <p:nvPr/>
          </p:nvCxnSpPr>
          <p:spPr>
            <a:xfrm rot="16200000" flipV="1">
              <a:off x="3383280" y="3642360"/>
              <a:ext cx="411480" cy="167640"/>
            </a:xfrm>
            <a:prstGeom prst="straightConnector1">
              <a:avLst/>
            </a:prstGeom>
            <a:ln w="38100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3429000" y="3840480"/>
              <a:ext cx="70564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00FF"/>
                  </a:solidFill>
                </a:rPr>
                <a:t>T</a:t>
              </a:r>
              <a:r>
                <a:rPr lang="en-US" sz="2000" baseline="-25000" dirty="0" smtClean="0">
                  <a:solidFill>
                    <a:srgbClr val="0000FF"/>
                  </a:solidFill>
                </a:rPr>
                <a:t>1066</a:t>
              </a:r>
              <a:endParaRPr lang="en-US" sz="2000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3886200" y="3294380"/>
            <a:ext cx="612668" cy="735390"/>
            <a:chOff x="2438400" y="3497580"/>
            <a:chExt cx="612668" cy="735390"/>
          </a:xfrm>
        </p:grpSpPr>
        <p:cxnSp>
          <p:nvCxnSpPr>
            <p:cNvPr id="34" name="Straight Arrow Connector 33"/>
            <p:cNvCxnSpPr/>
            <p:nvPr/>
          </p:nvCxnSpPr>
          <p:spPr>
            <a:xfrm rot="16200000" flipV="1">
              <a:off x="2468880" y="3665220"/>
              <a:ext cx="441960" cy="106680"/>
            </a:xfrm>
            <a:prstGeom prst="straightConnector1">
              <a:avLst/>
            </a:prstGeom>
            <a:ln w="38100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2438400" y="3832860"/>
              <a:ext cx="6126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rgbClr val="0000FF"/>
                  </a:solidFill>
                </a:rPr>
                <a:t>T</a:t>
              </a:r>
              <a:r>
                <a:rPr lang="en-US" sz="2000" baseline="-25000" dirty="0" smtClean="0">
                  <a:solidFill>
                    <a:srgbClr val="0000FF"/>
                  </a:solidFill>
                </a:rPr>
                <a:t>800</a:t>
              </a:r>
              <a:endParaRPr lang="en-US" sz="2000" dirty="0">
                <a:solidFill>
                  <a:srgbClr val="0000FF"/>
                </a:solidFill>
              </a:endParaRPr>
            </a:p>
          </p:txBody>
        </p:sp>
      </p:grpSp>
      <p:sp>
        <p:nvSpPr>
          <p:cNvPr id="53" name="Rectangle 52"/>
          <p:cNvSpPr/>
          <p:nvPr/>
        </p:nvSpPr>
        <p:spPr>
          <a:xfrm rot="21407136">
            <a:off x="1828401" y="2983014"/>
            <a:ext cx="2216427" cy="159997"/>
          </a:xfrm>
          <a:prstGeom prst="rect">
            <a:avLst/>
          </a:prstGeom>
          <a:solidFill>
            <a:srgbClr val="FF0000">
              <a:alpha val="50196"/>
            </a:srgbClr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 rot="21338263">
            <a:off x="4057997" y="2995330"/>
            <a:ext cx="1296058" cy="135366"/>
          </a:xfrm>
          <a:prstGeom prst="rect">
            <a:avLst/>
          </a:prstGeom>
          <a:solidFill>
            <a:srgbClr val="FF0000">
              <a:alpha val="50196"/>
            </a:srgbClr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 rot="21308046">
            <a:off x="5389930" y="2999076"/>
            <a:ext cx="1296058" cy="135366"/>
          </a:xfrm>
          <a:prstGeom prst="rect">
            <a:avLst/>
          </a:prstGeom>
          <a:solidFill>
            <a:srgbClr val="FF0000">
              <a:alpha val="50196"/>
            </a:srgbClr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 rot="19882694">
            <a:off x="6651278" y="2776502"/>
            <a:ext cx="765447" cy="127539"/>
          </a:xfrm>
          <a:prstGeom prst="rect">
            <a:avLst/>
          </a:prstGeom>
          <a:solidFill>
            <a:srgbClr val="FF0000">
              <a:alpha val="50196"/>
            </a:srgbClr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 rot="17780801">
            <a:off x="7123720" y="2243100"/>
            <a:ext cx="765447" cy="127539"/>
          </a:xfrm>
          <a:prstGeom prst="rect">
            <a:avLst/>
          </a:prstGeom>
          <a:solidFill>
            <a:srgbClr val="FF0000">
              <a:alpha val="50196"/>
            </a:srgbClr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4" grpId="0" animBg="1"/>
      <p:bldP spid="55" grpId="0" animBg="1"/>
      <p:bldP spid="56" grpId="0" animBg="1"/>
      <p:bldP spid="5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Power is Significant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10600" cy="221548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Power consumption</a:t>
            </a:r>
            <a:r>
              <a:rPr lang="en-US" dirty="0" smtClean="0"/>
              <a:t> is a primary concern in modern servers</a:t>
            </a:r>
          </a:p>
          <a:p>
            <a:r>
              <a:rPr lang="en-US" dirty="0" smtClean="0"/>
              <a:t>Many works: </a:t>
            </a:r>
            <a:r>
              <a:rPr lang="en-US" dirty="0" smtClean="0">
                <a:solidFill>
                  <a:srgbClr val="0000FF"/>
                </a:solidFill>
              </a:rPr>
              <a:t>CPU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00FF"/>
                </a:solidFill>
              </a:rPr>
              <a:t>whole-system</a:t>
            </a:r>
            <a:r>
              <a:rPr lang="en-US" dirty="0" smtClean="0"/>
              <a:t> or </a:t>
            </a:r>
            <a:r>
              <a:rPr lang="en-US" dirty="0" smtClean="0">
                <a:solidFill>
                  <a:srgbClr val="0000FF"/>
                </a:solidFill>
              </a:rPr>
              <a:t>cluster-level</a:t>
            </a:r>
            <a:r>
              <a:rPr lang="en-US" dirty="0" smtClean="0"/>
              <a:t> approach</a:t>
            </a:r>
          </a:p>
          <a:p>
            <a:r>
              <a:rPr lang="en-US" dirty="0" smtClean="0"/>
              <a:t>But </a:t>
            </a:r>
            <a:r>
              <a:rPr lang="en-US" dirty="0" smtClean="0">
                <a:solidFill>
                  <a:srgbClr val="0000FF"/>
                </a:solidFill>
              </a:rPr>
              <a:t>memory power</a:t>
            </a:r>
            <a:r>
              <a:rPr lang="en-US" dirty="0" smtClean="0"/>
              <a:t> is largely unaddressed</a:t>
            </a:r>
          </a:p>
          <a:p>
            <a:r>
              <a:rPr lang="en-US" dirty="0" smtClean="0"/>
              <a:t>Our server system</a:t>
            </a:r>
            <a:r>
              <a:rPr lang="en-US" sz="2000" dirty="0" smtClean="0"/>
              <a:t>*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FF0000"/>
                </a:solidFill>
              </a:rPr>
              <a:t>memory</a:t>
            </a:r>
            <a:r>
              <a:rPr lang="en-US" dirty="0" smtClean="0"/>
              <a:t> is 19% of system power (</a:t>
            </a:r>
            <a:r>
              <a:rPr lang="en-US" dirty="0" err="1" smtClean="0"/>
              <a:t>avg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Some work notes up to 40% of total system power</a:t>
            </a:r>
          </a:p>
          <a:p>
            <a:r>
              <a:rPr lang="en-US" b="1" dirty="0" smtClean="0"/>
              <a:t>Goal:</a:t>
            </a:r>
            <a:r>
              <a:rPr lang="en-US" dirty="0" smtClean="0"/>
              <a:t> Can we reduce this figure?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2</a:t>
            </a:fld>
            <a:endParaRPr lang="en-US" altLang="en-US"/>
          </a:p>
        </p:txBody>
      </p:sp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3951689040"/>
              </p:ext>
            </p:extLst>
          </p:nvPr>
        </p:nvGraphicFramePr>
        <p:xfrm>
          <a:off x="152400" y="2895600"/>
          <a:ext cx="8839200" cy="3390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57200" y="6324600"/>
            <a:ext cx="754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*Dual 4-core Intel Xeon</a:t>
            </a:r>
            <a:r>
              <a:rPr lang="en-US" sz="1400" baseline="30000" dirty="0" smtClean="0"/>
              <a:t>®</a:t>
            </a:r>
            <a:r>
              <a:rPr lang="en-US" sz="1400" dirty="0" smtClean="0"/>
              <a:t>, 48GB DDR3 (12 DIMMs), SPEC CPU2006, all cores active. Measured AC power, analytically modeled memory power.</a:t>
            </a:r>
            <a:endParaRPr lang="en-US" sz="1400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V/F Switching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10600" cy="5339680"/>
          </a:xfrm>
        </p:spPr>
        <p:txBody>
          <a:bodyPr/>
          <a:lstStyle/>
          <a:p>
            <a:r>
              <a:rPr lang="en-US" b="1" dirty="0" smtClean="0"/>
              <a:t>Halt Memory Operations</a:t>
            </a:r>
          </a:p>
          <a:p>
            <a:pPr lvl="1"/>
            <a:r>
              <a:rPr lang="en-US" dirty="0" smtClean="0"/>
              <a:t>Pause requests</a:t>
            </a:r>
          </a:p>
          <a:p>
            <a:pPr lvl="1"/>
            <a:r>
              <a:rPr lang="en-US" dirty="0" smtClean="0"/>
              <a:t>Put DRAM in Self-Refresh</a:t>
            </a:r>
          </a:p>
          <a:p>
            <a:pPr lvl="1"/>
            <a:r>
              <a:rPr lang="en-US" dirty="0" smtClean="0"/>
              <a:t>Stop the DIMM clock</a:t>
            </a:r>
          </a:p>
          <a:p>
            <a:r>
              <a:rPr lang="en-US" b="1" dirty="0" smtClean="0"/>
              <a:t>Transition Voltage/Frequency</a:t>
            </a:r>
          </a:p>
          <a:p>
            <a:pPr lvl="1"/>
            <a:r>
              <a:rPr lang="en-US" dirty="0" smtClean="0"/>
              <a:t>Begin voltage ramp</a:t>
            </a:r>
          </a:p>
          <a:p>
            <a:pPr lvl="1"/>
            <a:r>
              <a:rPr lang="en-US" dirty="0" smtClean="0"/>
              <a:t>Relock memory </a:t>
            </a:r>
            <a:r>
              <a:rPr lang="en-US" dirty="0"/>
              <a:t>c</a:t>
            </a:r>
            <a:r>
              <a:rPr lang="en-US" dirty="0" smtClean="0"/>
              <a:t>ontroller PLL at new frequency</a:t>
            </a:r>
          </a:p>
          <a:p>
            <a:pPr lvl="1"/>
            <a:r>
              <a:rPr lang="en-US" dirty="0" smtClean="0"/>
              <a:t>Restart DIMM clock</a:t>
            </a:r>
          </a:p>
          <a:p>
            <a:pPr lvl="1"/>
            <a:r>
              <a:rPr lang="en-US" dirty="0" smtClean="0"/>
              <a:t>Wait for DIMM PLLs to relock</a:t>
            </a:r>
          </a:p>
          <a:p>
            <a:r>
              <a:rPr lang="en-US" b="1" dirty="0" smtClean="0"/>
              <a:t>Begin Memory Operations</a:t>
            </a:r>
          </a:p>
          <a:p>
            <a:pPr lvl="1"/>
            <a:r>
              <a:rPr lang="en-US" dirty="0" smtClean="0"/>
              <a:t>Take DRAM out of Self-Refresh</a:t>
            </a:r>
          </a:p>
          <a:p>
            <a:pPr lvl="1"/>
            <a:r>
              <a:rPr lang="en-US" dirty="0" smtClean="0"/>
              <a:t>Resume requests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20</a:t>
            </a:fld>
            <a:endParaRPr lang="en-US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304800" y="3429000"/>
            <a:ext cx="8382000" cy="2666999"/>
            <a:chOff x="304800" y="3900053"/>
            <a:chExt cx="8382000" cy="2060862"/>
          </a:xfrm>
        </p:grpSpPr>
        <p:sp>
          <p:nvSpPr>
            <p:cNvPr id="6" name="Rounded Rectangle 5"/>
            <p:cNvSpPr/>
            <p:nvPr/>
          </p:nvSpPr>
          <p:spPr>
            <a:xfrm>
              <a:off x="304800" y="3900053"/>
              <a:ext cx="8382000" cy="2060862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04800" y="3976253"/>
              <a:ext cx="8382000" cy="18312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>
                  <a:solidFill>
                    <a:srgbClr val="000000"/>
                  </a:solidFill>
                  <a:latin typeface="Wingdings" pitchFamily="2" charset="2"/>
                </a:rPr>
                <a:t>C</a:t>
              </a:r>
              <a:r>
                <a:rPr lang="en-US" sz="4000" dirty="0">
                  <a:solidFill>
                    <a:srgbClr val="000000"/>
                  </a:solidFill>
                </a:rPr>
                <a:t> </a:t>
              </a:r>
              <a:r>
                <a:rPr lang="en-US" sz="2800" dirty="0" smtClean="0"/>
                <a:t>Memory frequency already adjustable </a:t>
              </a:r>
              <a:r>
                <a:rPr lang="en-US" sz="2800" dirty="0" smtClean="0">
                  <a:latin typeface="Tahoma"/>
                  <a:cs typeface="Tahoma"/>
                </a:rPr>
                <a:t>statically</a:t>
              </a:r>
            </a:p>
            <a:p>
              <a:r>
                <a:rPr lang="en-US" sz="4000" dirty="0" smtClean="0">
                  <a:latin typeface="Wingdings" pitchFamily="2" charset="2"/>
                </a:rPr>
                <a:t>C</a:t>
              </a:r>
              <a:r>
                <a:rPr lang="en-US" sz="4000" dirty="0" smtClean="0"/>
                <a:t> </a:t>
              </a:r>
              <a:r>
                <a:rPr lang="en-US" sz="2800" dirty="0" smtClean="0"/>
                <a:t>Voltage regulators for CPU DVFS can work for</a:t>
              </a:r>
              <a:br>
                <a:rPr lang="en-US" sz="2800" dirty="0" smtClean="0"/>
              </a:br>
              <a:r>
                <a:rPr lang="en-US" sz="2800" dirty="0" smtClean="0"/>
                <a:t>     memory DVFS</a:t>
              </a:r>
              <a:endParaRPr lang="en-US" sz="2800" dirty="0" smtClean="0">
                <a:latin typeface="Wingdings" pitchFamily="2" charset="2"/>
              </a:endParaRPr>
            </a:p>
            <a:p>
              <a:r>
                <a:rPr lang="en-US" sz="4000" dirty="0" smtClean="0">
                  <a:latin typeface="Wingdings" pitchFamily="2" charset="2"/>
                </a:rPr>
                <a:t>C</a:t>
              </a:r>
              <a:r>
                <a:rPr lang="en-US" sz="4000" dirty="0" smtClean="0"/>
                <a:t> </a:t>
              </a:r>
              <a:r>
                <a:rPr lang="en-US" sz="2800" dirty="0" smtClean="0"/>
                <a:t>Full transition takes ~20µs</a:t>
              </a:r>
              <a:endParaRPr 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2446229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Motivation</a:t>
            </a:r>
          </a:p>
          <a:p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Background and Characterization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DRAM Operation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DRAM Power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Frequency and Voltage Scaling</a:t>
            </a:r>
          </a:p>
          <a:p>
            <a:pPr lvl="1"/>
            <a:endParaRPr lang="en-US" dirty="0" smtClean="0"/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Performance Effects of Frequency Scaling</a:t>
            </a:r>
          </a:p>
          <a:p>
            <a:endParaRPr lang="en-US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Frequency Control Algorithm</a:t>
            </a:r>
          </a:p>
          <a:p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 smtClean="0"/>
              <a:t>Evaluation and Conclusions</a:t>
            </a:r>
          </a:p>
          <a:p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3437234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72144"/>
            <a:ext cx="8610600" cy="5339680"/>
          </a:xfrm>
        </p:spPr>
        <p:txBody>
          <a:bodyPr/>
          <a:lstStyle/>
          <a:p>
            <a:r>
              <a:rPr lang="en-US" b="1" dirty="0" smtClean="0"/>
              <a:t>Real-system evaluation</a:t>
            </a:r>
          </a:p>
          <a:p>
            <a:pPr lvl="1"/>
            <a:r>
              <a:rPr lang="en-US" dirty="0" smtClean="0"/>
              <a:t>Dual 4-core Intel Xeon</a:t>
            </a:r>
            <a:r>
              <a:rPr lang="en-US" sz="1600" baseline="30000" dirty="0" smtClean="0"/>
              <a:t>®</a:t>
            </a:r>
            <a:r>
              <a:rPr lang="en-US" sz="2400" dirty="0" smtClean="0">
                <a:solidFill>
                  <a:srgbClr val="000000"/>
                </a:solidFill>
                <a:ea typeface="+mn-ea"/>
                <a:cs typeface="+mn-cs"/>
              </a:rPr>
              <a:t>, 3 memory channels/socket</a:t>
            </a:r>
            <a:endParaRPr lang="en-US" sz="1600" baseline="30000" dirty="0" smtClean="0"/>
          </a:p>
          <a:p>
            <a:pPr lvl="1"/>
            <a:r>
              <a:rPr lang="en-US" dirty="0" smtClean="0"/>
              <a:t>48 GB of DDR3 (12 DIMMs, 4GB dual-rank, 1333MHz)</a:t>
            </a:r>
          </a:p>
          <a:p>
            <a:pPr lvl="1"/>
            <a:endParaRPr lang="en-US" dirty="0" smtClean="0"/>
          </a:p>
          <a:p>
            <a:r>
              <a:rPr lang="en-US" b="1" dirty="0" smtClean="0"/>
              <a:t>Emulating memory frequency for performance</a:t>
            </a:r>
          </a:p>
          <a:p>
            <a:pPr lvl="1"/>
            <a:r>
              <a:rPr lang="en-US" dirty="0" smtClean="0"/>
              <a:t>Altered memory controller </a:t>
            </a:r>
            <a:r>
              <a:rPr lang="en-US" dirty="0" smtClean="0">
                <a:solidFill>
                  <a:srgbClr val="0000FF"/>
                </a:solidFill>
              </a:rPr>
              <a:t>timing registers </a:t>
            </a:r>
            <a:r>
              <a:rPr lang="en-US" dirty="0" smtClean="0"/>
              <a:t>(</a:t>
            </a:r>
            <a:r>
              <a:rPr lang="en-US" dirty="0" err="1" smtClean="0"/>
              <a:t>tRC</a:t>
            </a:r>
            <a:r>
              <a:rPr lang="en-US" dirty="0" smtClean="0"/>
              <a:t>, tB2BCAS)</a:t>
            </a:r>
          </a:p>
          <a:p>
            <a:pPr lvl="1"/>
            <a:r>
              <a:rPr lang="en-US" dirty="0" smtClean="0"/>
              <a:t>Gives performance equivalent to slower memory frequencies</a:t>
            </a:r>
          </a:p>
          <a:p>
            <a:pPr lvl="1"/>
            <a:endParaRPr lang="en-US" dirty="0" smtClean="0"/>
          </a:p>
          <a:p>
            <a:r>
              <a:rPr lang="en-US" b="1" dirty="0" smtClean="0"/>
              <a:t>Modeling power reduction</a:t>
            </a:r>
          </a:p>
          <a:p>
            <a:pPr lvl="1"/>
            <a:r>
              <a:rPr lang="en-US" dirty="0" smtClean="0"/>
              <a:t>Measure baseline system (AC power meter, 1s samples)</a:t>
            </a:r>
          </a:p>
          <a:p>
            <a:pPr lvl="1"/>
            <a:r>
              <a:rPr lang="en-US" dirty="0" smtClean="0"/>
              <a:t>Compute reductions with an analytical model (see paper)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22</a:t>
            </a:fld>
            <a:endParaRPr lang="en-US" alt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72144"/>
            <a:ext cx="8610600" cy="5339680"/>
          </a:xfrm>
        </p:spPr>
        <p:txBody>
          <a:bodyPr/>
          <a:lstStyle/>
          <a:p>
            <a:endParaRPr lang="en-US" b="1" dirty="0" smtClean="0"/>
          </a:p>
          <a:p>
            <a:r>
              <a:rPr lang="en-US" b="1" dirty="0" smtClean="0"/>
              <a:t>Workloads</a:t>
            </a:r>
          </a:p>
          <a:p>
            <a:pPr lvl="1"/>
            <a:r>
              <a:rPr lang="en-US" dirty="0" smtClean="0"/>
              <a:t>SPEC CPU2006: CPU-intensive workloads</a:t>
            </a:r>
          </a:p>
          <a:p>
            <a:pPr lvl="1"/>
            <a:r>
              <a:rPr lang="en-US" dirty="0" smtClean="0"/>
              <a:t>All cores run a copy of the benchmark</a:t>
            </a:r>
          </a:p>
          <a:p>
            <a:pPr lvl="1"/>
            <a:endParaRPr lang="en-US" dirty="0" smtClean="0"/>
          </a:p>
          <a:p>
            <a:r>
              <a:rPr lang="en-US" b="1" dirty="0" smtClean="0"/>
              <a:t>Parameters</a:t>
            </a:r>
          </a:p>
          <a:p>
            <a:pPr lvl="1"/>
            <a:r>
              <a:rPr lang="en-US" dirty="0" err="1" smtClean="0"/>
              <a:t>T</a:t>
            </a:r>
            <a:r>
              <a:rPr lang="en-US" baseline="-25000" dirty="0" err="1" smtClean="0"/>
              <a:t>epoch</a:t>
            </a:r>
            <a:r>
              <a:rPr lang="en-US" dirty="0" smtClean="0"/>
              <a:t> = 10ms</a:t>
            </a:r>
          </a:p>
          <a:p>
            <a:pPr lvl="1"/>
            <a:r>
              <a:rPr lang="en-US" dirty="0" smtClean="0"/>
              <a:t>Two variants of algorithm with different switching thresholds:</a:t>
            </a:r>
          </a:p>
          <a:p>
            <a:pPr lvl="1"/>
            <a:r>
              <a:rPr lang="en-US" dirty="0" smtClean="0"/>
              <a:t>BW(0.5, 1): T</a:t>
            </a:r>
            <a:r>
              <a:rPr lang="en-US" baseline="-25000" dirty="0" smtClean="0"/>
              <a:t>800</a:t>
            </a:r>
            <a:r>
              <a:rPr lang="en-US" dirty="0" smtClean="0"/>
              <a:t> = 0.5GB/s, T</a:t>
            </a:r>
            <a:r>
              <a:rPr lang="en-US" baseline="-25000" dirty="0" smtClean="0"/>
              <a:t>1066</a:t>
            </a:r>
            <a:r>
              <a:rPr lang="en-US" dirty="0" smtClean="0"/>
              <a:t> = 1GB/s</a:t>
            </a:r>
          </a:p>
          <a:p>
            <a:pPr lvl="1"/>
            <a:r>
              <a:rPr lang="en-US" dirty="0" smtClean="0"/>
              <a:t>BW(0.5, 2): T</a:t>
            </a:r>
            <a:r>
              <a:rPr lang="en-US" baseline="-25000" dirty="0" smtClean="0"/>
              <a:t>800 </a:t>
            </a:r>
            <a:r>
              <a:rPr lang="en-US" dirty="0" smtClean="0"/>
              <a:t> = 0.5GB/s, T</a:t>
            </a:r>
            <a:r>
              <a:rPr lang="en-US" baseline="-25000" dirty="0" smtClean="0"/>
              <a:t>1066 </a:t>
            </a:r>
            <a:r>
              <a:rPr lang="en-US" dirty="0" smtClean="0"/>
              <a:t>= 2GB/s</a:t>
            </a:r>
          </a:p>
          <a:p>
            <a:pPr marL="671512" lvl="2" indent="0">
              <a:buNone/>
            </a:pPr>
            <a:r>
              <a:rPr lang="en-US" sz="2400" dirty="0" smtClean="0">
                <a:sym typeface="Wingdings"/>
              </a:rPr>
              <a:t> More aggressive frequency/voltage scaling</a:t>
            </a: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23</a:t>
            </a:fld>
            <a:endParaRPr lang="en-US" alt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Impact of Memory DVFS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ym typeface="Wingdings" pitchFamily="2" charset="2"/>
              </a:rPr>
              <a:t>Minimal performance degradation: 0.2% (</a:t>
            </a:r>
            <a:r>
              <a:rPr lang="en-US" dirty="0" err="1" smtClean="0">
                <a:sym typeface="Wingdings" pitchFamily="2" charset="2"/>
              </a:rPr>
              <a:t>avg</a:t>
            </a:r>
            <a:r>
              <a:rPr lang="en-US" dirty="0" smtClean="0">
                <a:sym typeface="Wingdings" pitchFamily="2" charset="2"/>
              </a:rPr>
              <a:t>), 1.7% (max)  </a:t>
            </a:r>
            <a:endParaRPr lang="en-US" dirty="0" smtClean="0"/>
          </a:p>
          <a:p>
            <a:r>
              <a:rPr lang="en-US" dirty="0" smtClean="0"/>
              <a:t>Experimental error ~1%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24</a:t>
            </a:fld>
            <a:endParaRPr lang="en-US" altLang="en-US"/>
          </a:p>
        </p:txBody>
      </p:sp>
      <p:graphicFrame>
        <p:nvGraphicFramePr>
          <p:cNvPr id="6" name="Chart 5"/>
          <p:cNvGraphicFramePr/>
          <p:nvPr/>
        </p:nvGraphicFramePr>
        <p:xfrm>
          <a:off x="762000" y="2286000"/>
          <a:ext cx="7467600" cy="39338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Rectangle 6"/>
          <p:cNvSpPr/>
          <p:nvPr/>
        </p:nvSpPr>
        <p:spPr>
          <a:xfrm>
            <a:off x="1143000" y="3962400"/>
            <a:ext cx="7086600" cy="990600"/>
          </a:xfrm>
          <a:prstGeom prst="rect">
            <a:avLst/>
          </a:prstGeom>
          <a:solidFill>
            <a:srgbClr val="FF0000">
              <a:alpha val="25098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848600" y="4191000"/>
            <a:ext cx="304800" cy="1524000"/>
          </a:xfrm>
          <a:prstGeom prst="rect">
            <a:avLst/>
          </a:prstGeom>
          <a:solidFill>
            <a:srgbClr val="FF0000">
              <a:alpha val="25098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8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Frequency Distribution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US" dirty="0" smtClean="0"/>
              <a:t> Frequency distribution shifts toward higher memory</a:t>
            </a:r>
            <a:br>
              <a:rPr lang="en-US" dirty="0" smtClean="0"/>
            </a:br>
            <a:r>
              <a:rPr lang="en-US" dirty="0" smtClean="0"/>
              <a:t>   frequencies with more memory-intensive benchmarks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25</a:t>
            </a:fld>
            <a:endParaRPr lang="en-US" altLang="en-US"/>
          </a:p>
        </p:txBody>
      </p:sp>
      <p:graphicFrame>
        <p:nvGraphicFramePr>
          <p:cNvPr id="6" name="Chart 5"/>
          <p:cNvGraphicFramePr/>
          <p:nvPr/>
        </p:nvGraphicFramePr>
        <p:xfrm>
          <a:off x="0" y="2133600"/>
          <a:ext cx="8686799" cy="4038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</a:t>
            </a:r>
            <a:r>
              <a:rPr lang="en-US" smtClean="0"/>
              <a:t>Power Reduction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Memory power reduces by 10.4% (</a:t>
            </a:r>
            <a:r>
              <a:rPr lang="en-US" dirty="0" err="1" smtClean="0"/>
              <a:t>avg</a:t>
            </a:r>
            <a:r>
              <a:rPr lang="en-US" dirty="0" smtClean="0"/>
              <a:t>), 20.5% (max)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26</a:t>
            </a:fld>
            <a:endParaRPr lang="en-US" altLang="en-US"/>
          </a:p>
        </p:txBody>
      </p:sp>
      <p:graphicFrame>
        <p:nvGraphicFramePr>
          <p:cNvPr id="6" name="Chart 5"/>
          <p:cNvGraphicFramePr/>
          <p:nvPr/>
        </p:nvGraphicFramePr>
        <p:xfrm>
          <a:off x="-228600" y="1600200"/>
          <a:ext cx="9144000" cy="45624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Rectangle 6"/>
          <p:cNvSpPr/>
          <p:nvPr/>
        </p:nvSpPr>
        <p:spPr>
          <a:xfrm>
            <a:off x="8534400" y="3200400"/>
            <a:ext cx="457200" cy="2362200"/>
          </a:xfrm>
          <a:prstGeom prst="rect">
            <a:avLst/>
          </a:prstGeom>
          <a:solidFill>
            <a:srgbClr val="FF0000">
              <a:alpha val="25098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Power Reduction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27</a:t>
            </a:fld>
            <a:endParaRPr lang="en-US" altLang="en-US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8868093"/>
              </p:ext>
            </p:extLst>
          </p:nvPr>
        </p:nvGraphicFramePr>
        <p:xfrm>
          <a:off x="-304800" y="1371600"/>
          <a:ext cx="9144000" cy="4959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228600" y="908720"/>
            <a:ext cx="8610600" cy="539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As a result, system power reduces by 1.9%</a:t>
            </a:r>
            <a:r>
              <a:rPr kumimoji="0" lang="en-US" sz="22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(a</a:t>
            </a:r>
            <a:r>
              <a:rPr lang="en-US" sz="2200" kern="0" dirty="0" smtClean="0"/>
              <a:t>vg), 3.5% (max) </a:t>
            </a:r>
            <a:endParaRPr kumimoji="0" lang="en-US" sz="2200" b="0" i="0" u="none" strike="noStrike" kern="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458200" y="2895600"/>
            <a:ext cx="457200" cy="2362200"/>
          </a:xfrm>
          <a:prstGeom prst="rect">
            <a:avLst/>
          </a:prstGeom>
          <a:solidFill>
            <a:srgbClr val="FF0000">
              <a:alpha val="25098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228600" y="908720"/>
            <a:ext cx="8610600" cy="615280"/>
          </a:xfrm>
        </p:spPr>
        <p:txBody>
          <a:bodyPr/>
          <a:lstStyle/>
          <a:p>
            <a:r>
              <a:rPr lang="en-US" dirty="0" smtClean="0"/>
              <a:t>System energy reduces by 2.4% (</a:t>
            </a:r>
            <a:r>
              <a:rPr lang="en-US" dirty="0" err="1" smtClean="0"/>
              <a:t>avg</a:t>
            </a:r>
            <a:r>
              <a:rPr lang="en-US" dirty="0" smtClean="0"/>
              <a:t>), 5.1% (max)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Energy Reduction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28</a:t>
            </a:fld>
            <a:endParaRPr lang="en-US" altLang="en-US"/>
          </a:p>
        </p:txBody>
      </p:sp>
      <p:graphicFrame>
        <p:nvGraphicFramePr>
          <p:cNvPr id="8" name="Chart 7"/>
          <p:cNvGraphicFramePr/>
          <p:nvPr>
            <p:extLst>
              <p:ext uri="{D42A27DB-BD31-4B8C-83A1-F6EECF244321}">
                <p14:modId xmlns:p14="http://schemas.microsoft.com/office/powerpoint/2010/main" val="283143026"/>
              </p:ext>
            </p:extLst>
          </p:nvPr>
        </p:nvGraphicFramePr>
        <p:xfrm>
          <a:off x="228600" y="1447800"/>
          <a:ext cx="8610600" cy="48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Rectangle 5"/>
          <p:cNvSpPr/>
          <p:nvPr/>
        </p:nvSpPr>
        <p:spPr>
          <a:xfrm>
            <a:off x="8229600" y="3200400"/>
            <a:ext cx="457200" cy="2514600"/>
          </a:xfrm>
          <a:prstGeom prst="rect">
            <a:avLst/>
          </a:prstGeom>
          <a:solidFill>
            <a:srgbClr val="FF0000">
              <a:alpha val="25098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MemScale</a:t>
            </a:r>
            <a:r>
              <a:rPr lang="en-US" dirty="0" smtClean="0"/>
              <a:t> [Deng11], concurrent work (ASPLOS 2011)</a:t>
            </a:r>
          </a:p>
          <a:p>
            <a:pPr lvl="1"/>
            <a:r>
              <a:rPr lang="en-US" dirty="0" smtClean="0"/>
              <a:t>Also proposes Memory DVFS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Application performance impact model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00FF"/>
                </a:solidFill>
              </a:rPr>
              <a:t>to decide voltage and frequency</a:t>
            </a:r>
            <a:r>
              <a:rPr lang="en-US" dirty="0" smtClean="0"/>
              <a:t>: requires specific modeling for a given system;</a:t>
            </a:r>
            <a:r>
              <a:rPr lang="en-US" dirty="0" smtClean="0">
                <a:sym typeface="Wingdings" pitchFamily="2" charset="2"/>
              </a:rPr>
              <a:t> our bandwidth-based approach avoids this complexity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  <a:sym typeface="Wingdings" pitchFamily="2" charset="2"/>
              </a:rPr>
              <a:t>Simulation-based evaluation</a:t>
            </a:r>
            <a:r>
              <a:rPr lang="en-US" dirty="0" smtClean="0">
                <a:sym typeface="Wingdings" pitchFamily="2" charset="2"/>
              </a:rPr>
              <a:t>; our work is a real-system proof of concept</a:t>
            </a: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r>
              <a:rPr lang="en-US" sz="1800" b="1" dirty="0" smtClean="0"/>
              <a:t>Memory Sleep States</a:t>
            </a:r>
            <a:r>
              <a:rPr lang="en-US" sz="1800" b="1" dirty="0"/>
              <a:t> </a:t>
            </a:r>
            <a:r>
              <a:rPr lang="en-US" sz="1800" dirty="0" smtClean="0"/>
              <a:t>(Creating opportunity with data placement [Lebeck00,Pandey06], OS scheduling [Delaluz02], VM subsystem [Huang05]; Making better decisions with better models [Hur08,Fan01])</a:t>
            </a:r>
          </a:p>
          <a:p>
            <a:r>
              <a:rPr lang="en-US" sz="1800" b="1" dirty="0" smtClean="0"/>
              <a:t>Power Limiting/Shifting </a:t>
            </a:r>
            <a:r>
              <a:rPr lang="en-US" sz="1800" dirty="0" smtClean="0"/>
              <a:t>(RAPL [David10] uses memory throttling for thermal limits; CPU throttling for memory traffic [Lin07,08]; Power shifting across system [Felter05])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29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1393689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Existing Solution: Memory Sleep States?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memory energy-efficiency work uses </a:t>
            </a:r>
            <a:r>
              <a:rPr lang="en-US" dirty="0" smtClean="0">
                <a:solidFill>
                  <a:srgbClr val="0000FF"/>
                </a:solidFill>
              </a:rPr>
              <a:t>sleep</a:t>
            </a:r>
            <a:r>
              <a:rPr lang="en-US" dirty="0" smtClean="0">
                <a:solidFill>
                  <a:srgbClr val="2A55D6"/>
                </a:solidFill>
              </a:rPr>
              <a:t> </a:t>
            </a:r>
            <a:r>
              <a:rPr lang="en-US" dirty="0" smtClean="0">
                <a:solidFill>
                  <a:srgbClr val="0000FF"/>
                </a:solidFill>
              </a:rPr>
              <a:t>states</a:t>
            </a:r>
          </a:p>
          <a:p>
            <a:pPr lvl="1"/>
            <a:r>
              <a:rPr lang="en-US" dirty="0" smtClean="0"/>
              <a:t>Shut down DRAM devices when no memory requests active</a:t>
            </a:r>
          </a:p>
          <a:p>
            <a:r>
              <a:rPr lang="en-US" dirty="0" smtClean="0"/>
              <a:t>But, even low-memory-bandwidth workloads keep memory awake</a:t>
            </a:r>
          </a:p>
          <a:p>
            <a:pPr lvl="1">
              <a:buClr>
                <a:srgbClr val="3B812F"/>
              </a:buClr>
            </a:pPr>
            <a:r>
              <a:rPr lang="en-US" dirty="0">
                <a:solidFill>
                  <a:srgbClr val="000000"/>
                </a:solidFill>
              </a:rPr>
              <a:t>Idle periods between requests diminish in multicore </a:t>
            </a:r>
            <a:r>
              <a:rPr lang="en-US" dirty="0" smtClean="0">
                <a:solidFill>
                  <a:srgbClr val="000000"/>
                </a:solidFill>
              </a:rPr>
              <a:t>workloads</a:t>
            </a:r>
            <a:endParaRPr lang="en-US" dirty="0" smtClean="0"/>
          </a:p>
          <a:p>
            <a:pPr lvl="1"/>
            <a:r>
              <a:rPr lang="en-US" dirty="0" smtClean="0"/>
              <a:t>CPU-bound workloads/phases rarely completely cache-resident</a:t>
            </a:r>
          </a:p>
          <a:p>
            <a:endParaRPr lang="en-US" dirty="0" smtClean="0"/>
          </a:p>
          <a:p>
            <a:endParaRPr lang="en-US" dirty="0" smtClean="0">
              <a:solidFill>
                <a:srgbClr val="0000FF"/>
              </a:solidFill>
            </a:endParaRPr>
          </a:p>
          <a:p>
            <a:endParaRPr lang="en-US" dirty="0" smtClean="0">
              <a:solidFill>
                <a:srgbClr val="0000FF"/>
              </a:solidFill>
            </a:endParaRPr>
          </a:p>
          <a:p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3</a:t>
            </a:fld>
            <a:endParaRPr lang="en-US" altLang="en-US"/>
          </a:p>
        </p:txBody>
      </p:sp>
      <p:graphicFrame>
        <p:nvGraphicFramePr>
          <p:cNvPr id="10" name="Chart 9"/>
          <p:cNvGraphicFramePr/>
          <p:nvPr>
            <p:extLst>
              <p:ext uri="{D42A27DB-BD31-4B8C-83A1-F6EECF244321}">
                <p14:modId xmlns:p14="http://schemas.microsoft.com/office/powerpoint/2010/main" val="2198186484"/>
              </p:ext>
            </p:extLst>
          </p:nvPr>
        </p:nvGraphicFramePr>
        <p:xfrm>
          <a:off x="0" y="3276600"/>
          <a:ext cx="9144000" cy="2971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>
        <p:bldAsOne/>
      </p:bldGraphic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Memory power is a </a:t>
            </a:r>
            <a:r>
              <a:rPr lang="en-US" dirty="0" smtClean="0">
                <a:solidFill>
                  <a:srgbClr val="FF0000"/>
                </a:solidFill>
              </a:rPr>
              <a:t>significant component </a:t>
            </a:r>
            <a:r>
              <a:rPr lang="en-US" dirty="0" smtClean="0"/>
              <a:t>of system power</a:t>
            </a:r>
          </a:p>
          <a:p>
            <a:pPr lvl="1"/>
            <a:r>
              <a:rPr lang="en-US" dirty="0" smtClean="0"/>
              <a:t>19% average in our evaluation system, 40% in other work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Workloads often keep memory </a:t>
            </a:r>
            <a:r>
              <a:rPr lang="en-US" dirty="0" smtClean="0">
                <a:solidFill>
                  <a:srgbClr val="0000FF"/>
                </a:solidFill>
              </a:rPr>
              <a:t>active</a:t>
            </a:r>
            <a:r>
              <a:rPr lang="en-US" dirty="0" smtClean="0"/>
              <a:t> but </a:t>
            </a:r>
            <a:r>
              <a:rPr lang="en-US" dirty="0" smtClean="0">
                <a:solidFill>
                  <a:srgbClr val="0000FF"/>
                </a:solidFill>
              </a:rPr>
              <a:t>underutilized</a:t>
            </a:r>
          </a:p>
          <a:p>
            <a:pPr lvl="1"/>
            <a:r>
              <a:rPr lang="en-US" dirty="0" smtClean="0"/>
              <a:t>Channel bandwidth demands are highly variable</a:t>
            </a:r>
          </a:p>
          <a:p>
            <a:pPr lvl="1"/>
            <a:r>
              <a:rPr lang="en-US" dirty="0" smtClean="0"/>
              <a:t>Use of memory sleep states is often limited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Scaling </a:t>
            </a:r>
            <a:r>
              <a:rPr lang="en-US" dirty="0" smtClean="0">
                <a:solidFill>
                  <a:srgbClr val="FF0000"/>
                </a:solidFill>
              </a:rPr>
              <a:t>memory frequency/voltage </a:t>
            </a:r>
            <a:r>
              <a:rPr lang="en-US" dirty="0" smtClean="0"/>
              <a:t>can reduce memory power with minimal system performance impact</a:t>
            </a:r>
          </a:p>
          <a:p>
            <a:pPr lvl="1"/>
            <a:r>
              <a:rPr lang="en-US" dirty="0" smtClean="0"/>
              <a:t>10.4% average memory power reduction</a:t>
            </a:r>
          </a:p>
          <a:p>
            <a:pPr lvl="1"/>
            <a:r>
              <a:rPr lang="en-US" dirty="0" smtClean="0"/>
              <a:t>Yields 2.4% average system energy reduction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Greater reductions are possible with wider frequency/voltage range and better control algorithms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30</a:t>
            </a:fld>
            <a:endParaRPr lang="en-US" alt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219200"/>
            <a:ext cx="8382000" cy="2057400"/>
          </a:xfrm>
        </p:spPr>
        <p:txBody>
          <a:bodyPr anchor="ctr" anchorCtr="0">
            <a:normAutofit/>
          </a:bodyPr>
          <a:lstStyle/>
          <a:p>
            <a:pPr algn="ctr"/>
            <a:r>
              <a:rPr lang="en-US" sz="4000" dirty="0" smtClean="0"/>
              <a:t>Memory Power Management via</a:t>
            </a:r>
            <a:br>
              <a:rPr lang="en-US" sz="4000" dirty="0" smtClean="0"/>
            </a:br>
            <a:r>
              <a:rPr lang="en-US" sz="4000" dirty="0" smtClean="0"/>
              <a:t>Dynamic Voltage/Frequency Scaling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191000"/>
            <a:ext cx="3276600" cy="1143000"/>
          </a:xfrm>
        </p:spPr>
        <p:txBody>
          <a:bodyPr>
            <a:noAutofit/>
          </a:bodyPr>
          <a:lstStyle/>
          <a:p>
            <a:r>
              <a:rPr lang="en-US" sz="1800" dirty="0" smtClean="0"/>
              <a:t>Howard David (Intel)</a:t>
            </a:r>
          </a:p>
          <a:p>
            <a:r>
              <a:rPr lang="en-US" sz="1800" dirty="0" smtClean="0"/>
              <a:t>Eugene </a:t>
            </a:r>
            <a:r>
              <a:rPr lang="en-US" sz="1800" dirty="0" err="1" smtClean="0"/>
              <a:t>Gorbatov</a:t>
            </a:r>
            <a:r>
              <a:rPr lang="en-US" sz="1800" dirty="0" smtClean="0"/>
              <a:t> (Intel)</a:t>
            </a:r>
          </a:p>
          <a:p>
            <a:r>
              <a:rPr lang="en-US" sz="1800" dirty="0" smtClean="0"/>
              <a:t>Ulf R. </a:t>
            </a:r>
            <a:r>
              <a:rPr lang="en-US" sz="1800" dirty="0" err="1" smtClean="0"/>
              <a:t>Hanebutte</a:t>
            </a:r>
            <a:r>
              <a:rPr lang="en-US" sz="1800" dirty="0" smtClean="0"/>
              <a:t> (Intel)</a:t>
            </a:r>
          </a:p>
        </p:txBody>
      </p:sp>
      <p:pic>
        <p:nvPicPr>
          <p:cNvPr id="7" name="Picture 6" descr="IntelLogo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5468938"/>
            <a:ext cx="1835346" cy="1376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Subtitle 2"/>
          <p:cNvSpPr txBox="1">
            <a:spLocks/>
          </p:cNvSpPr>
          <p:nvPr/>
        </p:nvSpPr>
        <p:spPr bwMode="auto">
          <a:xfrm>
            <a:off x="5181600" y="4419600"/>
            <a:ext cx="3276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+mn-lt"/>
              </a:defRPr>
            </a:lvl2pPr>
            <a:lvl3pPr marL="1022350" indent="-350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3pPr>
            <a:lvl4pPr marL="133985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>
                <a:solidFill>
                  <a:schemeClr val="tx1"/>
                </a:solidFill>
                <a:latin typeface="+mn-lt"/>
              </a:defRPr>
            </a:lvl4pPr>
            <a:lvl5pPr marL="16811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5pPr>
            <a:lvl6pPr marL="21383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6pPr>
            <a:lvl7pPr marL="25955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7pPr>
            <a:lvl8pPr marL="30527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8pPr>
            <a:lvl9pPr marL="35099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800" b="1" dirty="0" smtClean="0"/>
              <a:t>Chris Fallin (CMU)</a:t>
            </a:r>
          </a:p>
          <a:p>
            <a:r>
              <a:rPr lang="en-US" sz="1800" dirty="0" err="1" smtClean="0"/>
              <a:t>Onur</a:t>
            </a:r>
            <a:r>
              <a:rPr lang="en-US" sz="1800" dirty="0" smtClean="0"/>
              <a:t> </a:t>
            </a:r>
            <a:r>
              <a:rPr lang="en-US" sz="1800" dirty="0" err="1" smtClean="0"/>
              <a:t>Mutlu</a:t>
            </a:r>
            <a:r>
              <a:rPr lang="en-US" sz="1800" dirty="0" smtClean="0"/>
              <a:t> (CMU)</a:t>
            </a:r>
            <a:endParaRPr lang="en-US" sz="1800" dirty="0"/>
          </a:p>
        </p:txBody>
      </p:sp>
      <p:pic>
        <p:nvPicPr>
          <p:cNvPr id="10" name="Picture 9" descr="safari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0" y="5410200"/>
            <a:ext cx="3066035" cy="1176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9853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Real-System Evaluation?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Advantages:</a:t>
            </a:r>
          </a:p>
          <a:p>
            <a:pPr lvl="1"/>
            <a:r>
              <a:rPr lang="en-US" dirty="0" smtClean="0"/>
              <a:t>Capture </a:t>
            </a:r>
            <a:r>
              <a:rPr lang="en-US" dirty="0" smtClean="0">
                <a:solidFill>
                  <a:srgbClr val="0000FF"/>
                </a:solidFill>
              </a:rPr>
              <a:t>all effects of altered memory performance</a:t>
            </a:r>
          </a:p>
          <a:p>
            <a:pPr lvl="2"/>
            <a:r>
              <a:rPr lang="en-US" dirty="0" smtClean="0"/>
              <a:t>System/kernel code, interactions with IO and peripherals, etc</a:t>
            </a:r>
          </a:p>
          <a:p>
            <a:pPr lvl="1"/>
            <a:r>
              <a:rPr lang="en-US" dirty="0" smtClean="0"/>
              <a:t>Able to run </a:t>
            </a:r>
            <a:r>
              <a:rPr lang="en-US" dirty="0" smtClean="0">
                <a:solidFill>
                  <a:srgbClr val="0000FF"/>
                </a:solidFill>
              </a:rPr>
              <a:t>full-length benchmarks </a:t>
            </a:r>
            <a:r>
              <a:rPr lang="en-US" dirty="0" smtClean="0"/>
              <a:t>(SPEC CPU2006) rather than short instruction traces</a:t>
            </a:r>
          </a:p>
          <a:p>
            <a:pPr lvl="1"/>
            <a:r>
              <a:rPr lang="en-US" dirty="0" smtClean="0"/>
              <a:t>No concerns about architectural </a:t>
            </a:r>
            <a:r>
              <a:rPr lang="en-US" dirty="0" smtClean="0">
                <a:solidFill>
                  <a:srgbClr val="0000FF"/>
                </a:solidFill>
              </a:rPr>
              <a:t>simulation fidelity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Disadvantages:</a:t>
            </a:r>
          </a:p>
          <a:p>
            <a:pPr lvl="1"/>
            <a:r>
              <a:rPr lang="en-US" dirty="0" smtClean="0"/>
              <a:t>More limited room for </a:t>
            </a:r>
            <a:r>
              <a:rPr lang="en-US" dirty="0" smtClean="0">
                <a:solidFill>
                  <a:srgbClr val="0000FF"/>
                </a:solidFill>
              </a:rPr>
              <a:t>novel algorithms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rgbClr val="0000FF"/>
                </a:solidFill>
              </a:rPr>
              <a:t>detailed measurements</a:t>
            </a:r>
          </a:p>
          <a:p>
            <a:pPr lvl="1"/>
            <a:r>
              <a:rPr lang="en-US" dirty="0" smtClean="0"/>
              <a:t>Inherent </a:t>
            </a:r>
            <a:r>
              <a:rPr lang="en-US" dirty="0" smtClean="0">
                <a:solidFill>
                  <a:srgbClr val="0000FF"/>
                </a:solidFill>
              </a:rPr>
              <a:t>experimental error </a:t>
            </a:r>
            <a:r>
              <a:rPr lang="en-US" dirty="0" smtClean="0"/>
              <a:t>due to background-task noise, real power measurements, nondeterministic timing effects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For a </a:t>
            </a:r>
            <a:r>
              <a:rPr lang="en-US" dirty="0" smtClean="0">
                <a:solidFill>
                  <a:srgbClr val="FF0000"/>
                </a:solidFill>
              </a:rPr>
              <a:t>proof-of-concept</a:t>
            </a:r>
            <a:r>
              <a:rPr lang="en-US" dirty="0" smtClean="0"/>
              <a:t>, we chose to run on a real system in order to have results that capture all potential side-effects of altering memory frequency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32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7269899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CPU-Bound Applications in a DRAM-rich system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08720"/>
            <a:ext cx="8610600" cy="473008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We evaluate </a:t>
            </a:r>
            <a:r>
              <a:rPr lang="en-US" dirty="0" smtClean="0">
                <a:solidFill>
                  <a:srgbClr val="FF0000"/>
                </a:solidFill>
              </a:rPr>
              <a:t>CPU-bound workloads </a:t>
            </a:r>
            <a:r>
              <a:rPr lang="en-US" dirty="0" smtClean="0"/>
              <a:t>with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12 DIMMs</a:t>
            </a:r>
            <a:r>
              <a:rPr lang="en-US" dirty="0" smtClean="0">
                <a:solidFill>
                  <a:srgbClr val="0000FF"/>
                </a:solidFill>
              </a:rPr>
              <a:t>:</a:t>
            </a:r>
            <a:br>
              <a:rPr lang="en-US" dirty="0" smtClean="0">
                <a:solidFill>
                  <a:srgbClr val="0000FF"/>
                </a:solidFill>
              </a:rPr>
            </a:br>
            <a:r>
              <a:rPr lang="en-US" dirty="0" smtClean="0">
                <a:solidFill>
                  <a:srgbClr val="000000"/>
                </a:solidFill>
              </a:rPr>
              <a:t>what about smaller memory, or IO-bound workloads?</a:t>
            </a:r>
          </a:p>
          <a:p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12 DIMMs (48GB): are we magnifying the problem?</a:t>
            </a:r>
            <a:endParaRPr lang="en-US" dirty="0">
              <a:solidFill>
                <a:srgbClr val="000000"/>
              </a:solidFill>
            </a:endParaRP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Large servers can have this much memory, especially for </a:t>
            </a:r>
            <a:r>
              <a:rPr lang="en-US" dirty="0" smtClean="0">
                <a:solidFill>
                  <a:srgbClr val="0000FF"/>
                </a:solidFill>
              </a:rPr>
              <a:t>database</a:t>
            </a:r>
            <a:r>
              <a:rPr lang="en-US" dirty="0" smtClean="0">
                <a:solidFill>
                  <a:srgbClr val="000000"/>
                </a:solidFill>
              </a:rPr>
              <a:t> or </a:t>
            </a:r>
            <a:r>
              <a:rPr lang="en-US" dirty="0" smtClean="0">
                <a:solidFill>
                  <a:srgbClr val="0000FF"/>
                </a:solidFill>
              </a:rPr>
              <a:t>enterprise</a:t>
            </a:r>
            <a:r>
              <a:rPr lang="en-US" dirty="0" smtClean="0">
                <a:solidFill>
                  <a:srgbClr val="000000"/>
                </a:solidFill>
              </a:rPr>
              <a:t> applications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Memory can be up to </a:t>
            </a:r>
            <a:r>
              <a:rPr lang="en-US" dirty="0" smtClean="0">
                <a:solidFill>
                  <a:srgbClr val="0000FF"/>
                </a:solidFill>
              </a:rPr>
              <a:t>40% of system power </a:t>
            </a:r>
            <a:r>
              <a:rPr lang="en-US" dirty="0" smtClean="0">
                <a:solidFill>
                  <a:srgbClr val="000000"/>
                </a:solidFill>
              </a:rPr>
              <a:t>[1,2], and reducing its power in general is an academically interesting problem</a:t>
            </a:r>
          </a:p>
          <a:p>
            <a:pPr lvl="1"/>
            <a:endParaRPr lang="en-US" dirty="0" smtClean="0">
              <a:solidFill>
                <a:srgbClr val="000000"/>
              </a:solidFill>
            </a:endParaRPr>
          </a:p>
          <a:p>
            <a:r>
              <a:rPr lang="en-US" dirty="0" smtClean="0">
                <a:solidFill>
                  <a:srgbClr val="000000"/>
                </a:solidFill>
              </a:rPr>
              <a:t>CPU-bound workloads: will it matter in real life?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Many workloads have </a:t>
            </a:r>
            <a:r>
              <a:rPr lang="en-US" dirty="0">
                <a:solidFill>
                  <a:srgbClr val="0000FF"/>
                </a:solidFill>
              </a:rPr>
              <a:t>CPU-bound phases </a:t>
            </a:r>
            <a:r>
              <a:rPr lang="en-US" dirty="0">
                <a:solidFill>
                  <a:srgbClr val="000000"/>
                </a:solidFill>
              </a:rPr>
              <a:t>(e.g., database scan or business logic in server workloads</a:t>
            </a:r>
            <a:r>
              <a:rPr lang="en-US" dirty="0" smtClean="0">
                <a:solidFill>
                  <a:srgbClr val="000000"/>
                </a:solidFill>
              </a:rPr>
              <a:t>)</a:t>
            </a:r>
            <a:endParaRPr lang="en-US" dirty="0">
              <a:solidFill>
                <a:srgbClr val="000000"/>
              </a:solidFill>
            </a:endParaRP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Focusing on CPU-bound workloads </a:t>
            </a:r>
            <a:r>
              <a:rPr lang="en-US" dirty="0" smtClean="0">
                <a:solidFill>
                  <a:srgbClr val="0000FF"/>
                </a:solidFill>
              </a:rPr>
              <a:t>isolates the problem</a:t>
            </a:r>
            <a:r>
              <a:rPr lang="en-US" dirty="0" smtClean="0">
                <a:solidFill>
                  <a:srgbClr val="000000"/>
                </a:solidFill>
              </a:rPr>
              <a:t> of varying memory bandwidth demand while memory cannot enter sleep states, and our solution applies for any compute phase of a workload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33</a:t>
            </a:fld>
            <a:endParaRPr lang="en-US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28600" y="5562600"/>
            <a:ext cx="861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[1] L</a:t>
            </a:r>
            <a:r>
              <a:rPr lang="en-US" sz="1200" dirty="0"/>
              <a:t>. A. </a:t>
            </a:r>
            <a:r>
              <a:rPr lang="en-US" sz="1200" dirty="0" err="1"/>
              <a:t>Barroso</a:t>
            </a:r>
            <a:r>
              <a:rPr lang="en-US" sz="1200" dirty="0"/>
              <a:t> and U. </a:t>
            </a:r>
            <a:r>
              <a:rPr lang="en-US" sz="1200" dirty="0" err="1" smtClean="0"/>
              <a:t>Holzle</a:t>
            </a:r>
            <a:r>
              <a:rPr lang="en-US" sz="1200" dirty="0"/>
              <a:t>. </a:t>
            </a:r>
            <a:r>
              <a:rPr lang="en-US" sz="1200" dirty="0" smtClean="0"/>
              <a:t>“The </a:t>
            </a:r>
            <a:r>
              <a:rPr lang="en-US" sz="1200" dirty="0"/>
              <a:t>Datacenter as a Computer: An Introduction to the Design of Warehouse-Scale </a:t>
            </a:r>
            <a:r>
              <a:rPr lang="en-US" sz="1200" dirty="0" smtClean="0"/>
              <a:t>Machines.” Synthesis </a:t>
            </a:r>
            <a:r>
              <a:rPr lang="en-US" sz="1200" dirty="0"/>
              <a:t>Lectures on Computer </a:t>
            </a:r>
            <a:r>
              <a:rPr lang="en-US" sz="1200" dirty="0" smtClean="0"/>
              <a:t>Architecture. Morgan &amp; Claypool, 2009.</a:t>
            </a:r>
          </a:p>
          <a:p>
            <a:r>
              <a:rPr lang="en-US" sz="1200" dirty="0" smtClean="0"/>
              <a:t>[2] C. </a:t>
            </a:r>
            <a:r>
              <a:rPr lang="en-US" sz="1200" dirty="0" err="1" smtClean="0"/>
              <a:t>Lefurgy</a:t>
            </a:r>
            <a:r>
              <a:rPr lang="en-US" sz="1200" dirty="0" smtClean="0"/>
              <a:t> et al. “Energy Management for Commercial Servers.”  IEEE Computer, pp. 39—48, December 2003.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89744100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Combining Memory &amp; CPU DVFS?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Our evaluation did not incorporate CPU DVFS:</a:t>
            </a:r>
            <a:endParaRPr lang="en-US" dirty="0"/>
          </a:p>
          <a:p>
            <a:pPr lvl="1"/>
            <a:r>
              <a:rPr lang="en-US" dirty="0" smtClean="0"/>
              <a:t>Need to understand effect of </a:t>
            </a:r>
            <a:r>
              <a:rPr lang="en-US" dirty="0" smtClean="0">
                <a:solidFill>
                  <a:srgbClr val="FF0000"/>
                </a:solidFill>
              </a:rPr>
              <a:t>single knob </a:t>
            </a:r>
            <a:r>
              <a:rPr lang="en-US" dirty="0" smtClean="0"/>
              <a:t>(memory DVFS) first</a:t>
            </a:r>
          </a:p>
          <a:p>
            <a:pPr lvl="1"/>
            <a:r>
              <a:rPr lang="en-US" dirty="0" smtClean="0"/>
              <a:t>Combining with CPU DVFS might produce second-order effects that would need to be accounted for</a:t>
            </a:r>
          </a:p>
          <a:p>
            <a:pPr lvl="1"/>
            <a:endParaRPr lang="en-US" dirty="0"/>
          </a:p>
          <a:p>
            <a:r>
              <a:rPr lang="en-US" dirty="0" smtClean="0"/>
              <a:t>Nevertheless, memory DVFS is effective by itself, and mostly </a:t>
            </a:r>
            <a:r>
              <a:rPr lang="en-US" dirty="0" smtClean="0">
                <a:solidFill>
                  <a:srgbClr val="FF0000"/>
                </a:solidFill>
              </a:rPr>
              <a:t>orthogonal </a:t>
            </a:r>
            <a:r>
              <a:rPr lang="en-US" dirty="0" smtClean="0"/>
              <a:t>to CPU DVFS:</a:t>
            </a:r>
          </a:p>
          <a:p>
            <a:pPr lvl="1"/>
            <a:r>
              <a:rPr lang="en-US" dirty="0" smtClean="0"/>
              <a:t>Each knob reduces power in a different component</a:t>
            </a:r>
          </a:p>
          <a:p>
            <a:pPr lvl="1"/>
            <a:r>
              <a:rPr lang="en-US" dirty="0" smtClean="0"/>
              <a:t>Our memory DVFS algorithm has </a:t>
            </a:r>
            <a:r>
              <a:rPr lang="en-US" dirty="0" err="1" smtClean="0">
                <a:solidFill>
                  <a:srgbClr val="FF0000"/>
                </a:solidFill>
              </a:rPr>
              <a:t>neligible</a:t>
            </a:r>
            <a:r>
              <a:rPr lang="en-US" dirty="0" smtClean="0">
                <a:solidFill>
                  <a:srgbClr val="FF0000"/>
                </a:solidFill>
              </a:rPr>
              <a:t> performance impact </a:t>
            </a:r>
            <a:r>
              <a:rPr lang="en-US" dirty="0" smtClean="0">
                <a:sym typeface="Wingdings"/>
              </a:rPr>
              <a:t> negligible impact on CPU DVFS</a:t>
            </a:r>
          </a:p>
          <a:p>
            <a:pPr lvl="1"/>
            <a:r>
              <a:rPr lang="en-US" dirty="0" smtClean="0">
                <a:sym typeface="Wingdings"/>
              </a:rPr>
              <a:t>CPU DVFS will only </a:t>
            </a:r>
            <a:r>
              <a:rPr lang="en-US" dirty="0" smtClean="0">
                <a:solidFill>
                  <a:srgbClr val="FF0000"/>
                </a:solidFill>
                <a:sym typeface="Wingdings"/>
              </a:rPr>
              <a:t>further reduce bandwidth demands </a:t>
            </a:r>
            <a:r>
              <a:rPr lang="en-US" dirty="0" smtClean="0">
                <a:sym typeface="Wingdings"/>
              </a:rPr>
              <a:t>relative to our evaluations  no negative impact on memory DVFS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34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623278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this Autonomic Computing?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Power management </a:t>
            </a:r>
            <a:r>
              <a:rPr lang="en-US" dirty="0" smtClean="0"/>
              <a:t>in general is autonomic: a system observes its own needs and adjusts its behavior accordingly</a:t>
            </a:r>
          </a:p>
          <a:p>
            <a:pPr marL="344487" lvl="1" indent="0">
              <a:buNone/>
            </a:pPr>
            <a:r>
              <a:rPr lang="en-US" dirty="0" smtClean="0">
                <a:sym typeface="Wingdings"/>
              </a:rPr>
              <a:t> Lots of previous work comes from architecture community,</a:t>
            </a:r>
            <a:br>
              <a:rPr lang="en-US" dirty="0" smtClean="0">
                <a:sym typeface="Wingdings"/>
              </a:rPr>
            </a:br>
            <a:r>
              <a:rPr lang="en-US" dirty="0" smtClean="0">
                <a:sym typeface="Wingdings"/>
              </a:rPr>
              <a:t>    but crossover in ideas and approaches could be beneficial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This work exposes a </a:t>
            </a:r>
            <a:r>
              <a:rPr lang="en-US" dirty="0" smtClean="0">
                <a:solidFill>
                  <a:srgbClr val="FF0000"/>
                </a:solidFill>
              </a:rPr>
              <a:t>new knob </a:t>
            </a:r>
            <a:r>
              <a:rPr lang="en-US" dirty="0" smtClean="0"/>
              <a:t>for control algorithms to turn, has a simple model for the </a:t>
            </a:r>
            <a:r>
              <a:rPr lang="en-US" dirty="0" smtClean="0">
                <a:solidFill>
                  <a:srgbClr val="FF0000"/>
                </a:solidFill>
              </a:rPr>
              <a:t>power/energy effects </a:t>
            </a:r>
            <a:r>
              <a:rPr lang="en-US" dirty="0" smtClean="0"/>
              <a:t>of that knob, and observes </a:t>
            </a:r>
            <a:r>
              <a:rPr lang="en-US" dirty="0" smtClean="0">
                <a:solidFill>
                  <a:srgbClr val="FF0000"/>
                </a:solidFill>
              </a:rPr>
              <a:t>opportunity to apply it </a:t>
            </a:r>
            <a:r>
              <a:rPr lang="en-US" dirty="0" smtClean="0"/>
              <a:t>in a simple way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Exposes future work for:</a:t>
            </a:r>
          </a:p>
          <a:p>
            <a:pPr lvl="2"/>
            <a:r>
              <a:rPr lang="en-US" dirty="0" smtClean="0"/>
              <a:t>More advanced control algorithms</a:t>
            </a:r>
          </a:p>
          <a:p>
            <a:pPr lvl="2"/>
            <a:r>
              <a:rPr lang="en-US" dirty="0" smtClean="0"/>
              <a:t>Coordinated energy efficiency across rest of system</a:t>
            </a:r>
          </a:p>
          <a:p>
            <a:pPr lvl="2"/>
            <a:r>
              <a:rPr lang="en-US" dirty="0" smtClean="0"/>
              <a:t>Coordinated energy efficiency across a cluster/datacenter, integrated with memory DVFS, CPU DVFS,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35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5510661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Bandwidth Varies Widely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Workload </a:t>
            </a:r>
            <a:r>
              <a:rPr lang="en-US" dirty="0" smtClean="0">
                <a:solidFill>
                  <a:srgbClr val="0000FF"/>
                </a:solidFill>
              </a:rPr>
              <a:t>memory bandwidth requirements </a:t>
            </a:r>
            <a:r>
              <a:rPr lang="en-US" dirty="0" smtClean="0"/>
              <a:t>vary widely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Memory system is provisioned for peak capacity</a:t>
            </a:r>
          </a:p>
          <a:p>
            <a:pPr lvl="1">
              <a:buNone/>
            </a:pPr>
            <a:r>
              <a:rPr lang="en-US" sz="2400" dirty="0" smtClean="0"/>
              <a:t>	</a:t>
            </a:r>
            <a:r>
              <a:rPr lang="en-US" sz="2400" dirty="0" smtClean="0">
                <a:sym typeface="Wingdings" pitchFamily="2" charset="2"/>
              </a:rPr>
              <a:t> often </a:t>
            </a:r>
            <a:r>
              <a:rPr lang="en-US" sz="2400" dirty="0" smtClean="0">
                <a:solidFill>
                  <a:srgbClr val="FF0000"/>
                </a:solidFill>
                <a:sym typeface="Wingdings" pitchFamily="2" charset="2"/>
              </a:rPr>
              <a:t>underutilized</a:t>
            </a:r>
            <a:endParaRPr lang="en-US" sz="2400" dirty="0" smtClean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4</a:t>
            </a:fld>
            <a:endParaRPr lang="en-US" altLang="en-US"/>
          </a:p>
        </p:txBody>
      </p:sp>
      <p:graphicFrame>
        <p:nvGraphicFramePr>
          <p:cNvPr id="6" name="Chart 5"/>
          <p:cNvGraphicFramePr/>
          <p:nvPr/>
        </p:nvGraphicFramePr>
        <p:xfrm>
          <a:off x="0" y="1447800"/>
          <a:ext cx="9144000" cy="3733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Power can be Scaled Down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DDR can operate at multiple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frequencies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reduce power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r>
              <a:rPr lang="en-US" dirty="0" smtClean="0"/>
              <a:t>Lower frequency directly </a:t>
            </a:r>
            <a:r>
              <a:rPr lang="en-US" dirty="0" smtClean="0">
                <a:solidFill>
                  <a:srgbClr val="0000FF"/>
                </a:solidFill>
              </a:rPr>
              <a:t>reduces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00FF"/>
                </a:solidFill>
              </a:rPr>
              <a:t>switching power</a:t>
            </a:r>
          </a:p>
          <a:p>
            <a:pPr lvl="1"/>
            <a:r>
              <a:rPr lang="en-US" dirty="0" smtClean="0"/>
              <a:t>Lower frequency allows for </a:t>
            </a:r>
            <a:r>
              <a:rPr lang="en-US" dirty="0" smtClean="0">
                <a:solidFill>
                  <a:srgbClr val="0000FF"/>
                </a:solidFill>
              </a:rPr>
              <a:t>lower voltage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Comparable to CPU DVFS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Frequency scaling increases latency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reduce performance</a:t>
            </a:r>
          </a:p>
          <a:p>
            <a:pPr lvl="1"/>
            <a:r>
              <a:rPr lang="en-US" dirty="0">
                <a:sym typeface="Wingdings" pitchFamily="2" charset="2"/>
              </a:rPr>
              <a:t>M</a:t>
            </a:r>
            <a:r>
              <a:rPr lang="en-US" dirty="0" smtClean="0">
                <a:sym typeface="Wingdings" pitchFamily="2" charset="2"/>
              </a:rPr>
              <a:t>emory storage array is asynchronous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But, </a:t>
            </a:r>
            <a:r>
              <a:rPr lang="en-US" dirty="0" smtClean="0">
                <a:solidFill>
                  <a:srgbClr val="0000FF"/>
                </a:solidFill>
                <a:sym typeface="Wingdings" pitchFamily="2" charset="2"/>
              </a:rPr>
              <a:t>bus transfer depends on frequency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When bus bandwidth is bottleneck, performance suffers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5</a:t>
            </a:fld>
            <a:endParaRPr lang="en-US" alt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371600" y="2667000"/>
          <a:ext cx="6095999" cy="1114425"/>
        </p:xfrm>
        <a:graphic>
          <a:graphicData uri="http://schemas.openxmlformats.org/drawingml/2006/table">
            <a:tbl>
              <a:tblPr/>
              <a:tblGrid>
                <a:gridCol w="1631199"/>
                <a:gridCol w="1273132"/>
                <a:gridCol w="671930"/>
                <a:gridCol w="1259869"/>
                <a:gridCol w="1259869"/>
              </a:tblGrid>
              <a:tr h="4953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CPU Voltage/Freq.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System Power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Memory Freq.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System Power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53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↓ 15%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↓ 9.9%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↓ 40%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↓ 7.6%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Observations So Far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Memory power </a:t>
            </a:r>
            <a:r>
              <a:rPr lang="en-US" dirty="0" smtClean="0"/>
              <a:t>is a significant portion of total power</a:t>
            </a:r>
          </a:p>
          <a:p>
            <a:pPr lvl="1"/>
            <a:r>
              <a:rPr lang="en-US" dirty="0" smtClean="0"/>
              <a:t>19% (</a:t>
            </a:r>
            <a:r>
              <a:rPr lang="en-US" dirty="0" err="1" smtClean="0"/>
              <a:t>avg</a:t>
            </a:r>
            <a:r>
              <a:rPr lang="en-US" dirty="0" smtClean="0"/>
              <a:t>) in our system, up to 40% noted in other works</a:t>
            </a:r>
          </a:p>
          <a:p>
            <a:pPr lvl="1"/>
            <a:endParaRPr lang="en-US" dirty="0" smtClean="0"/>
          </a:p>
          <a:p>
            <a:r>
              <a:rPr lang="en-US" dirty="0" smtClean="0">
                <a:solidFill>
                  <a:srgbClr val="0000FF"/>
                </a:solidFill>
              </a:rPr>
              <a:t>Sleep state residency</a:t>
            </a:r>
            <a:r>
              <a:rPr lang="en-US" dirty="0" smtClean="0"/>
              <a:t> is low in many workloads</a:t>
            </a:r>
          </a:p>
          <a:p>
            <a:pPr lvl="1"/>
            <a:r>
              <a:rPr lang="en-US" dirty="0" smtClean="0"/>
              <a:t>Multicore workloads reduce idle periods</a:t>
            </a:r>
          </a:p>
          <a:p>
            <a:pPr lvl="1"/>
            <a:r>
              <a:rPr lang="en-US" dirty="0"/>
              <a:t>CPU-bound applications send requests frequently enough</a:t>
            </a:r>
            <a:br>
              <a:rPr lang="en-US" dirty="0"/>
            </a:br>
            <a:r>
              <a:rPr lang="en-US" dirty="0"/>
              <a:t>to keep memory devices </a:t>
            </a:r>
            <a:r>
              <a:rPr lang="en-US" dirty="0" smtClean="0"/>
              <a:t>awake</a:t>
            </a:r>
          </a:p>
          <a:p>
            <a:pPr lvl="1"/>
            <a:endParaRPr lang="en-US" dirty="0"/>
          </a:p>
          <a:p>
            <a:r>
              <a:rPr lang="en-US" dirty="0" smtClean="0">
                <a:solidFill>
                  <a:srgbClr val="0000FF"/>
                </a:solidFill>
              </a:rPr>
              <a:t>Memory bandwidth demand </a:t>
            </a:r>
            <a:r>
              <a:rPr lang="en-US" dirty="0" smtClean="0"/>
              <a:t>is very low in some workloads</a:t>
            </a:r>
          </a:p>
          <a:p>
            <a:endParaRPr lang="en-US" dirty="0"/>
          </a:p>
          <a:p>
            <a:r>
              <a:rPr lang="en-US" dirty="0"/>
              <a:t>Memory power is reduced by </a:t>
            </a:r>
            <a:r>
              <a:rPr lang="en-US" dirty="0">
                <a:solidFill>
                  <a:srgbClr val="0000FF"/>
                </a:solidFill>
              </a:rPr>
              <a:t>frequency scaling</a:t>
            </a:r>
          </a:p>
          <a:p>
            <a:pPr lvl="1"/>
            <a:r>
              <a:rPr lang="en-US" dirty="0"/>
              <a:t>And </a:t>
            </a:r>
            <a:r>
              <a:rPr lang="en-US" dirty="0">
                <a:solidFill>
                  <a:srgbClr val="0000FF"/>
                </a:solidFill>
              </a:rPr>
              <a:t>voltage scaling </a:t>
            </a:r>
            <a:r>
              <a:rPr lang="en-US" dirty="0"/>
              <a:t>can give further reductions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425966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DVFS for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Key Idea: </a:t>
            </a:r>
            <a:r>
              <a:rPr lang="en-US" dirty="0" smtClean="0"/>
              <a:t>observe memory bandwidth utilization, then adjust memory frequency/voltage, to </a:t>
            </a:r>
            <a:r>
              <a:rPr lang="en-US" dirty="0" smtClean="0">
                <a:solidFill>
                  <a:srgbClr val="FF0000"/>
                </a:solidFill>
              </a:rPr>
              <a:t>reduce power </a:t>
            </a:r>
            <a:r>
              <a:rPr lang="en-US" dirty="0" smtClean="0"/>
              <a:t>with</a:t>
            </a:r>
            <a:r>
              <a:rPr lang="en-US" dirty="0" smtClean="0">
                <a:solidFill>
                  <a:srgbClr val="FF0000"/>
                </a:solidFill>
              </a:rPr>
              <a:t> minimal performance loss</a:t>
            </a:r>
          </a:p>
          <a:p>
            <a:pPr lvl="1">
              <a:buNone/>
            </a:pPr>
            <a:r>
              <a:rPr lang="en-US" b="1" dirty="0" smtClean="0">
                <a:solidFill>
                  <a:srgbClr val="0000FF"/>
                </a:solidFill>
                <a:sym typeface="Wingdings" pitchFamily="2" charset="2"/>
              </a:rPr>
              <a:t>	</a:t>
            </a:r>
          </a:p>
          <a:p>
            <a:pPr lvl="1">
              <a:buNone/>
            </a:pPr>
            <a:r>
              <a:rPr lang="en-US" b="1" dirty="0" smtClean="0">
                <a:solidFill>
                  <a:srgbClr val="0000FF"/>
                </a:solidFill>
                <a:sym typeface="Wingdings" pitchFamily="2" charset="2"/>
              </a:rPr>
              <a:t>	 Dynamic Voltage/Frequency Scaling (DVFS)</a:t>
            </a:r>
            <a:br>
              <a:rPr lang="en-US" b="1" dirty="0" smtClean="0">
                <a:solidFill>
                  <a:srgbClr val="0000FF"/>
                </a:solidFill>
                <a:sym typeface="Wingdings" pitchFamily="2" charset="2"/>
              </a:rPr>
            </a:br>
            <a:r>
              <a:rPr lang="en-US" b="1" dirty="0" smtClean="0">
                <a:solidFill>
                  <a:srgbClr val="0000FF"/>
                </a:solidFill>
                <a:sym typeface="Wingdings" pitchFamily="2" charset="2"/>
              </a:rPr>
              <a:t> 	  for memory</a:t>
            </a:r>
            <a:endParaRPr lang="en-US" b="1" dirty="0">
              <a:solidFill>
                <a:srgbClr val="0000FF"/>
              </a:solidFill>
              <a:sym typeface="Wingdings" pitchFamily="2" charset="2"/>
            </a:endParaRPr>
          </a:p>
          <a:p>
            <a:endParaRPr lang="en-US" b="1" dirty="0" smtClean="0">
              <a:solidFill>
                <a:srgbClr val="000000"/>
              </a:solidFill>
              <a:sym typeface="Wingdings" pitchFamily="2" charset="2"/>
            </a:endParaRPr>
          </a:p>
          <a:p>
            <a:r>
              <a:rPr lang="en-US" b="1" dirty="0" smtClean="0">
                <a:solidFill>
                  <a:srgbClr val="000000"/>
                </a:solidFill>
                <a:sym typeface="Wingdings" pitchFamily="2" charset="2"/>
              </a:rPr>
              <a:t>Goal in this work</a:t>
            </a:r>
            <a:r>
              <a:rPr lang="en-US" dirty="0" smtClean="0">
                <a:solidFill>
                  <a:srgbClr val="000000"/>
                </a:solidFill>
                <a:sym typeface="Wingdings" pitchFamily="2" charset="2"/>
              </a:rPr>
              <a:t>: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sym typeface="Wingdings" pitchFamily="2" charset="2"/>
              </a:rPr>
              <a:t>Implement </a:t>
            </a:r>
            <a:r>
              <a:rPr lang="en-US" dirty="0" smtClean="0">
                <a:solidFill>
                  <a:srgbClr val="0000FF"/>
                </a:solidFill>
                <a:sym typeface="Wingdings" pitchFamily="2" charset="2"/>
              </a:rPr>
              <a:t>DVFS</a:t>
            </a:r>
            <a:r>
              <a:rPr lang="en-US" dirty="0" smtClean="0">
                <a:solidFill>
                  <a:srgbClr val="000000"/>
                </a:solidFill>
                <a:sym typeface="Wingdings" pitchFamily="2" charset="2"/>
              </a:rPr>
              <a:t> in the memory system, by: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sym typeface="Wingdings" pitchFamily="2" charset="2"/>
              </a:rPr>
              <a:t>Developing a </a:t>
            </a:r>
            <a:r>
              <a:rPr lang="en-US" dirty="0" smtClean="0">
                <a:solidFill>
                  <a:srgbClr val="0000FF"/>
                </a:solidFill>
                <a:sym typeface="Wingdings" pitchFamily="2" charset="2"/>
              </a:rPr>
              <a:t>simple control algorithm </a:t>
            </a:r>
            <a:r>
              <a:rPr lang="en-US" dirty="0" smtClean="0">
                <a:solidFill>
                  <a:srgbClr val="000000"/>
                </a:solidFill>
                <a:sym typeface="Wingdings" pitchFamily="2" charset="2"/>
              </a:rPr>
              <a:t>to exploit opportunity for reduced memory frequency/voltage by observing behavior 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sym typeface="Wingdings" pitchFamily="2" charset="2"/>
              </a:rPr>
              <a:t>Evaluating the proposed algorithm on a </a:t>
            </a:r>
            <a:r>
              <a:rPr lang="en-US" dirty="0" smtClean="0">
                <a:solidFill>
                  <a:srgbClr val="0000FF"/>
                </a:solidFill>
                <a:sym typeface="Wingdings" pitchFamily="2" charset="2"/>
              </a:rPr>
              <a:t>real system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</a:p>
          <a:p>
            <a:endParaRPr lang="en-US" dirty="0" smtClean="0"/>
          </a:p>
          <a:p>
            <a:r>
              <a:rPr lang="en-US" dirty="0" smtClean="0"/>
              <a:t>Background and Characterization</a:t>
            </a:r>
          </a:p>
          <a:p>
            <a:pPr lvl="1"/>
            <a:r>
              <a:rPr lang="en-US" dirty="0" smtClean="0"/>
              <a:t>DRAM Operation</a:t>
            </a:r>
          </a:p>
          <a:p>
            <a:pPr lvl="1"/>
            <a:r>
              <a:rPr lang="en-US" dirty="0" smtClean="0"/>
              <a:t>DRAM Power</a:t>
            </a:r>
          </a:p>
          <a:p>
            <a:pPr lvl="1"/>
            <a:r>
              <a:rPr lang="en-US" dirty="0" smtClean="0"/>
              <a:t>Frequency and Voltage Scaling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Performance Effects of Frequency Scaling</a:t>
            </a:r>
          </a:p>
          <a:p>
            <a:endParaRPr lang="en-US" dirty="0" smtClean="0"/>
          </a:p>
          <a:p>
            <a:r>
              <a:rPr lang="en-US" dirty="0" smtClean="0"/>
              <a:t>Frequency Control Algorithm</a:t>
            </a:r>
          </a:p>
          <a:p>
            <a:endParaRPr lang="en-US" dirty="0" smtClean="0"/>
          </a:p>
          <a:p>
            <a:r>
              <a:rPr lang="en-US" dirty="0" smtClean="0"/>
              <a:t>Evaluation and Conclusions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Motivation</a:t>
            </a:r>
          </a:p>
          <a:p>
            <a:endParaRPr lang="en-US" dirty="0" smtClean="0"/>
          </a:p>
          <a:p>
            <a:r>
              <a:rPr lang="en-US" dirty="0" smtClean="0"/>
              <a:t>Background and Characterization</a:t>
            </a:r>
          </a:p>
          <a:p>
            <a:pPr lvl="1"/>
            <a:r>
              <a:rPr lang="en-US" dirty="0" smtClean="0"/>
              <a:t>DRAM Operation</a:t>
            </a:r>
          </a:p>
          <a:p>
            <a:pPr lvl="1"/>
            <a:r>
              <a:rPr lang="en-US" dirty="0" smtClean="0"/>
              <a:t>DRAM Power</a:t>
            </a:r>
          </a:p>
          <a:p>
            <a:pPr lvl="1"/>
            <a:r>
              <a:rPr lang="en-US" dirty="0" smtClean="0"/>
              <a:t>Frequency and Voltage Scaling</a:t>
            </a:r>
          </a:p>
          <a:p>
            <a:pPr lvl="1"/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Performance Effects of Frequency Scaling</a:t>
            </a:r>
          </a:p>
          <a:p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Frequency Control Algorithm</a:t>
            </a:r>
          </a:p>
          <a:p>
            <a:endParaRPr lang="en-US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Evaluation and Conclusions</a:t>
            </a:r>
          </a:p>
          <a:p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3594FA-E141-4234-AE05-360401972BE7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SAFARI_Templat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1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SAFARI_Template</Template>
  <TotalTime>0</TotalTime>
  <Words>1865</Words>
  <Application>Microsoft Macintosh PowerPoint</Application>
  <PresentationFormat>On-screen Show (4:3)</PresentationFormat>
  <Paragraphs>432</Paragraphs>
  <Slides>35</Slides>
  <Notes>30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35</vt:i4>
      </vt:variant>
    </vt:vector>
  </HeadingPairs>
  <TitlesOfParts>
    <vt:vector size="37" baseType="lpstr">
      <vt:lpstr>SAFARI_Template</vt:lpstr>
      <vt:lpstr>1_Edge</vt:lpstr>
      <vt:lpstr>Memory Power Management via Dynamic Voltage/Frequency Scaling</vt:lpstr>
      <vt:lpstr>Memory Power is Significant</vt:lpstr>
      <vt:lpstr>Existing Solution: Memory Sleep States?</vt:lpstr>
      <vt:lpstr>Memory Bandwidth Varies Widely</vt:lpstr>
      <vt:lpstr>Memory Power can be Scaled Down</vt:lpstr>
      <vt:lpstr>Observations So Far</vt:lpstr>
      <vt:lpstr>DVFS for Memory</vt:lpstr>
      <vt:lpstr>Outline</vt:lpstr>
      <vt:lpstr>Outline</vt:lpstr>
      <vt:lpstr>DRAM Operation</vt:lpstr>
      <vt:lpstr>Inside a DRAM Device</vt:lpstr>
      <vt:lpstr>Effect of Frequency Scaling on Power</vt:lpstr>
      <vt:lpstr>Effects of Voltage Scaling on Power</vt:lpstr>
      <vt:lpstr>Outline</vt:lpstr>
      <vt:lpstr>How Much Memory Bandwidth is Needed?</vt:lpstr>
      <vt:lpstr>Performance Impact of Static Frequency Scaling</vt:lpstr>
      <vt:lpstr>Outline</vt:lpstr>
      <vt:lpstr>Memory Latency Under Load</vt:lpstr>
      <vt:lpstr>Control Algorithm: Demand-Based Switching</vt:lpstr>
      <vt:lpstr>Implementing V/F Switching</vt:lpstr>
      <vt:lpstr>Outline</vt:lpstr>
      <vt:lpstr>Evaluation Methodology</vt:lpstr>
      <vt:lpstr>Evaluation Methodology</vt:lpstr>
      <vt:lpstr>Performance Impact of Memory DVFS</vt:lpstr>
      <vt:lpstr>Memory Frequency Distribution</vt:lpstr>
      <vt:lpstr>Memory Power Reduction</vt:lpstr>
      <vt:lpstr>System Power Reduction</vt:lpstr>
      <vt:lpstr>System Energy Reduction</vt:lpstr>
      <vt:lpstr>Related Work</vt:lpstr>
      <vt:lpstr>Conclusions</vt:lpstr>
      <vt:lpstr>Memory Power Management via Dynamic Voltage/Frequency Scaling</vt:lpstr>
      <vt:lpstr>Why Real-System Evaluation?</vt:lpstr>
      <vt:lpstr>CPU-Bound Applications in a DRAM-rich system</vt:lpstr>
      <vt:lpstr>Combining Memory &amp; CPU DVFS?</vt:lpstr>
      <vt:lpstr>Why is this Autonomic Computing?</vt:lpstr>
    </vt:vector>
  </TitlesOfParts>
  <Manager/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2011-05-04T18:50:43Z</dcterms:created>
  <dcterms:modified xsi:type="dcterms:W3CDTF">2011-06-15T13:20:10Z</dcterms:modified>
</cp:coreProperties>
</file>