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rawings/drawing1.xml" ContentType="application/vnd.openxmlformats-officedocument.drawingml.chartshapes+xml"/>
  <Override PartName="/ppt/theme/themeOverride6.xml" ContentType="application/vnd.openxmlformats-officedocument.themeOverr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8.xml" ContentType="application/vnd.openxmlformats-officedocument.drawingml.chart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6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</p:sldMasterIdLst>
  <p:notesMasterIdLst>
    <p:notesMasterId r:id="rId52"/>
  </p:notesMasterIdLst>
  <p:handoutMasterIdLst>
    <p:handoutMasterId r:id="rId53"/>
  </p:handoutMasterIdLst>
  <p:sldIdLst>
    <p:sldId id="256" r:id="rId3"/>
    <p:sldId id="278" r:id="rId4"/>
    <p:sldId id="277" r:id="rId5"/>
    <p:sldId id="337" r:id="rId6"/>
    <p:sldId id="338" r:id="rId7"/>
    <p:sldId id="283" r:id="rId8"/>
    <p:sldId id="364" r:id="rId9"/>
    <p:sldId id="363" r:id="rId10"/>
    <p:sldId id="344" r:id="rId11"/>
    <p:sldId id="306" r:id="rId12"/>
    <p:sldId id="319" r:id="rId13"/>
    <p:sldId id="339" r:id="rId14"/>
    <p:sldId id="290" r:id="rId15"/>
    <p:sldId id="291" r:id="rId16"/>
    <p:sldId id="293" r:id="rId17"/>
    <p:sldId id="292" r:id="rId18"/>
    <p:sldId id="340" r:id="rId19"/>
    <p:sldId id="307" r:id="rId20"/>
    <p:sldId id="308" r:id="rId21"/>
    <p:sldId id="309" r:id="rId22"/>
    <p:sldId id="341" r:id="rId23"/>
    <p:sldId id="297" r:id="rId24"/>
    <p:sldId id="332" r:id="rId25"/>
    <p:sldId id="333" r:id="rId26"/>
    <p:sldId id="331" r:id="rId27"/>
    <p:sldId id="310" r:id="rId28"/>
    <p:sldId id="345" r:id="rId29"/>
    <p:sldId id="346" r:id="rId30"/>
    <p:sldId id="342" r:id="rId31"/>
    <p:sldId id="343" r:id="rId32"/>
    <p:sldId id="311" r:id="rId33"/>
    <p:sldId id="347" r:id="rId34"/>
    <p:sldId id="312" r:id="rId35"/>
    <p:sldId id="323" r:id="rId36"/>
    <p:sldId id="321" r:id="rId37"/>
    <p:sldId id="322" r:id="rId38"/>
    <p:sldId id="320" r:id="rId39"/>
    <p:sldId id="365" r:id="rId40"/>
    <p:sldId id="313" r:id="rId41"/>
    <p:sldId id="335" r:id="rId42"/>
    <p:sldId id="336" r:id="rId43"/>
    <p:sldId id="324" r:id="rId44"/>
    <p:sldId id="353" r:id="rId45"/>
    <p:sldId id="358" r:id="rId46"/>
    <p:sldId id="352" r:id="rId47"/>
    <p:sldId id="357" r:id="rId48"/>
    <p:sldId id="334" r:id="rId49"/>
    <p:sldId id="359" r:id="rId50"/>
    <p:sldId id="360" r:id="rId5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35F"/>
    <a:srgbClr val="0080FF"/>
    <a:srgbClr val="0000FF"/>
    <a:srgbClr val="004080"/>
    <a:srgbClr val="8C0000"/>
    <a:srgbClr val="663D63"/>
    <a:srgbClr val="2A55D6"/>
    <a:srgbClr val="66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51" autoAdjust="0"/>
    <p:restoredTop sz="66382" autoAdjust="0"/>
  </p:normalViewPr>
  <p:slideViewPr>
    <p:cSldViewPr>
      <p:cViewPr>
        <p:scale>
          <a:sx n="100" d="100"/>
          <a:sy n="100" d="100"/>
        </p:scale>
        <p:origin x="-1866" y="1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\\vboxsvr\cfallin\Research\MinBD\conf\conf-may2012\minbd-poster-data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\\vboxsvr\cfallin\Research\MinBD\conf\poster-mar2012\minbd-poster-data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pax:Users:cfallin:Documents:minbd-conf:conf-may2012:data:minbd-poster-data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pax:Users:cfallin:Documents:minbd-conf:conf-may2012:data:minbd-poster-data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pax:Users:cfallin:Documents:minbd-conf:conf-may2012:data:minbd-poster-data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\\vboxsvr\cfallin\Research\MinBD\conf\poster-mar2012\minbd-poster-data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pax:Users:cfallin:Documents:minbd-conf:conf-may2012:data:minbd-poster-data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pax:Users:cfallin:Documents:minbd-conf:conf-may2012:data:minbd-poster-data.xlsx" TargetMode="External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\\vboxsvr\cfallin\Research\MinBD\conf\conf-may2012\minbd-poster-data.xlsx" TargetMode="External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4224179790026203"/>
          <c:y val="4.6747018464797112E-2"/>
          <c:w val="0.65715190288713909"/>
          <c:h val="0.90650596307040598"/>
        </c:manualLayout>
      </c:layout>
      <c:barChart>
        <c:barDir val="col"/>
        <c:grouping val="clustered"/>
        <c:ser>
          <c:idx val="0"/>
          <c:order val="0"/>
          <c:tx>
            <c:strRef>
              <c:f>Sheet3!$B$1</c:f>
              <c:strCache>
                <c:ptCount val="1"/>
                <c:pt idx="0">
                  <c:v>Baseline</c:v>
                </c:pt>
              </c:strCache>
            </c:strRef>
          </c:tx>
          <c:cat>
            <c:strRef>
              <c:f>Sheet3!$A$7</c:f>
              <c:strCache>
                <c:ptCount val="1"/>
                <c:pt idx="0">
                  <c:v>AVG</c:v>
                </c:pt>
              </c:strCache>
            </c:strRef>
          </c:cat>
          <c:val>
            <c:numRef>
              <c:f>Sheet3!$B$7</c:f>
              <c:numCache>
                <c:formatCode>General</c:formatCode>
                <c:ptCount val="1"/>
                <c:pt idx="0">
                  <c:v>13.310441244600002</c:v>
                </c:pt>
              </c:numCache>
            </c:numRef>
          </c:val>
        </c:ser>
        <c:ser>
          <c:idx val="4"/>
          <c:order val="1"/>
          <c:tx>
            <c:strRef>
              <c:f>Sheet3!$F$1</c:f>
              <c:strCache>
                <c:ptCount val="1"/>
                <c:pt idx="0">
                  <c:v>B (Side-Buf)</c:v>
                </c:pt>
              </c:strCache>
            </c:strRef>
          </c:tx>
          <c:cat>
            <c:strRef>
              <c:f>Sheet3!$A$7</c:f>
              <c:strCache>
                <c:ptCount val="1"/>
                <c:pt idx="0">
                  <c:v>AVG</c:v>
                </c:pt>
              </c:strCache>
            </c:strRef>
          </c:cat>
          <c:val>
            <c:numRef>
              <c:f>Sheet3!$F$7</c:f>
              <c:numCache>
                <c:formatCode>General</c:formatCode>
                <c:ptCount val="1"/>
                <c:pt idx="0">
                  <c:v>12.731192467599998</c:v>
                </c:pt>
              </c:numCache>
            </c:numRef>
          </c:val>
        </c:ser>
        <c:ser>
          <c:idx val="1"/>
          <c:order val="2"/>
          <c:tx>
            <c:strRef>
              <c:f>Sheet3!$C$1</c:f>
              <c:strCache>
                <c:ptCount val="1"/>
                <c:pt idx="0">
                  <c:v>D (Dual-Eject)</c:v>
                </c:pt>
              </c:strCache>
            </c:strRef>
          </c:tx>
          <c:cat>
            <c:strRef>
              <c:f>Sheet3!$A$7</c:f>
              <c:strCache>
                <c:ptCount val="1"/>
                <c:pt idx="0">
                  <c:v>AVG</c:v>
                </c:pt>
              </c:strCache>
            </c:strRef>
          </c:cat>
          <c:val>
            <c:numRef>
              <c:f>Sheet3!$C$7</c:f>
              <c:numCache>
                <c:formatCode>General</c:formatCode>
                <c:ptCount val="1"/>
                <c:pt idx="0">
                  <c:v>13.807541365400001</c:v>
                </c:pt>
              </c:numCache>
            </c:numRef>
          </c:val>
        </c:ser>
        <c:ser>
          <c:idx val="2"/>
          <c:order val="3"/>
          <c:tx>
            <c:strRef>
              <c:f>Sheet3!$D$1</c:f>
              <c:strCache>
                <c:ptCount val="1"/>
                <c:pt idx="0">
                  <c:v>S (Silver Flits)</c:v>
                </c:pt>
              </c:strCache>
            </c:strRef>
          </c:tx>
          <c:cat>
            <c:strRef>
              <c:f>Sheet3!$A$7</c:f>
              <c:strCache>
                <c:ptCount val="1"/>
                <c:pt idx="0">
                  <c:v>AVG</c:v>
                </c:pt>
              </c:strCache>
            </c:strRef>
          </c:cat>
          <c:val>
            <c:numRef>
              <c:f>Sheet3!$D$7</c:f>
              <c:numCache>
                <c:formatCode>General</c:formatCode>
                <c:ptCount val="1"/>
                <c:pt idx="0">
                  <c:v>13.402003525800001</c:v>
                </c:pt>
              </c:numCache>
            </c:numRef>
          </c:val>
        </c:ser>
        <c:ser>
          <c:idx val="5"/>
          <c:order val="4"/>
          <c:tx>
            <c:strRef>
              <c:f>Sheet3!$G$1</c:f>
              <c:strCache>
                <c:ptCount val="1"/>
                <c:pt idx="0">
                  <c:v>B+D</c:v>
                </c:pt>
              </c:strCache>
            </c:strRef>
          </c:tx>
          <c:cat>
            <c:strRef>
              <c:f>Sheet3!$A$7</c:f>
              <c:strCache>
                <c:ptCount val="1"/>
                <c:pt idx="0">
                  <c:v>AVG</c:v>
                </c:pt>
              </c:strCache>
            </c:strRef>
          </c:cat>
          <c:val>
            <c:numRef>
              <c:f>Sheet3!$G$7</c:f>
              <c:numCache>
                <c:formatCode>General</c:formatCode>
                <c:ptCount val="1"/>
                <c:pt idx="0">
                  <c:v>14.0867297492</c:v>
                </c:pt>
              </c:numCache>
            </c:numRef>
          </c:val>
        </c:ser>
        <c:ser>
          <c:idx val="7"/>
          <c:order val="5"/>
          <c:tx>
            <c:strRef>
              <c:f>Sheet3!$I$1</c:f>
              <c:strCache>
                <c:ptCount val="1"/>
                <c:pt idx="0">
                  <c:v>B+S+D (MinBD)</c:v>
                </c:pt>
              </c:strCache>
            </c:strRef>
          </c:tx>
          <c:cat>
            <c:strRef>
              <c:f>Sheet3!$A$7</c:f>
              <c:strCache>
                <c:ptCount val="1"/>
                <c:pt idx="0">
                  <c:v>AVG</c:v>
                </c:pt>
              </c:strCache>
            </c:strRef>
          </c:cat>
          <c:val>
            <c:numRef>
              <c:f>Sheet3!$I$7</c:f>
              <c:numCache>
                <c:formatCode>General</c:formatCode>
                <c:ptCount val="1"/>
                <c:pt idx="0">
                  <c:v>14.184739904500001</c:v>
                </c:pt>
              </c:numCache>
            </c:numRef>
          </c:val>
        </c:ser>
        <c:dLbls/>
        <c:axId val="88201472"/>
        <c:axId val="88252416"/>
      </c:barChart>
      <c:catAx>
        <c:axId val="88201472"/>
        <c:scaling>
          <c:orientation val="minMax"/>
        </c:scaling>
        <c:delete val="1"/>
        <c:axPos val="b"/>
        <c:tickLblPos val="nextTo"/>
        <c:crossAx val="88252416"/>
        <c:crosses val="autoZero"/>
        <c:auto val="1"/>
        <c:lblAlgn val="ctr"/>
        <c:lblOffset val="100"/>
      </c:catAx>
      <c:valAx>
        <c:axId val="88252416"/>
        <c:scaling>
          <c:orientation val="minMax"/>
          <c:max val="15"/>
          <c:min val="12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Weighted Speedup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882014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405623976490098"/>
          <c:y val="0.38518833172169309"/>
          <c:w val="0.25594376023509902"/>
          <c:h val="0.48693327807708203"/>
        </c:manualLayout>
      </c:layout>
      <c:spPr>
        <a:solidFill>
          <a:srgbClr val="FFFFFF"/>
        </a:solidFill>
      </c:spPr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</c:chart>
  <c:externalData r:id="rId2"/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results!$B$1</c:f>
              <c:strCache>
                <c:ptCount val="1"/>
                <c:pt idx="0">
                  <c:v>Buffered (8,8)</c:v>
                </c:pt>
              </c:strCache>
            </c:strRef>
          </c:tx>
          <c:spPr>
            <a:solidFill>
              <a:srgbClr val="004080"/>
            </a:solidFill>
          </c:spPr>
          <c:cat>
            <c:strRef>
              <c:f>results!$A$2:$A$7</c:f>
              <c:strCache>
                <c:ptCount val="6"/>
                <c:pt idx="0">
                  <c:v>0.0 - 0.15</c:v>
                </c:pt>
                <c:pt idx="1">
                  <c:v>0.15 - 0.30</c:v>
                </c:pt>
                <c:pt idx="2">
                  <c:v>0.30 - 0.40</c:v>
                </c:pt>
                <c:pt idx="3">
                  <c:v>0.40 - 0.50</c:v>
                </c:pt>
                <c:pt idx="4">
                  <c:v>&gt; 0.50</c:v>
                </c:pt>
                <c:pt idx="5">
                  <c:v>AVG</c:v>
                </c:pt>
              </c:strCache>
            </c:strRef>
          </c:cat>
          <c:val>
            <c:numRef>
              <c:f>results!$B$2:$B$7</c:f>
              <c:numCache>
                <c:formatCode>General</c:formatCode>
                <c:ptCount val="6"/>
                <c:pt idx="0">
                  <c:v>16.005090827</c:v>
                </c:pt>
                <c:pt idx="1">
                  <c:v>15.861708048500001</c:v>
                </c:pt>
                <c:pt idx="2">
                  <c:v>15.191877860999998</c:v>
                </c:pt>
                <c:pt idx="3">
                  <c:v>14.211842539900001</c:v>
                </c:pt>
                <c:pt idx="4">
                  <c:v>11.876841414700001</c:v>
                </c:pt>
                <c:pt idx="5">
                  <c:v>14.629472138200001</c:v>
                </c:pt>
              </c:numCache>
            </c:numRef>
          </c:val>
        </c:ser>
        <c:ser>
          <c:idx val="1"/>
          <c:order val="1"/>
          <c:tx>
            <c:strRef>
              <c:f>results!$C$1</c:f>
              <c:strCache>
                <c:ptCount val="1"/>
                <c:pt idx="0">
                  <c:v>Buffered (4,4)</c:v>
                </c:pt>
              </c:strCache>
            </c:strRef>
          </c:tx>
          <c:spPr>
            <a:solidFill>
              <a:srgbClr val="0000FF"/>
            </a:solidFill>
          </c:spPr>
          <c:cat>
            <c:strRef>
              <c:f>results!$A$2:$A$7</c:f>
              <c:strCache>
                <c:ptCount val="6"/>
                <c:pt idx="0">
                  <c:v>0.0 - 0.15</c:v>
                </c:pt>
                <c:pt idx="1">
                  <c:v>0.15 - 0.30</c:v>
                </c:pt>
                <c:pt idx="2">
                  <c:v>0.30 - 0.40</c:v>
                </c:pt>
                <c:pt idx="3">
                  <c:v>0.40 - 0.50</c:v>
                </c:pt>
                <c:pt idx="4">
                  <c:v>&gt; 0.50</c:v>
                </c:pt>
                <c:pt idx="5">
                  <c:v>AVG</c:v>
                </c:pt>
              </c:strCache>
            </c:strRef>
          </c:cat>
          <c:val>
            <c:numRef>
              <c:f>results!$C$2:$C$7</c:f>
              <c:numCache>
                <c:formatCode>General</c:formatCode>
                <c:ptCount val="6"/>
                <c:pt idx="0">
                  <c:v>16.004866549900001</c:v>
                </c:pt>
                <c:pt idx="1">
                  <c:v>15.860174054100012</c:v>
                </c:pt>
                <c:pt idx="2">
                  <c:v>15.1611856448</c:v>
                </c:pt>
                <c:pt idx="3">
                  <c:v>14.147060092699999</c:v>
                </c:pt>
                <c:pt idx="4">
                  <c:v>11.707330478999999</c:v>
                </c:pt>
                <c:pt idx="5">
                  <c:v>14.576123364099999</c:v>
                </c:pt>
              </c:numCache>
            </c:numRef>
          </c:val>
        </c:ser>
        <c:ser>
          <c:idx val="2"/>
          <c:order val="2"/>
          <c:tx>
            <c:strRef>
              <c:f>results!$D$1</c:f>
              <c:strCache>
                <c:ptCount val="1"/>
                <c:pt idx="0">
                  <c:v>Buffered (4,1)</c:v>
                </c:pt>
              </c:strCache>
            </c:strRef>
          </c:tx>
          <c:spPr>
            <a:solidFill>
              <a:srgbClr val="0080FF"/>
            </a:solidFill>
          </c:spPr>
          <c:cat>
            <c:strRef>
              <c:f>results!$A$2:$A$7</c:f>
              <c:strCache>
                <c:ptCount val="6"/>
                <c:pt idx="0">
                  <c:v>0.0 - 0.15</c:v>
                </c:pt>
                <c:pt idx="1">
                  <c:v>0.15 - 0.30</c:v>
                </c:pt>
                <c:pt idx="2">
                  <c:v>0.30 - 0.40</c:v>
                </c:pt>
                <c:pt idx="3">
                  <c:v>0.40 - 0.50</c:v>
                </c:pt>
                <c:pt idx="4">
                  <c:v>&gt; 0.50</c:v>
                </c:pt>
                <c:pt idx="5">
                  <c:v>AVG</c:v>
                </c:pt>
              </c:strCache>
            </c:strRef>
          </c:cat>
          <c:val>
            <c:numRef>
              <c:f>results!$D$2:$D$7</c:f>
              <c:numCache>
                <c:formatCode>General</c:formatCode>
                <c:ptCount val="6"/>
                <c:pt idx="0">
                  <c:v>15.998284018300001</c:v>
                </c:pt>
                <c:pt idx="1">
                  <c:v>15.802655342200001</c:v>
                </c:pt>
                <c:pt idx="2">
                  <c:v>14.874796476600022</c:v>
                </c:pt>
                <c:pt idx="3">
                  <c:v>13.5042767368</c:v>
                </c:pt>
                <c:pt idx="4">
                  <c:v>10.4798212496</c:v>
                </c:pt>
                <c:pt idx="5">
                  <c:v>14.131966764699998</c:v>
                </c:pt>
              </c:numCache>
            </c:numRef>
          </c:val>
        </c:ser>
        <c:ser>
          <c:idx val="3"/>
          <c:order val="3"/>
          <c:tx>
            <c:strRef>
              <c:f>results!$E$1</c:f>
              <c:strCache>
                <c:ptCount val="1"/>
                <c:pt idx="0">
                  <c:v>CHIPPER</c:v>
                </c:pt>
              </c:strCache>
            </c:strRef>
          </c:tx>
          <c:spPr>
            <a:solidFill>
              <a:srgbClr val="3B812F"/>
            </a:solidFill>
            <a:ln w="25400" cap="flat" cmpd="sng" algn="ctr">
              <a:solidFill>
                <a:srgbClr val="3B812F">
                  <a:shade val="50000"/>
                </a:srgbClr>
              </a:solidFill>
              <a:prstDash val="solid"/>
            </a:ln>
            <a:effectLst/>
          </c:spPr>
          <c:cat>
            <c:strRef>
              <c:f>results!$A$2:$A$7</c:f>
              <c:strCache>
                <c:ptCount val="6"/>
                <c:pt idx="0">
                  <c:v>0.0 - 0.15</c:v>
                </c:pt>
                <c:pt idx="1">
                  <c:v>0.15 - 0.30</c:v>
                </c:pt>
                <c:pt idx="2">
                  <c:v>0.30 - 0.40</c:v>
                </c:pt>
                <c:pt idx="3">
                  <c:v>0.40 - 0.50</c:v>
                </c:pt>
                <c:pt idx="4">
                  <c:v>&gt; 0.50</c:v>
                </c:pt>
                <c:pt idx="5">
                  <c:v>AVG</c:v>
                </c:pt>
              </c:strCache>
            </c:strRef>
          </c:cat>
          <c:val>
            <c:numRef>
              <c:f>results!$E$2:$E$7</c:f>
              <c:numCache>
                <c:formatCode>General</c:formatCode>
                <c:ptCount val="6"/>
                <c:pt idx="0">
                  <c:v>15.9451410113</c:v>
                </c:pt>
                <c:pt idx="1">
                  <c:v>15.484125790099998</c:v>
                </c:pt>
                <c:pt idx="2">
                  <c:v>14.514449587300012</c:v>
                </c:pt>
                <c:pt idx="3">
                  <c:v>13.1601170082</c:v>
                </c:pt>
                <c:pt idx="4">
                  <c:v>9.9338734304099976</c:v>
                </c:pt>
                <c:pt idx="5">
                  <c:v>13.807541365400001</c:v>
                </c:pt>
              </c:numCache>
            </c:numRef>
          </c:val>
        </c:ser>
        <c:ser>
          <c:idx val="4"/>
          <c:order val="4"/>
          <c:tx>
            <c:strRef>
              <c:f>results!$F$1</c:f>
              <c:strCache>
                <c:ptCount val="1"/>
                <c:pt idx="0">
                  <c:v>AFC (4,4)</c:v>
                </c:pt>
              </c:strCache>
            </c:strRef>
          </c:tx>
          <c:spPr>
            <a:solidFill>
              <a:srgbClr val="5F5F5F">
                <a:lumMod val="60000"/>
                <a:lumOff val="40000"/>
              </a:srgbClr>
            </a:solidFill>
          </c:spPr>
          <c:cat>
            <c:strRef>
              <c:f>results!$A$2:$A$7</c:f>
              <c:strCache>
                <c:ptCount val="6"/>
                <c:pt idx="0">
                  <c:v>0.0 - 0.15</c:v>
                </c:pt>
                <c:pt idx="1">
                  <c:v>0.15 - 0.30</c:v>
                </c:pt>
                <c:pt idx="2">
                  <c:v>0.30 - 0.40</c:v>
                </c:pt>
                <c:pt idx="3">
                  <c:v>0.40 - 0.50</c:v>
                </c:pt>
                <c:pt idx="4">
                  <c:v>&gt; 0.50</c:v>
                </c:pt>
                <c:pt idx="5">
                  <c:v>AVG</c:v>
                </c:pt>
              </c:strCache>
            </c:strRef>
          </c:cat>
          <c:val>
            <c:numRef>
              <c:f>results!$F$2:$F$7</c:f>
              <c:numCache>
                <c:formatCode>General</c:formatCode>
                <c:ptCount val="6"/>
                <c:pt idx="0">
                  <c:v>15.990669204900001</c:v>
                </c:pt>
                <c:pt idx="1">
                  <c:v>15.824866892600001</c:v>
                </c:pt>
                <c:pt idx="2">
                  <c:v>15.137353747499997</c:v>
                </c:pt>
                <c:pt idx="3">
                  <c:v>14.1131858652</c:v>
                </c:pt>
                <c:pt idx="4">
                  <c:v>10.871987866700001</c:v>
                </c:pt>
                <c:pt idx="5">
                  <c:v>14.387612715400001</c:v>
                </c:pt>
              </c:numCache>
            </c:numRef>
          </c:val>
        </c:ser>
        <c:ser>
          <c:idx val="5"/>
          <c:order val="5"/>
          <c:tx>
            <c:strRef>
              <c:f>results!$G$1</c:f>
              <c:strCache>
                <c:ptCount val="1"/>
                <c:pt idx="0">
                  <c:v>MinBD-4</c:v>
                </c:pt>
              </c:strCache>
            </c:strRef>
          </c:tx>
          <c:spPr>
            <a:solidFill>
              <a:srgbClr val="8C0000"/>
            </a:solidFill>
          </c:spPr>
          <c:cat>
            <c:strRef>
              <c:f>results!$A$2:$A$7</c:f>
              <c:strCache>
                <c:ptCount val="6"/>
                <c:pt idx="0">
                  <c:v>0.0 - 0.15</c:v>
                </c:pt>
                <c:pt idx="1">
                  <c:v>0.15 - 0.30</c:v>
                </c:pt>
                <c:pt idx="2">
                  <c:v>0.30 - 0.40</c:v>
                </c:pt>
                <c:pt idx="3">
                  <c:v>0.40 - 0.50</c:v>
                </c:pt>
                <c:pt idx="4">
                  <c:v>&gt; 0.50</c:v>
                </c:pt>
                <c:pt idx="5">
                  <c:v>AVG</c:v>
                </c:pt>
              </c:strCache>
            </c:strRef>
          </c:cat>
          <c:val>
            <c:numRef>
              <c:f>results!$G$2:$G$7</c:f>
              <c:numCache>
                <c:formatCode>General</c:formatCode>
                <c:ptCount val="6"/>
                <c:pt idx="0">
                  <c:v>15.9189943278</c:v>
                </c:pt>
                <c:pt idx="1">
                  <c:v>15.589847406900001</c:v>
                </c:pt>
                <c:pt idx="2">
                  <c:v>14.8930133078</c:v>
                </c:pt>
                <c:pt idx="3">
                  <c:v>13.751795480599998</c:v>
                </c:pt>
                <c:pt idx="4">
                  <c:v>10.7398830548</c:v>
                </c:pt>
                <c:pt idx="5">
                  <c:v>14.178706715600001</c:v>
                </c:pt>
              </c:numCache>
            </c:numRef>
          </c:val>
        </c:ser>
        <c:dLbls/>
        <c:axId val="104902656"/>
        <c:axId val="104904576"/>
      </c:barChart>
      <c:catAx>
        <c:axId val="1049026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Injection Rate</a:t>
                </a:r>
              </a:p>
            </c:rich>
          </c:tx>
        </c:title>
        <c:tickLblPos val="nextTo"/>
        <c:txPr>
          <a:bodyPr rot="-2700000" vert="horz"/>
          <a:lstStyle/>
          <a:p>
            <a:pPr>
              <a:defRPr sz="1800"/>
            </a:pPr>
            <a:endParaRPr lang="en-US"/>
          </a:p>
        </c:txPr>
        <c:crossAx val="104904576"/>
        <c:crosses val="autoZero"/>
        <c:auto val="1"/>
        <c:lblAlgn val="ctr"/>
        <c:lblOffset val="100"/>
      </c:catAx>
      <c:valAx>
        <c:axId val="104904576"/>
        <c:scaling>
          <c:orientation val="minMax"/>
          <c:max val="16"/>
          <c:min val="8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Weighted Speedup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04902656"/>
        <c:crosses val="autoZero"/>
        <c:crossBetween val="between"/>
        <c:majorUnit val="2"/>
      </c:valAx>
    </c:plotArea>
    <c:legend>
      <c:legendPos val="r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</c:chart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1884872345502301"/>
          <c:y val="3.0256410256410203E-2"/>
          <c:w val="0.8632449404568231"/>
          <c:h val="0.76851322430850011"/>
        </c:manualLayout>
      </c:layout>
      <c:barChart>
        <c:barDir val="col"/>
        <c:grouping val="stacked"/>
        <c:ser>
          <c:idx val="2"/>
          <c:order val="0"/>
          <c:tx>
            <c:strRef>
              <c:f>results!$H$9</c:f>
              <c:strCache>
                <c:ptCount val="1"/>
                <c:pt idx="0">
                  <c:v>static</c:v>
                </c:pt>
              </c:strCache>
            </c:strRef>
          </c:tx>
          <c:spPr>
            <a:solidFill>
              <a:srgbClr val="C0504D"/>
            </a:solidFill>
          </c:spPr>
          <c:cat>
            <c:strRef>
              <c:f>results!$A$46:$A$51</c:f>
              <c:strCache>
                <c:ptCount val="6"/>
                <c:pt idx="0">
                  <c:v>Buffered (8,8)</c:v>
                </c:pt>
                <c:pt idx="1">
                  <c:v>Buffered (4,4)</c:v>
                </c:pt>
                <c:pt idx="2">
                  <c:v>Buffered (4,1)</c:v>
                </c:pt>
                <c:pt idx="3">
                  <c:v>CHIPPER</c:v>
                </c:pt>
                <c:pt idx="4">
                  <c:v>AFC(4,4)</c:v>
                </c:pt>
                <c:pt idx="5">
                  <c:v>MinBD-4</c:v>
                </c:pt>
              </c:strCache>
            </c:strRef>
          </c:cat>
          <c:val>
            <c:numRef>
              <c:f>results!$H$46:$H$51</c:f>
              <c:numCache>
                <c:formatCode>General</c:formatCode>
                <c:ptCount val="6"/>
                <c:pt idx="0">
                  <c:v>1.62906</c:v>
                </c:pt>
                <c:pt idx="1">
                  <c:v>1.04702096</c:v>
                </c:pt>
                <c:pt idx="2">
                  <c:v>0.74594320000000014</c:v>
                </c:pt>
                <c:pt idx="3">
                  <c:v>0.52767136000000003</c:v>
                </c:pt>
                <c:pt idx="4">
                  <c:v>0.86901841926800016</c:v>
                </c:pt>
                <c:pt idx="5">
                  <c:v>0.55325904000000004</c:v>
                </c:pt>
              </c:numCache>
            </c:numRef>
          </c:val>
        </c:ser>
        <c:ser>
          <c:idx val="3"/>
          <c:order val="1"/>
          <c:tx>
            <c:strRef>
              <c:f>results!$I$9</c:f>
              <c:strCache>
                <c:ptCount val="1"/>
                <c:pt idx="0">
                  <c:v>dynamic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results!$A$46:$A$51</c:f>
              <c:strCache>
                <c:ptCount val="6"/>
                <c:pt idx="0">
                  <c:v>Buffered (8,8)</c:v>
                </c:pt>
                <c:pt idx="1">
                  <c:v>Buffered (4,4)</c:v>
                </c:pt>
                <c:pt idx="2">
                  <c:v>Buffered (4,1)</c:v>
                </c:pt>
                <c:pt idx="3">
                  <c:v>CHIPPER</c:v>
                </c:pt>
                <c:pt idx="4">
                  <c:v>AFC(4,4)</c:v>
                </c:pt>
                <c:pt idx="5">
                  <c:v>MinBD-4</c:v>
                </c:pt>
              </c:strCache>
            </c:strRef>
          </c:cat>
          <c:val>
            <c:numRef>
              <c:f>results!$I$46:$I$51</c:f>
              <c:numCache>
                <c:formatCode>General</c:formatCode>
                <c:ptCount val="6"/>
                <c:pt idx="0">
                  <c:v>0.92052415000400001</c:v>
                </c:pt>
                <c:pt idx="1">
                  <c:v>0.79869331509270003</c:v>
                </c:pt>
                <c:pt idx="2">
                  <c:v>0.70840740728020002</c:v>
                </c:pt>
                <c:pt idx="3">
                  <c:v>0.9260706644190001</c:v>
                </c:pt>
                <c:pt idx="4">
                  <c:v>0.847450182542</c:v>
                </c:pt>
                <c:pt idx="5">
                  <c:v>0.70553405094940003</c:v>
                </c:pt>
              </c:numCache>
            </c:numRef>
          </c:val>
        </c:ser>
        <c:dLbls/>
        <c:overlap val="100"/>
        <c:axId val="104916864"/>
        <c:axId val="104918400"/>
      </c:barChart>
      <c:catAx>
        <c:axId val="104916864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104918400"/>
        <c:crosses val="autoZero"/>
        <c:auto val="1"/>
        <c:lblAlgn val="ctr"/>
        <c:lblOffset val="100"/>
      </c:catAx>
      <c:valAx>
        <c:axId val="1049184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Network</a:t>
                </a:r>
                <a:r>
                  <a:rPr lang="en-US" sz="2400" baseline="0"/>
                  <a:t> Power (W)</a:t>
                </a:r>
                <a:endParaRPr lang="en-US" sz="2400"/>
              </a:p>
            </c:rich>
          </c:tx>
        </c:title>
        <c:numFmt formatCode="#,##0.0" sourceLinked="0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049168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8619491976968896"/>
          <c:y val="3.8447924123121008E-2"/>
          <c:w val="0.35915702047029097"/>
          <c:h val="0.12992233357194005"/>
        </c:manualLayout>
      </c:layout>
      <c:overlay val="1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</c:chart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19190364634173"/>
          <c:y val="2.954545454545451E-2"/>
          <c:w val="0.8653840480683721"/>
          <c:h val="0.74713009754377724"/>
        </c:manualLayout>
      </c:layout>
      <c:barChart>
        <c:barDir val="col"/>
        <c:grouping val="stacked"/>
        <c:ser>
          <c:idx val="2"/>
          <c:order val="0"/>
          <c:tx>
            <c:strRef>
              <c:f>results!$J$9</c:f>
              <c:strCache>
                <c:ptCount val="1"/>
                <c:pt idx="0">
                  <c:v>buffer</c:v>
                </c:pt>
              </c:strCache>
            </c:strRef>
          </c:tx>
          <c:cat>
            <c:strRef>
              <c:f>results!$A$46:$A$51</c:f>
              <c:strCache>
                <c:ptCount val="6"/>
                <c:pt idx="0">
                  <c:v>Buffered (8,8)</c:v>
                </c:pt>
                <c:pt idx="1">
                  <c:v>Buffered (4,4)</c:v>
                </c:pt>
                <c:pt idx="2">
                  <c:v>Buffered (4,1)</c:v>
                </c:pt>
                <c:pt idx="3">
                  <c:v>CHIPPER</c:v>
                </c:pt>
                <c:pt idx="4">
                  <c:v>AFC(4,4)</c:v>
                </c:pt>
                <c:pt idx="5">
                  <c:v>MinBD-4</c:v>
                </c:pt>
              </c:strCache>
            </c:strRef>
          </c:cat>
          <c:val>
            <c:numRef>
              <c:f>results!$J$46:$J$51</c:f>
              <c:numCache>
                <c:formatCode>General</c:formatCode>
                <c:ptCount val="6"/>
                <c:pt idx="0">
                  <c:v>1.0993550299000003</c:v>
                </c:pt>
                <c:pt idx="1">
                  <c:v>0.40037008120670009</c:v>
                </c:pt>
                <c:pt idx="2">
                  <c:v>4.9309506398200011E-2</c:v>
                </c:pt>
                <c:pt idx="3">
                  <c:v>0</c:v>
                </c:pt>
                <c:pt idx="4">
                  <c:v>0.24432166625499999</c:v>
                </c:pt>
                <c:pt idx="5">
                  <c:v>2.3553112195400006E-2</c:v>
                </c:pt>
              </c:numCache>
            </c:numRef>
          </c:val>
        </c:ser>
        <c:ser>
          <c:idx val="3"/>
          <c:order val="1"/>
          <c:tx>
            <c:strRef>
              <c:f>results!$K$9</c:f>
              <c:strCache>
                <c:ptCount val="1"/>
                <c:pt idx="0">
                  <c:v>non-buffer</c:v>
                </c:pt>
              </c:strCache>
            </c:strRef>
          </c:tx>
          <c:cat>
            <c:strRef>
              <c:f>results!$A$46:$A$51</c:f>
              <c:strCache>
                <c:ptCount val="6"/>
                <c:pt idx="0">
                  <c:v>Buffered (8,8)</c:v>
                </c:pt>
                <c:pt idx="1">
                  <c:v>Buffered (4,4)</c:v>
                </c:pt>
                <c:pt idx="2">
                  <c:v>Buffered (4,1)</c:v>
                </c:pt>
                <c:pt idx="3">
                  <c:v>CHIPPER</c:v>
                </c:pt>
                <c:pt idx="4">
                  <c:v>AFC(4,4)</c:v>
                </c:pt>
                <c:pt idx="5">
                  <c:v>MinBD-4</c:v>
                </c:pt>
              </c:strCache>
            </c:strRef>
          </c:cat>
          <c:val>
            <c:numRef>
              <c:f>results!$K$46:$K$51</c:f>
              <c:numCache>
                <c:formatCode>General</c:formatCode>
                <c:ptCount val="6"/>
                <c:pt idx="0">
                  <c:v>1.4502291201039998</c:v>
                </c:pt>
                <c:pt idx="1">
                  <c:v>1.4453441938859999</c:v>
                </c:pt>
                <c:pt idx="2">
                  <c:v>1.4050411008819998</c:v>
                </c:pt>
                <c:pt idx="3">
                  <c:v>1.453742024419</c:v>
                </c:pt>
                <c:pt idx="4">
                  <c:v>1.4721469355550001</c:v>
                </c:pt>
                <c:pt idx="5">
                  <c:v>1.2352399787539998</c:v>
                </c:pt>
              </c:numCache>
            </c:numRef>
          </c:val>
        </c:ser>
        <c:dLbls/>
        <c:overlap val="100"/>
        <c:axId val="123507456"/>
        <c:axId val="123508992"/>
      </c:barChart>
      <c:catAx>
        <c:axId val="123507456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123508992"/>
        <c:crosses val="autoZero"/>
        <c:auto val="1"/>
        <c:lblAlgn val="ctr"/>
        <c:lblOffset val="100"/>
      </c:catAx>
      <c:valAx>
        <c:axId val="1235089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Network</a:t>
                </a:r>
                <a:r>
                  <a:rPr lang="en-US" sz="2400" baseline="0"/>
                  <a:t> Power (W)</a:t>
                </a:r>
                <a:endParaRPr lang="en-US" sz="2400"/>
              </a:p>
            </c:rich>
          </c:tx>
        </c:title>
        <c:numFmt formatCode="#,##0.0" sourceLinked="0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35074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4339558794820098"/>
          <c:y val="6.1457868139616921E-2"/>
          <c:w val="0.32311792531194911"/>
          <c:h val="9.1285969935576208E-2"/>
        </c:manualLayout>
      </c:layout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</c:chart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1983912948381502"/>
          <c:y val="3.28205128205128E-2"/>
          <c:w val="0.87184908136482919"/>
          <c:h val="0.76743630123157702"/>
        </c:manualLayout>
      </c:layout>
      <c:barChart>
        <c:barDir val="col"/>
        <c:grouping val="stacked"/>
        <c:ser>
          <c:idx val="0"/>
          <c:order val="0"/>
          <c:tx>
            <c:strRef>
              <c:f>results!$B$9</c:f>
              <c:strCache>
                <c:ptCount val="1"/>
                <c:pt idx="0">
                  <c:v>static buffer</c:v>
                </c:pt>
              </c:strCache>
            </c:strRef>
          </c:tx>
          <c:cat>
            <c:strRef>
              <c:f>results!$A$46:$A$51</c:f>
              <c:strCache>
                <c:ptCount val="6"/>
                <c:pt idx="0">
                  <c:v>Buffered (8,8)</c:v>
                </c:pt>
                <c:pt idx="1">
                  <c:v>Buffered (4,4)</c:v>
                </c:pt>
                <c:pt idx="2">
                  <c:v>Buffered (4,1)</c:v>
                </c:pt>
                <c:pt idx="3">
                  <c:v>CHIPPER</c:v>
                </c:pt>
                <c:pt idx="4">
                  <c:v>AFC(4,4)</c:v>
                </c:pt>
                <c:pt idx="5">
                  <c:v>MinBD-4</c:v>
                </c:pt>
              </c:strCache>
            </c:strRef>
          </c:cat>
          <c:val>
            <c:numRef>
              <c:f>results!$B$46:$B$51</c:f>
              <c:numCache>
                <c:formatCode>General</c:formatCode>
                <c:ptCount val="6"/>
                <c:pt idx="0">
                  <c:v>0.91433471999999993</c:v>
                </c:pt>
                <c:pt idx="1">
                  <c:v>0.33229568000000004</c:v>
                </c:pt>
                <c:pt idx="2">
                  <c:v>3.1217920000000003E-2</c:v>
                </c:pt>
                <c:pt idx="3">
                  <c:v>0</c:v>
                </c:pt>
                <c:pt idx="4">
                  <c:v>0.13325153926799999</c:v>
                </c:pt>
                <c:pt idx="5">
                  <c:v>2.0768480000000006E-2</c:v>
                </c:pt>
              </c:numCache>
            </c:numRef>
          </c:val>
        </c:ser>
        <c:ser>
          <c:idx val="1"/>
          <c:order val="1"/>
          <c:tx>
            <c:strRef>
              <c:f>results!$C$9</c:f>
              <c:strCache>
                <c:ptCount val="1"/>
                <c:pt idx="0">
                  <c:v>static link</c:v>
                </c:pt>
              </c:strCache>
            </c:strRef>
          </c:tx>
          <c:cat>
            <c:strRef>
              <c:f>results!$A$46:$A$51</c:f>
              <c:strCache>
                <c:ptCount val="6"/>
                <c:pt idx="0">
                  <c:v>Buffered (8,8)</c:v>
                </c:pt>
                <c:pt idx="1">
                  <c:v>Buffered (4,4)</c:v>
                </c:pt>
                <c:pt idx="2">
                  <c:v>Buffered (4,1)</c:v>
                </c:pt>
                <c:pt idx="3">
                  <c:v>CHIPPER</c:v>
                </c:pt>
                <c:pt idx="4">
                  <c:v>AFC(4,4)</c:v>
                </c:pt>
                <c:pt idx="5">
                  <c:v>MinBD-4</c:v>
                </c:pt>
              </c:strCache>
            </c:strRef>
          </c:cat>
          <c:val>
            <c:numRef>
              <c:f>results!$C$46:$C$51</c:f>
              <c:numCache>
                <c:formatCode>General</c:formatCode>
                <c:ptCount val="6"/>
                <c:pt idx="0">
                  <c:v>0.11149728</c:v>
                </c:pt>
                <c:pt idx="1">
                  <c:v>0.11149728</c:v>
                </c:pt>
                <c:pt idx="2">
                  <c:v>0.11149728</c:v>
                </c:pt>
                <c:pt idx="3">
                  <c:v>0.11149728</c:v>
                </c:pt>
                <c:pt idx="4">
                  <c:v>0.11149728</c:v>
                </c:pt>
                <c:pt idx="5">
                  <c:v>0.11149728</c:v>
                </c:pt>
              </c:numCache>
            </c:numRef>
          </c:val>
        </c:ser>
        <c:ser>
          <c:idx val="2"/>
          <c:order val="2"/>
          <c:tx>
            <c:strRef>
              <c:f>results!$D$9</c:f>
              <c:strCache>
                <c:ptCount val="1"/>
                <c:pt idx="0">
                  <c:v>static other</c:v>
                </c:pt>
              </c:strCache>
            </c:strRef>
          </c:tx>
          <c:cat>
            <c:strRef>
              <c:f>results!$A$46:$A$51</c:f>
              <c:strCache>
                <c:ptCount val="6"/>
                <c:pt idx="0">
                  <c:v>Buffered (8,8)</c:v>
                </c:pt>
                <c:pt idx="1">
                  <c:v>Buffered (4,4)</c:v>
                </c:pt>
                <c:pt idx="2">
                  <c:v>Buffered (4,1)</c:v>
                </c:pt>
                <c:pt idx="3">
                  <c:v>CHIPPER</c:v>
                </c:pt>
                <c:pt idx="4">
                  <c:v>AFC(4,4)</c:v>
                </c:pt>
                <c:pt idx="5">
                  <c:v>MinBD-4</c:v>
                </c:pt>
              </c:strCache>
            </c:strRef>
          </c:cat>
          <c:val>
            <c:numRef>
              <c:f>results!$D$46:$D$51</c:f>
              <c:numCache>
                <c:formatCode>General</c:formatCode>
                <c:ptCount val="6"/>
                <c:pt idx="0">
                  <c:v>0.6032280000000001</c:v>
                </c:pt>
                <c:pt idx="1">
                  <c:v>0.6032280000000001</c:v>
                </c:pt>
                <c:pt idx="2">
                  <c:v>0.6032280000000001</c:v>
                </c:pt>
                <c:pt idx="3">
                  <c:v>0.41617408000000006</c:v>
                </c:pt>
                <c:pt idx="4">
                  <c:v>0.62426960000000009</c:v>
                </c:pt>
                <c:pt idx="5">
                  <c:v>0.42099328000000003</c:v>
                </c:pt>
              </c:numCache>
            </c:numRef>
          </c:val>
        </c:ser>
        <c:ser>
          <c:idx val="3"/>
          <c:order val="3"/>
          <c:tx>
            <c:strRef>
              <c:f>results!$E$9</c:f>
              <c:strCache>
                <c:ptCount val="1"/>
                <c:pt idx="0">
                  <c:v>dynamic buffer</c:v>
                </c:pt>
              </c:strCache>
            </c:strRef>
          </c:tx>
          <c:cat>
            <c:strRef>
              <c:f>results!$A$46:$A$51</c:f>
              <c:strCache>
                <c:ptCount val="6"/>
                <c:pt idx="0">
                  <c:v>Buffered (8,8)</c:v>
                </c:pt>
                <c:pt idx="1">
                  <c:v>Buffered (4,4)</c:v>
                </c:pt>
                <c:pt idx="2">
                  <c:v>Buffered (4,1)</c:v>
                </c:pt>
                <c:pt idx="3">
                  <c:v>CHIPPER</c:v>
                </c:pt>
                <c:pt idx="4">
                  <c:v>AFC(4,4)</c:v>
                </c:pt>
                <c:pt idx="5">
                  <c:v>MinBD-4</c:v>
                </c:pt>
              </c:strCache>
            </c:strRef>
          </c:cat>
          <c:val>
            <c:numRef>
              <c:f>results!$E$46:$E$51</c:f>
              <c:numCache>
                <c:formatCode>General</c:formatCode>
                <c:ptCount val="6"/>
                <c:pt idx="0">
                  <c:v>0.18502030990000001</c:v>
                </c:pt>
                <c:pt idx="1">
                  <c:v>6.8074401206700011E-2</c:v>
                </c:pt>
                <c:pt idx="2">
                  <c:v>1.8091586398200004E-2</c:v>
                </c:pt>
                <c:pt idx="3">
                  <c:v>0</c:v>
                </c:pt>
                <c:pt idx="4">
                  <c:v>0.11107012698700001</c:v>
                </c:pt>
                <c:pt idx="5">
                  <c:v>2.7846321954000004E-3</c:v>
                </c:pt>
              </c:numCache>
            </c:numRef>
          </c:val>
        </c:ser>
        <c:ser>
          <c:idx val="4"/>
          <c:order val="4"/>
          <c:tx>
            <c:strRef>
              <c:f>results!$F$9</c:f>
              <c:strCache>
                <c:ptCount val="1"/>
                <c:pt idx="0">
                  <c:v>dynamic link</c:v>
                </c:pt>
              </c:strCache>
            </c:strRef>
          </c:tx>
          <c:cat>
            <c:strRef>
              <c:f>results!$A$46:$A$51</c:f>
              <c:strCache>
                <c:ptCount val="6"/>
                <c:pt idx="0">
                  <c:v>Buffered (8,8)</c:v>
                </c:pt>
                <c:pt idx="1">
                  <c:v>Buffered (4,4)</c:v>
                </c:pt>
                <c:pt idx="2">
                  <c:v>Buffered (4,1)</c:v>
                </c:pt>
                <c:pt idx="3">
                  <c:v>CHIPPER</c:v>
                </c:pt>
                <c:pt idx="4">
                  <c:v>AFC(4,4)</c:v>
                </c:pt>
                <c:pt idx="5">
                  <c:v>MinBD-4</c:v>
                </c:pt>
              </c:strCache>
            </c:strRef>
          </c:cat>
          <c:val>
            <c:numRef>
              <c:f>results!$F$46:$F$51</c:f>
              <c:numCache>
                <c:formatCode>General</c:formatCode>
                <c:ptCount val="6"/>
                <c:pt idx="0">
                  <c:v>0.59768845031100004</c:v>
                </c:pt>
                <c:pt idx="1">
                  <c:v>0.59371883951900006</c:v>
                </c:pt>
                <c:pt idx="2">
                  <c:v>0.56096755817099997</c:v>
                </c:pt>
                <c:pt idx="3">
                  <c:v>0.71132099719300013</c:v>
                </c:pt>
                <c:pt idx="4">
                  <c:v>0.59768737018199991</c:v>
                </c:pt>
                <c:pt idx="5">
                  <c:v>0.53926810718999996</c:v>
                </c:pt>
              </c:numCache>
            </c:numRef>
          </c:val>
        </c:ser>
        <c:ser>
          <c:idx val="5"/>
          <c:order val="5"/>
          <c:tx>
            <c:strRef>
              <c:f>results!$G$9</c:f>
              <c:strCache>
                <c:ptCount val="1"/>
                <c:pt idx="0">
                  <c:v>dynamic other</c:v>
                </c:pt>
              </c:strCache>
            </c:strRef>
          </c:tx>
          <c:cat>
            <c:strRef>
              <c:f>results!$A$46:$A$51</c:f>
              <c:strCache>
                <c:ptCount val="6"/>
                <c:pt idx="0">
                  <c:v>Buffered (8,8)</c:v>
                </c:pt>
                <c:pt idx="1">
                  <c:v>Buffered (4,4)</c:v>
                </c:pt>
                <c:pt idx="2">
                  <c:v>Buffered (4,1)</c:v>
                </c:pt>
                <c:pt idx="3">
                  <c:v>CHIPPER</c:v>
                </c:pt>
                <c:pt idx="4">
                  <c:v>AFC(4,4)</c:v>
                </c:pt>
                <c:pt idx="5">
                  <c:v>MinBD-4</c:v>
                </c:pt>
              </c:strCache>
            </c:strRef>
          </c:cat>
          <c:val>
            <c:numRef>
              <c:f>results!$G$46:$G$51</c:f>
              <c:numCache>
                <c:formatCode>General</c:formatCode>
                <c:ptCount val="6"/>
                <c:pt idx="0">
                  <c:v>0.13781538979300004</c:v>
                </c:pt>
                <c:pt idx="1">
                  <c:v>0.13690007436700002</c:v>
                </c:pt>
                <c:pt idx="2">
                  <c:v>0.12934826271100003</c:v>
                </c:pt>
                <c:pt idx="3">
                  <c:v>0.21474966722600003</c:v>
                </c:pt>
                <c:pt idx="4">
                  <c:v>0.138692685373</c:v>
                </c:pt>
                <c:pt idx="5">
                  <c:v>0.16348131156400003</c:v>
                </c:pt>
              </c:numCache>
            </c:numRef>
          </c:val>
        </c:ser>
        <c:dLbls/>
        <c:overlap val="100"/>
        <c:axId val="123781504"/>
        <c:axId val="123783040"/>
      </c:barChart>
      <c:catAx>
        <c:axId val="123781504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123783040"/>
        <c:crosses val="autoZero"/>
        <c:auto val="1"/>
        <c:lblAlgn val="ctr"/>
        <c:lblOffset val="100"/>
      </c:catAx>
      <c:valAx>
        <c:axId val="12378304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Network</a:t>
                </a:r>
                <a:r>
                  <a:rPr lang="en-US" sz="2400" baseline="0"/>
                  <a:t> Power (W)</a:t>
                </a:r>
                <a:endParaRPr lang="en-US" sz="2400"/>
              </a:p>
            </c:rich>
          </c:tx>
        </c:title>
        <c:numFmt formatCode="#,##0.0" sourceLinked="0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37815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0696598862642207"/>
          <c:y val="1.7310922673127407E-2"/>
          <c:w val="0.79164512248468921"/>
          <c:h val="0.15255764183323203"/>
        </c:manualLayout>
      </c:layout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</c:chart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diamond"/>
            <c:size val="11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tx>
                <c:rich>
                  <a:bodyPr/>
                  <a:lstStyle/>
                  <a:p>
                    <a:r>
                      <a:rPr lang="en-US" sz="2400" dirty="0" err="1">
                        <a:solidFill>
                          <a:srgbClr val="0080FF"/>
                        </a:solidFill>
                      </a:rPr>
                      <a:t>Buf</a:t>
                    </a:r>
                    <a:r>
                      <a:rPr lang="en-US" sz="2400" baseline="0" dirty="0">
                        <a:solidFill>
                          <a:srgbClr val="0080FF"/>
                        </a:solidFill>
                      </a:rPr>
                      <a:t> (1,1)</a:t>
                    </a:r>
                    <a:endParaRPr lang="en-US" sz="2400" dirty="0">
                      <a:solidFill>
                        <a:srgbClr val="0080FF"/>
                      </a:solidFill>
                    </a:endParaRPr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Val val="1"/>
          </c:dLbls>
          <c:xVal>
            <c:numRef>
              <c:f>'perf-power'!$C$4:$C$19</c:f>
              <c:numCache>
                <c:formatCode>General</c:formatCode>
                <c:ptCount val="16"/>
                <c:pt idx="0">
                  <c:v>2.5495840000000012</c:v>
                </c:pt>
                <c:pt idx="1">
                  <c:v>2.2484410000000001</c:v>
                </c:pt>
                <c:pt idx="2">
                  <c:v>2.0851260000000011</c:v>
                </c:pt>
                <c:pt idx="3">
                  <c:v>1.522975</c:v>
                </c:pt>
                <c:pt idx="4">
                  <c:v>2.0001210000000027</c:v>
                </c:pt>
                <c:pt idx="5">
                  <c:v>1.8457139999999999</c:v>
                </c:pt>
                <c:pt idx="6">
                  <c:v>1.7531929999999998</c:v>
                </c:pt>
                <c:pt idx="7">
                  <c:v>1.4543509999999999</c:v>
                </c:pt>
                <c:pt idx="8">
                  <c:v>1.7235789999999998</c:v>
                </c:pt>
                <c:pt idx="9">
                  <c:v>1.6376170000000001</c:v>
                </c:pt>
                <c:pt idx="10">
                  <c:v>1.5749899999999999</c:v>
                </c:pt>
                <c:pt idx="11">
                  <c:v>1.4011609999999988</c:v>
                </c:pt>
                <c:pt idx="12">
                  <c:v>1.5788709999999999</c:v>
                </c:pt>
                <c:pt idx="13">
                  <c:v>1.4634059999999998</c:v>
                </c:pt>
                <c:pt idx="14">
                  <c:v>1.520311</c:v>
                </c:pt>
                <c:pt idx="15">
                  <c:v>1.3443639999999999</c:v>
                </c:pt>
              </c:numCache>
            </c:numRef>
          </c:xVal>
          <c:yVal>
            <c:numRef>
              <c:f>'perf-power'!$D$4:$D$19</c:f>
              <c:numCache>
                <c:formatCode>General</c:formatCode>
                <c:ptCount val="16"/>
                <c:pt idx="0">
                  <c:v>14.629472</c:v>
                </c:pt>
                <c:pt idx="1">
                  <c:v>14.61204</c:v>
                </c:pt>
                <c:pt idx="2">
                  <c:v>14.528801999999999</c:v>
                </c:pt>
                <c:pt idx="3">
                  <c:v>14.311727999999999</c:v>
                </c:pt>
                <c:pt idx="4">
                  <c:v>14.625888</c:v>
                </c:pt>
                <c:pt idx="5">
                  <c:v>14.576122999999999</c:v>
                </c:pt>
                <c:pt idx="6">
                  <c:v>14.430406000000001</c:v>
                </c:pt>
                <c:pt idx="7">
                  <c:v>14.131966999999998</c:v>
                </c:pt>
                <c:pt idx="8">
                  <c:v>14.604488</c:v>
                </c:pt>
                <c:pt idx="9">
                  <c:v>14.488268999999999</c:v>
                </c:pt>
                <c:pt idx="10">
                  <c:v>14.247008999999998</c:v>
                </c:pt>
                <c:pt idx="11">
                  <c:v>13.830292999999999</c:v>
                </c:pt>
                <c:pt idx="12">
                  <c:v>14.522999</c:v>
                </c:pt>
                <c:pt idx="13">
                  <c:v>13.906234000000001</c:v>
                </c:pt>
                <c:pt idx="14">
                  <c:v>14.303970999999999</c:v>
                </c:pt>
                <c:pt idx="15">
                  <c:v>13.326879</c:v>
                </c:pt>
              </c:numCache>
            </c:numRef>
          </c:yVal>
        </c:ser>
        <c:ser>
          <c:idx val="1"/>
          <c:order val="1"/>
          <c:spPr>
            <a:ln w="28575">
              <a:solidFill>
                <a:srgbClr val="FFFFFF">
                  <a:lumMod val="75000"/>
                </a:srgbClr>
              </a:solidFill>
            </a:ln>
          </c:spPr>
          <c:marker>
            <c:symbol val="square"/>
            <c:size val="13"/>
            <c:spPr>
              <a:solidFill>
                <a:srgbClr val="FFFFFF">
                  <a:lumMod val="50000"/>
                </a:srgbClr>
              </a:solidFill>
              <a:ln>
                <a:solidFill>
                  <a:srgbClr val="FFFFFF">
                    <a:lumMod val="75000"/>
                  </a:srgbClr>
                </a:solidFill>
              </a:ln>
            </c:spPr>
          </c:marker>
          <c:dPt>
            <c:idx val="0"/>
            <c:marker>
              <c:spPr>
                <a:solidFill>
                  <a:srgbClr val="FFFFFF">
                    <a:lumMod val="50000"/>
                  </a:srgbClr>
                </a:solidFill>
                <a:ln>
                  <a:solidFill>
                    <a:srgbClr val="7F7F7F"/>
                  </a:solidFill>
                </a:ln>
              </c:spPr>
            </c:marker>
            <c:spPr>
              <a:ln w="28575">
                <a:solidFill>
                  <a:srgbClr val="7F7F7F"/>
                </a:solidFill>
              </a:ln>
            </c:spPr>
          </c:dPt>
          <c:dLbls>
            <c:dLbl>
              <c:idx val="0"/>
              <c:delete val="1"/>
            </c:dLbl>
            <c:showVal val="1"/>
          </c:dLbls>
          <c:xVal>
            <c:numRef>
              <c:f>'perf-power'!$C$3</c:f>
              <c:numCache>
                <c:formatCode>General</c:formatCode>
                <c:ptCount val="1"/>
                <c:pt idx="0">
                  <c:v>1.7164689999999998</c:v>
                </c:pt>
              </c:numCache>
            </c:numRef>
          </c:xVal>
          <c:yVal>
            <c:numRef>
              <c:f>'perf-power'!$D$3</c:f>
              <c:numCache>
                <c:formatCode>General</c:formatCode>
                <c:ptCount val="1"/>
                <c:pt idx="0">
                  <c:v>14.387613</c:v>
                </c:pt>
              </c:numCache>
            </c:numRef>
          </c:yVal>
        </c:ser>
        <c:ser>
          <c:idx val="2"/>
          <c:order val="2"/>
          <c:spPr>
            <a:ln w="28575">
              <a:noFill/>
            </a:ln>
          </c:spPr>
          <c:marker>
            <c:symbol val="triangle"/>
            <c:size val="13"/>
            <c:spPr>
              <a:solidFill>
                <a:srgbClr val="008000"/>
              </a:solidFill>
            </c:spPr>
          </c:marker>
          <c:dLbls>
            <c:delete val="1"/>
          </c:dLbls>
          <c:xVal>
            <c:numRef>
              <c:f>'perf-power'!$C$2</c:f>
              <c:numCache>
                <c:formatCode>General</c:formatCode>
                <c:ptCount val="1"/>
                <c:pt idx="0">
                  <c:v>1.4537419999999988</c:v>
                </c:pt>
              </c:numCache>
            </c:numRef>
          </c:xVal>
          <c:yVal>
            <c:numRef>
              <c:f>'perf-power'!$D$2</c:f>
              <c:numCache>
                <c:formatCode>General</c:formatCode>
                <c:ptCount val="1"/>
                <c:pt idx="0">
                  <c:v>13.807541000000001</c:v>
                </c:pt>
              </c:numCache>
            </c:numRef>
          </c:yVal>
        </c:ser>
        <c:ser>
          <c:idx val="3"/>
          <c:order val="3"/>
          <c:spPr>
            <a:ln w="28575">
              <a:noFill/>
            </a:ln>
          </c:spPr>
          <c:marker>
            <c:symbol val="square"/>
            <c:size val="12"/>
            <c:spPr>
              <a:solidFill>
                <a:srgbClr val="800000"/>
              </a:solidFill>
            </c:spPr>
          </c:marker>
          <c:dLbls>
            <c:dLbl>
              <c:idx val="0"/>
              <c:delete val="1"/>
            </c:dLbl>
            <c:showVal val="1"/>
          </c:dLbls>
          <c:trendline>
            <c:spPr>
              <a:ln>
                <a:solidFill>
                  <a:schemeClr val="tx1"/>
                </a:solidFill>
              </a:ln>
            </c:spPr>
            <c:trendlineType val="linear"/>
            <c:forward val="0.2"/>
            <c:backward val="0.2"/>
            <c:intercept val="0"/>
          </c:trendline>
          <c:xVal>
            <c:numRef>
              <c:f>'perf-power'!$C$1</c:f>
              <c:numCache>
                <c:formatCode>General</c:formatCode>
                <c:ptCount val="1"/>
                <c:pt idx="0">
                  <c:v>1.2587929999999998</c:v>
                </c:pt>
              </c:numCache>
            </c:numRef>
          </c:xVal>
          <c:yVal>
            <c:numRef>
              <c:f>'perf-power'!$D$1</c:f>
              <c:numCache>
                <c:formatCode>General</c:formatCode>
                <c:ptCount val="1"/>
                <c:pt idx="0">
                  <c:v>14.178706999999999</c:v>
                </c:pt>
              </c:numCache>
            </c:numRef>
          </c:yVal>
        </c:ser>
        <c:dLbls>
          <c:showVal val="1"/>
        </c:dLbls>
        <c:axId val="124306176"/>
        <c:axId val="124308096"/>
      </c:scatterChart>
      <c:valAx>
        <c:axId val="124306176"/>
        <c:scaling>
          <c:orientation val="minMax"/>
          <c:max val="3"/>
          <c:min val="0.5"/>
        </c:scaling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Network Power (W)</a:t>
                </a:r>
              </a:p>
            </c:rich>
          </c:tx>
        </c:title>
        <c:numFmt formatCode="#,##0.0" sourceLinked="0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24308096"/>
        <c:crosses val="autoZero"/>
        <c:crossBetween val="midCat"/>
      </c:valAx>
      <c:valAx>
        <c:axId val="124308096"/>
        <c:scaling>
          <c:orientation val="minMax"/>
          <c:max val="15"/>
          <c:min val="13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Weighted Speedup</a:t>
                </a:r>
              </a:p>
            </c:rich>
          </c:tx>
        </c:title>
        <c:numFmt formatCode="#,##0.0" sourceLinked="0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24306176"/>
        <c:crosses val="autoZero"/>
        <c:crossBetween val="midCat"/>
      </c:valAx>
    </c:plotArea>
    <c:plotVisOnly val="1"/>
    <c:dispBlanksAs val="gap"/>
  </c:chart>
  <c:externalData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Normalized Die Area</a:t>
            </a:r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Area</c:v>
                </c:pt>
              </c:strCache>
            </c:strRef>
          </c:tx>
          <c:dPt>
            <c:idx val="0"/>
            <c:spPr>
              <a:solidFill>
                <a:srgbClr val="004080"/>
              </a:solidFill>
            </c:spPr>
          </c:dPt>
          <c:dPt>
            <c:idx val="1"/>
            <c:spPr>
              <a:solidFill>
                <a:srgbClr val="0000FF"/>
              </a:solidFill>
            </c:spPr>
          </c:dPt>
          <c:dPt>
            <c:idx val="2"/>
            <c:spPr>
              <a:solidFill>
                <a:srgbClr val="0080FF"/>
              </a:solidFill>
            </c:spPr>
          </c:dPt>
          <c:dPt>
            <c:idx val="3"/>
            <c:spPr>
              <a:solidFill>
                <a:srgbClr val="3B812F"/>
              </a:solidFill>
              <a:ln w="25400" cap="flat" cmpd="sng" algn="ctr">
                <a:solidFill>
                  <a:srgbClr val="3B812F">
                    <a:shade val="50000"/>
                  </a:srgbClr>
                </a:solidFill>
                <a:prstDash val="solid"/>
              </a:ln>
              <a:effectLst/>
            </c:spPr>
          </c:dPt>
          <c:dPt>
            <c:idx val="4"/>
            <c:spPr>
              <a:solidFill>
                <a:srgbClr val="8C0000"/>
              </a:solidFill>
            </c:spPr>
          </c:dPt>
          <c:cat>
            <c:strRef>
              <c:f>Sheet1!$A$8:$A$12</c:f>
              <c:strCache>
                <c:ptCount val="5"/>
                <c:pt idx="0">
                  <c:v>Buffered (8,8)</c:v>
                </c:pt>
                <c:pt idx="1">
                  <c:v>Buffered (4,4)</c:v>
                </c:pt>
                <c:pt idx="2">
                  <c:v>Buffered (4,1)</c:v>
                </c:pt>
                <c:pt idx="3">
                  <c:v>CHIPPER</c:v>
                </c:pt>
                <c:pt idx="4">
                  <c:v>MinBD</c:v>
                </c:pt>
              </c:strCache>
            </c:strRef>
          </c:cat>
          <c:val>
            <c:numRef>
              <c:f>Sheet1!$B$8:$B$12</c:f>
              <c:numCache>
                <c:formatCode>General</c:formatCode>
                <c:ptCount val="5"/>
                <c:pt idx="0">
                  <c:v>2.06</c:v>
                </c:pt>
                <c:pt idx="1">
                  <c:v>1.6900000000000002</c:v>
                </c:pt>
                <c:pt idx="2">
                  <c:v>1.6</c:v>
                </c:pt>
                <c:pt idx="3">
                  <c:v>1</c:v>
                </c:pt>
                <c:pt idx="4">
                  <c:v>1.03</c:v>
                </c:pt>
              </c:numCache>
            </c:numRef>
          </c:val>
        </c:ser>
        <c:dLbls/>
        <c:axId val="120380416"/>
        <c:axId val="120382208"/>
      </c:barChart>
      <c:catAx>
        <c:axId val="120380416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2400"/>
            </a:pPr>
            <a:endParaRPr lang="en-US"/>
          </a:p>
        </c:txPr>
        <c:crossAx val="120382208"/>
        <c:crosses val="autoZero"/>
        <c:auto val="1"/>
        <c:lblAlgn val="ctr"/>
        <c:lblOffset val="100"/>
      </c:catAx>
      <c:valAx>
        <c:axId val="1203822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0380416"/>
        <c:crosses val="autoZero"/>
        <c:crossBetween val="between"/>
      </c:valAx>
    </c:plotArea>
    <c:plotVisOnly val="1"/>
    <c:dispBlanksAs val="gap"/>
  </c:chart>
  <c:externalData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Normalized Critical Path</a:t>
            </a:r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Sheet1!$C$1</c:f>
              <c:strCache>
                <c:ptCount val="1"/>
                <c:pt idx="0">
                  <c:v>Critical Path</c:v>
                </c:pt>
              </c:strCache>
            </c:strRef>
          </c:tx>
          <c:dPt>
            <c:idx val="0"/>
            <c:spPr>
              <a:solidFill>
                <a:srgbClr val="004080"/>
              </a:solidFill>
            </c:spPr>
          </c:dPt>
          <c:dPt>
            <c:idx val="1"/>
            <c:spPr>
              <a:solidFill>
                <a:srgbClr val="0000FF"/>
              </a:solidFill>
            </c:spPr>
          </c:dPt>
          <c:dPt>
            <c:idx val="2"/>
            <c:spPr>
              <a:solidFill>
                <a:srgbClr val="0080FF"/>
              </a:solidFill>
            </c:spPr>
          </c:dPt>
          <c:dPt>
            <c:idx val="3"/>
            <c:spPr>
              <a:solidFill>
                <a:srgbClr val="3B812F"/>
              </a:solidFill>
              <a:ln w="25400" cap="flat" cmpd="sng" algn="ctr">
                <a:solidFill>
                  <a:srgbClr val="3B812F">
                    <a:shade val="50000"/>
                  </a:srgbClr>
                </a:solidFill>
                <a:prstDash val="solid"/>
              </a:ln>
              <a:effectLst/>
            </c:spPr>
          </c:dPt>
          <c:dPt>
            <c:idx val="4"/>
            <c:spPr>
              <a:solidFill>
                <a:srgbClr val="800000"/>
              </a:solidFill>
            </c:spPr>
          </c:dPt>
          <c:cat>
            <c:strRef>
              <c:f>Sheet1!$A$8:$A$12</c:f>
              <c:strCache>
                <c:ptCount val="5"/>
                <c:pt idx="0">
                  <c:v>Buffered (8,8)</c:v>
                </c:pt>
                <c:pt idx="1">
                  <c:v>Buffered (4,4)</c:v>
                </c:pt>
                <c:pt idx="2">
                  <c:v>Buffered (4,1)</c:v>
                </c:pt>
                <c:pt idx="3">
                  <c:v>CHIPPER</c:v>
                </c:pt>
                <c:pt idx="4">
                  <c:v>MinBD</c:v>
                </c:pt>
              </c:strCache>
            </c:strRef>
          </c:cat>
          <c:val>
            <c:numRef>
              <c:f>Sheet1!$C$8:$C$12</c:f>
              <c:numCache>
                <c:formatCode>General</c:formatCode>
                <c:ptCount val="5"/>
                <c:pt idx="0">
                  <c:v>0.99</c:v>
                </c:pt>
                <c:pt idx="1">
                  <c:v>0.99</c:v>
                </c:pt>
                <c:pt idx="2">
                  <c:v>0.99</c:v>
                </c:pt>
                <c:pt idx="3">
                  <c:v>1</c:v>
                </c:pt>
                <c:pt idx="4">
                  <c:v>1.07</c:v>
                </c:pt>
              </c:numCache>
            </c:numRef>
          </c:val>
        </c:ser>
        <c:dLbls/>
        <c:axId val="123939072"/>
        <c:axId val="123944960"/>
      </c:barChart>
      <c:catAx>
        <c:axId val="123939072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2400"/>
            </a:pPr>
            <a:endParaRPr lang="en-US"/>
          </a:p>
        </c:txPr>
        <c:crossAx val="123944960"/>
        <c:crosses val="autoZero"/>
        <c:auto val="1"/>
        <c:lblAlgn val="ctr"/>
        <c:lblOffset val="100"/>
      </c:catAx>
      <c:valAx>
        <c:axId val="123944960"/>
        <c:scaling>
          <c:orientation val="minMax"/>
          <c:min val="0"/>
        </c:scaling>
        <c:axPos val="l"/>
        <c:majorGridlines/>
        <c:numFmt formatCode="#,##0.0" sourceLinked="0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3939072"/>
        <c:crosses val="autoZero"/>
        <c:crossBetween val="between"/>
      </c:valAx>
    </c:plotArea>
    <c:plotVisOnly val="1"/>
    <c:dispBlanksAs val="gap"/>
  </c:chart>
  <c:externalData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8.3535870516185731E-2"/>
          <c:y val="2.9371745198516905E-2"/>
          <c:w val="0.90027734033245788"/>
          <c:h val="0.79835728867224887"/>
        </c:manualLayout>
      </c:layout>
      <c:barChart>
        <c:barDir val="col"/>
        <c:grouping val="stacked"/>
        <c:ser>
          <c:idx val="0"/>
          <c:order val="0"/>
          <c:tx>
            <c:strRef>
              <c:f>results!$B$9</c:f>
              <c:strCache>
                <c:ptCount val="1"/>
                <c:pt idx="0">
                  <c:v>static buffer</c:v>
                </c:pt>
              </c:strCache>
            </c:strRef>
          </c:tx>
          <c:cat>
            <c:strRef>
              <c:f>results!$A$11:$A$51</c:f>
              <c:strCache>
                <c:ptCount val="41"/>
                <c:pt idx="0">
                  <c:v>Buf(8,8)</c:v>
                </c:pt>
                <c:pt idx="1">
                  <c:v>Buf(4,4)</c:v>
                </c:pt>
                <c:pt idx="2">
                  <c:v>Buf(4,1)</c:v>
                </c:pt>
                <c:pt idx="3">
                  <c:v>CHIPPER</c:v>
                </c:pt>
                <c:pt idx="4">
                  <c:v>AFC(4,4)</c:v>
                </c:pt>
                <c:pt idx="5">
                  <c:v>MinBD-4</c:v>
                </c:pt>
                <c:pt idx="7">
                  <c:v>Buf(8,8)</c:v>
                </c:pt>
                <c:pt idx="8">
                  <c:v>Buf(4,4)</c:v>
                </c:pt>
                <c:pt idx="9">
                  <c:v>Buf(4,1)</c:v>
                </c:pt>
                <c:pt idx="10">
                  <c:v>CHIPPER</c:v>
                </c:pt>
                <c:pt idx="11">
                  <c:v>AFC(4,4)</c:v>
                </c:pt>
                <c:pt idx="12">
                  <c:v>MinBD-4</c:v>
                </c:pt>
                <c:pt idx="14">
                  <c:v>Buf(8,8)</c:v>
                </c:pt>
                <c:pt idx="15">
                  <c:v>Buf(4,4)</c:v>
                </c:pt>
                <c:pt idx="16">
                  <c:v>Buf(4,1)</c:v>
                </c:pt>
                <c:pt idx="17">
                  <c:v>CHIPPER</c:v>
                </c:pt>
                <c:pt idx="18">
                  <c:v>AFC(4,4)</c:v>
                </c:pt>
                <c:pt idx="19">
                  <c:v>MinBD-4</c:v>
                </c:pt>
                <c:pt idx="21">
                  <c:v>Buf(8,8)</c:v>
                </c:pt>
                <c:pt idx="22">
                  <c:v>Buf(4,4)</c:v>
                </c:pt>
                <c:pt idx="23">
                  <c:v>Buf(4,1)</c:v>
                </c:pt>
                <c:pt idx="24">
                  <c:v>CHIPPER</c:v>
                </c:pt>
                <c:pt idx="25">
                  <c:v>AFC(4,4)</c:v>
                </c:pt>
                <c:pt idx="26">
                  <c:v>MinBD-4</c:v>
                </c:pt>
                <c:pt idx="28">
                  <c:v>Buf(8,8)</c:v>
                </c:pt>
                <c:pt idx="29">
                  <c:v>Buf(4,4)</c:v>
                </c:pt>
                <c:pt idx="30">
                  <c:v>Buf(4,1)</c:v>
                </c:pt>
                <c:pt idx="31">
                  <c:v>CHIPPER</c:v>
                </c:pt>
                <c:pt idx="32">
                  <c:v>AFC(4,4)</c:v>
                </c:pt>
                <c:pt idx="33">
                  <c:v>MinBD-4</c:v>
                </c:pt>
                <c:pt idx="35">
                  <c:v>Buf(8,8)</c:v>
                </c:pt>
                <c:pt idx="36">
                  <c:v>Buf(4,4)</c:v>
                </c:pt>
                <c:pt idx="37">
                  <c:v>Buf(4,1)</c:v>
                </c:pt>
                <c:pt idx="38">
                  <c:v>CHIPPER</c:v>
                </c:pt>
                <c:pt idx="39">
                  <c:v>AFC(4,4)</c:v>
                </c:pt>
                <c:pt idx="40">
                  <c:v>MinBD-4</c:v>
                </c:pt>
              </c:strCache>
            </c:strRef>
          </c:cat>
          <c:val>
            <c:numRef>
              <c:f>results!$B$11:$B$51</c:f>
              <c:numCache>
                <c:formatCode>General</c:formatCode>
                <c:ptCount val="41"/>
                <c:pt idx="0">
                  <c:v>0.91433471999999993</c:v>
                </c:pt>
                <c:pt idx="1">
                  <c:v>0.33229568000000004</c:v>
                </c:pt>
                <c:pt idx="2">
                  <c:v>3.1217920000000003E-2</c:v>
                </c:pt>
                <c:pt idx="3">
                  <c:v>0</c:v>
                </c:pt>
                <c:pt idx="4">
                  <c:v>5.07906071472E-3</c:v>
                </c:pt>
                <c:pt idx="5">
                  <c:v>2.0768480000000006E-2</c:v>
                </c:pt>
                <c:pt idx="7">
                  <c:v>0.91433471999999993</c:v>
                </c:pt>
                <c:pt idx="8">
                  <c:v>0.33229568000000004</c:v>
                </c:pt>
                <c:pt idx="9">
                  <c:v>3.1217920000000003E-2</c:v>
                </c:pt>
                <c:pt idx="10">
                  <c:v>0</c:v>
                </c:pt>
                <c:pt idx="11">
                  <c:v>3.6222380180700009E-2</c:v>
                </c:pt>
                <c:pt idx="12">
                  <c:v>2.0768480000000006E-2</c:v>
                </c:pt>
                <c:pt idx="14">
                  <c:v>0.91433471999999993</c:v>
                </c:pt>
                <c:pt idx="15">
                  <c:v>0.33229568000000004</c:v>
                </c:pt>
                <c:pt idx="16">
                  <c:v>3.1217920000000003E-2</c:v>
                </c:pt>
                <c:pt idx="17">
                  <c:v>0</c:v>
                </c:pt>
                <c:pt idx="18">
                  <c:v>0.14399348414800006</c:v>
                </c:pt>
                <c:pt idx="19">
                  <c:v>2.0768480000000006E-2</c:v>
                </c:pt>
                <c:pt idx="21">
                  <c:v>0.91433471999999993</c:v>
                </c:pt>
                <c:pt idx="22">
                  <c:v>0.33229568000000004</c:v>
                </c:pt>
                <c:pt idx="23">
                  <c:v>3.1217920000000003E-2</c:v>
                </c:pt>
                <c:pt idx="24">
                  <c:v>0</c:v>
                </c:pt>
                <c:pt idx="25">
                  <c:v>0.21283034078500004</c:v>
                </c:pt>
                <c:pt idx="26">
                  <c:v>2.0768480000000006E-2</c:v>
                </c:pt>
                <c:pt idx="28">
                  <c:v>0.91433471999999993</c:v>
                </c:pt>
                <c:pt idx="29">
                  <c:v>0.33229568000000004</c:v>
                </c:pt>
                <c:pt idx="30">
                  <c:v>3.1217920000000003E-2</c:v>
                </c:pt>
                <c:pt idx="31">
                  <c:v>0</c:v>
                </c:pt>
                <c:pt idx="32">
                  <c:v>0.26813243051299995</c:v>
                </c:pt>
                <c:pt idx="33">
                  <c:v>2.0768480000000006E-2</c:v>
                </c:pt>
                <c:pt idx="35">
                  <c:v>0.91433471999999993</c:v>
                </c:pt>
                <c:pt idx="36">
                  <c:v>0.33229568000000004</c:v>
                </c:pt>
                <c:pt idx="37">
                  <c:v>3.1217920000000003E-2</c:v>
                </c:pt>
                <c:pt idx="38">
                  <c:v>0</c:v>
                </c:pt>
                <c:pt idx="39">
                  <c:v>0.13325153926799999</c:v>
                </c:pt>
                <c:pt idx="40">
                  <c:v>2.0768480000000006E-2</c:v>
                </c:pt>
              </c:numCache>
            </c:numRef>
          </c:val>
        </c:ser>
        <c:ser>
          <c:idx val="1"/>
          <c:order val="1"/>
          <c:tx>
            <c:strRef>
              <c:f>results!$C$9</c:f>
              <c:strCache>
                <c:ptCount val="1"/>
                <c:pt idx="0">
                  <c:v>static link</c:v>
                </c:pt>
              </c:strCache>
            </c:strRef>
          </c:tx>
          <c:cat>
            <c:strRef>
              <c:f>results!$A$11:$A$51</c:f>
              <c:strCache>
                <c:ptCount val="41"/>
                <c:pt idx="0">
                  <c:v>Buf(8,8)</c:v>
                </c:pt>
                <c:pt idx="1">
                  <c:v>Buf(4,4)</c:v>
                </c:pt>
                <c:pt idx="2">
                  <c:v>Buf(4,1)</c:v>
                </c:pt>
                <c:pt idx="3">
                  <c:v>CHIPPER</c:v>
                </c:pt>
                <c:pt idx="4">
                  <c:v>AFC(4,4)</c:v>
                </c:pt>
                <c:pt idx="5">
                  <c:v>MinBD-4</c:v>
                </c:pt>
                <c:pt idx="7">
                  <c:v>Buf(8,8)</c:v>
                </c:pt>
                <c:pt idx="8">
                  <c:v>Buf(4,4)</c:v>
                </c:pt>
                <c:pt idx="9">
                  <c:v>Buf(4,1)</c:v>
                </c:pt>
                <c:pt idx="10">
                  <c:v>CHIPPER</c:v>
                </c:pt>
                <c:pt idx="11">
                  <c:v>AFC(4,4)</c:v>
                </c:pt>
                <c:pt idx="12">
                  <c:v>MinBD-4</c:v>
                </c:pt>
                <c:pt idx="14">
                  <c:v>Buf(8,8)</c:v>
                </c:pt>
                <c:pt idx="15">
                  <c:v>Buf(4,4)</c:v>
                </c:pt>
                <c:pt idx="16">
                  <c:v>Buf(4,1)</c:v>
                </c:pt>
                <c:pt idx="17">
                  <c:v>CHIPPER</c:v>
                </c:pt>
                <c:pt idx="18">
                  <c:v>AFC(4,4)</c:v>
                </c:pt>
                <c:pt idx="19">
                  <c:v>MinBD-4</c:v>
                </c:pt>
                <c:pt idx="21">
                  <c:v>Buf(8,8)</c:v>
                </c:pt>
                <c:pt idx="22">
                  <c:v>Buf(4,4)</c:v>
                </c:pt>
                <c:pt idx="23">
                  <c:v>Buf(4,1)</c:v>
                </c:pt>
                <c:pt idx="24">
                  <c:v>CHIPPER</c:v>
                </c:pt>
                <c:pt idx="25">
                  <c:v>AFC(4,4)</c:v>
                </c:pt>
                <c:pt idx="26">
                  <c:v>MinBD-4</c:v>
                </c:pt>
                <c:pt idx="28">
                  <c:v>Buf(8,8)</c:v>
                </c:pt>
                <c:pt idx="29">
                  <c:v>Buf(4,4)</c:v>
                </c:pt>
                <c:pt idx="30">
                  <c:v>Buf(4,1)</c:v>
                </c:pt>
                <c:pt idx="31">
                  <c:v>CHIPPER</c:v>
                </c:pt>
                <c:pt idx="32">
                  <c:v>AFC(4,4)</c:v>
                </c:pt>
                <c:pt idx="33">
                  <c:v>MinBD-4</c:v>
                </c:pt>
                <c:pt idx="35">
                  <c:v>Buf(8,8)</c:v>
                </c:pt>
                <c:pt idx="36">
                  <c:v>Buf(4,4)</c:v>
                </c:pt>
                <c:pt idx="37">
                  <c:v>Buf(4,1)</c:v>
                </c:pt>
                <c:pt idx="38">
                  <c:v>CHIPPER</c:v>
                </c:pt>
                <c:pt idx="39">
                  <c:v>AFC(4,4)</c:v>
                </c:pt>
                <c:pt idx="40">
                  <c:v>MinBD-4</c:v>
                </c:pt>
              </c:strCache>
            </c:strRef>
          </c:cat>
          <c:val>
            <c:numRef>
              <c:f>results!$C$11:$C$51</c:f>
              <c:numCache>
                <c:formatCode>General</c:formatCode>
                <c:ptCount val="41"/>
                <c:pt idx="0">
                  <c:v>0.11149728</c:v>
                </c:pt>
                <c:pt idx="1">
                  <c:v>0.11149728</c:v>
                </c:pt>
                <c:pt idx="2">
                  <c:v>0.11149728</c:v>
                </c:pt>
                <c:pt idx="3">
                  <c:v>0.11149728</c:v>
                </c:pt>
                <c:pt idx="4">
                  <c:v>0.11149728</c:v>
                </c:pt>
                <c:pt idx="5">
                  <c:v>0.11149728</c:v>
                </c:pt>
                <c:pt idx="7">
                  <c:v>0.11149728</c:v>
                </c:pt>
                <c:pt idx="8">
                  <c:v>0.11149728</c:v>
                </c:pt>
                <c:pt idx="9">
                  <c:v>0.11149728</c:v>
                </c:pt>
                <c:pt idx="10">
                  <c:v>0.11149728</c:v>
                </c:pt>
                <c:pt idx="11">
                  <c:v>0.11149728</c:v>
                </c:pt>
                <c:pt idx="12">
                  <c:v>0.11149728</c:v>
                </c:pt>
                <c:pt idx="14">
                  <c:v>0.11149728</c:v>
                </c:pt>
                <c:pt idx="15">
                  <c:v>0.11149728</c:v>
                </c:pt>
                <c:pt idx="16">
                  <c:v>0.11149728</c:v>
                </c:pt>
                <c:pt idx="17">
                  <c:v>0.11149728</c:v>
                </c:pt>
                <c:pt idx="18">
                  <c:v>0.11149728</c:v>
                </c:pt>
                <c:pt idx="19">
                  <c:v>0.11149728</c:v>
                </c:pt>
                <c:pt idx="21">
                  <c:v>0.11149728</c:v>
                </c:pt>
                <c:pt idx="22">
                  <c:v>0.11149728</c:v>
                </c:pt>
                <c:pt idx="23">
                  <c:v>0.11149728</c:v>
                </c:pt>
                <c:pt idx="24">
                  <c:v>0.11149728</c:v>
                </c:pt>
                <c:pt idx="25">
                  <c:v>0.11149728</c:v>
                </c:pt>
                <c:pt idx="26">
                  <c:v>0.11149728</c:v>
                </c:pt>
                <c:pt idx="28">
                  <c:v>0.11149728</c:v>
                </c:pt>
                <c:pt idx="29">
                  <c:v>0.11149728</c:v>
                </c:pt>
                <c:pt idx="30">
                  <c:v>0.11149728</c:v>
                </c:pt>
                <c:pt idx="31">
                  <c:v>0.11149728</c:v>
                </c:pt>
                <c:pt idx="32">
                  <c:v>0.11149728</c:v>
                </c:pt>
                <c:pt idx="33">
                  <c:v>0.11149728</c:v>
                </c:pt>
                <c:pt idx="35">
                  <c:v>0.11149728</c:v>
                </c:pt>
                <c:pt idx="36">
                  <c:v>0.11149728</c:v>
                </c:pt>
                <c:pt idx="37">
                  <c:v>0.11149728</c:v>
                </c:pt>
                <c:pt idx="38">
                  <c:v>0.11149728</c:v>
                </c:pt>
                <c:pt idx="39">
                  <c:v>0.11149728</c:v>
                </c:pt>
                <c:pt idx="40">
                  <c:v>0.11149728</c:v>
                </c:pt>
              </c:numCache>
            </c:numRef>
          </c:val>
        </c:ser>
        <c:ser>
          <c:idx val="2"/>
          <c:order val="2"/>
          <c:tx>
            <c:strRef>
              <c:f>results!$D$9</c:f>
              <c:strCache>
                <c:ptCount val="1"/>
                <c:pt idx="0">
                  <c:v>static other</c:v>
                </c:pt>
              </c:strCache>
            </c:strRef>
          </c:tx>
          <c:cat>
            <c:strRef>
              <c:f>results!$A$11:$A$51</c:f>
              <c:strCache>
                <c:ptCount val="41"/>
                <c:pt idx="0">
                  <c:v>Buf(8,8)</c:v>
                </c:pt>
                <c:pt idx="1">
                  <c:v>Buf(4,4)</c:v>
                </c:pt>
                <c:pt idx="2">
                  <c:v>Buf(4,1)</c:v>
                </c:pt>
                <c:pt idx="3">
                  <c:v>CHIPPER</c:v>
                </c:pt>
                <c:pt idx="4">
                  <c:v>AFC(4,4)</c:v>
                </c:pt>
                <c:pt idx="5">
                  <c:v>MinBD-4</c:v>
                </c:pt>
                <c:pt idx="7">
                  <c:v>Buf(8,8)</c:v>
                </c:pt>
                <c:pt idx="8">
                  <c:v>Buf(4,4)</c:v>
                </c:pt>
                <c:pt idx="9">
                  <c:v>Buf(4,1)</c:v>
                </c:pt>
                <c:pt idx="10">
                  <c:v>CHIPPER</c:v>
                </c:pt>
                <c:pt idx="11">
                  <c:v>AFC(4,4)</c:v>
                </c:pt>
                <c:pt idx="12">
                  <c:v>MinBD-4</c:v>
                </c:pt>
                <c:pt idx="14">
                  <c:v>Buf(8,8)</c:v>
                </c:pt>
                <c:pt idx="15">
                  <c:v>Buf(4,4)</c:v>
                </c:pt>
                <c:pt idx="16">
                  <c:v>Buf(4,1)</c:v>
                </c:pt>
                <c:pt idx="17">
                  <c:v>CHIPPER</c:v>
                </c:pt>
                <c:pt idx="18">
                  <c:v>AFC(4,4)</c:v>
                </c:pt>
                <c:pt idx="19">
                  <c:v>MinBD-4</c:v>
                </c:pt>
                <c:pt idx="21">
                  <c:v>Buf(8,8)</c:v>
                </c:pt>
                <c:pt idx="22">
                  <c:v>Buf(4,4)</c:v>
                </c:pt>
                <c:pt idx="23">
                  <c:v>Buf(4,1)</c:v>
                </c:pt>
                <c:pt idx="24">
                  <c:v>CHIPPER</c:v>
                </c:pt>
                <c:pt idx="25">
                  <c:v>AFC(4,4)</c:v>
                </c:pt>
                <c:pt idx="26">
                  <c:v>MinBD-4</c:v>
                </c:pt>
                <c:pt idx="28">
                  <c:v>Buf(8,8)</c:v>
                </c:pt>
                <c:pt idx="29">
                  <c:v>Buf(4,4)</c:v>
                </c:pt>
                <c:pt idx="30">
                  <c:v>Buf(4,1)</c:v>
                </c:pt>
                <c:pt idx="31">
                  <c:v>CHIPPER</c:v>
                </c:pt>
                <c:pt idx="32">
                  <c:v>AFC(4,4)</c:v>
                </c:pt>
                <c:pt idx="33">
                  <c:v>MinBD-4</c:v>
                </c:pt>
                <c:pt idx="35">
                  <c:v>Buf(8,8)</c:v>
                </c:pt>
                <c:pt idx="36">
                  <c:v>Buf(4,4)</c:v>
                </c:pt>
                <c:pt idx="37">
                  <c:v>Buf(4,1)</c:v>
                </c:pt>
                <c:pt idx="38">
                  <c:v>CHIPPER</c:v>
                </c:pt>
                <c:pt idx="39">
                  <c:v>AFC(4,4)</c:v>
                </c:pt>
                <c:pt idx="40">
                  <c:v>MinBD-4</c:v>
                </c:pt>
              </c:strCache>
            </c:strRef>
          </c:cat>
          <c:val>
            <c:numRef>
              <c:f>results!$D$11:$D$51</c:f>
              <c:numCache>
                <c:formatCode>General</c:formatCode>
                <c:ptCount val="41"/>
                <c:pt idx="0">
                  <c:v>0.6032280000000001</c:v>
                </c:pt>
                <c:pt idx="1">
                  <c:v>0.6032280000000001</c:v>
                </c:pt>
                <c:pt idx="2">
                  <c:v>0.6032280000000001</c:v>
                </c:pt>
                <c:pt idx="3">
                  <c:v>0.41617408000000006</c:v>
                </c:pt>
                <c:pt idx="4">
                  <c:v>0.62426960000000009</c:v>
                </c:pt>
                <c:pt idx="5">
                  <c:v>0.42099328000000003</c:v>
                </c:pt>
                <c:pt idx="7">
                  <c:v>0.6032280000000001</c:v>
                </c:pt>
                <c:pt idx="8">
                  <c:v>0.6032280000000001</c:v>
                </c:pt>
                <c:pt idx="9">
                  <c:v>0.6032280000000001</c:v>
                </c:pt>
                <c:pt idx="10">
                  <c:v>0.41617408000000006</c:v>
                </c:pt>
                <c:pt idx="11">
                  <c:v>0.62426960000000009</c:v>
                </c:pt>
                <c:pt idx="12">
                  <c:v>0.42099328000000003</c:v>
                </c:pt>
                <c:pt idx="14">
                  <c:v>0.6032280000000001</c:v>
                </c:pt>
                <c:pt idx="15">
                  <c:v>0.6032280000000001</c:v>
                </c:pt>
                <c:pt idx="16">
                  <c:v>0.6032280000000001</c:v>
                </c:pt>
                <c:pt idx="17">
                  <c:v>0.41617408000000006</c:v>
                </c:pt>
                <c:pt idx="18">
                  <c:v>0.62426960000000009</c:v>
                </c:pt>
                <c:pt idx="19">
                  <c:v>0.42099328000000003</c:v>
                </c:pt>
                <c:pt idx="21">
                  <c:v>0.6032280000000001</c:v>
                </c:pt>
                <c:pt idx="22">
                  <c:v>0.6032280000000001</c:v>
                </c:pt>
                <c:pt idx="23">
                  <c:v>0.6032280000000001</c:v>
                </c:pt>
                <c:pt idx="24">
                  <c:v>0.41617408000000006</c:v>
                </c:pt>
                <c:pt idx="25">
                  <c:v>0.62426960000000009</c:v>
                </c:pt>
                <c:pt idx="26">
                  <c:v>0.42099328000000003</c:v>
                </c:pt>
                <c:pt idx="28">
                  <c:v>0.6032280000000001</c:v>
                </c:pt>
                <c:pt idx="29">
                  <c:v>0.6032280000000001</c:v>
                </c:pt>
                <c:pt idx="30">
                  <c:v>0.6032280000000001</c:v>
                </c:pt>
                <c:pt idx="31">
                  <c:v>0.41617408000000006</c:v>
                </c:pt>
                <c:pt idx="32">
                  <c:v>0.62426960000000009</c:v>
                </c:pt>
                <c:pt idx="33">
                  <c:v>0.42099328000000003</c:v>
                </c:pt>
                <c:pt idx="35">
                  <c:v>0.6032280000000001</c:v>
                </c:pt>
                <c:pt idx="36">
                  <c:v>0.6032280000000001</c:v>
                </c:pt>
                <c:pt idx="37">
                  <c:v>0.6032280000000001</c:v>
                </c:pt>
                <c:pt idx="38">
                  <c:v>0.41617408000000006</c:v>
                </c:pt>
                <c:pt idx="39">
                  <c:v>0.62426960000000009</c:v>
                </c:pt>
                <c:pt idx="40">
                  <c:v>0.42099328000000003</c:v>
                </c:pt>
              </c:numCache>
            </c:numRef>
          </c:val>
        </c:ser>
        <c:ser>
          <c:idx val="3"/>
          <c:order val="3"/>
          <c:tx>
            <c:strRef>
              <c:f>results!$E$9</c:f>
              <c:strCache>
                <c:ptCount val="1"/>
                <c:pt idx="0">
                  <c:v>dynamic buffer</c:v>
                </c:pt>
              </c:strCache>
            </c:strRef>
          </c:tx>
          <c:cat>
            <c:strRef>
              <c:f>results!$A$11:$A$51</c:f>
              <c:strCache>
                <c:ptCount val="41"/>
                <c:pt idx="0">
                  <c:v>Buf(8,8)</c:v>
                </c:pt>
                <c:pt idx="1">
                  <c:v>Buf(4,4)</c:v>
                </c:pt>
                <c:pt idx="2">
                  <c:v>Buf(4,1)</c:v>
                </c:pt>
                <c:pt idx="3">
                  <c:v>CHIPPER</c:v>
                </c:pt>
                <c:pt idx="4">
                  <c:v>AFC(4,4)</c:v>
                </c:pt>
                <c:pt idx="5">
                  <c:v>MinBD-4</c:v>
                </c:pt>
                <c:pt idx="7">
                  <c:v>Buf(8,8)</c:v>
                </c:pt>
                <c:pt idx="8">
                  <c:v>Buf(4,4)</c:v>
                </c:pt>
                <c:pt idx="9">
                  <c:v>Buf(4,1)</c:v>
                </c:pt>
                <c:pt idx="10">
                  <c:v>CHIPPER</c:v>
                </c:pt>
                <c:pt idx="11">
                  <c:v>AFC(4,4)</c:v>
                </c:pt>
                <c:pt idx="12">
                  <c:v>MinBD-4</c:v>
                </c:pt>
                <c:pt idx="14">
                  <c:v>Buf(8,8)</c:v>
                </c:pt>
                <c:pt idx="15">
                  <c:v>Buf(4,4)</c:v>
                </c:pt>
                <c:pt idx="16">
                  <c:v>Buf(4,1)</c:v>
                </c:pt>
                <c:pt idx="17">
                  <c:v>CHIPPER</c:v>
                </c:pt>
                <c:pt idx="18">
                  <c:v>AFC(4,4)</c:v>
                </c:pt>
                <c:pt idx="19">
                  <c:v>MinBD-4</c:v>
                </c:pt>
                <c:pt idx="21">
                  <c:v>Buf(8,8)</c:v>
                </c:pt>
                <c:pt idx="22">
                  <c:v>Buf(4,4)</c:v>
                </c:pt>
                <c:pt idx="23">
                  <c:v>Buf(4,1)</c:v>
                </c:pt>
                <c:pt idx="24">
                  <c:v>CHIPPER</c:v>
                </c:pt>
                <c:pt idx="25">
                  <c:v>AFC(4,4)</c:v>
                </c:pt>
                <c:pt idx="26">
                  <c:v>MinBD-4</c:v>
                </c:pt>
                <c:pt idx="28">
                  <c:v>Buf(8,8)</c:v>
                </c:pt>
                <c:pt idx="29">
                  <c:v>Buf(4,4)</c:v>
                </c:pt>
                <c:pt idx="30">
                  <c:v>Buf(4,1)</c:v>
                </c:pt>
                <c:pt idx="31">
                  <c:v>CHIPPER</c:v>
                </c:pt>
                <c:pt idx="32">
                  <c:v>AFC(4,4)</c:v>
                </c:pt>
                <c:pt idx="33">
                  <c:v>MinBD-4</c:v>
                </c:pt>
                <c:pt idx="35">
                  <c:v>Buf(8,8)</c:v>
                </c:pt>
                <c:pt idx="36">
                  <c:v>Buf(4,4)</c:v>
                </c:pt>
                <c:pt idx="37">
                  <c:v>Buf(4,1)</c:v>
                </c:pt>
                <c:pt idx="38">
                  <c:v>CHIPPER</c:v>
                </c:pt>
                <c:pt idx="39">
                  <c:v>AFC(4,4)</c:v>
                </c:pt>
                <c:pt idx="40">
                  <c:v>MinBD-4</c:v>
                </c:pt>
              </c:strCache>
            </c:strRef>
          </c:cat>
          <c:val>
            <c:numRef>
              <c:f>results!$E$11:$E$51</c:f>
              <c:numCache>
                <c:formatCode>General</c:formatCode>
                <c:ptCount val="41"/>
                <c:pt idx="0">
                  <c:v>9.0542545312500018E-3</c:v>
                </c:pt>
                <c:pt idx="1">
                  <c:v>3.2847213371600009E-3</c:v>
                </c:pt>
                <c:pt idx="2">
                  <c:v>1.2275020309700005E-3</c:v>
                </c:pt>
                <c:pt idx="3">
                  <c:v>0</c:v>
                </c:pt>
                <c:pt idx="4">
                  <c:v>1.1914339556500003E-3</c:v>
                </c:pt>
                <c:pt idx="5">
                  <c:v>1.7471844315799999E-4</c:v>
                </c:pt>
                <c:pt idx="7">
                  <c:v>5.0802687888000013E-2</c:v>
                </c:pt>
                <c:pt idx="8">
                  <c:v>1.8461127980100005E-2</c:v>
                </c:pt>
                <c:pt idx="9">
                  <c:v>6.4830059741200008E-3</c:v>
                </c:pt>
                <c:pt idx="10">
                  <c:v>0</c:v>
                </c:pt>
                <c:pt idx="11">
                  <c:v>1.5529346660800003E-2</c:v>
                </c:pt>
                <c:pt idx="12">
                  <c:v>8.9341219222000012E-4</c:v>
                </c:pt>
                <c:pt idx="14">
                  <c:v>0.17050225464400001</c:v>
                </c:pt>
                <c:pt idx="15">
                  <c:v>6.3333781764300004E-2</c:v>
                </c:pt>
                <c:pt idx="16">
                  <c:v>1.8804989245999999E-2</c:v>
                </c:pt>
                <c:pt idx="17">
                  <c:v>0</c:v>
                </c:pt>
                <c:pt idx="18">
                  <c:v>0.10076957764100002</c:v>
                </c:pt>
                <c:pt idx="19">
                  <c:v>2.7896686528000006E-3</c:v>
                </c:pt>
                <c:pt idx="21">
                  <c:v>0.27505494667900005</c:v>
                </c:pt>
                <c:pt idx="22">
                  <c:v>0.10177499386600002</c:v>
                </c:pt>
                <c:pt idx="23">
                  <c:v>2.7342433532000006E-2</c:v>
                </c:pt>
                <c:pt idx="24">
                  <c:v>0</c:v>
                </c:pt>
                <c:pt idx="25">
                  <c:v>0.17978315361200004</c:v>
                </c:pt>
                <c:pt idx="26">
                  <c:v>4.2220631855800009E-3</c:v>
                </c:pt>
                <c:pt idx="28">
                  <c:v>0.41968740575700009</c:v>
                </c:pt>
                <c:pt idx="29">
                  <c:v>0.15351738108600008</c:v>
                </c:pt>
                <c:pt idx="30">
                  <c:v>3.660000120770001E-2</c:v>
                </c:pt>
                <c:pt idx="31">
                  <c:v>0</c:v>
                </c:pt>
                <c:pt idx="32">
                  <c:v>0.25807712306500002</c:v>
                </c:pt>
                <c:pt idx="33">
                  <c:v>5.8432985032300022E-3</c:v>
                </c:pt>
                <c:pt idx="35">
                  <c:v>0.18502030990000001</c:v>
                </c:pt>
                <c:pt idx="36">
                  <c:v>6.8074401206700011E-2</c:v>
                </c:pt>
                <c:pt idx="37">
                  <c:v>1.8091586398200004E-2</c:v>
                </c:pt>
                <c:pt idx="38">
                  <c:v>0</c:v>
                </c:pt>
                <c:pt idx="39">
                  <c:v>0.11107012698700001</c:v>
                </c:pt>
                <c:pt idx="40">
                  <c:v>2.7846321954000004E-3</c:v>
                </c:pt>
              </c:numCache>
            </c:numRef>
          </c:val>
        </c:ser>
        <c:ser>
          <c:idx val="4"/>
          <c:order val="4"/>
          <c:tx>
            <c:strRef>
              <c:f>results!$F$9</c:f>
              <c:strCache>
                <c:ptCount val="1"/>
                <c:pt idx="0">
                  <c:v>dynamic link</c:v>
                </c:pt>
              </c:strCache>
            </c:strRef>
          </c:tx>
          <c:cat>
            <c:strRef>
              <c:f>results!$A$11:$A$51</c:f>
              <c:strCache>
                <c:ptCount val="41"/>
                <c:pt idx="0">
                  <c:v>Buf(8,8)</c:v>
                </c:pt>
                <c:pt idx="1">
                  <c:v>Buf(4,4)</c:v>
                </c:pt>
                <c:pt idx="2">
                  <c:v>Buf(4,1)</c:v>
                </c:pt>
                <c:pt idx="3">
                  <c:v>CHIPPER</c:v>
                </c:pt>
                <c:pt idx="4">
                  <c:v>AFC(4,4)</c:v>
                </c:pt>
                <c:pt idx="5">
                  <c:v>MinBD-4</c:v>
                </c:pt>
                <c:pt idx="7">
                  <c:v>Buf(8,8)</c:v>
                </c:pt>
                <c:pt idx="8">
                  <c:v>Buf(4,4)</c:v>
                </c:pt>
                <c:pt idx="9">
                  <c:v>Buf(4,1)</c:v>
                </c:pt>
                <c:pt idx="10">
                  <c:v>CHIPPER</c:v>
                </c:pt>
                <c:pt idx="11">
                  <c:v>AFC(4,4)</c:v>
                </c:pt>
                <c:pt idx="12">
                  <c:v>MinBD-4</c:v>
                </c:pt>
                <c:pt idx="14">
                  <c:v>Buf(8,8)</c:v>
                </c:pt>
                <c:pt idx="15">
                  <c:v>Buf(4,4)</c:v>
                </c:pt>
                <c:pt idx="16">
                  <c:v>Buf(4,1)</c:v>
                </c:pt>
                <c:pt idx="17">
                  <c:v>CHIPPER</c:v>
                </c:pt>
                <c:pt idx="18">
                  <c:v>AFC(4,4)</c:v>
                </c:pt>
                <c:pt idx="19">
                  <c:v>MinBD-4</c:v>
                </c:pt>
                <c:pt idx="21">
                  <c:v>Buf(8,8)</c:v>
                </c:pt>
                <c:pt idx="22">
                  <c:v>Buf(4,4)</c:v>
                </c:pt>
                <c:pt idx="23">
                  <c:v>Buf(4,1)</c:v>
                </c:pt>
                <c:pt idx="24">
                  <c:v>CHIPPER</c:v>
                </c:pt>
                <c:pt idx="25">
                  <c:v>AFC(4,4)</c:v>
                </c:pt>
                <c:pt idx="26">
                  <c:v>MinBD-4</c:v>
                </c:pt>
                <c:pt idx="28">
                  <c:v>Buf(8,8)</c:v>
                </c:pt>
                <c:pt idx="29">
                  <c:v>Buf(4,4)</c:v>
                </c:pt>
                <c:pt idx="30">
                  <c:v>Buf(4,1)</c:v>
                </c:pt>
                <c:pt idx="31">
                  <c:v>CHIPPER</c:v>
                </c:pt>
                <c:pt idx="32">
                  <c:v>AFC(4,4)</c:v>
                </c:pt>
                <c:pt idx="33">
                  <c:v>MinBD-4</c:v>
                </c:pt>
                <c:pt idx="35">
                  <c:v>Buf(8,8)</c:v>
                </c:pt>
                <c:pt idx="36">
                  <c:v>Buf(4,4)</c:v>
                </c:pt>
                <c:pt idx="37">
                  <c:v>Buf(4,1)</c:v>
                </c:pt>
                <c:pt idx="38">
                  <c:v>CHIPPER</c:v>
                </c:pt>
                <c:pt idx="39">
                  <c:v>AFC(4,4)</c:v>
                </c:pt>
                <c:pt idx="40">
                  <c:v>MinBD-4</c:v>
                </c:pt>
              </c:strCache>
            </c:strRef>
          </c:cat>
          <c:val>
            <c:numRef>
              <c:f>results!$F$11:$F$51</c:f>
              <c:numCache>
                <c:formatCode>General</c:formatCode>
                <c:ptCount val="41"/>
                <c:pt idx="0">
                  <c:v>0.118333596545</c:v>
                </c:pt>
                <c:pt idx="1">
                  <c:v>0.118329195447</c:v>
                </c:pt>
                <c:pt idx="2">
                  <c:v>0.11808417244800003</c:v>
                </c:pt>
                <c:pt idx="3">
                  <c:v>9.7673824206800028E-2</c:v>
                </c:pt>
                <c:pt idx="4">
                  <c:v>0.12465471338200002</c:v>
                </c:pt>
                <c:pt idx="5">
                  <c:v>9.0063166867500016E-2</c:v>
                </c:pt>
                <c:pt idx="7">
                  <c:v>0.39009685412500006</c:v>
                </c:pt>
                <c:pt idx="8">
                  <c:v>0.3900480183920001</c:v>
                </c:pt>
                <c:pt idx="9">
                  <c:v>0.38811811930500012</c:v>
                </c:pt>
                <c:pt idx="10">
                  <c:v>0.34879917494900003</c:v>
                </c:pt>
                <c:pt idx="11">
                  <c:v>0.41630999001000007</c:v>
                </c:pt>
                <c:pt idx="12">
                  <c:v>0.3062259956720001</c:v>
                </c:pt>
                <c:pt idx="14">
                  <c:v>0.65874657123200009</c:v>
                </c:pt>
                <c:pt idx="15">
                  <c:v>0.65673552533000012</c:v>
                </c:pt>
                <c:pt idx="16">
                  <c:v>0.63580356422100004</c:v>
                </c:pt>
                <c:pt idx="17">
                  <c:v>0.712174285066</c:v>
                </c:pt>
                <c:pt idx="18">
                  <c:v>0.68658427357500007</c:v>
                </c:pt>
                <c:pt idx="19">
                  <c:v>0.57357448460000005</c:v>
                </c:pt>
                <c:pt idx="21">
                  <c:v>0.81621731105999995</c:v>
                </c:pt>
                <c:pt idx="22">
                  <c:v>0.81152360847800009</c:v>
                </c:pt>
                <c:pt idx="23">
                  <c:v>0.76466515986900008</c:v>
                </c:pt>
                <c:pt idx="24">
                  <c:v>1.0069624668700001</c:v>
                </c:pt>
                <c:pt idx="25">
                  <c:v>0.83145521537800016</c:v>
                </c:pt>
                <c:pt idx="26">
                  <c:v>0.76110585324800129</c:v>
                </c:pt>
                <c:pt idx="28">
                  <c:v>1.0050479185900001</c:v>
                </c:pt>
                <c:pt idx="29">
                  <c:v>0.99195784994999991</c:v>
                </c:pt>
                <c:pt idx="30">
                  <c:v>0.89816677500999986</c:v>
                </c:pt>
                <c:pt idx="31">
                  <c:v>1.3909952348700001</c:v>
                </c:pt>
                <c:pt idx="32">
                  <c:v>0.92943265856300006</c:v>
                </c:pt>
                <c:pt idx="33">
                  <c:v>0.96537103556500015</c:v>
                </c:pt>
                <c:pt idx="35">
                  <c:v>0.59768845031100004</c:v>
                </c:pt>
                <c:pt idx="36">
                  <c:v>0.59371883951900006</c:v>
                </c:pt>
                <c:pt idx="37">
                  <c:v>0.56096755817099997</c:v>
                </c:pt>
                <c:pt idx="38">
                  <c:v>0.71132099719300013</c:v>
                </c:pt>
                <c:pt idx="39">
                  <c:v>0.59768737018199991</c:v>
                </c:pt>
                <c:pt idx="40">
                  <c:v>0.53926810718999996</c:v>
                </c:pt>
              </c:numCache>
            </c:numRef>
          </c:val>
        </c:ser>
        <c:ser>
          <c:idx val="5"/>
          <c:order val="5"/>
          <c:tx>
            <c:strRef>
              <c:f>results!$G$9</c:f>
              <c:strCache>
                <c:ptCount val="1"/>
                <c:pt idx="0">
                  <c:v>dynamic other</c:v>
                </c:pt>
              </c:strCache>
            </c:strRef>
          </c:tx>
          <c:cat>
            <c:strRef>
              <c:f>results!$A$11:$A$51</c:f>
              <c:strCache>
                <c:ptCount val="41"/>
                <c:pt idx="0">
                  <c:v>Buf(8,8)</c:v>
                </c:pt>
                <c:pt idx="1">
                  <c:v>Buf(4,4)</c:v>
                </c:pt>
                <c:pt idx="2">
                  <c:v>Buf(4,1)</c:v>
                </c:pt>
                <c:pt idx="3">
                  <c:v>CHIPPER</c:v>
                </c:pt>
                <c:pt idx="4">
                  <c:v>AFC(4,4)</c:v>
                </c:pt>
                <c:pt idx="5">
                  <c:v>MinBD-4</c:v>
                </c:pt>
                <c:pt idx="7">
                  <c:v>Buf(8,8)</c:v>
                </c:pt>
                <c:pt idx="8">
                  <c:v>Buf(4,4)</c:v>
                </c:pt>
                <c:pt idx="9">
                  <c:v>Buf(4,1)</c:v>
                </c:pt>
                <c:pt idx="10">
                  <c:v>CHIPPER</c:v>
                </c:pt>
                <c:pt idx="11">
                  <c:v>AFC(4,4)</c:v>
                </c:pt>
                <c:pt idx="12">
                  <c:v>MinBD-4</c:v>
                </c:pt>
                <c:pt idx="14">
                  <c:v>Buf(8,8)</c:v>
                </c:pt>
                <c:pt idx="15">
                  <c:v>Buf(4,4)</c:v>
                </c:pt>
                <c:pt idx="16">
                  <c:v>Buf(4,1)</c:v>
                </c:pt>
                <c:pt idx="17">
                  <c:v>CHIPPER</c:v>
                </c:pt>
                <c:pt idx="18">
                  <c:v>AFC(4,4)</c:v>
                </c:pt>
                <c:pt idx="19">
                  <c:v>MinBD-4</c:v>
                </c:pt>
                <c:pt idx="21">
                  <c:v>Buf(8,8)</c:v>
                </c:pt>
                <c:pt idx="22">
                  <c:v>Buf(4,4)</c:v>
                </c:pt>
                <c:pt idx="23">
                  <c:v>Buf(4,1)</c:v>
                </c:pt>
                <c:pt idx="24">
                  <c:v>CHIPPER</c:v>
                </c:pt>
                <c:pt idx="25">
                  <c:v>AFC(4,4)</c:v>
                </c:pt>
                <c:pt idx="26">
                  <c:v>MinBD-4</c:v>
                </c:pt>
                <c:pt idx="28">
                  <c:v>Buf(8,8)</c:v>
                </c:pt>
                <c:pt idx="29">
                  <c:v>Buf(4,4)</c:v>
                </c:pt>
                <c:pt idx="30">
                  <c:v>Buf(4,1)</c:v>
                </c:pt>
                <c:pt idx="31">
                  <c:v>CHIPPER</c:v>
                </c:pt>
                <c:pt idx="32">
                  <c:v>AFC(4,4)</c:v>
                </c:pt>
                <c:pt idx="33">
                  <c:v>MinBD-4</c:v>
                </c:pt>
                <c:pt idx="35">
                  <c:v>Buf(8,8)</c:v>
                </c:pt>
                <c:pt idx="36">
                  <c:v>Buf(4,4)</c:v>
                </c:pt>
                <c:pt idx="37">
                  <c:v>Buf(4,1)</c:v>
                </c:pt>
                <c:pt idx="38">
                  <c:v>CHIPPER</c:v>
                </c:pt>
                <c:pt idx="39">
                  <c:v>AFC(4,4)</c:v>
                </c:pt>
                <c:pt idx="40">
                  <c:v>MinBD-4</c:v>
                </c:pt>
              </c:strCache>
            </c:strRef>
          </c:cat>
          <c:val>
            <c:numRef>
              <c:f>results!$G$11:$G$51</c:f>
              <c:numCache>
                <c:formatCode>General</c:formatCode>
                <c:ptCount val="41"/>
                <c:pt idx="0">
                  <c:v>2.7285437295800009E-2</c:v>
                </c:pt>
                <c:pt idx="1">
                  <c:v>2.7284422487900004E-2</c:v>
                </c:pt>
                <c:pt idx="2">
                  <c:v>2.722792492610001E-2</c:v>
                </c:pt>
                <c:pt idx="3">
                  <c:v>2.9487982679900004E-2</c:v>
                </c:pt>
                <c:pt idx="4">
                  <c:v>2.9140999670800003E-2</c:v>
                </c:pt>
                <c:pt idx="5">
                  <c:v>2.7303013930900007E-2</c:v>
                </c:pt>
                <c:pt idx="7">
                  <c:v>8.994878515760002E-2</c:v>
                </c:pt>
                <c:pt idx="8">
                  <c:v>8.9937524582700018E-2</c:v>
                </c:pt>
                <c:pt idx="9">
                  <c:v>8.9492527201800037E-2</c:v>
                </c:pt>
                <c:pt idx="10">
                  <c:v>0.10530338208000001</c:v>
                </c:pt>
                <c:pt idx="11">
                  <c:v>9.7209326370800014E-2</c:v>
                </c:pt>
                <c:pt idx="12">
                  <c:v>9.2833651276500034E-2</c:v>
                </c:pt>
                <c:pt idx="14">
                  <c:v>0.15189421084100005</c:v>
                </c:pt>
                <c:pt idx="15">
                  <c:v>0.15143050257500004</c:v>
                </c:pt>
                <c:pt idx="16">
                  <c:v>0.14660399743200003</c:v>
                </c:pt>
                <c:pt idx="17">
                  <c:v>0.21500727706400002</c:v>
                </c:pt>
                <c:pt idx="18">
                  <c:v>0.15958355351500003</c:v>
                </c:pt>
                <c:pt idx="19">
                  <c:v>0.17388142886900002</c:v>
                </c:pt>
                <c:pt idx="21">
                  <c:v>0.18820391597100003</c:v>
                </c:pt>
                <c:pt idx="22">
                  <c:v>0.18712163899100001</c:v>
                </c:pt>
                <c:pt idx="23">
                  <c:v>0.17631698757700007</c:v>
                </c:pt>
                <c:pt idx="24">
                  <c:v>0.30400459922100009</c:v>
                </c:pt>
                <c:pt idx="25">
                  <c:v>0.192690971361</c:v>
                </c:pt>
                <c:pt idx="26">
                  <c:v>0.23073232306700003</c:v>
                </c:pt>
                <c:pt idx="28">
                  <c:v>0.23174459969800001</c:v>
                </c:pt>
                <c:pt idx="29">
                  <c:v>0.22872628319600005</c:v>
                </c:pt>
                <c:pt idx="30">
                  <c:v>0.20709987642000002</c:v>
                </c:pt>
                <c:pt idx="31">
                  <c:v>0.41994509508500005</c:v>
                </c:pt>
                <c:pt idx="32">
                  <c:v>0.21483857594799999</c:v>
                </c:pt>
                <c:pt idx="33">
                  <c:v>0.29265614067599999</c:v>
                </c:pt>
                <c:pt idx="35">
                  <c:v>0.13781538979300004</c:v>
                </c:pt>
                <c:pt idx="36">
                  <c:v>0.13690007436700002</c:v>
                </c:pt>
                <c:pt idx="37">
                  <c:v>0.12934826271100003</c:v>
                </c:pt>
                <c:pt idx="38">
                  <c:v>0.21474966722600003</c:v>
                </c:pt>
                <c:pt idx="39">
                  <c:v>0.138692685373</c:v>
                </c:pt>
                <c:pt idx="40">
                  <c:v>0.16348131156400003</c:v>
                </c:pt>
              </c:numCache>
            </c:numRef>
          </c:val>
        </c:ser>
        <c:dLbls/>
        <c:overlap val="100"/>
        <c:axId val="118605696"/>
        <c:axId val="118607232"/>
      </c:barChart>
      <c:catAx>
        <c:axId val="118605696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1200">
                <a:solidFill>
                  <a:schemeClr val="tx1"/>
                </a:solidFill>
              </a:defRPr>
            </a:pPr>
            <a:endParaRPr lang="en-US"/>
          </a:p>
        </c:txPr>
        <c:crossAx val="118607232"/>
        <c:crosses val="autoZero"/>
        <c:auto val="1"/>
        <c:lblAlgn val="ctr"/>
        <c:lblOffset val="100"/>
      </c:catAx>
      <c:valAx>
        <c:axId val="1186072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Network</a:t>
                </a:r>
                <a:r>
                  <a:rPr lang="en-US" sz="1800" baseline="0"/>
                  <a:t> Power (W)</a:t>
                </a:r>
                <a:endParaRPr lang="en-US" sz="1800"/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186056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6.4368766404199501E-2"/>
          <c:y val="0.10684562157003102"/>
          <c:w val="0.21618678915135603"/>
          <c:h val="0.30326413743736602"/>
        </c:manualLayout>
      </c:layout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</c:chart>
  <c:externalData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0.79915</cdr:x>
      <cdr:y>0.46199</cdr:y>
    </cdr:from>
    <cdr:to>
      <cdr:x>0.94444</cdr:x>
      <cdr:y>0.54971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124700" y="2006600"/>
          <a:ext cx="1295400" cy="381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dirty="0" smtClean="0"/>
            <a:t>(Side Buffer)</a:t>
          </a:r>
          <a:endParaRPr lang="en-US" sz="24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2565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478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743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339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085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175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5391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297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868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4381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2624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3603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7821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7269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7821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4381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71884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6157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1691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580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78919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1785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830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61267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285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75311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18417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317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8782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67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9200"/>
            <a:ext cx="8382000" cy="20574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3800" dirty="0" err="1" smtClean="0"/>
              <a:t>MinBD</a:t>
            </a:r>
            <a:r>
              <a:rPr lang="en-US" sz="3800" dirty="0" smtClean="0"/>
              <a:t>:</a:t>
            </a:r>
            <a:br>
              <a:rPr lang="en-US" sz="3800" dirty="0" smtClean="0"/>
            </a:br>
            <a:r>
              <a:rPr lang="en-US" sz="3800" dirty="0" smtClean="0"/>
              <a:t>Minimally-Buffered Deflection Routing</a:t>
            </a:r>
            <a:br>
              <a:rPr lang="en-US" sz="3800" dirty="0" smtClean="0"/>
            </a:br>
            <a:r>
              <a:rPr lang="en-US" sz="3800" dirty="0" smtClean="0"/>
              <a:t>for Energy-Efficient Interconnect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429000"/>
            <a:ext cx="8215370" cy="171451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Chris </a:t>
            </a:r>
            <a:r>
              <a:rPr lang="en-US" sz="1800" b="1" dirty="0" err="1" smtClean="0"/>
              <a:t>Fallin</a:t>
            </a:r>
            <a:r>
              <a:rPr lang="en-US" sz="1800" dirty="0" smtClean="0"/>
              <a:t>, Greg </a:t>
            </a:r>
            <a:r>
              <a:rPr lang="en-US" sz="1800" dirty="0" err="1" smtClean="0"/>
              <a:t>Nazario</a:t>
            </a:r>
            <a:r>
              <a:rPr lang="en-US" sz="1800" dirty="0" smtClean="0"/>
              <a:t>, </a:t>
            </a:r>
            <a:r>
              <a:rPr lang="en-US" sz="1800" dirty="0" err="1" smtClean="0"/>
              <a:t>Xiangyao</a:t>
            </a:r>
            <a:r>
              <a:rPr lang="en-US" sz="1800" dirty="0" smtClean="0"/>
              <a:t> Yu*,</a:t>
            </a:r>
            <a:br>
              <a:rPr lang="en-US" sz="1800" dirty="0" smtClean="0"/>
            </a:br>
            <a:r>
              <a:rPr lang="en-US" sz="1800" dirty="0" smtClean="0"/>
              <a:t>Kevin Chang, </a:t>
            </a:r>
            <a:r>
              <a:rPr lang="en-US" sz="1800" dirty="0" err="1" smtClean="0"/>
              <a:t>Rachata</a:t>
            </a:r>
            <a:r>
              <a:rPr lang="en-US" sz="1800" dirty="0" smtClean="0"/>
              <a:t> </a:t>
            </a:r>
            <a:r>
              <a:rPr lang="en-US" sz="1800" dirty="0" err="1" smtClean="0"/>
              <a:t>Ausavarungnirun</a:t>
            </a:r>
            <a:r>
              <a:rPr lang="en-US" sz="1800" dirty="0" smtClean="0"/>
              <a:t>, </a:t>
            </a:r>
            <a:r>
              <a:rPr lang="en-US" sz="1800" dirty="0" err="1" smtClean="0"/>
              <a:t>Onur</a:t>
            </a:r>
            <a:r>
              <a:rPr lang="en-US" sz="1800" dirty="0" smtClean="0"/>
              <a:t> </a:t>
            </a:r>
            <a:r>
              <a:rPr lang="en-US" sz="1800" dirty="0" err="1" smtClean="0"/>
              <a:t>Mutlu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Carnegie Mellon University</a:t>
            </a:r>
          </a:p>
          <a:p>
            <a:r>
              <a:rPr lang="en-US" sz="1800" dirty="0" smtClean="0"/>
              <a:t>*CMU and </a:t>
            </a:r>
            <a:r>
              <a:rPr lang="en-US" sz="1800" dirty="0" err="1" smtClean="0"/>
              <a:t>Tsinghua</a:t>
            </a:r>
            <a:r>
              <a:rPr lang="en-US" sz="1800" dirty="0" smtClean="0"/>
              <a:t> University</a:t>
            </a:r>
          </a:p>
        </p:txBody>
      </p:sp>
      <p:pic>
        <p:nvPicPr>
          <p:cNvPr id="5" name="Picture 4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5682268"/>
            <a:ext cx="2501587" cy="723810"/>
          </a:xfrm>
          <a:prstGeom prst="rect">
            <a:avLst/>
          </a:prstGeom>
        </p:spPr>
      </p:pic>
      <p:pic>
        <p:nvPicPr>
          <p:cNvPr id="7" name="Picture 6" descr="CMU_logo_horiz_r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5817406"/>
            <a:ext cx="5638800" cy="507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915400" cy="53396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	1. 	Link contention</a:t>
            </a:r>
            <a:r>
              <a:rPr lang="en-US" dirty="0" smtClean="0">
                <a:sym typeface="Wingdings" pitchFamily="2" charset="2"/>
              </a:rPr>
              <a:t>: no buffers to hold traffic 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any link contention causes a deflection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 use side buffers</a:t>
            </a:r>
            <a:endParaRPr lang="en-US" dirty="0" smtClean="0">
              <a:solidFill>
                <a:srgbClr val="0000FF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	2. 	Ejection bottleneck</a:t>
            </a:r>
            <a:r>
              <a:rPr lang="en-US" dirty="0" smtClean="0">
                <a:sym typeface="Wingdings" pitchFamily="2" charset="2"/>
              </a:rPr>
              <a:t>: only one flit can eject per router 	per cycle 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simultaneous arrival causes deflection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 eject up to 2 flits/cycle</a:t>
            </a:r>
            <a:endParaRPr lang="en-US" dirty="0" smtClean="0">
              <a:solidFill>
                <a:srgbClr val="0000FF"/>
              </a:solidFill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3. 	Deflection arbitration</a:t>
            </a:r>
            <a:r>
              <a:rPr lang="en-US" dirty="0" smtClean="0">
                <a:sym typeface="Wingdings" pitchFamily="2" charset="2"/>
              </a:rPr>
              <a:t>: practical (fast) deflection 	arbiters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deflect unnecessarily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 new priority scheme (silver flit)</a:t>
            </a:r>
            <a:endParaRPr lang="en-US" dirty="0" smtClean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Motivation</a:t>
            </a:r>
          </a:p>
          <a:p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Bufferless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Deflection Routing</a:t>
            </a:r>
          </a:p>
          <a:p>
            <a:endParaRPr lang="en-US" b="1" dirty="0" smtClean="0"/>
          </a:p>
          <a:p>
            <a:r>
              <a:rPr lang="en-US" b="1" dirty="0" err="1" smtClean="0"/>
              <a:t>MinBD</a:t>
            </a:r>
            <a:r>
              <a:rPr lang="en-US" dirty="0" smtClean="0"/>
              <a:t>: Reducing Deflections</a:t>
            </a:r>
          </a:p>
          <a:p>
            <a:pPr lvl="1"/>
            <a:r>
              <a:rPr lang="en-US" dirty="0" smtClean="0"/>
              <a:t>Addressing Link Contention</a:t>
            </a:r>
          </a:p>
          <a:p>
            <a:pPr lvl="1"/>
            <a:r>
              <a:rPr lang="en-US" dirty="0" smtClean="0"/>
              <a:t>Addressing the Ejection Bottleneck</a:t>
            </a:r>
          </a:p>
          <a:p>
            <a:pPr lvl="1"/>
            <a:r>
              <a:rPr lang="en-US" dirty="0" smtClean="0"/>
              <a:t>Improving Deflection Arbitration</a:t>
            </a:r>
          </a:p>
          <a:p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Results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9D9D9"/>
                </a:solidFill>
              </a:rPr>
              <a:t>Motivation</a:t>
            </a:r>
          </a:p>
          <a:p>
            <a:endParaRPr lang="en-US" b="1" dirty="0" smtClean="0">
              <a:solidFill>
                <a:srgbClr val="D9D9D9"/>
              </a:solidFill>
            </a:endParaRPr>
          </a:p>
          <a:p>
            <a:r>
              <a:rPr lang="en-US" b="1" dirty="0" smtClean="0">
                <a:solidFill>
                  <a:srgbClr val="D9D9D9"/>
                </a:solidFill>
              </a:rPr>
              <a:t>Background</a:t>
            </a:r>
            <a:r>
              <a:rPr lang="en-US" dirty="0" smtClean="0">
                <a:solidFill>
                  <a:srgbClr val="D9D9D9"/>
                </a:solidFill>
              </a:rPr>
              <a:t>: </a:t>
            </a:r>
            <a:r>
              <a:rPr lang="en-US" dirty="0" err="1" smtClean="0">
                <a:solidFill>
                  <a:srgbClr val="D9D9D9"/>
                </a:solidFill>
              </a:rPr>
              <a:t>Bufferless</a:t>
            </a:r>
            <a:r>
              <a:rPr lang="en-US" dirty="0" smtClean="0">
                <a:solidFill>
                  <a:srgbClr val="D9D9D9"/>
                </a:solidFill>
              </a:rPr>
              <a:t> Deflection Routing</a:t>
            </a:r>
          </a:p>
          <a:p>
            <a:endParaRPr lang="en-US" b="1" dirty="0" smtClean="0"/>
          </a:p>
          <a:p>
            <a:r>
              <a:rPr lang="en-US" b="1" dirty="0" err="1" smtClean="0"/>
              <a:t>MinBD</a:t>
            </a:r>
            <a:r>
              <a:rPr lang="en-US" dirty="0" smtClean="0"/>
              <a:t>: Reducing Deflections</a:t>
            </a:r>
          </a:p>
          <a:p>
            <a:pPr lvl="1"/>
            <a:r>
              <a:rPr lang="en-US" dirty="0" smtClean="0"/>
              <a:t>Addressing Link Contention</a:t>
            </a:r>
          </a:p>
          <a:p>
            <a:pPr lvl="1"/>
            <a:r>
              <a:rPr lang="en-US" dirty="0" smtClean="0">
                <a:solidFill>
                  <a:srgbClr val="D9D9D9"/>
                </a:solidFill>
              </a:rPr>
              <a:t>Addressing the Ejection Bottleneck</a:t>
            </a:r>
          </a:p>
          <a:p>
            <a:pPr lvl="1"/>
            <a:r>
              <a:rPr lang="en-US" dirty="0" smtClean="0">
                <a:solidFill>
                  <a:srgbClr val="D9D9D9"/>
                </a:solidFill>
              </a:rPr>
              <a:t>Improving Deflection Arbitration</a:t>
            </a:r>
          </a:p>
          <a:p>
            <a:endParaRPr lang="en-US" b="1" dirty="0" smtClean="0">
              <a:solidFill>
                <a:srgbClr val="D9D9D9"/>
              </a:solidFill>
            </a:endParaRPr>
          </a:p>
          <a:p>
            <a:r>
              <a:rPr lang="en-US" b="1" dirty="0" smtClean="0">
                <a:solidFill>
                  <a:srgbClr val="D9D9D9"/>
                </a:solidFill>
              </a:rPr>
              <a:t>Results</a:t>
            </a:r>
          </a:p>
          <a:p>
            <a:r>
              <a:rPr lang="en-US" b="1" dirty="0" smtClean="0">
                <a:solidFill>
                  <a:srgbClr val="D9D9D9"/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328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Link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 1</a:t>
            </a:r>
            <a:r>
              <a:rPr lang="en-US" dirty="0" smtClean="0"/>
              <a:t>: Any link contention causes a deflection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Buffering</a:t>
            </a:r>
            <a:r>
              <a:rPr lang="en-US" dirty="0" smtClean="0"/>
              <a:t> a flit can avoid deflection on contention</a:t>
            </a:r>
          </a:p>
          <a:p>
            <a:r>
              <a:rPr lang="en-US" dirty="0" smtClean="0"/>
              <a:t>But, </a:t>
            </a:r>
            <a:r>
              <a:rPr lang="en-US" b="1" dirty="0" smtClean="0"/>
              <a:t>input buffers</a:t>
            </a:r>
            <a:r>
              <a:rPr lang="en-US" dirty="0" smtClean="0"/>
              <a:t> are expensive: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All flits are buffered on every hop 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high dynamic energy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Large buffers necessary 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high static energy </a:t>
            </a:r>
            <a:r>
              <a:rPr lang="en-US" dirty="0" smtClean="0">
                <a:sym typeface="Wingdings" pitchFamily="2" charset="2"/>
              </a:rPr>
              <a:t>and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large area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b="1" dirty="0" smtClean="0"/>
              <a:t>Key Idea 1</a:t>
            </a:r>
            <a:r>
              <a:rPr lang="en-US" dirty="0" smtClean="0"/>
              <a:t>: add a </a:t>
            </a:r>
            <a:r>
              <a:rPr lang="en-US" dirty="0" smtClean="0">
                <a:solidFill>
                  <a:srgbClr val="0000FF"/>
                </a:solidFill>
              </a:rPr>
              <a:t>small buffer </a:t>
            </a:r>
            <a:r>
              <a:rPr lang="en-US" dirty="0" smtClean="0"/>
              <a:t>to a </a:t>
            </a:r>
            <a:r>
              <a:rPr lang="en-US" dirty="0" err="1" smtClean="0"/>
              <a:t>bufferless</a:t>
            </a:r>
            <a:r>
              <a:rPr lang="en-US" dirty="0" smtClean="0"/>
              <a:t> deflection router to buffer </a:t>
            </a:r>
            <a:r>
              <a:rPr lang="en-US" b="1" dirty="0" smtClean="0"/>
              <a:t>only</a:t>
            </a:r>
            <a:r>
              <a:rPr lang="en-US" dirty="0" smtClean="0"/>
              <a:t> flits that </a:t>
            </a:r>
            <a:r>
              <a:rPr lang="en-US" dirty="0" smtClean="0">
                <a:solidFill>
                  <a:srgbClr val="0000FF"/>
                </a:solidFill>
              </a:rPr>
              <a:t>would have been deflected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Buffer Deflected Flits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04066" y="6248400"/>
            <a:ext cx="2133600" cy="457200"/>
          </a:xfrm>
        </p:spPr>
        <p:txBody>
          <a:bodyPr/>
          <a:lstStyle/>
          <a:p>
            <a:fld id="{323594FA-E141-4234-AE05-360401972BE7}" type="slidenum">
              <a:rPr lang="en-US" altLang="en-US" smtClean="0"/>
              <a:pPr/>
              <a:t>14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428731" y="1500173"/>
            <a:ext cx="6566538" cy="4422662"/>
            <a:chOff x="21374446" y="13310485"/>
            <a:chExt cx="7038726" cy="4740688"/>
          </a:xfrm>
        </p:grpSpPr>
        <p:grpSp>
          <p:nvGrpSpPr>
            <p:cNvPr id="6" name="Group 33"/>
            <p:cNvGrpSpPr/>
            <p:nvPr/>
          </p:nvGrpSpPr>
          <p:grpSpPr>
            <a:xfrm>
              <a:off x="23790444" y="13412290"/>
              <a:ext cx="1352676" cy="1206405"/>
              <a:chOff x="785786" y="4286256"/>
              <a:chExt cx="571504" cy="571504"/>
            </a:xfrm>
          </p:grpSpPr>
          <p:sp>
            <p:nvSpPr>
              <p:cNvPr id="66" name="Rectangle 2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34"/>
            <p:cNvGrpSpPr/>
            <p:nvPr/>
          </p:nvGrpSpPr>
          <p:grpSpPr>
            <a:xfrm>
              <a:off x="26326711" y="13412290"/>
              <a:ext cx="1352676" cy="1206405"/>
              <a:chOff x="785786" y="4286256"/>
              <a:chExt cx="571504" cy="571504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4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43"/>
            <p:cNvGrpSpPr/>
            <p:nvPr/>
          </p:nvGrpSpPr>
          <p:grpSpPr>
            <a:xfrm>
              <a:off x="23790444" y="15372697"/>
              <a:ext cx="1352676" cy="1206405"/>
              <a:chOff x="785786" y="4286256"/>
              <a:chExt cx="571504" cy="571504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52"/>
            <p:cNvGrpSpPr/>
            <p:nvPr/>
          </p:nvGrpSpPr>
          <p:grpSpPr>
            <a:xfrm>
              <a:off x="26326711" y="15372697"/>
              <a:ext cx="1352676" cy="1206405"/>
              <a:chOff x="785786" y="4286256"/>
              <a:chExt cx="571504" cy="57150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50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70"/>
            <p:cNvGrpSpPr/>
            <p:nvPr/>
          </p:nvGrpSpPr>
          <p:grpSpPr>
            <a:xfrm>
              <a:off x="25131447" y="14316627"/>
              <a:ext cx="1195259" cy="1393404"/>
              <a:chOff x="1478449" y="4786322"/>
              <a:chExt cx="310519" cy="405897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478449" y="4786322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478449" y="5191526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16200000" flipH="1">
                <a:off x="1431106" y="4926820"/>
                <a:ext cx="405204" cy="1242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H="1" flipV="1">
                <a:off x="1431106" y="4926820"/>
                <a:ext cx="405204" cy="1242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695812" y="4786322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95812" y="5191526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25143120" y="13713891"/>
              <a:ext cx="1183592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143120" y="16277501"/>
              <a:ext cx="1183592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283190" y="13713891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283190" y="1431709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283190" y="15674299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283190" y="16277501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707472" y="1368103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707472" y="1428423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707472" y="15641440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707472" y="16244642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2841415" y="13310485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2328778" y="1368103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328778" y="1428423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2328778" y="15641440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328778" y="16244642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4437445" y="17292384"/>
              <a:ext cx="3975727" cy="7587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Baseline Router</a:t>
              </a:r>
              <a:endParaRPr lang="en-US" sz="4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887083" y="13310485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1374446" y="1368103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1374446" y="1428423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374446" y="15641440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374446" y="16244642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21" idx="2"/>
            </p:cNvCxnSpPr>
            <p:nvPr/>
          </p:nvCxnSpPr>
          <p:spPr>
            <a:xfrm rot="5400000" flipH="1" flipV="1">
              <a:off x="22728641" y="16903740"/>
              <a:ext cx="641350" cy="2109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7" idx="2"/>
            </p:cNvCxnSpPr>
            <p:nvPr/>
          </p:nvCxnSpPr>
          <p:spPr>
            <a:xfrm rot="16200000" flipH="1">
              <a:off x="21787008" y="16893149"/>
              <a:ext cx="631828" cy="1376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1688453" y="17280805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Eject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566567" y="17288061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Inject</a:t>
              </a:r>
              <a:endParaRPr lang="en-US" sz="24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0" y="62484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 </a:t>
            </a:r>
            <a:r>
              <a:rPr lang="en-US" dirty="0" smtClean="0"/>
              <a:t>Fallin et al., “CHIPPER: A Low-complexity </a:t>
            </a:r>
            <a:r>
              <a:rPr lang="en-US" dirty="0" err="1" smtClean="0"/>
              <a:t>Bufferless</a:t>
            </a:r>
            <a:r>
              <a:rPr lang="en-US" dirty="0" smtClean="0"/>
              <a:t> Deflection Router”, HPCA 2011. </a:t>
            </a:r>
            <a:endParaRPr lang="en-US" baseline="30000" dirty="0"/>
          </a:p>
        </p:txBody>
      </p:sp>
      <p:sp>
        <p:nvSpPr>
          <p:cNvPr id="77" name="Rounded Rectangle 76"/>
          <p:cNvSpPr/>
          <p:nvPr/>
        </p:nvSpPr>
        <p:spPr>
          <a:xfrm>
            <a:off x="3382114" y="1676400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382114" y="2209800"/>
            <a:ext cx="142876" cy="428628"/>
          </a:xfrm>
          <a:prstGeom prst="roundRect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789140" y="1688068"/>
            <a:ext cx="13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Destination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801714" y="2133600"/>
            <a:ext cx="13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Destination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58000" y="4648200"/>
            <a:ext cx="1967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DEFLECTED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43907 0.3465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4474 -0.086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61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78" grpId="0" animBg="1"/>
      <p:bldP spid="78" grpId="1" animBg="1"/>
      <p:bldP spid="79" grpId="0"/>
      <p:bldP spid="80" grpId="0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Buffer Deflected Flits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15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130834" y="1220917"/>
            <a:ext cx="7581920" cy="4851289"/>
            <a:chOff x="17750427" y="18316748"/>
            <a:chExt cx="9775747" cy="5994520"/>
          </a:xfrm>
        </p:grpSpPr>
        <p:grpSp>
          <p:nvGrpSpPr>
            <p:cNvPr id="6" name="Group 33"/>
            <p:cNvGrpSpPr/>
            <p:nvPr/>
          </p:nvGrpSpPr>
          <p:grpSpPr>
            <a:xfrm>
              <a:off x="21066293" y="19602633"/>
              <a:ext cx="1352676" cy="1206405"/>
              <a:chOff x="785786" y="4286256"/>
              <a:chExt cx="571504" cy="571504"/>
            </a:xfrm>
          </p:grpSpPr>
          <p:sp>
            <p:nvSpPr>
              <p:cNvPr id="88" name="Rectangle 2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77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34"/>
            <p:cNvGrpSpPr/>
            <p:nvPr/>
          </p:nvGrpSpPr>
          <p:grpSpPr>
            <a:xfrm>
              <a:off x="23602560" y="19602633"/>
              <a:ext cx="1352676" cy="1206405"/>
              <a:chOff x="785786" y="4286256"/>
              <a:chExt cx="571504" cy="57150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69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4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43"/>
            <p:cNvGrpSpPr/>
            <p:nvPr/>
          </p:nvGrpSpPr>
          <p:grpSpPr>
            <a:xfrm>
              <a:off x="21066293" y="21563040"/>
              <a:ext cx="1352676" cy="1206405"/>
              <a:chOff x="785786" y="4286256"/>
              <a:chExt cx="571504" cy="57150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61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52"/>
            <p:cNvGrpSpPr/>
            <p:nvPr/>
          </p:nvGrpSpPr>
          <p:grpSpPr>
            <a:xfrm>
              <a:off x="23602560" y="21563040"/>
              <a:ext cx="1352676" cy="1206405"/>
              <a:chOff x="785786" y="4286256"/>
              <a:chExt cx="571504" cy="57150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50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70"/>
            <p:cNvGrpSpPr/>
            <p:nvPr/>
          </p:nvGrpSpPr>
          <p:grpSpPr>
            <a:xfrm>
              <a:off x="22407296" y="20506970"/>
              <a:ext cx="1195259" cy="1393404"/>
              <a:chOff x="1478449" y="4786322"/>
              <a:chExt cx="310519" cy="405897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1478449" y="4786322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478449" y="5191526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6200000" flipH="1">
                <a:off x="1431106" y="4926820"/>
                <a:ext cx="405204" cy="1242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1431106" y="4926820"/>
                <a:ext cx="405204" cy="1242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695812" y="4786322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695812" y="5191526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22418969" y="19904234"/>
              <a:ext cx="1183592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418969" y="22467844"/>
              <a:ext cx="1183592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0559039" y="1990423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559039" y="2050743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0559039" y="21864642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559039" y="2246784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955236" y="1990423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4955236" y="2050743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955236" y="21864642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955236" y="2246784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5450734" y="19500828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776207" y="18316748"/>
              <a:ext cx="1114429" cy="7661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878671" y="1987137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878671" y="20474577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878671" y="2183178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5878671" y="22434985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117264" y="19500828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9604627" y="1987137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604627" y="20474577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9604627" y="2183178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9604627" y="22434985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1671730" y="18699833"/>
              <a:ext cx="766170" cy="15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1949563" y="18699059"/>
              <a:ext cx="766170" cy="15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228170" y="18699059"/>
              <a:ext cx="766170" cy="15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34"/>
            <p:cNvCxnSpPr>
              <a:stCxn id="21" idx="0"/>
            </p:cNvCxnSpPr>
            <p:nvPr/>
          </p:nvCxnSpPr>
          <p:spPr>
            <a:xfrm rot="16200000" flipV="1">
              <a:off x="23881015" y="17722154"/>
              <a:ext cx="800995" cy="275635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endCxn id="38" idx="0"/>
            </p:cNvCxnSpPr>
            <p:nvPr/>
          </p:nvCxnSpPr>
          <p:spPr>
            <a:xfrm rot="10800000" flipV="1">
              <a:off x="19399120" y="18699832"/>
              <a:ext cx="2389788" cy="78829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1204809" y="23436565"/>
              <a:ext cx="6321365" cy="874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Side-Buffered Router</a:t>
              </a:r>
              <a:endParaRPr lang="en-US" sz="4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190164" y="19488128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8677527" y="1985867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8677527" y="20461877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8677527" y="2181908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8677527" y="22422285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8263064" y="19500828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17750427" y="1987137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7750427" y="20474577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7750427" y="2183178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7750427" y="22434985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27" idx="2"/>
            </p:cNvCxnSpPr>
            <p:nvPr/>
          </p:nvCxnSpPr>
          <p:spPr>
            <a:xfrm rot="5400000" flipH="1" flipV="1">
              <a:off x="20004490" y="23094083"/>
              <a:ext cx="641350" cy="2109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3" idx="2"/>
            </p:cNvCxnSpPr>
            <p:nvPr/>
          </p:nvCxnSpPr>
          <p:spPr>
            <a:xfrm rot="16200000" flipH="1">
              <a:off x="18162989" y="23083492"/>
              <a:ext cx="631828" cy="1376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8004039" y="23524839"/>
              <a:ext cx="8691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Eject</a:t>
              </a:r>
              <a:endParaRPr lang="en-US" sz="2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27902" y="23434862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Inject</a:t>
              </a:r>
              <a:endParaRPr lang="en-US" sz="2400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810000" y="4435627"/>
            <a:ext cx="271464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Step 1</a:t>
            </a:r>
            <a:r>
              <a:rPr lang="en-US" dirty="0" smtClean="0"/>
              <a:t>. Remove </a:t>
            </a:r>
            <a:r>
              <a:rPr lang="en-US" i="1" dirty="0" smtClean="0"/>
              <a:t>up to one</a:t>
            </a:r>
            <a:r>
              <a:rPr lang="en-US" dirty="0" smtClean="0"/>
              <a:t> deflected flit per cycle from the outputs.</a:t>
            </a:r>
            <a:endParaRPr lang="en-US" b="1" u="sng" dirty="0"/>
          </a:p>
        </p:txBody>
      </p:sp>
      <p:sp>
        <p:nvSpPr>
          <p:cNvPr id="97" name="Rectangle 96"/>
          <p:cNvSpPr/>
          <p:nvPr/>
        </p:nvSpPr>
        <p:spPr>
          <a:xfrm>
            <a:off x="6705600" y="2006735"/>
            <a:ext cx="1066800" cy="29289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200400" y="2133600"/>
            <a:ext cx="335758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Step 2</a:t>
            </a:r>
            <a:r>
              <a:rPr lang="en-US" dirty="0" smtClean="0"/>
              <a:t>. Buffer this flit in a small FIFO “</a:t>
            </a:r>
            <a:r>
              <a:rPr lang="en-US" b="1" dirty="0" smtClean="0"/>
              <a:t>side buffer.”</a:t>
            </a:r>
            <a:endParaRPr lang="en-US" b="1" u="sng" dirty="0"/>
          </a:p>
        </p:txBody>
      </p:sp>
      <p:sp>
        <p:nvSpPr>
          <p:cNvPr id="99" name="Rectangle 98"/>
          <p:cNvSpPr/>
          <p:nvPr/>
        </p:nvSpPr>
        <p:spPr>
          <a:xfrm>
            <a:off x="4071934" y="1078041"/>
            <a:ext cx="1357322" cy="928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071670" y="1863859"/>
            <a:ext cx="642942" cy="30718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928926" y="3506933"/>
            <a:ext cx="35719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Step 3</a:t>
            </a:r>
            <a:r>
              <a:rPr lang="en-US" dirty="0" smtClean="0"/>
              <a:t>. Re-inject this flit into pipeline when a slot is available.</a:t>
            </a:r>
            <a:endParaRPr lang="en-US" b="1" u="sng" dirty="0"/>
          </a:p>
        </p:txBody>
      </p:sp>
      <p:sp>
        <p:nvSpPr>
          <p:cNvPr id="102" name="Rectangle 101"/>
          <p:cNvSpPr/>
          <p:nvPr/>
        </p:nvSpPr>
        <p:spPr>
          <a:xfrm>
            <a:off x="4143372" y="1078041"/>
            <a:ext cx="1357322" cy="928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38800" y="990600"/>
            <a:ext cx="167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Side Buffer</a:t>
            </a:r>
            <a:endParaRPr lang="en-US" sz="2400" dirty="0"/>
          </a:p>
        </p:txBody>
      </p:sp>
      <p:sp>
        <p:nvSpPr>
          <p:cNvPr id="103" name="Rounded Rectangle 102"/>
          <p:cNvSpPr/>
          <p:nvPr/>
        </p:nvSpPr>
        <p:spPr>
          <a:xfrm>
            <a:off x="3429000" y="2286000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3429000" y="2819400"/>
            <a:ext cx="142876" cy="428628"/>
          </a:xfrm>
          <a:prstGeom prst="roundRect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836026" y="2297668"/>
            <a:ext cx="13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Destination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848600" y="2743200"/>
            <a:ext cx="13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Destination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05600" y="5029200"/>
            <a:ext cx="1967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DEFLECTED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8541E-6 -1.22335E-6 L 0.38406 0.2912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94" y="14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8541E-6 -1.08434E-6 L 0.38406 -0.0757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94" y="-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406 -0.07576 L 0.4591 -0.0757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19 -0.14236 L 0.23716 -0.14236 C 0.30261 -0.14236 0.38386 -0.0199 0.38386 0.07986 L 0.38386 0.30209 " pathEditMode="relative" rAng="0" ptsTypes="FfFF">
                                      <p:cBhvr>
                                        <p:cTn id="58" dur="1000" spd="-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8 -0.14236 L -0.01684 -0.14236 C -0.0618 -0.14236 -0.11666 -0.10324 -0.11666 -0.07129 L -0.11666 -3.33333E-6 " pathEditMode="relative" rAng="0" ptsTypes="FfFF">
                                      <p:cBhvr>
                                        <p:cTn id="7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17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72 6.14458E-6 L -1.10474E-6 6.14458E-6 " pathEditMode="relative" ptsTypes="AA">
                                      <p:cBhvr>
                                        <p:cTn id="8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354 0.06672 " pathEditMode="relative" ptsTypes="AA">
                                      <p:cBhvr>
                                        <p:cTn id="8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53 0.06672 L 0.45024 0.06672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1" animBg="1"/>
      <p:bldP spid="101" grpId="2" animBg="1"/>
      <p:bldP spid="102" grpId="1" animBg="1"/>
      <p:bldP spid="103" grpId="0" animBg="1"/>
      <p:bldP spid="103" grpId="1" animBg="1"/>
      <p:bldP spid="103" grpId="2" animBg="1"/>
      <p:bldP spid="103" grpId="3" animBg="1"/>
      <p:bldP spid="103" grpId="4" animBg="1"/>
      <p:bldP spid="103" grpId="5" animBg="1"/>
      <p:bldP spid="103" grpId="6" animBg="1"/>
      <p:bldP spid="103" grpId="7" animBg="1"/>
      <p:bldP spid="104" grpId="0" animBg="1"/>
      <p:bldP spid="104" grpId="1" animBg="1"/>
      <p:bldP spid="104" grpId="2" animBg="1"/>
      <p:bldP spid="104" grpId="3" animBg="1"/>
      <p:bldP spid="50" grpId="0"/>
      <p:bldP spid="105" grpId="0"/>
      <p:bldP spid="106" grpId="0"/>
      <p:bldP spid="10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Could A Side Buffer Work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some flits and deflect other flits at </a:t>
            </a:r>
            <a:r>
              <a:rPr lang="en-US" dirty="0" smtClean="0">
                <a:solidFill>
                  <a:srgbClr val="0000FF"/>
                </a:solidFill>
              </a:rPr>
              <a:t>per-flit level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sz="2400" dirty="0" smtClean="0"/>
              <a:t>Relative to </a:t>
            </a:r>
            <a:r>
              <a:rPr lang="en-US" sz="2400" b="1" dirty="0" err="1" smtClean="0"/>
              <a:t>bufferless</a:t>
            </a:r>
            <a:r>
              <a:rPr lang="en-US" sz="2400" b="1" dirty="0" smtClean="0"/>
              <a:t> routers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  <a:r>
              <a:rPr lang="en-US" sz="2400" dirty="0" smtClean="0">
                <a:solidFill>
                  <a:srgbClr val="0000FF"/>
                </a:solidFill>
              </a:rPr>
              <a:t> deflection rate reduces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(need not deflect all contending flits)</a:t>
            </a:r>
          </a:p>
          <a:p>
            <a:pPr marL="344487" lvl="1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2400" dirty="0">
                <a:sym typeface="Wingdings" pitchFamily="2" charset="2"/>
              </a:rPr>
              <a:t>4-flit buffer reduces deflection rate by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39%</a:t>
            </a:r>
            <a:endParaRPr lang="en-US" sz="2400" dirty="0">
              <a:solidFill>
                <a:srgbClr val="0000FF"/>
              </a:solidFill>
            </a:endParaRPr>
          </a:p>
          <a:p>
            <a:pPr marL="344487" lvl="1" indent="0">
              <a:buNone/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lvl="1"/>
            <a:endParaRPr lang="en-US" sz="2400" b="1" dirty="0" smtClean="0"/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Relative to </a:t>
            </a:r>
            <a:r>
              <a:rPr lang="en-US" sz="2400" b="1" dirty="0" smtClean="0">
                <a:solidFill>
                  <a:srgbClr val="000000"/>
                </a:solidFill>
              </a:rPr>
              <a:t>buffered routers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buffer is more efficiently used </a:t>
            </a:r>
            <a:r>
              <a:rPr lang="en-US" sz="2400" dirty="0" smtClean="0"/>
              <a:t>(need not buffer all flits)</a:t>
            </a:r>
          </a:p>
          <a:p>
            <a:pPr marL="671512" lvl="2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ym typeface="Wingdings"/>
              </a:rPr>
              <a:t> similar performance with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25%</a:t>
            </a:r>
            <a:r>
              <a:rPr lang="en-US" sz="2400" dirty="0" smtClean="0">
                <a:sym typeface="Wingdings"/>
              </a:rPr>
              <a:t> of buffer space</a:t>
            </a:r>
            <a:endParaRPr lang="en-US" sz="2400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9D9D9"/>
                </a:solidFill>
              </a:rPr>
              <a:t>Motivation</a:t>
            </a:r>
          </a:p>
          <a:p>
            <a:endParaRPr lang="en-US" b="1" dirty="0" smtClean="0">
              <a:solidFill>
                <a:srgbClr val="D9D9D9"/>
              </a:solidFill>
            </a:endParaRPr>
          </a:p>
          <a:p>
            <a:r>
              <a:rPr lang="en-US" b="1" dirty="0" smtClean="0">
                <a:solidFill>
                  <a:srgbClr val="D9D9D9"/>
                </a:solidFill>
              </a:rPr>
              <a:t>Background</a:t>
            </a:r>
            <a:r>
              <a:rPr lang="en-US" dirty="0" smtClean="0">
                <a:solidFill>
                  <a:srgbClr val="D9D9D9"/>
                </a:solidFill>
              </a:rPr>
              <a:t>: </a:t>
            </a:r>
            <a:r>
              <a:rPr lang="en-US" dirty="0" err="1" smtClean="0">
                <a:solidFill>
                  <a:srgbClr val="D9D9D9"/>
                </a:solidFill>
              </a:rPr>
              <a:t>Bufferless</a:t>
            </a:r>
            <a:r>
              <a:rPr lang="en-US" dirty="0" smtClean="0">
                <a:solidFill>
                  <a:srgbClr val="D9D9D9"/>
                </a:solidFill>
              </a:rPr>
              <a:t> Deflection Routing</a:t>
            </a:r>
          </a:p>
          <a:p>
            <a:endParaRPr lang="en-US" b="1" dirty="0" smtClean="0"/>
          </a:p>
          <a:p>
            <a:r>
              <a:rPr lang="en-US" b="1" dirty="0" err="1" smtClean="0"/>
              <a:t>MinBD</a:t>
            </a:r>
            <a:r>
              <a:rPr lang="en-US" dirty="0" smtClean="0"/>
              <a:t>: Reducing Deflections</a:t>
            </a:r>
          </a:p>
          <a:p>
            <a:pPr lvl="1"/>
            <a:r>
              <a:rPr lang="en-US" dirty="0" smtClean="0">
                <a:solidFill>
                  <a:srgbClr val="D9D9D9"/>
                </a:solidFill>
              </a:rPr>
              <a:t>Addressing Link Contention</a:t>
            </a:r>
          </a:p>
          <a:p>
            <a:pPr lvl="1"/>
            <a:r>
              <a:rPr lang="en-US" dirty="0" smtClean="0"/>
              <a:t>Addressing the Ejection Bottleneck</a:t>
            </a:r>
          </a:p>
          <a:p>
            <a:pPr lvl="1"/>
            <a:r>
              <a:rPr lang="en-US" dirty="0" smtClean="0">
                <a:solidFill>
                  <a:srgbClr val="D9D9D9"/>
                </a:solidFill>
              </a:rPr>
              <a:t>Improving Deflection Arbitration</a:t>
            </a:r>
          </a:p>
          <a:p>
            <a:endParaRPr lang="en-US" b="1" dirty="0" smtClean="0">
              <a:solidFill>
                <a:srgbClr val="D9D9D9"/>
              </a:solidFill>
            </a:endParaRPr>
          </a:p>
          <a:p>
            <a:r>
              <a:rPr lang="en-US" b="1" dirty="0" smtClean="0">
                <a:solidFill>
                  <a:srgbClr val="D9D9D9"/>
                </a:solidFill>
              </a:rPr>
              <a:t>Results</a:t>
            </a:r>
          </a:p>
          <a:p>
            <a:r>
              <a:rPr lang="en-US" b="1" dirty="0" smtClean="0">
                <a:solidFill>
                  <a:srgbClr val="D9D9D9"/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328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the Ejection 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 2</a:t>
            </a:r>
            <a:r>
              <a:rPr lang="en-US" dirty="0" smtClean="0"/>
              <a:t>: Flits deflect unnecessarily because only one flit can </a:t>
            </a:r>
            <a:r>
              <a:rPr lang="en-US" b="1" dirty="0" smtClean="0"/>
              <a:t>eject</a:t>
            </a:r>
            <a:r>
              <a:rPr lang="en-US" dirty="0" smtClean="0"/>
              <a:t> per router per cycle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In 20% of all ejections, ≥ 2 flits could have ejected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all but one flit must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deflect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and try again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  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these deflected flits cause additional contention</a:t>
            </a:r>
            <a:endParaRPr lang="en-US" dirty="0" smtClean="0">
              <a:solidFill>
                <a:srgbClr val="000000"/>
              </a:solidFill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Ejection width of 2 flits/cycle reduces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deflection rate 21%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b="1" dirty="0" smtClean="0"/>
          </a:p>
          <a:p>
            <a:r>
              <a:rPr lang="en-US" b="1" dirty="0" smtClean="0"/>
              <a:t>Key idea 2</a:t>
            </a:r>
            <a:r>
              <a:rPr lang="en-US" dirty="0" smtClean="0"/>
              <a:t>: Reduce deflections due to a single-flit ejection port by allowing </a:t>
            </a:r>
            <a:r>
              <a:rPr lang="en-US" b="1" dirty="0" smtClean="0"/>
              <a:t>two flits </a:t>
            </a:r>
            <a:r>
              <a:rPr lang="en-US" dirty="0" smtClean="0"/>
              <a:t>to eject per cycle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the Ejection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19</a:t>
            </a:fld>
            <a:endParaRPr lang="en-US" altLang="en-US"/>
          </a:p>
        </p:txBody>
      </p:sp>
      <p:grpSp>
        <p:nvGrpSpPr>
          <p:cNvPr id="3" name="Group 4"/>
          <p:cNvGrpSpPr/>
          <p:nvPr/>
        </p:nvGrpSpPr>
        <p:grpSpPr>
          <a:xfrm>
            <a:off x="1377663" y="1158308"/>
            <a:ext cx="7766338" cy="5035975"/>
            <a:chOff x="17750427" y="18316748"/>
            <a:chExt cx="9343743" cy="6058821"/>
          </a:xfrm>
        </p:grpSpPr>
        <p:grpSp>
          <p:nvGrpSpPr>
            <p:cNvPr id="5" name="Group 33"/>
            <p:cNvGrpSpPr/>
            <p:nvPr/>
          </p:nvGrpSpPr>
          <p:grpSpPr>
            <a:xfrm>
              <a:off x="21066293" y="19602633"/>
              <a:ext cx="1352676" cy="1206405"/>
              <a:chOff x="785786" y="4286256"/>
              <a:chExt cx="571504" cy="571504"/>
            </a:xfrm>
          </p:grpSpPr>
          <p:sp>
            <p:nvSpPr>
              <p:cNvPr id="88" name="Rectangle 2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77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34"/>
            <p:cNvGrpSpPr/>
            <p:nvPr/>
          </p:nvGrpSpPr>
          <p:grpSpPr>
            <a:xfrm>
              <a:off x="23602560" y="19602633"/>
              <a:ext cx="1352676" cy="1206405"/>
              <a:chOff x="785786" y="4286256"/>
              <a:chExt cx="571504" cy="57150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69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4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43"/>
            <p:cNvGrpSpPr/>
            <p:nvPr/>
          </p:nvGrpSpPr>
          <p:grpSpPr>
            <a:xfrm>
              <a:off x="21066293" y="21563040"/>
              <a:ext cx="1352676" cy="1206405"/>
              <a:chOff x="785786" y="4286256"/>
              <a:chExt cx="571504" cy="57150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61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52"/>
            <p:cNvGrpSpPr/>
            <p:nvPr/>
          </p:nvGrpSpPr>
          <p:grpSpPr>
            <a:xfrm>
              <a:off x="23602560" y="21563040"/>
              <a:ext cx="1352676" cy="1206405"/>
              <a:chOff x="785786" y="4286256"/>
              <a:chExt cx="571504" cy="57150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70"/>
            <p:cNvGrpSpPr/>
            <p:nvPr/>
          </p:nvGrpSpPr>
          <p:grpSpPr>
            <a:xfrm>
              <a:off x="22407296" y="20506970"/>
              <a:ext cx="1195259" cy="1393404"/>
              <a:chOff x="1478449" y="4786322"/>
              <a:chExt cx="310519" cy="405897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1478449" y="4786322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478449" y="5191526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6200000" flipH="1">
                <a:off x="1431106" y="4926820"/>
                <a:ext cx="405204" cy="1242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1431106" y="4926820"/>
                <a:ext cx="405204" cy="1242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695812" y="4786322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695812" y="5191526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22418969" y="19904234"/>
              <a:ext cx="1183592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418969" y="22467844"/>
              <a:ext cx="1183592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0559039" y="1990423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559039" y="2050743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0559039" y="21864642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559039" y="2246784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955236" y="1990423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4955236" y="2050743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955236" y="21864642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955236" y="2246784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5450734" y="19500828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776207" y="18316748"/>
              <a:ext cx="1114429" cy="7661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878671" y="1987137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878671" y="20474577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878671" y="2183178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5878671" y="22434985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117264" y="19500828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9604627" y="1987137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604627" y="20474577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9604627" y="2183178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9604627" y="22434985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1671730" y="18699833"/>
              <a:ext cx="766170" cy="15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1949563" y="18699059"/>
              <a:ext cx="766170" cy="15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228170" y="18699059"/>
              <a:ext cx="766170" cy="15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34"/>
            <p:cNvCxnSpPr>
              <a:stCxn id="21" idx="0"/>
            </p:cNvCxnSpPr>
            <p:nvPr/>
          </p:nvCxnSpPr>
          <p:spPr>
            <a:xfrm rot="16200000" flipV="1">
              <a:off x="23881015" y="17722154"/>
              <a:ext cx="800995" cy="275635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endCxn id="38" idx="0"/>
            </p:cNvCxnSpPr>
            <p:nvPr/>
          </p:nvCxnSpPr>
          <p:spPr>
            <a:xfrm rot="10800000" flipV="1">
              <a:off x="19399120" y="18699832"/>
              <a:ext cx="2389788" cy="78829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1090791" y="23523906"/>
              <a:ext cx="6003379" cy="851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Single-Width Ejection</a:t>
              </a:r>
              <a:endParaRPr lang="en-US" sz="4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190164" y="19488128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8677527" y="1985867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8677527" y="20461877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8677527" y="2181908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8677527" y="22422285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8263064" y="19500828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17750427" y="1987137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7750427" y="20474577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7750427" y="2183178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7750427" y="22434985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27" idx="2"/>
            </p:cNvCxnSpPr>
            <p:nvPr/>
          </p:nvCxnSpPr>
          <p:spPr>
            <a:xfrm rot="5400000" flipH="1" flipV="1">
              <a:off x="20004490" y="23094083"/>
              <a:ext cx="641350" cy="2109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3" idx="2"/>
            </p:cNvCxnSpPr>
            <p:nvPr/>
          </p:nvCxnSpPr>
          <p:spPr>
            <a:xfrm rot="16200000" flipH="1">
              <a:off x="18162989" y="23083492"/>
              <a:ext cx="631828" cy="1376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8060032" y="23544074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Eject</a:t>
              </a:r>
              <a:endParaRPr lang="en-US" sz="2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27902" y="23523909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Inject</a:t>
              </a:r>
              <a:endParaRPr lang="en-US" sz="2400" dirty="0"/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1143000" y="2238372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1143000" y="2743200"/>
            <a:ext cx="142876" cy="428628"/>
          </a:xfrm>
          <a:prstGeom prst="roundRect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6096000" y="1600200"/>
            <a:ext cx="1798389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DEFLECTED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143000" y="2227688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0922E-6 3.24374E-7 L 0.04186 3.24374E-7 C 0.06062 3.24374E-7 0.08373 0.10171 0.08373 0.18443 L 0.08373 0.36886 " pathEditMode="relative" rAng="0" ptsTypes="FfFF">
                                      <p:cBhvr>
                                        <p:cTn id="1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6" y="184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0922E-6 -3.4291E-7 L 0.77593 -0.002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8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0922E-6 1.52919E-6 L 0.04186 1.52919E-6 C 0.06062 1.52919E-6 0.08373 0.12233 0.08373 0.22219 L 0.08373 0.44416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6" y="22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89" grpId="2" animBg="1"/>
      <p:bldP spid="96" grpId="0" animBg="1"/>
      <p:bldP spid="96" grpId="1" animBg="1"/>
      <p:bldP spid="96" grpId="2" animBg="1"/>
      <p:bldP spid="99" grpId="0" animBg="1"/>
      <p:bldP spid="99" grpId="1" animBg="1"/>
      <p:bldP spid="100" grpId="1" animBg="1"/>
      <p:bldP spid="100" grpId="2" animBg="1"/>
      <p:bldP spid="100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2734594"/>
          </a:xfrm>
        </p:spPr>
        <p:txBody>
          <a:bodyPr/>
          <a:lstStyle/>
          <a:p>
            <a:r>
              <a:rPr lang="en-US" dirty="0" smtClean="0"/>
              <a:t>In many-core chips, on-chip interconnect (</a:t>
            </a:r>
            <a:r>
              <a:rPr lang="en-US" dirty="0" err="1" smtClean="0"/>
              <a:t>NoC</a:t>
            </a:r>
            <a:r>
              <a:rPr lang="en-US" dirty="0" smtClean="0"/>
              <a:t>)   </a:t>
            </a:r>
            <a:r>
              <a:rPr lang="en-US" i="1" dirty="0" smtClean="0"/>
              <a:t> </a:t>
            </a:r>
            <a:r>
              <a:rPr lang="en-US" dirty="0" smtClean="0"/>
              <a:t>consumes </a:t>
            </a:r>
            <a:r>
              <a:rPr lang="en-US" dirty="0" smtClean="0">
                <a:solidFill>
                  <a:srgbClr val="FF0000"/>
                </a:solidFill>
              </a:rPr>
              <a:t>significant power</a:t>
            </a:r>
            <a:endParaRPr lang="en-US" sz="1800" b="1" dirty="0" smtClean="0"/>
          </a:p>
          <a:p>
            <a:pPr lvl="1">
              <a:spcBef>
                <a:spcPts val="600"/>
              </a:spcBef>
              <a:buNone/>
            </a:pPr>
            <a:r>
              <a:rPr lang="en-US" b="1" dirty="0" smtClean="0"/>
              <a:t>	Intel </a:t>
            </a:r>
            <a:r>
              <a:rPr lang="en-US" b="1" dirty="0" err="1" smtClean="0"/>
              <a:t>Terascale</a:t>
            </a:r>
            <a:r>
              <a:rPr lang="en-US" dirty="0" smtClean="0"/>
              <a:t>: ~28% of chip power</a:t>
            </a:r>
          </a:p>
          <a:p>
            <a:pPr lvl="1">
              <a:spcBef>
                <a:spcPts val="600"/>
              </a:spcBef>
              <a:buNone/>
            </a:pPr>
            <a:r>
              <a:rPr lang="en-US" b="1" dirty="0" smtClean="0"/>
              <a:t>	Intel SCC</a:t>
            </a:r>
            <a:r>
              <a:rPr lang="en-US" dirty="0" smtClean="0"/>
              <a:t>: 	  ~10% </a:t>
            </a:r>
          </a:p>
          <a:p>
            <a:pPr lvl="1">
              <a:spcBef>
                <a:spcPts val="600"/>
              </a:spcBef>
              <a:buNone/>
            </a:pPr>
            <a:r>
              <a:rPr lang="en-US" b="1" dirty="0" smtClean="0"/>
              <a:t>	MIT RAW</a:t>
            </a:r>
            <a:r>
              <a:rPr lang="en-US" dirty="0" smtClean="0"/>
              <a:t>: 	  ~36%</a:t>
            </a:r>
            <a:br>
              <a:rPr lang="en-US" dirty="0" smtClean="0"/>
            </a:br>
            <a:endParaRPr lang="en-US" sz="1800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Recent work</a:t>
            </a:r>
            <a:r>
              <a:rPr lang="en-US" baseline="30000" dirty="0" smtClean="0"/>
              <a:t>1</a:t>
            </a:r>
            <a:r>
              <a:rPr lang="en-US" dirty="0" smtClean="0"/>
              <a:t> uses </a:t>
            </a:r>
            <a:r>
              <a:rPr lang="en-US" b="1" dirty="0" err="1" smtClean="0"/>
              <a:t>bufferless</a:t>
            </a:r>
            <a:r>
              <a:rPr lang="en-US" b="1" dirty="0" smtClean="0"/>
              <a:t> deflection routing</a:t>
            </a:r>
            <a:r>
              <a:rPr lang="en-US" dirty="0" smtClean="0"/>
              <a:t> to reduce power and die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752600" y="2667000"/>
            <a:ext cx="5824582" cy="2110389"/>
            <a:chOff x="-3327320" y="3071810"/>
            <a:chExt cx="7470692" cy="3128954"/>
          </a:xfrm>
        </p:grpSpPr>
        <p:grpSp>
          <p:nvGrpSpPr>
            <p:cNvPr id="6" name="Group 94"/>
            <p:cNvGrpSpPr/>
            <p:nvPr/>
          </p:nvGrpSpPr>
          <p:grpSpPr>
            <a:xfrm>
              <a:off x="928662" y="3071810"/>
              <a:ext cx="3214710" cy="3000396"/>
              <a:chOff x="642910" y="1500174"/>
              <a:chExt cx="3214710" cy="300039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42910" y="1500174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71604" y="1500174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00298" y="1500174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428992" y="1500174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stCxn id="17" idx="3"/>
                <a:endCxn id="18" idx="1"/>
              </p:cNvCxnSpPr>
              <p:nvPr/>
            </p:nvCxnSpPr>
            <p:spPr>
              <a:xfrm>
                <a:off x="1071538" y="1714488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8" idx="3"/>
                <a:endCxn id="19" idx="1"/>
              </p:cNvCxnSpPr>
              <p:nvPr/>
            </p:nvCxnSpPr>
            <p:spPr>
              <a:xfrm>
                <a:off x="2000232" y="1714488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9" idx="3"/>
                <a:endCxn id="20" idx="1"/>
              </p:cNvCxnSpPr>
              <p:nvPr/>
            </p:nvCxnSpPr>
            <p:spPr>
              <a:xfrm>
                <a:off x="2928926" y="1714488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642910" y="2357430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71604" y="2357430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00298" y="2357430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428992" y="2357430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>
                <a:stCxn id="24" idx="3"/>
                <a:endCxn id="25" idx="1"/>
              </p:cNvCxnSpPr>
              <p:nvPr/>
            </p:nvCxnSpPr>
            <p:spPr>
              <a:xfrm>
                <a:off x="1071538" y="2571744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5" idx="3"/>
                <a:endCxn id="26" idx="1"/>
              </p:cNvCxnSpPr>
              <p:nvPr/>
            </p:nvCxnSpPr>
            <p:spPr>
              <a:xfrm>
                <a:off x="2000232" y="2571744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6" idx="3"/>
                <a:endCxn id="27" idx="1"/>
              </p:cNvCxnSpPr>
              <p:nvPr/>
            </p:nvCxnSpPr>
            <p:spPr>
              <a:xfrm>
                <a:off x="2928926" y="2571744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642910" y="3214686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71604" y="3214686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00298" y="3214686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428992" y="3214686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1" idx="3"/>
                <a:endCxn id="32" idx="1"/>
              </p:cNvCxnSpPr>
              <p:nvPr/>
            </p:nvCxnSpPr>
            <p:spPr>
              <a:xfrm>
                <a:off x="1071538" y="3429000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2" idx="3"/>
                <a:endCxn id="33" idx="1"/>
              </p:cNvCxnSpPr>
              <p:nvPr/>
            </p:nvCxnSpPr>
            <p:spPr>
              <a:xfrm>
                <a:off x="2000232" y="3429000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3" idx="3"/>
                <a:endCxn id="34" idx="1"/>
              </p:cNvCxnSpPr>
              <p:nvPr/>
            </p:nvCxnSpPr>
            <p:spPr>
              <a:xfrm>
                <a:off x="2928926" y="3429000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642910" y="4071942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571604" y="4071942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500298" y="4071942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28992" y="4071942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>
                <a:stCxn id="38" idx="3"/>
                <a:endCxn id="39" idx="1"/>
              </p:cNvCxnSpPr>
              <p:nvPr/>
            </p:nvCxnSpPr>
            <p:spPr>
              <a:xfrm>
                <a:off x="1071538" y="4286256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9" idx="3"/>
                <a:endCxn id="40" idx="1"/>
              </p:cNvCxnSpPr>
              <p:nvPr/>
            </p:nvCxnSpPr>
            <p:spPr>
              <a:xfrm>
                <a:off x="2000232" y="4286256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0" idx="3"/>
                <a:endCxn id="41" idx="1"/>
              </p:cNvCxnSpPr>
              <p:nvPr/>
            </p:nvCxnSpPr>
            <p:spPr>
              <a:xfrm>
                <a:off x="2928926" y="4286256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17" idx="2"/>
                <a:endCxn id="24" idx="0"/>
              </p:cNvCxnSpPr>
              <p:nvPr/>
            </p:nvCxnSpPr>
            <p:spPr>
              <a:xfrm rot="5400000">
                <a:off x="642910" y="2143116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18" idx="2"/>
                <a:endCxn id="25" idx="0"/>
              </p:cNvCxnSpPr>
              <p:nvPr/>
            </p:nvCxnSpPr>
            <p:spPr>
              <a:xfrm rot="5400000">
                <a:off x="1571604" y="2143116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9" idx="2"/>
                <a:endCxn id="26" idx="0"/>
              </p:cNvCxnSpPr>
              <p:nvPr/>
            </p:nvCxnSpPr>
            <p:spPr>
              <a:xfrm rot="5400000">
                <a:off x="2500298" y="2143116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20" idx="2"/>
                <a:endCxn id="27" idx="0"/>
              </p:cNvCxnSpPr>
              <p:nvPr/>
            </p:nvCxnSpPr>
            <p:spPr>
              <a:xfrm rot="5400000">
                <a:off x="3428992" y="2143116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24" idx="2"/>
                <a:endCxn id="31" idx="0"/>
              </p:cNvCxnSpPr>
              <p:nvPr/>
            </p:nvCxnSpPr>
            <p:spPr>
              <a:xfrm rot="5400000">
                <a:off x="642910" y="3000372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25" idx="2"/>
                <a:endCxn id="32" idx="0"/>
              </p:cNvCxnSpPr>
              <p:nvPr/>
            </p:nvCxnSpPr>
            <p:spPr>
              <a:xfrm rot="5400000">
                <a:off x="1571604" y="3000372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26" idx="2"/>
                <a:endCxn id="33" idx="0"/>
              </p:cNvCxnSpPr>
              <p:nvPr/>
            </p:nvCxnSpPr>
            <p:spPr>
              <a:xfrm rot="5400000">
                <a:off x="2500298" y="3000372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27" idx="2"/>
                <a:endCxn id="34" idx="0"/>
              </p:cNvCxnSpPr>
              <p:nvPr/>
            </p:nvCxnSpPr>
            <p:spPr>
              <a:xfrm rot="5400000">
                <a:off x="3428992" y="3000372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1" idx="2"/>
                <a:endCxn id="38" idx="0"/>
              </p:cNvCxnSpPr>
              <p:nvPr/>
            </p:nvCxnSpPr>
            <p:spPr>
              <a:xfrm rot="5400000">
                <a:off x="642910" y="3857628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32" idx="2"/>
                <a:endCxn id="39" idx="0"/>
              </p:cNvCxnSpPr>
              <p:nvPr/>
            </p:nvCxnSpPr>
            <p:spPr>
              <a:xfrm rot="5400000">
                <a:off x="1571604" y="3857628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33" idx="2"/>
                <a:endCxn id="40" idx="0"/>
              </p:cNvCxnSpPr>
              <p:nvPr/>
            </p:nvCxnSpPr>
            <p:spPr>
              <a:xfrm rot="5400000">
                <a:off x="2500298" y="3857628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34" idx="2"/>
                <a:endCxn id="41" idx="0"/>
              </p:cNvCxnSpPr>
              <p:nvPr/>
            </p:nvCxnSpPr>
            <p:spPr>
              <a:xfrm rot="5400000">
                <a:off x="3428992" y="3857628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93"/>
            <p:cNvGrpSpPr/>
            <p:nvPr/>
          </p:nvGrpSpPr>
          <p:grpSpPr>
            <a:xfrm>
              <a:off x="-3327320" y="3989903"/>
              <a:ext cx="2998694" cy="1934641"/>
              <a:chOff x="-2470064" y="7490365"/>
              <a:chExt cx="2998694" cy="193464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-2470064" y="7490365"/>
                <a:ext cx="2998694" cy="1934641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-2356999" y="7586229"/>
                <a:ext cx="1917288" cy="766915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-343847" y="7586229"/>
                <a:ext cx="800721" cy="766915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L1</a:t>
                </a:r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-2356999" y="8449009"/>
                <a:ext cx="1629695" cy="85909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L2 Slice</a:t>
                </a:r>
                <a:endParaRPr lang="en-US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-631440" y="8449009"/>
                <a:ext cx="1075253" cy="859097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Router</a:t>
                </a:r>
                <a:endParaRPr lang="en-US" sz="1600" dirty="0"/>
              </a:p>
            </p:txBody>
          </p:sp>
        </p:grpSp>
        <p:grpSp>
          <p:nvGrpSpPr>
            <p:cNvPr id="8" name="Group 105"/>
            <p:cNvGrpSpPr/>
            <p:nvPr/>
          </p:nvGrpSpPr>
          <p:grpSpPr>
            <a:xfrm>
              <a:off x="-181004" y="4571984"/>
              <a:ext cx="1647519" cy="1628780"/>
              <a:chOff x="-181004" y="4571984"/>
              <a:chExt cx="1647519" cy="16287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752135" y="5486384"/>
                <a:ext cx="714380" cy="71438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-142904" y="4610084"/>
                <a:ext cx="914400" cy="83820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0800000">
                <a:off x="-181004" y="5943584"/>
                <a:ext cx="890590" cy="20479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/>
          <p:cNvSpPr txBox="1"/>
          <p:nvPr/>
        </p:nvSpPr>
        <p:spPr>
          <a:xfrm>
            <a:off x="239925" y="6324600"/>
            <a:ext cx="8087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1</a:t>
            </a:r>
            <a:r>
              <a:rPr lang="en-US" sz="1400" dirty="0" smtClean="0"/>
              <a:t>Moscibroda and </a:t>
            </a:r>
            <a:r>
              <a:rPr lang="en-US" sz="1400" dirty="0" err="1" smtClean="0"/>
              <a:t>Mutlu</a:t>
            </a:r>
            <a:r>
              <a:rPr lang="en-US" sz="1400" dirty="0" smtClean="0"/>
              <a:t>, “A Case for </a:t>
            </a:r>
            <a:r>
              <a:rPr lang="en-US" sz="1400" dirty="0" err="1" smtClean="0"/>
              <a:t>Bufferless</a:t>
            </a:r>
            <a:r>
              <a:rPr lang="en-US" sz="1400" dirty="0" smtClean="0"/>
              <a:t> Deflection Routing in On-Chip Networks.” ISCA 2009.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the Ejection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20</a:t>
            </a:fld>
            <a:endParaRPr lang="en-US" altLang="en-US"/>
          </a:p>
        </p:txBody>
      </p:sp>
      <p:grpSp>
        <p:nvGrpSpPr>
          <p:cNvPr id="3" name="Group 4"/>
          <p:cNvGrpSpPr/>
          <p:nvPr/>
        </p:nvGrpSpPr>
        <p:grpSpPr>
          <a:xfrm>
            <a:off x="979146" y="1158309"/>
            <a:ext cx="8164854" cy="5038313"/>
            <a:chOff x="17270961" y="18316748"/>
            <a:chExt cx="9823197" cy="6061633"/>
          </a:xfrm>
        </p:grpSpPr>
        <p:grpSp>
          <p:nvGrpSpPr>
            <p:cNvPr id="5" name="Group 33"/>
            <p:cNvGrpSpPr/>
            <p:nvPr/>
          </p:nvGrpSpPr>
          <p:grpSpPr>
            <a:xfrm>
              <a:off x="21066293" y="19602633"/>
              <a:ext cx="1352676" cy="1206405"/>
              <a:chOff x="785786" y="4286256"/>
              <a:chExt cx="571504" cy="571504"/>
            </a:xfrm>
          </p:grpSpPr>
          <p:sp>
            <p:nvSpPr>
              <p:cNvPr id="88" name="Rectangle 2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77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34"/>
            <p:cNvGrpSpPr/>
            <p:nvPr/>
          </p:nvGrpSpPr>
          <p:grpSpPr>
            <a:xfrm>
              <a:off x="23602560" y="19602633"/>
              <a:ext cx="1352676" cy="1206405"/>
              <a:chOff x="785786" y="4286256"/>
              <a:chExt cx="571504" cy="57150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69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4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43"/>
            <p:cNvGrpSpPr/>
            <p:nvPr/>
          </p:nvGrpSpPr>
          <p:grpSpPr>
            <a:xfrm>
              <a:off x="21066293" y="21563040"/>
              <a:ext cx="1352676" cy="1206405"/>
              <a:chOff x="785786" y="4286256"/>
              <a:chExt cx="571504" cy="57150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61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52"/>
            <p:cNvGrpSpPr/>
            <p:nvPr/>
          </p:nvGrpSpPr>
          <p:grpSpPr>
            <a:xfrm>
              <a:off x="23602560" y="21563040"/>
              <a:ext cx="1352676" cy="1206405"/>
              <a:chOff x="785786" y="4286256"/>
              <a:chExt cx="571504" cy="57150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50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Group 70"/>
            <p:cNvGrpSpPr/>
            <p:nvPr/>
          </p:nvGrpSpPr>
          <p:grpSpPr>
            <a:xfrm>
              <a:off x="22407296" y="20506970"/>
              <a:ext cx="1195259" cy="1393404"/>
              <a:chOff x="1478449" y="4786322"/>
              <a:chExt cx="310519" cy="405897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1478449" y="4786322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478449" y="5191526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6200000" flipH="1">
                <a:off x="1431106" y="4926820"/>
                <a:ext cx="405204" cy="1242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1431106" y="4926820"/>
                <a:ext cx="405204" cy="1242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695812" y="4786322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695812" y="5191526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22418969" y="19904234"/>
              <a:ext cx="1183592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418969" y="22467844"/>
              <a:ext cx="1183592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0559039" y="1990423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559039" y="2050743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0559039" y="21864642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559039" y="2246784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955236" y="1990423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4955236" y="2050743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955236" y="21864642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955236" y="2246784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5450734" y="19500828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776207" y="18316748"/>
              <a:ext cx="1114429" cy="7661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878671" y="1987137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878671" y="20474577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878671" y="2183178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5878671" y="22434985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117264" y="19500828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9604627" y="1987137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604627" y="20474577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9604627" y="2183178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9604627" y="22434985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1671730" y="18699833"/>
              <a:ext cx="766170" cy="15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1949563" y="18699059"/>
              <a:ext cx="766170" cy="15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228170" y="18699059"/>
              <a:ext cx="766170" cy="15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34"/>
            <p:cNvCxnSpPr>
              <a:stCxn id="21" idx="0"/>
            </p:cNvCxnSpPr>
            <p:nvPr/>
          </p:nvCxnSpPr>
          <p:spPr>
            <a:xfrm rot="16200000" flipV="1">
              <a:off x="23881015" y="17722154"/>
              <a:ext cx="800995" cy="275635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endCxn id="38" idx="0"/>
            </p:cNvCxnSpPr>
            <p:nvPr/>
          </p:nvCxnSpPr>
          <p:spPr>
            <a:xfrm rot="10800000" flipV="1">
              <a:off x="19399120" y="18699832"/>
              <a:ext cx="2389788" cy="78829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1497713" y="23526718"/>
              <a:ext cx="5596445" cy="851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Dual-Width Ejection</a:t>
              </a:r>
              <a:endParaRPr lang="en-US" sz="4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190164" y="19488128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8677527" y="1985867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8677527" y="20461877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8677527" y="2181908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8677527" y="22422285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8263064" y="19500827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endCxn id="27" idx="2"/>
            </p:cNvCxnSpPr>
            <p:nvPr/>
          </p:nvCxnSpPr>
          <p:spPr>
            <a:xfrm rot="5400000" flipH="1" flipV="1">
              <a:off x="20004490" y="23094083"/>
              <a:ext cx="641350" cy="2109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3" idx="2"/>
            </p:cNvCxnSpPr>
            <p:nvPr/>
          </p:nvCxnSpPr>
          <p:spPr>
            <a:xfrm rot="16200000" flipH="1">
              <a:off x="18162989" y="23083493"/>
              <a:ext cx="631828" cy="1376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7783598" y="19508086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7270961" y="1987863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7270961" y="20481835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7270961" y="21839041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7270961" y="2244224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0" idx="2"/>
            </p:cNvCxnSpPr>
            <p:nvPr/>
          </p:nvCxnSpPr>
          <p:spPr>
            <a:xfrm rot="16200000" flipH="1">
              <a:off x="17683523" y="23090750"/>
              <a:ext cx="631828" cy="1376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7743125" y="23514690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Eject</a:t>
              </a:r>
              <a:endParaRPr lang="en-US" sz="2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27902" y="23520627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Inject</a:t>
              </a:r>
              <a:endParaRPr lang="en-US" sz="2400" dirty="0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914400" y="1905000"/>
            <a:ext cx="1371600" cy="41148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04800" y="4267200"/>
            <a:ext cx="8429684" cy="1077218"/>
          </a:xfrm>
          <a:prstGeom prst="rect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For fair comparison, </a:t>
            </a:r>
            <a:r>
              <a:rPr lang="en-US" sz="3200" b="1" dirty="0" smtClean="0"/>
              <a:t>baseline routers</a:t>
            </a:r>
            <a:r>
              <a:rPr lang="en-US" sz="3200" dirty="0" smtClean="0"/>
              <a:t> have dual-width ejection for </a:t>
            </a:r>
            <a:r>
              <a:rPr lang="en-US" sz="3200" dirty="0" err="1" smtClean="0"/>
              <a:t>perf</a:t>
            </a:r>
            <a:r>
              <a:rPr lang="en-US" sz="3200" dirty="0" smtClean="0"/>
              <a:t>. (not power/area)</a:t>
            </a:r>
            <a:endParaRPr lang="en-US" sz="3200" dirty="0"/>
          </a:p>
        </p:txBody>
      </p:sp>
      <p:sp>
        <p:nvSpPr>
          <p:cNvPr id="97" name="Rounded Rectangle 96"/>
          <p:cNvSpPr/>
          <p:nvPr/>
        </p:nvSpPr>
        <p:spPr>
          <a:xfrm>
            <a:off x="1143000" y="2743200"/>
            <a:ext cx="142876" cy="428628"/>
          </a:xfrm>
          <a:prstGeom prst="roundRect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143000" y="2227688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0922E-6 3.24374E-7 L 0.02102 3.24374E-7 C 0.0304 3.24374E-7 0.04204 0.10171 0.04204 0.18443 L 0.04204 0.36886 " pathEditMode="relative" rAng="0" ptsTypes="FfFF">
                                      <p:cBhvr>
                                        <p:cTn id="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" y="184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0922E-6 1.52919E-6 L 0.04186 1.52919E-6 C 0.06045 1.52919E-6 0.08373 0.1221 0.08373 0.22196 L 0.08373 0.44416 " pathEditMode="relative" rAng="0" ptsTypes="FfFF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6" y="22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7" grpId="2" animBg="1"/>
      <p:bldP spid="98" grpId="0" animBg="1"/>
      <p:bldP spid="9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9D9D9"/>
                </a:solidFill>
              </a:rPr>
              <a:t>Motivation</a:t>
            </a:r>
          </a:p>
          <a:p>
            <a:endParaRPr lang="en-US" b="1" dirty="0" smtClean="0">
              <a:solidFill>
                <a:srgbClr val="D9D9D9"/>
              </a:solidFill>
            </a:endParaRPr>
          </a:p>
          <a:p>
            <a:r>
              <a:rPr lang="en-US" b="1" dirty="0" smtClean="0">
                <a:solidFill>
                  <a:srgbClr val="D9D9D9"/>
                </a:solidFill>
              </a:rPr>
              <a:t>Background</a:t>
            </a:r>
            <a:r>
              <a:rPr lang="en-US" dirty="0" smtClean="0">
                <a:solidFill>
                  <a:srgbClr val="D9D9D9"/>
                </a:solidFill>
              </a:rPr>
              <a:t>: </a:t>
            </a:r>
            <a:r>
              <a:rPr lang="en-US" dirty="0" err="1" smtClean="0">
                <a:solidFill>
                  <a:srgbClr val="D9D9D9"/>
                </a:solidFill>
              </a:rPr>
              <a:t>Bufferless</a:t>
            </a:r>
            <a:r>
              <a:rPr lang="en-US" dirty="0" smtClean="0">
                <a:solidFill>
                  <a:srgbClr val="D9D9D9"/>
                </a:solidFill>
              </a:rPr>
              <a:t> Deflection Routing</a:t>
            </a:r>
          </a:p>
          <a:p>
            <a:endParaRPr lang="en-US" b="1" dirty="0" smtClean="0"/>
          </a:p>
          <a:p>
            <a:r>
              <a:rPr lang="en-US" b="1" dirty="0" err="1" smtClean="0"/>
              <a:t>MinBD</a:t>
            </a:r>
            <a:r>
              <a:rPr lang="en-US" dirty="0" smtClean="0"/>
              <a:t>: Reducing Deflections</a:t>
            </a:r>
          </a:p>
          <a:p>
            <a:pPr lvl="1"/>
            <a:r>
              <a:rPr lang="en-US" dirty="0" smtClean="0">
                <a:solidFill>
                  <a:srgbClr val="D9D9D9"/>
                </a:solidFill>
              </a:rPr>
              <a:t>Addressing Link Contention</a:t>
            </a:r>
          </a:p>
          <a:p>
            <a:pPr lvl="1"/>
            <a:r>
              <a:rPr lang="en-US" dirty="0" smtClean="0">
                <a:solidFill>
                  <a:srgbClr val="D9D9D9"/>
                </a:solidFill>
              </a:rPr>
              <a:t>Addressing the Ejection Bottleneck</a:t>
            </a:r>
          </a:p>
          <a:p>
            <a:pPr lvl="1"/>
            <a:r>
              <a:rPr lang="en-US" dirty="0" smtClean="0"/>
              <a:t>Improving Deflection Arbitration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D9D9D9"/>
                </a:solidFill>
              </a:rPr>
              <a:t>Results</a:t>
            </a:r>
          </a:p>
          <a:p>
            <a:r>
              <a:rPr lang="en-US" b="1" dirty="0" smtClean="0">
                <a:solidFill>
                  <a:srgbClr val="D9D9D9"/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328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Deflection 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 3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Deflections occur unnecessarily </a:t>
            </a:r>
            <a:r>
              <a:rPr lang="en-US" dirty="0" smtClean="0"/>
              <a:t>because fast arbiters must use simple priority schemes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/>
              <a:t>Age-based </a:t>
            </a:r>
            <a:r>
              <a:rPr lang="en-US" dirty="0" smtClean="0"/>
              <a:t>priorities (several past works): full priority order </a:t>
            </a:r>
            <a:r>
              <a:rPr lang="en-US" dirty="0" smtClean="0">
                <a:sym typeface="Wingdings"/>
              </a:rPr>
              <a:t>gives fewer deflections</a:t>
            </a:r>
            <a:r>
              <a:rPr lang="en-US" dirty="0" smtClean="0"/>
              <a:t>, but requires </a:t>
            </a:r>
            <a:r>
              <a:rPr lang="en-US" dirty="0" smtClean="0">
                <a:solidFill>
                  <a:srgbClr val="FF0000"/>
                </a:solidFill>
              </a:rPr>
              <a:t>slow arbiters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State-of-the-art deflection arbitration (Golden Packet &amp; two-stage permutation network)</a:t>
            </a:r>
          </a:p>
          <a:p>
            <a:pPr lvl="1"/>
            <a:r>
              <a:rPr lang="en-US" dirty="0" smtClean="0"/>
              <a:t>Prioritize one packet globally (</a:t>
            </a:r>
            <a:r>
              <a:rPr lang="en-US" b="1" dirty="0" smtClean="0"/>
              <a:t>ensure forward progress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Arbitrate other flits randomly (</a:t>
            </a:r>
            <a:r>
              <a:rPr lang="en-US" b="1" dirty="0" smtClean="0"/>
              <a:t>fast critical path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Random common case leads to </a:t>
            </a:r>
            <a:r>
              <a:rPr lang="en-US" dirty="0" smtClean="0">
                <a:solidFill>
                  <a:srgbClr val="FF0000"/>
                </a:solidFill>
              </a:rPr>
              <a:t>uncoordinated arbitration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Deflection Routing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route in a two-input router first: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Step 1</a:t>
            </a:r>
            <a:r>
              <a:rPr lang="en-US" dirty="0" smtClean="0"/>
              <a:t>: pick a </a:t>
            </a:r>
            <a:r>
              <a:rPr lang="en-US" dirty="0" smtClean="0">
                <a:solidFill>
                  <a:srgbClr val="0000FF"/>
                </a:solidFill>
              </a:rPr>
              <a:t>“winning” flit </a:t>
            </a:r>
            <a:r>
              <a:rPr lang="en-US" dirty="0" smtClean="0"/>
              <a:t>(Golden Packet, else random)</a:t>
            </a:r>
          </a:p>
          <a:p>
            <a:r>
              <a:rPr lang="en-US" b="1" dirty="0" smtClean="0"/>
              <a:t>Step 2</a:t>
            </a:r>
            <a:r>
              <a:rPr lang="en-US" dirty="0" smtClean="0"/>
              <a:t>: steer the winning flit to its </a:t>
            </a:r>
            <a:r>
              <a:rPr lang="en-US" dirty="0" smtClean="0">
                <a:solidFill>
                  <a:srgbClr val="0000FF"/>
                </a:solidFill>
              </a:rPr>
              <a:t>desired output</a:t>
            </a:r>
          </a:p>
          <a:p>
            <a:pPr>
              <a:buNone/>
            </a:pPr>
            <a:r>
              <a:rPr lang="en-US" dirty="0" smtClean="0"/>
              <a:t>		      and </a:t>
            </a:r>
            <a:r>
              <a:rPr lang="en-US" dirty="0" smtClean="0">
                <a:solidFill>
                  <a:srgbClr val="0000FF"/>
                </a:solidFill>
              </a:rPr>
              <a:t>deflect other flit</a:t>
            </a:r>
          </a:p>
          <a:p>
            <a:pP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b="1" dirty="0" smtClean="0">
                <a:sym typeface="Wingdings" pitchFamily="2" charset="2"/>
              </a:rPr>
              <a:t>	 Highest-priority flit always routes to destination</a:t>
            </a:r>
          </a:p>
          <a:p>
            <a:pPr lvl="1">
              <a:buNone/>
            </a:pPr>
            <a:endParaRPr lang="en-US" b="1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23</a:t>
            </a:fld>
            <a:endParaRPr lang="en-US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984938" y="1828800"/>
            <a:ext cx="2412124" cy="1237343"/>
            <a:chOff x="2984938" y="1828800"/>
            <a:chExt cx="2412124" cy="1237343"/>
          </a:xfrm>
        </p:grpSpPr>
        <p:sp>
          <p:nvSpPr>
            <p:cNvPr id="5" name="Rectangle 4"/>
            <p:cNvSpPr/>
            <p:nvPr/>
          </p:nvSpPr>
          <p:spPr>
            <a:xfrm>
              <a:off x="3505200" y="1828800"/>
              <a:ext cx="1387366" cy="12373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852049" y="1984358"/>
              <a:ext cx="226143" cy="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52049" y="2861866"/>
              <a:ext cx="226143" cy="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3790200" y="2272350"/>
              <a:ext cx="877508" cy="3015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790200" y="2272350"/>
              <a:ext cx="877508" cy="3015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79715" y="1984358"/>
              <a:ext cx="226143" cy="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9715" y="2861866"/>
              <a:ext cx="226143" cy="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84938" y="2138136"/>
              <a:ext cx="520262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984938" y="2756807"/>
              <a:ext cx="520262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876800" y="2133600"/>
              <a:ext cx="520262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76800" y="2752271"/>
              <a:ext cx="520262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Deflection Routing with Four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24</a:t>
            </a:fld>
            <a:endParaRPr lang="en-US" altLang="en-US"/>
          </a:p>
        </p:txBody>
      </p:sp>
      <p:grpSp>
        <p:nvGrpSpPr>
          <p:cNvPr id="3" name="Group 8"/>
          <p:cNvGrpSpPr>
            <a:grpSpLocks noGrp="1"/>
          </p:cNvGrpSpPr>
          <p:nvPr/>
        </p:nvGrpSpPr>
        <p:grpSpPr>
          <a:xfrm>
            <a:off x="1828800" y="2819400"/>
            <a:ext cx="5029200" cy="3248025"/>
            <a:chOff x="642910" y="4286256"/>
            <a:chExt cx="2071702" cy="1500198"/>
          </a:xfrm>
        </p:grpSpPr>
        <p:grpSp>
          <p:nvGrpSpPr>
            <p:cNvPr id="5" name="Group 33"/>
            <p:cNvGrpSpPr/>
            <p:nvPr/>
          </p:nvGrpSpPr>
          <p:grpSpPr>
            <a:xfrm>
              <a:off x="857224" y="4286256"/>
              <a:ext cx="571504" cy="571504"/>
              <a:chOff x="785786" y="4286256"/>
              <a:chExt cx="571504" cy="571504"/>
            </a:xfrm>
          </p:grpSpPr>
          <p:sp>
            <p:nvSpPr>
              <p:cNvPr id="51" name="Rectangle 2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34"/>
            <p:cNvGrpSpPr/>
            <p:nvPr/>
          </p:nvGrpSpPr>
          <p:grpSpPr>
            <a:xfrm>
              <a:off x="1928794" y="4286256"/>
              <a:ext cx="571504" cy="571504"/>
              <a:chOff x="785786" y="4286256"/>
              <a:chExt cx="571504" cy="57150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43"/>
            <p:cNvGrpSpPr/>
            <p:nvPr/>
          </p:nvGrpSpPr>
          <p:grpSpPr>
            <a:xfrm>
              <a:off x="857224" y="5214950"/>
              <a:ext cx="571504" cy="571504"/>
              <a:chOff x="785786" y="4286256"/>
              <a:chExt cx="571504" cy="5715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52"/>
            <p:cNvGrpSpPr/>
            <p:nvPr/>
          </p:nvGrpSpPr>
          <p:grpSpPr>
            <a:xfrm>
              <a:off x="1928794" y="5214950"/>
              <a:ext cx="571504" cy="571504"/>
              <a:chOff x="785786" y="4286256"/>
              <a:chExt cx="571504" cy="57150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27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70"/>
            <p:cNvGrpSpPr/>
            <p:nvPr/>
          </p:nvGrpSpPr>
          <p:grpSpPr>
            <a:xfrm>
              <a:off x="1423794" y="4714719"/>
              <a:ext cx="504995" cy="660095"/>
              <a:chOff x="1478449" y="4786322"/>
              <a:chExt cx="310519" cy="40589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478449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78449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6200000" flipH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H="1" flipV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695812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695812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1428728" y="4429132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28728" y="5643578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910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42910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42910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2910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00298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0298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00298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500298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228600" y="908720"/>
            <a:ext cx="8610600" cy="99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kern="0" dirty="0" smtClean="0"/>
              <a:t>Each block makes decisions </a:t>
            </a:r>
            <a:r>
              <a:rPr lang="en-US" sz="2800" kern="0" dirty="0" smtClean="0">
                <a:solidFill>
                  <a:srgbClr val="0000FF"/>
                </a:solidFill>
              </a:rPr>
              <a:t>independently</a:t>
            </a:r>
            <a:endParaRPr lang="en-US" sz="2800" kern="0" dirty="0" smtClean="0"/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b="1" kern="0" dirty="0" smtClean="0"/>
              <a:t>Deflection is a distributed decision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800" b="1" kern="0" dirty="0" smtClean="0"/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95400" y="289560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295400" y="35052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295400" y="489966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219200" y="550926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</a:t>
            </a:r>
            <a:endParaRPr 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858000" y="289560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58000" y="35052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858000" y="489966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781800" y="550926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Unnecessary Deflections in Fast Arbiters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2063080"/>
          </a:xfrm>
        </p:spPr>
        <p:txBody>
          <a:bodyPr/>
          <a:lstStyle/>
          <a:p>
            <a:r>
              <a:rPr lang="en-US" sz="2200" dirty="0" smtClean="0"/>
              <a:t>How does lack of coordination cause unnecessary deflections?</a:t>
            </a:r>
          </a:p>
          <a:p>
            <a:pPr lvl="1">
              <a:buNone/>
            </a:pPr>
            <a:r>
              <a:rPr lang="en-US" dirty="0" smtClean="0"/>
              <a:t>1. No flit is golden (pseudorandom arbitration)</a:t>
            </a:r>
          </a:p>
          <a:p>
            <a:pPr lvl="1"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flit wins at first stage</a:t>
            </a:r>
          </a:p>
          <a:p>
            <a:pPr lvl="1">
              <a:buNone/>
            </a:pPr>
            <a:r>
              <a:rPr lang="en-US" dirty="0" smtClean="0"/>
              <a:t>3.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>
                <a:solidFill>
                  <a:srgbClr val="2C6123"/>
                </a:solidFill>
              </a:rPr>
              <a:t> </a:t>
            </a:r>
            <a:r>
              <a:rPr lang="en-US" dirty="0" smtClean="0"/>
              <a:t>flit loses at first stage (must be deflected now)</a:t>
            </a:r>
          </a:p>
          <a:p>
            <a:pPr lvl="1">
              <a:buNone/>
            </a:pPr>
            <a:r>
              <a:rPr lang="en-US" dirty="0" smtClean="0"/>
              <a:t>4.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flit loses at second stage;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>
                <a:solidFill>
                  <a:srgbClr val="2C6123"/>
                </a:solidFill>
              </a:rPr>
              <a:t> </a:t>
            </a:r>
            <a:r>
              <a:rPr lang="en-US" dirty="0" smtClean="0"/>
              <a:t>are deflected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25</a:t>
            </a:fld>
            <a:endParaRPr lang="en-US" altLang="en-US"/>
          </a:p>
        </p:txBody>
      </p:sp>
      <p:grpSp>
        <p:nvGrpSpPr>
          <p:cNvPr id="5" name="Group 8"/>
          <p:cNvGrpSpPr>
            <a:grpSpLocks noGrp="1"/>
          </p:cNvGrpSpPr>
          <p:nvPr/>
        </p:nvGrpSpPr>
        <p:grpSpPr>
          <a:xfrm>
            <a:off x="1828800" y="2949575"/>
            <a:ext cx="5029200" cy="3248025"/>
            <a:chOff x="642910" y="4286256"/>
            <a:chExt cx="2071702" cy="1500198"/>
          </a:xfrm>
        </p:grpSpPr>
        <p:grpSp>
          <p:nvGrpSpPr>
            <p:cNvPr id="6" name="Group 33"/>
            <p:cNvGrpSpPr/>
            <p:nvPr/>
          </p:nvGrpSpPr>
          <p:grpSpPr>
            <a:xfrm>
              <a:off x="857224" y="4286256"/>
              <a:ext cx="571504" cy="571504"/>
              <a:chOff x="785786" y="4286256"/>
              <a:chExt cx="571504" cy="571504"/>
            </a:xfrm>
          </p:grpSpPr>
          <p:sp>
            <p:nvSpPr>
              <p:cNvPr id="51" name="Rectangle 2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34"/>
            <p:cNvGrpSpPr/>
            <p:nvPr/>
          </p:nvGrpSpPr>
          <p:grpSpPr>
            <a:xfrm>
              <a:off x="1928794" y="4286256"/>
              <a:ext cx="571504" cy="571504"/>
              <a:chOff x="785786" y="4286256"/>
              <a:chExt cx="571504" cy="57150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43"/>
            <p:cNvGrpSpPr/>
            <p:nvPr/>
          </p:nvGrpSpPr>
          <p:grpSpPr>
            <a:xfrm>
              <a:off x="857224" y="5214950"/>
              <a:ext cx="571504" cy="571504"/>
              <a:chOff x="785786" y="4286256"/>
              <a:chExt cx="571504" cy="5715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52"/>
            <p:cNvGrpSpPr/>
            <p:nvPr/>
          </p:nvGrpSpPr>
          <p:grpSpPr>
            <a:xfrm>
              <a:off x="1928794" y="5214950"/>
              <a:ext cx="571504" cy="571504"/>
              <a:chOff x="785786" y="4286256"/>
              <a:chExt cx="571504" cy="57150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70"/>
            <p:cNvGrpSpPr/>
            <p:nvPr/>
          </p:nvGrpSpPr>
          <p:grpSpPr>
            <a:xfrm>
              <a:off x="1423794" y="4714719"/>
              <a:ext cx="504995" cy="660095"/>
              <a:chOff x="1478449" y="4786322"/>
              <a:chExt cx="310519" cy="40589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478449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78449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6200000" flipH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H="1" flipV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695812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695812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1428728" y="4429132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28728" y="5643578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910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42910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42910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2910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00298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0298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00298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500298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ounded Rectangle 58"/>
          <p:cNvSpPr/>
          <p:nvPr/>
        </p:nvSpPr>
        <p:spPr>
          <a:xfrm>
            <a:off x="1524000" y="3025775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1524000" y="3663947"/>
            <a:ext cx="142876" cy="428628"/>
          </a:xfrm>
          <a:prstGeom prst="roundRect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010400" y="2997200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Destination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24000" y="5054600"/>
            <a:ext cx="142876" cy="428628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010400" y="5050135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Destination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524000" y="5692772"/>
            <a:ext cx="142876" cy="42862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4648200" y="3683000"/>
            <a:ext cx="142876" cy="428628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4648200" y="3073400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6553200" y="3683000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6553200" y="3051172"/>
            <a:ext cx="142876" cy="428628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1600200" y="3276600"/>
            <a:ext cx="3124200" cy="0"/>
          </a:xfrm>
          <a:prstGeom prst="line">
            <a:avLst/>
          </a:prstGeom>
          <a:ln w="5715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676400" y="3886200"/>
            <a:ext cx="3048000" cy="1447800"/>
          </a:xfrm>
          <a:prstGeom prst="line">
            <a:avLst/>
          </a:prstGeom>
          <a:ln w="57150" cmpd="sng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67" idx="1"/>
          </p:cNvCxnSpPr>
          <p:nvPr/>
        </p:nvCxnSpPr>
        <p:spPr>
          <a:xfrm flipV="1">
            <a:off x="1676400" y="3897314"/>
            <a:ext cx="2971800" cy="1360486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676400" y="5892800"/>
            <a:ext cx="2895600" cy="25400"/>
          </a:xfrm>
          <a:prstGeom prst="line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8" idx="3"/>
            <a:endCxn id="69" idx="1"/>
          </p:cNvCxnSpPr>
          <p:nvPr/>
        </p:nvCxnSpPr>
        <p:spPr>
          <a:xfrm>
            <a:off x="4791076" y="3287714"/>
            <a:ext cx="1762124" cy="609600"/>
          </a:xfrm>
          <a:prstGeom prst="line">
            <a:avLst/>
          </a:prstGeom>
          <a:ln w="5715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7" idx="1"/>
            <a:endCxn id="70" idx="1"/>
          </p:cNvCxnSpPr>
          <p:nvPr/>
        </p:nvCxnSpPr>
        <p:spPr>
          <a:xfrm flipV="1">
            <a:off x="4648200" y="3265486"/>
            <a:ext cx="1905000" cy="631828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2400" y="4160103"/>
            <a:ext cx="1970010" cy="83099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flits have</a:t>
            </a:r>
          </a:p>
          <a:p>
            <a:r>
              <a:rPr lang="en-US" sz="2400" dirty="0" smtClean="0"/>
              <a:t>equal priority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6936115" y="3581400"/>
            <a:ext cx="1903085" cy="830997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unnecessary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deflection!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3401 0.0081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7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34219 0.2122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1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0.34097 -0.20278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334 0 " pathEditMode="relative" ptsTypes="AA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833 0.08889 " pathEditMode="relative" ptsTypes="AA">
                                      <p:cBhvr>
                                        <p:cTn id="7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764 -0.0926 " pathEditMode="relative" ptsTypes="AA">
                                      <p:cBhvr>
                                        <p:cTn id="7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60" grpId="0" animBg="1"/>
      <p:bldP spid="60" grpId="1" animBg="1"/>
      <p:bldP spid="63" grpId="0"/>
      <p:bldP spid="64" grpId="0" animBg="1"/>
      <p:bldP spid="64" grpId="1" animBg="1"/>
      <p:bldP spid="64" grpId="2" animBg="1"/>
      <p:bldP spid="65" grpId="0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61" grpId="0" animBg="1"/>
      <p:bldP spid="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Deflection 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Key idea 3: Add a priority level </a:t>
            </a:r>
            <a:r>
              <a:rPr lang="en-US" dirty="0" smtClean="0"/>
              <a:t>and prioritize one flit</a:t>
            </a:r>
            <a:br>
              <a:rPr lang="en-US" dirty="0" smtClean="0"/>
            </a:br>
            <a:r>
              <a:rPr lang="en-US" dirty="0" smtClean="0"/>
              <a:t>to ensure at least </a:t>
            </a:r>
            <a:r>
              <a:rPr lang="en-US" dirty="0" smtClean="0">
                <a:solidFill>
                  <a:srgbClr val="0000FF"/>
                </a:solidFill>
              </a:rPr>
              <a:t>one flit is not deflected in each cycle</a:t>
            </a:r>
            <a:endParaRPr lang="en-US" b="1" dirty="0" smtClean="0">
              <a:solidFill>
                <a:srgbClr val="0000FF"/>
              </a:solidFill>
            </a:endParaRP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Higest</a:t>
            </a:r>
            <a:r>
              <a:rPr lang="en-US" b="1" dirty="0" smtClean="0"/>
              <a:t> priority: </a:t>
            </a:r>
            <a:r>
              <a:rPr lang="en-US" dirty="0" smtClean="0"/>
              <a:t>one </a:t>
            </a:r>
            <a:r>
              <a:rPr lang="en-US" dirty="0" smtClean="0">
                <a:solidFill>
                  <a:srgbClr val="0000FF"/>
                </a:solidFill>
              </a:rPr>
              <a:t>Golden Packet </a:t>
            </a:r>
            <a:r>
              <a:rPr lang="en-US" dirty="0" smtClean="0">
                <a:solidFill>
                  <a:srgbClr val="000000"/>
                </a:solidFill>
              </a:rPr>
              <a:t>in network</a:t>
            </a:r>
          </a:p>
          <a:p>
            <a:pPr lvl="1"/>
            <a:r>
              <a:rPr lang="en-US" dirty="0" smtClean="0"/>
              <a:t>Chosen in static round-robin schedule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Ensures correctness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Next-highest priority</a:t>
            </a:r>
            <a:r>
              <a:rPr lang="en-US" dirty="0" smtClean="0"/>
              <a:t>: one </a:t>
            </a:r>
            <a:r>
              <a:rPr lang="en-US" dirty="0" smtClean="0">
                <a:solidFill>
                  <a:srgbClr val="0000FF"/>
                </a:solidFill>
              </a:rPr>
              <a:t>silver flit </a:t>
            </a:r>
            <a:r>
              <a:rPr lang="en-US" dirty="0" smtClean="0"/>
              <a:t>per router per cycle</a:t>
            </a:r>
          </a:p>
          <a:p>
            <a:pPr lvl="1"/>
            <a:r>
              <a:rPr lang="en-US" dirty="0" smtClean="0"/>
              <a:t>Chosen pseudo-randomly &amp; local to one router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Enhances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Silver Flit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2063080"/>
          </a:xfrm>
        </p:spPr>
        <p:txBody>
          <a:bodyPr/>
          <a:lstStyle/>
          <a:p>
            <a:r>
              <a:rPr lang="en-US" sz="2200" dirty="0" smtClean="0"/>
              <a:t>Randomly picking a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silver flit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200" dirty="0" smtClean="0"/>
              <a:t>ensures </a:t>
            </a:r>
            <a:r>
              <a:rPr lang="en-US" sz="2200" b="1" dirty="0" smtClean="0"/>
              <a:t>one flit is not deflected</a:t>
            </a:r>
          </a:p>
          <a:p>
            <a:pPr lvl="1">
              <a:buNone/>
            </a:pPr>
            <a:r>
              <a:rPr lang="en-US" dirty="0" smtClean="0"/>
              <a:t>1. No flit is golden but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flit is </a:t>
            </a:r>
            <a:r>
              <a:rPr lang="en-US" dirty="0" smtClean="0">
                <a:solidFill>
                  <a:srgbClr val="7F7F7F"/>
                </a:solidFill>
              </a:rPr>
              <a:t>silver</a:t>
            </a:r>
          </a:p>
          <a:p>
            <a:pPr lvl="1"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flit wins at first stage (</a:t>
            </a:r>
            <a:r>
              <a:rPr lang="en-US" dirty="0" smtClean="0">
                <a:solidFill>
                  <a:srgbClr val="7F7F7F"/>
                </a:solidFill>
              </a:rPr>
              <a:t>silver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3.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>
                <a:solidFill>
                  <a:srgbClr val="2C6123"/>
                </a:solidFill>
              </a:rPr>
              <a:t> </a:t>
            </a:r>
            <a:r>
              <a:rPr lang="en-US" dirty="0" smtClean="0"/>
              <a:t>flit is deflected at first stage</a:t>
            </a:r>
          </a:p>
          <a:p>
            <a:pPr lvl="1">
              <a:buNone/>
            </a:pPr>
            <a:r>
              <a:rPr lang="en-US" dirty="0" smtClean="0"/>
              <a:t>4.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flit wins at second stage (</a:t>
            </a:r>
            <a:r>
              <a:rPr lang="en-US" dirty="0" smtClean="0">
                <a:solidFill>
                  <a:srgbClr val="7F7F7F"/>
                </a:solidFill>
              </a:rPr>
              <a:t>silver</a:t>
            </a:r>
            <a:r>
              <a:rPr lang="en-US" dirty="0" smtClean="0"/>
              <a:t>); not deflected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27</a:t>
            </a:fld>
            <a:endParaRPr lang="en-US" altLang="en-US"/>
          </a:p>
        </p:txBody>
      </p:sp>
      <p:grpSp>
        <p:nvGrpSpPr>
          <p:cNvPr id="5" name="Group 8"/>
          <p:cNvGrpSpPr>
            <a:grpSpLocks noGrp="1"/>
          </p:cNvGrpSpPr>
          <p:nvPr/>
        </p:nvGrpSpPr>
        <p:grpSpPr>
          <a:xfrm>
            <a:off x="1828800" y="2949575"/>
            <a:ext cx="5029200" cy="3248025"/>
            <a:chOff x="642910" y="4286256"/>
            <a:chExt cx="2071702" cy="1500198"/>
          </a:xfrm>
        </p:grpSpPr>
        <p:grpSp>
          <p:nvGrpSpPr>
            <p:cNvPr id="6" name="Group 33"/>
            <p:cNvGrpSpPr/>
            <p:nvPr/>
          </p:nvGrpSpPr>
          <p:grpSpPr>
            <a:xfrm>
              <a:off x="857224" y="4286256"/>
              <a:ext cx="571504" cy="571504"/>
              <a:chOff x="785786" y="4286256"/>
              <a:chExt cx="571504" cy="571504"/>
            </a:xfrm>
          </p:grpSpPr>
          <p:sp>
            <p:nvSpPr>
              <p:cNvPr id="51" name="Rectangle 2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34"/>
            <p:cNvGrpSpPr/>
            <p:nvPr/>
          </p:nvGrpSpPr>
          <p:grpSpPr>
            <a:xfrm>
              <a:off x="1928794" y="4286256"/>
              <a:ext cx="571504" cy="571504"/>
              <a:chOff x="785786" y="4286256"/>
              <a:chExt cx="571504" cy="57150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43"/>
            <p:cNvGrpSpPr/>
            <p:nvPr/>
          </p:nvGrpSpPr>
          <p:grpSpPr>
            <a:xfrm>
              <a:off x="857224" y="5214950"/>
              <a:ext cx="571504" cy="571504"/>
              <a:chOff x="785786" y="4286256"/>
              <a:chExt cx="571504" cy="5715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52"/>
            <p:cNvGrpSpPr/>
            <p:nvPr/>
          </p:nvGrpSpPr>
          <p:grpSpPr>
            <a:xfrm>
              <a:off x="1928794" y="5214950"/>
              <a:ext cx="571504" cy="571504"/>
              <a:chOff x="785786" y="4286256"/>
              <a:chExt cx="571504" cy="57150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70"/>
            <p:cNvGrpSpPr/>
            <p:nvPr/>
          </p:nvGrpSpPr>
          <p:grpSpPr>
            <a:xfrm>
              <a:off x="1423794" y="4714719"/>
              <a:ext cx="504995" cy="660095"/>
              <a:chOff x="1478449" y="4786322"/>
              <a:chExt cx="310519" cy="40589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478449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78449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6200000" flipH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H="1" flipV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695812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695812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1428728" y="4429132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28728" y="5643578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910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42910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42910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2910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00298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0298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00298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500298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ounded Rectangle 58"/>
          <p:cNvSpPr/>
          <p:nvPr/>
        </p:nvSpPr>
        <p:spPr>
          <a:xfrm>
            <a:off x="1524000" y="3025775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1524000" y="3663947"/>
            <a:ext cx="142876" cy="428628"/>
          </a:xfrm>
          <a:prstGeom prst="roundRect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010400" y="2997200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Destination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24000" y="5054600"/>
            <a:ext cx="142876" cy="428628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010400" y="5050135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Destination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524000" y="5692772"/>
            <a:ext cx="142876" cy="42862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4648200" y="3683000"/>
            <a:ext cx="142876" cy="428628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4648200" y="3073400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A6A6A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6553200" y="3048000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A6A6A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6553200" y="3657600"/>
            <a:ext cx="142876" cy="428628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1600200" y="3276600"/>
            <a:ext cx="3124200" cy="0"/>
          </a:xfrm>
          <a:prstGeom prst="line">
            <a:avLst/>
          </a:prstGeom>
          <a:ln w="5715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676400" y="3886200"/>
            <a:ext cx="3048000" cy="1447800"/>
          </a:xfrm>
          <a:prstGeom prst="line">
            <a:avLst/>
          </a:prstGeom>
          <a:ln w="57150" cmpd="sng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67" idx="1"/>
          </p:cNvCxnSpPr>
          <p:nvPr/>
        </p:nvCxnSpPr>
        <p:spPr>
          <a:xfrm flipV="1">
            <a:off x="1676400" y="3897314"/>
            <a:ext cx="2971800" cy="1360486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676400" y="5892800"/>
            <a:ext cx="2895600" cy="25400"/>
          </a:xfrm>
          <a:prstGeom prst="line">
            <a:avLst/>
          </a:prstGeom>
          <a:ln w="571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8" idx="3"/>
            <a:endCxn id="69" idx="1"/>
          </p:cNvCxnSpPr>
          <p:nvPr/>
        </p:nvCxnSpPr>
        <p:spPr>
          <a:xfrm flipV="1">
            <a:off x="4791076" y="3262314"/>
            <a:ext cx="1762124" cy="25400"/>
          </a:xfrm>
          <a:prstGeom prst="line">
            <a:avLst/>
          </a:prstGeom>
          <a:ln w="5715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7" idx="1"/>
            <a:endCxn id="70" idx="1"/>
          </p:cNvCxnSpPr>
          <p:nvPr/>
        </p:nvCxnSpPr>
        <p:spPr>
          <a:xfrm flipV="1">
            <a:off x="4648200" y="3871914"/>
            <a:ext cx="1905000" cy="2540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81800" y="4114800"/>
            <a:ext cx="2307392" cy="830997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At least one flit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is not deflected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155" y="4160103"/>
            <a:ext cx="2095445" cy="83099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ed flit has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igher priority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63500" y="4160103"/>
            <a:ext cx="1970010" cy="83099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flits have</a:t>
            </a:r>
          </a:p>
          <a:p>
            <a:r>
              <a:rPr lang="en-US" sz="2400" dirty="0" smtClean="0"/>
              <a:t>equal priority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71417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3401 0.0081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7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34219 0.2122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1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0.34097 -0.20278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34097 -0.00092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16 L 0.20729 -0.0004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-9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7.40741E-7 L 0.20955 0.0011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60" grpId="0" animBg="1"/>
      <p:bldP spid="60" grpId="1" animBg="1"/>
      <p:bldP spid="63" grpId="0"/>
      <p:bldP spid="64" grpId="0" animBg="1"/>
      <p:bldP spid="64" grpId="1" animBg="1"/>
      <p:bldP spid="64" grpId="2" animBg="1"/>
      <p:bldP spid="65" grpId="0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6" grpId="0"/>
      <p:bldP spid="78" grpId="0" animBg="1"/>
      <p:bldP spid="79" grpId="0" animBg="1"/>
      <p:bldP spid="7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Minimally-Buffered Deflection 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28</a:t>
            </a:fld>
            <a:endParaRPr lang="en-US" altLang="en-US"/>
          </a:p>
        </p:txBody>
      </p:sp>
      <p:grpSp>
        <p:nvGrpSpPr>
          <p:cNvPr id="3" name="Group 4"/>
          <p:cNvGrpSpPr/>
          <p:nvPr/>
        </p:nvGrpSpPr>
        <p:grpSpPr>
          <a:xfrm>
            <a:off x="979146" y="1158308"/>
            <a:ext cx="7576184" cy="4709091"/>
            <a:chOff x="17270961" y="18316748"/>
            <a:chExt cx="9114964" cy="5665544"/>
          </a:xfrm>
        </p:grpSpPr>
        <p:grpSp>
          <p:nvGrpSpPr>
            <p:cNvPr id="5" name="Group 33"/>
            <p:cNvGrpSpPr/>
            <p:nvPr/>
          </p:nvGrpSpPr>
          <p:grpSpPr>
            <a:xfrm>
              <a:off x="21066293" y="19602633"/>
              <a:ext cx="1352676" cy="1206405"/>
              <a:chOff x="785786" y="4286256"/>
              <a:chExt cx="571504" cy="571504"/>
            </a:xfrm>
          </p:grpSpPr>
          <p:sp>
            <p:nvSpPr>
              <p:cNvPr id="88" name="Rectangle 2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77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34"/>
            <p:cNvGrpSpPr/>
            <p:nvPr/>
          </p:nvGrpSpPr>
          <p:grpSpPr>
            <a:xfrm>
              <a:off x="23602560" y="19602633"/>
              <a:ext cx="1352676" cy="1206405"/>
              <a:chOff x="785786" y="4286256"/>
              <a:chExt cx="571504" cy="57150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69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4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43"/>
            <p:cNvGrpSpPr/>
            <p:nvPr/>
          </p:nvGrpSpPr>
          <p:grpSpPr>
            <a:xfrm>
              <a:off x="21066293" y="21563040"/>
              <a:ext cx="1352676" cy="1206405"/>
              <a:chOff x="785786" y="4286256"/>
              <a:chExt cx="571504" cy="57150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61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52"/>
            <p:cNvGrpSpPr/>
            <p:nvPr/>
          </p:nvGrpSpPr>
          <p:grpSpPr>
            <a:xfrm>
              <a:off x="23602560" y="21563040"/>
              <a:ext cx="1352676" cy="1206405"/>
              <a:chOff x="785786" y="4286256"/>
              <a:chExt cx="571504" cy="57150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50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Group 70"/>
            <p:cNvGrpSpPr/>
            <p:nvPr/>
          </p:nvGrpSpPr>
          <p:grpSpPr>
            <a:xfrm>
              <a:off x="22407296" y="20506970"/>
              <a:ext cx="1195259" cy="1393404"/>
              <a:chOff x="1478449" y="4786322"/>
              <a:chExt cx="310519" cy="405897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1478449" y="4786322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478449" y="5191526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6200000" flipH="1">
                <a:off x="1431106" y="4926820"/>
                <a:ext cx="405204" cy="1242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1431106" y="4926820"/>
                <a:ext cx="405204" cy="1242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695812" y="4786322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695812" y="5191526"/>
                <a:ext cx="93156" cy="6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22418969" y="19904234"/>
              <a:ext cx="1183592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418969" y="22467844"/>
              <a:ext cx="1183592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0559039" y="1990423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559039" y="2050743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0559039" y="21864642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559039" y="2246784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955236" y="1990423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4955236" y="2050743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955236" y="21864642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955236" y="2246784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5450734" y="19500828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776207" y="18316748"/>
              <a:ext cx="1114429" cy="7661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878671" y="1987137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878671" y="20474577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878671" y="2183178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5878671" y="22434985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117264" y="19500828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9604627" y="1987137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604627" y="20474577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9604627" y="2183178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9604627" y="22434985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1671730" y="18699833"/>
              <a:ext cx="766170" cy="15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1949563" y="18699059"/>
              <a:ext cx="766170" cy="15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228170" y="18699059"/>
              <a:ext cx="766170" cy="15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34"/>
            <p:cNvCxnSpPr>
              <a:stCxn id="21" idx="0"/>
            </p:cNvCxnSpPr>
            <p:nvPr/>
          </p:nvCxnSpPr>
          <p:spPr>
            <a:xfrm rot="16200000" flipV="1">
              <a:off x="23881015" y="17722154"/>
              <a:ext cx="800995" cy="275635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endCxn id="38" idx="0"/>
            </p:cNvCxnSpPr>
            <p:nvPr/>
          </p:nvCxnSpPr>
          <p:spPr>
            <a:xfrm rot="10800000" flipV="1">
              <a:off x="19399120" y="18699832"/>
              <a:ext cx="2389788" cy="78829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9190164" y="19488128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8677527" y="19858676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8677527" y="20461877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8677527" y="2181908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8677527" y="22422285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8263064" y="19500827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endCxn id="27" idx="2"/>
            </p:cNvCxnSpPr>
            <p:nvPr/>
          </p:nvCxnSpPr>
          <p:spPr>
            <a:xfrm rot="5400000" flipH="1" flipV="1">
              <a:off x="20004490" y="23094083"/>
              <a:ext cx="641350" cy="2109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3" idx="2"/>
            </p:cNvCxnSpPr>
            <p:nvPr/>
          </p:nvCxnSpPr>
          <p:spPr>
            <a:xfrm rot="16200000" flipH="1">
              <a:off x="18162989" y="23083493"/>
              <a:ext cx="631828" cy="1376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7783598" y="19508086"/>
              <a:ext cx="417911" cy="32736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7270961" y="19878634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7270961" y="20481835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7270961" y="21839041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7270961" y="22442243"/>
              <a:ext cx="507254" cy="3352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0" idx="2"/>
            </p:cNvCxnSpPr>
            <p:nvPr/>
          </p:nvCxnSpPr>
          <p:spPr>
            <a:xfrm rot="16200000" flipH="1">
              <a:off x="17683523" y="23090750"/>
              <a:ext cx="631828" cy="1376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7743125" y="23514690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Eject</a:t>
              </a:r>
              <a:endParaRPr lang="en-US" sz="2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27902" y="23520627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Inject</a:t>
              </a:r>
              <a:endParaRPr lang="en-US" sz="2400" dirty="0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914400" y="1905000"/>
            <a:ext cx="1371600" cy="41148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419600" y="990600"/>
            <a:ext cx="1600200" cy="9906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038600" y="2133600"/>
            <a:ext cx="3505200" cy="28956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124200" y="2286000"/>
            <a:ext cx="41148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1</a:t>
            </a:r>
            <a:r>
              <a:rPr lang="en-US" sz="2400" dirty="0" smtClean="0"/>
              <a:t>: Link Contention</a:t>
            </a:r>
          </a:p>
          <a:p>
            <a:r>
              <a:rPr lang="en-US" sz="2400" b="1" dirty="0" smtClean="0"/>
              <a:t>Solution 1</a:t>
            </a:r>
            <a:r>
              <a:rPr lang="en-US" sz="2400" dirty="0" smtClean="0"/>
              <a:t>: Side Buffer</a:t>
            </a:r>
            <a:endParaRPr lang="en-US" sz="2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667000" y="3733800"/>
            <a:ext cx="46482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2</a:t>
            </a:r>
            <a:r>
              <a:rPr lang="en-US" sz="2400" dirty="0" smtClean="0"/>
              <a:t>: Ejection Bottleneck</a:t>
            </a:r>
          </a:p>
          <a:p>
            <a:r>
              <a:rPr lang="en-US" sz="2400" b="1" dirty="0" smtClean="0"/>
              <a:t>Solution 2</a:t>
            </a:r>
            <a:r>
              <a:rPr lang="en-US" sz="2400" dirty="0" smtClean="0"/>
              <a:t>: Dual-Width Ejection</a:t>
            </a:r>
            <a:endParaRPr lang="en-US" sz="2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352800" y="5334000"/>
            <a:ext cx="54864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3</a:t>
            </a:r>
            <a:r>
              <a:rPr lang="en-US" sz="2400" dirty="0" smtClean="0"/>
              <a:t>: Unnecessary Deflections</a:t>
            </a:r>
          </a:p>
          <a:p>
            <a:r>
              <a:rPr lang="en-US" sz="2400" b="1" dirty="0" smtClean="0"/>
              <a:t>Solution 3</a:t>
            </a:r>
            <a:r>
              <a:rPr lang="en-US" sz="2400" dirty="0" smtClean="0"/>
              <a:t>: Two-level priority scheme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013827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9D9D9"/>
                </a:solidFill>
              </a:rPr>
              <a:t>Motivation</a:t>
            </a:r>
          </a:p>
          <a:p>
            <a:endParaRPr lang="en-US" b="1" dirty="0" smtClean="0">
              <a:solidFill>
                <a:srgbClr val="D9D9D9"/>
              </a:solidFill>
            </a:endParaRPr>
          </a:p>
          <a:p>
            <a:r>
              <a:rPr lang="en-US" b="1" dirty="0" smtClean="0">
                <a:solidFill>
                  <a:srgbClr val="D9D9D9"/>
                </a:solidFill>
              </a:rPr>
              <a:t>Background</a:t>
            </a:r>
            <a:r>
              <a:rPr lang="en-US" dirty="0" smtClean="0">
                <a:solidFill>
                  <a:srgbClr val="D9D9D9"/>
                </a:solidFill>
              </a:rPr>
              <a:t>: </a:t>
            </a:r>
            <a:r>
              <a:rPr lang="en-US" dirty="0" err="1" smtClean="0">
                <a:solidFill>
                  <a:srgbClr val="D9D9D9"/>
                </a:solidFill>
              </a:rPr>
              <a:t>Bufferless</a:t>
            </a:r>
            <a:r>
              <a:rPr lang="en-US" dirty="0" smtClean="0">
                <a:solidFill>
                  <a:srgbClr val="D9D9D9"/>
                </a:solidFill>
              </a:rPr>
              <a:t> Deflection Routing</a:t>
            </a:r>
          </a:p>
          <a:p>
            <a:endParaRPr lang="en-US" b="1" dirty="0" smtClean="0"/>
          </a:p>
          <a:p>
            <a:r>
              <a:rPr lang="en-US" b="1" dirty="0" err="1" smtClean="0"/>
              <a:t>MinBD</a:t>
            </a:r>
            <a:r>
              <a:rPr lang="en-US" dirty="0" smtClean="0"/>
              <a:t>: Reducing Deflections</a:t>
            </a:r>
          </a:p>
          <a:p>
            <a:pPr lvl="1"/>
            <a:r>
              <a:rPr lang="en-US" dirty="0" smtClean="0"/>
              <a:t>Addressing Link Contention</a:t>
            </a:r>
          </a:p>
          <a:p>
            <a:pPr lvl="1"/>
            <a:r>
              <a:rPr lang="en-US" dirty="0" smtClean="0"/>
              <a:t>Addressing the Ejection Bottleneck</a:t>
            </a:r>
          </a:p>
          <a:p>
            <a:pPr lvl="1"/>
            <a:r>
              <a:rPr lang="en-US" dirty="0" smtClean="0"/>
              <a:t>Improving Deflection Arbitration</a:t>
            </a:r>
          </a:p>
          <a:p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328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Bufferless</a:t>
            </a:r>
            <a:r>
              <a:rPr lang="en-US" dirty="0" smtClean="0"/>
              <a:t> Deflection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ym typeface="Wingdings" pitchFamily="2" charset="2"/>
              </a:rPr>
              <a:t>Key idea</a:t>
            </a:r>
            <a:r>
              <a:rPr lang="en-US" dirty="0" smtClean="0">
                <a:sym typeface="Wingdings" pitchFamily="2" charset="2"/>
              </a:rPr>
              <a:t>: Packets are never buffered in the network. When two packets contend for the same link, one is </a:t>
            </a:r>
            <a:r>
              <a:rPr lang="en-US" b="1" dirty="0" smtClean="0">
                <a:sym typeface="Wingdings" pitchFamily="2" charset="2"/>
              </a:rPr>
              <a:t>deflected.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Removing </a:t>
            </a:r>
            <a:r>
              <a:rPr lang="en-US" b="1" dirty="0" smtClean="0"/>
              <a:t>buffers</a:t>
            </a:r>
            <a:r>
              <a:rPr lang="en-US" dirty="0" smtClean="0"/>
              <a:t> yields significant benefits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Reduces </a:t>
            </a:r>
            <a:r>
              <a:rPr lang="en-US" b="1" dirty="0" smtClean="0">
                <a:solidFill>
                  <a:srgbClr val="0000FF"/>
                </a:solidFill>
              </a:rPr>
              <a:t>power</a:t>
            </a:r>
            <a:r>
              <a:rPr lang="en-US" dirty="0" smtClean="0"/>
              <a:t> (CHIPPER: reduces </a:t>
            </a:r>
            <a:r>
              <a:rPr lang="en-US" dirty="0" err="1" smtClean="0"/>
              <a:t>NoC</a:t>
            </a:r>
            <a:r>
              <a:rPr lang="en-US" dirty="0" smtClean="0"/>
              <a:t> power by 55%)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Reduces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die area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(CHIPPER: reduces </a:t>
            </a:r>
            <a:r>
              <a:rPr lang="en-US" dirty="0" err="1" smtClean="0"/>
              <a:t>NoC</a:t>
            </a:r>
            <a:r>
              <a:rPr lang="en-US" dirty="0" smtClean="0"/>
              <a:t> area by 36%)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But, at </a:t>
            </a:r>
            <a:r>
              <a:rPr lang="en-US" b="1" dirty="0" smtClean="0"/>
              <a:t>high network utilization </a:t>
            </a:r>
            <a:r>
              <a:rPr lang="en-US" dirty="0" smtClean="0"/>
              <a:t>(load), </a:t>
            </a:r>
            <a:r>
              <a:rPr lang="en-US" dirty="0" err="1" smtClean="0"/>
              <a:t>bufferless</a:t>
            </a:r>
            <a:r>
              <a:rPr lang="en-US" dirty="0" smtClean="0"/>
              <a:t> deflection routing causes </a:t>
            </a:r>
            <a:r>
              <a:rPr lang="en-US" b="1" dirty="0" smtClean="0"/>
              <a:t>unnecessary link &amp; router traversals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Reduces network throughput </a:t>
            </a:r>
            <a:r>
              <a:rPr lang="en-US" dirty="0" smtClean="0"/>
              <a:t>and application performance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Increases dynamic power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Goal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Improve high-load performance </a:t>
            </a:r>
            <a:r>
              <a:rPr lang="en-US" dirty="0" smtClean="0"/>
              <a:t>of low-cost deflection networks by reducing the deflection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9D9D9"/>
                </a:solidFill>
              </a:rPr>
              <a:t>Motivation</a:t>
            </a:r>
          </a:p>
          <a:p>
            <a:endParaRPr lang="en-US" b="1" dirty="0" smtClean="0">
              <a:solidFill>
                <a:srgbClr val="D9D9D9"/>
              </a:solidFill>
            </a:endParaRPr>
          </a:p>
          <a:p>
            <a:r>
              <a:rPr lang="en-US" b="1" dirty="0" smtClean="0">
                <a:solidFill>
                  <a:srgbClr val="D9D9D9"/>
                </a:solidFill>
              </a:rPr>
              <a:t>Background</a:t>
            </a:r>
            <a:r>
              <a:rPr lang="en-US" dirty="0" smtClean="0">
                <a:solidFill>
                  <a:srgbClr val="D9D9D9"/>
                </a:solidFill>
              </a:rPr>
              <a:t>: </a:t>
            </a:r>
            <a:r>
              <a:rPr lang="en-US" dirty="0" err="1" smtClean="0">
                <a:solidFill>
                  <a:srgbClr val="D9D9D9"/>
                </a:solidFill>
              </a:rPr>
              <a:t>Bufferless</a:t>
            </a:r>
            <a:r>
              <a:rPr lang="en-US" dirty="0" smtClean="0">
                <a:solidFill>
                  <a:srgbClr val="D9D9D9"/>
                </a:solidFill>
              </a:rPr>
              <a:t> Deflection Routing</a:t>
            </a:r>
          </a:p>
          <a:p>
            <a:endParaRPr lang="en-US" b="1" dirty="0" smtClean="0">
              <a:solidFill>
                <a:srgbClr val="D9D9D9"/>
              </a:solidFill>
            </a:endParaRPr>
          </a:p>
          <a:p>
            <a:r>
              <a:rPr lang="en-US" b="1" dirty="0" err="1" smtClean="0">
                <a:solidFill>
                  <a:srgbClr val="D9D9D9"/>
                </a:solidFill>
              </a:rPr>
              <a:t>MinBD</a:t>
            </a:r>
            <a:r>
              <a:rPr lang="en-US" dirty="0" smtClean="0">
                <a:solidFill>
                  <a:srgbClr val="D9D9D9"/>
                </a:solidFill>
              </a:rPr>
              <a:t>: Reducing Deflections</a:t>
            </a:r>
          </a:p>
          <a:p>
            <a:pPr lvl="1"/>
            <a:r>
              <a:rPr lang="en-US" dirty="0" smtClean="0">
                <a:solidFill>
                  <a:srgbClr val="D9D9D9"/>
                </a:solidFill>
              </a:rPr>
              <a:t>Addressing Link Contention</a:t>
            </a:r>
          </a:p>
          <a:p>
            <a:pPr lvl="1"/>
            <a:r>
              <a:rPr lang="en-US" dirty="0" smtClean="0">
                <a:solidFill>
                  <a:srgbClr val="D9D9D9"/>
                </a:solidFill>
              </a:rPr>
              <a:t>Addressing the Ejection Bottleneck</a:t>
            </a:r>
          </a:p>
          <a:p>
            <a:pPr lvl="1"/>
            <a:r>
              <a:rPr lang="en-US" dirty="0" smtClean="0">
                <a:solidFill>
                  <a:srgbClr val="D9D9D9"/>
                </a:solidFill>
              </a:rPr>
              <a:t>Improving Deflection Arbitration</a:t>
            </a:r>
          </a:p>
          <a:p>
            <a:endParaRPr lang="en-US" b="1" dirty="0" smtClean="0"/>
          </a:p>
          <a:p>
            <a:r>
              <a:rPr lang="en-US" b="1" dirty="0" smtClean="0"/>
              <a:t>Results</a:t>
            </a:r>
          </a:p>
          <a:p>
            <a:r>
              <a:rPr lang="en-US" b="1" dirty="0" smtClean="0"/>
              <a:t>Conclusions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328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Simulated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Chip Multiprocessor Simulation</a:t>
            </a:r>
          </a:p>
          <a:p>
            <a:pPr lvl="1"/>
            <a:r>
              <a:rPr lang="en-US" b="1" dirty="0" smtClean="0"/>
              <a:t>64-core</a:t>
            </a:r>
            <a:r>
              <a:rPr lang="en-US" dirty="0" smtClean="0"/>
              <a:t> and </a:t>
            </a:r>
            <a:r>
              <a:rPr lang="en-US" b="1" dirty="0" smtClean="0"/>
              <a:t>16-core</a:t>
            </a:r>
            <a:r>
              <a:rPr lang="en-US" dirty="0" smtClean="0"/>
              <a:t> models</a:t>
            </a:r>
            <a:endParaRPr lang="en-US" b="1" dirty="0" smtClean="0"/>
          </a:p>
          <a:p>
            <a:pPr lvl="1"/>
            <a:r>
              <a:rPr lang="en-US" b="1" dirty="0" smtClean="0"/>
              <a:t>Closed-loop</a:t>
            </a:r>
            <a:r>
              <a:rPr lang="en-US" dirty="0"/>
              <a:t> </a:t>
            </a:r>
            <a:r>
              <a:rPr lang="en-US" dirty="0" smtClean="0"/>
              <a:t>core/cache/</a:t>
            </a:r>
            <a:r>
              <a:rPr lang="en-US" dirty="0" err="1" smtClean="0"/>
              <a:t>NoC</a:t>
            </a:r>
            <a:r>
              <a:rPr lang="en-US" dirty="0" smtClean="0"/>
              <a:t> cycle-level model</a:t>
            </a:r>
            <a:endParaRPr lang="en-US" b="1" dirty="0" smtClean="0"/>
          </a:p>
          <a:p>
            <a:pPr lvl="1"/>
            <a:r>
              <a:rPr lang="en-US" dirty="0" smtClean="0"/>
              <a:t>Directory cache coherence protocol (SGI Origin-based)</a:t>
            </a:r>
          </a:p>
          <a:p>
            <a:pPr lvl="1"/>
            <a:r>
              <a:rPr lang="en-US" dirty="0" smtClean="0"/>
              <a:t>64KB L1, perfect L2 (stresses interconnect), XOR-mapping</a:t>
            </a:r>
            <a:endParaRPr lang="en-US" dirty="0"/>
          </a:p>
          <a:p>
            <a:pPr lvl="1"/>
            <a:r>
              <a:rPr lang="en-US" dirty="0" smtClean="0"/>
              <a:t>Performance metric: </a:t>
            </a:r>
            <a:r>
              <a:rPr lang="en-US" b="1" dirty="0" smtClean="0"/>
              <a:t>Weighted Speedup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(similar conclusions </a:t>
            </a:r>
            <a:r>
              <a:rPr lang="en-US" dirty="0"/>
              <a:t>from network-level </a:t>
            </a:r>
            <a:r>
              <a:rPr lang="en-US" dirty="0" smtClean="0"/>
              <a:t>latency)</a:t>
            </a:r>
          </a:p>
          <a:p>
            <a:pPr lvl="1"/>
            <a:r>
              <a:rPr lang="en-US" dirty="0" smtClean="0"/>
              <a:t>Workloads: </a:t>
            </a:r>
            <a:r>
              <a:rPr lang="en-US" dirty="0" err="1" smtClean="0"/>
              <a:t>multiprogrammed</a:t>
            </a:r>
            <a:r>
              <a:rPr lang="en-US" dirty="0" smtClean="0"/>
              <a:t> SPEC CPU2006</a:t>
            </a:r>
          </a:p>
          <a:p>
            <a:pPr lvl="2"/>
            <a:r>
              <a:rPr lang="en-US" dirty="0" smtClean="0"/>
              <a:t>75 randomly-chosen workloads</a:t>
            </a:r>
          </a:p>
          <a:p>
            <a:pPr lvl="2"/>
            <a:r>
              <a:rPr lang="en-US" dirty="0" smtClean="0"/>
              <a:t>Binned into network-load categories by average injection rate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Routers and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Input-buffered</a:t>
            </a:r>
            <a:r>
              <a:rPr lang="en-US" dirty="0" smtClean="0"/>
              <a:t> virtual-channel router</a:t>
            </a:r>
          </a:p>
          <a:p>
            <a:pPr lvl="1"/>
            <a:r>
              <a:rPr lang="en-US" dirty="0" smtClean="0"/>
              <a:t>8 VCs, 8 flits/VC [</a:t>
            </a:r>
            <a:r>
              <a:rPr lang="en-US" dirty="0" smtClean="0">
                <a:solidFill>
                  <a:srgbClr val="0000FF"/>
                </a:solidFill>
              </a:rPr>
              <a:t>Buffered(8,8)</a:t>
            </a:r>
            <a:r>
              <a:rPr lang="en-US" dirty="0" smtClean="0"/>
              <a:t>]: large buffered router</a:t>
            </a:r>
          </a:p>
          <a:p>
            <a:pPr lvl="1"/>
            <a:r>
              <a:rPr lang="en-US" dirty="0" smtClean="0"/>
              <a:t>4 VCs, 4 flits/VC [</a:t>
            </a:r>
            <a:r>
              <a:rPr lang="en-US" dirty="0">
                <a:solidFill>
                  <a:srgbClr val="0000FF"/>
                </a:solidFill>
              </a:rPr>
              <a:t>Buffered</a:t>
            </a:r>
            <a:r>
              <a:rPr lang="en-US" dirty="0" smtClean="0">
                <a:solidFill>
                  <a:srgbClr val="0000FF"/>
                </a:solidFill>
              </a:rPr>
              <a:t>(4,4)</a:t>
            </a:r>
            <a:r>
              <a:rPr lang="en-US" dirty="0"/>
              <a:t>]: </a:t>
            </a:r>
            <a:r>
              <a:rPr lang="en-US" dirty="0" smtClean="0"/>
              <a:t>typical buffered router</a:t>
            </a:r>
          </a:p>
          <a:p>
            <a:pPr lvl="1"/>
            <a:r>
              <a:rPr lang="en-US" dirty="0"/>
              <a:t>4 VCs, </a:t>
            </a:r>
            <a:r>
              <a:rPr lang="en-US" dirty="0" smtClean="0"/>
              <a:t>1 flit/</a:t>
            </a:r>
            <a:r>
              <a:rPr lang="en-US" dirty="0"/>
              <a:t>VC [</a:t>
            </a:r>
            <a:r>
              <a:rPr lang="en-US" dirty="0">
                <a:solidFill>
                  <a:srgbClr val="0000FF"/>
                </a:solidFill>
              </a:rPr>
              <a:t>Buffered(</a:t>
            </a:r>
            <a:r>
              <a:rPr lang="en-US" dirty="0" smtClean="0">
                <a:solidFill>
                  <a:srgbClr val="0000FF"/>
                </a:solidFill>
              </a:rPr>
              <a:t>4,1)</a:t>
            </a:r>
            <a:r>
              <a:rPr lang="en-US" dirty="0"/>
              <a:t>]: </a:t>
            </a:r>
            <a:r>
              <a:rPr lang="en-US" dirty="0" smtClean="0"/>
              <a:t>smallest deadlock-free router</a:t>
            </a:r>
          </a:p>
          <a:p>
            <a:pPr lvl="1"/>
            <a:r>
              <a:rPr lang="en-US" dirty="0" smtClean="0"/>
              <a:t>All power-of-2 buffer sizes up to (8, 8) for </a:t>
            </a:r>
            <a:r>
              <a:rPr lang="en-US" dirty="0" err="1" smtClean="0"/>
              <a:t>perf</a:t>
            </a:r>
            <a:r>
              <a:rPr lang="en-US" dirty="0" smtClean="0"/>
              <a:t>/power sweep</a:t>
            </a:r>
          </a:p>
          <a:p>
            <a:r>
              <a:rPr lang="en-US" b="1" dirty="0" err="1" smtClean="0"/>
              <a:t>Bufferless</a:t>
            </a:r>
            <a:r>
              <a:rPr lang="en-US" b="1" dirty="0" smtClean="0"/>
              <a:t> deflection </a:t>
            </a:r>
            <a:r>
              <a:rPr lang="en-US" dirty="0" smtClean="0"/>
              <a:t>router: </a:t>
            </a:r>
            <a:r>
              <a:rPr lang="en-US" b="1" dirty="0" smtClean="0"/>
              <a:t>CHIPPER</a:t>
            </a:r>
            <a:r>
              <a:rPr lang="en-US" baseline="30000" dirty="0" smtClean="0"/>
              <a:t>1</a:t>
            </a:r>
          </a:p>
          <a:p>
            <a:r>
              <a:rPr lang="en-US" b="1" dirty="0" err="1" smtClean="0"/>
              <a:t>Bufferless</a:t>
            </a:r>
            <a:r>
              <a:rPr lang="en-US" b="1" dirty="0" smtClean="0"/>
              <a:t>-buffered hybrid</a:t>
            </a:r>
            <a:r>
              <a:rPr lang="en-US" dirty="0" smtClean="0"/>
              <a:t> router: </a:t>
            </a:r>
            <a:r>
              <a:rPr lang="en-US" b="1" dirty="0" smtClean="0"/>
              <a:t>AFC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Has input buffers and deflection routing logic</a:t>
            </a:r>
          </a:p>
          <a:p>
            <a:pPr lvl="1"/>
            <a:r>
              <a:rPr lang="en-US" dirty="0" smtClean="0"/>
              <a:t>Performs coarse-grained (multi-cycle) mode switching</a:t>
            </a:r>
          </a:p>
          <a:p>
            <a:r>
              <a:rPr lang="en-US" b="1" dirty="0" smtClean="0"/>
              <a:t>Common parameters</a:t>
            </a:r>
            <a:endParaRPr lang="en-US" dirty="0" smtClean="0"/>
          </a:p>
          <a:p>
            <a:pPr lvl="1"/>
            <a:r>
              <a:rPr lang="en-US" dirty="0" smtClean="0"/>
              <a:t>2-cycle router latency, 1-cycle link latency</a:t>
            </a:r>
          </a:p>
          <a:p>
            <a:pPr lvl="1"/>
            <a:r>
              <a:rPr lang="en-US" dirty="0" smtClean="0"/>
              <a:t>2D-mesh topology (16-node: 4x4; 64-node: 8x8)</a:t>
            </a:r>
          </a:p>
          <a:p>
            <a:pPr lvl="1"/>
            <a:r>
              <a:rPr lang="en-US" dirty="0" smtClean="0"/>
              <a:t>Dual ejection assumed for baseline routers (for </a:t>
            </a:r>
            <a:r>
              <a:rPr lang="en-US" dirty="0" err="1" smtClean="0"/>
              <a:t>perf</a:t>
            </a:r>
            <a:r>
              <a:rPr lang="en-US" dirty="0" smtClean="0"/>
              <a:t>. only)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75400"/>
            <a:ext cx="2133600" cy="457200"/>
          </a:xfrm>
        </p:spPr>
        <p:txBody>
          <a:bodyPr/>
          <a:lstStyle/>
          <a:p>
            <a:fld id="{323594FA-E141-4234-AE05-360401972BE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24600"/>
            <a:ext cx="9067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Fallin et al., “CHIPPER: A Low-complexity </a:t>
            </a:r>
            <a:r>
              <a:rPr lang="en-US" sz="1600" dirty="0" err="1" smtClean="0"/>
              <a:t>Bufferless</a:t>
            </a:r>
            <a:r>
              <a:rPr lang="en-US" sz="1600" dirty="0" smtClean="0"/>
              <a:t> Deflection Router”, HPCA 2011.</a:t>
            </a:r>
          </a:p>
          <a:p>
            <a:r>
              <a:rPr lang="en-US" sz="1600" baseline="30000" dirty="0" smtClean="0"/>
              <a:t>2</a:t>
            </a:r>
            <a:r>
              <a:rPr lang="en-US" sz="1600" dirty="0" smtClean="0"/>
              <a:t>Jafri et al., “Adaptive Flow Control for Robust Performance and Energy”, MICRO 2010.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xmlns="" val="1926874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Power, Die Area, Crit.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Hardware modeling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Verilog models </a:t>
            </a:r>
            <a:r>
              <a:rPr lang="en-US" dirty="0" smtClean="0"/>
              <a:t>for CHIPPER, </a:t>
            </a:r>
            <a:r>
              <a:rPr lang="en-US" dirty="0" err="1" smtClean="0"/>
              <a:t>MinBD</a:t>
            </a:r>
            <a:r>
              <a:rPr lang="en-US" dirty="0" smtClean="0"/>
              <a:t>, buffered control logic</a:t>
            </a:r>
          </a:p>
          <a:p>
            <a:pPr lvl="2"/>
            <a:r>
              <a:rPr lang="en-US" dirty="0" smtClean="0"/>
              <a:t>Synthesized with commercial 65nm library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ORION 2.0</a:t>
            </a:r>
            <a:r>
              <a:rPr lang="en-US" dirty="0" smtClean="0"/>
              <a:t> for </a:t>
            </a:r>
            <a:r>
              <a:rPr lang="en-US" dirty="0" err="1" smtClean="0"/>
              <a:t>datapath</a:t>
            </a:r>
            <a:r>
              <a:rPr lang="en-US" dirty="0" smtClean="0"/>
              <a:t>: crossbar, </a:t>
            </a:r>
            <a:r>
              <a:rPr lang="en-US" dirty="0" err="1" smtClean="0"/>
              <a:t>muxes</a:t>
            </a:r>
            <a:r>
              <a:rPr lang="en-US" dirty="0" smtClean="0"/>
              <a:t>, buffers and links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Power</a:t>
            </a:r>
            <a:endParaRPr lang="en-US" dirty="0" smtClean="0"/>
          </a:p>
          <a:p>
            <a:pPr lvl="1"/>
            <a:r>
              <a:rPr lang="en-US" dirty="0" smtClean="0"/>
              <a:t>Static and dynamic power from hardware models</a:t>
            </a:r>
          </a:p>
          <a:p>
            <a:pPr lvl="1"/>
            <a:r>
              <a:rPr lang="en-US" dirty="0" smtClean="0"/>
              <a:t>Based on event counts in cycle-accurate simulations</a:t>
            </a:r>
          </a:p>
          <a:p>
            <a:pPr lvl="1"/>
            <a:r>
              <a:rPr lang="en-US" dirty="0" smtClean="0"/>
              <a:t>Broken down into buffer, link, other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568231" y="5548631"/>
            <a:ext cx="11843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Deflection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Deflections &amp; Improved </a:t>
            </a:r>
            <a:r>
              <a:rPr lang="en-US" dirty="0" err="1" smtClean="0"/>
              <a:t>Perf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34</a:t>
            </a:fld>
            <a:endParaRPr lang="en-US" altLang="en-US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xmlns="" val="303087405"/>
              </p:ext>
            </p:extLst>
          </p:nvPr>
        </p:nvGraphicFramePr>
        <p:xfrm>
          <a:off x="0" y="1143000"/>
          <a:ext cx="9144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8" name="AutoShape 4"/>
          <p:cNvSpPr>
            <a:spLocks noChangeAspect="1" noChangeArrowheads="1" noTextEdit="1"/>
          </p:cNvSpPr>
          <p:nvPr/>
        </p:nvSpPr>
        <p:spPr bwMode="auto">
          <a:xfrm>
            <a:off x="1076325" y="5257800"/>
            <a:ext cx="63150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862138" y="5493068"/>
            <a:ext cx="9525" cy="66675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638425" y="5493068"/>
            <a:ext cx="9525" cy="66675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476625" y="5493068"/>
            <a:ext cx="9525" cy="66675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314825" y="5493068"/>
            <a:ext cx="9525" cy="66675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5153025" y="5493068"/>
            <a:ext cx="9525" cy="66675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5991225" y="5493068"/>
            <a:ext cx="9525" cy="66675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5493068"/>
            <a:ext cx="9525" cy="66675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829425" y="5493068"/>
            <a:ext cx="9525" cy="66675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533400" y="5497831"/>
            <a:ext cx="6313580" cy="45719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33400" y="6126481"/>
            <a:ext cx="6338005" cy="45719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1181100" y="5824856"/>
            <a:ext cx="6477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Rate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1962150" y="5548631"/>
            <a:ext cx="6762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28%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2833688" y="5548631"/>
            <a:ext cx="6762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17%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3703638" y="5548631"/>
            <a:ext cx="6762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22%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4467225" y="5548631"/>
            <a:ext cx="6762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27%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5305425" y="5548631"/>
            <a:ext cx="6762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11%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6143625" y="5548631"/>
            <a:ext cx="6762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10%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47800" y="990600"/>
            <a:ext cx="7239000" cy="461665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All mechanisms individually reduce deflections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47800" y="1607403"/>
            <a:ext cx="7280711" cy="830997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/>
            <a:r>
              <a:rPr lang="en-US" sz="2400" dirty="0" smtClean="0"/>
              <a:t>2. Side buffer alone is not sufficient for performance</a:t>
            </a:r>
            <a:br>
              <a:rPr lang="en-US" sz="2400" dirty="0" smtClean="0"/>
            </a:br>
            <a:r>
              <a:rPr lang="en-US" sz="2400" dirty="0" smtClean="0"/>
              <a:t>(ejection bottleneck remains)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000" y="1009471"/>
            <a:ext cx="8001000" cy="830997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400" dirty="0" smtClean="0"/>
              <a:t>3. Overall, </a:t>
            </a:r>
            <a:r>
              <a:rPr lang="en-US" sz="2400" b="1" dirty="0" smtClean="0"/>
              <a:t>5.8%</a:t>
            </a:r>
            <a:r>
              <a:rPr lang="en-US" sz="2400" dirty="0" smtClean="0"/>
              <a:t> over baseline, </a:t>
            </a:r>
            <a:r>
              <a:rPr lang="en-US" sz="2400" b="1" dirty="0" smtClean="0"/>
              <a:t>2.7%</a:t>
            </a:r>
            <a:r>
              <a:rPr lang="en-US" sz="2400" dirty="0" smtClean="0"/>
              <a:t> over dual-eject</a:t>
            </a:r>
            <a:br>
              <a:rPr lang="en-US" sz="2400" dirty="0" smtClean="0"/>
            </a:br>
            <a:r>
              <a:rPr lang="en-US" sz="2400" dirty="0" smtClean="0"/>
              <a:t>by reducing deflections </a:t>
            </a:r>
            <a:r>
              <a:rPr lang="en-US" sz="2400" b="1" dirty="0" smtClean="0"/>
              <a:t>64%</a:t>
            </a:r>
            <a:r>
              <a:rPr lang="en-US" sz="2400" dirty="0" smtClean="0"/>
              <a:t> / </a:t>
            </a:r>
            <a:r>
              <a:rPr lang="en-US" sz="2400" b="1" dirty="0" smtClean="0"/>
              <a:t>54%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514600" y="2424112"/>
            <a:ext cx="3581400" cy="1097415"/>
            <a:chOff x="6019800" y="2271712"/>
            <a:chExt cx="3581400" cy="109741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019800" y="2271712"/>
              <a:ext cx="3581400" cy="158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019800" y="2286000"/>
              <a:ext cx="2134" cy="1083127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72200" y="2590800"/>
              <a:ext cx="7319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5.8%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4038600" y="2438400"/>
            <a:ext cx="0" cy="4572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91000" y="2514600"/>
            <a:ext cx="7264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2.7%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P spid="1043" grpId="0"/>
      <p:bldP spid="1044" grpId="0"/>
      <p:bldP spid="1045" grpId="0"/>
      <p:bldP spid="1046" grpId="0"/>
      <p:bldP spid="1047" grpId="0"/>
      <p:bldP spid="1048" grpId="0"/>
      <p:bldP spid="35" grpId="0" animBg="1"/>
      <p:bldP spid="35" grpId="1" animBg="1"/>
      <p:bldP spid="36" grpId="0" animBg="1"/>
      <p:bldP spid="36" grpId="1" animBg="1"/>
      <p:bldP spid="37" grpId="0" animBg="1"/>
      <p:bldP spid="4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Performance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35</a:t>
            </a:fld>
            <a:endParaRPr lang="en-US" alt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xmlns="" val="1822913840"/>
              </p:ext>
            </p:extLst>
          </p:nvPr>
        </p:nvGraphicFramePr>
        <p:xfrm>
          <a:off x="0" y="914400"/>
          <a:ext cx="9144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710535"/>
            <a:ext cx="8229600" cy="461665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Improves</a:t>
            </a:r>
            <a:r>
              <a:rPr lang="en-US" sz="2400" b="1" dirty="0" smtClean="0"/>
              <a:t> 2.7%</a:t>
            </a:r>
            <a:r>
              <a:rPr lang="en-US" sz="2400" dirty="0" smtClean="0"/>
              <a:t> over CHIPPER (</a:t>
            </a:r>
            <a:r>
              <a:rPr lang="en-US" sz="2400" b="1" dirty="0" smtClean="0"/>
              <a:t>8.1%</a:t>
            </a:r>
            <a:r>
              <a:rPr lang="en-US" sz="2400" dirty="0" smtClean="0"/>
              <a:t> at high load)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5715000"/>
            <a:ext cx="8229600" cy="461665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Similar </a:t>
            </a:r>
            <a:r>
              <a:rPr lang="en-US" sz="2400" dirty="0" err="1" smtClean="0"/>
              <a:t>perf</a:t>
            </a:r>
            <a:r>
              <a:rPr lang="en-US" sz="2400" dirty="0" smtClean="0"/>
              <a:t>. to Buffered (4,1) @  25% of buffering space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17246" y="1765300"/>
            <a:ext cx="1988936" cy="369332"/>
            <a:chOff x="6817246" y="1752600"/>
            <a:chExt cx="1988936" cy="36933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817246" y="2063242"/>
              <a:ext cx="990600" cy="1588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45846" y="1910842"/>
              <a:ext cx="762000" cy="1588"/>
            </a:xfrm>
            <a:prstGeom prst="line">
              <a:avLst/>
            </a:prstGeom>
            <a:ln w="19050">
              <a:solidFill>
                <a:srgbClr val="8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077200" y="1752600"/>
              <a:ext cx="728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2.7%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15000" y="3416300"/>
            <a:ext cx="734496" cy="838200"/>
            <a:chOff x="5715000" y="3352800"/>
            <a:chExt cx="734496" cy="838200"/>
          </a:xfrm>
        </p:grpSpPr>
        <p:sp>
          <p:nvSpPr>
            <p:cNvPr id="19" name="TextBox 18"/>
            <p:cNvSpPr txBox="1"/>
            <p:nvPr/>
          </p:nvSpPr>
          <p:spPr>
            <a:xfrm>
              <a:off x="5715000" y="3821668"/>
              <a:ext cx="7344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8.1%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754564" y="3720001"/>
              <a:ext cx="533400" cy="1588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59364" y="3375634"/>
              <a:ext cx="228600" cy="1588"/>
            </a:xfrm>
            <a:prstGeom prst="line">
              <a:avLst/>
            </a:prstGeom>
            <a:ln w="19050">
              <a:solidFill>
                <a:srgbClr val="8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6216090" y="3352800"/>
              <a:ext cx="6179" cy="38376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524658" y="1371600"/>
            <a:ext cx="1824324" cy="375735"/>
            <a:chOff x="6524658" y="1371600"/>
            <a:chExt cx="1824324" cy="37573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524658" y="1745747"/>
              <a:ext cx="914400" cy="158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620000" y="1371600"/>
              <a:ext cx="728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2.7%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86400" y="2362200"/>
            <a:ext cx="734496" cy="1032327"/>
            <a:chOff x="5486400" y="2362200"/>
            <a:chExt cx="734496" cy="103232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501540" y="3005113"/>
              <a:ext cx="533400" cy="158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5820798" y="3191803"/>
              <a:ext cx="40386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486400" y="2362200"/>
              <a:ext cx="7344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8.3%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4800" y="6243935"/>
            <a:ext cx="8229600" cy="461665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Within </a:t>
            </a:r>
            <a:r>
              <a:rPr lang="en-US" sz="2400" b="1" dirty="0" smtClean="0"/>
              <a:t>2.7%</a:t>
            </a:r>
            <a:r>
              <a:rPr lang="en-US" sz="2400" dirty="0" smtClean="0"/>
              <a:t> of Buffered (4,4) (</a:t>
            </a:r>
            <a:r>
              <a:rPr lang="en-US" sz="2400" b="1" dirty="0" smtClean="0"/>
              <a:t>8.3% </a:t>
            </a:r>
            <a:r>
              <a:rPr lang="en-US" sz="2400" dirty="0" smtClean="0"/>
              <a:t>at high load)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1400" y="2362200"/>
            <a:ext cx="1676400" cy="838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67600" y="3505200"/>
            <a:ext cx="1676400" cy="838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61500" y="144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Graphic spid="6" grpId="1">
        <p:bldSub>
          <a:bldChart bld="series"/>
        </p:bldSub>
      </p:bldGraphic>
      <p:bldP spid="5" grpId="0" animBg="1"/>
      <p:bldP spid="5" grpId="1" animBg="1"/>
      <p:bldP spid="7" grpId="0" animBg="1"/>
      <p:bldP spid="39" grpId="0" animBg="1"/>
      <p:bldP spid="39" grpId="1" animBg="1"/>
      <p:bldP spid="3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32739816"/>
              </p:ext>
            </p:extLst>
          </p:nvPr>
        </p:nvGraphicFramePr>
        <p:xfrm>
          <a:off x="0" y="914400"/>
          <a:ext cx="9220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89898325"/>
              </p:ext>
            </p:extLst>
          </p:nvPr>
        </p:nvGraphicFramePr>
        <p:xfrm>
          <a:off x="0" y="914400"/>
          <a:ext cx="9220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71787892"/>
              </p:ext>
            </p:extLst>
          </p:nvPr>
        </p:nvGraphicFramePr>
        <p:xfrm>
          <a:off x="0" y="914400"/>
          <a:ext cx="9144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Power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5950803"/>
            <a:ext cx="8534400" cy="830997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Buffers are significant fraction of power in baseline routers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Buffer power is much smaller in </a:t>
            </a:r>
            <a:r>
              <a:rPr lang="en-US" sz="2400" dirty="0" err="1" smtClean="0"/>
              <a:t>MinBD</a:t>
            </a:r>
            <a:r>
              <a:rPr lang="en-US" sz="2400" dirty="0" smtClean="0"/>
              <a:t> (4-flit buffer)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5791200"/>
            <a:ext cx="8534400" cy="461665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Dynamic power increases with deflection routing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3276600"/>
            <a:ext cx="3733800" cy="18288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96200" y="4495800"/>
            <a:ext cx="1295400" cy="9144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2400" y="2590800"/>
            <a:ext cx="2362200" cy="19812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24800" y="2971800"/>
            <a:ext cx="990600" cy="13716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6324600"/>
            <a:ext cx="8534400" cy="461665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Dynamic power reduces in </a:t>
            </a:r>
            <a:r>
              <a:rPr lang="en-US" sz="2400" dirty="0" err="1" smtClean="0"/>
              <a:t>MinBD</a:t>
            </a:r>
            <a:r>
              <a:rPr lang="en-US" sz="2400" dirty="0" smtClean="0"/>
              <a:t> relative to CHIPPER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24" grpId="1">
        <p:bldAsOne/>
      </p:bldGraphic>
      <p:bldGraphic spid="22" grpId="0">
        <p:bldAsOne/>
      </p:bldGraphic>
      <p:bldGraphic spid="22" grpId="1">
        <p:bldAsOne/>
      </p:bldGraphic>
      <p:bldGraphic spid="20" grpId="0">
        <p:bldAsOne/>
      </p:bldGraphic>
      <p:bldGraphic spid="20" grpId="1">
        <p:bldAsOne/>
      </p:bldGraphic>
      <p:bldP spid="14" grpId="0" animBg="1"/>
      <p:bldP spid="14" grpId="1" animBg="1"/>
      <p:bldP spid="15" grpId="0" animBg="1"/>
      <p:bldP spid="15" grpId="1" animBg="1"/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Performance-Power Spectrum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37</a:t>
            </a:fld>
            <a:endParaRPr lang="en-US" alt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xmlns="" val="1259076606"/>
              </p:ext>
            </p:extLst>
          </p:nvPr>
        </p:nvGraphicFramePr>
        <p:xfrm>
          <a:off x="0" y="914400"/>
          <a:ext cx="9143999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105400"/>
            <a:ext cx="8229600" cy="1015663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Most </a:t>
            </a:r>
            <a:r>
              <a:rPr lang="en-US" sz="3000" b="1" dirty="0" smtClean="0"/>
              <a:t>energy-efficient </a:t>
            </a:r>
            <a:r>
              <a:rPr lang="en-US" sz="3000" dirty="0" smtClean="0"/>
              <a:t>(</a:t>
            </a:r>
            <a:r>
              <a:rPr lang="en-US" sz="3000" dirty="0" err="1" smtClean="0"/>
              <a:t>perf</a:t>
            </a:r>
            <a:r>
              <a:rPr lang="en-US" sz="3000" dirty="0" smtClean="0"/>
              <a:t>/watt) of any evaluated network router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2362200"/>
            <a:ext cx="139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Buf</a:t>
            </a:r>
            <a:r>
              <a:rPr lang="en-US" sz="2400" dirty="0" smtClean="0">
                <a:solidFill>
                  <a:srgbClr val="0000FF"/>
                </a:solidFill>
              </a:rPr>
              <a:t> (4,4)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00" y="3124200"/>
            <a:ext cx="139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80FF"/>
                </a:solidFill>
              </a:rPr>
              <a:t>Buf</a:t>
            </a:r>
            <a:r>
              <a:rPr lang="en-US" sz="2400" dirty="0" smtClean="0">
                <a:solidFill>
                  <a:srgbClr val="0080FF"/>
                </a:solidFill>
              </a:rPr>
              <a:t> (4,1)</a:t>
            </a:r>
            <a:endParaRPr lang="en-US" sz="2400" dirty="0">
              <a:solidFill>
                <a:srgbClr val="008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1143000"/>
            <a:ext cx="1904969" cy="442189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More </a:t>
            </a:r>
            <a:r>
              <a:rPr lang="en-US" sz="2400" dirty="0" err="1">
                <a:solidFill>
                  <a:srgbClr val="FF0000"/>
                </a:solidFill>
              </a:rPr>
              <a:t>Perf</a:t>
            </a:r>
            <a:r>
              <a:rPr lang="en-US" sz="2400" dirty="0">
                <a:solidFill>
                  <a:srgbClr val="FF0000"/>
                </a:solidFill>
              </a:rPr>
              <a:t>/Power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8600" y="1143000"/>
            <a:ext cx="1904969" cy="442189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Less </a:t>
            </a:r>
            <a:r>
              <a:rPr lang="en-US" sz="2400" dirty="0" err="1" smtClean="0">
                <a:solidFill>
                  <a:srgbClr val="FF0000"/>
                </a:solidFill>
              </a:rPr>
              <a:t>Perf</a:t>
            </a:r>
            <a:r>
              <a:rPr lang="en-US" sz="2400" dirty="0" smtClean="0">
                <a:solidFill>
                  <a:srgbClr val="FF0000"/>
                </a:solidFill>
              </a:rPr>
              <a:t>/Power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6600" y="1905000"/>
            <a:ext cx="1398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4080"/>
                </a:solidFill>
              </a:rPr>
              <a:t>Buf</a:t>
            </a:r>
            <a:r>
              <a:rPr lang="en-US" sz="2400" dirty="0" smtClean="0">
                <a:solidFill>
                  <a:srgbClr val="004080"/>
                </a:solidFill>
              </a:rPr>
              <a:t> (8,8)</a:t>
            </a:r>
            <a:endParaRPr lang="en-US" sz="2400" dirty="0">
              <a:solidFill>
                <a:srgbClr val="004080"/>
              </a:solidFill>
            </a:endParaRPr>
          </a:p>
        </p:txBody>
      </p:sp>
      <p:sp>
        <p:nvSpPr>
          <p:cNvPr id="12" name="Straight Arrow Connector 11"/>
          <p:cNvSpPr/>
          <p:nvPr/>
        </p:nvSpPr>
        <p:spPr>
          <a:xfrm rot="16200000" flipV="1">
            <a:off x="4229108" y="3009877"/>
            <a:ext cx="304815" cy="228630"/>
          </a:xfrm>
          <a:prstGeom prst="straightConnector1">
            <a:avLst/>
          </a:prstGeom>
          <a:ln w="38100">
            <a:solidFill>
              <a:srgbClr val="008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Straight Arrow Connector 12"/>
          <p:cNvSpPr/>
          <p:nvPr/>
        </p:nvSpPr>
        <p:spPr>
          <a:xfrm rot="16200000" flipV="1">
            <a:off x="5486392" y="2057408"/>
            <a:ext cx="304785" cy="304769"/>
          </a:xfrm>
          <a:prstGeom prst="straightConnector1">
            <a:avLst/>
          </a:prstGeom>
          <a:ln w="38100">
            <a:solidFill>
              <a:srgbClr val="2A55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89525" y="2731222"/>
            <a:ext cx="910925" cy="46917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AFC</a:t>
            </a:r>
          </a:p>
        </p:txBody>
      </p:sp>
      <p:sp>
        <p:nvSpPr>
          <p:cNvPr id="15" name="Straight Arrow Connector 14"/>
          <p:cNvSpPr/>
          <p:nvPr/>
        </p:nvSpPr>
        <p:spPr>
          <a:xfrm rot="16200000" flipV="1">
            <a:off x="5067334" y="2676903"/>
            <a:ext cx="228562" cy="15243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00631" y="3569421"/>
            <a:ext cx="910925" cy="469179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8000"/>
                </a:solidFill>
              </a:rPr>
              <a:t>CHIPPER</a:t>
            </a:r>
          </a:p>
        </p:txBody>
      </p:sp>
      <p:sp>
        <p:nvSpPr>
          <p:cNvPr id="17" name="Straight Arrow Connector 16"/>
          <p:cNvSpPr/>
          <p:nvPr/>
        </p:nvSpPr>
        <p:spPr>
          <a:xfrm rot="16200000" flipV="1">
            <a:off x="4566034" y="3511167"/>
            <a:ext cx="164332" cy="304799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38400" y="2667000"/>
            <a:ext cx="911017" cy="469179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8C0000"/>
                </a:solidFill>
              </a:rPr>
              <a:t>MinBD</a:t>
            </a:r>
            <a:endParaRPr lang="en-US" sz="2400" dirty="0">
              <a:solidFill>
                <a:srgbClr val="8C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P spid="5" grpId="0" animBg="1"/>
      <p:bldP spid="3" grpId="0"/>
      <p:bldP spid="9" grpId="0"/>
      <p:bldP spid="8" grpId="0"/>
      <p:bldP spid="10" grpId="0"/>
      <p:bldP spid="11" grpId="0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95619205"/>
              </p:ext>
            </p:extLst>
          </p:nvPr>
        </p:nvGraphicFramePr>
        <p:xfrm>
          <a:off x="152400" y="990600"/>
          <a:ext cx="44958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17476002"/>
              </p:ext>
            </p:extLst>
          </p:nvPr>
        </p:nvGraphicFramePr>
        <p:xfrm>
          <a:off x="4648200" y="990600"/>
          <a:ext cx="44958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 Area and Critical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5036403"/>
            <a:ext cx="8534400" cy="830997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Only </a:t>
            </a:r>
            <a:r>
              <a:rPr lang="en-US" sz="2400" b="1" dirty="0" smtClean="0"/>
              <a:t>3%</a:t>
            </a:r>
            <a:r>
              <a:rPr lang="en-US" sz="2400" dirty="0" smtClean="0"/>
              <a:t> area increase over CHIPPER (4-flit buffer)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Reduces area by </a:t>
            </a:r>
            <a:r>
              <a:rPr lang="en-US" sz="2400" b="1" dirty="0" smtClean="0"/>
              <a:t>36%</a:t>
            </a:r>
            <a:r>
              <a:rPr lang="en-US" sz="2400" dirty="0" smtClean="0"/>
              <a:t> from Buffered (4,4)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405735"/>
            <a:ext cx="8534400" cy="461665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Increases by </a:t>
            </a:r>
            <a:r>
              <a:rPr lang="en-US" sz="2400" b="1" dirty="0" smtClean="0"/>
              <a:t>7%</a:t>
            </a:r>
            <a:r>
              <a:rPr lang="en-US" sz="2400" dirty="0" smtClean="0"/>
              <a:t> over CHIPPER, </a:t>
            </a:r>
            <a:r>
              <a:rPr lang="en-US" sz="2400" b="1" dirty="0" smtClean="0"/>
              <a:t>8%</a:t>
            </a:r>
            <a:r>
              <a:rPr lang="en-US" sz="2400" dirty="0" smtClean="0"/>
              <a:t> over Buffered (4,4)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2667000"/>
            <a:ext cx="7040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+3%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213100" y="3060700"/>
            <a:ext cx="9779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828800" y="2400300"/>
            <a:ext cx="2286000" cy="635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57600" y="1905000"/>
            <a:ext cx="7459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-36%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114800" y="2400300"/>
            <a:ext cx="1588" cy="6223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823200" y="1955800"/>
            <a:ext cx="9271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67600" y="1524000"/>
            <a:ext cx="704039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+7%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388100" y="1955800"/>
            <a:ext cx="23749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9800" y="1524000"/>
            <a:ext cx="704039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+8%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8012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0" grpId="0">
        <p:bldAsOne/>
      </p:bldGraphic>
      <p:bldP spid="7" grpId="0" animBg="1"/>
      <p:bldP spid="7" grpId="1" animBg="1"/>
      <p:bldP spid="13" grpId="0" animBg="1"/>
      <p:bldP spid="13" grpId="1" animBg="1"/>
      <p:bldP spid="3" grpId="0" animBg="1"/>
      <p:bldP spid="21" grpId="0" animBg="1"/>
      <p:bldP spid="29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Bufferless</a:t>
            </a:r>
            <a:r>
              <a:rPr lang="en-US" dirty="0" smtClean="0"/>
              <a:t> deflection routing offers </a:t>
            </a:r>
            <a:r>
              <a:rPr lang="en-US" dirty="0" smtClean="0">
                <a:solidFill>
                  <a:srgbClr val="0000FF"/>
                </a:solidFill>
              </a:rPr>
              <a:t>reduced power &amp; area</a:t>
            </a:r>
          </a:p>
          <a:p>
            <a:r>
              <a:rPr lang="en-US" dirty="0" smtClean="0"/>
              <a:t>But, high deflection rate hurts </a:t>
            </a:r>
            <a:r>
              <a:rPr lang="en-US" dirty="0" smtClean="0">
                <a:solidFill>
                  <a:srgbClr val="FF0000"/>
                </a:solidFill>
              </a:rPr>
              <a:t>performance at high load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err="1" smtClean="0"/>
              <a:t>MinBD</a:t>
            </a:r>
            <a:r>
              <a:rPr lang="en-US" dirty="0" smtClean="0"/>
              <a:t> (Minimally-Buffered Deflection Router) introduces: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Side buffer </a:t>
            </a:r>
            <a:r>
              <a:rPr lang="en-US" dirty="0" smtClean="0"/>
              <a:t>to hold </a:t>
            </a:r>
            <a:r>
              <a:rPr lang="en-US" b="1" dirty="0" smtClean="0"/>
              <a:t>only</a:t>
            </a:r>
            <a:r>
              <a:rPr lang="en-US" dirty="0" smtClean="0"/>
              <a:t> flits that would have been deflected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Dual-width ejection </a:t>
            </a:r>
            <a:r>
              <a:rPr lang="en-US" dirty="0" smtClean="0"/>
              <a:t>to address ejection bottleneck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Two-level prioritization </a:t>
            </a:r>
            <a:r>
              <a:rPr lang="en-US" dirty="0" smtClean="0"/>
              <a:t>to avoid unnecessary deflections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MinBD</a:t>
            </a:r>
            <a:r>
              <a:rPr lang="en-US" dirty="0" smtClean="0"/>
              <a:t> yields </a:t>
            </a:r>
            <a:r>
              <a:rPr lang="en-US" dirty="0" smtClean="0">
                <a:solidFill>
                  <a:srgbClr val="0000FF"/>
                </a:solidFill>
              </a:rPr>
              <a:t>reduced power (31%) 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0000FF"/>
                </a:solidFill>
              </a:rPr>
              <a:t> reduced area (36%)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/>
              <a:t>relative to </a:t>
            </a:r>
            <a:r>
              <a:rPr lang="en-US" b="1" dirty="0" smtClean="0"/>
              <a:t>buffered</a:t>
            </a:r>
            <a:r>
              <a:rPr lang="en-US" dirty="0" smtClean="0"/>
              <a:t> routers</a:t>
            </a:r>
          </a:p>
          <a:p>
            <a:r>
              <a:rPr lang="en-US" dirty="0" err="1" smtClean="0"/>
              <a:t>MinBD</a:t>
            </a:r>
            <a:r>
              <a:rPr lang="en-US" dirty="0" smtClean="0"/>
              <a:t> yields </a:t>
            </a:r>
            <a:r>
              <a:rPr lang="en-US" dirty="0" smtClean="0">
                <a:solidFill>
                  <a:srgbClr val="0000FF"/>
                </a:solidFill>
              </a:rPr>
              <a:t>improved performance (8.1% at high load)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/>
              <a:t>relative to </a:t>
            </a:r>
            <a:r>
              <a:rPr lang="en-US" b="1" dirty="0" err="1" smtClean="0"/>
              <a:t>bufferless</a:t>
            </a:r>
            <a:r>
              <a:rPr lang="en-US" dirty="0" smtClean="0"/>
              <a:t> routers </a:t>
            </a:r>
            <a:r>
              <a:rPr lang="en-US" dirty="0" smtClean="0">
                <a:sym typeface="Wingdings"/>
              </a:rPr>
              <a:t> closes half of </a:t>
            </a:r>
            <a:r>
              <a:rPr lang="en-US" dirty="0" err="1" smtClean="0">
                <a:sym typeface="Wingdings"/>
              </a:rPr>
              <a:t>perf</a:t>
            </a:r>
            <a:r>
              <a:rPr lang="en-US" dirty="0" smtClean="0">
                <a:sym typeface="Wingdings"/>
              </a:rPr>
              <a:t>. gap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MinBD</a:t>
            </a:r>
            <a:r>
              <a:rPr lang="en-US" dirty="0" smtClean="0"/>
              <a:t> has the </a:t>
            </a:r>
            <a:r>
              <a:rPr lang="en-US" b="1" dirty="0" smtClean="0"/>
              <a:t>best energy efficiency </a:t>
            </a:r>
            <a:r>
              <a:rPr lang="en-US" dirty="0" smtClean="0"/>
              <a:t>of all evaluated designs with </a:t>
            </a:r>
            <a:r>
              <a:rPr lang="en-US" b="1" dirty="0" smtClean="0"/>
              <a:t>competitive performance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</a:p>
          <a:p>
            <a:endParaRPr lang="en-US" b="1" dirty="0" smtClean="0"/>
          </a:p>
          <a:p>
            <a:r>
              <a:rPr lang="en-US" b="1" dirty="0" smtClean="0"/>
              <a:t>Background</a:t>
            </a:r>
            <a:r>
              <a:rPr lang="en-US" dirty="0" smtClean="0"/>
              <a:t>: </a:t>
            </a:r>
            <a:r>
              <a:rPr lang="en-US" dirty="0" err="1" smtClean="0"/>
              <a:t>Bufferless</a:t>
            </a:r>
            <a:r>
              <a:rPr lang="en-US" dirty="0" smtClean="0"/>
              <a:t> Deflection Routing</a:t>
            </a:r>
          </a:p>
          <a:p>
            <a:endParaRPr lang="en-US" b="1" dirty="0" smtClean="0"/>
          </a:p>
          <a:p>
            <a:r>
              <a:rPr lang="en-US" b="1" dirty="0" err="1" smtClean="0"/>
              <a:t>MinBD</a:t>
            </a:r>
            <a:r>
              <a:rPr lang="en-US" dirty="0" smtClean="0"/>
              <a:t>: Reducing Deflections</a:t>
            </a:r>
          </a:p>
          <a:p>
            <a:pPr lvl="1"/>
            <a:r>
              <a:rPr lang="en-US" dirty="0" smtClean="0"/>
              <a:t>Addressing Link Contention</a:t>
            </a:r>
          </a:p>
          <a:p>
            <a:pPr lvl="1"/>
            <a:r>
              <a:rPr lang="en-US" dirty="0" smtClean="0"/>
              <a:t>Addressing the Ejection Bottleneck</a:t>
            </a:r>
          </a:p>
          <a:p>
            <a:pPr lvl="1"/>
            <a:r>
              <a:rPr lang="en-US" dirty="0" smtClean="0"/>
              <a:t>Improving Deflection Arbitration</a:t>
            </a:r>
          </a:p>
          <a:p>
            <a:endParaRPr lang="en-US" b="1" dirty="0" smtClean="0"/>
          </a:p>
          <a:p>
            <a:r>
              <a:rPr lang="en-US" b="1" dirty="0" smtClean="0"/>
              <a:t>Results</a:t>
            </a:r>
          </a:p>
          <a:p>
            <a:r>
              <a:rPr lang="en-US" b="1" dirty="0" smtClean="0"/>
              <a:t>Conclusions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2190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33427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9200"/>
            <a:ext cx="8382000" cy="20574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3800" dirty="0" err="1" smtClean="0"/>
              <a:t>MinBD</a:t>
            </a:r>
            <a:r>
              <a:rPr lang="en-US" sz="3800" dirty="0" smtClean="0"/>
              <a:t>: Minimally-Buffered Deflection Routing for Energy-Efficient Interconnect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429000"/>
            <a:ext cx="8215370" cy="171451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Chris </a:t>
            </a:r>
            <a:r>
              <a:rPr lang="en-US" sz="1800" b="1" dirty="0" err="1" smtClean="0"/>
              <a:t>Fallin</a:t>
            </a:r>
            <a:r>
              <a:rPr lang="en-US" sz="1800" dirty="0" smtClean="0"/>
              <a:t>, Greg </a:t>
            </a:r>
            <a:r>
              <a:rPr lang="en-US" sz="1800" dirty="0" err="1" smtClean="0"/>
              <a:t>Nazario</a:t>
            </a:r>
            <a:r>
              <a:rPr lang="en-US" sz="1800" dirty="0" smtClean="0"/>
              <a:t>, </a:t>
            </a:r>
            <a:r>
              <a:rPr lang="en-US" sz="1800" dirty="0" err="1" smtClean="0"/>
              <a:t>Xiangyao</a:t>
            </a:r>
            <a:r>
              <a:rPr lang="en-US" sz="1800" dirty="0" smtClean="0"/>
              <a:t> Yu*,</a:t>
            </a:r>
            <a:br>
              <a:rPr lang="en-US" sz="1800" dirty="0" smtClean="0"/>
            </a:br>
            <a:r>
              <a:rPr lang="en-US" sz="1800" dirty="0" smtClean="0"/>
              <a:t>Kevin Chang, </a:t>
            </a:r>
            <a:r>
              <a:rPr lang="en-US" sz="1800" dirty="0" err="1" smtClean="0"/>
              <a:t>Rachata</a:t>
            </a:r>
            <a:r>
              <a:rPr lang="en-US" sz="1800" dirty="0" smtClean="0"/>
              <a:t> </a:t>
            </a:r>
            <a:r>
              <a:rPr lang="en-US" sz="1800" dirty="0" err="1" smtClean="0"/>
              <a:t>Ausavarungnirun</a:t>
            </a:r>
            <a:r>
              <a:rPr lang="en-US" sz="1800" dirty="0" smtClean="0"/>
              <a:t>, </a:t>
            </a:r>
            <a:r>
              <a:rPr lang="en-US" sz="1800" dirty="0" err="1" smtClean="0"/>
              <a:t>Onur</a:t>
            </a:r>
            <a:r>
              <a:rPr lang="en-US" sz="1800" dirty="0" smtClean="0"/>
              <a:t> </a:t>
            </a:r>
            <a:r>
              <a:rPr lang="en-US" sz="1800" dirty="0" err="1" smtClean="0"/>
              <a:t>Mutlu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Carnegie Mellon University</a:t>
            </a:r>
          </a:p>
          <a:p>
            <a:r>
              <a:rPr lang="en-US" sz="1800" dirty="0" smtClean="0"/>
              <a:t>*CMU and </a:t>
            </a:r>
            <a:r>
              <a:rPr lang="en-US" sz="1800" dirty="0" err="1" smtClean="0"/>
              <a:t>Tsinghua</a:t>
            </a:r>
            <a:r>
              <a:rPr lang="en-US" sz="1800" dirty="0" smtClean="0"/>
              <a:t> University</a:t>
            </a:r>
          </a:p>
        </p:txBody>
      </p:sp>
      <p:pic>
        <p:nvPicPr>
          <p:cNvPr id="5" name="Picture 4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5682268"/>
            <a:ext cx="2501587" cy="723810"/>
          </a:xfrm>
          <a:prstGeom prst="rect">
            <a:avLst/>
          </a:prstGeom>
        </p:spPr>
      </p:pic>
      <p:pic>
        <p:nvPicPr>
          <p:cNvPr id="7" name="Picture 6" descr="CMU_logo_horiz_r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5817406"/>
            <a:ext cx="5638800" cy="50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47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Correctness: Golden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Golden Packet is always prioritized long enough to be delivered (hop latency * (max # hops + serialization delay)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“Epoch length”: e.g. 4x4: 3 * (7 + 7) = 42</a:t>
            </a:r>
            <a:r>
              <a:rPr lang="en-US" dirty="0" smtClean="0">
                <a:sym typeface="Wingdings"/>
              </a:rPr>
              <a:t> cycles (pick 64 </a:t>
            </a:r>
            <a:r>
              <a:rPr lang="en-US" dirty="0" err="1" smtClean="0">
                <a:sym typeface="Wingdings"/>
              </a:rPr>
              <a:t>cyc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  <a:p>
            <a:r>
              <a:rPr lang="en-US" dirty="0"/>
              <a:t>Golden Packet </a:t>
            </a:r>
            <a:r>
              <a:rPr lang="en-US" dirty="0" smtClean="0"/>
              <a:t>rotates </a:t>
            </a:r>
            <a:r>
              <a:rPr lang="en-US" dirty="0"/>
              <a:t>statically through all </a:t>
            </a:r>
            <a:r>
              <a:rPr lang="en-US" dirty="0" smtClean="0"/>
              <a:t>packet IDs</a:t>
            </a:r>
          </a:p>
          <a:p>
            <a:pPr lvl="1"/>
            <a:r>
              <a:rPr lang="en-US" dirty="0" smtClean="0"/>
              <a:t>E.g. 4x4: 16 senders, 16 transactions/sender </a:t>
            </a:r>
            <a:r>
              <a:rPr lang="en-US" dirty="0" smtClean="0">
                <a:sym typeface="Wingdings"/>
              </a:rPr>
              <a:t> 256 choices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Max latency is GP epoch * # packet IDs</a:t>
            </a:r>
          </a:p>
          <a:p>
            <a:pPr lvl="1"/>
            <a:r>
              <a:rPr lang="en-US" dirty="0" smtClean="0">
                <a:sym typeface="Wingdings"/>
              </a:rPr>
              <a:t>E.g., 64*256 = 16K cycles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Flits in Golden Packet are arbitrated by sequence # (total order)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89938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Correctness: Retransmit-Once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reassembly buffer size may lead to buffer exhaustion</a:t>
            </a:r>
          </a:p>
          <a:p>
            <a:r>
              <a:rPr lang="en-US" dirty="0" smtClean="0"/>
              <a:t>What if a flit arrives from a new packet and no buffer is free?</a:t>
            </a:r>
          </a:p>
          <a:p>
            <a:r>
              <a:rPr lang="en-US" dirty="0" smtClean="0"/>
              <a:t>Answer 1: Refuse ejection and deflect </a:t>
            </a:r>
            <a:r>
              <a:rPr lang="en-US" dirty="0" smtClean="0">
                <a:sym typeface="Wingdings"/>
              </a:rPr>
              <a:t> deadlock!</a:t>
            </a:r>
          </a:p>
          <a:p>
            <a:r>
              <a:rPr lang="en-US" dirty="0" smtClean="0">
                <a:sym typeface="Wingdings"/>
              </a:rPr>
              <a:t>Answer 2: Use large buffers  impractical</a:t>
            </a:r>
          </a:p>
          <a:p>
            <a:r>
              <a:rPr lang="en-US" b="1" dirty="0" smtClean="0">
                <a:sym typeface="Wingdings"/>
              </a:rPr>
              <a:t>Retransmit-Once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(past work): operate opportunistically &amp; assume available buffers</a:t>
            </a:r>
          </a:p>
          <a:p>
            <a:pPr lvl="1"/>
            <a:r>
              <a:rPr lang="en-US" dirty="0" smtClean="0">
                <a:sym typeface="Wingdings"/>
              </a:rPr>
              <a:t>If no buffer space, drop packet (once) and note its ID</a:t>
            </a:r>
          </a:p>
          <a:p>
            <a:pPr lvl="1"/>
            <a:r>
              <a:rPr lang="en-US" dirty="0" smtClean="0">
                <a:sym typeface="Wingdings"/>
              </a:rPr>
              <a:t>Later, reserve buffer space and retransmit (once)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End-to-end flow control provides correct endpoint operation without in-network backpressure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89177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Correctness: Side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Golden Packet ensures delivery </a:t>
            </a:r>
            <a:r>
              <a:rPr lang="en-US" i="1" dirty="0" smtClean="0"/>
              <a:t>as long as flits keep moving</a:t>
            </a:r>
            <a:endParaRPr lang="en-US" dirty="0"/>
          </a:p>
          <a:p>
            <a:r>
              <a:rPr lang="en-US" dirty="0" smtClean="0"/>
              <a:t>What if flits get “stuck” in a side buffer?</a:t>
            </a:r>
          </a:p>
          <a:p>
            <a:endParaRPr lang="en-US" dirty="0"/>
          </a:p>
          <a:p>
            <a:r>
              <a:rPr lang="en-US" dirty="0" smtClean="0"/>
              <a:t>Answer: </a:t>
            </a:r>
            <a:r>
              <a:rPr lang="en-US" b="1" dirty="0" smtClean="0"/>
              <a:t>buffer redirection</a:t>
            </a:r>
            <a:endParaRPr lang="en-US" dirty="0" smtClean="0"/>
          </a:p>
          <a:p>
            <a:pPr lvl="1"/>
            <a:r>
              <a:rPr lang="en-US" dirty="0" smtClean="0"/>
              <a:t>If buffered flit cannot re-inject after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threshold</a:t>
            </a:r>
            <a:r>
              <a:rPr lang="en-US" baseline="-25000" dirty="0" smtClean="0"/>
              <a:t> </a:t>
            </a:r>
            <a:r>
              <a:rPr lang="en-US" dirty="0" smtClean="0"/>
              <a:t>cycles, then:</a:t>
            </a:r>
          </a:p>
          <a:p>
            <a:pPr marL="344487" lvl="1" indent="0"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1. Force one input flit per cycle into buffer (random choice)</a:t>
            </a:r>
            <a:endParaRPr lang="en-US" baseline="-25000" dirty="0" smtClean="0"/>
          </a:p>
          <a:p>
            <a:pPr marL="344487" lvl="1" indent="0"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2. Re-inject buffered flit into resulting empty slot in network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 smtClean="0"/>
              <a:t>If a flit is golden, it will </a:t>
            </a:r>
            <a:r>
              <a:rPr lang="en-US" b="1" dirty="0" smtClean="0"/>
              <a:t>never enter a side buffer</a:t>
            </a:r>
          </a:p>
          <a:p>
            <a:r>
              <a:rPr lang="en-US" dirty="0" smtClean="0"/>
              <a:t>If a flit </a:t>
            </a:r>
            <a:r>
              <a:rPr lang="en-US" i="1" dirty="0" smtClean="0"/>
              <a:t>becomes</a:t>
            </a:r>
            <a:r>
              <a:rPr lang="en-US" dirty="0" smtClean="0"/>
              <a:t> golden while buffered, redirection will rescue it after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threshold</a:t>
            </a:r>
            <a:r>
              <a:rPr lang="en-US" baseline="-25000" dirty="0" smtClean="0"/>
              <a:t> </a:t>
            </a:r>
            <a:r>
              <a:rPr lang="en-US" dirty="0" smtClean="0"/>
              <a:t>* </a:t>
            </a:r>
            <a:r>
              <a:rPr lang="en-US" dirty="0" err="1" smtClean="0"/>
              <a:t>BufferSize</a:t>
            </a:r>
            <a:r>
              <a:rPr lang="en-US" dirty="0"/>
              <a:t> </a:t>
            </a:r>
            <a:r>
              <a:rPr lang="en-US" dirty="0" smtClean="0"/>
              <a:t>(e.g.: 2 * 4 = 8 </a:t>
            </a:r>
            <a:r>
              <a:rPr lang="en-US" dirty="0" err="1" smtClean="0"/>
              <a:t>cyc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Extend Golden epoch to account for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75536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Side Buffer Alone Lose </a:t>
            </a:r>
            <a:r>
              <a:rPr lang="en-US" dirty="0" err="1" smtClean="0"/>
              <a:t>Perf</a:t>
            </a:r>
            <a:r>
              <a:rPr lang="en-US" dirty="0" smtClean="0"/>
              <a:t>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side buffer reduces deflection rate</a:t>
            </a:r>
          </a:p>
          <a:p>
            <a:pPr lvl="1"/>
            <a:r>
              <a:rPr lang="en-US" dirty="0" smtClean="0">
                <a:sym typeface="Wingdings"/>
              </a:rPr>
              <a:t>Raw network throughput increases</a:t>
            </a:r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But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ejection is still the system bottleneck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Ejection rate remains nearly constant</a:t>
            </a:r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Side buffers are utilized 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more traffic in flight</a:t>
            </a:r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Hence,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latency increases</a:t>
            </a:r>
            <a:r>
              <a:rPr lang="en-US" dirty="0" smtClean="0">
                <a:sym typeface="Wingdings"/>
              </a:rPr>
              <a:t> (Little’s Law): ~10%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65939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Power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47</a:t>
            </a:fld>
            <a:endParaRPr lang="en-US" alt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0" y="914400"/>
          <a:ext cx="9144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579120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 – 0.15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579120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0.15 – 0.30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20338" y="579120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0.30 – 0.40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68138" y="579120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0.40 – 0.50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580286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0.50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78748" y="5791200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2641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MinBD</a:t>
            </a:r>
            <a:r>
              <a:rPr lang="en-US" dirty="0" smtClean="0"/>
              <a:t> vs. AFC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AFC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Combines </a:t>
            </a:r>
            <a:r>
              <a:rPr lang="en-US" b="1" dirty="0" smtClean="0"/>
              <a:t>input buffers </a:t>
            </a:r>
            <a:r>
              <a:rPr lang="en-US" dirty="0" smtClean="0"/>
              <a:t>and </a:t>
            </a:r>
            <a:r>
              <a:rPr lang="en-US" b="1" dirty="0" smtClean="0"/>
              <a:t>deflection routing</a:t>
            </a:r>
            <a:endParaRPr lang="en-US" dirty="0" smtClean="0"/>
          </a:p>
          <a:p>
            <a:pPr lvl="1"/>
            <a:r>
              <a:rPr lang="en-US" dirty="0" smtClean="0"/>
              <a:t>In a given cycle, all link contention is handled by </a:t>
            </a:r>
            <a:r>
              <a:rPr lang="en-US" b="1" dirty="0" smtClean="0"/>
              <a:t>buffers</a:t>
            </a:r>
            <a:r>
              <a:rPr lang="en-US" dirty="0" smtClean="0"/>
              <a:t> or by </a:t>
            </a:r>
            <a:r>
              <a:rPr lang="en-US" b="1" dirty="0" smtClean="0"/>
              <a:t>deflection</a:t>
            </a:r>
            <a:r>
              <a:rPr lang="en-US" dirty="0" smtClean="0"/>
              <a:t> (global router mode)</a:t>
            </a:r>
          </a:p>
          <a:p>
            <a:pPr lvl="1"/>
            <a:r>
              <a:rPr lang="en-US" dirty="0" smtClean="0"/>
              <a:t>Mode-switch is heavyweight (drain input buffers) and takes multiple cycles</a:t>
            </a:r>
          </a:p>
          <a:p>
            <a:pPr lvl="1"/>
            <a:r>
              <a:rPr lang="en-US" dirty="0" smtClean="0"/>
              <a:t>Router has area footprint of buffered + </a:t>
            </a:r>
            <a:r>
              <a:rPr lang="en-US" dirty="0" err="1" smtClean="0"/>
              <a:t>bufferless</a:t>
            </a:r>
            <a:r>
              <a:rPr lang="en-US" dirty="0" smtClean="0"/>
              <a:t>, but could save power with power-gating (assumed in </a:t>
            </a:r>
            <a:r>
              <a:rPr lang="en-US" dirty="0" err="1" smtClean="0"/>
              <a:t>Jafri</a:t>
            </a:r>
            <a:r>
              <a:rPr lang="en-US" dirty="0" smtClean="0"/>
              <a:t> et al.)</a:t>
            </a:r>
          </a:p>
          <a:p>
            <a:pPr lvl="1"/>
            <a:r>
              <a:rPr lang="en-US" dirty="0" smtClean="0"/>
              <a:t>Better performance at highest loads (equal to buffered)</a:t>
            </a:r>
          </a:p>
          <a:p>
            <a:r>
              <a:rPr lang="en-US" b="1" dirty="0" err="1" smtClean="0"/>
              <a:t>MinBD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Combines </a:t>
            </a:r>
            <a:r>
              <a:rPr lang="en-US" b="1" dirty="0" smtClean="0"/>
              <a:t>deflection routing</a:t>
            </a:r>
            <a:r>
              <a:rPr lang="en-US" dirty="0" smtClean="0"/>
              <a:t> with a </a:t>
            </a:r>
            <a:r>
              <a:rPr lang="en-US" b="1" dirty="0" smtClean="0"/>
              <a:t>side buffer</a:t>
            </a:r>
            <a:endParaRPr lang="en-US" dirty="0" smtClean="0"/>
          </a:p>
          <a:p>
            <a:pPr lvl="1"/>
            <a:r>
              <a:rPr lang="en-US" dirty="0" smtClean="0"/>
              <a:t>In a given cycle, some flits are buffered, some are deflected</a:t>
            </a:r>
          </a:p>
          <a:p>
            <a:pPr lvl="1"/>
            <a:r>
              <a:rPr lang="en-US" dirty="0" smtClean="0"/>
              <a:t>Smaller router and no mode switching</a:t>
            </a:r>
          </a:p>
          <a:p>
            <a:pPr lvl="1"/>
            <a:r>
              <a:rPr lang="en-US" dirty="0" smtClean="0"/>
              <a:t>But, loses some performance at highest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94562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Baran</a:t>
            </a:r>
            <a:r>
              <a:rPr lang="en-US" dirty="0" smtClean="0"/>
              <a:t>, 1964</a:t>
            </a:r>
          </a:p>
          <a:p>
            <a:pPr lvl="1"/>
            <a:r>
              <a:rPr lang="en-US" dirty="0" smtClean="0"/>
              <a:t>Original “hot potato” (deflection) routing</a:t>
            </a:r>
          </a:p>
          <a:p>
            <a:r>
              <a:rPr lang="en-US" b="1" dirty="0" smtClean="0"/>
              <a:t>BLESS </a:t>
            </a:r>
            <a:r>
              <a:rPr lang="en-US" dirty="0" smtClean="0"/>
              <a:t>(</a:t>
            </a:r>
            <a:r>
              <a:rPr lang="en-US" dirty="0" err="1" smtClean="0"/>
              <a:t>Moscibroda</a:t>
            </a:r>
            <a:r>
              <a:rPr lang="en-US" dirty="0" smtClean="0"/>
              <a:t> and </a:t>
            </a:r>
            <a:r>
              <a:rPr lang="en-US" dirty="0" err="1" smtClean="0"/>
              <a:t>Mutlu</a:t>
            </a:r>
            <a:r>
              <a:rPr lang="en-US" dirty="0" smtClean="0"/>
              <a:t>, ISCA 2009)</a:t>
            </a:r>
            <a:endParaRPr lang="en-US" b="1" dirty="0" smtClean="0"/>
          </a:p>
          <a:p>
            <a:pPr lvl="1"/>
            <a:r>
              <a:rPr lang="en-US" dirty="0" smtClean="0"/>
              <a:t>Earlier </a:t>
            </a:r>
            <a:r>
              <a:rPr lang="en-US" dirty="0" err="1" smtClean="0"/>
              <a:t>bufferless</a:t>
            </a:r>
            <a:r>
              <a:rPr lang="en-US" dirty="0" smtClean="0"/>
              <a:t> deflection router</a:t>
            </a:r>
          </a:p>
          <a:p>
            <a:pPr lvl="1"/>
            <a:r>
              <a:rPr lang="en-US" dirty="0" smtClean="0"/>
              <a:t>Age-based arbitration </a:t>
            </a:r>
            <a:r>
              <a:rPr lang="en-US" dirty="0" smtClean="0">
                <a:sym typeface="Wingdings"/>
              </a:rPr>
              <a:t> slow (did not consider critical path)</a:t>
            </a:r>
          </a:p>
          <a:p>
            <a:r>
              <a:rPr lang="en-US" b="1" dirty="0" smtClean="0"/>
              <a:t>CHIPPER</a:t>
            </a:r>
            <a:r>
              <a:rPr lang="en-US" dirty="0" smtClean="0"/>
              <a:t> (Fallin et al., HPCA 2011)</a:t>
            </a:r>
            <a:endParaRPr lang="en-US" b="1" dirty="0" smtClean="0"/>
          </a:p>
          <a:p>
            <a:pPr lvl="1"/>
            <a:r>
              <a:rPr lang="en-US" dirty="0" smtClean="0"/>
              <a:t>Assumed baseline for this work</a:t>
            </a:r>
          </a:p>
          <a:p>
            <a:r>
              <a:rPr lang="en-US" b="1" dirty="0" smtClean="0"/>
              <a:t>AFC</a:t>
            </a:r>
            <a:r>
              <a:rPr lang="en-US" dirty="0" smtClean="0"/>
              <a:t> (</a:t>
            </a:r>
            <a:r>
              <a:rPr lang="en-US" dirty="0" err="1" smtClean="0"/>
              <a:t>Jafri</a:t>
            </a:r>
            <a:r>
              <a:rPr lang="en-US" dirty="0" smtClean="0"/>
              <a:t> et al., MICRO 2010)</a:t>
            </a:r>
            <a:endParaRPr lang="en-US" b="1" dirty="0" smtClean="0"/>
          </a:p>
          <a:p>
            <a:pPr lvl="1"/>
            <a:r>
              <a:rPr lang="en-US" dirty="0" smtClean="0"/>
              <a:t>Coarse-grained </a:t>
            </a:r>
            <a:r>
              <a:rPr lang="en-US" dirty="0" err="1" smtClean="0"/>
              <a:t>bufferless</a:t>
            </a:r>
            <a:r>
              <a:rPr lang="en-US" dirty="0" smtClean="0"/>
              <a:t>-buffered hybrid</a:t>
            </a:r>
          </a:p>
          <a:p>
            <a:r>
              <a:rPr lang="en-US" b="1" dirty="0" smtClean="0"/>
              <a:t>SCARAB</a:t>
            </a:r>
            <a:r>
              <a:rPr lang="en-US" dirty="0" smtClean="0"/>
              <a:t> (</a:t>
            </a:r>
            <a:r>
              <a:rPr lang="en-US" dirty="0" err="1" smtClean="0"/>
              <a:t>Hayenga</a:t>
            </a:r>
            <a:r>
              <a:rPr lang="en-US" dirty="0" smtClean="0"/>
              <a:t> et al., MICRO 2009)</a:t>
            </a:r>
            <a:r>
              <a:rPr lang="en-US" b="1" dirty="0" smtClean="0"/>
              <a:t>, BPS </a:t>
            </a:r>
            <a:r>
              <a:rPr lang="en-US" dirty="0" smtClean="0"/>
              <a:t>(Gomez+08)</a:t>
            </a:r>
          </a:p>
          <a:p>
            <a:pPr lvl="1"/>
            <a:r>
              <a:rPr lang="en-US" dirty="0" smtClean="0"/>
              <a:t>Drop-based deflection networks</a:t>
            </a:r>
          </a:p>
          <a:p>
            <a:pPr lvl="1"/>
            <a:r>
              <a:rPr lang="en-US" dirty="0" smtClean="0"/>
              <a:t>SCARAB: dedicated circuit-switched NACK network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44834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9D9D9"/>
                </a:solidFill>
              </a:rPr>
              <a:t>Motivation</a:t>
            </a:r>
          </a:p>
          <a:p>
            <a:endParaRPr lang="en-US" b="1" dirty="0" smtClean="0"/>
          </a:p>
          <a:p>
            <a:r>
              <a:rPr lang="en-US" b="1" dirty="0" smtClean="0"/>
              <a:t>Background</a:t>
            </a:r>
            <a:r>
              <a:rPr lang="en-US" dirty="0" smtClean="0"/>
              <a:t>: </a:t>
            </a:r>
            <a:r>
              <a:rPr lang="en-US" dirty="0" err="1" smtClean="0"/>
              <a:t>Bufferless</a:t>
            </a:r>
            <a:r>
              <a:rPr lang="en-US" dirty="0" smtClean="0"/>
              <a:t> Deflection Routing</a:t>
            </a:r>
          </a:p>
          <a:p>
            <a:endParaRPr lang="en-US" b="1" dirty="0" smtClean="0"/>
          </a:p>
          <a:p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MinBD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Reducing Deflections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Addressing Link Contention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Addressing the Ejection Bottleneck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Improving Deflection Arbitration</a:t>
            </a:r>
          </a:p>
          <a:p>
            <a:endParaRPr lang="en-US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Results</a:t>
            </a: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62550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621695" y="579120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078895" y="3621695"/>
            <a:ext cx="340705" cy="340705"/>
          </a:xfrm>
          <a:prstGeom prst="rect">
            <a:avLst/>
          </a:prstGeom>
          <a:solidFill>
            <a:srgbClr val="000000">
              <a:alpha val="32157"/>
            </a:srgb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Bufferless</a:t>
            </a:r>
            <a:r>
              <a:rPr lang="en-US" dirty="0" smtClean="0"/>
              <a:t> Deflection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763000" cy="920080"/>
          </a:xfrm>
        </p:spPr>
        <p:txBody>
          <a:bodyPr/>
          <a:lstStyle/>
          <a:p>
            <a:r>
              <a:rPr lang="en-US" b="1" dirty="0" smtClean="0">
                <a:sym typeface="Wingdings" pitchFamily="2" charset="2"/>
              </a:rPr>
              <a:t>Key idea</a:t>
            </a:r>
            <a:r>
              <a:rPr lang="en-US" dirty="0" smtClean="0">
                <a:sym typeface="Wingdings" pitchFamily="2" charset="2"/>
              </a:rPr>
              <a:t>: Packets are never buffered in the network. When two packets contend for the same link, one is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deflected.</a:t>
            </a:r>
            <a:r>
              <a:rPr lang="en-US" baseline="30000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endParaRPr lang="en-US" b="1" baseline="30000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828800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78895" y="1828800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31495" y="1828800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3621695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78895" y="3621695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31495" y="3621695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5410200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78895" y="5410200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31495" y="5410200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8" idx="2"/>
            <a:endCxn id="11" idx="0"/>
          </p:cNvCxnSpPr>
          <p:nvPr/>
        </p:nvCxnSpPr>
        <p:spPr>
          <a:xfrm rot="5400000">
            <a:off x="1732453" y="4686300"/>
            <a:ext cx="144780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12" idx="0"/>
          </p:cNvCxnSpPr>
          <p:nvPr/>
        </p:nvCxnSpPr>
        <p:spPr>
          <a:xfrm rot="5400000">
            <a:off x="3525348" y="4686300"/>
            <a:ext cx="144780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13" idx="0"/>
          </p:cNvCxnSpPr>
          <p:nvPr/>
        </p:nvCxnSpPr>
        <p:spPr>
          <a:xfrm rot="5400000">
            <a:off x="5277948" y="4686300"/>
            <a:ext cx="144780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0" idx="0"/>
          </p:cNvCxnSpPr>
          <p:nvPr/>
        </p:nvCxnSpPr>
        <p:spPr>
          <a:xfrm rot="5400000">
            <a:off x="5275753" y="2895600"/>
            <a:ext cx="145219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9" idx="0"/>
          </p:cNvCxnSpPr>
          <p:nvPr/>
        </p:nvCxnSpPr>
        <p:spPr>
          <a:xfrm rot="5400000">
            <a:off x="3523153" y="2895600"/>
            <a:ext cx="145219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2"/>
            <a:endCxn id="8" idx="0"/>
          </p:cNvCxnSpPr>
          <p:nvPr/>
        </p:nvCxnSpPr>
        <p:spPr>
          <a:xfrm rot="5400000">
            <a:off x="1730258" y="2895600"/>
            <a:ext cx="145219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1"/>
            <a:endCxn id="5" idx="3"/>
          </p:cNvCxnSpPr>
          <p:nvPr/>
        </p:nvCxnSpPr>
        <p:spPr>
          <a:xfrm rot="10800000">
            <a:off x="2626705" y="1999153"/>
            <a:ext cx="145219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1"/>
            <a:endCxn id="6" idx="3"/>
          </p:cNvCxnSpPr>
          <p:nvPr/>
        </p:nvCxnSpPr>
        <p:spPr>
          <a:xfrm rot="10800000">
            <a:off x="4419601" y="1999153"/>
            <a:ext cx="1411895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8" idx="3"/>
          </p:cNvCxnSpPr>
          <p:nvPr/>
        </p:nvCxnSpPr>
        <p:spPr>
          <a:xfrm rot="10800000">
            <a:off x="2626705" y="3792048"/>
            <a:ext cx="145219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1"/>
            <a:endCxn id="9" idx="3"/>
          </p:cNvCxnSpPr>
          <p:nvPr/>
        </p:nvCxnSpPr>
        <p:spPr>
          <a:xfrm rot="10800000">
            <a:off x="4419601" y="3792048"/>
            <a:ext cx="1411895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1"/>
            <a:endCxn id="11" idx="3"/>
          </p:cNvCxnSpPr>
          <p:nvPr/>
        </p:nvCxnSpPr>
        <p:spPr>
          <a:xfrm rot="10800000">
            <a:off x="2626705" y="5580553"/>
            <a:ext cx="145219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1"/>
            <a:endCxn id="12" idx="3"/>
          </p:cNvCxnSpPr>
          <p:nvPr/>
        </p:nvCxnSpPr>
        <p:spPr>
          <a:xfrm rot="10800000">
            <a:off x="4419601" y="5580553"/>
            <a:ext cx="1411895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2743200" y="3562344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16200000">
            <a:off x="4181476" y="2095497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16200000">
            <a:off x="4181476" y="3248020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3810000" y="3562344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rot="16200000">
            <a:off x="4181476" y="3924296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4495800" y="3562347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5562600" y="3581397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 rot="5400000">
            <a:off x="5934076" y="3924296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 rot="5400000">
            <a:off x="5934073" y="5067296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4724400" y="5372097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610225" y="5381622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 rot="16200000">
            <a:off x="4181476" y="4762497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/>
          <p:cNvSpPr/>
          <p:nvPr/>
        </p:nvSpPr>
        <p:spPr>
          <a:xfrm flipH="1" flipV="1">
            <a:off x="4191000" y="3305172"/>
            <a:ext cx="533400" cy="533400"/>
          </a:xfrm>
          <a:prstGeom prst="arc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/>
          <p:cNvSpPr/>
          <p:nvPr/>
        </p:nvSpPr>
        <p:spPr>
          <a:xfrm>
            <a:off x="3733800" y="3762372"/>
            <a:ext cx="533400" cy="533400"/>
          </a:xfrm>
          <a:prstGeom prst="arc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26495" y="5257800"/>
            <a:ext cx="609600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15"/>
          <p:cNvSpPr txBox="1"/>
          <p:nvPr/>
        </p:nvSpPr>
        <p:spPr>
          <a:xfrm>
            <a:off x="76200" y="6324600"/>
            <a:ext cx="8464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aseline="30000" dirty="0" smtClean="0"/>
              <a:t>1</a:t>
            </a:r>
            <a:r>
              <a:rPr lang="en-US" sz="1400" dirty="0" smtClean="0"/>
              <a:t>Baran, “On Distributed Communication Networks.” RAND Tech. Report., 1962 / IEEE </a:t>
            </a:r>
            <a:r>
              <a:rPr lang="en-US" sz="1400" dirty="0" err="1" smtClean="0"/>
              <a:t>Trans.Comm</a:t>
            </a:r>
            <a:r>
              <a:rPr lang="en-US" sz="1400" dirty="0" smtClean="0"/>
              <a:t>., 1964.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6" grpId="0" animBg="1"/>
      <p:bldP spid="6" grpId="0" animBg="1"/>
      <p:bldP spid="7" grpId="0" animBg="1"/>
      <p:bldP spid="8" grpId="0" animBg="1"/>
      <p:bldP spid="9" grpId="0" animBg="1"/>
      <p:bldP spid="9" grpId="1" animBg="1"/>
      <p:bldP spid="9" grpId="2" animBg="1"/>
      <p:bldP spid="10" grpId="0" animBg="1"/>
      <p:bldP spid="11" grpId="0" animBg="1"/>
      <p:bldP spid="12" grpId="0" animBg="1"/>
      <p:bldP spid="13" grpId="0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0" grpId="0" animBg="1"/>
      <p:bldP spid="70" grpId="1" animBg="1"/>
      <p:bldP spid="69" grpId="0" animBg="1"/>
      <p:bldP spid="69" grpId="1" animBg="1"/>
      <p:bldP spid="73" grpId="0" animBg="1"/>
      <p:bldP spid="7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Bufferless</a:t>
            </a:r>
            <a:r>
              <a:rPr lang="en-US" dirty="0" smtClean="0"/>
              <a:t> Deflection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1305834"/>
          </a:xfrm>
        </p:spPr>
        <p:txBody>
          <a:bodyPr/>
          <a:lstStyle/>
          <a:p>
            <a:r>
              <a:rPr lang="en-US" dirty="0" smtClean="0"/>
              <a:t>Input buffers are eliminated: flits are buffered in</a:t>
            </a:r>
            <a:br>
              <a:rPr lang="en-US" dirty="0" smtClean="0"/>
            </a:br>
            <a:r>
              <a:rPr lang="en-US" b="1" dirty="0" smtClean="0"/>
              <a:t>pipeline latches</a:t>
            </a:r>
            <a:r>
              <a:rPr lang="en-US" dirty="0" smtClean="0"/>
              <a:t> and on </a:t>
            </a:r>
            <a:r>
              <a:rPr lang="en-US" b="1" dirty="0" smtClean="0"/>
              <a:t>network 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143240" y="2643182"/>
            <a:ext cx="3094879" cy="3571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371249" y="3097773"/>
            <a:ext cx="849574" cy="2428704"/>
            <a:chOff x="1714480" y="2428868"/>
            <a:chExt cx="1000132" cy="285910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714480" y="2428868"/>
              <a:ext cx="100013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14480" y="3143248"/>
              <a:ext cx="100013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714480" y="3857628"/>
              <a:ext cx="100013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714480" y="4572008"/>
              <a:ext cx="100013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714480" y="5286388"/>
              <a:ext cx="100013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24304" y="3081334"/>
            <a:ext cx="626810" cy="2428704"/>
            <a:chOff x="3571868" y="2428868"/>
            <a:chExt cx="714380" cy="285910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571868" y="2428868"/>
              <a:ext cx="71438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571868" y="3143248"/>
              <a:ext cx="71438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71868" y="3857628"/>
              <a:ext cx="71438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71868" y="4572008"/>
              <a:ext cx="71438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71868" y="5286388"/>
              <a:ext cx="71438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55869" y="2855038"/>
            <a:ext cx="1152994" cy="2912826"/>
            <a:chOff x="4286248" y="2143116"/>
            <a:chExt cx="1357322" cy="3429024"/>
          </a:xfrm>
        </p:grpSpPr>
        <p:sp>
          <p:nvSpPr>
            <p:cNvPr id="19" name="Rectangle 18"/>
            <p:cNvSpPr/>
            <p:nvPr/>
          </p:nvSpPr>
          <p:spPr>
            <a:xfrm>
              <a:off x="4286248" y="2143116"/>
              <a:ext cx="1357322" cy="34290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72"/>
            <p:cNvGrpSpPr/>
            <p:nvPr/>
          </p:nvGrpSpPr>
          <p:grpSpPr>
            <a:xfrm>
              <a:off x="4357686" y="2357430"/>
              <a:ext cx="1143008" cy="3073422"/>
              <a:chOff x="4357686" y="2357430"/>
              <a:chExt cx="1143008" cy="3073422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4357686" y="2357430"/>
                <a:ext cx="285752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3428992" y="3571876"/>
                <a:ext cx="3071834" cy="64294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286380" y="5429264"/>
                <a:ext cx="214314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73"/>
            <p:cNvGrpSpPr/>
            <p:nvPr/>
          </p:nvGrpSpPr>
          <p:grpSpPr>
            <a:xfrm flipH="1">
              <a:off x="4429124" y="2357430"/>
              <a:ext cx="1143008" cy="3073422"/>
              <a:chOff x="4357686" y="2357430"/>
              <a:chExt cx="1143008" cy="3073422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4357686" y="2357430"/>
                <a:ext cx="285752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6200000" flipH="1">
                <a:off x="3428992" y="3571876"/>
                <a:ext cx="3071834" cy="64294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286380" y="5429264"/>
                <a:ext cx="214314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5708863" y="3097773"/>
            <a:ext cx="849574" cy="2428704"/>
            <a:chOff x="5643570" y="2428868"/>
            <a:chExt cx="1000132" cy="285910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5643570" y="2428868"/>
              <a:ext cx="100013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643570" y="3143248"/>
              <a:ext cx="100013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643570" y="3857628"/>
              <a:ext cx="100013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643570" y="4572008"/>
              <a:ext cx="100013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643570" y="5286388"/>
              <a:ext cx="100013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71472" y="2915722"/>
            <a:ext cx="942521" cy="2796687"/>
            <a:chOff x="604930" y="2214554"/>
            <a:chExt cx="1109550" cy="3292303"/>
          </a:xfrm>
        </p:grpSpPr>
        <p:sp>
          <p:nvSpPr>
            <p:cNvPr id="35" name="TextBox 34"/>
            <p:cNvSpPr txBox="1"/>
            <p:nvPr/>
          </p:nvSpPr>
          <p:spPr>
            <a:xfrm>
              <a:off x="604930" y="2214554"/>
              <a:ext cx="1038112" cy="434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North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4930" y="2928934"/>
              <a:ext cx="1038112" cy="434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South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9028" y="3643314"/>
              <a:ext cx="1025452" cy="434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East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9028" y="4357695"/>
              <a:ext cx="1025452" cy="434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West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2751" y="5072074"/>
              <a:ext cx="941354" cy="434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467620" y="2909884"/>
            <a:ext cx="8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North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467620" y="3516723"/>
            <a:ext cx="8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South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39058" y="4123562"/>
            <a:ext cx="87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East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39058" y="4730401"/>
            <a:ext cx="87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25231" y="5337239"/>
            <a:ext cx="79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grpSp>
        <p:nvGrpSpPr>
          <p:cNvPr id="40" name="Group 73"/>
          <p:cNvGrpSpPr/>
          <p:nvPr/>
        </p:nvGrpSpPr>
        <p:grpSpPr>
          <a:xfrm>
            <a:off x="3248012" y="3426699"/>
            <a:ext cx="719141" cy="535708"/>
            <a:chOff x="3238486" y="2740892"/>
            <a:chExt cx="719141" cy="535708"/>
          </a:xfrm>
        </p:grpSpPr>
        <p:grpSp>
          <p:nvGrpSpPr>
            <p:cNvPr id="41" name="Group 80"/>
            <p:cNvGrpSpPr/>
            <p:nvPr/>
          </p:nvGrpSpPr>
          <p:grpSpPr>
            <a:xfrm>
              <a:off x="3419466" y="2743195"/>
              <a:ext cx="353352" cy="235823"/>
              <a:chOff x="3267057" y="2759799"/>
              <a:chExt cx="353352" cy="48547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267057" y="2759799"/>
                <a:ext cx="353352" cy="48547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rot="5400000">
                <a:off x="3196297" y="3001860"/>
                <a:ext cx="485470" cy="13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81"/>
            <p:cNvGrpSpPr/>
            <p:nvPr/>
          </p:nvGrpSpPr>
          <p:grpSpPr>
            <a:xfrm>
              <a:off x="3424228" y="3017120"/>
              <a:ext cx="347208" cy="235823"/>
              <a:chOff x="3273201" y="2759799"/>
              <a:chExt cx="347208" cy="485471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3273201" y="2759799"/>
                <a:ext cx="347208" cy="48547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rot="5400000">
                <a:off x="3196297" y="3001860"/>
                <a:ext cx="485470" cy="13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rapezoid 76"/>
            <p:cNvSpPr/>
            <p:nvPr/>
          </p:nvSpPr>
          <p:spPr>
            <a:xfrm rot="5400000">
              <a:off x="3624250" y="2931393"/>
              <a:ext cx="523877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apezoid 77"/>
            <p:cNvSpPr/>
            <p:nvPr/>
          </p:nvSpPr>
          <p:spPr>
            <a:xfrm rot="16200000" flipH="1">
              <a:off x="3047985" y="2943224"/>
              <a:ext cx="523877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87"/>
          <p:cNvGrpSpPr/>
          <p:nvPr/>
        </p:nvGrpSpPr>
        <p:grpSpPr>
          <a:xfrm>
            <a:off x="3248012" y="2804156"/>
            <a:ext cx="719141" cy="535708"/>
            <a:chOff x="3238486" y="2740892"/>
            <a:chExt cx="719141" cy="535708"/>
          </a:xfrm>
        </p:grpSpPr>
        <p:grpSp>
          <p:nvGrpSpPr>
            <p:cNvPr id="44" name="Group 80"/>
            <p:cNvGrpSpPr/>
            <p:nvPr/>
          </p:nvGrpSpPr>
          <p:grpSpPr>
            <a:xfrm>
              <a:off x="3419466" y="2743195"/>
              <a:ext cx="353352" cy="235823"/>
              <a:chOff x="3267057" y="2759799"/>
              <a:chExt cx="353352" cy="485471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267057" y="2759799"/>
                <a:ext cx="353352" cy="48547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/>
              <p:cNvCxnSpPr/>
              <p:nvPr/>
            </p:nvCxnSpPr>
            <p:spPr>
              <a:xfrm rot="5400000">
                <a:off x="3196297" y="3001860"/>
                <a:ext cx="485470" cy="13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81"/>
            <p:cNvGrpSpPr/>
            <p:nvPr/>
          </p:nvGrpSpPr>
          <p:grpSpPr>
            <a:xfrm>
              <a:off x="3424228" y="3017120"/>
              <a:ext cx="347208" cy="235823"/>
              <a:chOff x="3273201" y="2759799"/>
              <a:chExt cx="347208" cy="485471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3273201" y="2759799"/>
                <a:ext cx="347208" cy="48547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 rot="5400000">
                <a:off x="3196297" y="3001860"/>
                <a:ext cx="485470" cy="13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rapezoid 90"/>
            <p:cNvSpPr/>
            <p:nvPr/>
          </p:nvSpPr>
          <p:spPr>
            <a:xfrm rot="5400000">
              <a:off x="3624250" y="2931393"/>
              <a:ext cx="523877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rapezoid 91"/>
            <p:cNvSpPr/>
            <p:nvPr/>
          </p:nvSpPr>
          <p:spPr>
            <a:xfrm rot="16200000" flipH="1">
              <a:off x="3047985" y="2943224"/>
              <a:ext cx="523877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99"/>
          <p:cNvGrpSpPr/>
          <p:nvPr/>
        </p:nvGrpSpPr>
        <p:grpSpPr>
          <a:xfrm>
            <a:off x="3245631" y="4031457"/>
            <a:ext cx="719141" cy="535708"/>
            <a:chOff x="3238486" y="2740892"/>
            <a:chExt cx="719141" cy="535708"/>
          </a:xfrm>
        </p:grpSpPr>
        <p:grpSp>
          <p:nvGrpSpPr>
            <p:cNvPr id="47" name="Group 80"/>
            <p:cNvGrpSpPr/>
            <p:nvPr/>
          </p:nvGrpSpPr>
          <p:grpSpPr>
            <a:xfrm>
              <a:off x="3419466" y="2743195"/>
              <a:ext cx="353352" cy="235823"/>
              <a:chOff x="3267057" y="2759799"/>
              <a:chExt cx="353352" cy="485471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267057" y="2759799"/>
                <a:ext cx="353352" cy="48547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 rot="5400000">
                <a:off x="3196297" y="3001860"/>
                <a:ext cx="485470" cy="13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81"/>
            <p:cNvGrpSpPr/>
            <p:nvPr/>
          </p:nvGrpSpPr>
          <p:grpSpPr>
            <a:xfrm>
              <a:off x="3424228" y="3017120"/>
              <a:ext cx="347208" cy="235823"/>
              <a:chOff x="3273201" y="2759799"/>
              <a:chExt cx="347208" cy="485471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3273201" y="2759799"/>
                <a:ext cx="347208" cy="48547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 rot="5400000">
                <a:off x="3196297" y="3001860"/>
                <a:ext cx="485470" cy="13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rapezoid 102"/>
            <p:cNvSpPr/>
            <p:nvPr/>
          </p:nvSpPr>
          <p:spPr>
            <a:xfrm rot="5400000">
              <a:off x="3624250" y="2931393"/>
              <a:ext cx="523877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rapezoid 103"/>
            <p:cNvSpPr/>
            <p:nvPr/>
          </p:nvSpPr>
          <p:spPr>
            <a:xfrm rot="16200000" flipH="1">
              <a:off x="3047985" y="2943224"/>
              <a:ext cx="523877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108"/>
          <p:cNvGrpSpPr/>
          <p:nvPr/>
        </p:nvGrpSpPr>
        <p:grpSpPr>
          <a:xfrm>
            <a:off x="3259926" y="4650589"/>
            <a:ext cx="719141" cy="535708"/>
            <a:chOff x="3238486" y="2740892"/>
            <a:chExt cx="719141" cy="535708"/>
          </a:xfrm>
        </p:grpSpPr>
        <p:grpSp>
          <p:nvGrpSpPr>
            <p:cNvPr id="50" name="Group 80"/>
            <p:cNvGrpSpPr/>
            <p:nvPr/>
          </p:nvGrpSpPr>
          <p:grpSpPr>
            <a:xfrm>
              <a:off x="3419466" y="2743195"/>
              <a:ext cx="353352" cy="235823"/>
              <a:chOff x="3267057" y="2759799"/>
              <a:chExt cx="353352" cy="48547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3267057" y="2759799"/>
                <a:ext cx="353352" cy="48547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5400000">
                <a:off x="3196297" y="3001860"/>
                <a:ext cx="485470" cy="13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81"/>
            <p:cNvGrpSpPr/>
            <p:nvPr/>
          </p:nvGrpSpPr>
          <p:grpSpPr>
            <a:xfrm>
              <a:off x="3424228" y="3017120"/>
              <a:ext cx="347208" cy="235823"/>
              <a:chOff x="3273201" y="2759799"/>
              <a:chExt cx="347208" cy="48547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3273201" y="2759799"/>
                <a:ext cx="347208" cy="48547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rot="5400000">
                <a:off x="3196297" y="3001860"/>
                <a:ext cx="485470" cy="13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rapezoid 111"/>
            <p:cNvSpPr/>
            <p:nvPr/>
          </p:nvSpPr>
          <p:spPr>
            <a:xfrm rot="5400000">
              <a:off x="3624250" y="2931393"/>
              <a:ext cx="523877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/>
            <p:cNvSpPr/>
            <p:nvPr/>
          </p:nvSpPr>
          <p:spPr>
            <a:xfrm rot="16200000" flipH="1">
              <a:off x="3047985" y="2943224"/>
              <a:ext cx="523877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117"/>
          <p:cNvGrpSpPr/>
          <p:nvPr/>
        </p:nvGrpSpPr>
        <p:grpSpPr>
          <a:xfrm>
            <a:off x="3248012" y="5250665"/>
            <a:ext cx="719141" cy="535708"/>
            <a:chOff x="3238486" y="2740892"/>
            <a:chExt cx="719141" cy="535708"/>
          </a:xfrm>
        </p:grpSpPr>
        <p:grpSp>
          <p:nvGrpSpPr>
            <p:cNvPr id="53" name="Group 80"/>
            <p:cNvGrpSpPr/>
            <p:nvPr/>
          </p:nvGrpSpPr>
          <p:grpSpPr>
            <a:xfrm>
              <a:off x="3419466" y="2743195"/>
              <a:ext cx="353352" cy="235823"/>
              <a:chOff x="3267057" y="2759799"/>
              <a:chExt cx="353352" cy="485471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3267057" y="2759799"/>
                <a:ext cx="353352" cy="48547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 rot="5400000">
                <a:off x="3196297" y="3001860"/>
                <a:ext cx="485470" cy="13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81"/>
            <p:cNvGrpSpPr/>
            <p:nvPr/>
          </p:nvGrpSpPr>
          <p:grpSpPr>
            <a:xfrm>
              <a:off x="3424228" y="3017120"/>
              <a:ext cx="347208" cy="235823"/>
              <a:chOff x="3273201" y="2759799"/>
              <a:chExt cx="347208" cy="485471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3273201" y="2759799"/>
                <a:ext cx="347208" cy="48547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 rot="5400000">
                <a:off x="3196297" y="3001860"/>
                <a:ext cx="485470" cy="13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Trapezoid 120"/>
            <p:cNvSpPr/>
            <p:nvPr/>
          </p:nvSpPr>
          <p:spPr>
            <a:xfrm rot="5400000">
              <a:off x="3624250" y="2931393"/>
              <a:ext cx="523877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rapezoid 121"/>
            <p:cNvSpPr/>
            <p:nvPr/>
          </p:nvSpPr>
          <p:spPr>
            <a:xfrm rot="16200000" flipH="1">
              <a:off x="3047985" y="2943224"/>
              <a:ext cx="523877" cy="142876"/>
            </a:xfrm>
            <a:prstGeom prst="trapezoid">
              <a:avLst>
                <a:gd name="adj" fmla="val 383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128"/>
          <p:cNvGrpSpPr/>
          <p:nvPr/>
        </p:nvGrpSpPr>
        <p:grpSpPr>
          <a:xfrm>
            <a:off x="3143240" y="3078953"/>
            <a:ext cx="841123" cy="2428704"/>
            <a:chOff x="3571868" y="2428868"/>
            <a:chExt cx="714380" cy="2859108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3571868" y="2428868"/>
              <a:ext cx="71438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3571868" y="3143248"/>
              <a:ext cx="71438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3571868" y="3857628"/>
              <a:ext cx="71438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3571868" y="4572008"/>
              <a:ext cx="71438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3571868" y="5286388"/>
              <a:ext cx="71438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/>
          <p:cNvSpPr/>
          <p:nvPr/>
        </p:nvSpPr>
        <p:spPr>
          <a:xfrm>
            <a:off x="3286116" y="5857892"/>
            <a:ext cx="2786082" cy="2857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Deflection Routing Logic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19400" y="2133600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Buffers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74490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33400" y="1143000"/>
            <a:ext cx="7620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Deflection Router </a:t>
            </a:r>
            <a:r>
              <a:rPr lang="en-US" sz="3600" dirty="0" err="1" smtClean="0"/>
              <a:t>Microarchitecture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995495" y="6248400"/>
            <a:ext cx="2133600" cy="457200"/>
          </a:xfrm>
        </p:spPr>
        <p:txBody>
          <a:bodyPr/>
          <a:lstStyle/>
          <a:p>
            <a:fld id="{323594FA-E141-4234-AE05-360401972BE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4" name="Rectangle 53"/>
          <p:cNvSpPr/>
          <p:nvPr/>
        </p:nvSpPr>
        <p:spPr>
          <a:xfrm>
            <a:off x="1676400" y="1600200"/>
            <a:ext cx="16764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Inject/Eject</a:t>
            </a:r>
            <a:endParaRPr lang="en-US" dirty="0"/>
          </a:p>
        </p:txBody>
      </p:sp>
      <p:grpSp>
        <p:nvGrpSpPr>
          <p:cNvPr id="3" name="Group 60"/>
          <p:cNvGrpSpPr/>
          <p:nvPr/>
        </p:nvGrpSpPr>
        <p:grpSpPr>
          <a:xfrm>
            <a:off x="6705600" y="1905000"/>
            <a:ext cx="2133600" cy="1601788"/>
            <a:chOff x="6705600" y="1905000"/>
            <a:chExt cx="1219200" cy="1601788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>
            <a:off x="3352800" y="41148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114800" y="4115594"/>
            <a:ext cx="794" cy="98980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676400" y="5181600"/>
            <a:ext cx="3124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Reassembly</a:t>
            </a:r>
          </a:p>
          <a:p>
            <a:pPr algn="ctr"/>
            <a:r>
              <a:rPr lang="en-US" dirty="0" smtClean="0"/>
              <a:t>Buffers</a:t>
            </a:r>
            <a:endParaRPr lang="en-US" dirty="0"/>
          </a:p>
        </p:txBody>
      </p:sp>
      <p:grpSp>
        <p:nvGrpSpPr>
          <p:cNvPr id="5" name="Group 75"/>
          <p:cNvGrpSpPr/>
          <p:nvPr/>
        </p:nvGrpSpPr>
        <p:grpSpPr>
          <a:xfrm>
            <a:off x="304800" y="1905000"/>
            <a:ext cx="1371600" cy="1601788"/>
            <a:chOff x="6705600" y="1905000"/>
            <a:chExt cx="1219200" cy="1601788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/>
          <p:cNvCxnSpPr/>
          <p:nvPr/>
        </p:nvCxnSpPr>
        <p:spPr>
          <a:xfrm rot="10800000" flipV="1">
            <a:off x="915194" y="41148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-36909" y="5067697"/>
            <a:ext cx="1903412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14400" y="4572000"/>
            <a:ext cx="9958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Inject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3124200" y="45720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Eject</a:t>
            </a:r>
            <a:endParaRPr lang="en-US" sz="2400" dirty="0"/>
          </a:p>
        </p:txBody>
      </p:sp>
      <p:grpSp>
        <p:nvGrpSpPr>
          <p:cNvPr id="6" name="Group 75"/>
          <p:cNvGrpSpPr/>
          <p:nvPr/>
        </p:nvGrpSpPr>
        <p:grpSpPr>
          <a:xfrm>
            <a:off x="3352800" y="1905000"/>
            <a:ext cx="1066800" cy="1601788"/>
            <a:chOff x="6705600" y="1905000"/>
            <a:chExt cx="1219200" cy="160178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4419600" y="1600200"/>
            <a:ext cx="2286000" cy="2362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88"/>
          <p:cNvGrpSpPr/>
          <p:nvPr/>
        </p:nvGrpSpPr>
        <p:grpSpPr>
          <a:xfrm>
            <a:off x="4495800" y="1752600"/>
            <a:ext cx="1999343" cy="1905000"/>
            <a:chOff x="642910" y="4286256"/>
            <a:chExt cx="2071702" cy="1500198"/>
          </a:xfrm>
        </p:grpSpPr>
        <p:grpSp>
          <p:nvGrpSpPr>
            <p:cNvPr id="8" name="Group 33"/>
            <p:cNvGrpSpPr/>
            <p:nvPr/>
          </p:nvGrpSpPr>
          <p:grpSpPr>
            <a:xfrm>
              <a:off x="857224" y="4286256"/>
              <a:ext cx="571504" cy="571504"/>
              <a:chOff x="785786" y="4286256"/>
              <a:chExt cx="571504" cy="571504"/>
            </a:xfrm>
          </p:grpSpPr>
          <p:sp>
            <p:nvSpPr>
              <p:cNvPr id="135" name="Rectangle 2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34"/>
            <p:cNvGrpSpPr/>
            <p:nvPr/>
          </p:nvGrpSpPr>
          <p:grpSpPr>
            <a:xfrm>
              <a:off x="1928794" y="4286256"/>
              <a:ext cx="571504" cy="571504"/>
              <a:chOff x="785786" y="4286256"/>
              <a:chExt cx="571504" cy="57150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4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43"/>
            <p:cNvGrpSpPr/>
            <p:nvPr/>
          </p:nvGrpSpPr>
          <p:grpSpPr>
            <a:xfrm>
              <a:off x="857224" y="5214950"/>
              <a:ext cx="571504" cy="571504"/>
              <a:chOff x="785786" y="4286256"/>
              <a:chExt cx="571504" cy="571504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52"/>
            <p:cNvGrpSpPr/>
            <p:nvPr/>
          </p:nvGrpSpPr>
          <p:grpSpPr>
            <a:xfrm>
              <a:off x="1928794" y="5214950"/>
              <a:ext cx="571504" cy="571504"/>
              <a:chOff x="785786" y="4286256"/>
              <a:chExt cx="571504" cy="571504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70"/>
            <p:cNvGrpSpPr/>
            <p:nvPr/>
          </p:nvGrpSpPr>
          <p:grpSpPr>
            <a:xfrm>
              <a:off x="1423794" y="4714719"/>
              <a:ext cx="504995" cy="660095"/>
              <a:chOff x="1478449" y="4786322"/>
              <a:chExt cx="310519" cy="405897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1478449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478449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16200000" flipH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5400000" flipH="1" flipV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695812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695812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/>
            <p:cNvCxnSpPr/>
            <p:nvPr/>
          </p:nvCxnSpPr>
          <p:spPr>
            <a:xfrm>
              <a:off x="1428728" y="4429132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428728" y="5643578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42910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42910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2910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2910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500298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500298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500298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500298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381000" y="5562600"/>
            <a:ext cx="8429684" cy="5847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Stage 1</a:t>
            </a:r>
            <a:r>
              <a:rPr lang="en-US" sz="3200" dirty="0" smtClean="0"/>
              <a:t>: Ejection and injection of local traffic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1000" y="5562600"/>
            <a:ext cx="8429684" cy="5847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Stage 2</a:t>
            </a:r>
            <a:r>
              <a:rPr lang="en-US" sz="3200" dirty="0" smtClean="0"/>
              <a:t>: Deflection arbitration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371600" y="1447800"/>
            <a:ext cx="2209800" cy="304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191000" y="1371600"/>
            <a:ext cx="2743200" cy="2819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0" y="62484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Fallin et al., “CHIPPER: A Low-complexity </a:t>
            </a:r>
            <a:r>
              <a:rPr lang="en-US" dirty="0" err="1" smtClean="0"/>
              <a:t>Bufferless</a:t>
            </a:r>
            <a:r>
              <a:rPr lang="en-US" dirty="0" smtClean="0"/>
              <a:t> Deflection Router”, HPCA 2011.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xmlns="" val="457142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9" grpId="0" animBg="1"/>
      <p:bldP spid="8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</a:t>
            </a:r>
            <a:r>
              <a:rPr lang="en-US" dirty="0" err="1" smtClean="0"/>
              <a:t>Bufferless</a:t>
            </a:r>
            <a:r>
              <a:rPr lang="en-US" dirty="0" smtClean="0"/>
              <a:t> Deflection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Correctness</a:t>
            </a:r>
            <a:r>
              <a:rPr lang="en-US" dirty="0" smtClean="0"/>
              <a:t>: Deliver all packets without </a:t>
            </a:r>
            <a:r>
              <a:rPr lang="en-US" dirty="0" err="1" smtClean="0">
                <a:solidFill>
                  <a:srgbClr val="FF0000"/>
                </a:solidFill>
              </a:rPr>
              <a:t>livelock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b="1" dirty="0"/>
          </a:p>
          <a:p>
            <a:pPr lvl="1"/>
            <a:r>
              <a:rPr lang="en-US" b="1" dirty="0" smtClean="0"/>
              <a:t>CHIPPER</a:t>
            </a:r>
            <a:r>
              <a:rPr lang="en-US" baseline="30000" dirty="0" smtClean="0"/>
              <a:t>1</a:t>
            </a:r>
            <a:r>
              <a:rPr lang="en-US" dirty="0" smtClean="0"/>
              <a:t>: </a:t>
            </a:r>
            <a:r>
              <a:rPr lang="en-US" b="1" dirty="0" smtClean="0"/>
              <a:t>Golden Packet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Globally prioritize one packet </a:t>
            </a:r>
            <a:r>
              <a:rPr lang="en-US" dirty="0" smtClean="0"/>
              <a:t>until delivered</a:t>
            </a:r>
          </a:p>
          <a:p>
            <a:pPr lvl="1"/>
            <a:endParaRPr lang="en-US" b="1" dirty="0"/>
          </a:p>
          <a:p>
            <a:r>
              <a:rPr lang="en-US" b="1" dirty="0" smtClean="0"/>
              <a:t>Correctness</a:t>
            </a:r>
            <a:r>
              <a:rPr lang="en-US" dirty="0" smtClean="0"/>
              <a:t>: Reassemble packets without </a:t>
            </a:r>
            <a:r>
              <a:rPr lang="en-US" dirty="0" smtClean="0">
                <a:solidFill>
                  <a:srgbClr val="FF0000"/>
                </a:solidFill>
              </a:rPr>
              <a:t>deadlock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CHIPPER</a:t>
            </a:r>
            <a:r>
              <a:rPr lang="en-US" baseline="30000" dirty="0" smtClean="0"/>
              <a:t>1</a:t>
            </a:r>
            <a:r>
              <a:rPr lang="en-US" dirty="0" smtClean="0"/>
              <a:t>: </a:t>
            </a:r>
            <a:r>
              <a:rPr lang="en-US" b="1" dirty="0" smtClean="0"/>
              <a:t>Retransmit-Once</a:t>
            </a:r>
          </a:p>
          <a:p>
            <a:pPr lvl="1"/>
            <a:endParaRPr lang="en-US" b="1" dirty="0"/>
          </a:p>
          <a:p>
            <a:r>
              <a:rPr lang="en-US" b="1" dirty="0" smtClean="0"/>
              <a:t>Performance</a:t>
            </a:r>
            <a:r>
              <a:rPr lang="en-US" dirty="0" smtClean="0"/>
              <a:t>: Avoid performance degradation at </a:t>
            </a:r>
            <a:r>
              <a:rPr lang="en-US" dirty="0" smtClean="0">
                <a:solidFill>
                  <a:srgbClr val="FF0000"/>
                </a:solidFill>
              </a:rPr>
              <a:t>high load</a:t>
            </a:r>
          </a:p>
          <a:p>
            <a:pPr lvl="1"/>
            <a:endParaRPr lang="en-US" b="1" dirty="0" smtClean="0">
              <a:solidFill>
                <a:srgbClr val="0000FF"/>
              </a:solidFill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MinBD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58000" y="6243638"/>
            <a:ext cx="2133600" cy="457200"/>
          </a:xfrm>
        </p:spPr>
        <p:txBody>
          <a:bodyPr/>
          <a:lstStyle/>
          <a:p>
            <a:fld id="{323594FA-E141-4234-AE05-360401972BE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88668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 </a:t>
            </a:r>
            <a:r>
              <a:rPr lang="en-US" dirty="0" smtClean="0"/>
              <a:t>Fallin et al., “CHIPPER: A Low-complexity </a:t>
            </a:r>
            <a:r>
              <a:rPr lang="en-US" dirty="0" err="1" smtClean="0"/>
              <a:t>Bufferless</a:t>
            </a:r>
            <a:r>
              <a:rPr lang="en-US" dirty="0" smtClean="0"/>
              <a:t> Deflection Router”, HPCA 2011.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xmlns="" val="543831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2363</Words>
  <Application>Microsoft Macintosh PowerPoint</Application>
  <PresentationFormat>On-screen Show (4:3)</PresentationFormat>
  <Paragraphs>592</Paragraphs>
  <Slides>49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Edge</vt:lpstr>
      <vt:lpstr>1_Edge</vt:lpstr>
      <vt:lpstr>MinBD: Minimally-Buffered Deflection Routing for Energy-Efficient Interconnect</vt:lpstr>
      <vt:lpstr>Motivation</vt:lpstr>
      <vt:lpstr>Bufferless Deflection Routing</vt:lpstr>
      <vt:lpstr>Outline: This Talk</vt:lpstr>
      <vt:lpstr>Outline: This Talk</vt:lpstr>
      <vt:lpstr>Bufferless Deflection Routing</vt:lpstr>
      <vt:lpstr>Bufferless Deflection Routing</vt:lpstr>
      <vt:lpstr>Deflection Router Microarchitecture</vt:lpstr>
      <vt:lpstr>Issues in Bufferless Deflection Routing</vt:lpstr>
      <vt:lpstr>Key Performance Issues</vt:lpstr>
      <vt:lpstr>Outline: This Talk</vt:lpstr>
      <vt:lpstr>Outline: This Talk</vt:lpstr>
      <vt:lpstr>Addressing Link Contention</vt:lpstr>
      <vt:lpstr>How to Buffer Deflected Flits</vt:lpstr>
      <vt:lpstr>How to Buffer Deflected Flits</vt:lpstr>
      <vt:lpstr>Why Could A Side Buffer Work Well?</vt:lpstr>
      <vt:lpstr>Outline: This Talk</vt:lpstr>
      <vt:lpstr>Addressing the Ejection Bottleneck</vt:lpstr>
      <vt:lpstr>Addressing the Ejection Bottleneck</vt:lpstr>
      <vt:lpstr>Addressing the Ejection Bottleneck</vt:lpstr>
      <vt:lpstr>Outline: This Talk</vt:lpstr>
      <vt:lpstr>Improving Deflection Arbitration</vt:lpstr>
      <vt:lpstr>Fast Deflection Routing Implementation</vt:lpstr>
      <vt:lpstr>Fast Deflection Routing with Four Inputs</vt:lpstr>
      <vt:lpstr>Unnecessary Deflections in Fast Arbiters</vt:lpstr>
      <vt:lpstr>Improving Deflection Arbitration</vt:lpstr>
      <vt:lpstr>Adding A Silver Flit</vt:lpstr>
      <vt:lpstr>Minimally-Buffered Deflection Router</vt:lpstr>
      <vt:lpstr>Outline: This Talk</vt:lpstr>
      <vt:lpstr>Outline: This Talk</vt:lpstr>
      <vt:lpstr>Methodology: Simulated System</vt:lpstr>
      <vt:lpstr>Methodology: Routers and Network</vt:lpstr>
      <vt:lpstr>Methodology: Power, Die Area, Crit. Path</vt:lpstr>
      <vt:lpstr>Reduced Deflections &amp; Improved Perf.</vt:lpstr>
      <vt:lpstr>Overall Performance Results</vt:lpstr>
      <vt:lpstr>Overall Power Results</vt:lpstr>
      <vt:lpstr>Performance-Power Spectrum</vt:lpstr>
      <vt:lpstr>Die Area and Critical Path</vt:lpstr>
      <vt:lpstr>Conclusions</vt:lpstr>
      <vt:lpstr>Thank You!</vt:lpstr>
      <vt:lpstr>MinBD: Minimally-Buffered Deflection Routing for Energy-Efficient Interconnect</vt:lpstr>
      <vt:lpstr>Backup Slides</vt:lpstr>
      <vt:lpstr>Correctness: Golden Packet</vt:lpstr>
      <vt:lpstr>Correctness: Retransmit-Once</vt:lpstr>
      <vt:lpstr>Correctness: Side Buffer</vt:lpstr>
      <vt:lpstr>Why does Side Buffer Alone Lose Perf.?</vt:lpstr>
      <vt:lpstr>Overall Power Results</vt:lpstr>
      <vt:lpstr>MinBD vs. AFC</vt:lpstr>
      <vt:lpstr>Related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2010-11-14T20:49:44Z</dcterms:created>
  <dcterms:modified xsi:type="dcterms:W3CDTF">2012-05-14T18:43:33Z</dcterms:modified>
</cp:coreProperties>
</file>