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341" r:id="rId4"/>
    <p:sldId id="344" r:id="rId5"/>
    <p:sldId id="289" r:id="rId6"/>
    <p:sldId id="353" r:id="rId7"/>
    <p:sldId id="339" r:id="rId8"/>
    <p:sldId id="340" r:id="rId9"/>
    <p:sldId id="277" r:id="rId10"/>
    <p:sldId id="292" r:id="rId11"/>
    <p:sldId id="295" r:id="rId12"/>
    <p:sldId id="297" r:id="rId13"/>
    <p:sldId id="345" r:id="rId14"/>
    <p:sldId id="346" r:id="rId15"/>
    <p:sldId id="321" r:id="rId16"/>
    <p:sldId id="323" r:id="rId17"/>
    <p:sldId id="284" r:id="rId18"/>
    <p:sldId id="360" r:id="rId19"/>
    <p:sldId id="310" r:id="rId20"/>
    <p:sldId id="356" r:id="rId21"/>
    <p:sldId id="358" r:id="rId22"/>
    <p:sldId id="359" r:id="rId23"/>
    <p:sldId id="286" r:id="rId24"/>
    <p:sldId id="30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  <a:srgbClr val="008000"/>
    <a:srgbClr val="800000"/>
    <a:srgbClr val="FF3300"/>
    <a:srgbClr val="99CCFF"/>
    <a:srgbClr val="FFCC00"/>
    <a:srgbClr val="003300"/>
    <a:srgbClr val="3366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5" autoAdjust="0"/>
    <p:restoredTop sz="94681" autoAdjust="0"/>
  </p:normalViewPr>
  <p:slideViewPr>
    <p:cSldViewPr>
      <p:cViewPr varScale="1">
        <p:scale>
          <a:sx n="75" d="100"/>
          <a:sy n="75" d="100"/>
        </p:scale>
        <p:origin x="-10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92E80-E759-4AD1-AB71-4D6C1AC6238D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3A746-8A4F-485E-A656-B03C35BB7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A746-8A4F-485E-A656-B03C35BB77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5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A746-8A4F-485E-A656-B03C35BB77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6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BD97-3A66-4C5F-AD35-8EF956EF7CF1}" type="datetime1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5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8279-DA6A-46C3-A956-2F56B354184C}" type="datetime1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8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EA07-3647-4CFD-8D8D-C21BCF3C1284}" type="datetime1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7370-36BD-40D8-9E62-FBD8BC3CC9EB}" type="datetime1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6AF4-A665-4933-BE2E-613DB7AF972E}" type="datetime1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F71C-A939-46E0-B10E-33B02A067F05}" type="datetime1">
              <a:rPr lang="en-US" smtClean="0"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4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937D-9074-4EF3-B164-E397DD8D99CE}" type="datetime1">
              <a:rPr lang="en-US" smtClean="0"/>
              <a:t>3/6/2012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5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BDD3-1809-4EA6-9219-520FDBB03082}" type="datetime1">
              <a:rPr lang="en-US" smtClean="0"/>
              <a:t>3/6/2012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0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953C-024F-464E-B089-B7D0F3C34E73}" type="datetime1">
              <a:rPr lang="en-US" smtClean="0"/>
              <a:t>3/6/2012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B3A5-BC10-489E-8F04-71B091D58980}" type="datetime1">
              <a:rPr lang="en-US" smtClean="0"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1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6DAC-3ACD-4477-A805-1C41646EA878}" type="datetime1">
              <a:rPr lang="en-US" smtClean="0"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BD55-1325-40F2-B45C-80BD0A6486AA}" type="datetime1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07777-34E1-4609-8A4A-A4D6BDE00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Data </a:t>
            </a:r>
            <a:r>
              <a:rPr lang="en-US" sz="3600" b="1" dirty="0"/>
              <a:t>Mapping </a:t>
            </a:r>
            <a:r>
              <a:rPr lang="en-US" sz="3600" b="1" dirty="0" smtClean="0"/>
              <a:t>for</a:t>
            </a:r>
            <a:br>
              <a:rPr lang="en-US" sz="3600" b="1" dirty="0" smtClean="0"/>
            </a:br>
            <a:r>
              <a:rPr lang="en-US" sz="3600" b="1" dirty="0" smtClean="0"/>
              <a:t>Higher </a:t>
            </a:r>
            <a:r>
              <a:rPr lang="en-US" sz="3600" b="1" dirty="0"/>
              <a:t>Performance and Energy </a:t>
            </a:r>
            <a:r>
              <a:rPr lang="en-US" sz="3600" b="1" dirty="0" smtClean="0"/>
              <a:t>Efficiency</a:t>
            </a:r>
            <a:br>
              <a:rPr lang="en-US" sz="3600" b="1" dirty="0" smtClean="0"/>
            </a:br>
            <a:r>
              <a:rPr lang="en-US" sz="3600" b="1" dirty="0" smtClean="0"/>
              <a:t>in Multi-Level </a:t>
            </a:r>
            <a:r>
              <a:rPr lang="en-US" sz="3600" b="1" dirty="0"/>
              <a:t>Phase </a:t>
            </a:r>
            <a:r>
              <a:rPr lang="en-US" sz="3600" b="1" dirty="0" smtClean="0"/>
              <a:t>Change </a:t>
            </a:r>
            <a:r>
              <a:rPr lang="en-US" sz="3600" b="1" dirty="0"/>
              <a:t>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HanBin</a:t>
            </a:r>
            <a:r>
              <a:rPr lang="en-US" sz="2800" dirty="0" smtClean="0"/>
              <a:t> Yoon*</a:t>
            </a:r>
            <a:r>
              <a:rPr lang="en-US" dirty="0" smtClean="0"/>
              <a:t>, </a:t>
            </a:r>
            <a:r>
              <a:rPr lang="en-US" sz="2800" dirty="0" smtClean="0"/>
              <a:t>Naveen </a:t>
            </a:r>
            <a:r>
              <a:rPr lang="en-US" sz="2800" dirty="0" err="1" smtClean="0"/>
              <a:t>Muralimanohar</a:t>
            </a:r>
            <a:r>
              <a:rPr lang="en-US" sz="2800" dirty="0" err="1" smtClean="0">
                <a:latin typeface="Times New Roman"/>
                <a:cs typeface="Times New Roman"/>
              </a:rPr>
              <a:t>ǂ</a:t>
            </a:r>
            <a:r>
              <a:rPr lang="en-US" sz="2800" dirty="0" smtClean="0"/>
              <a:t>, Justin </a:t>
            </a:r>
            <a:r>
              <a:rPr lang="en-US" sz="2800" dirty="0"/>
              <a:t>Meza*, </a:t>
            </a:r>
            <a:r>
              <a:rPr lang="en-US" sz="2800" dirty="0" err="1" smtClean="0"/>
              <a:t>Onur</a:t>
            </a:r>
            <a:r>
              <a:rPr lang="en-US" sz="2800" dirty="0" smtClean="0"/>
              <a:t> </a:t>
            </a:r>
            <a:r>
              <a:rPr lang="en-US" sz="2800" dirty="0" err="1"/>
              <a:t>Mutlu</a:t>
            </a:r>
            <a:r>
              <a:rPr lang="en-US" sz="2800" dirty="0"/>
              <a:t>*, </a:t>
            </a:r>
            <a:r>
              <a:rPr lang="en-US" sz="2800" dirty="0" smtClean="0"/>
              <a:t>Norm </a:t>
            </a:r>
            <a:r>
              <a:rPr lang="en-US" sz="2800" dirty="0" err="1" smtClean="0"/>
              <a:t>Jouppi</a:t>
            </a:r>
            <a:r>
              <a:rPr lang="en-US" sz="2800" dirty="0" err="1" smtClean="0">
                <a:latin typeface="Times New Roman"/>
                <a:cs typeface="Times New Roman"/>
              </a:rPr>
              <a:t>ǂ</a:t>
            </a:r>
            <a:endParaRPr lang="en-US" sz="2800" dirty="0" smtClean="0">
              <a:latin typeface="Times New Roman"/>
              <a:cs typeface="Times New Roman"/>
            </a:endParaRPr>
          </a:p>
          <a:p>
            <a:r>
              <a:rPr lang="en-US" sz="2800" dirty="0"/>
              <a:t>*</a:t>
            </a:r>
            <a:r>
              <a:rPr lang="en-US" sz="2800" dirty="0" smtClean="0"/>
              <a:t>Carnegie Mellon University, </a:t>
            </a:r>
            <a:r>
              <a:rPr lang="en-US" sz="2800" dirty="0" err="1">
                <a:latin typeface="Times New Roman"/>
                <a:cs typeface="Times New Roman"/>
              </a:rPr>
              <a:t>ǂ</a:t>
            </a:r>
            <a:r>
              <a:rPr lang="en-US" sz="2800" dirty="0" err="1" smtClean="0"/>
              <a:t>HP</a:t>
            </a:r>
            <a:r>
              <a:rPr lang="en-US" sz="2800" dirty="0" smtClean="0"/>
              <a:t> Labs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CMU_logo_horiz_r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867400"/>
            <a:ext cx="4043578" cy="3637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5683494"/>
            <a:ext cx="18288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Single-bit change reduces LSB program latency</a:t>
            </a:r>
          </a:p>
          <a:p>
            <a:r>
              <a:rPr lang="en-US" dirty="0" smtClean="0"/>
              <a:t>Quicker LSB </a:t>
            </a:r>
            <a:r>
              <a:rPr lang="en-US" dirty="0" err="1" smtClean="0"/>
              <a:t>prog</a:t>
            </a:r>
            <a:r>
              <a:rPr lang="en-US" dirty="0" smtClean="0"/>
              <a:t>.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u="sng" dirty="0" smtClean="0">
                <a:solidFill>
                  <a:srgbClr val="0000FF"/>
                </a:solidFill>
                <a:sym typeface="Wingdings" pitchFamily="2" charset="2"/>
              </a:rPr>
              <a:t>group LSB &amp; MSB separately</a:t>
            </a:r>
            <a:endParaRPr lang="en-US" u="sng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Observation #2: Program Asymmetry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10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4100" y="1459468"/>
            <a:ext cx="533400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0</a:t>
            </a:r>
            <a:endParaRPr lang="en-US" sz="7200" dirty="0"/>
          </a:p>
        </p:txBody>
      </p:sp>
      <p:sp>
        <p:nvSpPr>
          <p:cNvPr id="19" name="Rectangle 18"/>
          <p:cNvSpPr/>
          <p:nvPr/>
        </p:nvSpPr>
        <p:spPr>
          <a:xfrm>
            <a:off x="3007500" y="1459468"/>
            <a:ext cx="533400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0</a:t>
            </a:r>
            <a:endParaRPr lang="en-US" sz="7200" dirty="0"/>
          </a:p>
        </p:txBody>
      </p:sp>
      <p:sp>
        <p:nvSpPr>
          <p:cNvPr id="20" name="Rectangle 19"/>
          <p:cNvSpPr/>
          <p:nvPr/>
        </p:nvSpPr>
        <p:spPr>
          <a:xfrm>
            <a:off x="5715000" y="1459468"/>
            <a:ext cx="53340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0</a:t>
            </a:r>
            <a:endParaRPr lang="en-US" sz="7200" dirty="0"/>
          </a:p>
        </p:txBody>
      </p:sp>
      <p:sp>
        <p:nvSpPr>
          <p:cNvPr id="21" name="Rectangle 20"/>
          <p:cNvSpPr/>
          <p:nvPr/>
        </p:nvSpPr>
        <p:spPr>
          <a:xfrm>
            <a:off x="6248400" y="1459468"/>
            <a:ext cx="53340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1</a:t>
            </a:r>
            <a:endParaRPr lang="en-US" sz="7200" dirty="0"/>
          </a:p>
        </p:txBody>
      </p:sp>
      <p:sp>
        <p:nvSpPr>
          <p:cNvPr id="22" name="TextBox 21"/>
          <p:cNvSpPr txBox="1"/>
          <p:nvPr/>
        </p:nvSpPr>
        <p:spPr>
          <a:xfrm>
            <a:off x="1989300" y="2373868"/>
            <a:ext cx="10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07500" y="2373868"/>
            <a:ext cx="10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54500" y="2373868"/>
            <a:ext cx="10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72700" y="2373868"/>
            <a:ext cx="10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LSB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473800" y="4070866"/>
            <a:ext cx="533400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1</a:t>
            </a:r>
            <a:endParaRPr lang="en-US" sz="7200" dirty="0"/>
          </a:p>
        </p:txBody>
      </p:sp>
      <p:sp>
        <p:nvSpPr>
          <p:cNvPr id="27" name="Rectangle 26"/>
          <p:cNvSpPr/>
          <p:nvPr/>
        </p:nvSpPr>
        <p:spPr>
          <a:xfrm>
            <a:off x="3007200" y="4070866"/>
            <a:ext cx="533400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0</a:t>
            </a:r>
            <a:endParaRPr lang="en-US" sz="7200" dirty="0"/>
          </a:p>
        </p:txBody>
      </p:sp>
      <p:sp>
        <p:nvSpPr>
          <p:cNvPr id="28" name="Rectangle 27"/>
          <p:cNvSpPr/>
          <p:nvPr/>
        </p:nvSpPr>
        <p:spPr>
          <a:xfrm>
            <a:off x="5714700" y="4070866"/>
            <a:ext cx="533400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1</a:t>
            </a:r>
            <a:endParaRPr lang="en-US" sz="7200" dirty="0"/>
          </a:p>
        </p:txBody>
      </p:sp>
      <p:sp>
        <p:nvSpPr>
          <p:cNvPr id="29" name="Rectangle 28"/>
          <p:cNvSpPr/>
          <p:nvPr/>
        </p:nvSpPr>
        <p:spPr>
          <a:xfrm>
            <a:off x="6248100" y="4070866"/>
            <a:ext cx="533400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1</a:t>
            </a:r>
            <a:endParaRPr lang="en-US" sz="7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89000" y="4985266"/>
            <a:ext cx="10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07200" y="4985266"/>
            <a:ext cx="10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54200" y="4985266"/>
            <a:ext cx="10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72400" y="4985266"/>
            <a:ext cx="10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LSB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007200" y="2743200"/>
            <a:ext cx="3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247800" y="2743200"/>
            <a:ext cx="3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810000" y="1916668"/>
            <a:ext cx="1676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10000" y="4530734"/>
            <a:ext cx="1676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10000" y="2558534"/>
            <a:ext cx="1752600" cy="13276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10000" y="2558534"/>
            <a:ext cx="1752600" cy="13276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17600" y="1548070"/>
            <a:ext cx="7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 smtClean="0">
                <a:solidFill>
                  <a:srgbClr val="FF0000"/>
                </a:solidFill>
              </a:rPr>
              <a:t>210ns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16600" y="1548070"/>
            <a:ext cx="7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75ns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286000" y="2754868"/>
            <a:ext cx="7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75ns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505200" y="2221468"/>
            <a:ext cx="7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75ns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917600" y="2217670"/>
            <a:ext cx="7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210ns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258300" y="2754868"/>
            <a:ext cx="7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210ns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917600" y="3810000"/>
            <a:ext cx="7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200ns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917600" y="4537998"/>
            <a:ext cx="7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200ns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258300" y="3505200"/>
            <a:ext cx="7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200ns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210100" y="3516868"/>
            <a:ext cx="7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 smtClean="0">
                <a:solidFill>
                  <a:srgbClr val="FF0000"/>
                </a:solidFill>
              </a:rPr>
              <a:t>250ns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46000" y="3810000"/>
            <a:ext cx="7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 smtClean="0"/>
              <a:t>250ns</a:t>
            </a:r>
            <a:endParaRPr lang="en-US" b="1" i="1" u="sng" dirty="0"/>
          </a:p>
        </p:txBody>
      </p:sp>
      <p:sp>
        <p:nvSpPr>
          <p:cNvPr id="68" name="TextBox 67"/>
          <p:cNvSpPr txBox="1"/>
          <p:nvPr/>
        </p:nvSpPr>
        <p:spPr>
          <a:xfrm>
            <a:off x="3496500" y="4530734"/>
            <a:ext cx="7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50ns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912800" y="3197167"/>
            <a:ext cx="5478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648200" y="1217583"/>
            <a:ext cx="0" cy="3952349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57600" y="2286000"/>
            <a:ext cx="1981200" cy="182880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 allowed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854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Arrow Connector 104"/>
          <p:cNvCxnSpPr/>
          <p:nvPr/>
        </p:nvCxnSpPr>
        <p:spPr>
          <a:xfrm>
            <a:off x="14478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1336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8194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5052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1910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8768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5626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2484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9342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76200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Bit mapping affects distribution of bit faults</a:t>
            </a:r>
          </a:p>
          <a:p>
            <a:pPr lvl="1"/>
            <a:r>
              <a:rPr lang="en-US" dirty="0" smtClean="0"/>
              <a:t>1 cell failure: 2 faults in 1 block vs. 1 fault each in 2 blocks (ECC-wise better)</a:t>
            </a:r>
          </a:p>
          <a:p>
            <a:r>
              <a:rPr lang="en-US" dirty="0" smtClean="0"/>
              <a:t>Distributed faults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u="sng" dirty="0" smtClean="0">
                <a:solidFill>
                  <a:srgbClr val="0000FF"/>
                </a:solidFill>
                <a:sym typeface="Wingdings" pitchFamily="2" charset="2"/>
              </a:rPr>
              <a:t>group LSB &amp; MSB separately</a:t>
            </a:r>
            <a:endParaRPr lang="en-US" u="sng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Observation #3: Distributed Bit Faults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11</a:t>
            </a:fld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39400" y="3517222"/>
            <a:ext cx="822960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9400" y="2008522"/>
            <a:ext cx="822960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828800" y="3196800"/>
            <a:ext cx="6096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14600" y="3196800"/>
            <a:ext cx="6096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00400" y="3196800"/>
            <a:ext cx="6096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86200" y="3196800"/>
            <a:ext cx="6096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0" y="3196800"/>
            <a:ext cx="6096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57800" y="3196800"/>
            <a:ext cx="6096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43600" y="3196800"/>
            <a:ext cx="6096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196800"/>
            <a:ext cx="6096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15200" y="3196800"/>
            <a:ext cx="6096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143000" y="3196800"/>
            <a:ext cx="6096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828800" y="1676400"/>
            <a:ext cx="6096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514600" y="1676400"/>
            <a:ext cx="6096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00400" y="1676400"/>
            <a:ext cx="6096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886200" y="1676400"/>
            <a:ext cx="6096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572000" y="1676400"/>
            <a:ext cx="6096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57800" y="1676400"/>
            <a:ext cx="6096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943600" y="1676400"/>
            <a:ext cx="6096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629400" y="1676400"/>
            <a:ext cx="6096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315200" y="1676400"/>
            <a:ext cx="6096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143000" y="1676400"/>
            <a:ext cx="6096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217700" y="19812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50" name="Oval 49"/>
          <p:cNvSpPr/>
          <p:nvPr/>
        </p:nvSpPr>
        <p:spPr>
          <a:xfrm>
            <a:off x="1446300" y="17526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bit</a:t>
            </a:r>
            <a:endParaRPr lang="en-US" sz="1200" b="1" dirty="0"/>
          </a:p>
        </p:txBody>
      </p:sp>
      <p:sp>
        <p:nvSpPr>
          <p:cNvPr id="51" name="Oval 50"/>
          <p:cNvSpPr/>
          <p:nvPr/>
        </p:nvSpPr>
        <p:spPr>
          <a:xfrm>
            <a:off x="1905000" y="19812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52" name="Oval 51"/>
          <p:cNvSpPr/>
          <p:nvPr/>
        </p:nvSpPr>
        <p:spPr>
          <a:xfrm>
            <a:off x="2133600" y="17526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53" name="Oval 52"/>
          <p:cNvSpPr/>
          <p:nvPr/>
        </p:nvSpPr>
        <p:spPr>
          <a:xfrm>
            <a:off x="2592300" y="19812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54" name="Oval 53"/>
          <p:cNvSpPr/>
          <p:nvPr/>
        </p:nvSpPr>
        <p:spPr>
          <a:xfrm>
            <a:off x="2820900" y="17526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55" name="Oval 54"/>
          <p:cNvSpPr/>
          <p:nvPr/>
        </p:nvSpPr>
        <p:spPr>
          <a:xfrm>
            <a:off x="3279600" y="19812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56" name="Oval 55"/>
          <p:cNvSpPr/>
          <p:nvPr/>
        </p:nvSpPr>
        <p:spPr>
          <a:xfrm>
            <a:off x="3508200" y="17526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57" name="Oval 56"/>
          <p:cNvSpPr/>
          <p:nvPr/>
        </p:nvSpPr>
        <p:spPr>
          <a:xfrm>
            <a:off x="3966900" y="19812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58" name="Oval 57"/>
          <p:cNvSpPr/>
          <p:nvPr/>
        </p:nvSpPr>
        <p:spPr>
          <a:xfrm>
            <a:off x="4195500" y="17526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59" name="Oval 58"/>
          <p:cNvSpPr/>
          <p:nvPr/>
        </p:nvSpPr>
        <p:spPr>
          <a:xfrm>
            <a:off x="4654200" y="19812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60" name="Oval 59"/>
          <p:cNvSpPr/>
          <p:nvPr/>
        </p:nvSpPr>
        <p:spPr>
          <a:xfrm>
            <a:off x="4882800" y="17526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61" name="Oval 60"/>
          <p:cNvSpPr/>
          <p:nvPr/>
        </p:nvSpPr>
        <p:spPr>
          <a:xfrm>
            <a:off x="5341500" y="19812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62" name="Oval 61"/>
          <p:cNvSpPr/>
          <p:nvPr/>
        </p:nvSpPr>
        <p:spPr>
          <a:xfrm>
            <a:off x="5570100" y="17526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63" name="Oval 62"/>
          <p:cNvSpPr/>
          <p:nvPr/>
        </p:nvSpPr>
        <p:spPr>
          <a:xfrm>
            <a:off x="6028800" y="19812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64" name="Oval 63"/>
          <p:cNvSpPr/>
          <p:nvPr/>
        </p:nvSpPr>
        <p:spPr>
          <a:xfrm>
            <a:off x="6257400" y="17526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65" name="Oval 64"/>
          <p:cNvSpPr/>
          <p:nvPr/>
        </p:nvSpPr>
        <p:spPr>
          <a:xfrm>
            <a:off x="6716100" y="19812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66" name="Oval 65"/>
          <p:cNvSpPr/>
          <p:nvPr/>
        </p:nvSpPr>
        <p:spPr>
          <a:xfrm>
            <a:off x="6944700" y="17526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67" name="Oval 66"/>
          <p:cNvSpPr/>
          <p:nvPr/>
        </p:nvSpPr>
        <p:spPr>
          <a:xfrm>
            <a:off x="7403400" y="19812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68" name="Oval 67"/>
          <p:cNvSpPr/>
          <p:nvPr/>
        </p:nvSpPr>
        <p:spPr>
          <a:xfrm>
            <a:off x="7632000" y="17526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69" name="Oval 68"/>
          <p:cNvSpPr/>
          <p:nvPr/>
        </p:nvSpPr>
        <p:spPr>
          <a:xfrm>
            <a:off x="1217700" y="35016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70" name="Oval 69"/>
          <p:cNvSpPr/>
          <p:nvPr/>
        </p:nvSpPr>
        <p:spPr>
          <a:xfrm>
            <a:off x="1446300" y="32730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71" name="Oval 70"/>
          <p:cNvSpPr/>
          <p:nvPr/>
        </p:nvSpPr>
        <p:spPr>
          <a:xfrm>
            <a:off x="1905000" y="35016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72" name="Oval 71"/>
          <p:cNvSpPr/>
          <p:nvPr/>
        </p:nvSpPr>
        <p:spPr>
          <a:xfrm>
            <a:off x="2133600" y="32730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73" name="Oval 72"/>
          <p:cNvSpPr/>
          <p:nvPr/>
        </p:nvSpPr>
        <p:spPr>
          <a:xfrm>
            <a:off x="2592300" y="35016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74" name="Oval 73"/>
          <p:cNvSpPr/>
          <p:nvPr/>
        </p:nvSpPr>
        <p:spPr>
          <a:xfrm>
            <a:off x="2820900" y="32730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75" name="Oval 74"/>
          <p:cNvSpPr/>
          <p:nvPr/>
        </p:nvSpPr>
        <p:spPr>
          <a:xfrm>
            <a:off x="3279600" y="35016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76" name="Oval 75"/>
          <p:cNvSpPr/>
          <p:nvPr/>
        </p:nvSpPr>
        <p:spPr>
          <a:xfrm>
            <a:off x="3508200" y="32730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77" name="Oval 76"/>
          <p:cNvSpPr/>
          <p:nvPr/>
        </p:nvSpPr>
        <p:spPr>
          <a:xfrm>
            <a:off x="3966900" y="35016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78" name="Oval 77"/>
          <p:cNvSpPr/>
          <p:nvPr/>
        </p:nvSpPr>
        <p:spPr>
          <a:xfrm>
            <a:off x="4195500" y="32730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79" name="Oval 78"/>
          <p:cNvSpPr/>
          <p:nvPr/>
        </p:nvSpPr>
        <p:spPr>
          <a:xfrm>
            <a:off x="4654200" y="35016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80" name="Oval 79"/>
          <p:cNvSpPr/>
          <p:nvPr/>
        </p:nvSpPr>
        <p:spPr>
          <a:xfrm>
            <a:off x="4882800" y="32730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81" name="Oval 80"/>
          <p:cNvSpPr/>
          <p:nvPr/>
        </p:nvSpPr>
        <p:spPr>
          <a:xfrm>
            <a:off x="5341500" y="35016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82" name="Oval 81"/>
          <p:cNvSpPr/>
          <p:nvPr/>
        </p:nvSpPr>
        <p:spPr>
          <a:xfrm>
            <a:off x="5570100" y="32730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83" name="Oval 82"/>
          <p:cNvSpPr/>
          <p:nvPr/>
        </p:nvSpPr>
        <p:spPr>
          <a:xfrm>
            <a:off x="6028800" y="35016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84" name="Oval 83"/>
          <p:cNvSpPr/>
          <p:nvPr/>
        </p:nvSpPr>
        <p:spPr>
          <a:xfrm>
            <a:off x="6257400" y="32730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85" name="Oval 84"/>
          <p:cNvSpPr/>
          <p:nvPr/>
        </p:nvSpPr>
        <p:spPr>
          <a:xfrm>
            <a:off x="6716100" y="35016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86" name="Oval 85"/>
          <p:cNvSpPr/>
          <p:nvPr/>
        </p:nvSpPr>
        <p:spPr>
          <a:xfrm>
            <a:off x="6944700" y="32730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87" name="Oval 86"/>
          <p:cNvSpPr/>
          <p:nvPr/>
        </p:nvSpPr>
        <p:spPr>
          <a:xfrm>
            <a:off x="7403400" y="35016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88" name="Oval 87"/>
          <p:cNvSpPr/>
          <p:nvPr/>
        </p:nvSpPr>
        <p:spPr>
          <a:xfrm>
            <a:off x="7632000" y="3273000"/>
            <a:ext cx="22860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89" name="Oval 88"/>
          <p:cNvSpPr/>
          <p:nvPr/>
        </p:nvSpPr>
        <p:spPr>
          <a:xfrm>
            <a:off x="8153400" y="19746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343900" y="19746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534400" y="19746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8153400" y="34950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8343900" y="34950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534400" y="34950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077200" y="1611868"/>
            <a:ext cx="12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MSB bits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8078700" y="2057400"/>
            <a:ext cx="12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LSB bits</a:t>
            </a:r>
            <a:endParaRPr lang="en-US" dirty="0"/>
          </a:p>
        </p:txBody>
      </p:sp>
      <p:sp>
        <p:nvSpPr>
          <p:cNvPr id="103" name="Right Brace 102"/>
          <p:cNvSpPr/>
          <p:nvPr/>
        </p:nvSpPr>
        <p:spPr>
          <a:xfrm>
            <a:off x="8001000" y="1682978"/>
            <a:ext cx="114300" cy="2982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Brace 105"/>
          <p:cNvSpPr/>
          <p:nvPr/>
        </p:nvSpPr>
        <p:spPr>
          <a:xfrm>
            <a:off x="8001000" y="2063978"/>
            <a:ext cx="114300" cy="2982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8077200" y="3131448"/>
            <a:ext cx="12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MSB bits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8078700" y="3576980"/>
            <a:ext cx="12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LSB bits</a:t>
            </a:r>
            <a:endParaRPr lang="en-US" dirty="0"/>
          </a:p>
        </p:txBody>
      </p:sp>
      <p:sp>
        <p:nvSpPr>
          <p:cNvPr id="109" name="Right Brace 108"/>
          <p:cNvSpPr/>
          <p:nvPr/>
        </p:nvSpPr>
        <p:spPr>
          <a:xfrm>
            <a:off x="8001000" y="3202558"/>
            <a:ext cx="114300" cy="2982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Brace 109"/>
          <p:cNvSpPr/>
          <p:nvPr/>
        </p:nvSpPr>
        <p:spPr>
          <a:xfrm>
            <a:off x="8001000" y="3583558"/>
            <a:ext cx="114300" cy="2982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217700" y="1981200"/>
            <a:ext cx="228600" cy="2286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33" name="Oval 132"/>
          <p:cNvSpPr/>
          <p:nvPr/>
        </p:nvSpPr>
        <p:spPr>
          <a:xfrm>
            <a:off x="1446300" y="1752600"/>
            <a:ext cx="228600" cy="2286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bit</a:t>
            </a:r>
            <a:endParaRPr lang="en-US" sz="1200" b="1" dirty="0"/>
          </a:p>
        </p:txBody>
      </p:sp>
      <p:sp>
        <p:nvSpPr>
          <p:cNvPr id="134" name="Oval 133"/>
          <p:cNvSpPr/>
          <p:nvPr/>
        </p:nvSpPr>
        <p:spPr>
          <a:xfrm>
            <a:off x="1905000" y="1981200"/>
            <a:ext cx="228600" cy="2286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35" name="Oval 134"/>
          <p:cNvSpPr/>
          <p:nvPr/>
        </p:nvSpPr>
        <p:spPr>
          <a:xfrm>
            <a:off x="2133600" y="1752600"/>
            <a:ext cx="228600" cy="2286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36" name="Oval 135"/>
          <p:cNvSpPr/>
          <p:nvPr/>
        </p:nvSpPr>
        <p:spPr>
          <a:xfrm>
            <a:off x="2592300" y="1981200"/>
            <a:ext cx="228600" cy="2286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37" name="Oval 136"/>
          <p:cNvSpPr/>
          <p:nvPr/>
        </p:nvSpPr>
        <p:spPr>
          <a:xfrm>
            <a:off x="2820900" y="1752600"/>
            <a:ext cx="228600" cy="2286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38" name="Oval 137"/>
          <p:cNvSpPr/>
          <p:nvPr/>
        </p:nvSpPr>
        <p:spPr>
          <a:xfrm>
            <a:off x="3279600" y="1981200"/>
            <a:ext cx="228600" cy="2286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39" name="Oval 138"/>
          <p:cNvSpPr/>
          <p:nvPr/>
        </p:nvSpPr>
        <p:spPr>
          <a:xfrm>
            <a:off x="3508200" y="1752600"/>
            <a:ext cx="228600" cy="2286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40" name="Oval 139"/>
          <p:cNvSpPr/>
          <p:nvPr/>
        </p:nvSpPr>
        <p:spPr>
          <a:xfrm>
            <a:off x="3966900" y="1981200"/>
            <a:ext cx="228600" cy="228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41" name="Oval 140"/>
          <p:cNvSpPr/>
          <p:nvPr/>
        </p:nvSpPr>
        <p:spPr>
          <a:xfrm>
            <a:off x="4195500" y="1752600"/>
            <a:ext cx="228600" cy="228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42" name="Oval 141"/>
          <p:cNvSpPr/>
          <p:nvPr/>
        </p:nvSpPr>
        <p:spPr>
          <a:xfrm>
            <a:off x="4654200" y="1981200"/>
            <a:ext cx="228600" cy="228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43" name="Oval 142"/>
          <p:cNvSpPr/>
          <p:nvPr/>
        </p:nvSpPr>
        <p:spPr>
          <a:xfrm>
            <a:off x="4882800" y="1752600"/>
            <a:ext cx="228600" cy="228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44" name="Oval 143"/>
          <p:cNvSpPr/>
          <p:nvPr/>
        </p:nvSpPr>
        <p:spPr>
          <a:xfrm>
            <a:off x="5341500" y="1981200"/>
            <a:ext cx="228600" cy="228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45" name="Oval 144"/>
          <p:cNvSpPr/>
          <p:nvPr/>
        </p:nvSpPr>
        <p:spPr>
          <a:xfrm>
            <a:off x="5570100" y="1752600"/>
            <a:ext cx="228600" cy="228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46" name="Oval 145"/>
          <p:cNvSpPr/>
          <p:nvPr/>
        </p:nvSpPr>
        <p:spPr>
          <a:xfrm>
            <a:off x="6028800" y="1981200"/>
            <a:ext cx="228600" cy="228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47" name="Oval 146"/>
          <p:cNvSpPr/>
          <p:nvPr/>
        </p:nvSpPr>
        <p:spPr>
          <a:xfrm>
            <a:off x="6257400" y="1752600"/>
            <a:ext cx="228600" cy="228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48" name="Oval 147"/>
          <p:cNvSpPr/>
          <p:nvPr/>
        </p:nvSpPr>
        <p:spPr>
          <a:xfrm>
            <a:off x="1217700" y="3501600"/>
            <a:ext cx="228600" cy="228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49" name="Oval 148"/>
          <p:cNvSpPr/>
          <p:nvPr/>
        </p:nvSpPr>
        <p:spPr>
          <a:xfrm>
            <a:off x="1446300" y="3273000"/>
            <a:ext cx="228600" cy="2286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50" name="Oval 149"/>
          <p:cNvSpPr/>
          <p:nvPr/>
        </p:nvSpPr>
        <p:spPr>
          <a:xfrm>
            <a:off x="1905000" y="3501600"/>
            <a:ext cx="228600" cy="228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51" name="Oval 150"/>
          <p:cNvSpPr/>
          <p:nvPr/>
        </p:nvSpPr>
        <p:spPr>
          <a:xfrm>
            <a:off x="2133600" y="3273000"/>
            <a:ext cx="228600" cy="2286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52" name="Oval 151"/>
          <p:cNvSpPr/>
          <p:nvPr/>
        </p:nvSpPr>
        <p:spPr>
          <a:xfrm>
            <a:off x="2592300" y="3501600"/>
            <a:ext cx="228600" cy="228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53" name="Oval 152"/>
          <p:cNvSpPr/>
          <p:nvPr/>
        </p:nvSpPr>
        <p:spPr>
          <a:xfrm>
            <a:off x="2820900" y="3273000"/>
            <a:ext cx="228600" cy="2286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54" name="Oval 153"/>
          <p:cNvSpPr/>
          <p:nvPr/>
        </p:nvSpPr>
        <p:spPr>
          <a:xfrm>
            <a:off x="3279600" y="3501600"/>
            <a:ext cx="228600" cy="228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55" name="Oval 154"/>
          <p:cNvSpPr/>
          <p:nvPr/>
        </p:nvSpPr>
        <p:spPr>
          <a:xfrm>
            <a:off x="3508200" y="3273000"/>
            <a:ext cx="228600" cy="2286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56" name="Oval 155"/>
          <p:cNvSpPr/>
          <p:nvPr/>
        </p:nvSpPr>
        <p:spPr>
          <a:xfrm>
            <a:off x="3966900" y="3501600"/>
            <a:ext cx="228600" cy="228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57" name="Oval 156"/>
          <p:cNvSpPr/>
          <p:nvPr/>
        </p:nvSpPr>
        <p:spPr>
          <a:xfrm>
            <a:off x="4195500" y="3273000"/>
            <a:ext cx="228600" cy="2286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58" name="Oval 157"/>
          <p:cNvSpPr/>
          <p:nvPr/>
        </p:nvSpPr>
        <p:spPr>
          <a:xfrm>
            <a:off x="4654200" y="3501600"/>
            <a:ext cx="228600" cy="228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59" name="Oval 158"/>
          <p:cNvSpPr/>
          <p:nvPr/>
        </p:nvSpPr>
        <p:spPr>
          <a:xfrm>
            <a:off x="4882800" y="3273000"/>
            <a:ext cx="228600" cy="2286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60" name="Oval 159"/>
          <p:cNvSpPr/>
          <p:nvPr/>
        </p:nvSpPr>
        <p:spPr>
          <a:xfrm>
            <a:off x="5341500" y="3501600"/>
            <a:ext cx="228600" cy="228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61" name="Oval 160"/>
          <p:cNvSpPr/>
          <p:nvPr/>
        </p:nvSpPr>
        <p:spPr>
          <a:xfrm>
            <a:off x="5570100" y="3273000"/>
            <a:ext cx="228600" cy="2286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62" name="Oval 161"/>
          <p:cNvSpPr/>
          <p:nvPr/>
        </p:nvSpPr>
        <p:spPr>
          <a:xfrm>
            <a:off x="6028800" y="3501600"/>
            <a:ext cx="228600" cy="228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63" name="Oval 162"/>
          <p:cNvSpPr/>
          <p:nvPr/>
        </p:nvSpPr>
        <p:spPr>
          <a:xfrm>
            <a:off x="6257400" y="3273000"/>
            <a:ext cx="228600" cy="2286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64" name="Cloud 163"/>
          <p:cNvSpPr/>
          <p:nvPr/>
        </p:nvSpPr>
        <p:spPr>
          <a:xfrm>
            <a:off x="2592300" y="1760238"/>
            <a:ext cx="457200" cy="441923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2813320" y="1790699"/>
            <a:ext cx="0" cy="38100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66" name="Rectangle 165"/>
          <p:cNvSpPr/>
          <p:nvPr/>
        </p:nvSpPr>
        <p:spPr>
          <a:xfrm>
            <a:off x="2759167" y="1866899"/>
            <a:ext cx="108307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2674421" y="1866899"/>
            <a:ext cx="341778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68" name="Cloud 167"/>
          <p:cNvSpPr/>
          <p:nvPr/>
        </p:nvSpPr>
        <p:spPr>
          <a:xfrm>
            <a:off x="2592300" y="3273000"/>
            <a:ext cx="457200" cy="441923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2813320" y="3303461"/>
            <a:ext cx="0" cy="38100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70" name="Rectangle 169"/>
          <p:cNvSpPr/>
          <p:nvPr/>
        </p:nvSpPr>
        <p:spPr>
          <a:xfrm>
            <a:off x="2759167" y="3379661"/>
            <a:ext cx="108307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/>
          <p:cNvCxnSpPr/>
          <p:nvPr/>
        </p:nvCxnSpPr>
        <p:spPr>
          <a:xfrm flipV="1">
            <a:off x="2674421" y="3379661"/>
            <a:ext cx="341778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7337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uiExpand="1" build="p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6" grpId="0" animBg="1"/>
      <p:bldP spid="168" grpId="0" animBg="1"/>
      <p:bldP spid="1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traight Arrow Connector 193"/>
          <p:cNvCxnSpPr/>
          <p:nvPr/>
        </p:nvCxnSpPr>
        <p:spPr>
          <a:xfrm>
            <a:off x="14478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21336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28194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35052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41910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48768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5626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62484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69342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76200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ecoupled bit mapping scheme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Reduced read latency</a:t>
            </a:r>
            <a:r>
              <a:rPr lang="en-US" dirty="0" smtClean="0"/>
              <a:t> for MSB pages (read </a:t>
            </a:r>
            <a:r>
              <a:rPr lang="en-US" dirty="0" err="1" smtClean="0"/>
              <a:t>asym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Reduced program latency</a:t>
            </a:r>
            <a:r>
              <a:rPr lang="en-US" dirty="0" smtClean="0"/>
              <a:t> for LSB pages (</a:t>
            </a:r>
            <a:r>
              <a:rPr lang="en-US" dirty="0" err="1" smtClean="0"/>
              <a:t>prog</a:t>
            </a:r>
            <a:r>
              <a:rPr lang="en-US" dirty="0" smtClean="0"/>
              <a:t> </a:t>
            </a:r>
            <a:r>
              <a:rPr lang="en-US" dirty="0" err="1" smtClean="0"/>
              <a:t>asym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Distributed bit faults</a:t>
            </a:r>
            <a:r>
              <a:rPr lang="en-US" dirty="0" smtClean="0"/>
              <a:t> between LSB and MSB blocks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Worse </a:t>
            </a:r>
            <a:r>
              <a:rPr lang="en-US" dirty="0">
                <a:solidFill>
                  <a:srgbClr val="FF0000"/>
                </a:solidFill>
              </a:rPr>
              <a:t>endurance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 #1: Bit-Decoupled Mapping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12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90600" y="3517222"/>
            <a:ext cx="7778400" cy="159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90600" y="2008522"/>
            <a:ext cx="7778400" cy="42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18288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5146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2004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8862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5720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2578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9436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6294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3152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1430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828800" y="1678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514600" y="1678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200400" y="1678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886200" y="1678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572000" y="1678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257800" y="1678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5943600" y="1678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629400" y="1678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7315200" y="1678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143000" y="1678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217700" y="19869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20" name="Oval 119"/>
          <p:cNvSpPr/>
          <p:nvPr/>
        </p:nvSpPr>
        <p:spPr>
          <a:xfrm>
            <a:off x="1446300" y="17583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bit</a:t>
            </a:r>
            <a:endParaRPr lang="en-US" sz="1200" b="1" dirty="0"/>
          </a:p>
        </p:txBody>
      </p:sp>
      <p:sp>
        <p:nvSpPr>
          <p:cNvPr id="121" name="Oval 120"/>
          <p:cNvSpPr/>
          <p:nvPr/>
        </p:nvSpPr>
        <p:spPr>
          <a:xfrm>
            <a:off x="1905000" y="19869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22" name="Oval 121"/>
          <p:cNvSpPr/>
          <p:nvPr/>
        </p:nvSpPr>
        <p:spPr>
          <a:xfrm>
            <a:off x="2133600" y="17583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23" name="Oval 122"/>
          <p:cNvSpPr/>
          <p:nvPr/>
        </p:nvSpPr>
        <p:spPr>
          <a:xfrm>
            <a:off x="2592300" y="19869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24" name="Oval 123"/>
          <p:cNvSpPr/>
          <p:nvPr/>
        </p:nvSpPr>
        <p:spPr>
          <a:xfrm>
            <a:off x="2820900" y="17583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25" name="Oval 124"/>
          <p:cNvSpPr/>
          <p:nvPr/>
        </p:nvSpPr>
        <p:spPr>
          <a:xfrm>
            <a:off x="3279600" y="19869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26" name="Oval 125"/>
          <p:cNvSpPr/>
          <p:nvPr/>
        </p:nvSpPr>
        <p:spPr>
          <a:xfrm>
            <a:off x="3508200" y="17583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27" name="Oval 126"/>
          <p:cNvSpPr/>
          <p:nvPr/>
        </p:nvSpPr>
        <p:spPr>
          <a:xfrm>
            <a:off x="3966900" y="19869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28" name="Oval 127"/>
          <p:cNvSpPr/>
          <p:nvPr/>
        </p:nvSpPr>
        <p:spPr>
          <a:xfrm>
            <a:off x="4195500" y="17583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29" name="Oval 128"/>
          <p:cNvSpPr/>
          <p:nvPr/>
        </p:nvSpPr>
        <p:spPr>
          <a:xfrm>
            <a:off x="4654200" y="19869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30" name="Oval 129"/>
          <p:cNvSpPr/>
          <p:nvPr/>
        </p:nvSpPr>
        <p:spPr>
          <a:xfrm>
            <a:off x="4882800" y="17583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31" name="Oval 130"/>
          <p:cNvSpPr/>
          <p:nvPr/>
        </p:nvSpPr>
        <p:spPr>
          <a:xfrm>
            <a:off x="5341500" y="19869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32" name="Oval 131"/>
          <p:cNvSpPr/>
          <p:nvPr/>
        </p:nvSpPr>
        <p:spPr>
          <a:xfrm>
            <a:off x="5570100" y="17583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33" name="Oval 132"/>
          <p:cNvSpPr/>
          <p:nvPr/>
        </p:nvSpPr>
        <p:spPr>
          <a:xfrm>
            <a:off x="6028800" y="19869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34" name="Oval 133"/>
          <p:cNvSpPr/>
          <p:nvPr/>
        </p:nvSpPr>
        <p:spPr>
          <a:xfrm>
            <a:off x="6257400" y="17583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35" name="Oval 134"/>
          <p:cNvSpPr/>
          <p:nvPr/>
        </p:nvSpPr>
        <p:spPr>
          <a:xfrm>
            <a:off x="6716100" y="19869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36" name="Oval 135"/>
          <p:cNvSpPr/>
          <p:nvPr/>
        </p:nvSpPr>
        <p:spPr>
          <a:xfrm>
            <a:off x="6944700" y="17583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37" name="Oval 136"/>
          <p:cNvSpPr/>
          <p:nvPr/>
        </p:nvSpPr>
        <p:spPr>
          <a:xfrm>
            <a:off x="7403400" y="19869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38" name="Oval 137"/>
          <p:cNvSpPr/>
          <p:nvPr/>
        </p:nvSpPr>
        <p:spPr>
          <a:xfrm>
            <a:off x="7632000" y="17583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39" name="Oval 138"/>
          <p:cNvSpPr/>
          <p:nvPr/>
        </p:nvSpPr>
        <p:spPr>
          <a:xfrm>
            <a:off x="1217700" y="35073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40" name="Oval 139"/>
          <p:cNvSpPr/>
          <p:nvPr/>
        </p:nvSpPr>
        <p:spPr>
          <a:xfrm>
            <a:off x="1446300" y="32787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41" name="Oval 140"/>
          <p:cNvSpPr/>
          <p:nvPr/>
        </p:nvSpPr>
        <p:spPr>
          <a:xfrm>
            <a:off x="1905000" y="35073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42" name="Oval 141"/>
          <p:cNvSpPr/>
          <p:nvPr/>
        </p:nvSpPr>
        <p:spPr>
          <a:xfrm>
            <a:off x="2133600" y="32787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43" name="Oval 142"/>
          <p:cNvSpPr/>
          <p:nvPr/>
        </p:nvSpPr>
        <p:spPr>
          <a:xfrm>
            <a:off x="2592300" y="35073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44" name="Oval 143"/>
          <p:cNvSpPr/>
          <p:nvPr/>
        </p:nvSpPr>
        <p:spPr>
          <a:xfrm>
            <a:off x="2820900" y="32787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45" name="Oval 144"/>
          <p:cNvSpPr/>
          <p:nvPr/>
        </p:nvSpPr>
        <p:spPr>
          <a:xfrm>
            <a:off x="3279600" y="35073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46" name="Oval 145"/>
          <p:cNvSpPr/>
          <p:nvPr/>
        </p:nvSpPr>
        <p:spPr>
          <a:xfrm>
            <a:off x="3508200" y="32787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47" name="Oval 146"/>
          <p:cNvSpPr/>
          <p:nvPr/>
        </p:nvSpPr>
        <p:spPr>
          <a:xfrm>
            <a:off x="3966900" y="35073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48" name="Oval 147"/>
          <p:cNvSpPr/>
          <p:nvPr/>
        </p:nvSpPr>
        <p:spPr>
          <a:xfrm>
            <a:off x="4195500" y="32787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49" name="Oval 148"/>
          <p:cNvSpPr/>
          <p:nvPr/>
        </p:nvSpPr>
        <p:spPr>
          <a:xfrm>
            <a:off x="4654200" y="35073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50" name="Oval 149"/>
          <p:cNvSpPr/>
          <p:nvPr/>
        </p:nvSpPr>
        <p:spPr>
          <a:xfrm>
            <a:off x="4882800" y="32787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51" name="Oval 150"/>
          <p:cNvSpPr/>
          <p:nvPr/>
        </p:nvSpPr>
        <p:spPr>
          <a:xfrm>
            <a:off x="5341500" y="35073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52" name="Oval 151"/>
          <p:cNvSpPr/>
          <p:nvPr/>
        </p:nvSpPr>
        <p:spPr>
          <a:xfrm>
            <a:off x="5570100" y="32787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53" name="Oval 152"/>
          <p:cNvSpPr/>
          <p:nvPr/>
        </p:nvSpPr>
        <p:spPr>
          <a:xfrm>
            <a:off x="6028800" y="35073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54" name="Oval 153"/>
          <p:cNvSpPr/>
          <p:nvPr/>
        </p:nvSpPr>
        <p:spPr>
          <a:xfrm>
            <a:off x="6257400" y="32787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55" name="Oval 154"/>
          <p:cNvSpPr/>
          <p:nvPr/>
        </p:nvSpPr>
        <p:spPr>
          <a:xfrm>
            <a:off x="6716100" y="35073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56" name="Oval 155"/>
          <p:cNvSpPr/>
          <p:nvPr/>
        </p:nvSpPr>
        <p:spPr>
          <a:xfrm>
            <a:off x="6944700" y="32787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57" name="Oval 156"/>
          <p:cNvSpPr/>
          <p:nvPr/>
        </p:nvSpPr>
        <p:spPr>
          <a:xfrm>
            <a:off x="7403400" y="35073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58" name="Oval 157"/>
          <p:cNvSpPr/>
          <p:nvPr/>
        </p:nvSpPr>
        <p:spPr>
          <a:xfrm>
            <a:off x="7632000" y="327875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01" name="Oval 200"/>
          <p:cNvSpPr/>
          <p:nvPr/>
        </p:nvSpPr>
        <p:spPr>
          <a:xfrm>
            <a:off x="8153400" y="19746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8343900" y="19746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8534400" y="19746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8153400" y="34950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205" name="Oval 204"/>
          <p:cNvSpPr/>
          <p:nvPr/>
        </p:nvSpPr>
        <p:spPr>
          <a:xfrm>
            <a:off x="8343900" y="34950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8534400" y="34950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1217700" y="19869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224" name="Oval 223"/>
          <p:cNvSpPr/>
          <p:nvPr/>
        </p:nvSpPr>
        <p:spPr>
          <a:xfrm>
            <a:off x="1446300" y="1758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225" name="Oval 224"/>
          <p:cNvSpPr/>
          <p:nvPr/>
        </p:nvSpPr>
        <p:spPr>
          <a:xfrm>
            <a:off x="1905000" y="19869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226" name="Oval 225"/>
          <p:cNvSpPr/>
          <p:nvPr/>
        </p:nvSpPr>
        <p:spPr>
          <a:xfrm>
            <a:off x="2133600" y="1758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227" name="Oval 226"/>
          <p:cNvSpPr/>
          <p:nvPr/>
        </p:nvSpPr>
        <p:spPr>
          <a:xfrm>
            <a:off x="2592300" y="19869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sp>
        <p:nvSpPr>
          <p:cNvPr id="228" name="Oval 227"/>
          <p:cNvSpPr/>
          <p:nvPr/>
        </p:nvSpPr>
        <p:spPr>
          <a:xfrm>
            <a:off x="2820900" y="1758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</a:t>
            </a:r>
            <a:endParaRPr lang="en-US" sz="1200" b="1" dirty="0"/>
          </a:p>
        </p:txBody>
      </p:sp>
      <p:sp>
        <p:nvSpPr>
          <p:cNvPr id="229" name="Oval 228"/>
          <p:cNvSpPr/>
          <p:nvPr/>
        </p:nvSpPr>
        <p:spPr>
          <a:xfrm>
            <a:off x="3279600" y="19869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6</a:t>
            </a:r>
            <a:endParaRPr lang="en-US" sz="1200" b="1" dirty="0"/>
          </a:p>
        </p:txBody>
      </p:sp>
      <p:sp>
        <p:nvSpPr>
          <p:cNvPr id="230" name="Oval 229"/>
          <p:cNvSpPr/>
          <p:nvPr/>
        </p:nvSpPr>
        <p:spPr>
          <a:xfrm>
            <a:off x="3508200" y="1758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7</a:t>
            </a:r>
            <a:endParaRPr lang="en-US" sz="1200" b="1" dirty="0"/>
          </a:p>
        </p:txBody>
      </p:sp>
      <p:sp>
        <p:nvSpPr>
          <p:cNvPr id="231" name="Oval 230"/>
          <p:cNvSpPr/>
          <p:nvPr/>
        </p:nvSpPr>
        <p:spPr>
          <a:xfrm>
            <a:off x="3966900" y="198695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8</a:t>
            </a:r>
            <a:endParaRPr lang="en-US" sz="1200" b="1" dirty="0"/>
          </a:p>
        </p:txBody>
      </p:sp>
      <p:sp>
        <p:nvSpPr>
          <p:cNvPr id="232" name="Oval 231"/>
          <p:cNvSpPr/>
          <p:nvPr/>
        </p:nvSpPr>
        <p:spPr>
          <a:xfrm>
            <a:off x="4195500" y="175835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9</a:t>
            </a:r>
            <a:endParaRPr lang="en-US" sz="1200" b="1" dirty="0"/>
          </a:p>
        </p:txBody>
      </p:sp>
      <p:sp>
        <p:nvSpPr>
          <p:cNvPr id="233" name="Oval 232"/>
          <p:cNvSpPr/>
          <p:nvPr/>
        </p:nvSpPr>
        <p:spPr>
          <a:xfrm>
            <a:off x="4654200" y="198695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10</a:t>
            </a:r>
            <a:endParaRPr lang="en-US" sz="1200" b="1" dirty="0"/>
          </a:p>
        </p:txBody>
      </p:sp>
      <p:sp>
        <p:nvSpPr>
          <p:cNvPr id="234" name="Oval 233"/>
          <p:cNvSpPr/>
          <p:nvPr/>
        </p:nvSpPr>
        <p:spPr>
          <a:xfrm>
            <a:off x="4882800" y="175835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11</a:t>
            </a:r>
            <a:endParaRPr lang="en-US" sz="1200" b="1" dirty="0"/>
          </a:p>
        </p:txBody>
      </p:sp>
      <p:sp>
        <p:nvSpPr>
          <p:cNvPr id="235" name="Oval 234"/>
          <p:cNvSpPr/>
          <p:nvPr/>
        </p:nvSpPr>
        <p:spPr>
          <a:xfrm>
            <a:off x="5341500" y="198695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12</a:t>
            </a:r>
            <a:endParaRPr lang="en-US" sz="1200" b="1" dirty="0"/>
          </a:p>
        </p:txBody>
      </p:sp>
      <p:sp>
        <p:nvSpPr>
          <p:cNvPr id="236" name="Oval 235"/>
          <p:cNvSpPr/>
          <p:nvPr/>
        </p:nvSpPr>
        <p:spPr>
          <a:xfrm>
            <a:off x="5570100" y="175835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13</a:t>
            </a:r>
            <a:endParaRPr lang="en-US" sz="1200" b="1" dirty="0"/>
          </a:p>
        </p:txBody>
      </p:sp>
      <p:sp>
        <p:nvSpPr>
          <p:cNvPr id="237" name="Oval 236"/>
          <p:cNvSpPr/>
          <p:nvPr/>
        </p:nvSpPr>
        <p:spPr>
          <a:xfrm>
            <a:off x="6028800" y="198695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14</a:t>
            </a:r>
            <a:endParaRPr lang="en-US" sz="1200" b="1" dirty="0"/>
          </a:p>
        </p:txBody>
      </p:sp>
      <p:sp>
        <p:nvSpPr>
          <p:cNvPr id="238" name="Oval 237"/>
          <p:cNvSpPr/>
          <p:nvPr/>
        </p:nvSpPr>
        <p:spPr>
          <a:xfrm>
            <a:off x="6257400" y="175835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15</a:t>
            </a:r>
            <a:endParaRPr lang="en-US" sz="1200" b="1" dirty="0"/>
          </a:p>
        </p:txBody>
      </p:sp>
      <p:sp>
        <p:nvSpPr>
          <p:cNvPr id="239" name="Oval 238"/>
          <p:cNvSpPr/>
          <p:nvPr/>
        </p:nvSpPr>
        <p:spPr>
          <a:xfrm>
            <a:off x="6716100" y="1986958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16</a:t>
            </a:r>
            <a:endParaRPr lang="en-US" sz="1200" b="1" dirty="0"/>
          </a:p>
        </p:txBody>
      </p:sp>
      <p:sp>
        <p:nvSpPr>
          <p:cNvPr id="240" name="Oval 239"/>
          <p:cNvSpPr/>
          <p:nvPr/>
        </p:nvSpPr>
        <p:spPr>
          <a:xfrm>
            <a:off x="6944700" y="1758358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17</a:t>
            </a:r>
            <a:endParaRPr lang="en-US" sz="1200" b="1" dirty="0"/>
          </a:p>
        </p:txBody>
      </p:sp>
      <p:sp>
        <p:nvSpPr>
          <p:cNvPr id="241" name="Oval 240"/>
          <p:cNvSpPr/>
          <p:nvPr/>
        </p:nvSpPr>
        <p:spPr>
          <a:xfrm>
            <a:off x="7403400" y="1986958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18</a:t>
            </a:r>
            <a:endParaRPr lang="en-US" sz="1200" b="1" dirty="0"/>
          </a:p>
        </p:txBody>
      </p:sp>
      <p:sp>
        <p:nvSpPr>
          <p:cNvPr id="242" name="Oval 241"/>
          <p:cNvSpPr/>
          <p:nvPr/>
        </p:nvSpPr>
        <p:spPr>
          <a:xfrm>
            <a:off x="7632000" y="1758358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19</a:t>
            </a:r>
            <a:endParaRPr lang="en-US" sz="1200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8077200" y="1689556"/>
            <a:ext cx="12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</a:t>
            </a:r>
          </a:p>
          <a:p>
            <a:r>
              <a:rPr lang="en-US" dirty="0" smtClean="0"/>
              <a:t>= Page</a:t>
            </a:r>
            <a:endParaRPr lang="en-US" dirty="0"/>
          </a:p>
        </p:txBody>
      </p:sp>
      <p:sp>
        <p:nvSpPr>
          <p:cNvPr id="245" name="Right Brace 244"/>
          <p:cNvSpPr/>
          <p:nvPr/>
        </p:nvSpPr>
        <p:spPr>
          <a:xfrm>
            <a:off x="8001000" y="1682978"/>
            <a:ext cx="114300" cy="605180"/>
          </a:xfrm>
          <a:prstGeom prst="rightBrace">
            <a:avLst>
              <a:gd name="adj1" fmla="val 8333"/>
              <a:gd name="adj2" fmla="val 297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1217700" y="3507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247" name="Oval 246"/>
          <p:cNvSpPr/>
          <p:nvPr/>
        </p:nvSpPr>
        <p:spPr>
          <a:xfrm>
            <a:off x="1446300" y="327875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256</a:t>
            </a:r>
            <a:endParaRPr lang="en-US" sz="1200" b="1" dirty="0"/>
          </a:p>
        </p:txBody>
      </p:sp>
      <p:sp>
        <p:nvSpPr>
          <p:cNvPr id="248" name="Oval 247"/>
          <p:cNvSpPr/>
          <p:nvPr/>
        </p:nvSpPr>
        <p:spPr>
          <a:xfrm>
            <a:off x="1905000" y="3507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249" name="Oval 248"/>
          <p:cNvSpPr/>
          <p:nvPr/>
        </p:nvSpPr>
        <p:spPr>
          <a:xfrm>
            <a:off x="2133600" y="327875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257</a:t>
            </a:r>
            <a:endParaRPr lang="en-US" sz="1200" b="1" dirty="0"/>
          </a:p>
        </p:txBody>
      </p:sp>
      <p:sp>
        <p:nvSpPr>
          <p:cNvPr id="250" name="Oval 249"/>
          <p:cNvSpPr/>
          <p:nvPr/>
        </p:nvSpPr>
        <p:spPr>
          <a:xfrm>
            <a:off x="2592300" y="3507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251" name="Oval 250"/>
          <p:cNvSpPr/>
          <p:nvPr/>
        </p:nvSpPr>
        <p:spPr>
          <a:xfrm>
            <a:off x="2820900" y="327875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258</a:t>
            </a:r>
            <a:endParaRPr lang="en-US" sz="1200" b="1" dirty="0"/>
          </a:p>
        </p:txBody>
      </p:sp>
      <p:sp>
        <p:nvSpPr>
          <p:cNvPr id="252" name="Oval 251"/>
          <p:cNvSpPr/>
          <p:nvPr/>
        </p:nvSpPr>
        <p:spPr>
          <a:xfrm>
            <a:off x="3279600" y="3507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253" name="Oval 252"/>
          <p:cNvSpPr/>
          <p:nvPr/>
        </p:nvSpPr>
        <p:spPr>
          <a:xfrm>
            <a:off x="3508200" y="327875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259</a:t>
            </a:r>
            <a:endParaRPr lang="en-US" sz="1200" b="1" dirty="0"/>
          </a:p>
        </p:txBody>
      </p:sp>
      <p:sp>
        <p:nvSpPr>
          <p:cNvPr id="254" name="Oval 253"/>
          <p:cNvSpPr/>
          <p:nvPr/>
        </p:nvSpPr>
        <p:spPr>
          <a:xfrm>
            <a:off x="3966900" y="3507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sp>
        <p:nvSpPr>
          <p:cNvPr id="255" name="Oval 254"/>
          <p:cNvSpPr/>
          <p:nvPr/>
        </p:nvSpPr>
        <p:spPr>
          <a:xfrm>
            <a:off x="4195500" y="327875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260</a:t>
            </a:r>
            <a:endParaRPr lang="en-US" sz="1200" b="1" dirty="0"/>
          </a:p>
        </p:txBody>
      </p:sp>
      <p:sp>
        <p:nvSpPr>
          <p:cNvPr id="256" name="Oval 255"/>
          <p:cNvSpPr/>
          <p:nvPr/>
        </p:nvSpPr>
        <p:spPr>
          <a:xfrm>
            <a:off x="4654200" y="3507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</a:t>
            </a:r>
            <a:endParaRPr lang="en-US" sz="1200" b="1" dirty="0"/>
          </a:p>
        </p:txBody>
      </p:sp>
      <p:sp>
        <p:nvSpPr>
          <p:cNvPr id="257" name="Oval 256"/>
          <p:cNvSpPr/>
          <p:nvPr/>
        </p:nvSpPr>
        <p:spPr>
          <a:xfrm>
            <a:off x="4882800" y="327875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261</a:t>
            </a:r>
            <a:endParaRPr lang="en-US" sz="1200" b="1" dirty="0"/>
          </a:p>
        </p:txBody>
      </p:sp>
      <p:sp>
        <p:nvSpPr>
          <p:cNvPr id="258" name="Oval 257"/>
          <p:cNvSpPr/>
          <p:nvPr/>
        </p:nvSpPr>
        <p:spPr>
          <a:xfrm>
            <a:off x="5341500" y="3507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6</a:t>
            </a:r>
            <a:endParaRPr lang="en-US" sz="1200" b="1" dirty="0"/>
          </a:p>
        </p:txBody>
      </p:sp>
      <p:sp>
        <p:nvSpPr>
          <p:cNvPr id="259" name="Oval 258"/>
          <p:cNvSpPr/>
          <p:nvPr/>
        </p:nvSpPr>
        <p:spPr>
          <a:xfrm>
            <a:off x="5570100" y="327875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262</a:t>
            </a:r>
            <a:endParaRPr lang="en-US" sz="1200" b="1" dirty="0"/>
          </a:p>
        </p:txBody>
      </p:sp>
      <p:sp>
        <p:nvSpPr>
          <p:cNvPr id="260" name="Oval 259"/>
          <p:cNvSpPr/>
          <p:nvPr/>
        </p:nvSpPr>
        <p:spPr>
          <a:xfrm>
            <a:off x="6028800" y="3507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7</a:t>
            </a:r>
            <a:endParaRPr lang="en-US" sz="1200" b="1" dirty="0"/>
          </a:p>
        </p:txBody>
      </p:sp>
      <p:sp>
        <p:nvSpPr>
          <p:cNvPr id="261" name="Oval 260"/>
          <p:cNvSpPr/>
          <p:nvPr/>
        </p:nvSpPr>
        <p:spPr>
          <a:xfrm>
            <a:off x="6257400" y="327875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263</a:t>
            </a:r>
            <a:endParaRPr lang="en-US" sz="1200" b="1" dirty="0"/>
          </a:p>
        </p:txBody>
      </p:sp>
      <p:sp>
        <p:nvSpPr>
          <p:cNvPr id="262" name="Oval 261"/>
          <p:cNvSpPr/>
          <p:nvPr/>
        </p:nvSpPr>
        <p:spPr>
          <a:xfrm>
            <a:off x="6716100" y="350735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8</a:t>
            </a:r>
            <a:endParaRPr lang="en-US" sz="1200" b="1" dirty="0"/>
          </a:p>
        </p:txBody>
      </p:sp>
      <p:sp>
        <p:nvSpPr>
          <p:cNvPr id="263" name="Oval 262"/>
          <p:cNvSpPr/>
          <p:nvPr/>
        </p:nvSpPr>
        <p:spPr>
          <a:xfrm>
            <a:off x="6944700" y="3278758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264</a:t>
            </a:r>
            <a:endParaRPr lang="en-US" sz="1200" b="1" dirty="0"/>
          </a:p>
        </p:txBody>
      </p:sp>
      <p:sp>
        <p:nvSpPr>
          <p:cNvPr id="264" name="Oval 263"/>
          <p:cNvSpPr/>
          <p:nvPr/>
        </p:nvSpPr>
        <p:spPr>
          <a:xfrm>
            <a:off x="7403400" y="350735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9</a:t>
            </a:r>
            <a:endParaRPr lang="en-US" sz="1200" b="1" dirty="0"/>
          </a:p>
        </p:txBody>
      </p:sp>
      <p:sp>
        <p:nvSpPr>
          <p:cNvPr id="265" name="Oval 264"/>
          <p:cNvSpPr/>
          <p:nvPr/>
        </p:nvSpPr>
        <p:spPr>
          <a:xfrm>
            <a:off x="7632000" y="3278758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265</a:t>
            </a:r>
            <a:endParaRPr lang="en-US" sz="1200" b="1" dirty="0"/>
          </a:p>
        </p:txBody>
      </p:sp>
      <p:sp>
        <p:nvSpPr>
          <p:cNvPr id="267" name="TextBox 266"/>
          <p:cNvSpPr txBox="1"/>
          <p:nvPr/>
        </p:nvSpPr>
        <p:spPr>
          <a:xfrm>
            <a:off x="8077200" y="3131448"/>
            <a:ext cx="12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MSB </a:t>
            </a:r>
            <a:r>
              <a:rPr lang="en-US" dirty="0"/>
              <a:t>page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8078700" y="3576980"/>
            <a:ext cx="12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LSB </a:t>
            </a:r>
            <a:r>
              <a:rPr lang="en-US" dirty="0"/>
              <a:t>page</a:t>
            </a:r>
          </a:p>
        </p:txBody>
      </p:sp>
      <p:sp>
        <p:nvSpPr>
          <p:cNvPr id="269" name="Right Brace 268"/>
          <p:cNvSpPr/>
          <p:nvPr/>
        </p:nvSpPr>
        <p:spPr>
          <a:xfrm>
            <a:off x="8001000" y="3202558"/>
            <a:ext cx="114300" cy="2982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ight Brace 269"/>
          <p:cNvSpPr/>
          <p:nvPr/>
        </p:nvSpPr>
        <p:spPr>
          <a:xfrm>
            <a:off x="8001000" y="3583558"/>
            <a:ext cx="114300" cy="2982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159" name="Rectangle 158"/>
          <p:cNvSpPr/>
          <p:nvPr/>
        </p:nvSpPr>
        <p:spPr>
          <a:xfrm>
            <a:off x="1143000" y="2514600"/>
            <a:ext cx="67818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0" y="11430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Coupled</a:t>
            </a:r>
            <a:endParaRPr lang="en-US" sz="24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0" y="2656002"/>
            <a:ext cx="51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Decoupled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738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uiExpand="1" build="p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4" grpId="0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7" grpId="0"/>
      <p:bldP spid="268" grpId="0"/>
      <p:bldP spid="269" grpId="0" animBg="1"/>
      <p:bldP spid="270" grpId="0" animBg="1"/>
      <p:bldP spid="160" grpId="0"/>
      <p:bldP spid="1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Coalescing Writes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Assuming spatial locality in </a:t>
            </a:r>
            <a:r>
              <a:rPr lang="en-US" dirty="0" err="1" smtClean="0"/>
              <a:t>writebacks</a:t>
            </a:r>
            <a:endParaRPr lang="en-US" dirty="0" smtClean="0"/>
          </a:p>
          <a:p>
            <a:r>
              <a:rPr lang="en-US" dirty="0"/>
              <a:t>Interleaving blocks facilitates write </a:t>
            </a:r>
            <a:r>
              <a:rPr lang="en-US" dirty="0" smtClean="0"/>
              <a:t>coalescing</a:t>
            </a:r>
          </a:p>
          <a:p>
            <a:r>
              <a:rPr lang="en-US" dirty="0" smtClean="0"/>
              <a:t>Improved endurance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u="sng" dirty="0" smtClean="0">
                <a:solidFill>
                  <a:srgbClr val="0000FF"/>
                </a:solidFill>
                <a:sym typeface="Wingdings" pitchFamily="2" charset="2"/>
              </a:rPr>
              <a:t>interleave blocks between LSB &amp; MSB</a:t>
            </a:r>
            <a:endParaRPr lang="en-US" u="sng" dirty="0">
              <a:solidFill>
                <a:srgbClr val="0000FF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869000" y="2092468"/>
            <a:ext cx="133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LSB blocks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869000" y="1723136"/>
            <a:ext cx="133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MSB blocks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7869000" y="3745468"/>
            <a:ext cx="133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LSB blocks</a:t>
            </a:r>
            <a:endParaRPr 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7869000" y="3376136"/>
            <a:ext cx="133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MSB blocks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381000" y="1814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849000" y="1814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1317000" y="1814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1785000" y="1814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2253000" y="1814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2721000" y="1814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189000" y="1814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657000" y="1814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25000" y="1814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4593000" y="1814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5997000" y="1814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7401000" y="1814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5061000" y="1814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5529000" y="1814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6465000" y="1814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6933000" y="1814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46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381000" y="2092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1785000" y="2092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4125000" y="2092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4593000" y="2092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5061000" y="2092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529000" y="2092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5997000" y="2092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6465000" y="2092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6933000" y="2092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7401000" y="2092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849000" y="2092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1317000" y="2092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2253000" y="2092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2721000" y="2092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3189000" y="2092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3657000" y="2092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849000" y="3467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2253000" y="3467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2721000" y="3467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60" name="Rectangle 159"/>
          <p:cNvSpPr/>
          <p:nvPr/>
        </p:nvSpPr>
        <p:spPr>
          <a:xfrm>
            <a:off x="3189000" y="3467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3657000" y="3467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4125000" y="3467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4593000" y="3467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5061000" y="3467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5529000" y="3467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5997000" y="3467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82" name="Rectangle 181"/>
          <p:cNvSpPr/>
          <p:nvPr/>
        </p:nvSpPr>
        <p:spPr>
          <a:xfrm>
            <a:off x="6465000" y="3467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6933000" y="3467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7401000" y="3467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381000" y="3467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1317000" y="3467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1785000" y="34670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4" name="Rectangle 203"/>
          <p:cNvSpPr/>
          <p:nvPr/>
        </p:nvSpPr>
        <p:spPr>
          <a:xfrm>
            <a:off x="381000" y="3745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5" name="Rectangle 204"/>
          <p:cNvSpPr/>
          <p:nvPr/>
        </p:nvSpPr>
        <p:spPr>
          <a:xfrm>
            <a:off x="2253000" y="3745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06" name="Rectangle 205"/>
          <p:cNvSpPr/>
          <p:nvPr/>
        </p:nvSpPr>
        <p:spPr>
          <a:xfrm>
            <a:off x="2721000" y="3745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07" name="Rectangle 206"/>
          <p:cNvSpPr/>
          <p:nvPr/>
        </p:nvSpPr>
        <p:spPr>
          <a:xfrm>
            <a:off x="3189000" y="3745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08" name="Rectangle 207"/>
          <p:cNvSpPr/>
          <p:nvPr/>
        </p:nvSpPr>
        <p:spPr>
          <a:xfrm>
            <a:off x="3657000" y="3745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9" name="Rectangle 208"/>
          <p:cNvSpPr/>
          <p:nvPr/>
        </p:nvSpPr>
        <p:spPr>
          <a:xfrm>
            <a:off x="4125000" y="3745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10" name="Rectangle 209"/>
          <p:cNvSpPr/>
          <p:nvPr/>
        </p:nvSpPr>
        <p:spPr>
          <a:xfrm>
            <a:off x="4593000" y="3745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11" name="Rectangle 210"/>
          <p:cNvSpPr/>
          <p:nvPr/>
        </p:nvSpPr>
        <p:spPr>
          <a:xfrm>
            <a:off x="5061000" y="3745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12" name="Rectangle 211"/>
          <p:cNvSpPr/>
          <p:nvPr/>
        </p:nvSpPr>
        <p:spPr>
          <a:xfrm>
            <a:off x="5529000" y="3745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213" name="Rectangle 212"/>
          <p:cNvSpPr/>
          <p:nvPr/>
        </p:nvSpPr>
        <p:spPr>
          <a:xfrm>
            <a:off x="5997000" y="3745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14" name="Rectangle 213"/>
          <p:cNvSpPr/>
          <p:nvPr/>
        </p:nvSpPr>
        <p:spPr>
          <a:xfrm>
            <a:off x="6465000" y="3745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215" name="Rectangle 214"/>
          <p:cNvSpPr/>
          <p:nvPr/>
        </p:nvSpPr>
        <p:spPr>
          <a:xfrm>
            <a:off x="6933000" y="3745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216" name="Rectangle 215"/>
          <p:cNvSpPr/>
          <p:nvPr/>
        </p:nvSpPr>
        <p:spPr>
          <a:xfrm>
            <a:off x="7401000" y="3745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17" name="Rectangle 216"/>
          <p:cNvSpPr/>
          <p:nvPr/>
        </p:nvSpPr>
        <p:spPr>
          <a:xfrm>
            <a:off x="849000" y="3745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8" name="Rectangle 217"/>
          <p:cNvSpPr/>
          <p:nvPr/>
        </p:nvSpPr>
        <p:spPr>
          <a:xfrm>
            <a:off x="1317000" y="3745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1785000" y="3745468"/>
            <a:ext cx="468000" cy="278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52400" y="1444736"/>
            <a:ext cx="607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PCM row: </a:t>
            </a:r>
            <a:r>
              <a:rPr lang="en-US" b="1" dirty="0"/>
              <a:t>D</a:t>
            </a:r>
            <a:r>
              <a:rPr lang="en-US" b="1" dirty="0" smtClean="0"/>
              <a:t>ecoupled</a:t>
            </a:r>
            <a:r>
              <a:rPr lang="en-US" dirty="0" smtClean="0"/>
              <a:t> bit mapping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52400" y="3097736"/>
            <a:ext cx="607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PCM row: </a:t>
            </a:r>
            <a:r>
              <a:rPr lang="en-US" b="1" dirty="0"/>
              <a:t>D</a:t>
            </a:r>
            <a:r>
              <a:rPr lang="en-US" b="1" dirty="0" smtClean="0"/>
              <a:t>ecoupled</a:t>
            </a:r>
            <a:r>
              <a:rPr lang="en-US" dirty="0" smtClean="0"/>
              <a:t> bit mapping + </a:t>
            </a:r>
            <a:r>
              <a:rPr lang="en-US" b="1" dirty="0" smtClean="0"/>
              <a:t>block</a:t>
            </a:r>
            <a:r>
              <a:rPr lang="en-US" dirty="0" smtClean="0"/>
              <a:t> </a:t>
            </a:r>
            <a:r>
              <a:rPr lang="en-US" b="1" dirty="0" smtClean="0"/>
              <a:t>interleaving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100000" y="2649200"/>
            <a:ext cx="21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dirty cache blocks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75" idx="0"/>
            <a:endCxn id="118" idx="2"/>
          </p:cNvCxnSpPr>
          <p:nvPr/>
        </p:nvCxnSpPr>
        <p:spPr>
          <a:xfrm flipH="1" flipV="1">
            <a:off x="2955000" y="2370868"/>
            <a:ext cx="236700" cy="278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52400" y="2649200"/>
            <a:ext cx="141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cache blocks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82" idx="0"/>
            <a:endCxn id="105" idx="2"/>
          </p:cNvCxnSpPr>
          <p:nvPr/>
        </p:nvCxnSpPr>
        <p:spPr>
          <a:xfrm flipH="1" flipV="1">
            <a:off x="615000" y="2370868"/>
            <a:ext cx="243350" cy="278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49000" y="2092468"/>
            <a:ext cx="468000" cy="278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1317000" y="2092468"/>
            <a:ext cx="468000" cy="278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2253000" y="2092468"/>
            <a:ext cx="468000" cy="278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2721000" y="2092468"/>
            <a:ext cx="468000" cy="278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3189000" y="2092468"/>
            <a:ext cx="468000" cy="278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3657000" y="2092468"/>
            <a:ext cx="468000" cy="278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381000" y="3467068"/>
            <a:ext cx="468000" cy="278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317000" y="3467068"/>
            <a:ext cx="468000" cy="278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1785000" y="3467068"/>
            <a:ext cx="468000" cy="278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849000" y="3745468"/>
            <a:ext cx="468000" cy="278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1317000" y="3745468"/>
            <a:ext cx="468000" cy="278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1785000" y="3745468"/>
            <a:ext cx="468000" cy="278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3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97" grpId="0"/>
      <p:bldP spid="198" grpId="0"/>
      <p:bldP spid="138" grpId="0" animBg="1"/>
      <p:bldP spid="157" grpId="0" animBg="1"/>
      <p:bldP spid="158" grpId="0" animBg="1"/>
      <p:bldP spid="160" grpId="0" animBg="1"/>
      <p:bldP spid="161" grpId="0" animBg="1"/>
      <p:bldP spid="164" grpId="0" animBg="1"/>
      <p:bldP spid="165" grpId="0" animBg="1"/>
      <p:bldP spid="166" grpId="0" animBg="1"/>
      <p:bldP spid="179" grpId="0" animBg="1"/>
      <p:bldP spid="181" grpId="0" animBg="1"/>
      <p:bldP spid="182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74" grpId="0"/>
      <p:bldP spid="75" grpId="0"/>
      <p:bldP spid="79" grpId="0" animBg="1"/>
      <p:bldP spid="80" grpId="0" animBg="1"/>
      <p:bldP spid="81" grpId="0" animBg="1"/>
      <p:bldP spid="84" grpId="0" animBg="1"/>
      <p:bldP spid="85" grpId="0" animBg="1"/>
      <p:bldP spid="86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98"/>
          <p:cNvCxnSpPr/>
          <p:nvPr/>
        </p:nvCxnSpPr>
        <p:spPr>
          <a:xfrm>
            <a:off x="14478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1336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8194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5052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1910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8768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5626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62484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9342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620000" y="14478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LM-Interleaved (LMI) bit mapping scheme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Mitigates cell wear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 #2: LSB-MSB Block Interleaving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14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90600" y="3517222"/>
            <a:ext cx="7778400" cy="159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90600" y="2008522"/>
            <a:ext cx="7778400" cy="42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153400" y="19746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343900" y="19746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534400" y="19746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153400" y="34950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343900" y="34950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534400" y="34950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8077200" y="1611868"/>
            <a:ext cx="12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MSB page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8078700" y="2057400"/>
            <a:ext cx="12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LSB </a:t>
            </a:r>
            <a:r>
              <a:rPr lang="en-US" dirty="0"/>
              <a:t>page</a:t>
            </a:r>
          </a:p>
        </p:txBody>
      </p:sp>
      <p:sp>
        <p:nvSpPr>
          <p:cNvPr id="93" name="Right Brace 92"/>
          <p:cNvSpPr/>
          <p:nvPr/>
        </p:nvSpPr>
        <p:spPr>
          <a:xfrm>
            <a:off x="8001000" y="1682978"/>
            <a:ext cx="114300" cy="2982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Brace 93"/>
          <p:cNvSpPr/>
          <p:nvPr/>
        </p:nvSpPr>
        <p:spPr>
          <a:xfrm>
            <a:off x="8001000" y="2063978"/>
            <a:ext cx="114300" cy="2982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828800" y="1676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514600" y="1676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3200400" y="1676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3886200" y="1676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4572000" y="1676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5257800" y="1676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5943600" y="1676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6629400" y="1676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7315200" y="1676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143000" y="1676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217700" y="1981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173" name="Oval 172"/>
          <p:cNvSpPr/>
          <p:nvPr/>
        </p:nvSpPr>
        <p:spPr>
          <a:xfrm>
            <a:off x="1446300" y="17526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256</a:t>
            </a:r>
            <a:endParaRPr lang="en-US" sz="1200" b="1" dirty="0"/>
          </a:p>
        </p:txBody>
      </p:sp>
      <p:sp>
        <p:nvSpPr>
          <p:cNvPr id="174" name="Oval 173"/>
          <p:cNvSpPr/>
          <p:nvPr/>
        </p:nvSpPr>
        <p:spPr>
          <a:xfrm>
            <a:off x="1905000" y="1981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175" name="Oval 174"/>
          <p:cNvSpPr/>
          <p:nvPr/>
        </p:nvSpPr>
        <p:spPr>
          <a:xfrm>
            <a:off x="2133600" y="17526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257</a:t>
            </a:r>
            <a:endParaRPr lang="en-US" sz="1200" b="1" dirty="0"/>
          </a:p>
        </p:txBody>
      </p:sp>
      <p:sp>
        <p:nvSpPr>
          <p:cNvPr id="176" name="Oval 175"/>
          <p:cNvSpPr/>
          <p:nvPr/>
        </p:nvSpPr>
        <p:spPr>
          <a:xfrm>
            <a:off x="2592300" y="1981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177" name="Oval 176"/>
          <p:cNvSpPr/>
          <p:nvPr/>
        </p:nvSpPr>
        <p:spPr>
          <a:xfrm>
            <a:off x="2820900" y="17526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258</a:t>
            </a:r>
            <a:endParaRPr lang="en-US" sz="1200" b="1" dirty="0"/>
          </a:p>
        </p:txBody>
      </p:sp>
      <p:sp>
        <p:nvSpPr>
          <p:cNvPr id="178" name="Oval 177"/>
          <p:cNvSpPr/>
          <p:nvPr/>
        </p:nvSpPr>
        <p:spPr>
          <a:xfrm>
            <a:off x="3279600" y="1981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179" name="Oval 178"/>
          <p:cNvSpPr/>
          <p:nvPr/>
        </p:nvSpPr>
        <p:spPr>
          <a:xfrm>
            <a:off x="3508200" y="17526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259</a:t>
            </a:r>
            <a:endParaRPr lang="en-US" sz="1200" b="1" dirty="0"/>
          </a:p>
        </p:txBody>
      </p:sp>
      <p:sp>
        <p:nvSpPr>
          <p:cNvPr id="180" name="Oval 179"/>
          <p:cNvSpPr/>
          <p:nvPr/>
        </p:nvSpPr>
        <p:spPr>
          <a:xfrm>
            <a:off x="3966900" y="1981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sp>
        <p:nvSpPr>
          <p:cNvPr id="181" name="Oval 180"/>
          <p:cNvSpPr/>
          <p:nvPr/>
        </p:nvSpPr>
        <p:spPr>
          <a:xfrm>
            <a:off x="4195500" y="17526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260</a:t>
            </a:r>
            <a:endParaRPr lang="en-US" sz="1200" b="1" dirty="0"/>
          </a:p>
        </p:txBody>
      </p:sp>
      <p:sp>
        <p:nvSpPr>
          <p:cNvPr id="182" name="Oval 181"/>
          <p:cNvSpPr/>
          <p:nvPr/>
        </p:nvSpPr>
        <p:spPr>
          <a:xfrm>
            <a:off x="4654200" y="1981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</a:t>
            </a:r>
            <a:endParaRPr lang="en-US" sz="1200" b="1" dirty="0"/>
          </a:p>
        </p:txBody>
      </p:sp>
      <p:sp>
        <p:nvSpPr>
          <p:cNvPr id="183" name="Oval 182"/>
          <p:cNvSpPr/>
          <p:nvPr/>
        </p:nvSpPr>
        <p:spPr>
          <a:xfrm>
            <a:off x="4882800" y="17526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261</a:t>
            </a:r>
            <a:endParaRPr lang="en-US" sz="1200" b="1" dirty="0"/>
          </a:p>
        </p:txBody>
      </p:sp>
      <p:sp>
        <p:nvSpPr>
          <p:cNvPr id="184" name="Oval 183"/>
          <p:cNvSpPr/>
          <p:nvPr/>
        </p:nvSpPr>
        <p:spPr>
          <a:xfrm>
            <a:off x="5341500" y="1981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6</a:t>
            </a:r>
            <a:endParaRPr lang="en-US" sz="1200" b="1" dirty="0"/>
          </a:p>
        </p:txBody>
      </p:sp>
      <p:sp>
        <p:nvSpPr>
          <p:cNvPr id="185" name="Oval 184"/>
          <p:cNvSpPr/>
          <p:nvPr/>
        </p:nvSpPr>
        <p:spPr>
          <a:xfrm>
            <a:off x="5570100" y="17526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262</a:t>
            </a:r>
            <a:endParaRPr lang="en-US" sz="1200" b="1" dirty="0"/>
          </a:p>
        </p:txBody>
      </p:sp>
      <p:sp>
        <p:nvSpPr>
          <p:cNvPr id="186" name="Oval 185"/>
          <p:cNvSpPr/>
          <p:nvPr/>
        </p:nvSpPr>
        <p:spPr>
          <a:xfrm>
            <a:off x="6028800" y="1981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7</a:t>
            </a:r>
            <a:endParaRPr lang="en-US" sz="1200" b="1" dirty="0"/>
          </a:p>
        </p:txBody>
      </p:sp>
      <p:sp>
        <p:nvSpPr>
          <p:cNvPr id="187" name="Oval 186"/>
          <p:cNvSpPr/>
          <p:nvPr/>
        </p:nvSpPr>
        <p:spPr>
          <a:xfrm>
            <a:off x="6257400" y="17526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263</a:t>
            </a:r>
            <a:endParaRPr lang="en-US" sz="1200" b="1" dirty="0"/>
          </a:p>
        </p:txBody>
      </p:sp>
      <p:sp>
        <p:nvSpPr>
          <p:cNvPr id="188" name="Oval 187"/>
          <p:cNvSpPr/>
          <p:nvPr/>
        </p:nvSpPr>
        <p:spPr>
          <a:xfrm>
            <a:off x="6716100" y="19812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8</a:t>
            </a:r>
            <a:endParaRPr lang="en-US" sz="1200" b="1" dirty="0"/>
          </a:p>
        </p:txBody>
      </p:sp>
      <p:sp>
        <p:nvSpPr>
          <p:cNvPr id="189" name="Oval 188"/>
          <p:cNvSpPr/>
          <p:nvPr/>
        </p:nvSpPr>
        <p:spPr>
          <a:xfrm>
            <a:off x="6944700" y="175260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264</a:t>
            </a:r>
            <a:endParaRPr lang="en-US" sz="1200" b="1" dirty="0"/>
          </a:p>
        </p:txBody>
      </p:sp>
      <p:sp>
        <p:nvSpPr>
          <p:cNvPr id="190" name="Oval 189"/>
          <p:cNvSpPr/>
          <p:nvPr/>
        </p:nvSpPr>
        <p:spPr>
          <a:xfrm>
            <a:off x="7403400" y="19812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9</a:t>
            </a:r>
            <a:endParaRPr lang="en-US" sz="1200" b="1" dirty="0"/>
          </a:p>
        </p:txBody>
      </p:sp>
      <p:sp>
        <p:nvSpPr>
          <p:cNvPr id="191" name="Oval 190"/>
          <p:cNvSpPr/>
          <p:nvPr/>
        </p:nvSpPr>
        <p:spPr>
          <a:xfrm>
            <a:off x="7632000" y="175260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265</a:t>
            </a:r>
            <a:endParaRPr lang="en-US" sz="1200" b="1" dirty="0"/>
          </a:p>
        </p:txBody>
      </p:sp>
      <p:sp>
        <p:nvSpPr>
          <p:cNvPr id="193" name="Oval 192"/>
          <p:cNvSpPr/>
          <p:nvPr/>
        </p:nvSpPr>
        <p:spPr>
          <a:xfrm>
            <a:off x="1828800" y="3196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2514600" y="3196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3200400" y="3196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3886200" y="3196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4572000" y="3196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5257800" y="3196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5943600" y="3196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6629400" y="3196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7315200" y="3196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1143000" y="3196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1217700" y="35016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bit</a:t>
            </a:r>
            <a:endParaRPr lang="en-US" sz="1200" b="1" dirty="0"/>
          </a:p>
        </p:txBody>
      </p:sp>
      <p:sp>
        <p:nvSpPr>
          <p:cNvPr id="204" name="Oval 203"/>
          <p:cNvSpPr/>
          <p:nvPr/>
        </p:nvSpPr>
        <p:spPr>
          <a:xfrm>
            <a:off x="1446300" y="3273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05" name="Oval 204"/>
          <p:cNvSpPr/>
          <p:nvPr/>
        </p:nvSpPr>
        <p:spPr>
          <a:xfrm>
            <a:off x="1905000" y="35016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06" name="Oval 205"/>
          <p:cNvSpPr/>
          <p:nvPr/>
        </p:nvSpPr>
        <p:spPr>
          <a:xfrm>
            <a:off x="2133600" y="3273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07" name="Oval 206"/>
          <p:cNvSpPr/>
          <p:nvPr/>
        </p:nvSpPr>
        <p:spPr>
          <a:xfrm>
            <a:off x="2592300" y="35016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08" name="Oval 207"/>
          <p:cNvSpPr/>
          <p:nvPr/>
        </p:nvSpPr>
        <p:spPr>
          <a:xfrm>
            <a:off x="2820900" y="3273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09" name="Oval 208"/>
          <p:cNvSpPr/>
          <p:nvPr/>
        </p:nvSpPr>
        <p:spPr>
          <a:xfrm>
            <a:off x="3279600" y="35016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10" name="Oval 209"/>
          <p:cNvSpPr/>
          <p:nvPr/>
        </p:nvSpPr>
        <p:spPr>
          <a:xfrm>
            <a:off x="3508200" y="3273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11" name="Oval 210"/>
          <p:cNvSpPr/>
          <p:nvPr/>
        </p:nvSpPr>
        <p:spPr>
          <a:xfrm>
            <a:off x="3966900" y="35016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12" name="Oval 211"/>
          <p:cNvSpPr/>
          <p:nvPr/>
        </p:nvSpPr>
        <p:spPr>
          <a:xfrm>
            <a:off x="4195500" y="3273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13" name="Oval 212"/>
          <p:cNvSpPr/>
          <p:nvPr/>
        </p:nvSpPr>
        <p:spPr>
          <a:xfrm>
            <a:off x="4654200" y="35016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14" name="Oval 213"/>
          <p:cNvSpPr/>
          <p:nvPr/>
        </p:nvSpPr>
        <p:spPr>
          <a:xfrm>
            <a:off x="4882800" y="3273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15" name="Oval 214"/>
          <p:cNvSpPr/>
          <p:nvPr/>
        </p:nvSpPr>
        <p:spPr>
          <a:xfrm>
            <a:off x="5341500" y="35016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16" name="Oval 215"/>
          <p:cNvSpPr/>
          <p:nvPr/>
        </p:nvSpPr>
        <p:spPr>
          <a:xfrm>
            <a:off x="5570100" y="3273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17" name="Oval 216"/>
          <p:cNvSpPr/>
          <p:nvPr/>
        </p:nvSpPr>
        <p:spPr>
          <a:xfrm>
            <a:off x="6028800" y="35016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18" name="Oval 217"/>
          <p:cNvSpPr/>
          <p:nvPr/>
        </p:nvSpPr>
        <p:spPr>
          <a:xfrm>
            <a:off x="6257400" y="3273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19" name="Oval 218"/>
          <p:cNvSpPr/>
          <p:nvPr/>
        </p:nvSpPr>
        <p:spPr>
          <a:xfrm>
            <a:off x="6716100" y="35016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20" name="Oval 219"/>
          <p:cNvSpPr/>
          <p:nvPr/>
        </p:nvSpPr>
        <p:spPr>
          <a:xfrm>
            <a:off x="6944700" y="3273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21" name="Oval 220"/>
          <p:cNvSpPr/>
          <p:nvPr/>
        </p:nvSpPr>
        <p:spPr>
          <a:xfrm>
            <a:off x="7403400" y="35016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22" name="Oval 221"/>
          <p:cNvSpPr/>
          <p:nvPr/>
        </p:nvSpPr>
        <p:spPr>
          <a:xfrm>
            <a:off x="7632000" y="3273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077200" y="3131448"/>
            <a:ext cx="12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MSB </a:t>
            </a:r>
            <a:r>
              <a:rPr lang="en-US" dirty="0"/>
              <a:t>page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078700" y="3576980"/>
            <a:ext cx="12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LSB </a:t>
            </a:r>
            <a:r>
              <a:rPr lang="en-US" dirty="0"/>
              <a:t>page</a:t>
            </a:r>
          </a:p>
        </p:txBody>
      </p:sp>
      <p:sp>
        <p:nvSpPr>
          <p:cNvPr id="111" name="Right Brace 110"/>
          <p:cNvSpPr/>
          <p:nvPr/>
        </p:nvSpPr>
        <p:spPr>
          <a:xfrm>
            <a:off x="8001000" y="3202558"/>
            <a:ext cx="114300" cy="2982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Brace 111"/>
          <p:cNvSpPr/>
          <p:nvPr/>
        </p:nvSpPr>
        <p:spPr>
          <a:xfrm>
            <a:off x="8001000" y="3583558"/>
            <a:ext cx="114300" cy="2982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217700" y="3501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114" name="Oval 113"/>
          <p:cNvSpPr/>
          <p:nvPr/>
        </p:nvSpPr>
        <p:spPr>
          <a:xfrm>
            <a:off x="1446300" y="32730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8</a:t>
            </a:r>
            <a:endParaRPr lang="en-US" sz="1200" b="1" dirty="0"/>
          </a:p>
        </p:txBody>
      </p:sp>
      <p:sp>
        <p:nvSpPr>
          <p:cNvPr id="115" name="Oval 114"/>
          <p:cNvSpPr/>
          <p:nvPr/>
        </p:nvSpPr>
        <p:spPr>
          <a:xfrm>
            <a:off x="1905000" y="3501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116" name="Oval 115"/>
          <p:cNvSpPr/>
          <p:nvPr/>
        </p:nvSpPr>
        <p:spPr>
          <a:xfrm>
            <a:off x="2133600" y="32730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9</a:t>
            </a:r>
            <a:endParaRPr lang="en-US" sz="1200" b="1" dirty="0"/>
          </a:p>
        </p:txBody>
      </p:sp>
      <p:sp>
        <p:nvSpPr>
          <p:cNvPr id="117" name="Oval 116"/>
          <p:cNvSpPr/>
          <p:nvPr/>
        </p:nvSpPr>
        <p:spPr>
          <a:xfrm>
            <a:off x="2592300" y="3501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118" name="Oval 117"/>
          <p:cNvSpPr/>
          <p:nvPr/>
        </p:nvSpPr>
        <p:spPr>
          <a:xfrm>
            <a:off x="2820900" y="32730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10</a:t>
            </a:r>
            <a:endParaRPr lang="en-US" sz="1200" b="1" dirty="0"/>
          </a:p>
        </p:txBody>
      </p:sp>
      <p:sp>
        <p:nvSpPr>
          <p:cNvPr id="119" name="Oval 118"/>
          <p:cNvSpPr/>
          <p:nvPr/>
        </p:nvSpPr>
        <p:spPr>
          <a:xfrm>
            <a:off x="3279600" y="3501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120" name="Oval 119"/>
          <p:cNvSpPr/>
          <p:nvPr/>
        </p:nvSpPr>
        <p:spPr>
          <a:xfrm>
            <a:off x="3508200" y="32730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11</a:t>
            </a:r>
            <a:endParaRPr lang="en-US" sz="1200" b="1" dirty="0"/>
          </a:p>
        </p:txBody>
      </p:sp>
      <p:sp>
        <p:nvSpPr>
          <p:cNvPr id="121" name="Oval 120"/>
          <p:cNvSpPr/>
          <p:nvPr/>
        </p:nvSpPr>
        <p:spPr>
          <a:xfrm>
            <a:off x="3966900" y="3501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sp>
        <p:nvSpPr>
          <p:cNvPr id="122" name="Oval 121"/>
          <p:cNvSpPr/>
          <p:nvPr/>
        </p:nvSpPr>
        <p:spPr>
          <a:xfrm>
            <a:off x="4195500" y="32730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12</a:t>
            </a:r>
            <a:endParaRPr lang="en-US" sz="1200" b="1" dirty="0"/>
          </a:p>
        </p:txBody>
      </p:sp>
      <p:sp>
        <p:nvSpPr>
          <p:cNvPr id="123" name="Oval 122"/>
          <p:cNvSpPr/>
          <p:nvPr/>
        </p:nvSpPr>
        <p:spPr>
          <a:xfrm>
            <a:off x="4654200" y="3501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</a:t>
            </a:r>
            <a:endParaRPr lang="en-US" sz="1200" b="1" dirty="0"/>
          </a:p>
        </p:txBody>
      </p:sp>
      <p:sp>
        <p:nvSpPr>
          <p:cNvPr id="124" name="Oval 123"/>
          <p:cNvSpPr/>
          <p:nvPr/>
        </p:nvSpPr>
        <p:spPr>
          <a:xfrm>
            <a:off x="4882800" y="32730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13</a:t>
            </a:r>
            <a:endParaRPr lang="en-US" sz="1200" b="1" dirty="0"/>
          </a:p>
        </p:txBody>
      </p:sp>
      <p:sp>
        <p:nvSpPr>
          <p:cNvPr id="125" name="Oval 124"/>
          <p:cNvSpPr/>
          <p:nvPr/>
        </p:nvSpPr>
        <p:spPr>
          <a:xfrm>
            <a:off x="5341500" y="3501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6</a:t>
            </a:r>
            <a:endParaRPr lang="en-US" sz="1200" b="1" dirty="0"/>
          </a:p>
        </p:txBody>
      </p:sp>
      <p:sp>
        <p:nvSpPr>
          <p:cNvPr id="126" name="Oval 125"/>
          <p:cNvSpPr/>
          <p:nvPr/>
        </p:nvSpPr>
        <p:spPr>
          <a:xfrm>
            <a:off x="5570100" y="32730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14</a:t>
            </a:r>
            <a:endParaRPr lang="en-US" sz="1200" b="1" dirty="0"/>
          </a:p>
        </p:txBody>
      </p:sp>
      <p:sp>
        <p:nvSpPr>
          <p:cNvPr id="127" name="Oval 126"/>
          <p:cNvSpPr/>
          <p:nvPr/>
        </p:nvSpPr>
        <p:spPr>
          <a:xfrm>
            <a:off x="6028800" y="3501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7</a:t>
            </a:r>
            <a:endParaRPr lang="en-US" sz="1200" b="1" dirty="0"/>
          </a:p>
        </p:txBody>
      </p:sp>
      <p:sp>
        <p:nvSpPr>
          <p:cNvPr id="128" name="Oval 127"/>
          <p:cNvSpPr/>
          <p:nvPr/>
        </p:nvSpPr>
        <p:spPr>
          <a:xfrm>
            <a:off x="6257400" y="32730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15</a:t>
            </a:r>
            <a:endParaRPr lang="en-US" sz="1200" b="1" dirty="0"/>
          </a:p>
        </p:txBody>
      </p:sp>
      <p:sp>
        <p:nvSpPr>
          <p:cNvPr id="129" name="Oval 128"/>
          <p:cNvSpPr/>
          <p:nvPr/>
        </p:nvSpPr>
        <p:spPr>
          <a:xfrm>
            <a:off x="6716100" y="35016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16</a:t>
            </a:r>
            <a:endParaRPr lang="en-US" sz="1200" b="1" dirty="0"/>
          </a:p>
        </p:txBody>
      </p:sp>
      <p:sp>
        <p:nvSpPr>
          <p:cNvPr id="130" name="Oval 129"/>
          <p:cNvSpPr/>
          <p:nvPr/>
        </p:nvSpPr>
        <p:spPr>
          <a:xfrm>
            <a:off x="6944700" y="3273000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24</a:t>
            </a:r>
            <a:endParaRPr lang="en-US" sz="1200" b="1" dirty="0"/>
          </a:p>
        </p:txBody>
      </p:sp>
      <p:sp>
        <p:nvSpPr>
          <p:cNvPr id="131" name="Oval 130"/>
          <p:cNvSpPr/>
          <p:nvPr/>
        </p:nvSpPr>
        <p:spPr>
          <a:xfrm>
            <a:off x="7403400" y="35016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17</a:t>
            </a:r>
            <a:endParaRPr lang="en-US" sz="1200" b="1" dirty="0"/>
          </a:p>
        </p:txBody>
      </p:sp>
      <p:sp>
        <p:nvSpPr>
          <p:cNvPr id="132" name="Oval 131"/>
          <p:cNvSpPr/>
          <p:nvPr/>
        </p:nvSpPr>
        <p:spPr>
          <a:xfrm>
            <a:off x="7632000" y="3273000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25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1143000" y="2514600"/>
            <a:ext cx="67818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0" y="11430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Decoupled</a:t>
            </a:r>
            <a:endParaRPr lang="en-US" sz="24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0" y="2656002"/>
            <a:ext cx="51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Decoupled and LM-Interleaved (LMI)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7631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uiExpand="1" build="p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Opportunity: Two latches per cell in row buffer</a:t>
            </a:r>
          </a:p>
          <a:p>
            <a:pPr lvl="1"/>
            <a:r>
              <a:rPr lang="en-US" dirty="0" smtClean="0"/>
              <a:t>Use single row buffer as two “page buffers”</a:t>
            </a:r>
            <a:endParaRPr lang="en-US" dirty="0"/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2133600" y="1447800"/>
            <a:ext cx="0" cy="326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2817900" y="1447800"/>
            <a:ext cx="0" cy="326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3502200" y="1447800"/>
            <a:ext cx="0" cy="326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4186500" y="1447800"/>
            <a:ext cx="0" cy="326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4870800" y="1447800"/>
            <a:ext cx="0" cy="326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5555100" y="1447800"/>
            <a:ext cx="0" cy="326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6239400" y="1447800"/>
            <a:ext cx="0" cy="326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6923700" y="1447800"/>
            <a:ext cx="0" cy="326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7608000" y="1447800"/>
            <a:ext cx="0" cy="326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Row Buffer Management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15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90600" y="3517222"/>
            <a:ext cx="7778400" cy="159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90600" y="2008522"/>
            <a:ext cx="7778400" cy="42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49300" y="1447800"/>
            <a:ext cx="0" cy="326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18288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5146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2004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8862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5720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2578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9436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6294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3152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1430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828800" y="1678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514600" y="1678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200400" y="1678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886200" y="1678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572000" y="1678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257800" y="1678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5943600" y="1678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629400" y="1678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7315200" y="1678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143000" y="1678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217700" y="19869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120" name="Oval 119"/>
          <p:cNvSpPr/>
          <p:nvPr/>
        </p:nvSpPr>
        <p:spPr>
          <a:xfrm>
            <a:off x="1446300" y="1758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21" name="Oval 120"/>
          <p:cNvSpPr/>
          <p:nvPr/>
        </p:nvSpPr>
        <p:spPr>
          <a:xfrm>
            <a:off x="1905000" y="19869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122" name="Oval 121"/>
          <p:cNvSpPr/>
          <p:nvPr/>
        </p:nvSpPr>
        <p:spPr>
          <a:xfrm>
            <a:off x="2133600" y="1758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123" name="Oval 122"/>
          <p:cNvSpPr/>
          <p:nvPr/>
        </p:nvSpPr>
        <p:spPr>
          <a:xfrm>
            <a:off x="2592300" y="19869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sp>
        <p:nvSpPr>
          <p:cNvPr id="124" name="Oval 123"/>
          <p:cNvSpPr/>
          <p:nvPr/>
        </p:nvSpPr>
        <p:spPr>
          <a:xfrm>
            <a:off x="2820900" y="1758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</a:t>
            </a:r>
            <a:endParaRPr lang="en-US" sz="1200" b="1" dirty="0"/>
          </a:p>
        </p:txBody>
      </p:sp>
      <p:sp>
        <p:nvSpPr>
          <p:cNvPr id="125" name="Oval 124"/>
          <p:cNvSpPr/>
          <p:nvPr/>
        </p:nvSpPr>
        <p:spPr>
          <a:xfrm>
            <a:off x="3279600" y="19869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6</a:t>
            </a:r>
            <a:endParaRPr lang="en-US" sz="1200" b="1" dirty="0"/>
          </a:p>
        </p:txBody>
      </p:sp>
      <p:sp>
        <p:nvSpPr>
          <p:cNvPr id="126" name="Oval 125"/>
          <p:cNvSpPr/>
          <p:nvPr/>
        </p:nvSpPr>
        <p:spPr>
          <a:xfrm>
            <a:off x="3508200" y="1758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7</a:t>
            </a:r>
            <a:endParaRPr lang="en-US" sz="1200" b="1" dirty="0"/>
          </a:p>
        </p:txBody>
      </p:sp>
      <p:sp>
        <p:nvSpPr>
          <p:cNvPr id="127" name="Oval 126"/>
          <p:cNvSpPr/>
          <p:nvPr/>
        </p:nvSpPr>
        <p:spPr>
          <a:xfrm>
            <a:off x="3966900" y="198695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8</a:t>
            </a:r>
            <a:endParaRPr lang="en-US" sz="1200" b="1" dirty="0"/>
          </a:p>
        </p:txBody>
      </p:sp>
      <p:sp>
        <p:nvSpPr>
          <p:cNvPr id="128" name="Oval 127"/>
          <p:cNvSpPr/>
          <p:nvPr/>
        </p:nvSpPr>
        <p:spPr>
          <a:xfrm>
            <a:off x="4195500" y="175835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9</a:t>
            </a:r>
            <a:endParaRPr lang="en-US" sz="1200" b="1" dirty="0"/>
          </a:p>
        </p:txBody>
      </p:sp>
      <p:sp>
        <p:nvSpPr>
          <p:cNvPr id="129" name="Oval 128"/>
          <p:cNvSpPr/>
          <p:nvPr/>
        </p:nvSpPr>
        <p:spPr>
          <a:xfrm>
            <a:off x="4654200" y="198695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10</a:t>
            </a:r>
            <a:endParaRPr lang="en-US" sz="1200" b="1" dirty="0"/>
          </a:p>
        </p:txBody>
      </p:sp>
      <p:sp>
        <p:nvSpPr>
          <p:cNvPr id="130" name="Oval 129"/>
          <p:cNvSpPr/>
          <p:nvPr/>
        </p:nvSpPr>
        <p:spPr>
          <a:xfrm>
            <a:off x="4882800" y="175835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11</a:t>
            </a:r>
            <a:endParaRPr lang="en-US" sz="1200" b="1" dirty="0"/>
          </a:p>
        </p:txBody>
      </p:sp>
      <p:sp>
        <p:nvSpPr>
          <p:cNvPr id="131" name="Oval 130"/>
          <p:cNvSpPr/>
          <p:nvPr/>
        </p:nvSpPr>
        <p:spPr>
          <a:xfrm>
            <a:off x="5341500" y="198695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12</a:t>
            </a:r>
            <a:endParaRPr lang="en-US" sz="1200" b="1" dirty="0"/>
          </a:p>
        </p:txBody>
      </p:sp>
      <p:sp>
        <p:nvSpPr>
          <p:cNvPr id="132" name="Oval 131"/>
          <p:cNvSpPr/>
          <p:nvPr/>
        </p:nvSpPr>
        <p:spPr>
          <a:xfrm>
            <a:off x="5570100" y="175835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13</a:t>
            </a:r>
            <a:endParaRPr lang="en-US" sz="1200" b="1" dirty="0"/>
          </a:p>
        </p:txBody>
      </p:sp>
      <p:sp>
        <p:nvSpPr>
          <p:cNvPr id="133" name="Oval 132"/>
          <p:cNvSpPr/>
          <p:nvPr/>
        </p:nvSpPr>
        <p:spPr>
          <a:xfrm>
            <a:off x="6028800" y="198695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14</a:t>
            </a:r>
            <a:endParaRPr lang="en-US" sz="1200" b="1" dirty="0"/>
          </a:p>
        </p:txBody>
      </p:sp>
      <p:sp>
        <p:nvSpPr>
          <p:cNvPr id="134" name="Oval 133"/>
          <p:cNvSpPr/>
          <p:nvPr/>
        </p:nvSpPr>
        <p:spPr>
          <a:xfrm>
            <a:off x="6257400" y="175835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15</a:t>
            </a:r>
            <a:endParaRPr lang="en-US" sz="1200" b="1" dirty="0"/>
          </a:p>
        </p:txBody>
      </p:sp>
      <p:sp>
        <p:nvSpPr>
          <p:cNvPr id="135" name="Oval 134"/>
          <p:cNvSpPr/>
          <p:nvPr/>
        </p:nvSpPr>
        <p:spPr>
          <a:xfrm>
            <a:off x="6716100" y="1986958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16</a:t>
            </a:r>
            <a:endParaRPr lang="en-US" sz="1200" b="1" dirty="0"/>
          </a:p>
        </p:txBody>
      </p:sp>
      <p:sp>
        <p:nvSpPr>
          <p:cNvPr id="136" name="Oval 135"/>
          <p:cNvSpPr/>
          <p:nvPr/>
        </p:nvSpPr>
        <p:spPr>
          <a:xfrm>
            <a:off x="6944700" y="1758358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17</a:t>
            </a:r>
            <a:endParaRPr lang="en-US" sz="1200" b="1" dirty="0"/>
          </a:p>
        </p:txBody>
      </p:sp>
      <p:sp>
        <p:nvSpPr>
          <p:cNvPr id="137" name="Oval 136"/>
          <p:cNvSpPr/>
          <p:nvPr/>
        </p:nvSpPr>
        <p:spPr>
          <a:xfrm>
            <a:off x="7403400" y="1986958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18</a:t>
            </a:r>
            <a:endParaRPr lang="en-US" sz="1200" b="1" dirty="0"/>
          </a:p>
        </p:txBody>
      </p:sp>
      <p:sp>
        <p:nvSpPr>
          <p:cNvPr id="138" name="Oval 137"/>
          <p:cNvSpPr/>
          <p:nvPr/>
        </p:nvSpPr>
        <p:spPr>
          <a:xfrm>
            <a:off x="7632000" y="1758358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19</a:t>
            </a:r>
            <a:endParaRPr lang="en-US" sz="1200" b="1" dirty="0"/>
          </a:p>
        </p:txBody>
      </p:sp>
      <p:sp>
        <p:nvSpPr>
          <p:cNvPr id="139" name="Oval 138"/>
          <p:cNvSpPr/>
          <p:nvPr/>
        </p:nvSpPr>
        <p:spPr>
          <a:xfrm>
            <a:off x="1217700" y="3507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140" name="Oval 139"/>
          <p:cNvSpPr/>
          <p:nvPr/>
        </p:nvSpPr>
        <p:spPr>
          <a:xfrm>
            <a:off x="1446300" y="327875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256</a:t>
            </a:r>
            <a:endParaRPr lang="en-US" sz="1200" b="1" dirty="0"/>
          </a:p>
        </p:txBody>
      </p:sp>
      <p:sp>
        <p:nvSpPr>
          <p:cNvPr id="141" name="Oval 140"/>
          <p:cNvSpPr/>
          <p:nvPr/>
        </p:nvSpPr>
        <p:spPr>
          <a:xfrm>
            <a:off x="1905000" y="3507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142" name="Oval 141"/>
          <p:cNvSpPr/>
          <p:nvPr/>
        </p:nvSpPr>
        <p:spPr>
          <a:xfrm>
            <a:off x="2133600" y="327875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257</a:t>
            </a:r>
            <a:endParaRPr lang="en-US" sz="1200" b="1" dirty="0"/>
          </a:p>
        </p:txBody>
      </p:sp>
      <p:sp>
        <p:nvSpPr>
          <p:cNvPr id="143" name="Oval 142"/>
          <p:cNvSpPr/>
          <p:nvPr/>
        </p:nvSpPr>
        <p:spPr>
          <a:xfrm>
            <a:off x="2592300" y="3507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144" name="Oval 143"/>
          <p:cNvSpPr/>
          <p:nvPr/>
        </p:nvSpPr>
        <p:spPr>
          <a:xfrm>
            <a:off x="2820900" y="327875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258</a:t>
            </a:r>
            <a:endParaRPr lang="en-US" sz="1200" b="1" dirty="0"/>
          </a:p>
        </p:txBody>
      </p:sp>
      <p:sp>
        <p:nvSpPr>
          <p:cNvPr id="145" name="Oval 144"/>
          <p:cNvSpPr/>
          <p:nvPr/>
        </p:nvSpPr>
        <p:spPr>
          <a:xfrm>
            <a:off x="3279600" y="3507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146" name="Oval 145"/>
          <p:cNvSpPr/>
          <p:nvPr/>
        </p:nvSpPr>
        <p:spPr>
          <a:xfrm>
            <a:off x="3508200" y="327875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259</a:t>
            </a:r>
            <a:endParaRPr lang="en-US" sz="1200" b="1" dirty="0"/>
          </a:p>
        </p:txBody>
      </p:sp>
      <p:sp>
        <p:nvSpPr>
          <p:cNvPr id="147" name="Oval 146"/>
          <p:cNvSpPr/>
          <p:nvPr/>
        </p:nvSpPr>
        <p:spPr>
          <a:xfrm>
            <a:off x="3966900" y="3507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sp>
        <p:nvSpPr>
          <p:cNvPr id="148" name="Oval 147"/>
          <p:cNvSpPr/>
          <p:nvPr/>
        </p:nvSpPr>
        <p:spPr>
          <a:xfrm>
            <a:off x="4195500" y="327875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260</a:t>
            </a:r>
            <a:endParaRPr lang="en-US" sz="1200" b="1" dirty="0"/>
          </a:p>
        </p:txBody>
      </p:sp>
      <p:sp>
        <p:nvSpPr>
          <p:cNvPr id="149" name="Oval 148"/>
          <p:cNvSpPr/>
          <p:nvPr/>
        </p:nvSpPr>
        <p:spPr>
          <a:xfrm>
            <a:off x="4654200" y="3507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</a:t>
            </a:r>
            <a:endParaRPr lang="en-US" sz="1200" b="1" dirty="0"/>
          </a:p>
        </p:txBody>
      </p:sp>
      <p:sp>
        <p:nvSpPr>
          <p:cNvPr id="150" name="Oval 149"/>
          <p:cNvSpPr/>
          <p:nvPr/>
        </p:nvSpPr>
        <p:spPr>
          <a:xfrm>
            <a:off x="4882800" y="327875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261</a:t>
            </a:r>
            <a:endParaRPr lang="en-US" sz="1200" b="1" dirty="0"/>
          </a:p>
        </p:txBody>
      </p:sp>
      <p:sp>
        <p:nvSpPr>
          <p:cNvPr id="151" name="Oval 150"/>
          <p:cNvSpPr/>
          <p:nvPr/>
        </p:nvSpPr>
        <p:spPr>
          <a:xfrm>
            <a:off x="5341500" y="3507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6</a:t>
            </a:r>
            <a:endParaRPr lang="en-US" sz="1200" b="1" dirty="0"/>
          </a:p>
        </p:txBody>
      </p:sp>
      <p:sp>
        <p:nvSpPr>
          <p:cNvPr id="152" name="Oval 151"/>
          <p:cNvSpPr/>
          <p:nvPr/>
        </p:nvSpPr>
        <p:spPr>
          <a:xfrm>
            <a:off x="5570100" y="327875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262</a:t>
            </a:r>
            <a:endParaRPr lang="en-US" sz="1200" b="1" dirty="0"/>
          </a:p>
        </p:txBody>
      </p:sp>
      <p:sp>
        <p:nvSpPr>
          <p:cNvPr id="153" name="Oval 152"/>
          <p:cNvSpPr/>
          <p:nvPr/>
        </p:nvSpPr>
        <p:spPr>
          <a:xfrm>
            <a:off x="6028800" y="3507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7</a:t>
            </a:r>
            <a:endParaRPr lang="en-US" sz="1200" b="1" dirty="0"/>
          </a:p>
        </p:txBody>
      </p:sp>
      <p:sp>
        <p:nvSpPr>
          <p:cNvPr id="154" name="Oval 153"/>
          <p:cNvSpPr/>
          <p:nvPr/>
        </p:nvSpPr>
        <p:spPr>
          <a:xfrm>
            <a:off x="6257400" y="327875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263</a:t>
            </a:r>
            <a:endParaRPr lang="en-US" sz="1200" b="1" dirty="0"/>
          </a:p>
        </p:txBody>
      </p:sp>
      <p:sp>
        <p:nvSpPr>
          <p:cNvPr id="155" name="Oval 154"/>
          <p:cNvSpPr/>
          <p:nvPr/>
        </p:nvSpPr>
        <p:spPr>
          <a:xfrm>
            <a:off x="6716100" y="350735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8</a:t>
            </a:r>
            <a:endParaRPr lang="en-US" sz="1200" b="1" dirty="0"/>
          </a:p>
        </p:txBody>
      </p:sp>
      <p:sp>
        <p:nvSpPr>
          <p:cNvPr id="156" name="Oval 155"/>
          <p:cNvSpPr/>
          <p:nvPr/>
        </p:nvSpPr>
        <p:spPr>
          <a:xfrm>
            <a:off x="6944700" y="3278758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264</a:t>
            </a:r>
            <a:endParaRPr lang="en-US" sz="1200" b="1" dirty="0"/>
          </a:p>
        </p:txBody>
      </p:sp>
      <p:sp>
        <p:nvSpPr>
          <p:cNvPr id="157" name="Oval 156"/>
          <p:cNvSpPr/>
          <p:nvPr/>
        </p:nvSpPr>
        <p:spPr>
          <a:xfrm>
            <a:off x="7403400" y="350735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9</a:t>
            </a:r>
            <a:endParaRPr lang="en-US" sz="1200" b="1" dirty="0"/>
          </a:p>
        </p:txBody>
      </p:sp>
      <p:sp>
        <p:nvSpPr>
          <p:cNvPr id="158" name="Oval 157"/>
          <p:cNvSpPr/>
          <p:nvPr/>
        </p:nvSpPr>
        <p:spPr>
          <a:xfrm>
            <a:off x="7632000" y="3278758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265</a:t>
            </a:r>
            <a:endParaRPr lang="en-US" sz="1200" b="1" dirty="0"/>
          </a:p>
        </p:txBody>
      </p:sp>
      <p:sp>
        <p:nvSpPr>
          <p:cNvPr id="161" name="Oval 160"/>
          <p:cNvSpPr/>
          <p:nvPr/>
        </p:nvSpPr>
        <p:spPr>
          <a:xfrm>
            <a:off x="1830300" y="4717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516100" y="4717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3201900" y="4717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3887700" y="4717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4573500" y="4717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5259300" y="4717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5945100" y="4717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6630900" y="4717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7316700" y="4717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144500" y="4717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2177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174" name="Oval 173"/>
          <p:cNvSpPr/>
          <p:nvPr/>
        </p:nvSpPr>
        <p:spPr>
          <a:xfrm>
            <a:off x="14463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175" name="Oval 174"/>
          <p:cNvSpPr/>
          <p:nvPr/>
        </p:nvSpPr>
        <p:spPr>
          <a:xfrm>
            <a:off x="19050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176" name="Oval 175"/>
          <p:cNvSpPr/>
          <p:nvPr/>
        </p:nvSpPr>
        <p:spPr>
          <a:xfrm>
            <a:off x="21336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177" name="Oval 176"/>
          <p:cNvSpPr/>
          <p:nvPr/>
        </p:nvSpPr>
        <p:spPr>
          <a:xfrm>
            <a:off x="25923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178" name="Oval 177"/>
          <p:cNvSpPr/>
          <p:nvPr/>
        </p:nvSpPr>
        <p:spPr>
          <a:xfrm>
            <a:off x="28209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179" name="Oval 178"/>
          <p:cNvSpPr/>
          <p:nvPr/>
        </p:nvSpPr>
        <p:spPr>
          <a:xfrm>
            <a:off x="32796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180" name="Oval 179"/>
          <p:cNvSpPr/>
          <p:nvPr/>
        </p:nvSpPr>
        <p:spPr>
          <a:xfrm>
            <a:off x="35082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181" name="Oval 180"/>
          <p:cNvSpPr/>
          <p:nvPr/>
        </p:nvSpPr>
        <p:spPr>
          <a:xfrm>
            <a:off x="39669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182" name="Oval 181"/>
          <p:cNvSpPr/>
          <p:nvPr/>
        </p:nvSpPr>
        <p:spPr>
          <a:xfrm>
            <a:off x="41955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183" name="Oval 182"/>
          <p:cNvSpPr/>
          <p:nvPr/>
        </p:nvSpPr>
        <p:spPr>
          <a:xfrm>
            <a:off x="46542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184" name="Oval 183"/>
          <p:cNvSpPr/>
          <p:nvPr/>
        </p:nvSpPr>
        <p:spPr>
          <a:xfrm>
            <a:off x="48828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185" name="Oval 184"/>
          <p:cNvSpPr/>
          <p:nvPr/>
        </p:nvSpPr>
        <p:spPr>
          <a:xfrm>
            <a:off x="53415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186" name="Oval 185"/>
          <p:cNvSpPr/>
          <p:nvPr/>
        </p:nvSpPr>
        <p:spPr>
          <a:xfrm>
            <a:off x="55701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187" name="Oval 186"/>
          <p:cNvSpPr/>
          <p:nvPr/>
        </p:nvSpPr>
        <p:spPr>
          <a:xfrm>
            <a:off x="60288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188" name="Oval 187"/>
          <p:cNvSpPr/>
          <p:nvPr/>
        </p:nvSpPr>
        <p:spPr>
          <a:xfrm>
            <a:off x="62574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189" name="Oval 188"/>
          <p:cNvSpPr/>
          <p:nvPr/>
        </p:nvSpPr>
        <p:spPr>
          <a:xfrm>
            <a:off x="67161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190" name="Oval 189"/>
          <p:cNvSpPr/>
          <p:nvPr/>
        </p:nvSpPr>
        <p:spPr>
          <a:xfrm>
            <a:off x="69447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191" name="Oval 190"/>
          <p:cNvSpPr/>
          <p:nvPr/>
        </p:nvSpPr>
        <p:spPr>
          <a:xfrm>
            <a:off x="74034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192" name="Oval 191"/>
          <p:cNvSpPr/>
          <p:nvPr/>
        </p:nvSpPr>
        <p:spPr>
          <a:xfrm>
            <a:off x="76320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193" name="TextBox 192"/>
          <p:cNvSpPr txBox="1"/>
          <p:nvPr/>
        </p:nvSpPr>
        <p:spPr>
          <a:xfrm>
            <a:off x="0" y="4424068"/>
            <a:ext cx="12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buffer</a:t>
            </a:r>
            <a:endParaRPr lang="en-US" dirty="0"/>
          </a:p>
        </p:txBody>
      </p:sp>
      <p:sp>
        <p:nvSpPr>
          <p:cNvPr id="201" name="Oval 200"/>
          <p:cNvSpPr/>
          <p:nvPr/>
        </p:nvSpPr>
        <p:spPr>
          <a:xfrm>
            <a:off x="8153400" y="19746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8343900" y="19746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8534400" y="19746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8153400" y="34950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205" name="Oval 204"/>
          <p:cNvSpPr/>
          <p:nvPr/>
        </p:nvSpPr>
        <p:spPr>
          <a:xfrm>
            <a:off x="8343900" y="34950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8534400" y="34950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8077200" y="1689556"/>
            <a:ext cx="12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</a:t>
            </a:r>
          </a:p>
          <a:p>
            <a:r>
              <a:rPr lang="en-US" dirty="0" smtClean="0"/>
              <a:t>= Page</a:t>
            </a:r>
            <a:endParaRPr lang="en-US" dirty="0"/>
          </a:p>
        </p:txBody>
      </p:sp>
      <p:sp>
        <p:nvSpPr>
          <p:cNvPr id="208" name="Right Brace 207"/>
          <p:cNvSpPr/>
          <p:nvPr/>
        </p:nvSpPr>
        <p:spPr>
          <a:xfrm>
            <a:off x="8001000" y="1682978"/>
            <a:ext cx="114300" cy="605180"/>
          </a:xfrm>
          <a:prstGeom prst="rightBrace">
            <a:avLst>
              <a:gd name="adj1" fmla="val 8333"/>
              <a:gd name="adj2" fmla="val 297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8077200" y="3131448"/>
            <a:ext cx="12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MSB </a:t>
            </a:r>
            <a:r>
              <a:rPr lang="en-US" dirty="0"/>
              <a:t>page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8078700" y="3576980"/>
            <a:ext cx="12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LSB </a:t>
            </a:r>
            <a:r>
              <a:rPr lang="en-US" dirty="0"/>
              <a:t>page</a:t>
            </a:r>
          </a:p>
        </p:txBody>
      </p:sp>
      <p:sp>
        <p:nvSpPr>
          <p:cNvPr id="211" name="Right Brace 210"/>
          <p:cNvSpPr/>
          <p:nvPr/>
        </p:nvSpPr>
        <p:spPr>
          <a:xfrm>
            <a:off x="8001000" y="3202558"/>
            <a:ext cx="114300" cy="2982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ight Brace 211"/>
          <p:cNvSpPr/>
          <p:nvPr/>
        </p:nvSpPr>
        <p:spPr>
          <a:xfrm>
            <a:off x="8001000" y="3583558"/>
            <a:ext cx="114300" cy="2982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213" name="Oval 212"/>
          <p:cNvSpPr/>
          <p:nvPr/>
        </p:nvSpPr>
        <p:spPr>
          <a:xfrm>
            <a:off x="8153400" y="50154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8343900" y="50154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8534400" y="50154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8077200" y="4646090"/>
            <a:ext cx="12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MSB bits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8078700" y="5091622"/>
            <a:ext cx="12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LSB bits</a:t>
            </a:r>
            <a:endParaRPr lang="en-US" dirty="0"/>
          </a:p>
        </p:txBody>
      </p:sp>
      <p:sp>
        <p:nvSpPr>
          <p:cNvPr id="218" name="Right Brace 217"/>
          <p:cNvSpPr/>
          <p:nvPr/>
        </p:nvSpPr>
        <p:spPr>
          <a:xfrm>
            <a:off x="8001000" y="4717200"/>
            <a:ext cx="114300" cy="2982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ight Brace 218"/>
          <p:cNvSpPr/>
          <p:nvPr/>
        </p:nvSpPr>
        <p:spPr>
          <a:xfrm>
            <a:off x="8001000" y="5098200"/>
            <a:ext cx="114300" cy="2982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221" name="Rectangle 220"/>
          <p:cNvSpPr/>
          <p:nvPr/>
        </p:nvSpPr>
        <p:spPr>
          <a:xfrm>
            <a:off x="1143000" y="2514600"/>
            <a:ext cx="67818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0" y="11430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Coupled</a:t>
            </a:r>
            <a:endParaRPr lang="en-US" sz="240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0" y="2656002"/>
            <a:ext cx="51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Decoupled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758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traight Arrow Connector 202"/>
          <p:cNvCxnSpPr/>
          <p:nvPr/>
        </p:nvCxnSpPr>
        <p:spPr>
          <a:xfrm>
            <a:off x="2133600" y="1447800"/>
            <a:ext cx="0" cy="326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2817900" y="1447800"/>
            <a:ext cx="0" cy="326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3502200" y="1447800"/>
            <a:ext cx="0" cy="326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4186500" y="1447800"/>
            <a:ext cx="0" cy="326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4870800" y="1447800"/>
            <a:ext cx="0" cy="326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5555100" y="1447800"/>
            <a:ext cx="0" cy="326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6239400" y="1447800"/>
            <a:ext cx="0" cy="326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6923700" y="1447800"/>
            <a:ext cx="0" cy="326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7608000" y="1447800"/>
            <a:ext cx="0" cy="326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1449300" y="1447800"/>
            <a:ext cx="0" cy="326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Increased </a:t>
            </a:r>
            <a:r>
              <a:rPr lang="en-US" dirty="0">
                <a:solidFill>
                  <a:srgbClr val="0000FF"/>
                </a:solidFill>
              </a:rPr>
              <a:t>row buffer hit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 #3: Split Page Buffering (SPB)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90600" y="2008522"/>
            <a:ext cx="7778400" cy="42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153400" y="19746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343900" y="19746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534400" y="19746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8077200" y="1611868"/>
            <a:ext cx="12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MSB page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8078700" y="2057400"/>
            <a:ext cx="12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LSB </a:t>
            </a:r>
            <a:r>
              <a:rPr lang="en-US" dirty="0"/>
              <a:t>page</a:t>
            </a:r>
          </a:p>
        </p:txBody>
      </p:sp>
      <p:sp>
        <p:nvSpPr>
          <p:cNvPr id="93" name="Right Brace 92"/>
          <p:cNvSpPr/>
          <p:nvPr/>
        </p:nvSpPr>
        <p:spPr>
          <a:xfrm>
            <a:off x="8001000" y="1682978"/>
            <a:ext cx="114300" cy="2982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Brace 93"/>
          <p:cNvSpPr/>
          <p:nvPr/>
        </p:nvSpPr>
        <p:spPr>
          <a:xfrm>
            <a:off x="8001000" y="2063978"/>
            <a:ext cx="114300" cy="2982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828800" y="1676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2" name="Oval 161"/>
          <p:cNvSpPr/>
          <p:nvPr/>
        </p:nvSpPr>
        <p:spPr>
          <a:xfrm>
            <a:off x="2514600" y="1676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4" name="Oval 163"/>
          <p:cNvSpPr/>
          <p:nvPr/>
        </p:nvSpPr>
        <p:spPr>
          <a:xfrm>
            <a:off x="3200400" y="1676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5" name="Oval 164"/>
          <p:cNvSpPr/>
          <p:nvPr/>
        </p:nvSpPr>
        <p:spPr>
          <a:xfrm>
            <a:off x="3886200" y="1676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6" name="Oval 165"/>
          <p:cNvSpPr/>
          <p:nvPr/>
        </p:nvSpPr>
        <p:spPr>
          <a:xfrm>
            <a:off x="4572000" y="1676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7" name="Oval 166"/>
          <p:cNvSpPr/>
          <p:nvPr/>
        </p:nvSpPr>
        <p:spPr>
          <a:xfrm>
            <a:off x="5257800" y="1676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8" name="Oval 167"/>
          <p:cNvSpPr/>
          <p:nvPr/>
        </p:nvSpPr>
        <p:spPr>
          <a:xfrm>
            <a:off x="5943600" y="1676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9" name="Oval 168"/>
          <p:cNvSpPr/>
          <p:nvPr/>
        </p:nvSpPr>
        <p:spPr>
          <a:xfrm>
            <a:off x="6629400" y="1676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0" name="Oval 169"/>
          <p:cNvSpPr/>
          <p:nvPr/>
        </p:nvSpPr>
        <p:spPr>
          <a:xfrm>
            <a:off x="7315200" y="1676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1" name="Oval 170"/>
          <p:cNvSpPr/>
          <p:nvPr/>
        </p:nvSpPr>
        <p:spPr>
          <a:xfrm>
            <a:off x="1143000" y="1676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2" name="Oval 171"/>
          <p:cNvSpPr/>
          <p:nvPr/>
        </p:nvSpPr>
        <p:spPr>
          <a:xfrm>
            <a:off x="1217700" y="19812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512</a:t>
            </a:r>
            <a:endParaRPr lang="en-US" sz="1200" b="1" dirty="0"/>
          </a:p>
        </p:txBody>
      </p:sp>
      <p:sp>
        <p:nvSpPr>
          <p:cNvPr id="173" name="Oval 172"/>
          <p:cNvSpPr/>
          <p:nvPr/>
        </p:nvSpPr>
        <p:spPr>
          <a:xfrm>
            <a:off x="1446300" y="1752600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768</a:t>
            </a:r>
            <a:endParaRPr lang="en-US" sz="1200" b="1" dirty="0"/>
          </a:p>
        </p:txBody>
      </p:sp>
      <p:sp>
        <p:nvSpPr>
          <p:cNvPr id="174" name="Oval 173"/>
          <p:cNvSpPr/>
          <p:nvPr/>
        </p:nvSpPr>
        <p:spPr>
          <a:xfrm>
            <a:off x="1905000" y="19812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513</a:t>
            </a:r>
            <a:endParaRPr lang="en-US" sz="1200" b="1" dirty="0"/>
          </a:p>
        </p:txBody>
      </p:sp>
      <p:sp>
        <p:nvSpPr>
          <p:cNvPr id="175" name="Oval 174"/>
          <p:cNvSpPr/>
          <p:nvPr/>
        </p:nvSpPr>
        <p:spPr>
          <a:xfrm>
            <a:off x="2133600" y="1752600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769</a:t>
            </a:r>
            <a:endParaRPr lang="en-US" sz="1200" b="1" dirty="0"/>
          </a:p>
        </p:txBody>
      </p:sp>
      <p:sp>
        <p:nvSpPr>
          <p:cNvPr id="176" name="Oval 175"/>
          <p:cNvSpPr/>
          <p:nvPr/>
        </p:nvSpPr>
        <p:spPr>
          <a:xfrm>
            <a:off x="2592300" y="19812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514</a:t>
            </a:r>
            <a:endParaRPr lang="en-US" sz="1200" b="1" dirty="0"/>
          </a:p>
        </p:txBody>
      </p:sp>
      <p:sp>
        <p:nvSpPr>
          <p:cNvPr id="177" name="Oval 176"/>
          <p:cNvSpPr/>
          <p:nvPr/>
        </p:nvSpPr>
        <p:spPr>
          <a:xfrm>
            <a:off x="2820900" y="1752600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770</a:t>
            </a:r>
            <a:endParaRPr lang="en-US" sz="1200" b="1" dirty="0"/>
          </a:p>
        </p:txBody>
      </p:sp>
      <p:sp>
        <p:nvSpPr>
          <p:cNvPr id="178" name="Oval 177"/>
          <p:cNvSpPr/>
          <p:nvPr/>
        </p:nvSpPr>
        <p:spPr>
          <a:xfrm>
            <a:off x="3279600" y="19812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515</a:t>
            </a:r>
            <a:endParaRPr lang="en-US" sz="1200" b="1" dirty="0"/>
          </a:p>
        </p:txBody>
      </p:sp>
      <p:sp>
        <p:nvSpPr>
          <p:cNvPr id="179" name="Oval 178"/>
          <p:cNvSpPr/>
          <p:nvPr/>
        </p:nvSpPr>
        <p:spPr>
          <a:xfrm>
            <a:off x="3508200" y="1752600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771</a:t>
            </a:r>
            <a:endParaRPr lang="en-US" sz="1200" b="1" dirty="0"/>
          </a:p>
        </p:txBody>
      </p:sp>
      <p:sp>
        <p:nvSpPr>
          <p:cNvPr id="180" name="Oval 179"/>
          <p:cNvSpPr/>
          <p:nvPr/>
        </p:nvSpPr>
        <p:spPr>
          <a:xfrm>
            <a:off x="3966900" y="19812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516</a:t>
            </a:r>
            <a:endParaRPr lang="en-US" sz="1200" b="1" dirty="0"/>
          </a:p>
        </p:txBody>
      </p:sp>
      <p:sp>
        <p:nvSpPr>
          <p:cNvPr id="181" name="Oval 180"/>
          <p:cNvSpPr/>
          <p:nvPr/>
        </p:nvSpPr>
        <p:spPr>
          <a:xfrm>
            <a:off x="4195500" y="1752600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772</a:t>
            </a:r>
            <a:endParaRPr lang="en-US" sz="1200" b="1" dirty="0"/>
          </a:p>
        </p:txBody>
      </p:sp>
      <p:sp>
        <p:nvSpPr>
          <p:cNvPr id="182" name="Oval 181"/>
          <p:cNvSpPr/>
          <p:nvPr/>
        </p:nvSpPr>
        <p:spPr>
          <a:xfrm>
            <a:off x="4654200" y="19812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517</a:t>
            </a:r>
            <a:endParaRPr lang="en-US" sz="1200" b="1" dirty="0"/>
          </a:p>
        </p:txBody>
      </p:sp>
      <p:sp>
        <p:nvSpPr>
          <p:cNvPr id="183" name="Oval 182"/>
          <p:cNvSpPr/>
          <p:nvPr/>
        </p:nvSpPr>
        <p:spPr>
          <a:xfrm>
            <a:off x="4882800" y="1752600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773</a:t>
            </a:r>
            <a:endParaRPr lang="en-US" sz="1200" b="1" dirty="0"/>
          </a:p>
        </p:txBody>
      </p:sp>
      <p:sp>
        <p:nvSpPr>
          <p:cNvPr id="184" name="Oval 183"/>
          <p:cNvSpPr/>
          <p:nvPr/>
        </p:nvSpPr>
        <p:spPr>
          <a:xfrm>
            <a:off x="5341500" y="19812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518</a:t>
            </a:r>
            <a:endParaRPr lang="en-US" sz="1200" b="1" dirty="0"/>
          </a:p>
        </p:txBody>
      </p:sp>
      <p:sp>
        <p:nvSpPr>
          <p:cNvPr id="185" name="Oval 184"/>
          <p:cNvSpPr/>
          <p:nvPr/>
        </p:nvSpPr>
        <p:spPr>
          <a:xfrm>
            <a:off x="5570100" y="1752600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774</a:t>
            </a:r>
            <a:endParaRPr lang="en-US" sz="1200" b="1" dirty="0"/>
          </a:p>
        </p:txBody>
      </p:sp>
      <p:sp>
        <p:nvSpPr>
          <p:cNvPr id="186" name="Oval 185"/>
          <p:cNvSpPr/>
          <p:nvPr/>
        </p:nvSpPr>
        <p:spPr>
          <a:xfrm>
            <a:off x="6028800" y="19812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519</a:t>
            </a:r>
            <a:endParaRPr lang="en-US" sz="1200" b="1" dirty="0"/>
          </a:p>
        </p:txBody>
      </p:sp>
      <p:sp>
        <p:nvSpPr>
          <p:cNvPr id="187" name="Oval 186"/>
          <p:cNvSpPr/>
          <p:nvPr/>
        </p:nvSpPr>
        <p:spPr>
          <a:xfrm>
            <a:off x="6257400" y="1752600"/>
            <a:ext cx="228600" cy="228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775</a:t>
            </a:r>
            <a:endParaRPr lang="en-US" sz="1200" b="1" dirty="0"/>
          </a:p>
        </p:txBody>
      </p:sp>
      <p:sp>
        <p:nvSpPr>
          <p:cNvPr id="188" name="Oval 187"/>
          <p:cNvSpPr/>
          <p:nvPr/>
        </p:nvSpPr>
        <p:spPr>
          <a:xfrm>
            <a:off x="6716100" y="19812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520</a:t>
            </a:r>
            <a:endParaRPr lang="en-US" sz="1200" b="1" dirty="0"/>
          </a:p>
        </p:txBody>
      </p:sp>
      <p:sp>
        <p:nvSpPr>
          <p:cNvPr id="189" name="Oval 188"/>
          <p:cNvSpPr/>
          <p:nvPr/>
        </p:nvSpPr>
        <p:spPr>
          <a:xfrm>
            <a:off x="6944700" y="1752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776</a:t>
            </a:r>
            <a:endParaRPr lang="en-US" sz="1200" b="1" dirty="0"/>
          </a:p>
        </p:txBody>
      </p:sp>
      <p:sp>
        <p:nvSpPr>
          <p:cNvPr id="190" name="Oval 189"/>
          <p:cNvSpPr/>
          <p:nvPr/>
        </p:nvSpPr>
        <p:spPr>
          <a:xfrm>
            <a:off x="7403400" y="19812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521</a:t>
            </a:r>
            <a:endParaRPr lang="en-US" sz="1200" b="1" dirty="0"/>
          </a:p>
        </p:txBody>
      </p:sp>
      <p:sp>
        <p:nvSpPr>
          <p:cNvPr id="191" name="Oval 190"/>
          <p:cNvSpPr/>
          <p:nvPr/>
        </p:nvSpPr>
        <p:spPr>
          <a:xfrm>
            <a:off x="7632000" y="1752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777</a:t>
            </a:r>
            <a:endParaRPr lang="en-US" sz="1200" b="1" dirty="0"/>
          </a:p>
        </p:txBody>
      </p:sp>
      <p:sp>
        <p:nvSpPr>
          <p:cNvPr id="137" name="Oval 136"/>
          <p:cNvSpPr/>
          <p:nvPr/>
        </p:nvSpPr>
        <p:spPr>
          <a:xfrm>
            <a:off x="1830300" y="4717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516100" y="4717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3201900" y="4717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887700" y="4717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4573500" y="4717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5259300" y="4717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945100" y="4717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630900" y="4717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7316700" y="4717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1144500" y="47172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8153400" y="50154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8343900" y="50154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8534400" y="50154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8077200" y="4646090"/>
            <a:ext cx="12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LSB/MSB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8078700" y="5091622"/>
            <a:ext cx="12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LSB/MSB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6" name="Right Brace 235"/>
          <p:cNvSpPr/>
          <p:nvPr/>
        </p:nvSpPr>
        <p:spPr>
          <a:xfrm>
            <a:off x="8001000" y="4717200"/>
            <a:ext cx="114300" cy="2982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ight Brace 236"/>
          <p:cNvSpPr/>
          <p:nvPr/>
        </p:nvSpPr>
        <p:spPr>
          <a:xfrm>
            <a:off x="8001000" y="5098200"/>
            <a:ext cx="114300" cy="2982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cxnSp>
        <p:nvCxnSpPr>
          <p:cNvPr id="248" name="Straight Arrow Connector 247"/>
          <p:cNvCxnSpPr/>
          <p:nvPr/>
        </p:nvCxnSpPr>
        <p:spPr>
          <a:xfrm flipV="1">
            <a:off x="990600" y="3517222"/>
            <a:ext cx="7778400" cy="159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18288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25146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32004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38862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45720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52578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59436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66294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73152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1143000" y="3202558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1217700" y="3507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260" name="Oval 259"/>
          <p:cNvSpPr/>
          <p:nvPr/>
        </p:nvSpPr>
        <p:spPr>
          <a:xfrm>
            <a:off x="1446300" y="327875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256</a:t>
            </a:r>
            <a:endParaRPr lang="en-US" sz="1200" b="1" dirty="0"/>
          </a:p>
        </p:txBody>
      </p:sp>
      <p:sp>
        <p:nvSpPr>
          <p:cNvPr id="261" name="Oval 260"/>
          <p:cNvSpPr/>
          <p:nvPr/>
        </p:nvSpPr>
        <p:spPr>
          <a:xfrm>
            <a:off x="1905000" y="3507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262" name="Oval 261"/>
          <p:cNvSpPr/>
          <p:nvPr/>
        </p:nvSpPr>
        <p:spPr>
          <a:xfrm>
            <a:off x="2133600" y="327875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257</a:t>
            </a:r>
            <a:endParaRPr lang="en-US" sz="1200" b="1" dirty="0"/>
          </a:p>
        </p:txBody>
      </p:sp>
      <p:sp>
        <p:nvSpPr>
          <p:cNvPr id="263" name="Oval 262"/>
          <p:cNvSpPr/>
          <p:nvPr/>
        </p:nvSpPr>
        <p:spPr>
          <a:xfrm>
            <a:off x="2592300" y="3507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264" name="Oval 263"/>
          <p:cNvSpPr/>
          <p:nvPr/>
        </p:nvSpPr>
        <p:spPr>
          <a:xfrm>
            <a:off x="2820900" y="327875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258</a:t>
            </a:r>
            <a:endParaRPr lang="en-US" sz="1200" b="1" dirty="0"/>
          </a:p>
        </p:txBody>
      </p:sp>
      <p:sp>
        <p:nvSpPr>
          <p:cNvPr id="265" name="Oval 264"/>
          <p:cNvSpPr/>
          <p:nvPr/>
        </p:nvSpPr>
        <p:spPr>
          <a:xfrm>
            <a:off x="3279600" y="3507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266" name="Oval 265"/>
          <p:cNvSpPr/>
          <p:nvPr/>
        </p:nvSpPr>
        <p:spPr>
          <a:xfrm>
            <a:off x="3508200" y="327875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259</a:t>
            </a:r>
            <a:endParaRPr lang="en-US" sz="1200" b="1" dirty="0"/>
          </a:p>
        </p:txBody>
      </p:sp>
      <p:sp>
        <p:nvSpPr>
          <p:cNvPr id="267" name="Oval 266"/>
          <p:cNvSpPr/>
          <p:nvPr/>
        </p:nvSpPr>
        <p:spPr>
          <a:xfrm>
            <a:off x="3966900" y="3507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sp>
        <p:nvSpPr>
          <p:cNvPr id="268" name="Oval 267"/>
          <p:cNvSpPr/>
          <p:nvPr/>
        </p:nvSpPr>
        <p:spPr>
          <a:xfrm>
            <a:off x="4195500" y="327875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260</a:t>
            </a:r>
            <a:endParaRPr lang="en-US" sz="1200" b="1" dirty="0"/>
          </a:p>
        </p:txBody>
      </p:sp>
      <p:sp>
        <p:nvSpPr>
          <p:cNvPr id="269" name="Oval 268"/>
          <p:cNvSpPr/>
          <p:nvPr/>
        </p:nvSpPr>
        <p:spPr>
          <a:xfrm>
            <a:off x="4654200" y="3507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</a:t>
            </a:r>
            <a:endParaRPr lang="en-US" sz="1200" b="1" dirty="0"/>
          </a:p>
        </p:txBody>
      </p:sp>
      <p:sp>
        <p:nvSpPr>
          <p:cNvPr id="270" name="Oval 269"/>
          <p:cNvSpPr/>
          <p:nvPr/>
        </p:nvSpPr>
        <p:spPr>
          <a:xfrm>
            <a:off x="4882800" y="327875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261</a:t>
            </a:r>
            <a:endParaRPr lang="en-US" sz="1200" b="1" dirty="0"/>
          </a:p>
        </p:txBody>
      </p:sp>
      <p:sp>
        <p:nvSpPr>
          <p:cNvPr id="271" name="Oval 270"/>
          <p:cNvSpPr/>
          <p:nvPr/>
        </p:nvSpPr>
        <p:spPr>
          <a:xfrm>
            <a:off x="5341500" y="3507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6</a:t>
            </a:r>
            <a:endParaRPr lang="en-US" sz="1200" b="1" dirty="0"/>
          </a:p>
        </p:txBody>
      </p:sp>
      <p:sp>
        <p:nvSpPr>
          <p:cNvPr id="272" name="Oval 271"/>
          <p:cNvSpPr/>
          <p:nvPr/>
        </p:nvSpPr>
        <p:spPr>
          <a:xfrm>
            <a:off x="5570100" y="327875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262</a:t>
            </a:r>
            <a:endParaRPr lang="en-US" sz="1200" b="1" dirty="0"/>
          </a:p>
        </p:txBody>
      </p:sp>
      <p:sp>
        <p:nvSpPr>
          <p:cNvPr id="273" name="Oval 272"/>
          <p:cNvSpPr/>
          <p:nvPr/>
        </p:nvSpPr>
        <p:spPr>
          <a:xfrm>
            <a:off x="6028800" y="35073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7</a:t>
            </a:r>
            <a:endParaRPr lang="en-US" sz="1200" b="1" dirty="0"/>
          </a:p>
        </p:txBody>
      </p:sp>
      <p:sp>
        <p:nvSpPr>
          <p:cNvPr id="274" name="Oval 273"/>
          <p:cNvSpPr/>
          <p:nvPr/>
        </p:nvSpPr>
        <p:spPr>
          <a:xfrm>
            <a:off x="6257400" y="327875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263</a:t>
            </a:r>
            <a:endParaRPr lang="en-US" sz="1200" b="1" dirty="0"/>
          </a:p>
        </p:txBody>
      </p:sp>
      <p:sp>
        <p:nvSpPr>
          <p:cNvPr id="275" name="Oval 274"/>
          <p:cNvSpPr/>
          <p:nvPr/>
        </p:nvSpPr>
        <p:spPr>
          <a:xfrm>
            <a:off x="6716100" y="350735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8</a:t>
            </a:r>
            <a:endParaRPr lang="en-US" sz="1200" b="1" dirty="0"/>
          </a:p>
        </p:txBody>
      </p:sp>
      <p:sp>
        <p:nvSpPr>
          <p:cNvPr id="276" name="Oval 275"/>
          <p:cNvSpPr/>
          <p:nvPr/>
        </p:nvSpPr>
        <p:spPr>
          <a:xfrm>
            <a:off x="6944700" y="3278758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264</a:t>
            </a:r>
            <a:endParaRPr lang="en-US" sz="1200" b="1" dirty="0"/>
          </a:p>
        </p:txBody>
      </p:sp>
      <p:sp>
        <p:nvSpPr>
          <p:cNvPr id="277" name="Oval 276"/>
          <p:cNvSpPr/>
          <p:nvPr/>
        </p:nvSpPr>
        <p:spPr>
          <a:xfrm>
            <a:off x="7403400" y="350735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9</a:t>
            </a:r>
            <a:endParaRPr lang="en-US" sz="1200" b="1" dirty="0"/>
          </a:p>
        </p:txBody>
      </p:sp>
      <p:sp>
        <p:nvSpPr>
          <p:cNvPr id="278" name="Oval 277"/>
          <p:cNvSpPr/>
          <p:nvPr/>
        </p:nvSpPr>
        <p:spPr>
          <a:xfrm>
            <a:off x="7632000" y="3278758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265</a:t>
            </a:r>
            <a:endParaRPr lang="en-US" sz="1200" b="1" dirty="0"/>
          </a:p>
        </p:txBody>
      </p:sp>
      <p:sp>
        <p:nvSpPr>
          <p:cNvPr id="280" name="Oval 279"/>
          <p:cNvSpPr/>
          <p:nvPr/>
        </p:nvSpPr>
        <p:spPr>
          <a:xfrm>
            <a:off x="8153400" y="34950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281" name="Oval 280"/>
          <p:cNvSpPr/>
          <p:nvPr/>
        </p:nvSpPr>
        <p:spPr>
          <a:xfrm>
            <a:off x="8343900" y="34950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8534400" y="34950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extBox 282"/>
          <p:cNvSpPr txBox="1"/>
          <p:nvPr/>
        </p:nvSpPr>
        <p:spPr>
          <a:xfrm>
            <a:off x="8077200" y="3131448"/>
            <a:ext cx="12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MSB </a:t>
            </a:r>
            <a:r>
              <a:rPr lang="en-US" dirty="0"/>
              <a:t>page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8078700" y="3576980"/>
            <a:ext cx="12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LSB </a:t>
            </a:r>
            <a:r>
              <a:rPr lang="en-US" dirty="0"/>
              <a:t>page</a:t>
            </a:r>
          </a:p>
        </p:txBody>
      </p:sp>
      <p:sp>
        <p:nvSpPr>
          <p:cNvPr id="285" name="Right Brace 284"/>
          <p:cNvSpPr/>
          <p:nvPr/>
        </p:nvSpPr>
        <p:spPr>
          <a:xfrm>
            <a:off x="8001000" y="3202558"/>
            <a:ext cx="114300" cy="2982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ight Brace 285"/>
          <p:cNvSpPr/>
          <p:nvPr/>
        </p:nvSpPr>
        <p:spPr>
          <a:xfrm>
            <a:off x="8001000" y="3583558"/>
            <a:ext cx="114300" cy="2982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213" name="Oval 212"/>
          <p:cNvSpPr/>
          <p:nvPr/>
        </p:nvSpPr>
        <p:spPr>
          <a:xfrm>
            <a:off x="12177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214" name="Oval 213"/>
          <p:cNvSpPr/>
          <p:nvPr/>
        </p:nvSpPr>
        <p:spPr>
          <a:xfrm>
            <a:off x="14463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200" dirty="0"/>
          </a:p>
        </p:txBody>
      </p:sp>
      <p:sp>
        <p:nvSpPr>
          <p:cNvPr id="215" name="Oval 214"/>
          <p:cNvSpPr/>
          <p:nvPr/>
        </p:nvSpPr>
        <p:spPr>
          <a:xfrm>
            <a:off x="19050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216" name="Oval 215"/>
          <p:cNvSpPr/>
          <p:nvPr/>
        </p:nvSpPr>
        <p:spPr>
          <a:xfrm>
            <a:off x="21336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200" dirty="0"/>
          </a:p>
        </p:txBody>
      </p:sp>
      <p:sp>
        <p:nvSpPr>
          <p:cNvPr id="217" name="Oval 216"/>
          <p:cNvSpPr/>
          <p:nvPr/>
        </p:nvSpPr>
        <p:spPr>
          <a:xfrm>
            <a:off x="25923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218" name="Oval 217"/>
          <p:cNvSpPr/>
          <p:nvPr/>
        </p:nvSpPr>
        <p:spPr>
          <a:xfrm>
            <a:off x="28209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200" dirty="0"/>
          </a:p>
        </p:txBody>
      </p:sp>
      <p:sp>
        <p:nvSpPr>
          <p:cNvPr id="219" name="Oval 218"/>
          <p:cNvSpPr/>
          <p:nvPr/>
        </p:nvSpPr>
        <p:spPr>
          <a:xfrm>
            <a:off x="32796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220" name="Oval 219"/>
          <p:cNvSpPr/>
          <p:nvPr/>
        </p:nvSpPr>
        <p:spPr>
          <a:xfrm>
            <a:off x="35082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200" dirty="0"/>
          </a:p>
        </p:txBody>
      </p:sp>
      <p:sp>
        <p:nvSpPr>
          <p:cNvPr id="221" name="Oval 220"/>
          <p:cNvSpPr/>
          <p:nvPr/>
        </p:nvSpPr>
        <p:spPr>
          <a:xfrm>
            <a:off x="39669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222" name="Oval 221"/>
          <p:cNvSpPr/>
          <p:nvPr/>
        </p:nvSpPr>
        <p:spPr>
          <a:xfrm>
            <a:off x="41955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200" dirty="0"/>
          </a:p>
        </p:txBody>
      </p:sp>
      <p:sp>
        <p:nvSpPr>
          <p:cNvPr id="223" name="Oval 222"/>
          <p:cNvSpPr/>
          <p:nvPr/>
        </p:nvSpPr>
        <p:spPr>
          <a:xfrm>
            <a:off x="46542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224" name="Oval 223"/>
          <p:cNvSpPr/>
          <p:nvPr/>
        </p:nvSpPr>
        <p:spPr>
          <a:xfrm>
            <a:off x="48828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200" dirty="0"/>
          </a:p>
        </p:txBody>
      </p:sp>
      <p:sp>
        <p:nvSpPr>
          <p:cNvPr id="238" name="Oval 237"/>
          <p:cNvSpPr/>
          <p:nvPr/>
        </p:nvSpPr>
        <p:spPr>
          <a:xfrm>
            <a:off x="53415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239" name="Oval 238"/>
          <p:cNvSpPr/>
          <p:nvPr/>
        </p:nvSpPr>
        <p:spPr>
          <a:xfrm>
            <a:off x="55701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200" dirty="0"/>
          </a:p>
        </p:txBody>
      </p:sp>
      <p:sp>
        <p:nvSpPr>
          <p:cNvPr id="240" name="Oval 239"/>
          <p:cNvSpPr/>
          <p:nvPr/>
        </p:nvSpPr>
        <p:spPr>
          <a:xfrm>
            <a:off x="60288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241" name="Oval 240"/>
          <p:cNvSpPr/>
          <p:nvPr/>
        </p:nvSpPr>
        <p:spPr>
          <a:xfrm>
            <a:off x="62574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200" dirty="0"/>
          </a:p>
        </p:txBody>
      </p:sp>
      <p:sp>
        <p:nvSpPr>
          <p:cNvPr id="242" name="Oval 241"/>
          <p:cNvSpPr/>
          <p:nvPr/>
        </p:nvSpPr>
        <p:spPr>
          <a:xfrm>
            <a:off x="67161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243" name="Oval 242"/>
          <p:cNvSpPr/>
          <p:nvPr/>
        </p:nvSpPr>
        <p:spPr>
          <a:xfrm>
            <a:off x="69447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74034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245" name="Oval 244"/>
          <p:cNvSpPr/>
          <p:nvPr/>
        </p:nvSpPr>
        <p:spPr>
          <a:xfrm>
            <a:off x="76320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200" dirty="0"/>
          </a:p>
        </p:txBody>
      </p:sp>
      <p:sp>
        <p:nvSpPr>
          <p:cNvPr id="314" name="Oval 313"/>
          <p:cNvSpPr/>
          <p:nvPr/>
        </p:nvSpPr>
        <p:spPr>
          <a:xfrm>
            <a:off x="12177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315" name="Oval 314"/>
          <p:cNvSpPr/>
          <p:nvPr/>
        </p:nvSpPr>
        <p:spPr>
          <a:xfrm>
            <a:off x="19050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316" name="Oval 315"/>
          <p:cNvSpPr/>
          <p:nvPr/>
        </p:nvSpPr>
        <p:spPr>
          <a:xfrm>
            <a:off x="25923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317" name="Oval 316"/>
          <p:cNvSpPr/>
          <p:nvPr/>
        </p:nvSpPr>
        <p:spPr>
          <a:xfrm>
            <a:off x="32796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318" name="Oval 317"/>
          <p:cNvSpPr/>
          <p:nvPr/>
        </p:nvSpPr>
        <p:spPr>
          <a:xfrm>
            <a:off x="39669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319" name="Oval 318"/>
          <p:cNvSpPr/>
          <p:nvPr/>
        </p:nvSpPr>
        <p:spPr>
          <a:xfrm>
            <a:off x="46542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320" name="Oval 319"/>
          <p:cNvSpPr/>
          <p:nvPr/>
        </p:nvSpPr>
        <p:spPr>
          <a:xfrm>
            <a:off x="53415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321" name="Oval 320"/>
          <p:cNvSpPr/>
          <p:nvPr/>
        </p:nvSpPr>
        <p:spPr>
          <a:xfrm>
            <a:off x="60288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322" name="Oval 321"/>
          <p:cNvSpPr/>
          <p:nvPr/>
        </p:nvSpPr>
        <p:spPr>
          <a:xfrm>
            <a:off x="67161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323" name="Oval 322"/>
          <p:cNvSpPr/>
          <p:nvPr/>
        </p:nvSpPr>
        <p:spPr>
          <a:xfrm>
            <a:off x="7403400" y="50220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324" name="Oval 323"/>
          <p:cNvSpPr/>
          <p:nvPr/>
        </p:nvSpPr>
        <p:spPr>
          <a:xfrm>
            <a:off x="1217700" y="502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0</a:t>
            </a:r>
            <a:endParaRPr lang="en-US" sz="1200" b="1" dirty="0"/>
          </a:p>
        </p:txBody>
      </p:sp>
      <p:sp>
        <p:nvSpPr>
          <p:cNvPr id="325" name="Oval 324"/>
          <p:cNvSpPr/>
          <p:nvPr/>
        </p:nvSpPr>
        <p:spPr>
          <a:xfrm>
            <a:off x="1905000" y="502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26" name="Oval 325"/>
          <p:cNvSpPr/>
          <p:nvPr/>
        </p:nvSpPr>
        <p:spPr>
          <a:xfrm>
            <a:off x="2592300" y="502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327" name="Oval 326"/>
          <p:cNvSpPr/>
          <p:nvPr/>
        </p:nvSpPr>
        <p:spPr>
          <a:xfrm>
            <a:off x="3279600" y="502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328" name="Oval 327"/>
          <p:cNvSpPr/>
          <p:nvPr/>
        </p:nvSpPr>
        <p:spPr>
          <a:xfrm>
            <a:off x="3966900" y="502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sp>
        <p:nvSpPr>
          <p:cNvPr id="329" name="Oval 328"/>
          <p:cNvSpPr/>
          <p:nvPr/>
        </p:nvSpPr>
        <p:spPr>
          <a:xfrm>
            <a:off x="4654200" y="502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</a:t>
            </a:r>
            <a:endParaRPr lang="en-US" sz="1200" b="1" dirty="0"/>
          </a:p>
        </p:txBody>
      </p:sp>
      <p:sp>
        <p:nvSpPr>
          <p:cNvPr id="330" name="Oval 329"/>
          <p:cNvSpPr/>
          <p:nvPr/>
        </p:nvSpPr>
        <p:spPr>
          <a:xfrm>
            <a:off x="5341500" y="502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6</a:t>
            </a:r>
            <a:endParaRPr lang="en-US" sz="1200" b="1" dirty="0"/>
          </a:p>
        </p:txBody>
      </p:sp>
      <p:sp>
        <p:nvSpPr>
          <p:cNvPr id="331" name="Oval 330"/>
          <p:cNvSpPr/>
          <p:nvPr/>
        </p:nvSpPr>
        <p:spPr>
          <a:xfrm>
            <a:off x="6028800" y="502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7</a:t>
            </a:r>
            <a:endParaRPr lang="en-US" sz="1200" b="1" dirty="0"/>
          </a:p>
        </p:txBody>
      </p:sp>
      <p:sp>
        <p:nvSpPr>
          <p:cNvPr id="332" name="Oval 331"/>
          <p:cNvSpPr/>
          <p:nvPr/>
        </p:nvSpPr>
        <p:spPr>
          <a:xfrm>
            <a:off x="6716100" y="50220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8</a:t>
            </a:r>
            <a:endParaRPr lang="en-US" sz="1200" b="1" dirty="0"/>
          </a:p>
        </p:txBody>
      </p:sp>
      <p:sp>
        <p:nvSpPr>
          <p:cNvPr id="333" name="Oval 332"/>
          <p:cNvSpPr/>
          <p:nvPr/>
        </p:nvSpPr>
        <p:spPr>
          <a:xfrm>
            <a:off x="7403400" y="50220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9</a:t>
            </a:r>
            <a:endParaRPr lang="en-US" sz="1200" b="1" dirty="0"/>
          </a:p>
        </p:txBody>
      </p:sp>
      <p:sp>
        <p:nvSpPr>
          <p:cNvPr id="334" name="Oval 333"/>
          <p:cNvSpPr/>
          <p:nvPr/>
        </p:nvSpPr>
        <p:spPr>
          <a:xfrm>
            <a:off x="14493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200" dirty="0"/>
          </a:p>
        </p:txBody>
      </p:sp>
      <p:sp>
        <p:nvSpPr>
          <p:cNvPr id="335" name="Oval 334"/>
          <p:cNvSpPr/>
          <p:nvPr/>
        </p:nvSpPr>
        <p:spPr>
          <a:xfrm>
            <a:off x="21366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200" dirty="0"/>
          </a:p>
        </p:txBody>
      </p:sp>
      <p:sp>
        <p:nvSpPr>
          <p:cNvPr id="336" name="Oval 335"/>
          <p:cNvSpPr/>
          <p:nvPr/>
        </p:nvSpPr>
        <p:spPr>
          <a:xfrm>
            <a:off x="28239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200" dirty="0"/>
          </a:p>
        </p:txBody>
      </p:sp>
      <p:sp>
        <p:nvSpPr>
          <p:cNvPr id="337" name="Oval 336"/>
          <p:cNvSpPr/>
          <p:nvPr/>
        </p:nvSpPr>
        <p:spPr>
          <a:xfrm>
            <a:off x="35112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200" dirty="0"/>
          </a:p>
        </p:txBody>
      </p:sp>
      <p:sp>
        <p:nvSpPr>
          <p:cNvPr id="338" name="Oval 337"/>
          <p:cNvSpPr/>
          <p:nvPr/>
        </p:nvSpPr>
        <p:spPr>
          <a:xfrm>
            <a:off x="41985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200" dirty="0"/>
          </a:p>
        </p:txBody>
      </p:sp>
      <p:sp>
        <p:nvSpPr>
          <p:cNvPr id="339" name="Oval 338"/>
          <p:cNvSpPr/>
          <p:nvPr/>
        </p:nvSpPr>
        <p:spPr>
          <a:xfrm>
            <a:off x="48858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200" dirty="0"/>
          </a:p>
        </p:txBody>
      </p:sp>
      <p:sp>
        <p:nvSpPr>
          <p:cNvPr id="340" name="Oval 339"/>
          <p:cNvSpPr/>
          <p:nvPr/>
        </p:nvSpPr>
        <p:spPr>
          <a:xfrm>
            <a:off x="55731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200" dirty="0"/>
          </a:p>
        </p:txBody>
      </p:sp>
      <p:sp>
        <p:nvSpPr>
          <p:cNvPr id="341" name="Oval 340"/>
          <p:cNvSpPr/>
          <p:nvPr/>
        </p:nvSpPr>
        <p:spPr>
          <a:xfrm>
            <a:off x="62604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200" dirty="0"/>
          </a:p>
        </p:txBody>
      </p:sp>
      <p:sp>
        <p:nvSpPr>
          <p:cNvPr id="342" name="Oval 341"/>
          <p:cNvSpPr/>
          <p:nvPr/>
        </p:nvSpPr>
        <p:spPr>
          <a:xfrm>
            <a:off x="69477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200" dirty="0"/>
          </a:p>
        </p:txBody>
      </p:sp>
      <p:sp>
        <p:nvSpPr>
          <p:cNvPr id="343" name="Oval 342"/>
          <p:cNvSpPr/>
          <p:nvPr/>
        </p:nvSpPr>
        <p:spPr>
          <a:xfrm>
            <a:off x="7635000" y="4793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200" dirty="0"/>
          </a:p>
        </p:txBody>
      </p:sp>
      <p:sp>
        <p:nvSpPr>
          <p:cNvPr id="344" name="Oval 343"/>
          <p:cNvSpPr/>
          <p:nvPr/>
        </p:nvSpPr>
        <p:spPr>
          <a:xfrm>
            <a:off x="1449300" y="47934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512</a:t>
            </a:r>
            <a:endParaRPr lang="en-US" sz="1200" b="1" dirty="0"/>
          </a:p>
        </p:txBody>
      </p:sp>
      <p:sp>
        <p:nvSpPr>
          <p:cNvPr id="345" name="Oval 344"/>
          <p:cNvSpPr/>
          <p:nvPr/>
        </p:nvSpPr>
        <p:spPr>
          <a:xfrm>
            <a:off x="2136600" y="47934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513</a:t>
            </a:r>
            <a:endParaRPr lang="en-US" sz="1200" b="1" dirty="0"/>
          </a:p>
        </p:txBody>
      </p:sp>
      <p:sp>
        <p:nvSpPr>
          <p:cNvPr id="346" name="Oval 345"/>
          <p:cNvSpPr/>
          <p:nvPr/>
        </p:nvSpPr>
        <p:spPr>
          <a:xfrm>
            <a:off x="2823900" y="47934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514</a:t>
            </a:r>
            <a:endParaRPr lang="en-US" sz="1200" b="1" dirty="0"/>
          </a:p>
        </p:txBody>
      </p:sp>
      <p:sp>
        <p:nvSpPr>
          <p:cNvPr id="347" name="Oval 346"/>
          <p:cNvSpPr/>
          <p:nvPr/>
        </p:nvSpPr>
        <p:spPr>
          <a:xfrm>
            <a:off x="3511200" y="47934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515</a:t>
            </a:r>
            <a:endParaRPr lang="en-US" sz="1200" b="1" dirty="0"/>
          </a:p>
        </p:txBody>
      </p:sp>
      <p:sp>
        <p:nvSpPr>
          <p:cNvPr id="348" name="Oval 347"/>
          <p:cNvSpPr/>
          <p:nvPr/>
        </p:nvSpPr>
        <p:spPr>
          <a:xfrm>
            <a:off x="4198500" y="47934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516</a:t>
            </a:r>
            <a:endParaRPr lang="en-US" sz="1200" b="1" dirty="0"/>
          </a:p>
        </p:txBody>
      </p:sp>
      <p:sp>
        <p:nvSpPr>
          <p:cNvPr id="349" name="Oval 348"/>
          <p:cNvSpPr/>
          <p:nvPr/>
        </p:nvSpPr>
        <p:spPr>
          <a:xfrm>
            <a:off x="4885800" y="47934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517</a:t>
            </a:r>
            <a:endParaRPr lang="en-US" sz="1200" b="1" dirty="0"/>
          </a:p>
        </p:txBody>
      </p:sp>
      <p:sp>
        <p:nvSpPr>
          <p:cNvPr id="350" name="Oval 349"/>
          <p:cNvSpPr/>
          <p:nvPr/>
        </p:nvSpPr>
        <p:spPr>
          <a:xfrm>
            <a:off x="5573100" y="47934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518</a:t>
            </a:r>
            <a:endParaRPr lang="en-US" sz="1200" b="1" dirty="0"/>
          </a:p>
        </p:txBody>
      </p:sp>
      <p:sp>
        <p:nvSpPr>
          <p:cNvPr id="351" name="Oval 350"/>
          <p:cNvSpPr/>
          <p:nvPr/>
        </p:nvSpPr>
        <p:spPr>
          <a:xfrm>
            <a:off x="6260400" y="47934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519</a:t>
            </a:r>
            <a:endParaRPr lang="en-US" sz="1200" b="1" dirty="0"/>
          </a:p>
        </p:txBody>
      </p:sp>
      <p:sp>
        <p:nvSpPr>
          <p:cNvPr id="352" name="Oval 351"/>
          <p:cNvSpPr/>
          <p:nvPr/>
        </p:nvSpPr>
        <p:spPr>
          <a:xfrm>
            <a:off x="6947700" y="47934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520</a:t>
            </a:r>
            <a:endParaRPr lang="en-US" sz="1200" b="1" dirty="0"/>
          </a:p>
        </p:txBody>
      </p:sp>
      <p:sp>
        <p:nvSpPr>
          <p:cNvPr id="353" name="Oval 352"/>
          <p:cNvSpPr/>
          <p:nvPr/>
        </p:nvSpPr>
        <p:spPr>
          <a:xfrm>
            <a:off x="7635000" y="47934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521</a:t>
            </a:r>
            <a:endParaRPr lang="en-US" sz="12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0" y="4424068"/>
            <a:ext cx="12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2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build="p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Cycle-level x86 CPU-memory simulator</a:t>
            </a:r>
          </a:p>
          <a:p>
            <a:pPr lvl="1"/>
            <a:r>
              <a:rPr lang="en-US" dirty="0" smtClean="0"/>
              <a:t>CPU: 8 out-of-order cores, 32 KB private L1 per core</a:t>
            </a:r>
          </a:p>
          <a:p>
            <a:pPr lvl="1"/>
            <a:r>
              <a:rPr lang="en-US" dirty="0" smtClean="0"/>
              <a:t>L2: 512 KB shared per core, DRAM-Aware LLC Writeback</a:t>
            </a:r>
            <a:r>
              <a:rPr lang="en-US" baseline="30000" dirty="0" smtClean="0"/>
              <a:t>4,5</a:t>
            </a:r>
            <a:endParaRPr lang="en-US" dirty="0" smtClean="0"/>
          </a:p>
          <a:p>
            <a:pPr lvl="1"/>
            <a:r>
              <a:rPr lang="en-US" dirty="0" smtClean="0"/>
              <a:t>Dual channel DDR3 1066 MT/s, 2 ranks, aggregate PCM capacity 16 GB (2 bits per cell)</a:t>
            </a:r>
          </a:p>
          <a:p>
            <a:r>
              <a:rPr lang="en-US" dirty="0" smtClean="0"/>
              <a:t>Multi-programmed SPEC CPU2006 workloads</a:t>
            </a:r>
          </a:p>
          <a:p>
            <a:pPr lvl="1"/>
            <a:r>
              <a:rPr lang="en-US" dirty="0" smtClean="0"/>
              <a:t>Misses per kilo-instructions &gt; 10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39633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[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Lee+ UTA-TechReport’10; 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Stuecheli+ ISCA’10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42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 Points and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Baseline</a:t>
            </a:r>
            <a:r>
              <a:rPr lang="en-US" dirty="0" smtClean="0"/>
              <a:t>: Coupled bit mapping</a:t>
            </a:r>
          </a:p>
          <a:p>
            <a:r>
              <a:rPr lang="en-US" b="1" dirty="0" smtClean="0"/>
              <a:t>Decoupled</a:t>
            </a:r>
            <a:r>
              <a:rPr lang="en-US" dirty="0" smtClean="0"/>
              <a:t>: Decoupled bit mapping</a:t>
            </a:r>
          </a:p>
          <a:p>
            <a:r>
              <a:rPr lang="en-US" b="1" dirty="0" smtClean="0"/>
              <a:t>LMI-4</a:t>
            </a:r>
            <a:r>
              <a:rPr lang="en-US" dirty="0" smtClean="0"/>
              <a:t>: </a:t>
            </a:r>
            <a:r>
              <a:rPr lang="en-US" dirty="0"/>
              <a:t>LSB-MSB </a:t>
            </a:r>
            <a:r>
              <a:rPr lang="en-US" dirty="0" smtClean="0"/>
              <a:t>interleaving </a:t>
            </a:r>
            <a:r>
              <a:rPr lang="en-US" dirty="0"/>
              <a:t>every 4</a:t>
            </a:r>
            <a:r>
              <a:rPr lang="en-US" dirty="0" smtClean="0"/>
              <a:t> blocks</a:t>
            </a:r>
          </a:p>
          <a:p>
            <a:r>
              <a:rPr lang="en-US" b="1" dirty="0" smtClean="0"/>
              <a:t>LMI-16</a:t>
            </a:r>
            <a:r>
              <a:rPr lang="en-US" dirty="0" smtClean="0"/>
              <a:t>: </a:t>
            </a:r>
            <a:r>
              <a:rPr lang="en-US" dirty="0"/>
              <a:t>LSB-MSB interleaving every </a:t>
            </a:r>
            <a:r>
              <a:rPr lang="en-US" dirty="0" smtClean="0"/>
              <a:t>16 </a:t>
            </a:r>
            <a:r>
              <a:rPr lang="en-US" dirty="0"/>
              <a:t>blocks</a:t>
            </a:r>
            <a:endParaRPr lang="en-US" dirty="0" smtClean="0"/>
          </a:p>
          <a:p>
            <a:r>
              <a:rPr lang="en-US" b="1" dirty="0" smtClean="0"/>
              <a:t>Weighted speedup (performance) </a:t>
            </a:r>
            <a:r>
              <a:rPr lang="en-US" dirty="0" smtClean="0"/>
              <a:t>= sum of thread speedups versus when run alone</a:t>
            </a:r>
          </a:p>
          <a:p>
            <a:r>
              <a:rPr lang="en-US" b="1" dirty="0" smtClean="0"/>
              <a:t>Max slowdown (fairness) </a:t>
            </a:r>
            <a:r>
              <a:rPr lang="en-US" dirty="0" smtClean="0"/>
              <a:t>= highest slowdown experienced by any thread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18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3962400"/>
            <a:ext cx="822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31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79" y="1219198"/>
            <a:ext cx="6600882" cy="563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0AA5-FDE0-4049-AA15-B85A9FB66819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5867" y="3922067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Weighted Speedup (norm.)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613283" y="5341203"/>
            <a:ext cx="5891674" cy="83099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Decoupled schemes benefit from reduced read latency (MSB) &amp; program latency (LSB)</a:t>
            </a:r>
          </a:p>
        </p:txBody>
      </p:sp>
    </p:spTree>
    <p:extLst>
      <p:ext uri="{BB962C8B-B14F-4D97-AF65-F5344CB8AC3E}">
        <p14:creationId xmlns:p14="http://schemas.microsoft.com/office/powerpoint/2010/main" val="149184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MLC PCM: Strengths and weaknesses</a:t>
            </a:r>
          </a:p>
          <a:p>
            <a:r>
              <a:rPr lang="en-US" dirty="0" smtClean="0"/>
              <a:t>Data mapping scheme for MLC PCM</a:t>
            </a:r>
          </a:p>
          <a:p>
            <a:pPr lvl="1"/>
            <a:r>
              <a:rPr lang="en-US" dirty="0" smtClean="0"/>
              <a:t>Exploits PCM characteristics for lower latency</a:t>
            </a:r>
          </a:p>
          <a:p>
            <a:pPr lvl="1"/>
            <a:r>
              <a:rPr lang="en-US" dirty="0" smtClean="0"/>
              <a:t>Improves data integrity</a:t>
            </a:r>
          </a:p>
          <a:p>
            <a:r>
              <a:rPr lang="en-US" dirty="0" smtClean="0"/>
              <a:t>Row buffer management for MLC PCM</a:t>
            </a:r>
          </a:p>
          <a:p>
            <a:pPr lvl="1"/>
            <a:r>
              <a:rPr lang="en-US" dirty="0" smtClean="0"/>
              <a:t>Increases row buffer hit rate</a:t>
            </a:r>
          </a:p>
          <a:p>
            <a:r>
              <a:rPr lang="en-US" dirty="0" smtClean="0"/>
              <a:t>Performance and energy efficiency improvements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1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80" y="1219199"/>
            <a:ext cx="6600883" cy="5638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Fairness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0AA5-FDE0-4049-AA15-B85A9FB66819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5867" y="3922067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Maximum Slowdown (norm.)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613283" y="5341203"/>
            <a:ext cx="5891674" cy="83099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Individual thread speedups and increased row buffer hit rate</a:t>
            </a:r>
          </a:p>
        </p:txBody>
      </p:sp>
    </p:spTree>
    <p:extLst>
      <p:ext uri="{BB962C8B-B14F-4D97-AF65-F5344CB8AC3E}">
        <p14:creationId xmlns:p14="http://schemas.microsoft.com/office/powerpoint/2010/main" val="309040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80" y="1219199"/>
            <a:ext cx="6600882" cy="563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Energy Efficiency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0AA5-FDE0-4049-AA15-B85A9FB66819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5867" y="3922067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Performance per Watt (norm.)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13283" y="5341203"/>
            <a:ext cx="5891674" cy="83099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Lower read energy (dominant case) due to exploiting read asymmetry</a:t>
            </a:r>
          </a:p>
        </p:txBody>
      </p:sp>
    </p:spTree>
    <p:extLst>
      <p:ext uri="{BB962C8B-B14F-4D97-AF65-F5344CB8AC3E}">
        <p14:creationId xmlns:p14="http://schemas.microsoft.com/office/powerpoint/2010/main" val="411471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80" y="1219199"/>
            <a:ext cx="6600882" cy="563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Lifetime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0AA5-FDE0-4049-AA15-B85A9FB66819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5867" y="3922067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Memory Lifetime (norm.)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613283" y="5341203"/>
            <a:ext cx="5891674" cy="83099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5-year lifespan feasible for system design?</a:t>
            </a:r>
            <a:endParaRPr lang="en-US" sz="2400" b="1" dirty="0">
              <a:solidFill>
                <a:srgbClr val="0000FF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Point of on-going research…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5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MLC PCM is a scalable, dense memory tech.</a:t>
            </a:r>
          </a:p>
          <a:p>
            <a:pPr lvl="1"/>
            <a:r>
              <a:rPr lang="en-US" dirty="0" smtClean="0"/>
              <a:t>Exhibits higher latency and energy compared to SLC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LSB-MSB decoupled bit mapping</a:t>
            </a:r>
          </a:p>
          <a:p>
            <a:pPr lvl="1"/>
            <a:r>
              <a:rPr lang="en-US" dirty="0" smtClean="0"/>
              <a:t>Exploits read asymmetry &amp; program asymmetry</a:t>
            </a:r>
          </a:p>
          <a:p>
            <a:pPr lvl="1"/>
            <a:r>
              <a:rPr lang="en-US" dirty="0" smtClean="0"/>
              <a:t>Distributes multi-bit faults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LSB-MSB block interleaving</a:t>
            </a:r>
          </a:p>
          <a:p>
            <a:pPr lvl="1"/>
            <a:r>
              <a:rPr lang="en-US" dirty="0" smtClean="0"/>
              <a:t>Mitigates cell wear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Split page buffering</a:t>
            </a:r>
          </a:p>
          <a:p>
            <a:pPr lvl="1"/>
            <a:r>
              <a:rPr lang="en-US" dirty="0" smtClean="0"/>
              <a:t>Increases row buffer hit rate</a:t>
            </a:r>
          </a:p>
          <a:p>
            <a:r>
              <a:rPr lang="en-US" dirty="0" smtClean="0"/>
              <a:t>Enhances </a:t>
            </a:r>
            <a:r>
              <a:rPr lang="en-US" dirty="0" err="1" smtClean="0"/>
              <a:t>perf</a:t>
            </a:r>
            <a:r>
              <a:rPr lang="en-US" dirty="0" smtClean="0"/>
              <a:t>. </a:t>
            </a:r>
            <a:r>
              <a:rPr lang="en-US" dirty="0"/>
              <a:t>and energy </a:t>
            </a:r>
            <a:r>
              <a:rPr lang="en-US" dirty="0" smtClean="0"/>
              <a:t>eff. of MLC PCM</a:t>
            </a:r>
          </a:p>
          <a:p>
            <a:pPr lvl="1"/>
            <a:endParaRPr lang="en-US" dirty="0" smtClean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8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you! 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6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MLC PCM?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Emerging high density memory technology</a:t>
            </a:r>
          </a:p>
          <a:p>
            <a:pPr lvl="1"/>
            <a:r>
              <a:rPr lang="en-US" dirty="0"/>
              <a:t>Projected 3-12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denser than DRAM</a:t>
            </a:r>
            <a:r>
              <a:rPr lang="en-US" baseline="30000" dirty="0"/>
              <a:t>1</a:t>
            </a:r>
            <a:endParaRPr lang="en-US" dirty="0"/>
          </a:p>
          <a:p>
            <a:r>
              <a:rPr lang="en-US" dirty="0" smtClean="0"/>
              <a:t>Scalable DRAM alternative on the horizon</a:t>
            </a:r>
          </a:p>
          <a:p>
            <a:pPr lvl="1"/>
            <a:r>
              <a:rPr lang="en-US" dirty="0" smtClean="0"/>
              <a:t>Access </a:t>
            </a:r>
            <a:r>
              <a:rPr lang="en-US" dirty="0"/>
              <a:t>latency </a:t>
            </a:r>
            <a:r>
              <a:rPr lang="en-US" dirty="0" smtClean="0"/>
              <a:t>comparable to DRAM</a:t>
            </a:r>
            <a:endParaRPr lang="en-US" dirty="0"/>
          </a:p>
          <a:p>
            <a:r>
              <a:rPr lang="en-US" b="1" dirty="0" smtClean="0"/>
              <a:t>M</a:t>
            </a:r>
            <a:r>
              <a:rPr lang="en-US" dirty="0" smtClean="0"/>
              <a:t>ulti-</a:t>
            </a:r>
            <a:r>
              <a:rPr lang="en-US" b="1" dirty="0" smtClean="0"/>
              <a:t>L</a:t>
            </a:r>
            <a:r>
              <a:rPr lang="en-US" dirty="0" smtClean="0"/>
              <a:t>evel </a:t>
            </a:r>
            <a:r>
              <a:rPr lang="en-US" b="1" dirty="0" smtClean="0"/>
              <a:t>C</a:t>
            </a:r>
            <a:r>
              <a:rPr lang="en-US" dirty="0" smtClean="0"/>
              <a:t>ell: 1 of key strengths over DRAM</a:t>
            </a:r>
            <a:endParaRPr lang="en-US" dirty="0"/>
          </a:p>
          <a:p>
            <a:pPr lvl="1"/>
            <a:r>
              <a:rPr lang="en-US" dirty="0"/>
              <a:t>Further increases </a:t>
            </a:r>
            <a:r>
              <a:rPr lang="en-US" dirty="0">
                <a:solidFill>
                  <a:srgbClr val="0000FF"/>
                </a:solidFill>
              </a:rPr>
              <a:t>memory density </a:t>
            </a:r>
            <a:r>
              <a:rPr lang="en-US" dirty="0"/>
              <a:t>(by 2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–4</a:t>
            </a:r>
            <a:r>
              <a:rPr lang="en-US" dirty="0">
                <a:sym typeface="Symbol"/>
              </a:rPr>
              <a:t>)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/>
              <a:t>But MLC also has drawbacks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39633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[</a:t>
            </a:r>
            <a:r>
              <a:rPr lang="en-US" sz="2400" baseline="30000" dirty="0"/>
              <a:t>1</a:t>
            </a:r>
            <a:r>
              <a:rPr lang="en-US" sz="2400" dirty="0" smtClean="0"/>
              <a:t>Lee</a:t>
            </a:r>
            <a:r>
              <a:rPr lang="en-US" sz="2400" dirty="0"/>
              <a:t>+ ISCA’09]</a:t>
            </a:r>
          </a:p>
        </p:txBody>
      </p:sp>
    </p:spTree>
    <p:extLst>
      <p:ext uri="{BB962C8B-B14F-4D97-AF65-F5344CB8AC3E}">
        <p14:creationId xmlns:p14="http://schemas.microsoft.com/office/powerpoint/2010/main" val="359514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MLC Latencies and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MLC program/read operation </a:t>
            </a:r>
            <a:r>
              <a:rPr lang="en-US" dirty="0" smtClean="0"/>
              <a:t>is more complex</a:t>
            </a:r>
            <a:endParaRPr lang="en-US" dirty="0"/>
          </a:p>
          <a:p>
            <a:pPr lvl="1"/>
            <a:r>
              <a:rPr lang="en-US" dirty="0"/>
              <a:t>Finer control/detection of cell resistances</a:t>
            </a:r>
          </a:p>
          <a:p>
            <a:r>
              <a:rPr lang="en-US" dirty="0"/>
              <a:t>Generally leads to </a:t>
            </a:r>
            <a:r>
              <a:rPr lang="en-US" dirty="0">
                <a:solidFill>
                  <a:srgbClr val="FF0000"/>
                </a:solidFill>
              </a:rPr>
              <a:t>higher latencies </a:t>
            </a:r>
            <a:r>
              <a:rPr lang="en-US" dirty="0" smtClean="0"/>
              <a:t>and </a:t>
            </a:r>
            <a:r>
              <a:rPr lang="en-US" dirty="0">
                <a:solidFill>
                  <a:srgbClr val="FF0000"/>
                </a:solidFill>
              </a:rPr>
              <a:t>energy</a:t>
            </a:r>
          </a:p>
          <a:p>
            <a:pPr lvl="1"/>
            <a:r>
              <a:rPr lang="en-US" dirty="0"/>
              <a:t>~2</a:t>
            </a:r>
            <a:r>
              <a:rPr lang="en-US" dirty="0">
                <a:sym typeface="Symbol"/>
              </a:rPr>
              <a:t> </a:t>
            </a:r>
            <a:r>
              <a:rPr lang="en-US" dirty="0" smtClean="0">
                <a:sym typeface="Symbol"/>
              </a:rPr>
              <a:t>for </a:t>
            </a:r>
            <a:r>
              <a:rPr lang="en-US" dirty="0" smtClean="0"/>
              <a:t>reads</a:t>
            </a:r>
            <a:r>
              <a:rPr lang="en-US" dirty="0">
                <a:sym typeface="Symbol"/>
              </a:rPr>
              <a:t>,</a:t>
            </a:r>
            <a:r>
              <a:rPr lang="en-US" dirty="0" smtClean="0">
                <a:sym typeface="Symbol"/>
              </a:rPr>
              <a:t> </a:t>
            </a:r>
            <a:r>
              <a:rPr lang="en-US" dirty="0"/>
              <a:t>~4</a:t>
            </a:r>
            <a:r>
              <a:rPr lang="en-US" dirty="0">
                <a:sym typeface="Symbol"/>
              </a:rPr>
              <a:t> </a:t>
            </a:r>
            <a:r>
              <a:rPr lang="en-US" dirty="0" smtClean="0">
                <a:sym typeface="Symbol"/>
              </a:rPr>
              <a:t>for </a:t>
            </a:r>
            <a:r>
              <a:rPr lang="en-US" dirty="0" smtClean="0"/>
              <a:t>writes </a:t>
            </a:r>
            <a:r>
              <a:rPr lang="en-US" sz="2000" dirty="0" smtClean="0"/>
              <a:t>(depending on tech. &amp; </a:t>
            </a:r>
            <a:r>
              <a:rPr lang="en-US" sz="2000" dirty="0" err="1" smtClean="0"/>
              <a:t>impl</a:t>
            </a:r>
            <a:r>
              <a:rPr lang="en-US" sz="2000" dirty="0" smtClean="0"/>
              <a:t>.)</a:t>
            </a: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110600" y="3724364"/>
            <a:ext cx="0" cy="2066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110600" y="5791200"/>
            <a:ext cx="7086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1644000" y="4038600"/>
            <a:ext cx="1143000" cy="2819400"/>
          </a:xfrm>
          <a:prstGeom prst="arc">
            <a:avLst>
              <a:gd name="adj1" fmla="val 10803483"/>
              <a:gd name="adj2" fmla="val 0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244200" y="4038600"/>
            <a:ext cx="1143000" cy="2819400"/>
          </a:xfrm>
          <a:prstGeom prst="arc">
            <a:avLst>
              <a:gd name="adj1" fmla="val 10803483"/>
              <a:gd name="adj2" fmla="val 0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4844400" y="4038600"/>
            <a:ext cx="1143000" cy="2819400"/>
          </a:xfrm>
          <a:prstGeom prst="arc">
            <a:avLst>
              <a:gd name="adj1" fmla="val 10803483"/>
              <a:gd name="adj2" fmla="val 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6444600" y="4038600"/>
            <a:ext cx="1143000" cy="2819400"/>
          </a:xfrm>
          <a:prstGeom prst="arc">
            <a:avLst>
              <a:gd name="adj1" fmla="val 10803483"/>
              <a:gd name="adj2" fmla="val 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44000" y="4438471"/>
            <a:ext cx="11430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11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4200" y="4419600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/>
                </a:solidFill>
              </a:rPr>
              <a:t>10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4400" y="4400729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4"/>
                </a:solidFill>
              </a:rPr>
              <a:t>01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4600" y="4381858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3"/>
                </a:solidFill>
              </a:rPr>
              <a:t>00</a:t>
            </a:r>
            <a:endParaRPr lang="en-US" sz="4400" dirty="0"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3724364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Number of cells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59000" y="5791200"/>
            <a:ext cx="12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Resistance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4</a:t>
            </a:fld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2215500" y="4038600"/>
            <a:ext cx="1600200" cy="2819400"/>
          </a:xfrm>
          <a:prstGeom prst="arc">
            <a:avLst>
              <a:gd name="adj1" fmla="val 10803483"/>
              <a:gd name="adj2" fmla="val 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44100" y="4419600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3"/>
                </a:solidFill>
              </a:rPr>
              <a:t>1</a:t>
            </a:r>
            <a:endParaRPr lang="en-US" sz="4400" dirty="0">
              <a:solidFill>
                <a:schemeClr val="accent3"/>
              </a:solidFill>
            </a:endParaRPr>
          </a:p>
        </p:txBody>
      </p:sp>
      <p:sp>
        <p:nvSpPr>
          <p:cNvPr id="21" name="Arc 20"/>
          <p:cNvSpPr/>
          <p:nvPr/>
        </p:nvSpPr>
        <p:spPr>
          <a:xfrm>
            <a:off x="5415900" y="4038600"/>
            <a:ext cx="1600200" cy="2819400"/>
          </a:xfrm>
          <a:prstGeom prst="arc">
            <a:avLst>
              <a:gd name="adj1" fmla="val 10803483"/>
              <a:gd name="adj2" fmla="val 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644500" y="4400728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3"/>
                </a:solidFill>
              </a:rPr>
              <a:t>0</a:t>
            </a:r>
            <a:endParaRPr lang="en-US" sz="4400" dirty="0">
              <a:solidFill>
                <a:schemeClr val="accent3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031800" y="3886200"/>
            <a:ext cx="0" cy="186392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03700" y="3895129"/>
            <a:ext cx="0" cy="185500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78100" y="3895129"/>
            <a:ext cx="0" cy="185500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20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/>
      <p:bldP spid="7" grpId="0" uiExpand="1" animBg="1"/>
      <p:bldP spid="8" grpId="0" uiExpand="1" animBg="1"/>
      <p:bldP spid="9" grpId="0" uiExpand="1" animBg="1"/>
      <p:bldP spid="10" grpId="0" uiExpand="1"/>
      <p:bldP spid="11" grpId="0" uiExpand="1"/>
      <p:bldP spid="12" grpId="0" uiExpand="1"/>
      <p:bldP spid="13" grpId="0" uiExpand="1"/>
      <p:bldP spid="19" grpId="0" uiExpand="1" animBg="1"/>
      <p:bldP spid="20" grpId="0"/>
      <p:bldP spid="21" grpId="0" uiExpand="1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Straight Arrow Connector 180"/>
          <p:cNvCxnSpPr/>
          <p:nvPr/>
        </p:nvCxnSpPr>
        <p:spPr>
          <a:xfrm>
            <a:off x="1447800" y="32766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133600" y="32766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2819400" y="32766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3505200" y="32766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4191000" y="32766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4876800" y="32766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562600" y="32766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6248400" y="32766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6934200" y="32766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620000" y="3276600"/>
            <a:ext cx="0" cy="25908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MLC, single cell failure can lead to </a:t>
            </a:r>
            <a:r>
              <a:rPr lang="en-US" dirty="0" smtClean="0">
                <a:solidFill>
                  <a:srgbClr val="FF0000"/>
                </a:solidFill>
              </a:rPr>
              <a:t>multi-bit faults</a:t>
            </a: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539400" y="5346022"/>
            <a:ext cx="822960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539400" y="3837322"/>
            <a:ext cx="822960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MLC Multi-bit Faults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5</a:t>
            </a:fld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828800" y="5025600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2514600" y="5025600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200400" y="5025600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3886200" y="5025600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4572000" y="5025600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5257800" y="5025600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5943600" y="5025600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629400" y="5025600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7315200" y="5025600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1143000" y="5025600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1828800" y="3505200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2514600" y="3505200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3200400" y="3505200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3886200" y="3505200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4572000" y="3505200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257800" y="3505200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5943600" y="3505200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6629400" y="3505200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7315200" y="3505200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1143000" y="3505200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1217700" y="38100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bit</a:t>
            </a:r>
            <a:endParaRPr lang="en-US" sz="1200" b="1" dirty="0"/>
          </a:p>
        </p:txBody>
      </p:sp>
      <p:sp>
        <p:nvSpPr>
          <p:cNvPr id="203" name="Oval 202"/>
          <p:cNvSpPr/>
          <p:nvPr/>
        </p:nvSpPr>
        <p:spPr>
          <a:xfrm>
            <a:off x="1446300" y="35814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bit</a:t>
            </a:r>
            <a:endParaRPr lang="en-US" sz="1200" b="1" dirty="0"/>
          </a:p>
        </p:txBody>
      </p:sp>
      <p:sp>
        <p:nvSpPr>
          <p:cNvPr id="204" name="Oval 203"/>
          <p:cNvSpPr/>
          <p:nvPr/>
        </p:nvSpPr>
        <p:spPr>
          <a:xfrm>
            <a:off x="1905000" y="38100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05" name="Oval 204"/>
          <p:cNvSpPr/>
          <p:nvPr/>
        </p:nvSpPr>
        <p:spPr>
          <a:xfrm>
            <a:off x="2133600" y="35814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06" name="Oval 205"/>
          <p:cNvSpPr/>
          <p:nvPr/>
        </p:nvSpPr>
        <p:spPr>
          <a:xfrm>
            <a:off x="2592300" y="38100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07" name="Oval 206"/>
          <p:cNvSpPr/>
          <p:nvPr/>
        </p:nvSpPr>
        <p:spPr>
          <a:xfrm>
            <a:off x="2820900" y="35814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08" name="Oval 207"/>
          <p:cNvSpPr/>
          <p:nvPr/>
        </p:nvSpPr>
        <p:spPr>
          <a:xfrm>
            <a:off x="3279600" y="38100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09" name="Oval 208"/>
          <p:cNvSpPr/>
          <p:nvPr/>
        </p:nvSpPr>
        <p:spPr>
          <a:xfrm>
            <a:off x="3508200" y="35814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10" name="Oval 209"/>
          <p:cNvSpPr/>
          <p:nvPr/>
        </p:nvSpPr>
        <p:spPr>
          <a:xfrm>
            <a:off x="3966900" y="38100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11" name="Oval 210"/>
          <p:cNvSpPr/>
          <p:nvPr/>
        </p:nvSpPr>
        <p:spPr>
          <a:xfrm>
            <a:off x="4195500" y="35814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12" name="Oval 211"/>
          <p:cNvSpPr/>
          <p:nvPr/>
        </p:nvSpPr>
        <p:spPr>
          <a:xfrm>
            <a:off x="4654200" y="38100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13" name="Oval 212"/>
          <p:cNvSpPr/>
          <p:nvPr/>
        </p:nvSpPr>
        <p:spPr>
          <a:xfrm>
            <a:off x="4882800" y="35814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14" name="Oval 213"/>
          <p:cNvSpPr/>
          <p:nvPr/>
        </p:nvSpPr>
        <p:spPr>
          <a:xfrm>
            <a:off x="5341500" y="38100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15" name="Oval 214"/>
          <p:cNvSpPr/>
          <p:nvPr/>
        </p:nvSpPr>
        <p:spPr>
          <a:xfrm>
            <a:off x="5570100" y="35814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16" name="Oval 215"/>
          <p:cNvSpPr/>
          <p:nvPr/>
        </p:nvSpPr>
        <p:spPr>
          <a:xfrm>
            <a:off x="6028800" y="38100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17" name="Oval 216"/>
          <p:cNvSpPr/>
          <p:nvPr/>
        </p:nvSpPr>
        <p:spPr>
          <a:xfrm>
            <a:off x="6257400" y="35814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18" name="Oval 217"/>
          <p:cNvSpPr/>
          <p:nvPr/>
        </p:nvSpPr>
        <p:spPr>
          <a:xfrm>
            <a:off x="6716100" y="38100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19" name="Oval 218"/>
          <p:cNvSpPr/>
          <p:nvPr/>
        </p:nvSpPr>
        <p:spPr>
          <a:xfrm>
            <a:off x="6944700" y="35814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20" name="Oval 219"/>
          <p:cNvSpPr/>
          <p:nvPr/>
        </p:nvSpPr>
        <p:spPr>
          <a:xfrm>
            <a:off x="7403400" y="38100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21" name="Oval 220"/>
          <p:cNvSpPr/>
          <p:nvPr/>
        </p:nvSpPr>
        <p:spPr>
          <a:xfrm>
            <a:off x="7632000" y="35814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22" name="Oval 221"/>
          <p:cNvSpPr/>
          <p:nvPr/>
        </p:nvSpPr>
        <p:spPr>
          <a:xfrm>
            <a:off x="1217700" y="53304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23" name="Oval 222"/>
          <p:cNvSpPr/>
          <p:nvPr/>
        </p:nvSpPr>
        <p:spPr>
          <a:xfrm>
            <a:off x="1446300" y="51018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24" name="Oval 223"/>
          <p:cNvSpPr/>
          <p:nvPr/>
        </p:nvSpPr>
        <p:spPr>
          <a:xfrm>
            <a:off x="1905000" y="53304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25" name="Oval 224"/>
          <p:cNvSpPr/>
          <p:nvPr/>
        </p:nvSpPr>
        <p:spPr>
          <a:xfrm>
            <a:off x="2133600" y="51018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26" name="Oval 225"/>
          <p:cNvSpPr/>
          <p:nvPr/>
        </p:nvSpPr>
        <p:spPr>
          <a:xfrm>
            <a:off x="2592300" y="53304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27" name="Oval 226"/>
          <p:cNvSpPr/>
          <p:nvPr/>
        </p:nvSpPr>
        <p:spPr>
          <a:xfrm>
            <a:off x="2820900" y="51018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28" name="Oval 227"/>
          <p:cNvSpPr/>
          <p:nvPr/>
        </p:nvSpPr>
        <p:spPr>
          <a:xfrm>
            <a:off x="3279600" y="53304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29" name="Oval 228"/>
          <p:cNvSpPr/>
          <p:nvPr/>
        </p:nvSpPr>
        <p:spPr>
          <a:xfrm>
            <a:off x="3508200" y="51018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30" name="Oval 229"/>
          <p:cNvSpPr/>
          <p:nvPr/>
        </p:nvSpPr>
        <p:spPr>
          <a:xfrm>
            <a:off x="3966900" y="53304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31" name="Oval 230"/>
          <p:cNvSpPr/>
          <p:nvPr/>
        </p:nvSpPr>
        <p:spPr>
          <a:xfrm>
            <a:off x="4195500" y="51018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32" name="Oval 231"/>
          <p:cNvSpPr/>
          <p:nvPr/>
        </p:nvSpPr>
        <p:spPr>
          <a:xfrm>
            <a:off x="4654200" y="53304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33" name="Oval 232"/>
          <p:cNvSpPr/>
          <p:nvPr/>
        </p:nvSpPr>
        <p:spPr>
          <a:xfrm>
            <a:off x="4882800" y="51018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34" name="Oval 233"/>
          <p:cNvSpPr/>
          <p:nvPr/>
        </p:nvSpPr>
        <p:spPr>
          <a:xfrm>
            <a:off x="5341500" y="53304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35" name="Oval 234"/>
          <p:cNvSpPr/>
          <p:nvPr/>
        </p:nvSpPr>
        <p:spPr>
          <a:xfrm>
            <a:off x="5570100" y="51018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36" name="Oval 235"/>
          <p:cNvSpPr/>
          <p:nvPr/>
        </p:nvSpPr>
        <p:spPr>
          <a:xfrm>
            <a:off x="6028800" y="53304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37" name="Oval 236"/>
          <p:cNvSpPr/>
          <p:nvPr/>
        </p:nvSpPr>
        <p:spPr>
          <a:xfrm>
            <a:off x="6257400" y="51018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38" name="Oval 237"/>
          <p:cNvSpPr/>
          <p:nvPr/>
        </p:nvSpPr>
        <p:spPr>
          <a:xfrm>
            <a:off x="6716100" y="53304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39" name="Oval 238"/>
          <p:cNvSpPr/>
          <p:nvPr/>
        </p:nvSpPr>
        <p:spPr>
          <a:xfrm>
            <a:off x="6944700" y="51018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40" name="Oval 239"/>
          <p:cNvSpPr/>
          <p:nvPr/>
        </p:nvSpPr>
        <p:spPr>
          <a:xfrm>
            <a:off x="7403400" y="53304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41" name="Oval 240"/>
          <p:cNvSpPr/>
          <p:nvPr/>
        </p:nvSpPr>
        <p:spPr>
          <a:xfrm>
            <a:off x="7632000" y="5101800"/>
            <a:ext cx="228600" cy="228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/>
              <a:t>bit</a:t>
            </a:r>
          </a:p>
        </p:txBody>
      </p:sp>
      <p:sp>
        <p:nvSpPr>
          <p:cNvPr id="244" name="Oval 243"/>
          <p:cNvSpPr/>
          <p:nvPr/>
        </p:nvSpPr>
        <p:spPr>
          <a:xfrm>
            <a:off x="8153400" y="38034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5" name="Oval 244"/>
          <p:cNvSpPr/>
          <p:nvPr/>
        </p:nvSpPr>
        <p:spPr>
          <a:xfrm>
            <a:off x="8343900" y="38034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8534400" y="38034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8153400" y="53238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8343900" y="53238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8534400" y="532382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/>
          <p:cNvSpPr txBox="1"/>
          <p:nvPr/>
        </p:nvSpPr>
        <p:spPr>
          <a:xfrm>
            <a:off x="925299" y="2743350"/>
            <a:ext cx="613950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cell</a:t>
            </a:r>
            <a:endParaRPr lang="en-US" dirty="0"/>
          </a:p>
        </p:txBody>
      </p:sp>
      <p:cxnSp>
        <p:nvCxnSpPr>
          <p:cNvPr id="259" name="Straight Arrow Connector 258"/>
          <p:cNvCxnSpPr>
            <a:stCxn id="257" idx="2"/>
            <a:endCxn id="201" idx="1"/>
          </p:cNvCxnSpPr>
          <p:nvPr/>
        </p:nvCxnSpPr>
        <p:spPr>
          <a:xfrm>
            <a:off x="1232274" y="3124350"/>
            <a:ext cx="0" cy="470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228600" y="4753335"/>
            <a:ext cx="850186" cy="3783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bit line</a:t>
            </a:r>
            <a:endParaRPr lang="en-US" dirty="0"/>
          </a:p>
        </p:txBody>
      </p:sp>
      <p:cxnSp>
        <p:nvCxnSpPr>
          <p:cNvPr id="263" name="Straight Arrow Connector 262"/>
          <p:cNvCxnSpPr/>
          <p:nvPr/>
        </p:nvCxnSpPr>
        <p:spPr>
          <a:xfrm flipV="1">
            <a:off x="1006589" y="4568400"/>
            <a:ext cx="439711" cy="23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0" y="3144761"/>
            <a:ext cx="1068300" cy="3604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word line</a:t>
            </a:r>
            <a:endParaRPr lang="en-US" dirty="0"/>
          </a:p>
        </p:txBody>
      </p:sp>
      <p:cxnSp>
        <p:nvCxnSpPr>
          <p:cNvPr id="268" name="Straight Arrow Connector 267"/>
          <p:cNvCxnSpPr/>
          <p:nvPr/>
        </p:nvCxnSpPr>
        <p:spPr>
          <a:xfrm>
            <a:off x="653693" y="3505200"/>
            <a:ext cx="108307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Cloud 95"/>
          <p:cNvSpPr/>
          <p:nvPr/>
        </p:nvSpPr>
        <p:spPr>
          <a:xfrm>
            <a:off x="2590800" y="3594473"/>
            <a:ext cx="457200" cy="441923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>
            <a:off x="2811820" y="3624934"/>
            <a:ext cx="0" cy="38100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8" name="Rectangle 97"/>
          <p:cNvSpPr/>
          <p:nvPr/>
        </p:nvSpPr>
        <p:spPr>
          <a:xfrm>
            <a:off x="2757667" y="3701134"/>
            <a:ext cx="108307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2672921" y="3701134"/>
            <a:ext cx="341778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0" name="Cloud 99"/>
          <p:cNvSpPr/>
          <p:nvPr/>
        </p:nvSpPr>
        <p:spPr>
          <a:xfrm>
            <a:off x="3962400" y="5109438"/>
            <a:ext cx="457200" cy="441923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4183420" y="5139899"/>
            <a:ext cx="0" cy="38100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2" name="Rectangle 101"/>
          <p:cNvSpPr/>
          <p:nvPr/>
        </p:nvSpPr>
        <p:spPr>
          <a:xfrm>
            <a:off x="4129267" y="5216099"/>
            <a:ext cx="108307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4044521" y="5216099"/>
            <a:ext cx="341778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4" name="Cloud 103"/>
          <p:cNvSpPr/>
          <p:nvPr/>
        </p:nvSpPr>
        <p:spPr>
          <a:xfrm>
            <a:off x="7379400" y="3594474"/>
            <a:ext cx="457200" cy="441923"/>
          </a:xfrm>
          <a:prstGeom prst="clou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7600420" y="3624935"/>
            <a:ext cx="0" cy="38100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6" name="Rectangle 105"/>
          <p:cNvSpPr/>
          <p:nvPr/>
        </p:nvSpPr>
        <p:spPr>
          <a:xfrm>
            <a:off x="7546267" y="3701135"/>
            <a:ext cx="108307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7461521" y="3695699"/>
            <a:ext cx="341778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" name="TextBox 108"/>
          <p:cNvSpPr txBox="1"/>
          <p:nvPr/>
        </p:nvSpPr>
        <p:spPr>
          <a:xfrm>
            <a:off x="114307" y="4190038"/>
            <a:ext cx="850186" cy="3783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LSB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560600" y="2743350"/>
            <a:ext cx="850186" cy="3783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SB</a:t>
            </a:r>
            <a:endParaRPr lang="en-US" dirty="0"/>
          </a:p>
        </p:txBody>
      </p:sp>
      <p:cxnSp>
        <p:nvCxnSpPr>
          <p:cNvPr id="111" name="Straight Arrow Connector 110"/>
          <p:cNvCxnSpPr>
            <a:endCxn id="203" idx="7"/>
          </p:cNvCxnSpPr>
          <p:nvPr/>
        </p:nvCxnSpPr>
        <p:spPr>
          <a:xfrm flipH="1">
            <a:off x="1641422" y="3124200"/>
            <a:ext cx="187378" cy="490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202" idx="3"/>
          </p:cNvCxnSpPr>
          <p:nvPr/>
        </p:nvCxnSpPr>
        <p:spPr>
          <a:xfrm flipV="1">
            <a:off x="762000" y="4005122"/>
            <a:ext cx="489178" cy="262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078786" y="3429000"/>
            <a:ext cx="6922214" cy="76103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5219700" y="3369540"/>
            <a:ext cx="685800" cy="242166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6976406" y="2743350"/>
            <a:ext cx="850186" cy="3783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row</a:t>
            </a:r>
            <a:endParaRPr lang="en-US" dirty="0"/>
          </a:p>
        </p:txBody>
      </p:sp>
      <p:cxnSp>
        <p:nvCxnSpPr>
          <p:cNvPr id="124" name="Straight Arrow Connector 123"/>
          <p:cNvCxnSpPr/>
          <p:nvPr/>
        </p:nvCxnSpPr>
        <p:spPr>
          <a:xfrm flipH="1">
            <a:off x="6976936" y="3045362"/>
            <a:ext cx="196364" cy="381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768500" y="6118323"/>
            <a:ext cx="914393" cy="3783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column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125" idx="0"/>
          </p:cNvCxnSpPr>
          <p:nvPr/>
        </p:nvCxnSpPr>
        <p:spPr>
          <a:xfrm flipV="1">
            <a:off x="5225697" y="5791201"/>
            <a:ext cx="178374" cy="327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8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7" grpId="0"/>
      <p:bldP spid="262" grpId="0"/>
      <p:bldP spid="267" grpId="0"/>
      <p:bldP spid="96" grpId="0" animBg="1"/>
      <p:bldP spid="98" grpId="0" animBg="1"/>
      <p:bldP spid="100" grpId="0" animBg="1"/>
      <p:bldP spid="102" grpId="0" animBg="1"/>
      <p:bldP spid="104" grpId="0" animBg="1"/>
      <p:bldP spid="106" grpId="0" animBg="1"/>
      <p:bldP spid="109" grpId="0"/>
      <p:bldP spid="110" grpId="0"/>
      <p:bldP spid="19" grpId="0" animBg="1"/>
      <p:bldP spid="122" grpId="0" animBg="1"/>
      <p:bldP spid="123" grpId="0"/>
      <p:bldP spid="1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MLC PCM strength: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Scalable, dense memory</a:t>
            </a:r>
          </a:p>
          <a:p>
            <a:r>
              <a:rPr lang="en-US" dirty="0" smtClean="0"/>
              <a:t>MLC PCM weaknesses: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Higher latencies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Higher energy</a:t>
            </a:r>
            <a:endParaRPr lang="en-US" i="1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Multi-bit faults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Endurance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733800" y="3352800"/>
            <a:ext cx="400050" cy="1905000"/>
          </a:xfrm>
          <a:prstGeom prst="rightBrace">
            <a:avLst>
              <a:gd name="adj1" fmla="val 8333"/>
              <a:gd name="adj2" fmla="val 1904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3429000"/>
            <a:ext cx="3867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Mitigate through</a:t>
            </a:r>
          </a:p>
          <a:p>
            <a:pPr algn="ctr"/>
            <a:r>
              <a:rPr lang="en-US" sz="2800" i="1" dirty="0"/>
              <a:t>b</a:t>
            </a:r>
            <a:r>
              <a:rPr lang="en-US" sz="2800" i="1" dirty="0" smtClean="0"/>
              <a:t>it mapping schemes</a:t>
            </a:r>
          </a:p>
          <a:p>
            <a:pPr algn="ctr"/>
            <a:r>
              <a:rPr lang="en-US" sz="2800" dirty="0" smtClean="0"/>
              <a:t>and</a:t>
            </a:r>
          </a:p>
          <a:p>
            <a:pPr algn="ctr"/>
            <a:r>
              <a:rPr lang="en-US" sz="2800" i="1" dirty="0" smtClean="0"/>
              <a:t>row buffer management</a:t>
            </a:r>
          </a:p>
          <a:p>
            <a:pPr algn="ctr"/>
            <a:r>
              <a:rPr lang="en-US" sz="2800" dirty="0" smtClean="0"/>
              <a:t>based on the following observations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597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Read latency depends on cell state</a:t>
            </a:r>
          </a:p>
          <a:p>
            <a:pPr lvl="1"/>
            <a:r>
              <a:rPr lang="en-US" dirty="0" smtClean="0"/>
              <a:t>Higher cell resistance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higher read latency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#1: Read Asymmetry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39633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[</a:t>
            </a:r>
            <a:r>
              <a:rPr lang="en-US" sz="2400" baseline="30000" dirty="0"/>
              <a:t>2</a:t>
            </a:r>
            <a:r>
              <a:rPr lang="en-US" sz="2400" dirty="0" smtClean="0"/>
              <a:t>Qureshi+ ISCA’10]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295400"/>
            <a:ext cx="54483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62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23975"/>
            <a:ext cx="386715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MSB can be determined before read completes</a:t>
            </a:r>
          </a:p>
          <a:p>
            <a:r>
              <a:rPr lang="en-US" dirty="0" smtClean="0"/>
              <a:t>Quicker MSB read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 </a:t>
            </a:r>
            <a:r>
              <a:rPr lang="en-US" u="sng" dirty="0">
                <a:solidFill>
                  <a:srgbClr val="0000FF"/>
                </a:solidFill>
                <a:sym typeface="Wingdings" pitchFamily="2" charset="2"/>
              </a:rPr>
              <a:t>g</a:t>
            </a:r>
            <a:r>
              <a:rPr lang="en-US" u="sng" dirty="0" smtClean="0">
                <a:solidFill>
                  <a:srgbClr val="0000FF"/>
                </a:solidFill>
                <a:sym typeface="Wingdings" pitchFamily="2" charset="2"/>
              </a:rPr>
              <a:t>roup LSB &amp; MSB separately</a:t>
            </a:r>
            <a:endParaRPr lang="en-US" u="sng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#1: Read Asymmetry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Observation #2: Program Asymmetry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777-34E1-4609-8A4A-A4D6BDE000F1}" type="slidenum">
              <a:rPr lang="en-US" smtClean="0"/>
              <a:t>9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4100" y="1459468"/>
            <a:ext cx="533400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0</a:t>
            </a:r>
            <a:endParaRPr lang="en-US" sz="7200" dirty="0"/>
          </a:p>
        </p:txBody>
      </p:sp>
      <p:sp>
        <p:nvSpPr>
          <p:cNvPr id="19" name="Rectangle 18"/>
          <p:cNvSpPr/>
          <p:nvPr/>
        </p:nvSpPr>
        <p:spPr>
          <a:xfrm>
            <a:off x="3007500" y="1459468"/>
            <a:ext cx="533400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0</a:t>
            </a:r>
            <a:endParaRPr lang="en-US" sz="7200" dirty="0"/>
          </a:p>
        </p:txBody>
      </p:sp>
      <p:sp>
        <p:nvSpPr>
          <p:cNvPr id="20" name="Rectangle 19"/>
          <p:cNvSpPr/>
          <p:nvPr/>
        </p:nvSpPr>
        <p:spPr>
          <a:xfrm>
            <a:off x="5715000" y="1459468"/>
            <a:ext cx="53340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0</a:t>
            </a:r>
            <a:endParaRPr lang="en-US" sz="7200" dirty="0"/>
          </a:p>
        </p:txBody>
      </p:sp>
      <p:sp>
        <p:nvSpPr>
          <p:cNvPr id="21" name="Rectangle 20"/>
          <p:cNvSpPr/>
          <p:nvPr/>
        </p:nvSpPr>
        <p:spPr>
          <a:xfrm>
            <a:off x="6248400" y="1459468"/>
            <a:ext cx="53340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1</a:t>
            </a:r>
            <a:endParaRPr lang="en-US" sz="7200" dirty="0"/>
          </a:p>
        </p:txBody>
      </p:sp>
      <p:sp>
        <p:nvSpPr>
          <p:cNvPr id="22" name="TextBox 21"/>
          <p:cNvSpPr txBox="1"/>
          <p:nvPr/>
        </p:nvSpPr>
        <p:spPr>
          <a:xfrm>
            <a:off x="1989300" y="2373868"/>
            <a:ext cx="10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</a:t>
            </a:r>
            <a:r>
              <a:rPr lang="en-US" dirty="0" smtClean="0"/>
              <a:t>SB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07500" y="2373868"/>
            <a:ext cx="10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54500" y="2373868"/>
            <a:ext cx="10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72700" y="2373868"/>
            <a:ext cx="10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LSB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473800" y="4070866"/>
            <a:ext cx="533400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1</a:t>
            </a:r>
            <a:endParaRPr lang="en-US" sz="7200" dirty="0"/>
          </a:p>
        </p:txBody>
      </p:sp>
      <p:sp>
        <p:nvSpPr>
          <p:cNvPr id="27" name="Rectangle 26"/>
          <p:cNvSpPr/>
          <p:nvPr/>
        </p:nvSpPr>
        <p:spPr>
          <a:xfrm>
            <a:off x="3007200" y="4070866"/>
            <a:ext cx="533400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0</a:t>
            </a:r>
            <a:endParaRPr lang="en-US" sz="7200" dirty="0"/>
          </a:p>
        </p:txBody>
      </p:sp>
      <p:sp>
        <p:nvSpPr>
          <p:cNvPr id="28" name="Rectangle 27"/>
          <p:cNvSpPr/>
          <p:nvPr/>
        </p:nvSpPr>
        <p:spPr>
          <a:xfrm>
            <a:off x="5714700" y="4070866"/>
            <a:ext cx="533400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1</a:t>
            </a:r>
            <a:endParaRPr lang="en-US" sz="7200" dirty="0"/>
          </a:p>
        </p:txBody>
      </p:sp>
      <p:sp>
        <p:nvSpPr>
          <p:cNvPr id="29" name="Rectangle 28"/>
          <p:cNvSpPr/>
          <p:nvPr/>
        </p:nvSpPr>
        <p:spPr>
          <a:xfrm>
            <a:off x="6248100" y="4070866"/>
            <a:ext cx="533400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1</a:t>
            </a:r>
            <a:endParaRPr lang="en-US" sz="7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89000" y="4985266"/>
            <a:ext cx="10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07200" y="4985266"/>
            <a:ext cx="10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54200" y="4985266"/>
            <a:ext cx="10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72400" y="4985266"/>
            <a:ext cx="10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LSB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007200" y="2743200"/>
            <a:ext cx="3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247800" y="2743200"/>
            <a:ext cx="3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810000" y="1916668"/>
            <a:ext cx="1676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10000" y="4530734"/>
            <a:ext cx="1676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10000" y="2558534"/>
            <a:ext cx="1752600" cy="13276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10000" y="2558534"/>
            <a:ext cx="1752600" cy="13276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17600" y="1548070"/>
            <a:ext cx="7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210ns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16600" y="1548070"/>
            <a:ext cx="7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75ns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286000" y="2754868"/>
            <a:ext cx="7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75ns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505200" y="2221468"/>
            <a:ext cx="7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75ns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917600" y="2217670"/>
            <a:ext cx="7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210ns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258300" y="2754868"/>
            <a:ext cx="7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210ns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917600" y="3810000"/>
            <a:ext cx="7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200ns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917600" y="4537998"/>
            <a:ext cx="7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200ns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258300" y="3505200"/>
            <a:ext cx="7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200ns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210100" y="3516868"/>
            <a:ext cx="7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 smtClean="0">
                <a:solidFill>
                  <a:srgbClr val="FF0000"/>
                </a:solidFill>
              </a:rPr>
              <a:t>250ns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46000" y="3810000"/>
            <a:ext cx="7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 smtClean="0">
                <a:solidFill>
                  <a:srgbClr val="FF0000"/>
                </a:solidFill>
              </a:rPr>
              <a:t>250ns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96500" y="4530734"/>
            <a:ext cx="7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50ns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639633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[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Joshi</a:t>
            </a:r>
            <a:r>
              <a:rPr lang="en-US" sz="2400" dirty="0"/>
              <a:t>+ HPCA’11]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Program latency depends on cell state</a:t>
            </a:r>
          </a:p>
        </p:txBody>
      </p:sp>
    </p:spTree>
    <p:extLst>
      <p:ext uri="{BB962C8B-B14F-4D97-AF65-F5344CB8AC3E}">
        <p14:creationId xmlns:p14="http://schemas.microsoft.com/office/powerpoint/2010/main" val="35981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41" grpId="0"/>
      <p:bldP spid="4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3290</TotalTime>
  <Words>1328</Words>
  <Application>Microsoft Office PowerPoint</Application>
  <PresentationFormat>On-screen Show (4:3)</PresentationFormat>
  <Paragraphs>743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Data Mapping for Higher Performance and Energy Efficiency in Multi-Level Phase Change Memory</vt:lpstr>
      <vt:lpstr>Overview</vt:lpstr>
      <vt:lpstr>Why MLC PCM?</vt:lpstr>
      <vt:lpstr>Higher MLC Latencies and Energy</vt:lpstr>
      <vt:lpstr>MLC Multi-bit Faults</vt:lpstr>
      <vt:lpstr>Motivation</vt:lpstr>
      <vt:lpstr>Observation #1: Read Asymmetry</vt:lpstr>
      <vt:lpstr>Observation #1: Read Asymmetry</vt:lpstr>
      <vt:lpstr>Observation #2: Program Asymmetry</vt:lpstr>
      <vt:lpstr>Observation #2: Program Asymmetry</vt:lpstr>
      <vt:lpstr>Observation #3: Distributed Bit Faults</vt:lpstr>
      <vt:lpstr>Idea #1: Bit-Decoupled Mapping</vt:lpstr>
      <vt:lpstr>Coalescing Writes</vt:lpstr>
      <vt:lpstr>Idea #2: LSB-MSB Block Interleaving</vt:lpstr>
      <vt:lpstr>Row Buffer Management</vt:lpstr>
      <vt:lpstr>Idea #3: Split Page Buffering (SPB)</vt:lpstr>
      <vt:lpstr>Evaluation Methodology</vt:lpstr>
      <vt:lpstr>Comparison Points and Metrics</vt:lpstr>
      <vt:lpstr>Performance</vt:lpstr>
      <vt:lpstr>Fairness</vt:lpstr>
      <vt:lpstr>Energy Efficiency</vt:lpstr>
      <vt:lpstr>Memory Lifetime</vt:lpstr>
      <vt:lpstr>Conclusion</vt:lpstr>
      <vt:lpstr>Thank you!  Questions?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HanBin Yoon</dc:creator>
  <cp:lastModifiedBy>HanBin Yoon</cp:lastModifiedBy>
  <cp:revision>266</cp:revision>
  <dcterms:created xsi:type="dcterms:W3CDTF">2011-08-04T03:23:40Z</dcterms:created>
  <dcterms:modified xsi:type="dcterms:W3CDTF">2012-03-07T04:09:37Z</dcterms:modified>
</cp:coreProperties>
</file>